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27"/>
  </p:notesMasterIdLst>
  <p:sldIdLst>
    <p:sldId id="256" r:id="rId2"/>
    <p:sldId id="277" r:id="rId3"/>
    <p:sldId id="278" r:id="rId4"/>
    <p:sldId id="258" r:id="rId5"/>
    <p:sldId id="279" r:id="rId6"/>
    <p:sldId id="280" r:id="rId7"/>
    <p:sldId id="282" r:id="rId8"/>
    <p:sldId id="283" r:id="rId9"/>
    <p:sldId id="259" r:id="rId10"/>
    <p:sldId id="294" r:id="rId11"/>
    <p:sldId id="295" r:id="rId12"/>
    <p:sldId id="296" r:id="rId13"/>
    <p:sldId id="305" r:id="rId14"/>
    <p:sldId id="298" r:id="rId15"/>
    <p:sldId id="299" r:id="rId16"/>
    <p:sldId id="300" r:id="rId17"/>
    <p:sldId id="301" r:id="rId18"/>
    <p:sldId id="302" r:id="rId19"/>
    <p:sldId id="303" r:id="rId20"/>
    <p:sldId id="287" r:id="rId21"/>
    <p:sldId id="289" r:id="rId22"/>
    <p:sldId id="304" r:id="rId23"/>
    <p:sldId id="288" r:id="rId24"/>
    <p:sldId id="290" r:id="rId25"/>
    <p:sldId id="30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7" autoAdjust="0"/>
    <p:restoredTop sz="94660"/>
  </p:normalViewPr>
  <p:slideViewPr>
    <p:cSldViewPr>
      <p:cViewPr>
        <p:scale>
          <a:sx n="66" d="100"/>
          <a:sy n="66" d="100"/>
        </p:scale>
        <p:origin x="-144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hweta%20rani\Desktop\Shweta%20Excel.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hweta%20rani\Desktop\Shweta%20Excel.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39"/>
  <c:chart>
    <c:title>
      <c:tx>
        <c:rich>
          <a:bodyPr/>
          <a:lstStyle/>
          <a:p>
            <a:pPr>
              <a:defRPr/>
            </a:pPr>
            <a:r>
              <a:rPr lang="en-US" dirty="0" smtClean="0"/>
              <a:t>2.Systematic </a:t>
            </a:r>
            <a:r>
              <a:rPr lang="en-US" dirty="0"/>
              <a:t>Appointment Process </a:t>
            </a:r>
          </a:p>
        </c:rich>
      </c:tx>
      <c:layout>
        <c:manualLayout>
          <c:xMode val="edge"/>
          <c:yMode val="edge"/>
          <c:x val="0.27112068917146137"/>
          <c:y val="2.6455393845128326E-2"/>
        </c:manualLayout>
      </c:layout>
    </c:title>
    <c:view3D>
      <c:rotX val="0"/>
      <c:rotY val="0"/>
      <c:perspective val="30"/>
    </c:view3D>
    <c:plotArea>
      <c:layout/>
      <c:bar3DChart>
        <c:barDir val="col"/>
        <c:grouping val="clustered"/>
        <c:ser>
          <c:idx val="0"/>
          <c:order val="0"/>
          <c:tx>
            <c:strRef>
              <c:f>Sheet1!$B$11:$B$12</c:f>
              <c:strCache>
                <c:ptCount val="1"/>
                <c:pt idx="0">
                  <c:v>Systematic Appointment Process Respondent</c:v>
                </c:pt>
              </c:strCache>
            </c:strRef>
          </c:tx>
          <c:dLbls>
            <c:dLbl>
              <c:idx val="0"/>
              <c:layout/>
              <c:tx>
                <c:rich>
                  <a:bodyPr/>
                  <a:lstStyle/>
                  <a:p>
                    <a:r>
                      <a:rPr lang="en-US"/>
                      <a:t>28(47%)</a:t>
                    </a:r>
                  </a:p>
                </c:rich>
              </c:tx>
              <c:showVal val="1"/>
            </c:dLbl>
            <c:dLbl>
              <c:idx val="1"/>
              <c:layout/>
              <c:tx>
                <c:rich>
                  <a:bodyPr/>
                  <a:lstStyle/>
                  <a:p>
                    <a:r>
                      <a:rPr lang="en-US"/>
                      <a:t>23(38%)</a:t>
                    </a:r>
                  </a:p>
                </c:rich>
              </c:tx>
              <c:showVal val="1"/>
            </c:dLbl>
            <c:dLbl>
              <c:idx val="2"/>
              <c:layout/>
              <c:tx>
                <c:rich>
                  <a:bodyPr/>
                  <a:lstStyle/>
                  <a:p>
                    <a:r>
                      <a:rPr lang="en-US"/>
                      <a:t>4(7%)</a:t>
                    </a:r>
                  </a:p>
                </c:rich>
              </c:tx>
              <c:showVal val="1"/>
            </c:dLbl>
            <c:dLbl>
              <c:idx val="3"/>
              <c:layout/>
              <c:tx>
                <c:rich>
                  <a:bodyPr/>
                  <a:lstStyle/>
                  <a:p>
                    <a:r>
                      <a:rPr lang="en-US"/>
                      <a:t>3(5%)</a:t>
                    </a:r>
                  </a:p>
                </c:rich>
              </c:tx>
              <c:showVal val="1"/>
            </c:dLbl>
            <c:dLbl>
              <c:idx val="4"/>
              <c:layout/>
              <c:tx>
                <c:rich>
                  <a:bodyPr/>
                  <a:lstStyle/>
                  <a:p>
                    <a:r>
                      <a:rPr lang="en-US"/>
                      <a:t>2(3%)</a:t>
                    </a:r>
                  </a:p>
                </c:rich>
              </c:tx>
              <c:showVal val="1"/>
            </c:dLbl>
            <c:showVal val="1"/>
          </c:dLbls>
          <c:cat>
            <c:strRef>
              <c:f>Sheet1!$A$13:$A$17</c:f>
              <c:strCache>
                <c:ptCount val="5"/>
                <c:pt idx="0">
                  <c:v>Strongly agree</c:v>
                </c:pt>
                <c:pt idx="1">
                  <c:v>Agree</c:v>
                </c:pt>
                <c:pt idx="2">
                  <c:v>Neutral</c:v>
                </c:pt>
                <c:pt idx="3">
                  <c:v>Disagree</c:v>
                </c:pt>
                <c:pt idx="4">
                  <c:v>Strongly disagree</c:v>
                </c:pt>
              </c:strCache>
            </c:strRef>
          </c:cat>
          <c:val>
            <c:numRef>
              <c:f>Sheet1!$B$13:$B$17</c:f>
              <c:numCache>
                <c:formatCode>General</c:formatCode>
                <c:ptCount val="5"/>
                <c:pt idx="0">
                  <c:v>28</c:v>
                </c:pt>
                <c:pt idx="1">
                  <c:v>23</c:v>
                </c:pt>
                <c:pt idx="2">
                  <c:v>4</c:v>
                </c:pt>
                <c:pt idx="3">
                  <c:v>3</c:v>
                </c:pt>
                <c:pt idx="4">
                  <c:v>2</c:v>
                </c:pt>
              </c:numCache>
            </c:numRef>
          </c:val>
        </c:ser>
        <c:dLbls>
          <c:showVal val="1"/>
        </c:dLbls>
        <c:shape val="cylinder"/>
        <c:axId val="62054784"/>
        <c:axId val="62057856"/>
        <c:axId val="0"/>
      </c:bar3DChart>
      <c:catAx>
        <c:axId val="62054784"/>
        <c:scaling>
          <c:orientation val="minMax"/>
        </c:scaling>
        <c:axPos val="b"/>
        <c:majorTickMark val="none"/>
        <c:tickLblPos val="nextTo"/>
        <c:crossAx val="62057856"/>
        <c:crosses val="autoZero"/>
        <c:auto val="1"/>
        <c:lblAlgn val="ctr"/>
        <c:lblOffset val="100"/>
      </c:catAx>
      <c:valAx>
        <c:axId val="62057856"/>
        <c:scaling>
          <c:orientation val="minMax"/>
        </c:scaling>
        <c:delete val="1"/>
        <c:axPos val="l"/>
        <c:title>
          <c:tx>
            <c:rich>
              <a:bodyPr rot="-5400000" vert="horz"/>
              <a:lstStyle/>
              <a:p>
                <a:pPr>
                  <a:defRPr/>
                </a:pPr>
                <a:r>
                  <a:rPr lang="en-US"/>
                  <a:t>Respondent</a:t>
                </a:r>
              </a:p>
            </c:rich>
          </c:tx>
          <c:layout/>
        </c:title>
        <c:numFmt formatCode="General" sourceLinked="1"/>
        <c:tickLblPos val="none"/>
        <c:crossAx val="62054784"/>
        <c:crosses val="autoZero"/>
        <c:crossBetween val="between"/>
      </c:valAx>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dirty="0" smtClean="0"/>
              <a:t>9.Active </a:t>
            </a:r>
            <a:r>
              <a:rPr lang="en-US" dirty="0"/>
              <a:t>Supervisor for individual training Needs</a:t>
            </a:r>
          </a:p>
        </c:rich>
      </c:tx>
      <c:layout/>
    </c:title>
    <c:view3D>
      <c:rotX val="0"/>
      <c:rotY val="0"/>
      <c:perspective val="30"/>
    </c:view3D>
    <c:plotArea>
      <c:layout/>
      <c:bar3DChart>
        <c:barDir val="col"/>
        <c:grouping val="clustered"/>
        <c:ser>
          <c:idx val="0"/>
          <c:order val="0"/>
          <c:tx>
            <c:strRef>
              <c:f>Sheet1!$G$28:$G$29</c:f>
              <c:strCache>
                <c:ptCount val="1"/>
                <c:pt idx="0">
                  <c:v>Active Supervisor for individual training Needs Respondent</c:v>
                </c:pt>
              </c:strCache>
            </c:strRef>
          </c:tx>
          <c:dLbls>
            <c:dLbl>
              <c:idx val="0"/>
              <c:layout/>
              <c:tx>
                <c:rich>
                  <a:bodyPr/>
                  <a:lstStyle/>
                  <a:p>
                    <a:r>
                      <a:rPr lang="en-US"/>
                      <a:t>4(7%)</a:t>
                    </a:r>
                  </a:p>
                </c:rich>
              </c:tx>
              <c:showVal val="1"/>
            </c:dLbl>
            <c:dLbl>
              <c:idx val="1"/>
              <c:layout/>
              <c:tx>
                <c:rich>
                  <a:bodyPr/>
                  <a:lstStyle/>
                  <a:p>
                    <a:r>
                      <a:rPr lang="en-US"/>
                      <a:t>9(15%)</a:t>
                    </a:r>
                  </a:p>
                </c:rich>
              </c:tx>
              <c:showVal val="1"/>
            </c:dLbl>
            <c:dLbl>
              <c:idx val="2"/>
              <c:layout/>
              <c:tx>
                <c:rich>
                  <a:bodyPr/>
                  <a:lstStyle/>
                  <a:p>
                    <a:r>
                      <a:rPr lang="en-US"/>
                      <a:t>9(15%)</a:t>
                    </a:r>
                  </a:p>
                </c:rich>
              </c:tx>
              <c:showVal val="1"/>
            </c:dLbl>
            <c:dLbl>
              <c:idx val="3"/>
              <c:layout/>
              <c:tx>
                <c:rich>
                  <a:bodyPr/>
                  <a:lstStyle/>
                  <a:p>
                    <a:r>
                      <a:rPr lang="en-US"/>
                      <a:t>16(27%)</a:t>
                    </a:r>
                  </a:p>
                </c:rich>
              </c:tx>
              <c:showVal val="1"/>
            </c:dLbl>
            <c:dLbl>
              <c:idx val="4"/>
              <c:layout/>
              <c:tx>
                <c:rich>
                  <a:bodyPr/>
                  <a:lstStyle/>
                  <a:p>
                    <a:r>
                      <a:rPr lang="en-US"/>
                      <a:t>22((37%)</a:t>
                    </a:r>
                  </a:p>
                </c:rich>
              </c:tx>
              <c:showVal val="1"/>
            </c:dLbl>
            <c:showVal val="1"/>
          </c:dLbls>
          <c:cat>
            <c:strRef>
              <c:f>Sheet1!$F$30:$F$34</c:f>
              <c:strCache>
                <c:ptCount val="5"/>
                <c:pt idx="0">
                  <c:v>Strongly agree</c:v>
                </c:pt>
                <c:pt idx="1">
                  <c:v>Agree</c:v>
                </c:pt>
                <c:pt idx="2">
                  <c:v>Neutral</c:v>
                </c:pt>
                <c:pt idx="3">
                  <c:v>Disagree</c:v>
                </c:pt>
                <c:pt idx="4">
                  <c:v>Strongly disagree</c:v>
                </c:pt>
              </c:strCache>
            </c:strRef>
          </c:cat>
          <c:val>
            <c:numRef>
              <c:f>Sheet1!$G$30:$G$34</c:f>
              <c:numCache>
                <c:formatCode>General</c:formatCode>
                <c:ptCount val="5"/>
                <c:pt idx="0">
                  <c:v>4</c:v>
                </c:pt>
                <c:pt idx="1">
                  <c:v>9</c:v>
                </c:pt>
                <c:pt idx="2">
                  <c:v>9</c:v>
                </c:pt>
                <c:pt idx="3">
                  <c:v>16</c:v>
                </c:pt>
                <c:pt idx="4">
                  <c:v>22</c:v>
                </c:pt>
              </c:numCache>
            </c:numRef>
          </c:val>
        </c:ser>
        <c:dLbls>
          <c:showVal val="1"/>
        </c:dLbls>
        <c:shape val="cylinder"/>
        <c:axId val="66000384"/>
        <c:axId val="66001920"/>
        <c:axId val="0"/>
      </c:bar3DChart>
      <c:catAx>
        <c:axId val="66000384"/>
        <c:scaling>
          <c:orientation val="minMax"/>
        </c:scaling>
        <c:axPos val="b"/>
        <c:majorTickMark val="none"/>
        <c:tickLblPos val="nextTo"/>
        <c:crossAx val="66001920"/>
        <c:crosses val="autoZero"/>
        <c:auto val="1"/>
        <c:lblAlgn val="ctr"/>
        <c:lblOffset val="100"/>
      </c:catAx>
      <c:valAx>
        <c:axId val="66001920"/>
        <c:scaling>
          <c:orientation val="minMax"/>
        </c:scaling>
        <c:delete val="1"/>
        <c:axPos val="l"/>
        <c:title>
          <c:tx>
            <c:rich>
              <a:bodyPr rot="-5400000" vert="horz"/>
              <a:lstStyle/>
              <a:p>
                <a:pPr>
                  <a:defRPr/>
                </a:pPr>
                <a:r>
                  <a:rPr lang="en-US"/>
                  <a:t>Respondent</a:t>
                </a:r>
              </a:p>
            </c:rich>
          </c:tx>
          <c:layout/>
        </c:title>
        <c:numFmt formatCode="General" sourceLinked="1"/>
        <c:tickLblPos val="none"/>
        <c:crossAx val="66000384"/>
        <c:crosses val="autoZero"/>
        <c:crossBetween val="between"/>
      </c:valAx>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dirty="0" smtClean="0"/>
              <a:t>12.Feeling </a:t>
            </a:r>
            <a:r>
              <a:rPr lang="en-US" dirty="0"/>
              <a:t>of Job Stability Respondent</a:t>
            </a:r>
          </a:p>
        </c:rich>
      </c:tx>
      <c:layout>
        <c:manualLayout>
          <c:xMode val="edge"/>
          <c:yMode val="edge"/>
          <c:x val="0.23125000000000001"/>
          <c:y val="2.777777777777779E-2"/>
        </c:manualLayout>
      </c:layout>
    </c:title>
    <c:view3D>
      <c:rotX val="0"/>
      <c:rotY val="0"/>
      <c:perspective val="30"/>
    </c:view3D>
    <c:plotArea>
      <c:layout/>
      <c:bar3DChart>
        <c:barDir val="col"/>
        <c:grouping val="clustered"/>
        <c:ser>
          <c:idx val="0"/>
          <c:order val="0"/>
          <c:tx>
            <c:strRef>
              <c:f>Sheet1!$K$11:$K$12</c:f>
              <c:strCache>
                <c:ptCount val="1"/>
                <c:pt idx="0">
                  <c:v>Feeling of Job Stability Respondent</c:v>
                </c:pt>
              </c:strCache>
            </c:strRef>
          </c:tx>
          <c:dLbls>
            <c:dLbl>
              <c:idx val="0"/>
              <c:layout/>
              <c:tx>
                <c:rich>
                  <a:bodyPr/>
                  <a:lstStyle/>
                  <a:p>
                    <a:r>
                      <a:rPr lang="en-US"/>
                      <a:t>7(12%)</a:t>
                    </a:r>
                  </a:p>
                </c:rich>
              </c:tx>
              <c:showVal val="1"/>
            </c:dLbl>
            <c:dLbl>
              <c:idx val="1"/>
              <c:layout/>
              <c:tx>
                <c:rich>
                  <a:bodyPr/>
                  <a:lstStyle/>
                  <a:p>
                    <a:r>
                      <a:rPr lang="en-US"/>
                      <a:t>9(15%)</a:t>
                    </a:r>
                  </a:p>
                </c:rich>
              </c:tx>
              <c:showVal val="1"/>
            </c:dLbl>
            <c:dLbl>
              <c:idx val="2"/>
              <c:layout/>
              <c:tx>
                <c:rich>
                  <a:bodyPr/>
                  <a:lstStyle/>
                  <a:p>
                    <a:r>
                      <a:rPr lang="en-US"/>
                      <a:t>9(15%)</a:t>
                    </a:r>
                  </a:p>
                </c:rich>
              </c:tx>
              <c:showVal val="1"/>
            </c:dLbl>
            <c:dLbl>
              <c:idx val="3"/>
              <c:layout/>
              <c:tx>
                <c:rich>
                  <a:bodyPr/>
                  <a:lstStyle/>
                  <a:p>
                    <a:r>
                      <a:rPr lang="en-US"/>
                      <a:t>22(37%)</a:t>
                    </a:r>
                  </a:p>
                </c:rich>
              </c:tx>
              <c:showVal val="1"/>
            </c:dLbl>
            <c:dLbl>
              <c:idx val="4"/>
              <c:layout/>
              <c:tx>
                <c:rich>
                  <a:bodyPr/>
                  <a:lstStyle/>
                  <a:p>
                    <a:r>
                      <a:rPr lang="en-US"/>
                      <a:t>13(22%)</a:t>
                    </a:r>
                  </a:p>
                </c:rich>
              </c:tx>
              <c:showVal val="1"/>
            </c:dLbl>
            <c:showVal val="1"/>
          </c:dLbls>
          <c:cat>
            <c:strRef>
              <c:f>Sheet1!$J$13:$J$17</c:f>
              <c:strCache>
                <c:ptCount val="5"/>
                <c:pt idx="0">
                  <c:v>Strongly agree</c:v>
                </c:pt>
                <c:pt idx="1">
                  <c:v>Agree</c:v>
                </c:pt>
                <c:pt idx="2">
                  <c:v>Neutral</c:v>
                </c:pt>
                <c:pt idx="3">
                  <c:v>Disagree</c:v>
                </c:pt>
                <c:pt idx="4">
                  <c:v>Strongly disagree</c:v>
                </c:pt>
              </c:strCache>
            </c:strRef>
          </c:cat>
          <c:val>
            <c:numRef>
              <c:f>Sheet1!$K$13:$K$17</c:f>
              <c:numCache>
                <c:formatCode>General</c:formatCode>
                <c:ptCount val="5"/>
                <c:pt idx="0">
                  <c:v>7</c:v>
                </c:pt>
                <c:pt idx="1">
                  <c:v>9</c:v>
                </c:pt>
                <c:pt idx="2">
                  <c:v>9</c:v>
                </c:pt>
                <c:pt idx="3">
                  <c:v>22</c:v>
                </c:pt>
                <c:pt idx="4">
                  <c:v>13</c:v>
                </c:pt>
              </c:numCache>
            </c:numRef>
          </c:val>
        </c:ser>
        <c:dLbls>
          <c:showVal val="1"/>
        </c:dLbls>
        <c:shape val="cylinder"/>
        <c:axId val="66048000"/>
        <c:axId val="66049536"/>
        <c:axId val="0"/>
      </c:bar3DChart>
      <c:catAx>
        <c:axId val="66048000"/>
        <c:scaling>
          <c:orientation val="minMax"/>
        </c:scaling>
        <c:axPos val="b"/>
        <c:majorTickMark val="none"/>
        <c:tickLblPos val="nextTo"/>
        <c:crossAx val="66049536"/>
        <c:crosses val="autoZero"/>
        <c:auto val="1"/>
        <c:lblAlgn val="ctr"/>
        <c:lblOffset val="100"/>
      </c:catAx>
      <c:valAx>
        <c:axId val="66049536"/>
        <c:scaling>
          <c:orientation val="minMax"/>
        </c:scaling>
        <c:delete val="1"/>
        <c:axPos val="l"/>
        <c:title>
          <c:tx>
            <c:rich>
              <a:bodyPr rot="-5400000" vert="horz"/>
              <a:lstStyle/>
              <a:p>
                <a:pPr>
                  <a:defRPr/>
                </a:pPr>
                <a:r>
                  <a:rPr lang="en-US"/>
                  <a:t>Respondent</a:t>
                </a:r>
              </a:p>
            </c:rich>
          </c:tx>
          <c:layout/>
        </c:title>
        <c:numFmt formatCode="General" sourceLinked="1"/>
        <c:tickLblPos val="none"/>
        <c:crossAx val="66048000"/>
        <c:crosses val="autoZero"/>
        <c:crossBetween val="between"/>
      </c:valAx>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dirty="0" smtClean="0"/>
              <a:t>11.Satisfaction </a:t>
            </a:r>
            <a:r>
              <a:rPr lang="en-US" dirty="0"/>
              <a:t>with salary structure</a:t>
            </a:r>
          </a:p>
        </c:rich>
      </c:tx>
      <c:layout>
        <c:manualLayout>
          <c:xMode val="edge"/>
          <c:yMode val="edge"/>
          <c:x val="0.17635186504331762"/>
          <c:y val="4.3776423132933256E-2"/>
        </c:manualLayout>
      </c:layout>
    </c:title>
    <c:view3D>
      <c:rotX val="0"/>
      <c:rotY val="0"/>
      <c:perspective val="30"/>
    </c:view3D>
    <c:plotArea>
      <c:layout/>
      <c:bar3DChart>
        <c:barDir val="col"/>
        <c:grouping val="clustered"/>
        <c:ser>
          <c:idx val="0"/>
          <c:order val="0"/>
          <c:tx>
            <c:strRef>
              <c:f>Sheet1!$K$2:$K$3</c:f>
              <c:strCache>
                <c:ptCount val="1"/>
                <c:pt idx="0">
                  <c:v>Satisfaction with salary structure Respondent</c:v>
                </c:pt>
              </c:strCache>
            </c:strRef>
          </c:tx>
          <c:dLbls>
            <c:dLbl>
              <c:idx val="1"/>
              <c:layout/>
              <c:tx>
                <c:rich>
                  <a:bodyPr/>
                  <a:lstStyle/>
                  <a:p>
                    <a:r>
                      <a:rPr lang="en-US"/>
                      <a:t>4(7%)</a:t>
                    </a:r>
                  </a:p>
                </c:rich>
              </c:tx>
              <c:showVal val="1"/>
            </c:dLbl>
            <c:dLbl>
              <c:idx val="2"/>
              <c:layout/>
              <c:tx>
                <c:rich>
                  <a:bodyPr/>
                  <a:lstStyle/>
                  <a:p>
                    <a:r>
                      <a:rPr lang="en-US"/>
                      <a:t>2(3%)</a:t>
                    </a:r>
                  </a:p>
                </c:rich>
              </c:tx>
              <c:showVal val="1"/>
            </c:dLbl>
            <c:dLbl>
              <c:idx val="3"/>
              <c:layout/>
              <c:tx>
                <c:rich>
                  <a:bodyPr/>
                  <a:lstStyle/>
                  <a:p>
                    <a:r>
                      <a:rPr lang="en-US"/>
                      <a:t>20(33%)</a:t>
                    </a:r>
                  </a:p>
                </c:rich>
              </c:tx>
              <c:showVal val="1"/>
            </c:dLbl>
            <c:dLbl>
              <c:idx val="4"/>
              <c:layout/>
              <c:tx>
                <c:rich>
                  <a:bodyPr/>
                  <a:lstStyle/>
                  <a:p>
                    <a:r>
                      <a:rPr lang="en-US"/>
                      <a:t>34(57%)</a:t>
                    </a:r>
                  </a:p>
                </c:rich>
              </c:tx>
              <c:showVal val="1"/>
            </c:dLbl>
            <c:showVal val="1"/>
          </c:dLbls>
          <c:cat>
            <c:strRef>
              <c:f>Sheet1!$J$4:$J$8</c:f>
              <c:strCache>
                <c:ptCount val="5"/>
                <c:pt idx="0">
                  <c:v>Strongly agree</c:v>
                </c:pt>
                <c:pt idx="1">
                  <c:v>Agree</c:v>
                </c:pt>
                <c:pt idx="2">
                  <c:v>Neutral</c:v>
                </c:pt>
                <c:pt idx="3">
                  <c:v>Disagree</c:v>
                </c:pt>
                <c:pt idx="4">
                  <c:v>Strongly disagree</c:v>
                </c:pt>
              </c:strCache>
            </c:strRef>
          </c:cat>
          <c:val>
            <c:numRef>
              <c:f>Sheet1!$K$4:$K$8</c:f>
              <c:numCache>
                <c:formatCode>General</c:formatCode>
                <c:ptCount val="5"/>
                <c:pt idx="0">
                  <c:v>0</c:v>
                </c:pt>
                <c:pt idx="1">
                  <c:v>4</c:v>
                </c:pt>
                <c:pt idx="2">
                  <c:v>2</c:v>
                </c:pt>
                <c:pt idx="3">
                  <c:v>20</c:v>
                </c:pt>
                <c:pt idx="4">
                  <c:v>34</c:v>
                </c:pt>
              </c:numCache>
            </c:numRef>
          </c:val>
        </c:ser>
        <c:dLbls>
          <c:showVal val="1"/>
        </c:dLbls>
        <c:shape val="cylinder"/>
        <c:axId val="66086784"/>
        <c:axId val="66088320"/>
        <c:axId val="0"/>
      </c:bar3DChart>
      <c:catAx>
        <c:axId val="66086784"/>
        <c:scaling>
          <c:orientation val="minMax"/>
        </c:scaling>
        <c:axPos val="b"/>
        <c:majorTickMark val="none"/>
        <c:tickLblPos val="nextTo"/>
        <c:crossAx val="66088320"/>
        <c:crosses val="autoZero"/>
        <c:auto val="1"/>
        <c:lblAlgn val="ctr"/>
        <c:lblOffset val="100"/>
      </c:catAx>
      <c:valAx>
        <c:axId val="66088320"/>
        <c:scaling>
          <c:orientation val="minMax"/>
        </c:scaling>
        <c:delete val="1"/>
        <c:axPos val="l"/>
        <c:title>
          <c:tx>
            <c:rich>
              <a:bodyPr rot="-5400000" vert="horz"/>
              <a:lstStyle/>
              <a:p>
                <a:pPr>
                  <a:defRPr/>
                </a:pPr>
                <a:r>
                  <a:rPr lang="en-US"/>
                  <a:t>Respondent</a:t>
                </a:r>
              </a:p>
            </c:rich>
          </c:tx>
          <c:layout/>
        </c:title>
        <c:numFmt formatCode="General" sourceLinked="1"/>
        <c:tickLblPos val="none"/>
        <c:crossAx val="66086784"/>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dirty="0" smtClean="0"/>
              <a:t>1.Preference </a:t>
            </a:r>
            <a:r>
              <a:rPr lang="en-US" dirty="0"/>
              <a:t>to Internal Recruitment </a:t>
            </a:r>
          </a:p>
        </c:rich>
      </c:tx>
      <c:layout/>
    </c:title>
    <c:view3D>
      <c:rotX val="0"/>
      <c:rotY val="0"/>
      <c:perspective val="30"/>
    </c:view3D>
    <c:plotArea>
      <c:layout/>
      <c:bar3DChart>
        <c:barDir val="col"/>
        <c:grouping val="clustered"/>
        <c:ser>
          <c:idx val="0"/>
          <c:order val="0"/>
          <c:tx>
            <c:strRef>
              <c:f>'[Shweta Excel.xlsx]Sheet1'!$B$2:$B$3</c:f>
              <c:strCache>
                <c:ptCount val="1"/>
                <c:pt idx="0">
                  <c:v>Preference to Internal Recruitment Respondent</c:v>
                </c:pt>
              </c:strCache>
            </c:strRef>
          </c:tx>
          <c:dLbls>
            <c:dLbl>
              <c:idx val="0"/>
              <c:layout/>
              <c:tx>
                <c:rich>
                  <a:bodyPr/>
                  <a:lstStyle/>
                  <a:p>
                    <a:r>
                      <a:rPr lang="en-US"/>
                      <a:t>32(53%)</a:t>
                    </a:r>
                  </a:p>
                </c:rich>
              </c:tx>
              <c:showVal val="1"/>
            </c:dLbl>
            <c:dLbl>
              <c:idx val="1"/>
              <c:layout/>
              <c:tx>
                <c:rich>
                  <a:bodyPr/>
                  <a:lstStyle/>
                  <a:p>
                    <a:r>
                      <a:rPr lang="en-US"/>
                      <a:t>15(15%)</a:t>
                    </a:r>
                  </a:p>
                </c:rich>
              </c:tx>
              <c:showVal val="1"/>
            </c:dLbl>
            <c:dLbl>
              <c:idx val="2"/>
              <c:layout/>
              <c:tx>
                <c:rich>
                  <a:bodyPr/>
                  <a:lstStyle/>
                  <a:p>
                    <a:r>
                      <a:rPr lang="en-US"/>
                      <a:t>8(13%)</a:t>
                    </a:r>
                  </a:p>
                </c:rich>
              </c:tx>
              <c:showVal val="1"/>
            </c:dLbl>
            <c:dLbl>
              <c:idx val="3"/>
              <c:layout/>
              <c:tx>
                <c:rich>
                  <a:bodyPr/>
                  <a:lstStyle/>
                  <a:p>
                    <a:r>
                      <a:rPr lang="en-US"/>
                      <a:t>3(5%)</a:t>
                    </a:r>
                  </a:p>
                </c:rich>
              </c:tx>
              <c:showVal val="1"/>
            </c:dLbl>
            <c:dLbl>
              <c:idx val="4"/>
              <c:layout/>
              <c:tx>
                <c:rich>
                  <a:bodyPr/>
                  <a:lstStyle/>
                  <a:p>
                    <a:r>
                      <a:rPr lang="en-US"/>
                      <a:t>2(3%)</a:t>
                    </a:r>
                  </a:p>
                </c:rich>
              </c:tx>
              <c:showVal val="1"/>
            </c:dLbl>
            <c:showVal val="1"/>
          </c:dLbls>
          <c:cat>
            <c:strRef>
              <c:f>'[Shweta Excel.xlsx]Sheet1'!$A$4:$A$8</c:f>
              <c:strCache>
                <c:ptCount val="5"/>
                <c:pt idx="0">
                  <c:v>Strongly agree</c:v>
                </c:pt>
                <c:pt idx="1">
                  <c:v>Agree</c:v>
                </c:pt>
                <c:pt idx="2">
                  <c:v>Neutral</c:v>
                </c:pt>
                <c:pt idx="3">
                  <c:v>Disagree</c:v>
                </c:pt>
                <c:pt idx="4">
                  <c:v>Strongly disagree</c:v>
                </c:pt>
              </c:strCache>
            </c:strRef>
          </c:cat>
          <c:val>
            <c:numRef>
              <c:f>'[Shweta Excel.xlsx]Sheet1'!$B$4:$B$8</c:f>
              <c:numCache>
                <c:formatCode>General</c:formatCode>
                <c:ptCount val="5"/>
                <c:pt idx="0">
                  <c:v>32</c:v>
                </c:pt>
                <c:pt idx="1">
                  <c:v>15</c:v>
                </c:pt>
                <c:pt idx="2">
                  <c:v>8</c:v>
                </c:pt>
                <c:pt idx="3">
                  <c:v>3</c:v>
                </c:pt>
                <c:pt idx="4">
                  <c:v>2</c:v>
                </c:pt>
              </c:numCache>
            </c:numRef>
          </c:val>
        </c:ser>
        <c:dLbls>
          <c:showVal val="1"/>
        </c:dLbls>
        <c:shape val="cylinder"/>
        <c:axId val="65650688"/>
        <c:axId val="65652224"/>
        <c:axId val="0"/>
      </c:bar3DChart>
      <c:catAx>
        <c:axId val="65650688"/>
        <c:scaling>
          <c:orientation val="minMax"/>
        </c:scaling>
        <c:axPos val="b"/>
        <c:majorTickMark val="none"/>
        <c:tickLblPos val="nextTo"/>
        <c:crossAx val="65652224"/>
        <c:crosses val="autoZero"/>
        <c:auto val="1"/>
        <c:lblAlgn val="ctr"/>
        <c:lblOffset val="100"/>
      </c:catAx>
      <c:valAx>
        <c:axId val="65652224"/>
        <c:scaling>
          <c:orientation val="minMax"/>
        </c:scaling>
        <c:delete val="1"/>
        <c:axPos val="l"/>
        <c:title>
          <c:tx>
            <c:rich>
              <a:bodyPr rot="-5400000" vert="horz"/>
              <a:lstStyle/>
              <a:p>
                <a:pPr>
                  <a:defRPr/>
                </a:pPr>
                <a:r>
                  <a:rPr lang="en-US"/>
                  <a:t>Respondent</a:t>
                </a:r>
              </a:p>
            </c:rich>
          </c:tx>
          <c:layout/>
        </c:title>
        <c:numFmt formatCode="General" sourceLinked="1"/>
        <c:majorTickMark val="none"/>
        <c:tickLblPos val="none"/>
        <c:crossAx val="65650688"/>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dirty="0" smtClean="0"/>
              <a:t>4.Satisfaction </a:t>
            </a:r>
            <a:r>
              <a:rPr lang="en-US" dirty="0"/>
              <a:t>for Right Job Profile</a:t>
            </a:r>
          </a:p>
        </c:rich>
      </c:tx>
      <c:layout/>
    </c:title>
    <c:view3D>
      <c:rotX val="0"/>
      <c:rotY val="0"/>
      <c:perspective val="30"/>
    </c:view3D>
    <c:plotArea>
      <c:layout/>
      <c:bar3DChart>
        <c:barDir val="col"/>
        <c:grouping val="clustered"/>
        <c:ser>
          <c:idx val="0"/>
          <c:order val="0"/>
          <c:tx>
            <c:strRef>
              <c:f>Sheet1!$B$28:$B$29</c:f>
              <c:strCache>
                <c:ptCount val="1"/>
                <c:pt idx="0">
                  <c:v>Satisfaction for Right Job Profile Respondent</c:v>
                </c:pt>
              </c:strCache>
            </c:strRef>
          </c:tx>
          <c:dLbls>
            <c:dLbl>
              <c:idx val="0"/>
              <c:layout/>
              <c:tx>
                <c:rich>
                  <a:bodyPr/>
                  <a:lstStyle/>
                  <a:p>
                    <a:r>
                      <a:rPr lang="en-US"/>
                      <a:t>11(18%)</a:t>
                    </a:r>
                  </a:p>
                </c:rich>
              </c:tx>
              <c:showVal val="1"/>
            </c:dLbl>
            <c:dLbl>
              <c:idx val="1"/>
              <c:layout/>
              <c:tx>
                <c:rich>
                  <a:bodyPr/>
                  <a:lstStyle/>
                  <a:p>
                    <a:r>
                      <a:rPr lang="en-US"/>
                      <a:t>18(30%)</a:t>
                    </a:r>
                  </a:p>
                </c:rich>
              </c:tx>
              <c:showVal val="1"/>
            </c:dLbl>
            <c:dLbl>
              <c:idx val="2"/>
              <c:layout/>
              <c:tx>
                <c:rich>
                  <a:bodyPr/>
                  <a:lstStyle/>
                  <a:p>
                    <a:r>
                      <a:rPr lang="en-US"/>
                      <a:t>17(28%)</a:t>
                    </a:r>
                  </a:p>
                </c:rich>
              </c:tx>
              <c:showVal val="1"/>
            </c:dLbl>
            <c:dLbl>
              <c:idx val="3"/>
              <c:layout/>
              <c:tx>
                <c:rich>
                  <a:bodyPr/>
                  <a:lstStyle/>
                  <a:p>
                    <a:r>
                      <a:rPr lang="en-US"/>
                      <a:t>9(15%)</a:t>
                    </a:r>
                  </a:p>
                </c:rich>
              </c:tx>
              <c:showVal val="1"/>
            </c:dLbl>
            <c:dLbl>
              <c:idx val="4"/>
              <c:layout/>
              <c:tx>
                <c:rich>
                  <a:bodyPr/>
                  <a:lstStyle/>
                  <a:p>
                    <a:r>
                      <a:rPr lang="en-US"/>
                      <a:t>5(8%)</a:t>
                    </a:r>
                  </a:p>
                </c:rich>
              </c:tx>
              <c:showVal val="1"/>
            </c:dLbl>
            <c:showVal val="1"/>
          </c:dLbls>
          <c:cat>
            <c:strRef>
              <c:f>Sheet1!$A$30:$A$34</c:f>
              <c:strCache>
                <c:ptCount val="5"/>
                <c:pt idx="0">
                  <c:v>Strongly agree</c:v>
                </c:pt>
                <c:pt idx="1">
                  <c:v>Agree</c:v>
                </c:pt>
                <c:pt idx="2">
                  <c:v>Neutral</c:v>
                </c:pt>
                <c:pt idx="3">
                  <c:v>Disagree</c:v>
                </c:pt>
                <c:pt idx="4">
                  <c:v>Strongly disagree</c:v>
                </c:pt>
              </c:strCache>
            </c:strRef>
          </c:cat>
          <c:val>
            <c:numRef>
              <c:f>Sheet1!$B$30:$B$34</c:f>
              <c:numCache>
                <c:formatCode>General</c:formatCode>
                <c:ptCount val="5"/>
                <c:pt idx="0">
                  <c:v>11</c:v>
                </c:pt>
                <c:pt idx="1">
                  <c:v>18</c:v>
                </c:pt>
                <c:pt idx="2">
                  <c:v>17</c:v>
                </c:pt>
                <c:pt idx="3">
                  <c:v>9</c:v>
                </c:pt>
                <c:pt idx="4">
                  <c:v>5</c:v>
                </c:pt>
              </c:numCache>
            </c:numRef>
          </c:val>
        </c:ser>
        <c:dLbls>
          <c:showVal val="1"/>
        </c:dLbls>
        <c:shape val="cylinder"/>
        <c:axId val="65681664"/>
        <c:axId val="65699840"/>
        <c:axId val="0"/>
      </c:bar3DChart>
      <c:catAx>
        <c:axId val="65681664"/>
        <c:scaling>
          <c:orientation val="minMax"/>
        </c:scaling>
        <c:axPos val="b"/>
        <c:majorTickMark val="none"/>
        <c:tickLblPos val="nextTo"/>
        <c:crossAx val="65699840"/>
        <c:crosses val="autoZero"/>
        <c:auto val="1"/>
        <c:lblAlgn val="ctr"/>
        <c:lblOffset val="100"/>
      </c:catAx>
      <c:valAx>
        <c:axId val="65699840"/>
        <c:scaling>
          <c:orientation val="minMax"/>
        </c:scaling>
        <c:delete val="1"/>
        <c:axPos val="l"/>
        <c:title>
          <c:tx>
            <c:rich>
              <a:bodyPr rot="-5400000" vert="horz"/>
              <a:lstStyle/>
              <a:p>
                <a:pPr>
                  <a:defRPr/>
                </a:pPr>
                <a:r>
                  <a:rPr lang="en-US"/>
                  <a:t>Respondent</a:t>
                </a:r>
              </a:p>
            </c:rich>
          </c:tx>
          <c:layout/>
        </c:title>
        <c:numFmt formatCode="General" sourceLinked="1"/>
        <c:tickLblPos val="none"/>
        <c:crossAx val="65681664"/>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style val="39"/>
  <c:chart>
    <c:title>
      <c:tx>
        <c:rich>
          <a:bodyPr/>
          <a:lstStyle/>
          <a:p>
            <a:pPr>
              <a:defRPr/>
            </a:pPr>
            <a:r>
              <a:rPr lang="en-US" dirty="0"/>
              <a:t> </a:t>
            </a:r>
            <a:r>
              <a:rPr lang="en-US" dirty="0" smtClean="0"/>
              <a:t>3.Systematic </a:t>
            </a:r>
            <a:r>
              <a:rPr lang="en-US" dirty="0"/>
              <a:t>Induction Respondent</a:t>
            </a:r>
          </a:p>
        </c:rich>
      </c:tx>
      <c:layout/>
    </c:title>
    <c:view3D>
      <c:rotX val="0"/>
      <c:rotY val="0"/>
      <c:perspective val="30"/>
    </c:view3D>
    <c:plotArea>
      <c:layout/>
      <c:bar3DChart>
        <c:barDir val="col"/>
        <c:grouping val="clustered"/>
        <c:ser>
          <c:idx val="0"/>
          <c:order val="0"/>
          <c:tx>
            <c:strRef>
              <c:f>Sheet1!$B$20:$B$21</c:f>
              <c:strCache>
                <c:ptCount val="1"/>
                <c:pt idx="0">
                  <c:v> Systematic Induction Respondent</c:v>
                </c:pt>
              </c:strCache>
            </c:strRef>
          </c:tx>
          <c:dLbls>
            <c:dLbl>
              <c:idx val="0"/>
              <c:layout/>
              <c:tx>
                <c:rich>
                  <a:bodyPr/>
                  <a:lstStyle/>
                  <a:p>
                    <a:r>
                      <a:rPr lang="en-US"/>
                      <a:t>23(38%)</a:t>
                    </a:r>
                  </a:p>
                </c:rich>
              </c:tx>
              <c:showVal val="1"/>
            </c:dLbl>
            <c:dLbl>
              <c:idx val="1"/>
              <c:layout/>
              <c:tx>
                <c:rich>
                  <a:bodyPr/>
                  <a:lstStyle/>
                  <a:p>
                    <a:r>
                      <a:rPr lang="en-US"/>
                      <a:t>17(28%)</a:t>
                    </a:r>
                  </a:p>
                </c:rich>
              </c:tx>
              <c:showVal val="1"/>
            </c:dLbl>
            <c:dLbl>
              <c:idx val="2"/>
              <c:layout/>
              <c:tx>
                <c:rich>
                  <a:bodyPr/>
                  <a:lstStyle/>
                  <a:p>
                    <a:r>
                      <a:rPr lang="en-US"/>
                      <a:t>9(15%)</a:t>
                    </a:r>
                  </a:p>
                </c:rich>
              </c:tx>
              <c:showVal val="1"/>
            </c:dLbl>
            <c:dLbl>
              <c:idx val="3"/>
              <c:layout/>
              <c:tx>
                <c:rich>
                  <a:bodyPr/>
                  <a:lstStyle/>
                  <a:p>
                    <a:r>
                      <a:rPr lang="en-US"/>
                      <a:t>8(13%)</a:t>
                    </a:r>
                  </a:p>
                </c:rich>
              </c:tx>
              <c:showVal val="1"/>
            </c:dLbl>
            <c:dLbl>
              <c:idx val="4"/>
              <c:layout/>
              <c:tx>
                <c:rich>
                  <a:bodyPr/>
                  <a:lstStyle/>
                  <a:p>
                    <a:r>
                      <a:rPr lang="en-US"/>
                      <a:t>3(5%)</a:t>
                    </a:r>
                  </a:p>
                </c:rich>
              </c:tx>
              <c:showVal val="1"/>
            </c:dLbl>
            <c:showVal val="1"/>
          </c:dLbls>
          <c:cat>
            <c:strRef>
              <c:f>Sheet1!$A$22:$A$26</c:f>
              <c:strCache>
                <c:ptCount val="5"/>
                <c:pt idx="0">
                  <c:v>Strongly agree</c:v>
                </c:pt>
                <c:pt idx="1">
                  <c:v>Agree</c:v>
                </c:pt>
                <c:pt idx="2">
                  <c:v>Neutral</c:v>
                </c:pt>
                <c:pt idx="3">
                  <c:v>Disagree</c:v>
                </c:pt>
                <c:pt idx="4">
                  <c:v>Strongly disagree</c:v>
                </c:pt>
              </c:strCache>
            </c:strRef>
          </c:cat>
          <c:val>
            <c:numRef>
              <c:f>Sheet1!$B$22:$B$26</c:f>
              <c:numCache>
                <c:formatCode>General</c:formatCode>
                <c:ptCount val="5"/>
                <c:pt idx="0">
                  <c:v>23</c:v>
                </c:pt>
                <c:pt idx="1">
                  <c:v>17</c:v>
                </c:pt>
                <c:pt idx="2">
                  <c:v>9</c:v>
                </c:pt>
                <c:pt idx="3">
                  <c:v>8</c:v>
                </c:pt>
                <c:pt idx="4">
                  <c:v>3</c:v>
                </c:pt>
              </c:numCache>
            </c:numRef>
          </c:val>
        </c:ser>
        <c:dLbls>
          <c:showVal val="1"/>
        </c:dLbls>
        <c:shape val="cylinder"/>
        <c:axId val="65720704"/>
        <c:axId val="65722240"/>
        <c:axId val="0"/>
      </c:bar3DChart>
      <c:catAx>
        <c:axId val="65720704"/>
        <c:scaling>
          <c:orientation val="minMax"/>
        </c:scaling>
        <c:axPos val="b"/>
        <c:majorTickMark val="none"/>
        <c:tickLblPos val="nextTo"/>
        <c:crossAx val="65722240"/>
        <c:crosses val="autoZero"/>
        <c:auto val="1"/>
        <c:lblAlgn val="ctr"/>
        <c:lblOffset val="100"/>
      </c:catAx>
      <c:valAx>
        <c:axId val="65722240"/>
        <c:scaling>
          <c:orientation val="minMax"/>
        </c:scaling>
        <c:delete val="1"/>
        <c:axPos val="l"/>
        <c:title>
          <c:tx>
            <c:rich>
              <a:bodyPr rot="-5400000" vert="horz"/>
              <a:lstStyle/>
              <a:p>
                <a:pPr>
                  <a:defRPr/>
                </a:pPr>
                <a:r>
                  <a:rPr lang="en-US"/>
                  <a:t>Respondent</a:t>
                </a:r>
              </a:p>
            </c:rich>
          </c:tx>
          <c:layout/>
        </c:title>
        <c:numFmt formatCode="General" sourceLinked="1"/>
        <c:tickLblPos val="none"/>
        <c:crossAx val="65720704"/>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dirty="0" smtClean="0"/>
              <a:t>6.Clear </a:t>
            </a:r>
            <a:r>
              <a:rPr lang="en-US" dirty="0"/>
              <a:t>Job responsibilities </a:t>
            </a:r>
          </a:p>
        </c:rich>
      </c:tx>
      <c:layout/>
    </c:title>
    <c:view3D>
      <c:rotX val="0"/>
      <c:rotY val="0"/>
      <c:perspective val="30"/>
    </c:view3D>
    <c:plotArea>
      <c:layout/>
      <c:bar3DChart>
        <c:barDir val="col"/>
        <c:grouping val="clustered"/>
        <c:ser>
          <c:idx val="0"/>
          <c:order val="0"/>
          <c:tx>
            <c:strRef>
              <c:f>Sheet1!$G$2:$G$3</c:f>
              <c:strCache>
                <c:ptCount val="1"/>
                <c:pt idx="0">
                  <c:v>Clear Job responsibilities Respondent</c:v>
                </c:pt>
              </c:strCache>
            </c:strRef>
          </c:tx>
          <c:dLbls>
            <c:dLbl>
              <c:idx val="0"/>
              <c:layout/>
              <c:tx>
                <c:rich>
                  <a:bodyPr/>
                  <a:lstStyle/>
                  <a:p>
                    <a:r>
                      <a:rPr lang="en-US"/>
                      <a:t>7(12%)</a:t>
                    </a:r>
                  </a:p>
                </c:rich>
              </c:tx>
              <c:showVal val="1"/>
            </c:dLbl>
            <c:dLbl>
              <c:idx val="1"/>
              <c:layout/>
              <c:tx>
                <c:rich>
                  <a:bodyPr/>
                  <a:lstStyle/>
                  <a:p>
                    <a:r>
                      <a:rPr lang="en-US"/>
                      <a:t>6(10%)</a:t>
                    </a:r>
                  </a:p>
                </c:rich>
              </c:tx>
              <c:showVal val="1"/>
            </c:dLbl>
            <c:dLbl>
              <c:idx val="2"/>
              <c:layout/>
              <c:tx>
                <c:rich>
                  <a:bodyPr/>
                  <a:lstStyle/>
                  <a:p>
                    <a:r>
                      <a:rPr lang="en-US"/>
                      <a:t>9(15%)</a:t>
                    </a:r>
                  </a:p>
                </c:rich>
              </c:tx>
              <c:showVal val="1"/>
            </c:dLbl>
            <c:dLbl>
              <c:idx val="3"/>
              <c:layout/>
              <c:tx>
                <c:rich>
                  <a:bodyPr/>
                  <a:lstStyle/>
                  <a:p>
                    <a:r>
                      <a:rPr lang="en-US"/>
                      <a:t>17(28%)</a:t>
                    </a:r>
                  </a:p>
                </c:rich>
              </c:tx>
              <c:showVal val="1"/>
            </c:dLbl>
            <c:dLbl>
              <c:idx val="4"/>
              <c:layout/>
              <c:tx>
                <c:rich>
                  <a:bodyPr/>
                  <a:lstStyle/>
                  <a:p>
                    <a:r>
                      <a:rPr lang="en-US"/>
                      <a:t>21(35%)</a:t>
                    </a:r>
                  </a:p>
                </c:rich>
              </c:tx>
              <c:showVal val="1"/>
            </c:dLbl>
            <c:showVal val="1"/>
          </c:dLbls>
          <c:cat>
            <c:strRef>
              <c:f>Sheet1!$F$4:$F$8</c:f>
              <c:strCache>
                <c:ptCount val="5"/>
                <c:pt idx="0">
                  <c:v>Strongly agree</c:v>
                </c:pt>
                <c:pt idx="1">
                  <c:v>Agree</c:v>
                </c:pt>
                <c:pt idx="2">
                  <c:v>Neutral</c:v>
                </c:pt>
                <c:pt idx="3">
                  <c:v>Disagree</c:v>
                </c:pt>
                <c:pt idx="4">
                  <c:v>Strongly disagree</c:v>
                </c:pt>
              </c:strCache>
            </c:strRef>
          </c:cat>
          <c:val>
            <c:numRef>
              <c:f>Sheet1!$G$4:$G$8</c:f>
              <c:numCache>
                <c:formatCode>General</c:formatCode>
                <c:ptCount val="5"/>
                <c:pt idx="0">
                  <c:v>7</c:v>
                </c:pt>
                <c:pt idx="1">
                  <c:v>6</c:v>
                </c:pt>
                <c:pt idx="2">
                  <c:v>9</c:v>
                </c:pt>
                <c:pt idx="3">
                  <c:v>17</c:v>
                </c:pt>
                <c:pt idx="4">
                  <c:v>21</c:v>
                </c:pt>
              </c:numCache>
            </c:numRef>
          </c:val>
        </c:ser>
        <c:dLbls>
          <c:showVal val="1"/>
        </c:dLbls>
        <c:shape val="cylinder"/>
        <c:axId val="65759872"/>
        <c:axId val="65769856"/>
        <c:axId val="0"/>
      </c:bar3DChart>
      <c:catAx>
        <c:axId val="65759872"/>
        <c:scaling>
          <c:orientation val="minMax"/>
        </c:scaling>
        <c:axPos val="b"/>
        <c:majorTickMark val="none"/>
        <c:tickLblPos val="nextTo"/>
        <c:crossAx val="65769856"/>
        <c:crosses val="autoZero"/>
        <c:auto val="1"/>
        <c:lblAlgn val="ctr"/>
        <c:lblOffset val="100"/>
      </c:catAx>
      <c:valAx>
        <c:axId val="65769856"/>
        <c:scaling>
          <c:orientation val="minMax"/>
        </c:scaling>
        <c:delete val="1"/>
        <c:axPos val="l"/>
        <c:title>
          <c:tx>
            <c:rich>
              <a:bodyPr rot="-5400000" vert="horz"/>
              <a:lstStyle/>
              <a:p>
                <a:pPr>
                  <a:defRPr/>
                </a:pPr>
                <a:r>
                  <a:rPr lang="en-US"/>
                  <a:t>Respondent</a:t>
                </a:r>
              </a:p>
            </c:rich>
          </c:tx>
          <c:layout/>
        </c:title>
        <c:numFmt formatCode="General" sourceLinked="1"/>
        <c:tickLblPos val="none"/>
        <c:crossAx val="65759872"/>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dirty="0" smtClean="0"/>
              <a:t>5.Accurate </a:t>
            </a:r>
            <a:r>
              <a:rPr lang="en-US" dirty="0"/>
              <a:t>Job Description</a:t>
            </a:r>
          </a:p>
        </c:rich>
      </c:tx>
      <c:layout/>
    </c:title>
    <c:view3D>
      <c:rotX val="0"/>
      <c:rotY val="0"/>
      <c:perspective val="30"/>
    </c:view3D>
    <c:plotArea>
      <c:layout/>
      <c:bar3DChart>
        <c:barDir val="col"/>
        <c:grouping val="clustered"/>
        <c:ser>
          <c:idx val="0"/>
          <c:order val="0"/>
          <c:tx>
            <c:strRef>
              <c:f>Sheet1!$B$37:$B$38</c:f>
              <c:strCache>
                <c:ptCount val="1"/>
                <c:pt idx="0">
                  <c:v>Accurate Job Description Respondent</c:v>
                </c:pt>
              </c:strCache>
            </c:strRef>
          </c:tx>
          <c:dLbls>
            <c:dLbl>
              <c:idx val="0"/>
              <c:layout/>
              <c:tx>
                <c:rich>
                  <a:bodyPr/>
                  <a:lstStyle/>
                  <a:p>
                    <a:r>
                      <a:rPr lang="en-US"/>
                      <a:t>7(12%)</a:t>
                    </a:r>
                  </a:p>
                </c:rich>
              </c:tx>
              <c:showVal val="1"/>
            </c:dLbl>
            <c:dLbl>
              <c:idx val="1"/>
              <c:layout/>
              <c:tx>
                <c:rich>
                  <a:bodyPr/>
                  <a:lstStyle/>
                  <a:p>
                    <a:r>
                      <a:rPr lang="en-US"/>
                      <a:t>24(40%)</a:t>
                    </a:r>
                  </a:p>
                </c:rich>
              </c:tx>
              <c:showVal val="1"/>
            </c:dLbl>
            <c:dLbl>
              <c:idx val="2"/>
              <c:layout/>
              <c:tx>
                <c:rich>
                  <a:bodyPr/>
                  <a:lstStyle/>
                  <a:p>
                    <a:r>
                      <a:rPr lang="en-US"/>
                      <a:t>6(10%)</a:t>
                    </a:r>
                  </a:p>
                </c:rich>
              </c:tx>
              <c:showVal val="1"/>
            </c:dLbl>
            <c:dLbl>
              <c:idx val="3"/>
              <c:layout/>
              <c:tx>
                <c:rich>
                  <a:bodyPr/>
                  <a:lstStyle/>
                  <a:p>
                    <a:r>
                      <a:rPr lang="en-US"/>
                      <a:t>13(22%)</a:t>
                    </a:r>
                  </a:p>
                </c:rich>
              </c:tx>
              <c:showVal val="1"/>
            </c:dLbl>
            <c:dLbl>
              <c:idx val="4"/>
              <c:layout/>
              <c:tx>
                <c:rich>
                  <a:bodyPr/>
                  <a:lstStyle/>
                  <a:p>
                    <a:r>
                      <a:rPr lang="en-US"/>
                      <a:t>10(17%)</a:t>
                    </a:r>
                  </a:p>
                </c:rich>
              </c:tx>
              <c:showVal val="1"/>
            </c:dLbl>
            <c:showVal val="1"/>
          </c:dLbls>
          <c:cat>
            <c:strRef>
              <c:f>Sheet1!$A$39:$A$43</c:f>
              <c:strCache>
                <c:ptCount val="5"/>
                <c:pt idx="0">
                  <c:v>Strongly agree</c:v>
                </c:pt>
                <c:pt idx="1">
                  <c:v>Agree</c:v>
                </c:pt>
                <c:pt idx="2">
                  <c:v>Neutral</c:v>
                </c:pt>
                <c:pt idx="3">
                  <c:v>Disagree</c:v>
                </c:pt>
                <c:pt idx="4">
                  <c:v>Strongly disagree</c:v>
                </c:pt>
              </c:strCache>
            </c:strRef>
          </c:cat>
          <c:val>
            <c:numRef>
              <c:f>Sheet1!$B$39:$B$43</c:f>
              <c:numCache>
                <c:formatCode>General</c:formatCode>
                <c:ptCount val="5"/>
                <c:pt idx="0">
                  <c:v>7</c:v>
                </c:pt>
                <c:pt idx="1">
                  <c:v>24</c:v>
                </c:pt>
                <c:pt idx="2">
                  <c:v>6</c:v>
                </c:pt>
                <c:pt idx="3">
                  <c:v>13</c:v>
                </c:pt>
                <c:pt idx="4">
                  <c:v>10</c:v>
                </c:pt>
              </c:numCache>
            </c:numRef>
          </c:val>
        </c:ser>
        <c:dLbls>
          <c:showVal val="1"/>
        </c:dLbls>
        <c:shape val="cylinder"/>
        <c:axId val="65807104"/>
        <c:axId val="65808640"/>
        <c:axId val="0"/>
      </c:bar3DChart>
      <c:catAx>
        <c:axId val="65807104"/>
        <c:scaling>
          <c:orientation val="minMax"/>
        </c:scaling>
        <c:axPos val="b"/>
        <c:majorTickMark val="none"/>
        <c:tickLblPos val="nextTo"/>
        <c:crossAx val="65808640"/>
        <c:crosses val="autoZero"/>
        <c:auto val="1"/>
        <c:lblAlgn val="ctr"/>
        <c:lblOffset val="100"/>
      </c:catAx>
      <c:valAx>
        <c:axId val="65808640"/>
        <c:scaling>
          <c:orientation val="minMax"/>
        </c:scaling>
        <c:delete val="1"/>
        <c:axPos val="l"/>
        <c:title>
          <c:tx>
            <c:rich>
              <a:bodyPr rot="-5400000" vert="horz"/>
              <a:lstStyle/>
              <a:p>
                <a:pPr>
                  <a:defRPr/>
                </a:pPr>
                <a:r>
                  <a:rPr lang="en-US"/>
                  <a:t>Respondent</a:t>
                </a:r>
              </a:p>
            </c:rich>
          </c:tx>
          <c:layout/>
        </c:title>
        <c:numFmt formatCode="General" sourceLinked="1"/>
        <c:tickLblPos val="none"/>
        <c:crossAx val="65807104"/>
        <c:crosses val="autoZero"/>
        <c:crossBetween val="between"/>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dirty="0" smtClean="0"/>
              <a:t>8.Opportunity </a:t>
            </a:r>
            <a:r>
              <a:rPr lang="en-US" dirty="0"/>
              <a:t>to work on interesting projects</a:t>
            </a:r>
          </a:p>
        </c:rich>
      </c:tx>
      <c:layout/>
    </c:title>
    <c:view3D>
      <c:rotX val="0"/>
      <c:rotY val="0"/>
      <c:perspective val="30"/>
    </c:view3D>
    <c:plotArea>
      <c:layout/>
      <c:bar3DChart>
        <c:barDir val="col"/>
        <c:grouping val="clustered"/>
        <c:ser>
          <c:idx val="0"/>
          <c:order val="0"/>
          <c:tx>
            <c:strRef>
              <c:f>Sheet1!$G$20:$G$21</c:f>
              <c:strCache>
                <c:ptCount val="1"/>
                <c:pt idx="0">
                  <c:v>Opportunity to work on interesting projects Respondent</c:v>
                </c:pt>
              </c:strCache>
            </c:strRef>
          </c:tx>
          <c:dLbls>
            <c:dLbl>
              <c:idx val="0"/>
              <c:layout/>
              <c:tx>
                <c:rich>
                  <a:bodyPr/>
                  <a:lstStyle/>
                  <a:p>
                    <a:r>
                      <a:rPr lang="en-US"/>
                      <a:t>9(15%)</a:t>
                    </a:r>
                  </a:p>
                </c:rich>
              </c:tx>
              <c:showVal val="1"/>
            </c:dLbl>
            <c:dLbl>
              <c:idx val="1"/>
              <c:layout/>
              <c:tx>
                <c:rich>
                  <a:bodyPr/>
                  <a:lstStyle/>
                  <a:p>
                    <a:r>
                      <a:rPr lang="en-US"/>
                      <a:t>13(22%)</a:t>
                    </a:r>
                  </a:p>
                </c:rich>
              </c:tx>
              <c:showVal val="1"/>
            </c:dLbl>
            <c:dLbl>
              <c:idx val="2"/>
              <c:layout/>
              <c:tx>
                <c:rich>
                  <a:bodyPr/>
                  <a:lstStyle/>
                  <a:p>
                    <a:r>
                      <a:rPr lang="en-US"/>
                      <a:t>6(10%)</a:t>
                    </a:r>
                  </a:p>
                </c:rich>
              </c:tx>
              <c:showVal val="1"/>
            </c:dLbl>
            <c:dLbl>
              <c:idx val="3"/>
              <c:layout/>
              <c:tx>
                <c:rich>
                  <a:bodyPr/>
                  <a:lstStyle/>
                  <a:p>
                    <a:r>
                      <a:rPr lang="en-US"/>
                      <a:t>14(23%)</a:t>
                    </a:r>
                  </a:p>
                </c:rich>
              </c:tx>
              <c:showVal val="1"/>
            </c:dLbl>
            <c:dLbl>
              <c:idx val="4"/>
              <c:layout/>
              <c:tx>
                <c:rich>
                  <a:bodyPr/>
                  <a:lstStyle/>
                  <a:p>
                    <a:r>
                      <a:rPr lang="en-US"/>
                      <a:t>18(30%)</a:t>
                    </a:r>
                  </a:p>
                </c:rich>
              </c:tx>
              <c:showVal val="1"/>
            </c:dLbl>
            <c:showVal val="1"/>
          </c:dLbls>
          <c:cat>
            <c:strRef>
              <c:f>Sheet1!$F$22:$F$26</c:f>
              <c:strCache>
                <c:ptCount val="5"/>
                <c:pt idx="0">
                  <c:v>Strongly agree</c:v>
                </c:pt>
                <c:pt idx="1">
                  <c:v>Agree</c:v>
                </c:pt>
                <c:pt idx="2">
                  <c:v>Neutral</c:v>
                </c:pt>
                <c:pt idx="3">
                  <c:v>Disagree</c:v>
                </c:pt>
                <c:pt idx="4">
                  <c:v>Strongly disagree</c:v>
                </c:pt>
              </c:strCache>
            </c:strRef>
          </c:cat>
          <c:val>
            <c:numRef>
              <c:f>Sheet1!$G$22:$G$26</c:f>
              <c:numCache>
                <c:formatCode>General</c:formatCode>
                <c:ptCount val="5"/>
                <c:pt idx="0">
                  <c:v>9</c:v>
                </c:pt>
                <c:pt idx="1">
                  <c:v>13</c:v>
                </c:pt>
                <c:pt idx="2">
                  <c:v>6</c:v>
                </c:pt>
                <c:pt idx="3">
                  <c:v>14</c:v>
                </c:pt>
                <c:pt idx="4">
                  <c:v>18</c:v>
                </c:pt>
              </c:numCache>
            </c:numRef>
          </c:val>
        </c:ser>
        <c:dLbls>
          <c:showVal val="1"/>
        </c:dLbls>
        <c:shape val="cylinder"/>
        <c:axId val="65850368"/>
        <c:axId val="65864448"/>
        <c:axId val="0"/>
      </c:bar3DChart>
      <c:catAx>
        <c:axId val="65850368"/>
        <c:scaling>
          <c:orientation val="minMax"/>
        </c:scaling>
        <c:axPos val="b"/>
        <c:majorTickMark val="none"/>
        <c:tickLblPos val="nextTo"/>
        <c:crossAx val="65864448"/>
        <c:crosses val="autoZero"/>
        <c:auto val="1"/>
        <c:lblAlgn val="ctr"/>
        <c:lblOffset val="100"/>
      </c:catAx>
      <c:valAx>
        <c:axId val="65864448"/>
        <c:scaling>
          <c:orientation val="minMax"/>
        </c:scaling>
        <c:delete val="1"/>
        <c:axPos val="l"/>
        <c:title>
          <c:tx>
            <c:rich>
              <a:bodyPr rot="-5400000" vert="horz"/>
              <a:lstStyle/>
              <a:p>
                <a:pPr>
                  <a:defRPr/>
                </a:pPr>
                <a:r>
                  <a:rPr lang="en-US"/>
                  <a:t>Respondent</a:t>
                </a:r>
              </a:p>
            </c:rich>
          </c:tx>
          <c:layout/>
        </c:title>
        <c:numFmt formatCode="General" sourceLinked="1"/>
        <c:tickLblPos val="none"/>
        <c:crossAx val="65850368"/>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dirty="0" smtClean="0"/>
              <a:t>7.Availability </a:t>
            </a:r>
            <a:r>
              <a:rPr lang="en-US" dirty="0"/>
              <a:t>of Tools and Resources</a:t>
            </a:r>
          </a:p>
        </c:rich>
      </c:tx>
      <c:layout>
        <c:manualLayout>
          <c:xMode val="edge"/>
          <c:yMode val="edge"/>
          <c:x val="0.22061764701883477"/>
          <c:y val="1.5099310662966742E-2"/>
        </c:manualLayout>
      </c:layout>
    </c:title>
    <c:view3D>
      <c:rotX val="0"/>
      <c:rotY val="0"/>
      <c:perspective val="30"/>
    </c:view3D>
    <c:plotArea>
      <c:layout/>
      <c:bar3DChart>
        <c:barDir val="col"/>
        <c:grouping val="clustered"/>
        <c:ser>
          <c:idx val="0"/>
          <c:order val="0"/>
          <c:tx>
            <c:strRef>
              <c:f>Sheet1!$G$12:$G$13</c:f>
              <c:strCache>
                <c:ptCount val="1"/>
                <c:pt idx="0">
                  <c:v>Availability of Tools and Resources Respondent</c:v>
                </c:pt>
              </c:strCache>
            </c:strRef>
          </c:tx>
          <c:dLbls>
            <c:dLbl>
              <c:idx val="0"/>
              <c:layout/>
              <c:tx>
                <c:rich>
                  <a:bodyPr/>
                  <a:lstStyle/>
                  <a:p>
                    <a:r>
                      <a:rPr lang="en-US"/>
                      <a:t>8(13%)</a:t>
                    </a:r>
                  </a:p>
                </c:rich>
              </c:tx>
              <c:showVal val="1"/>
            </c:dLbl>
            <c:dLbl>
              <c:idx val="1"/>
              <c:layout/>
              <c:tx>
                <c:rich>
                  <a:bodyPr/>
                  <a:lstStyle/>
                  <a:p>
                    <a:r>
                      <a:rPr lang="en-US"/>
                      <a:t>11(18%)</a:t>
                    </a:r>
                  </a:p>
                </c:rich>
              </c:tx>
              <c:showVal val="1"/>
            </c:dLbl>
            <c:dLbl>
              <c:idx val="2"/>
              <c:layout/>
              <c:tx>
                <c:rich>
                  <a:bodyPr/>
                  <a:lstStyle/>
                  <a:p>
                    <a:r>
                      <a:rPr lang="en-US"/>
                      <a:t>8(13%)</a:t>
                    </a:r>
                  </a:p>
                </c:rich>
              </c:tx>
              <c:showVal val="1"/>
            </c:dLbl>
            <c:dLbl>
              <c:idx val="3"/>
              <c:layout/>
              <c:tx>
                <c:rich>
                  <a:bodyPr/>
                  <a:lstStyle/>
                  <a:p>
                    <a:r>
                      <a:rPr lang="en-US"/>
                      <a:t>11(18%)</a:t>
                    </a:r>
                  </a:p>
                </c:rich>
              </c:tx>
              <c:showVal val="1"/>
            </c:dLbl>
            <c:dLbl>
              <c:idx val="4"/>
              <c:layout/>
              <c:tx>
                <c:rich>
                  <a:bodyPr/>
                  <a:lstStyle/>
                  <a:p>
                    <a:r>
                      <a:rPr lang="en-US"/>
                      <a:t>22(37%)</a:t>
                    </a:r>
                  </a:p>
                </c:rich>
              </c:tx>
              <c:showVal val="1"/>
            </c:dLbl>
            <c:showVal val="1"/>
          </c:dLbls>
          <c:cat>
            <c:strRef>
              <c:f>Sheet1!$F$14:$F$18</c:f>
              <c:strCache>
                <c:ptCount val="5"/>
                <c:pt idx="0">
                  <c:v>Strongly agree</c:v>
                </c:pt>
                <c:pt idx="1">
                  <c:v>Agree</c:v>
                </c:pt>
                <c:pt idx="2">
                  <c:v>Neutral</c:v>
                </c:pt>
                <c:pt idx="3">
                  <c:v>Disagree</c:v>
                </c:pt>
                <c:pt idx="4">
                  <c:v>Strongly disagree</c:v>
                </c:pt>
              </c:strCache>
            </c:strRef>
          </c:cat>
          <c:val>
            <c:numRef>
              <c:f>Sheet1!$G$14:$G$18</c:f>
              <c:numCache>
                <c:formatCode>General</c:formatCode>
                <c:ptCount val="5"/>
                <c:pt idx="0">
                  <c:v>8</c:v>
                </c:pt>
                <c:pt idx="1">
                  <c:v>11</c:v>
                </c:pt>
                <c:pt idx="2">
                  <c:v>8</c:v>
                </c:pt>
                <c:pt idx="3">
                  <c:v>11</c:v>
                </c:pt>
                <c:pt idx="4">
                  <c:v>22</c:v>
                </c:pt>
              </c:numCache>
            </c:numRef>
          </c:val>
        </c:ser>
        <c:dLbls>
          <c:showVal val="1"/>
        </c:dLbls>
        <c:shape val="cylinder"/>
        <c:axId val="65913984"/>
        <c:axId val="65915520"/>
        <c:axId val="0"/>
      </c:bar3DChart>
      <c:catAx>
        <c:axId val="65913984"/>
        <c:scaling>
          <c:orientation val="minMax"/>
        </c:scaling>
        <c:axPos val="b"/>
        <c:majorTickMark val="none"/>
        <c:tickLblPos val="nextTo"/>
        <c:crossAx val="65915520"/>
        <c:crosses val="autoZero"/>
        <c:auto val="1"/>
        <c:lblAlgn val="ctr"/>
        <c:lblOffset val="100"/>
      </c:catAx>
      <c:valAx>
        <c:axId val="65915520"/>
        <c:scaling>
          <c:orientation val="minMax"/>
        </c:scaling>
        <c:delete val="1"/>
        <c:axPos val="l"/>
        <c:title>
          <c:tx>
            <c:rich>
              <a:bodyPr rot="-5400000" vert="horz"/>
              <a:lstStyle/>
              <a:p>
                <a:pPr>
                  <a:defRPr/>
                </a:pPr>
                <a:r>
                  <a:rPr lang="en-US"/>
                  <a:t>Respondent</a:t>
                </a:r>
              </a:p>
            </c:rich>
          </c:tx>
          <c:layout/>
        </c:title>
        <c:numFmt formatCode="General" sourceLinked="1"/>
        <c:tickLblPos val="none"/>
        <c:crossAx val="65913984"/>
        <c:crosses val="autoZero"/>
        <c:crossBetween val="between"/>
      </c:valAx>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dirty="0" smtClean="0"/>
              <a:t>10.Guidance </a:t>
            </a:r>
            <a:r>
              <a:rPr lang="en-US" dirty="0"/>
              <a:t>for performance Improvement</a:t>
            </a:r>
          </a:p>
        </c:rich>
      </c:tx>
      <c:layout>
        <c:manualLayout>
          <c:xMode val="edge"/>
          <c:yMode val="edge"/>
          <c:x val="0.18299300087489076"/>
          <c:y val="2.777777777777779E-2"/>
        </c:manualLayout>
      </c:layout>
    </c:title>
    <c:view3D>
      <c:rotX val="0"/>
      <c:rotY val="0"/>
      <c:perspective val="30"/>
    </c:view3D>
    <c:plotArea>
      <c:layout/>
      <c:bar3DChart>
        <c:barDir val="col"/>
        <c:grouping val="clustered"/>
        <c:ser>
          <c:idx val="0"/>
          <c:order val="0"/>
          <c:tx>
            <c:strRef>
              <c:f>Sheet1!$G$37:$G$38</c:f>
              <c:strCache>
                <c:ptCount val="1"/>
                <c:pt idx="0">
                  <c:v>Guidance for performance Improvement Respondent</c:v>
                </c:pt>
              </c:strCache>
            </c:strRef>
          </c:tx>
          <c:dLbls>
            <c:dLbl>
              <c:idx val="0"/>
              <c:layout/>
              <c:tx>
                <c:rich>
                  <a:bodyPr/>
                  <a:lstStyle/>
                  <a:p>
                    <a:r>
                      <a:rPr lang="en-US"/>
                      <a:t>6(10%)</a:t>
                    </a:r>
                  </a:p>
                </c:rich>
              </c:tx>
              <c:showVal val="1"/>
            </c:dLbl>
            <c:dLbl>
              <c:idx val="1"/>
              <c:layout/>
              <c:tx>
                <c:rich>
                  <a:bodyPr/>
                  <a:lstStyle/>
                  <a:p>
                    <a:r>
                      <a:rPr lang="en-US"/>
                      <a:t>11(18%)</a:t>
                    </a:r>
                  </a:p>
                </c:rich>
              </c:tx>
              <c:showVal val="1"/>
            </c:dLbl>
            <c:dLbl>
              <c:idx val="2"/>
              <c:layout/>
              <c:tx>
                <c:rich>
                  <a:bodyPr/>
                  <a:lstStyle/>
                  <a:p>
                    <a:r>
                      <a:rPr lang="en-US"/>
                      <a:t>13(22%)</a:t>
                    </a:r>
                  </a:p>
                </c:rich>
              </c:tx>
              <c:showVal val="1"/>
            </c:dLbl>
            <c:dLbl>
              <c:idx val="3"/>
              <c:layout/>
              <c:tx>
                <c:rich>
                  <a:bodyPr/>
                  <a:lstStyle/>
                  <a:p>
                    <a:r>
                      <a:rPr lang="en-US"/>
                      <a:t>19(32%)</a:t>
                    </a:r>
                  </a:p>
                </c:rich>
              </c:tx>
              <c:showVal val="1"/>
            </c:dLbl>
            <c:dLbl>
              <c:idx val="4"/>
              <c:layout/>
              <c:tx>
                <c:rich>
                  <a:bodyPr/>
                  <a:lstStyle/>
                  <a:p>
                    <a:r>
                      <a:rPr lang="en-US"/>
                      <a:t>11(18%)</a:t>
                    </a:r>
                  </a:p>
                </c:rich>
              </c:tx>
              <c:showVal val="1"/>
            </c:dLbl>
            <c:showVal val="1"/>
          </c:dLbls>
          <c:cat>
            <c:strRef>
              <c:f>Sheet1!$F$39:$F$43</c:f>
              <c:strCache>
                <c:ptCount val="5"/>
                <c:pt idx="0">
                  <c:v>Strongly agree</c:v>
                </c:pt>
                <c:pt idx="1">
                  <c:v>Agree</c:v>
                </c:pt>
                <c:pt idx="2">
                  <c:v>Neutral</c:v>
                </c:pt>
                <c:pt idx="3">
                  <c:v>Disagree</c:v>
                </c:pt>
                <c:pt idx="4">
                  <c:v>Strongly disagree</c:v>
                </c:pt>
              </c:strCache>
            </c:strRef>
          </c:cat>
          <c:val>
            <c:numRef>
              <c:f>Sheet1!$G$39:$G$43</c:f>
              <c:numCache>
                <c:formatCode>General</c:formatCode>
                <c:ptCount val="5"/>
                <c:pt idx="0">
                  <c:v>6</c:v>
                </c:pt>
                <c:pt idx="1">
                  <c:v>11</c:v>
                </c:pt>
                <c:pt idx="2">
                  <c:v>13</c:v>
                </c:pt>
                <c:pt idx="3">
                  <c:v>19</c:v>
                </c:pt>
                <c:pt idx="4">
                  <c:v>11</c:v>
                </c:pt>
              </c:numCache>
            </c:numRef>
          </c:val>
        </c:ser>
        <c:dLbls>
          <c:showVal val="1"/>
        </c:dLbls>
        <c:shape val="cylinder"/>
        <c:axId val="50949504"/>
        <c:axId val="65963136"/>
        <c:axId val="0"/>
      </c:bar3DChart>
      <c:catAx>
        <c:axId val="50949504"/>
        <c:scaling>
          <c:orientation val="minMax"/>
        </c:scaling>
        <c:axPos val="b"/>
        <c:majorTickMark val="none"/>
        <c:tickLblPos val="nextTo"/>
        <c:crossAx val="65963136"/>
        <c:crosses val="autoZero"/>
        <c:auto val="1"/>
        <c:lblAlgn val="ctr"/>
        <c:lblOffset val="100"/>
      </c:catAx>
      <c:valAx>
        <c:axId val="65963136"/>
        <c:scaling>
          <c:orientation val="minMax"/>
        </c:scaling>
        <c:delete val="1"/>
        <c:axPos val="l"/>
        <c:title>
          <c:tx>
            <c:rich>
              <a:bodyPr rot="-5400000" vert="horz"/>
              <a:lstStyle/>
              <a:p>
                <a:pPr>
                  <a:defRPr/>
                </a:pPr>
                <a:r>
                  <a:rPr lang="en-US"/>
                  <a:t>Respondent</a:t>
                </a:r>
              </a:p>
            </c:rich>
          </c:tx>
          <c:layout/>
        </c:title>
        <c:numFmt formatCode="General" sourceLinked="1"/>
        <c:tickLblPos val="none"/>
        <c:crossAx val="50949504"/>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8672D-397C-4C42-A6F1-F54B79E1B35D}" type="datetimeFigureOut">
              <a:rPr lang="en-IN" smtClean="0"/>
              <a:pPr/>
              <a:t>06-05-2014</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BA7124-AA55-426F-B722-829533F9A130}" type="slidenum">
              <a:rPr lang="en-IN" smtClean="0"/>
              <a:pPr/>
              <a:t>‹#›</a:t>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73BA7124-AA55-426F-B722-829533F9A130}" type="slidenum">
              <a:rPr lang="en-IN" smtClean="0"/>
              <a:pPr/>
              <a:t>2</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20" name="Footer Placeholder 19"/>
          <p:cNvSpPr>
            <a:spLocks noGrp="1"/>
          </p:cNvSpPr>
          <p:nvPr>
            <p:ph type="ftr" sz="quarter" idx="11"/>
          </p:nvPr>
        </p:nvSpPr>
        <p:spPr/>
        <p:txBody>
          <a:bodyPr/>
          <a:lstStyle>
            <a:extLst/>
          </a:lstStyle>
          <a:p>
            <a:endParaRPr lang="en-IN" dirty="0"/>
          </a:p>
        </p:txBody>
      </p:sp>
      <p:sp>
        <p:nvSpPr>
          <p:cNvPr id="10" name="Slide Number Placeholder 9"/>
          <p:cNvSpPr>
            <a:spLocks noGrp="1"/>
          </p:cNvSpPr>
          <p:nvPr>
            <p:ph type="sldNum" sz="quarter" idx="12"/>
          </p:nvPr>
        </p:nvSpPr>
        <p:spPr/>
        <p:txBody>
          <a:bodyPr/>
          <a:lstStyle>
            <a:extLst/>
          </a:lstStyle>
          <a:p>
            <a:fld id="{89B69EB1-60DC-44C6-A918-773CD58172B3}" type="slidenum">
              <a:rPr lang="en-IN" smtClean="0"/>
              <a:pPr/>
              <a:t>‹#›</a:t>
            </a:fld>
            <a:endParaRPr lang="en-IN"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89B69EB1-60DC-44C6-A918-773CD58172B3}" type="slidenum">
              <a:rPr lang="en-IN" smtClean="0"/>
              <a:pPr/>
              <a:t>‹#›</a:t>
            </a:fld>
            <a:endParaRPr lang="en-IN"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8" name="Footer Placeholder 7"/>
          <p:cNvSpPr>
            <a:spLocks noGrp="1"/>
          </p:cNvSpPr>
          <p:nvPr>
            <p:ph type="ftr" sz="quarter" idx="11"/>
          </p:nvPr>
        </p:nvSpPr>
        <p:spPr/>
        <p:txBody>
          <a:bodyPr/>
          <a:lstStyle>
            <a:extLst/>
          </a:lstStyle>
          <a:p>
            <a:endParaRPr lang="en-IN" dirty="0"/>
          </a:p>
        </p:txBody>
      </p:sp>
      <p:sp>
        <p:nvSpPr>
          <p:cNvPr id="9" name="Slide Number Placeholder 8"/>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4" name="Footer Placeholder 3"/>
          <p:cNvSpPr>
            <a:spLocks noGrp="1"/>
          </p:cNvSpPr>
          <p:nvPr>
            <p:ph type="ftr" sz="quarter" idx="11"/>
          </p:nvPr>
        </p:nvSpPr>
        <p:spPr/>
        <p:txBody>
          <a:bodyPr/>
          <a:lstStyle>
            <a:extLst/>
          </a:lstStyle>
          <a:p>
            <a:endParaRPr lang="en-IN" dirty="0"/>
          </a:p>
        </p:txBody>
      </p:sp>
      <p:sp>
        <p:nvSpPr>
          <p:cNvPr id="5" name="Slide Number Placeholder 4"/>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3" name="Footer Placeholder 2"/>
          <p:cNvSpPr>
            <a:spLocks noGrp="1"/>
          </p:cNvSpPr>
          <p:nvPr>
            <p:ph type="ftr" sz="quarter" idx="11"/>
          </p:nvPr>
        </p:nvSpPr>
        <p:spPr/>
        <p:txBody>
          <a:bodyPr/>
          <a:lstStyle>
            <a:extLst/>
          </a:lstStyle>
          <a:p>
            <a:endParaRPr lang="en-IN" dirty="0"/>
          </a:p>
        </p:txBody>
      </p:sp>
      <p:sp>
        <p:nvSpPr>
          <p:cNvPr id="4" name="Slide Number Placeholder 3"/>
          <p:cNvSpPr>
            <a:spLocks noGrp="1"/>
          </p:cNvSpPr>
          <p:nvPr>
            <p:ph type="sldNum" sz="quarter" idx="12"/>
          </p:nvPr>
        </p:nvSpPr>
        <p:spPr/>
        <p:txBody>
          <a:bodyPr/>
          <a:lstStyle>
            <a:extLst/>
          </a:lstStyle>
          <a:p>
            <a:fld id="{89B69EB1-60DC-44C6-A918-773CD58172B3}" type="slidenum">
              <a:rPr lang="en-IN" smtClean="0"/>
              <a:pPr/>
              <a:t>‹#›</a:t>
            </a:fld>
            <a:endParaRPr lang="en-IN"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89B69EB1-60DC-44C6-A918-773CD58172B3}" type="slidenum">
              <a:rPr lang="en-IN" smtClean="0"/>
              <a:pPr/>
              <a:t>‹#›</a:t>
            </a:fld>
            <a:endParaRPr lang="en-IN"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3788BA9-4412-4B9C-94A5-91782CA865D9}" type="datetimeFigureOut">
              <a:rPr lang="en-IN" smtClean="0"/>
              <a:pPr/>
              <a:t>06-05-2014</a:t>
            </a:fld>
            <a:endParaRPr lang="en-IN"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9B69EB1-60DC-44C6-A918-773CD58172B3}" type="slidenum">
              <a:rPr lang="en-IN" smtClean="0"/>
              <a:pPr/>
              <a:t>‹#›</a:t>
            </a:fld>
            <a:endParaRPr lang="en-IN"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548680"/>
            <a:ext cx="7428660" cy="3528392"/>
          </a:xfrm>
        </p:spPr>
        <p:txBody>
          <a:bodyPr>
            <a:normAutofit fontScale="90000"/>
          </a:bodyPr>
          <a:lstStyle/>
          <a:p>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latin typeface="Times New Roman" pitchFamily="18" charset="0"/>
                <a:cs typeface="Times New Roman" pitchFamily="18" charset="0"/>
              </a:rPr>
              <a:t>Study on Human Resource Management Practices in Park Hospital, Faridabad  and its</a:t>
            </a:r>
            <a:r>
              <a:rPr lang="en-US" sz="3600"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Impact on Employee Satisfaction</a:t>
            </a:r>
            <a:r>
              <a:rPr lang="en-US" sz="3600" dirty="0" smtClean="0"/>
              <a:t/>
            </a:r>
            <a:br>
              <a:rPr lang="en-US" sz="3600" dirty="0" smtClean="0"/>
            </a:br>
            <a:r>
              <a:rPr lang="en-US" sz="3600" b="1" dirty="0" smtClean="0"/>
              <a:t> </a:t>
            </a:r>
            <a:r>
              <a:rPr lang="en-US" sz="3600" dirty="0" smtClean="0"/>
              <a:t/>
            </a:r>
            <a:br>
              <a:rPr lang="en-US" sz="3600" dirty="0" smtClean="0"/>
            </a:br>
            <a:r>
              <a:rPr lang="en-IN" sz="4000" dirty="0"/>
              <a:t/>
            </a:r>
            <a:br>
              <a:rPr lang="en-IN" sz="4000" dirty="0"/>
            </a:br>
            <a:endParaRPr lang="en-IN" sz="4000" dirty="0"/>
          </a:p>
        </p:txBody>
      </p:sp>
      <p:sp>
        <p:nvSpPr>
          <p:cNvPr id="3" name="TextBox 2"/>
          <p:cNvSpPr txBox="1"/>
          <p:nvPr/>
        </p:nvSpPr>
        <p:spPr>
          <a:xfrm>
            <a:off x="1259632" y="3068960"/>
            <a:ext cx="6696744" cy="2862322"/>
          </a:xfrm>
          <a:prstGeom prst="rect">
            <a:avLst/>
          </a:prstGeom>
          <a:noFill/>
        </p:spPr>
        <p:txBody>
          <a:bodyPr wrap="square" rtlCol="0">
            <a:spAutoFit/>
          </a:bodyPr>
          <a:lstStyle/>
          <a:p>
            <a:r>
              <a:rPr lang="en-IN" dirty="0" smtClean="0">
                <a:latin typeface="Times New Roman" pitchFamily="18" charset="0"/>
                <a:cs typeface="Times New Roman" pitchFamily="18" charset="0"/>
              </a:rPr>
              <a:t>Guided By:                                                              Presented By:</a:t>
            </a:r>
          </a:p>
          <a:p>
            <a:r>
              <a:rPr lang="en-IN" dirty="0" smtClean="0">
                <a:latin typeface="Times New Roman" pitchFamily="18" charset="0"/>
                <a:cs typeface="Times New Roman" pitchFamily="18" charset="0"/>
              </a:rPr>
              <a:t>Ms </a:t>
            </a:r>
            <a:r>
              <a:rPr lang="en-IN" dirty="0" err="1" smtClean="0">
                <a:latin typeface="Times New Roman" pitchFamily="18" charset="0"/>
                <a:cs typeface="Times New Roman" pitchFamily="18" charset="0"/>
              </a:rPr>
              <a:t>Suparna</a:t>
            </a:r>
            <a:r>
              <a:rPr lang="en-IN" dirty="0" smtClean="0">
                <a:latin typeface="Times New Roman" pitchFamily="18" charset="0"/>
                <a:cs typeface="Times New Roman" pitchFamily="18" charset="0"/>
              </a:rPr>
              <a:t> Pal                                                      Dr. </a:t>
            </a:r>
            <a:r>
              <a:rPr lang="en-IN" dirty="0" err="1" smtClean="0">
                <a:latin typeface="Times New Roman" pitchFamily="18" charset="0"/>
                <a:cs typeface="Times New Roman" pitchFamily="18" charset="0"/>
              </a:rPr>
              <a:t>Shweta</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Rani</a:t>
            </a: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Mentor at IIHMR                                                     PG/2012/85 </a:t>
            </a:r>
          </a:p>
          <a:p>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                                                                            </a:t>
            </a:r>
          </a:p>
          <a:p>
            <a:r>
              <a:rPr lang="en-IN" dirty="0" smtClean="0">
                <a:latin typeface="Times New Roman" pitchFamily="18" charset="0"/>
                <a:cs typeface="Times New Roman" pitchFamily="18" charset="0"/>
              </a:rPr>
              <a:t>Organization Mentor</a:t>
            </a:r>
          </a:p>
          <a:p>
            <a:r>
              <a:rPr lang="en-IN" dirty="0" err="1" smtClean="0">
                <a:latin typeface="Times New Roman" pitchFamily="18" charset="0"/>
                <a:cs typeface="Times New Roman" pitchFamily="18" charset="0"/>
              </a:rPr>
              <a:t>Mr.Sanjay</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Sikdar</a:t>
            </a: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Manager HR</a:t>
            </a:r>
          </a:p>
          <a:p>
            <a:r>
              <a:rPr lang="en-IN" dirty="0" smtClean="0">
                <a:latin typeface="Times New Roman" pitchFamily="18" charset="0"/>
                <a:cs typeface="Times New Roman" pitchFamily="18" charset="0"/>
              </a:rPr>
              <a:t>Park </a:t>
            </a:r>
            <a:r>
              <a:rPr lang="en-IN" dirty="0" err="1" smtClean="0">
                <a:latin typeface="Times New Roman" pitchFamily="18" charset="0"/>
                <a:cs typeface="Times New Roman" pitchFamily="18" charset="0"/>
              </a:rPr>
              <a:t>Hospital,Faridabad</a:t>
            </a:r>
            <a:endParaRPr lang="en-IN"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32656"/>
            <a:ext cx="7498080" cy="5915744"/>
          </a:xfrm>
        </p:spPr>
        <p:txBody>
          <a:bodyPr>
            <a:normAutofit fontScale="62500" lnSpcReduction="20000"/>
          </a:bodyPr>
          <a:lstStyle/>
          <a:p>
            <a:pPr marL="596646" indent="-514350">
              <a:buNone/>
            </a:pPr>
            <a:r>
              <a:rPr lang="en-US" dirty="0" smtClean="0">
                <a:latin typeface="Times New Roman" pitchFamily="18" charset="0"/>
                <a:cs typeface="Times New Roman" pitchFamily="18" charset="0"/>
              </a:rPr>
              <a:t>2.  SELECTION:</a:t>
            </a:r>
          </a:p>
          <a:p>
            <a:pPr>
              <a:buNone/>
            </a:pPr>
            <a:r>
              <a:rPr lang="en-US" dirty="0" smtClean="0">
                <a:latin typeface="Times New Roman" pitchFamily="18" charset="0"/>
                <a:cs typeface="Times New Roman" pitchFamily="18" charset="0"/>
              </a:rPr>
              <a:t>The hospital has adopted a multi-stage selection process which proceeds as follows:</a:t>
            </a:r>
          </a:p>
          <a:p>
            <a:r>
              <a:rPr lang="en-US" dirty="0" smtClean="0">
                <a:latin typeface="Times New Roman" pitchFamily="18" charset="0"/>
                <a:cs typeface="Times New Roman" pitchFamily="18" charset="0"/>
              </a:rPr>
              <a:t>Scrutiny of applications by HR Department, followed by a scrutiny by HOD</a:t>
            </a:r>
          </a:p>
          <a:p>
            <a:r>
              <a:rPr lang="en-US" dirty="0" smtClean="0">
                <a:latin typeface="Times New Roman" pitchFamily="18" charset="0"/>
                <a:cs typeface="Times New Roman" pitchFamily="18" charset="0"/>
              </a:rPr>
              <a:t> Short listed candidates are called for interview which is conducted by Head of Department and  HR Manager.</a:t>
            </a:r>
          </a:p>
          <a:p>
            <a:r>
              <a:rPr lang="en-US" dirty="0" smtClean="0">
                <a:latin typeface="Times New Roman" pitchFamily="18" charset="0"/>
                <a:cs typeface="Times New Roman" pitchFamily="18" charset="0"/>
              </a:rPr>
              <a:t> Followed by written test to judge the aptitude of the candidates</a:t>
            </a:r>
          </a:p>
          <a:p>
            <a:r>
              <a:rPr lang="en-US" dirty="0" smtClean="0">
                <a:latin typeface="Times New Roman" pitchFamily="18" charset="0"/>
                <a:cs typeface="Times New Roman" pitchFamily="18" charset="0"/>
              </a:rPr>
              <a:t> Final interview by Vice Chairman.</a:t>
            </a:r>
          </a:p>
          <a:p>
            <a:r>
              <a:rPr lang="en-US" dirty="0" smtClean="0">
                <a:latin typeface="Times New Roman" pitchFamily="18" charset="0"/>
                <a:cs typeface="Times New Roman" pitchFamily="18" charset="0"/>
              </a:rPr>
              <a:t>The process stands completed when the selected candidates are given offer letters and advised to appear for medical test.</a:t>
            </a:r>
          </a:p>
          <a:p>
            <a:r>
              <a:rPr lang="en-US" dirty="0" smtClean="0">
                <a:latin typeface="Times New Roman" pitchFamily="18" charset="0"/>
                <a:cs typeface="Times New Roman" pitchFamily="18" charset="0"/>
              </a:rPr>
              <a:t>For the selection of nurses there is a slight deviation. Depending upon vacancies, the nurses appear for a walk-in interview with Nursing Director.</a:t>
            </a:r>
          </a:p>
          <a:p>
            <a:pPr>
              <a:buNone/>
            </a:pPr>
            <a:r>
              <a:rPr lang="en-US" dirty="0" smtClean="0">
                <a:latin typeface="Times New Roman" pitchFamily="18" charset="0"/>
                <a:cs typeface="Times New Roman" pitchFamily="18" charset="0"/>
              </a:rPr>
              <a:t>3. INDUCTION:</a:t>
            </a:r>
          </a:p>
          <a:p>
            <a:r>
              <a:rPr lang="en-US" dirty="0" smtClean="0">
                <a:latin typeface="Times New Roman" pitchFamily="18" charset="0"/>
                <a:cs typeface="Times New Roman" pitchFamily="18" charset="0"/>
              </a:rPr>
              <a:t>For induction, the hospital follows a formal and systematic process. The new entrants are formed into groups of 15. </a:t>
            </a:r>
          </a:p>
          <a:p>
            <a:r>
              <a:rPr lang="en-US" dirty="0" smtClean="0">
                <a:latin typeface="Times New Roman" pitchFamily="18" charset="0"/>
                <a:cs typeface="Times New Roman" pitchFamily="18" charset="0"/>
              </a:rPr>
              <a:t>They are put through the induction process on the 17th and 18th of each month.</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60648"/>
            <a:ext cx="7498080" cy="5987752"/>
          </a:xfrm>
        </p:spPr>
        <p:txBody>
          <a:bodyPr>
            <a:normAutofit fontScale="70000" lnSpcReduction="20000"/>
          </a:bodyPr>
          <a:lstStyle/>
          <a:p>
            <a:pPr>
              <a:buNone/>
            </a:pPr>
            <a:r>
              <a:rPr lang="en-US" dirty="0" smtClean="0">
                <a:latin typeface="Times New Roman" pitchFamily="18" charset="0"/>
                <a:cs typeface="Times New Roman" pitchFamily="18" charset="0"/>
              </a:rPr>
              <a:t>The induction process consists of:</a:t>
            </a:r>
          </a:p>
          <a:p>
            <a:r>
              <a:rPr lang="en-US" dirty="0" smtClean="0">
                <a:latin typeface="Times New Roman" pitchFamily="18" charset="0"/>
                <a:cs typeface="Times New Roman" pitchFamily="18" charset="0"/>
              </a:rPr>
              <a:t>The Head of HR briefs the employees on the various HR issues</a:t>
            </a:r>
          </a:p>
          <a:p>
            <a:r>
              <a:rPr lang="en-US" dirty="0" smtClean="0">
                <a:latin typeface="Times New Roman" pitchFamily="18" charset="0"/>
                <a:cs typeface="Times New Roman" pitchFamily="18" charset="0"/>
              </a:rPr>
              <a:t>Presentation by various HODs about their respective departments</a:t>
            </a:r>
          </a:p>
          <a:p>
            <a:r>
              <a:rPr lang="en-US" dirty="0" smtClean="0">
                <a:latin typeface="Times New Roman" pitchFamily="18" charset="0"/>
                <a:cs typeface="Times New Roman" pitchFamily="18" charset="0"/>
              </a:rPr>
              <a:t>General tour of the hospital</a:t>
            </a:r>
          </a:p>
          <a:p>
            <a:r>
              <a:rPr lang="en-US" dirty="0" smtClean="0">
                <a:latin typeface="Times New Roman" pitchFamily="18" charset="0"/>
                <a:cs typeface="Times New Roman" pitchFamily="18" charset="0"/>
              </a:rPr>
              <a:t>Induction speech by the Vice-Chairman of the hospital.</a:t>
            </a:r>
          </a:p>
          <a:p>
            <a:pPr>
              <a:buNone/>
            </a:pPr>
            <a:r>
              <a:rPr lang="en-US" dirty="0" smtClean="0">
                <a:latin typeface="Times New Roman" pitchFamily="18" charset="0"/>
                <a:cs typeface="Times New Roman" pitchFamily="18" charset="0"/>
              </a:rPr>
              <a:t>4. TRAINING AND DEVELOPMENT:</a:t>
            </a:r>
          </a:p>
          <a:p>
            <a:pPr>
              <a:buNone/>
            </a:pPr>
            <a:r>
              <a:rPr lang="en-US" dirty="0" smtClean="0">
                <a:latin typeface="Times New Roman" pitchFamily="18" charset="0"/>
                <a:cs typeface="Times New Roman" pitchFamily="18" charset="0"/>
              </a:rPr>
              <a:t>Determining the Training Needs:</a:t>
            </a:r>
          </a:p>
          <a:p>
            <a:r>
              <a:rPr lang="en-US" dirty="0" smtClean="0">
                <a:latin typeface="Times New Roman" pitchFamily="18" charset="0"/>
                <a:cs typeface="Times New Roman" pitchFamily="18" charset="0"/>
              </a:rPr>
              <a:t>There is no practice of determining training needs. However, HODs recommend as to who are the employees who need training. On the basis of this input, the HR Manager makes a training calendar which includes both in-house and external training.</a:t>
            </a:r>
          </a:p>
          <a:p>
            <a:r>
              <a:rPr lang="en-US" dirty="0" smtClean="0">
                <a:latin typeface="Times New Roman" pitchFamily="18" charset="0"/>
                <a:cs typeface="Times New Roman" pitchFamily="18" charset="0"/>
              </a:rPr>
              <a:t>The in-house training focuses on the following:</a:t>
            </a:r>
          </a:p>
          <a:p>
            <a:r>
              <a:rPr lang="en-US" dirty="0" smtClean="0">
                <a:latin typeface="Times New Roman" pitchFamily="18" charset="0"/>
                <a:cs typeface="Times New Roman" pitchFamily="18" charset="0"/>
              </a:rPr>
              <a:t>Behavioral skills</a:t>
            </a:r>
          </a:p>
          <a:p>
            <a:r>
              <a:rPr lang="en-US" dirty="0" smtClean="0">
                <a:latin typeface="Times New Roman" pitchFamily="18" charset="0"/>
                <a:cs typeface="Times New Roman" pitchFamily="18" charset="0"/>
              </a:rPr>
              <a:t>Soft skills</a:t>
            </a:r>
          </a:p>
          <a:p>
            <a:r>
              <a:rPr lang="en-US" dirty="0" smtClean="0">
                <a:latin typeface="Times New Roman" pitchFamily="18" charset="0"/>
                <a:cs typeface="Times New Roman" pitchFamily="18" charset="0"/>
              </a:rPr>
              <a:t>Communication skills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260648"/>
            <a:ext cx="8352928" cy="6336704"/>
          </a:xfrm>
        </p:spPr>
        <p:txBody>
          <a:bodyPr>
            <a:normAutofit fontScale="77500" lnSpcReduction="20000"/>
          </a:bodyPr>
          <a:lstStyle/>
          <a:p>
            <a:r>
              <a:rPr lang="en-US" sz="3100" dirty="0" smtClean="0">
                <a:latin typeface="Times New Roman" pitchFamily="18" charset="0"/>
                <a:cs typeface="Times New Roman" pitchFamily="18" charset="0"/>
              </a:rPr>
              <a:t>External training is resorted to when exposure to technical aspects are vital. During the course of both the systems of training mentioned above, psycho-metric test are conducted.</a:t>
            </a:r>
          </a:p>
          <a:p>
            <a:r>
              <a:rPr lang="en-US" sz="3100" dirty="0" smtClean="0">
                <a:latin typeface="Times New Roman" pitchFamily="18" charset="0"/>
                <a:cs typeface="Times New Roman" pitchFamily="18" charset="0"/>
              </a:rPr>
              <a:t>Evaluation of Training:</a:t>
            </a:r>
          </a:p>
          <a:p>
            <a:r>
              <a:rPr lang="en-US" sz="3100" dirty="0" smtClean="0">
                <a:latin typeface="Times New Roman" pitchFamily="18" charset="0"/>
                <a:cs typeface="Times New Roman" pitchFamily="18" charset="0"/>
              </a:rPr>
              <a:t>In the case of nurses only, pre-training evaluation and post-training evaluation is conducted</a:t>
            </a:r>
          </a:p>
          <a:p>
            <a:endParaRPr lang="en-US" sz="3100" dirty="0" smtClean="0">
              <a:latin typeface="Times New Roman" pitchFamily="18" charset="0"/>
              <a:cs typeface="Times New Roman" pitchFamily="18" charset="0"/>
            </a:endParaRPr>
          </a:p>
          <a:p>
            <a:pPr>
              <a:buNone/>
            </a:pPr>
            <a:r>
              <a:rPr lang="en-US" sz="3100" dirty="0" smtClean="0">
                <a:latin typeface="Times New Roman" pitchFamily="18" charset="0"/>
                <a:cs typeface="Times New Roman" pitchFamily="18" charset="0"/>
              </a:rPr>
              <a:t>5. PERFORMANCE APPRAISAL SYSTEM:</a:t>
            </a:r>
          </a:p>
          <a:p>
            <a:r>
              <a:rPr lang="en-US" sz="3100" dirty="0" smtClean="0">
                <a:latin typeface="Times New Roman" pitchFamily="18" charset="0"/>
                <a:cs typeface="Times New Roman" pitchFamily="18" charset="0"/>
              </a:rPr>
              <a:t>The performance appraisal system is organized and executed through an HR consultant who is on the panel of experts of the hospital. As a first step the HOD discusses with the employees of each department and finalizes the Key Result Areas and sets the goals. Against these the performance is evaluated for different categories as under </a:t>
            </a:r>
          </a:p>
          <a:p>
            <a:pPr lvl="0">
              <a:buFont typeface="Wingdings" pitchFamily="2" charset="2"/>
              <a:buChar char="Ø"/>
            </a:pPr>
            <a:r>
              <a:rPr lang="en-US" sz="3100" dirty="0" smtClean="0">
                <a:latin typeface="Times New Roman" pitchFamily="18" charset="0"/>
                <a:cs typeface="Times New Roman" pitchFamily="18" charset="0"/>
              </a:rPr>
              <a:t>For Executives -- Quarterly basis</a:t>
            </a:r>
          </a:p>
          <a:p>
            <a:pPr lvl="0">
              <a:buFont typeface="Wingdings" pitchFamily="2" charset="2"/>
              <a:buChar char="Ø"/>
            </a:pPr>
            <a:r>
              <a:rPr lang="en-US" sz="3100" dirty="0" smtClean="0">
                <a:latin typeface="Times New Roman" pitchFamily="18" charset="0"/>
                <a:cs typeface="Times New Roman" pitchFamily="18" charset="0"/>
              </a:rPr>
              <a:t>For Nurses -- Half yearly basis</a:t>
            </a:r>
          </a:p>
          <a:p>
            <a:pPr lvl="0">
              <a:buFont typeface="Wingdings" pitchFamily="2" charset="2"/>
              <a:buChar char="Ø"/>
            </a:pPr>
            <a:r>
              <a:rPr lang="en-US" sz="3100" dirty="0" smtClean="0">
                <a:latin typeface="Times New Roman" pitchFamily="18" charset="0"/>
                <a:cs typeface="Times New Roman" pitchFamily="18" charset="0"/>
              </a:rPr>
              <a:t>For other Staff -- Annual basis</a:t>
            </a:r>
          </a:p>
          <a:p>
            <a:pPr lvl="0">
              <a:buFont typeface="Wingdings" pitchFamily="2" charset="2"/>
              <a:buChar char="Ø"/>
            </a:pPr>
            <a:r>
              <a:rPr lang="en-US" sz="3100" dirty="0" smtClean="0">
                <a:latin typeface="Times New Roman" pitchFamily="18" charset="0"/>
                <a:cs typeface="Times New Roman" pitchFamily="18" charset="0"/>
              </a:rPr>
              <a:t>For Probationers -- Half yearly basis</a:t>
            </a:r>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60648"/>
            <a:ext cx="7498080" cy="6597352"/>
          </a:xfrm>
        </p:spPr>
        <p:txBody>
          <a:bodyPr>
            <a:normAutofit fontScale="70000" lnSpcReduction="20000"/>
          </a:bodyPr>
          <a:lstStyle/>
          <a:p>
            <a:r>
              <a:rPr lang="en-US" sz="2800" dirty="0" smtClean="0">
                <a:latin typeface="Times New Roman" pitchFamily="18" charset="0"/>
                <a:cs typeface="Times New Roman" pitchFamily="18" charset="0"/>
              </a:rPr>
              <a:t>The appraisal process has the following pattern:</a:t>
            </a:r>
          </a:p>
          <a:p>
            <a:pPr>
              <a:buNone/>
            </a:pPr>
            <a:r>
              <a:rPr lang="en-US" sz="2800" dirty="0" smtClean="0">
                <a:latin typeface="Times New Roman" pitchFamily="18" charset="0"/>
                <a:cs typeface="Times New Roman" pitchFamily="18" charset="0"/>
              </a:rPr>
              <a:t>1) The employee rates himself on a form on a 1 to 6 scale</a:t>
            </a:r>
          </a:p>
          <a:p>
            <a:pPr>
              <a:buNone/>
            </a:pPr>
            <a:r>
              <a:rPr lang="en-US" sz="2800" dirty="0" smtClean="0">
                <a:latin typeface="Times New Roman" pitchFamily="18" charset="0"/>
                <a:cs typeface="Times New Roman" pitchFamily="18" charset="0"/>
              </a:rPr>
              <a:t>2) The employee and the HOD discuss the rating and record their joint scores alongside</a:t>
            </a:r>
          </a:p>
          <a:p>
            <a:pPr>
              <a:buNone/>
            </a:pPr>
            <a:r>
              <a:rPr lang="en-US" sz="2800" dirty="0" smtClean="0">
                <a:latin typeface="Times New Roman" pitchFamily="18" charset="0"/>
                <a:cs typeface="Times New Roman" pitchFamily="18" charset="0"/>
              </a:rPr>
              <a:t>3) All the forms are sent to the HR department where the data is converted into software and Computed</a:t>
            </a:r>
          </a:p>
          <a:p>
            <a:pPr>
              <a:buNone/>
            </a:pPr>
            <a:r>
              <a:rPr lang="en-US" sz="2800" dirty="0" smtClean="0">
                <a:latin typeface="Times New Roman" pitchFamily="18" charset="0"/>
                <a:cs typeface="Times New Roman" pitchFamily="18" charset="0"/>
              </a:rPr>
              <a:t>4) The final report thus compiled is forwarded to the Vice Chairman</a:t>
            </a:r>
          </a:p>
          <a:p>
            <a:pPr>
              <a:buNone/>
            </a:pPr>
            <a:r>
              <a:rPr lang="en-US" sz="2800" dirty="0" smtClean="0">
                <a:latin typeface="Times New Roman" pitchFamily="18" charset="0"/>
                <a:cs typeface="Times New Roman" pitchFamily="18" charset="0"/>
              </a:rPr>
              <a:t>5) His appraisal can lead to three possible outcomes</a:t>
            </a:r>
          </a:p>
          <a:p>
            <a:pPr lvl="0">
              <a:buFont typeface="Wingdings" pitchFamily="2" charset="2"/>
              <a:buChar char="Ø"/>
            </a:pPr>
            <a:r>
              <a:rPr lang="en-US" sz="2800" dirty="0" smtClean="0">
                <a:latin typeface="Times New Roman" pitchFamily="18" charset="0"/>
                <a:cs typeface="Times New Roman" pitchFamily="18" charset="0"/>
              </a:rPr>
              <a:t>Promotion decision</a:t>
            </a:r>
          </a:p>
          <a:p>
            <a:pPr lvl="0">
              <a:buFont typeface="Wingdings" pitchFamily="2" charset="2"/>
              <a:buChar char="Ø"/>
            </a:pPr>
            <a:r>
              <a:rPr lang="en-US" sz="2800" dirty="0" smtClean="0">
                <a:latin typeface="Times New Roman" pitchFamily="18" charset="0"/>
                <a:cs typeface="Times New Roman" pitchFamily="18" charset="0"/>
              </a:rPr>
              <a:t>Performance bonus</a:t>
            </a:r>
          </a:p>
          <a:p>
            <a:pPr lvl="0">
              <a:buFont typeface="Wingdings" pitchFamily="2" charset="2"/>
              <a:buChar char="Ø"/>
            </a:pPr>
            <a:r>
              <a:rPr lang="en-US" sz="2800" dirty="0" smtClean="0">
                <a:latin typeface="Times New Roman" pitchFamily="18" charset="0"/>
                <a:cs typeface="Times New Roman" pitchFamily="18" charset="0"/>
              </a:rPr>
              <a:t>Increment grade</a:t>
            </a:r>
          </a:p>
          <a:p>
            <a:pPr>
              <a:buNone/>
            </a:pPr>
            <a:r>
              <a:rPr lang="en-US" sz="2400" dirty="0" smtClean="0">
                <a:latin typeface="Times New Roman" pitchFamily="18" charset="0"/>
                <a:cs typeface="Times New Roman" pitchFamily="18" charset="0"/>
              </a:rPr>
              <a:t>6</a:t>
            </a:r>
            <a:r>
              <a:rPr lang="en-US" sz="2900" dirty="0" smtClean="0">
                <a:latin typeface="Times New Roman" pitchFamily="18" charset="0"/>
                <a:cs typeface="Times New Roman" pitchFamily="18" charset="0"/>
              </a:rPr>
              <a:t>.  PROMOTION POLICY</a:t>
            </a:r>
          </a:p>
          <a:p>
            <a:r>
              <a:rPr lang="en-US" sz="2900" dirty="0" smtClean="0">
                <a:latin typeface="Times New Roman" pitchFamily="18" charset="0"/>
                <a:cs typeface="Times New Roman" pitchFamily="18" charset="0"/>
              </a:rPr>
              <a:t>Promotion is only based on Performance.</a:t>
            </a:r>
          </a:p>
          <a:p>
            <a:pPr>
              <a:buNone/>
            </a:pPr>
            <a:r>
              <a:rPr lang="en-US" sz="2900" dirty="0" smtClean="0">
                <a:latin typeface="Times New Roman" pitchFamily="18" charset="0"/>
                <a:cs typeface="Times New Roman" pitchFamily="18" charset="0"/>
              </a:rPr>
              <a:t>7. MOTIVATIONAL MECHANISM:</a:t>
            </a:r>
          </a:p>
          <a:p>
            <a:pPr lvl="0"/>
            <a:r>
              <a:rPr lang="en-US" sz="2900" dirty="0" smtClean="0">
                <a:latin typeface="Times New Roman" pitchFamily="18" charset="0"/>
                <a:cs typeface="Times New Roman" pitchFamily="18" charset="0"/>
              </a:rPr>
              <a:t>Decent working condition</a:t>
            </a:r>
          </a:p>
          <a:p>
            <a:pPr lvl="0"/>
            <a:r>
              <a:rPr lang="en-US" sz="2900" dirty="0" smtClean="0">
                <a:latin typeface="Times New Roman" pitchFamily="18" charset="0"/>
                <a:cs typeface="Times New Roman" pitchFamily="18" charset="0"/>
              </a:rPr>
              <a:t>Continuous Training and development to Nurses of Accredited work.</a:t>
            </a:r>
          </a:p>
          <a:p>
            <a:pPr lvl="0"/>
            <a:r>
              <a:rPr lang="en-US" sz="2900" dirty="0" smtClean="0">
                <a:latin typeface="Times New Roman" pitchFamily="18" charset="0"/>
                <a:cs typeface="Times New Roman" pitchFamily="18" charset="0"/>
              </a:rPr>
              <a:t>Supportive system to enhance behavioral skills </a:t>
            </a:r>
          </a:p>
          <a:p>
            <a:pPr lvl="0"/>
            <a:r>
              <a:rPr lang="en-US" sz="2900" dirty="0" smtClean="0">
                <a:latin typeface="Times New Roman" pitchFamily="18" charset="0"/>
                <a:cs typeface="Times New Roman" pitchFamily="18" charset="0"/>
              </a:rPr>
              <a:t>Good food facility</a:t>
            </a:r>
          </a:p>
          <a:p>
            <a:pPr lvl="0"/>
            <a:r>
              <a:rPr lang="en-US" sz="2900" dirty="0" smtClean="0">
                <a:latin typeface="Times New Roman" pitchFamily="18" charset="0"/>
                <a:cs typeface="Times New Roman" pitchFamily="18" charset="0"/>
              </a:rPr>
              <a:t>Good brand name and corporate image</a:t>
            </a:r>
          </a:p>
          <a:p>
            <a:pPr lvl="0">
              <a:buFont typeface="Wingdings" pitchFamily="2" charset="2"/>
              <a:buChar char="Ø"/>
            </a:pP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p:nvPr/>
        </p:nvGraphicFramePr>
        <p:xfrm>
          <a:off x="1187624" y="3789040"/>
          <a:ext cx="7128792" cy="28803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nvGraphicFramePr>
        <p:xfrm>
          <a:off x="1187624" y="260648"/>
          <a:ext cx="7128792" cy="328129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p:cNvGraphicFramePr/>
          <p:nvPr/>
        </p:nvGraphicFramePr>
        <p:xfrm>
          <a:off x="1763688" y="3717032"/>
          <a:ext cx="6624736" cy="29523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p:nvPr/>
        </p:nvGraphicFramePr>
        <p:xfrm>
          <a:off x="1763688" y="260648"/>
          <a:ext cx="6624736" cy="302433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1547664" y="3501008"/>
          <a:ext cx="7128792" cy="316311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nvGraphicFramePr>
        <p:xfrm>
          <a:off x="1619672" y="188640"/>
          <a:ext cx="6984776" cy="288721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1259632" y="3501008"/>
          <a:ext cx="7128792"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nvGraphicFramePr>
        <p:xfrm>
          <a:off x="1259632" y="260648"/>
          <a:ext cx="7128792" cy="288032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1259632" y="3429000"/>
          <a:ext cx="6912768"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nvGraphicFramePr>
        <p:xfrm>
          <a:off x="1259632" y="188640"/>
          <a:ext cx="6912768" cy="281520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1259632" y="3717032"/>
          <a:ext cx="7416824" cy="314096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1259632" y="188640"/>
          <a:ext cx="7344816" cy="31752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88640"/>
            <a:ext cx="7498080" cy="648072"/>
          </a:xfrm>
        </p:spPr>
        <p:txBody>
          <a:bodyPr>
            <a:normAutofit fontScale="90000"/>
          </a:bodyPr>
          <a:lstStyle/>
          <a:p>
            <a:pPr algn="ctr"/>
            <a:r>
              <a:rPr lang="en-IN" sz="3900" dirty="0" smtClean="0">
                <a:latin typeface="Times New Roman" pitchFamily="18" charset="0"/>
                <a:cs typeface="Times New Roman" pitchFamily="18" charset="0"/>
              </a:rPr>
              <a:t>Hospital Profile</a:t>
            </a:r>
            <a:endParaRPr lang="en-IN" sz="3900" dirty="0">
              <a:latin typeface="Times New Roman" pitchFamily="18" charset="0"/>
              <a:cs typeface="Times New Roman" pitchFamily="18" charset="0"/>
            </a:endParaRPr>
          </a:p>
        </p:txBody>
      </p:sp>
      <p:sp>
        <p:nvSpPr>
          <p:cNvPr id="5" name="Content Placeholder 4"/>
          <p:cNvSpPr>
            <a:spLocks noGrp="1"/>
          </p:cNvSpPr>
          <p:nvPr>
            <p:ph idx="1"/>
          </p:nvPr>
        </p:nvSpPr>
        <p:spPr>
          <a:xfrm>
            <a:off x="971600" y="836712"/>
            <a:ext cx="8172400" cy="6021288"/>
          </a:xfrm>
        </p:spPr>
        <p:txBody>
          <a:bodyPr>
            <a:normAutofit/>
          </a:bodyPr>
          <a:lstStyle/>
          <a:p>
            <a:pPr>
              <a:buNone/>
            </a:pPr>
            <a:r>
              <a:rPr lang="en-US" sz="1800" dirty="0" smtClean="0"/>
              <a:t>    The Park group of hospitals has a strong legacy of more than 3 decades that redefines healthcare arena in a unique and larger perspective</a:t>
            </a:r>
            <a:r>
              <a:rPr lang="en-US" sz="2400" dirty="0" smtClean="0"/>
              <a:t>.</a:t>
            </a:r>
          </a:p>
          <a:p>
            <a:pPr marL="342900" lvl="0" indent="-342900">
              <a:lnSpc>
                <a:spcPct val="150000"/>
              </a:lnSpc>
              <a:spcBef>
                <a:spcPct val="20000"/>
              </a:spcBef>
              <a:buClrTx/>
              <a:buSzTx/>
              <a:buFont typeface="Arial" pitchFamily="34" charset="0"/>
              <a:buChar char="•"/>
            </a:pPr>
            <a:r>
              <a:rPr lang="en-US" sz="1800" dirty="0" smtClean="0">
                <a:solidFill>
                  <a:prstClr val="black"/>
                </a:solidFill>
                <a:latin typeface="Calibri"/>
              </a:rPr>
              <a:t> </a:t>
            </a:r>
            <a:r>
              <a:rPr lang="en-US" sz="1800" dirty="0" smtClean="0">
                <a:solidFill>
                  <a:prstClr val="black"/>
                </a:solidFill>
                <a:latin typeface="Times New Roman" pitchFamily="18" charset="0"/>
                <a:cs typeface="Times New Roman" pitchFamily="18" charset="0"/>
              </a:rPr>
              <a:t>Today the group boasts a panel of more than 100 doctors and an array of state-of-the-art healthcare facilities across its hospitals in West Delhi, South Delhi, </a:t>
            </a:r>
            <a:r>
              <a:rPr lang="en-US" sz="1800" dirty="0" err="1" smtClean="0">
                <a:solidFill>
                  <a:prstClr val="black"/>
                </a:solidFill>
                <a:latin typeface="Times New Roman" pitchFamily="18" charset="0"/>
                <a:cs typeface="Times New Roman" pitchFamily="18" charset="0"/>
              </a:rPr>
              <a:t>Gurgaon</a:t>
            </a:r>
            <a:r>
              <a:rPr lang="en-US" sz="1800" dirty="0" smtClean="0">
                <a:solidFill>
                  <a:prstClr val="black"/>
                </a:solidFill>
                <a:latin typeface="Times New Roman" pitchFamily="18" charset="0"/>
                <a:cs typeface="Times New Roman" pitchFamily="18" charset="0"/>
              </a:rPr>
              <a:t>, Faridabad and </a:t>
            </a:r>
            <a:r>
              <a:rPr lang="en-US" sz="1800" dirty="0" err="1" smtClean="0">
                <a:solidFill>
                  <a:prstClr val="black"/>
                </a:solidFill>
                <a:latin typeface="Times New Roman" pitchFamily="18" charset="0"/>
                <a:cs typeface="Times New Roman" pitchFamily="18" charset="0"/>
              </a:rPr>
              <a:t>Panipat</a:t>
            </a:r>
            <a:r>
              <a:rPr lang="en-US" sz="1800" dirty="0" smtClean="0">
                <a:solidFill>
                  <a:prstClr val="black"/>
                </a:solidFill>
                <a:latin typeface="Times New Roman" pitchFamily="18" charset="0"/>
                <a:cs typeface="Times New Roman" pitchFamily="18" charset="0"/>
              </a:rPr>
              <a:t>. </a:t>
            </a:r>
          </a:p>
          <a:p>
            <a:pPr marL="342900" indent="-342900">
              <a:lnSpc>
                <a:spcPct val="150000"/>
              </a:lnSpc>
              <a:spcBef>
                <a:spcPct val="20000"/>
              </a:spcBef>
              <a:buClrTx/>
              <a:buSzTx/>
              <a:buFont typeface="Arial" pitchFamily="34" charset="0"/>
              <a:buChar char="•"/>
            </a:pPr>
            <a:r>
              <a:rPr lang="en-US" sz="1800" dirty="0" smtClean="0">
                <a:latin typeface="Times New Roman" pitchFamily="18" charset="0"/>
                <a:cs typeface="Times New Roman" pitchFamily="18" charset="0"/>
              </a:rPr>
              <a:t>Park Hospital Faridabad is inaugurated on 24</a:t>
            </a:r>
            <a:r>
              <a:rPr lang="en-US" sz="1800" baseline="30000" dirty="0" smtClean="0">
                <a:latin typeface="Times New Roman" pitchFamily="18" charset="0"/>
                <a:cs typeface="Times New Roman" pitchFamily="18" charset="0"/>
              </a:rPr>
              <a:t>th</a:t>
            </a:r>
            <a:r>
              <a:rPr lang="en-US" sz="1800" dirty="0" smtClean="0">
                <a:latin typeface="Times New Roman" pitchFamily="18" charset="0"/>
                <a:cs typeface="Times New Roman" pitchFamily="18" charset="0"/>
              </a:rPr>
              <a:t> January,2014. Fully-equipped with all state-of-the-art medical facilities, with a capacity of 250 beds. Presently 88 bedded functional hospital located in core of Faridabad.</a:t>
            </a:r>
          </a:p>
          <a:p>
            <a:pPr marL="342900" indent="-342900">
              <a:lnSpc>
                <a:spcPct val="150000"/>
              </a:lnSpc>
              <a:spcBef>
                <a:spcPct val="20000"/>
              </a:spcBef>
              <a:buClrTx/>
              <a:buSzTx/>
              <a:buFont typeface="Arial" pitchFamily="34" charset="0"/>
              <a:buChar char="•"/>
            </a:pPr>
            <a:r>
              <a:rPr lang="en-US" sz="1800" dirty="0" smtClean="0">
                <a:latin typeface="Times New Roman" pitchFamily="18" charset="0"/>
                <a:cs typeface="Times New Roman" pitchFamily="18" charset="0"/>
              </a:rPr>
              <a:t>PARK hospital Faridabad is a super specialty hospital providing cardiac, neurology, nephrology and oncology care.</a:t>
            </a:r>
          </a:p>
          <a:p>
            <a:pPr marL="342900" indent="-342900">
              <a:lnSpc>
                <a:spcPct val="150000"/>
              </a:lnSpc>
              <a:spcBef>
                <a:spcPct val="20000"/>
              </a:spcBef>
              <a:buClrTx/>
              <a:buSzTx/>
              <a:buFont typeface="Arial" pitchFamily="34" charset="0"/>
              <a:buChar char="•"/>
            </a:pPr>
            <a:r>
              <a:rPr lang="en-US" sz="1800" dirty="0" smtClean="0">
                <a:latin typeface="Times New Roman" pitchFamily="18" charset="0"/>
                <a:cs typeface="Times New Roman" pitchFamily="18" charset="0"/>
              </a:rPr>
              <a:t>PARK is coming with one new branch in HODAL for providing specialty care with a passion to surpass patients’ expectations and bring about a meaningful change in the lives of people.</a:t>
            </a:r>
          </a:p>
          <a:p>
            <a:pPr marL="342900" indent="-342900">
              <a:lnSpc>
                <a:spcPct val="150000"/>
              </a:lnSpc>
              <a:spcBef>
                <a:spcPct val="20000"/>
              </a:spcBef>
              <a:buClrTx/>
              <a:buSzTx/>
              <a:buFont typeface="Arial" pitchFamily="34" charset="0"/>
              <a:buChar char="•"/>
            </a:pPr>
            <a:endParaRPr lang="en-US" sz="1800" dirty="0" smtClean="0">
              <a:latin typeface="Times New Roman" pitchFamily="18" charset="0"/>
              <a:cs typeface="Times New Roman" pitchFamily="18" charset="0"/>
            </a:endParaRPr>
          </a:p>
          <a:p>
            <a:pPr marL="342900" indent="-342900">
              <a:lnSpc>
                <a:spcPct val="150000"/>
              </a:lnSpc>
              <a:spcBef>
                <a:spcPct val="20000"/>
              </a:spcBef>
              <a:buClrTx/>
              <a:buSzTx/>
              <a:buFont typeface="Arial" pitchFamily="34" charset="0"/>
              <a:buChar char="•"/>
            </a:pPr>
            <a:endParaRPr lang="en-US" sz="1800" dirty="0" smtClean="0">
              <a:latin typeface="Times New Roman" pitchFamily="18" charset="0"/>
              <a:cs typeface="Times New Roman" pitchFamily="18" charset="0"/>
            </a:endParaRPr>
          </a:p>
          <a:p>
            <a:pPr marL="342900" lvl="0" indent="-342900">
              <a:lnSpc>
                <a:spcPct val="150000"/>
              </a:lnSpc>
              <a:spcBef>
                <a:spcPct val="20000"/>
              </a:spcBef>
              <a:buClrTx/>
              <a:buSzTx/>
              <a:buFont typeface="Arial" pitchFamily="34" charset="0"/>
              <a:buChar char="•"/>
            </a:pPr>
            <a:endParaRPr lang="en-US" sz="1800" dirty="0" smtClean="0">
              <a:solidFill>
                <a:prstClr val="black"/>
              </a:solidFill>
              <a:latin typeface="Times New Roman" pitchFamily="18" charset="0"/>
              <a:cs typeface="Times New Roman" pitchFamily="18" charset="0"/>
            </a:endParaRPr>
          </a:p>
          <a:p>
            <a:pPr marL="342900" lvl="0" indent="-342900">
              <a:lnSpc>
                <a:spcPct val="150000"/>
              </a:lnSpc>
              <a:spcBef>
                <a:spcPct val="20000"/>
              </a:spcBef>
              <a:buClrTx/>
              <a:buSzTx/>
              <a:buFont typeface="Arial" pitchFamily="34" charset="0"/>
              <a:buChar char="•"/>
            </a:pPr>
            <a:endParaRPr lang="en-US" sz="1800" dirty="0" smtClean="0">
              <a:solidFill>
                <a:prstClr val="black"/>
              </a:solidFill>
              <a:latin typeface="Times New Roman" pitchFamily="18" charset="0"/>
              <a:cs typeface="Times New Roman" pitchFamily="18" charset="0"/>
            </a:endParaRPr>
          </a:p>
          <a:p>
            <a:pPr>
              <a:buNone/>
            </a:pPr>
            <a:endParaRPr lang="en-US" sz="2400" dirty="0" smtClean="0"/>
          </a:p>
          <a:p>
            <a:pPr>
              <a:buNone/>
            </a:pPr>
            <a:endParaRPr lang="en-IN"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692696"/>
          </a:xfrm>
        </p:spPr>
        <p:txBody>
          <a:bodyPr>
            <a:normAutofit/>
          </a:bodyPr>
          <a:lstStyle/>
          <a:p>
            <a:pPr algn="ctr"/>
            <a:r>
              <a:rPr lang="en-IN" sz="3900" dirty="0" smtClean="0">
                <a:latin typeface="Times New Roman" pitchFamily="18" charset="0"/>
                <a:cs typeface="Times New Roman" pitchFamily="18" charset="0"/>
              </a:rPr>
              <a:t>Discussion</a:t>
            </a:r>
            <a:endParaRPr lang="en-IN" sz="3900" dirty="0">
              <a:latin typeface="Times New Roman" pitchFamily="18" charset="0"/>
              <a:cs typeface="Times New Roman" pitchFamily="18" charset="0"/>
            </a:endParaRPr>
          </a:p>
        </p:txBody>
      </p:sp>
      <p:sp>
        <p:nvSpPr>
          <p:cNvPr id="3" name="Content Placeholder 2"/>
          <p:cNvSpPr>
            <a:spLocks noGrp="1"/>
          </p:cNvSpPr>
          <p:nvPr>
            <p:ph idx="1"/>
          </p:nvPr>
        </p:nvSpPr>
        <p:spPr>
          <a:xfrm>
            <a:off x="827584" y="764704"/>
            <a:ext cx="8064896" cy="5832648"/>
          </a:xfrm>
        </p:spPr>
        <p:txBody>
          <a:bodyPr>
            <a:normAutofit fontScale="92500" lnSpcReduction="10000"/>
          </a:bodyPr>
          <a:lstStyle/>
          <a:p>
            <a:r>
              <a:rPr lang="en-US" sz="2400" dirty="0" smtClean="0">
                <a:latin typeface="Times New Roman" pitchFamily="18" charset="0"/>
                <a:cs typeface="Times New Roman" pitchFamily="18" charset="0"/>
              </a:rPr>
              <a:t>The park hospital gives priority to Internal Recruitment. Hospital management gives first preference to existing employees to fill the vacant positions. Employees feel very satisfied on being considered for filling the vacant positions as indicated by the strong positive response i.e. 78% . </a:t>
            </a:r>
          </a:p>
          <a:p>
            <a:r>
              <a:rPr lang="en-US" sz="2400" dirty="0" smtClean="0">
                <a:latin typeface="Times New Roman" pitchFamily="18" charset="0"/>
                <a:cs typeface="Times New Roman" pitchFamily="18" charset="0"/>
              </a:rPr>
              <a:t>Employees show positive response to Systematic appointment Process and systematic Induction i.e. 85 and 67% respectively. The accurate job description is also positively indicated i.e. 52%.</a:t>
            </a:r>
          </a:p>
          <a:p>
            <a:r>
              <a:rPr lang="en-US" sz="2400" dirty="0" smtClean="0">
                <a:latin typeface="Times New Roman" pitchFamily="18" charset="0"/>
                <a:cs typeface="Times New Roman" pitchFamily="18" charset="0"/>
              </a:rPr>
              <a:t>The employees indicate minor dissatisfaction for right job profile and for opportunity to work on projects of their interest i.e. 48% and 37% respectively.</a:t>
            </a:r>
          </a:p>
          <a:p>
            <a:r>
              <a:rPr lang="en-US" sz="2400" dirty="0" smtClean="0">
                <a:latin typeface="Times New Roman" pitchFamily="18" charset="0"/>
                <a:cs typeface="Times New Roman" pitchFamily="18" charset="0"/>
              </a:rPr>
              <a:t>Employees were ridden with fear and anxiety when responding to issues such as Clarity of job responsibility, active supervisor for individual training needs, Guidance for performance improvement and feeling of job stability 23, 22, 28, and 27%.</a:t>
            </a:r>
          </a:p>
          <a:p>
            <a:r>
              <a:rPr lang="en-US" sz="2400" dirty="0" smtClean="0">
                <a:latin typeface="Times New Roman" pitchFamily="18" charset="0"/>
                <a:cs typeface="Times New Roman" pitchFamily="18" charset="0"/>
              </a:rPr>
              <a:t>The employees indicate very poor response in regard to their salary structure i.e. 7%.</a:t>
            </a:r>
            <a:endParaRPr lang="en-IN"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764704"/>
          </a:xfrm>
        </p:spPr>
        <p:txBody>
          <a:bodyPr>
            <a:normAutofit/>
          </a:bodyPr>
          <a:lstStyle/>
          <a:p>
            <a:pPr algn="ctr"/>
            <a:r>
              <a:rPr lang="en-IN" sz="3900" dirty="0" smtClean="0">
                <a:latin typeface="Times New Roman" pitchFamily="18" charset="0"/>
                <a:cs typeface="Times New Roman" pitchFamily="18" charset="0"/>
              </a:rPr>
              <a:t>Recommendation</a:t>
            </a:r>
            <a:endParaRPr lang="en-IN" sz="3900" dirty="0">
              <a:latin typeface="Times New Roman" pitchFamily="18" charset="0"/>
              <a:cs typeface="Times New Roman" pitchFamily="18" charset="0"/>
            </a:endParaRPr>
          </a:p>
        </p:txBody>
      </p:sp>
      <p:sp>
        <p:nvSpPr>
          <p:cNvPr id="3" name="Content Placeholder 2"/>
          <p:cNvSpPr>
            <a:spLocks noGrp="1"/>
          </p:cNvSpPr>
          <p:nvPr>
            <p:ph idx="1"/>
          </p:nvPr>
        </p:nvSpPr>
        <p:spPr>
          <a:xfrm>
            <a:off x="971600" y="692696"/>
            <a:ext cx="7962088" cy="6165304"/>
          </a:xfrm>
        </p:spPr>
        <p:txBody>
          <a:bodyPr>
            <a:normAutofit fontScale="40000" lnSpcReduction="20000"/>
          </a:bodyPr>
          <a:lstStyle/>
          <a:p>
            <a:pPr algn="just">
              <a:buNone/>
            </a:pPr>
            <a:r>
              <a:rPr lang="en-US" dirty="0" smtClean="0">
                <a:latin typeface="Times New Roman" pitchFamily="18" charset="0"/>
                <a:cs typeface="Times New Roman" pitchFamily="18" charset="0"/>
              </a:rPr>
              <a:t>1. </a:t>
            </a:r>
            <a:r>
              <a:rPr lang="en-US" sz="4500" dirty="0" smtClean="0">
                <a:latin typeface="Times New Roman" pitchFamily="18" charset="0"/>
                <a:cs typeface="Times New Roman" pitchFamily="18" charset="0"/>
              </a:rPr>
              <a:t>As per qualification and credentials, employee should be placed in right department.</a:t>
            </a:r>
          </a:p>
          <a:p>
            <a:pPr algn="just">
              <a:buNone/>
            </a:pPr>
            <a:r>
              <a:rPr lang="en-US" sz="4500" dirty="0" smtClean="0">
                <a:latin typeface="Times New Roman" pitchFamily="18" charset="0"/>
                <a:cs typeface="Times New Roman" pitchFamily="18" charset="0"/>
              </a:rPr>
              <a:t>2. To avoid confusion about job responsibilities, clear JD’s should be made and explain to the employee at the time joining.</a:t>
            </a:r>
          </a:p>
          <a:p>
            <a:pPr algn="just">
              <a:buNone/>
            </a:pPr>
            <a:r>
              <a:rPr lang="en-US" sz="4500" dirty="0" smtClean="0">
                <a:latin typeface="Times New Roman" pitchFamily="18" charset="0"/>
                <a:cs typeface="Times New Roman" pitchFamily="18" charset="0"/>
              </a:rPr>
              <a:t>3. Enough resources should be provided to each employee as per their requirement so as to increase their work efficiency.</a:t>
            </a:r>
          </a:p>
          <a:p>
            <a:pPr algn="just">
              <a:buNone/>
            </a:pPr>
            <a:r>
              <a:rPr lang="en-US" sz="4500" dirty="0" smtClean="0">
                <a:latin typeface="Times New Roman" pitchFamily="18" charset="0"/>
                <a:cs typeface="Times New Roman" pitchFamily="18" charset="0"/>
              </a:rPr>
              <a:t>4. Identify the strengths of the employee and give them a chance to work on interesting projects to increase their productivity which leads to organization growth.</a:t>
            </a:r>
          </a:p>
          <a:p>
            <a:pPr algn="just">
              <a:buNone/>
            </a:pPr>
            <a:r>
              <a:rPr lang="en-US" sz="4500" dirty="0" smtClean="0">
                <a:latin typeface="Times New Roman" pitchFamily="18" charset="0"/>
                <a:cs typeface="Times New Roman" pitchFamily="18" charset="0"/>
              </a:rPr>
              <a:t>5. The training system should be introduced for defining goals, planning and scheduling work with provision for monitoring and evaluation.</a:t>
            </a:r>
          </a:p>
          <a:p>
            <a:pPr algn="just">
              <a:buNone/>
            </a:pPr>
            <a:r>
              <a:rPr lang="en-US" sz="4500" dirty="0" smtClean="0">
                <a:latin typeface="Times New Roman" pitchFamily="18" charset="0"/>
                <a:cs typeface="Times New Roman" pitchFamily="18" charset="0"/>
              </a:rPr>
              <a:t>6. Identify key performance area and take regular job feedback and deliver incentives in a fair and consistent manner.</a:t>
            </a:r>
          </a:p>
          <a:p>
            <a:pPr algn="just">
              <a:buNone/>
            </a:pPr>
            <a:r>
              <a:rPr lang="en-US" sz="4500" dirty="0" smtClean="0">
                <a:latin typeface="Times New Roman" pitchFamily="18" charset="0"/>
                <a:cs typeface="Times New Roman" pitchFamily="18" charset="0"/>
              </a:rPr>
              <a:t>7. Develop a standard process for pay rates by doing market survey and taking into consideration factors like qualification, experience and competency of an employee.</a:t>
            </a:r>
          </a:p>
          <a:p>
            <a:pPr algn="just">
              <a:buNone/>
            </a:pPr>
            <a:r>
              <a:rPr lang="en-US" sz="4500" dirty="0" smtClean="0">
                <a:latin typeface="Times New Roman" pitchFamily="18" charset="0"/>
                <a:cs typeface="Times New Roman" pitchFamily="18" charset="0"/>
              </a:rPr>
              <a:t>8. To increase the feeling of Job stability:-</a:t>
            </a:r>
          </a:p>
          <a:p>
            <a:pPr algn="just">
              <a:buNone/>
            </a:pPr>
            <a:r>
              <a:rPr lang="en-US" sz="4500" dirty="0" smtClean="0">
                <a:latin typeface="Times New Roman" pitchFamily="18" charset="0"/>
                <a:cs typeface="Times New Roman" pitchFamily="18" charset="0"/>
              </a:rPr>
              <a:t>  a) From employee side- Put time and effort into concentrating on the important tasks that will show that you are a valuable employee for the organization.</a:t>
            </a:r>
          </a:p>
          <a:p>
            <a:pPr algn="just">
              <a:buNone/>
            </a:pPr>
            <a:endParaRPr lang="en-US" sz="4500" dirty="0" smtClean="0">
              <a:latin typeface="Times New Roman" pitchFamily="18" charset="0"/>
              <a:cs typeface="Times New Roman" pitchFamily="18" charset="0"/>
            </a:endParaRPr>
          </a:p>
          <a:p>
            <a:pPr algn="just">
              <a:buNone/>
            </a:pPr>
            <a:r>
              <a:rPr lang="en-US" sz="4500" dirty="0" smtClean="0">
                <a:latin typeface="Times New Roman" pitchFamily="18" charset="0"/>
                <a:cs typeface="Times New Roman" pitchFamily="18" charset="0"/>
              </a:rPr>
              <a:t>b) From employer side- Evaluate the performance of employee and appraise those who are doing consistently good job in form of rewards i.e. either in the form of promotions, increment or incentives.</a:t>
            </a:r>
          </a:p>
          <a:p>
            <a:pPr algn="just">
              <a:buNone/>
            </a:pPr>
            <a:r>
              <a:rPr lang="en-US" dirty="0" smtClean="0">
                <a:latin typeface="Times New Roman" pitchFamily="18" charset="0"/>
                <a:cs typeface="Times New Roman" pitchFamily="18" charset="0"/>
              </a:rPr>
              <a:t> </a:t>
            </a:r>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096832" cy="1066130"/>
          </a:xfrm>
        </p:spPr>
        <p:txBody>
          <a:bodyPr>
            <a:normAutofit/>
          </a:bodyPr>
          <a:lstStyle/>
          <a:p>
            <a:pPr algn="ctr"/>
            <a:r>
              <a:rPr lang="en-US" sz="4000" dirty="0" smtClean="0">
                <a:latin typeface="Times New Roman" pitchFamily="18" charset="0"/>
                <a:cs typeface="Times New Roman" pitchFamily="18" charset="0"/>
              </a:rPr>
              <a:t>Limitations</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1043608" y="1196752"/>
            <a:ext cx="7890080" cy="5328592"/>
          </a:xfrm>
        </p:spPr>
        <p:txBody>
          <a:bodyPr>
            <a:normAutofit/>
          </a:bodyPr>
          <a:lstStyle/>
          <a:p>
            <a:pPr algn="just">
              <a:buNone/>
            </a:pPr>
            <a:r>
              <a:rPr lang="en-US" dirty="0" smtClean="0">
                <a:latin typeface="Times New Roman" pitchFamily="18" charset="0"/>
                <a:cs typeface="Times New Roman" pitchFamily="18" charset="0"/>
              </a:rPr>
              <a:t>1. </a:t>
            </a:r>
            <a:r>
              <a:rPr lang="en-US" sz="2400" dirty="0" smtClean="0">
                <a:latin typeface="Times New Roman" pitchFamily="18" charset="0"/>
                <a:cs typeface="Times New Roman" pitchFamily="18" charset="0"/>
              </a:rPr>
              <a:t>It was very difficult to persuade consultants and HOD’s to fill questionnaire due to their heavy work load.</a:t>
            </a: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2. The study may not be of direct help to the hospital to reshape their HR function by benchmarking against the recommended HR practices as the implementation of these HR practices varies from one hospital to another.</a:t>
            </a:r>
          </a:p>
          <a:p>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576064"/>
          </a:xfrm>
        </p:spPr>
        <p:txBody>
          <a:bodyPr>
            <a:normAutofit fontScale="90000"/>
          </a:bodyPr>
          <a:lstStyle/>
          <a:p>
            <a:pPr algn="ctr"/>
            <a:r>
              <a:rPr lang="en-IN" sz="3900" dirty="0" smtClean="0">
                <a:latin typeface="Times New Roman" pitchFamily="18" charset="0"/>
                <a:cs typeface="Times New Roman" pitchFamily="18" charset="0"/>
              </a:rPr>
              <a:t>Conclusion</a:t>
            </a:r>
            <a:endParaRPr lang="en-IN" sz="3900" dirty="0">
              <a:latin typeface="Times New Roman" pitchFamily="18" charset="0"/>
              <a:cs typeface="Times New Roman" pitchFamily="18" charset="0"/>
            </a:endParaRPr>
          </a:p>
        </p:txBody>
      </p:sp>
      <p:sp>
        <p:nvSpPr>
          <p:cNvPr id="3" name="Content Placeholder 2"/>
          <p:cNvSpPr>
            <a:spLocks noGrp="1"/>
          </p:cNvSpPr>
          <p:nvPr>
            <p:ph idx="1"/>
          </p:nvPr>
        </p:nvSpPr>
        <p:spPr>
          <a:xfrm>
            <a:off x="827584" y="908720"/>
            <a:ext cx="7992888" cy="5760640"/>
          </a:xfrm>
        </p:spPr>
        <p:txBody>
          <a:bodyPr>
            <a:normAutofit/>
          </a:bodyPr>
          <a:lstStyle/>
          <a:p>
            <a:r>
              <a:rPr lang="en-US" dirty="0" smtClean="0">
                <a:latin typeface="Times New Roman" pitchFamily="18" charset="0"/>
                <a:cs typeface="Times New Roman" pitchFamily="18" charset="0"/>
              </a:rPr>
              <a:t>The human resource practices have a great influence on employee satisfaction, so as to increase the work efficiency which ultimately leads to organization growth factors like salary satisfaction, job security, availability of tools and resources and training needs should be taken into consideration for amendment in Park Hospital, Faridabad. </a:t>
            </a:r>
            <a:r>
              <a:rPr lang="en-US" dirty="0" smtClean="0"/>
              <a:t> </a:t>
            </a:r>
          </a:p>
          <a:p>
            <a:pPr algn="just">
              <a:buNone/>
            </a:pPr>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88640"/>
            <a:ext cx="7498080" cy="792088"/>
          </a:xfrm>
        </p:spPr>
        <p:txBody>
          <a:bodyPr>
            <a:normAutofit/>
          </a:bodyPr>
          <a:lstStyle/>
          <a:p>
            <a:pPr algn="ctr"/>
            <a:r>
              <a:rPr lang="en-IN" sz="3900" dirty="0" smtClean="0">
                <a:latin typeface="Times New Roman" pitchFamily="18" charset="0"/>
                <a:cs typeface="Times New Roman" pitchFamily="18" charset="0"/>
              </a:rPr>
              <a:t>Reference</a:t>
            </a:r>
            <a:endParaRPr lang="en-IN" sz="3900" dirty="0">
              <a:latin typeface="Times New Roman" pitchFamily="18" charset="0"/>
              <a:cs typeface="Times New Roman" pitchFamily="18" charset="0"/>
            </a:endParaRPr>
          </a:p>
        </p:txBody>
      </p:sp>
      <p:sp>
        <p:nvSpPr>
          <p:cNvPr id="3" name="Content Placeholder 2"/>
          <p:cNvSpPr>
            <a:spLocks noGrp="1"/>
          </p:cNvSpPr>
          <p:nvPr>
            <p:ph idx="1"/>
          </p:nvPr>
        </p:nvSpPr>
        <p:spPr>
          <a:xfrm>
            <a:off x="1043608" y="908720"/>
            <a:ext cx="7920880" cy="5688632"/>
          </a:xfrm>
        </p:spPr>
        <p:txBody>
          <a:bodyPr>
            <a:normAutofit fontScale="70000" lnSpcReduction="20000"/>
          </a:bodyPr>
          <a:lstStyle/>
          <a:p>
            <a:pPr algn="just">
              <a:buNone/>
            </a:pPr>
            <a:r>
              <a:rPr lang="en-US" dirty="0" smtClean="0">
                <a:latin typeface="Times New Roman" pitchFamily="18" charset="0"/>
                <a:cs typeface="Times New Roman" pitchFamily="18" charset="0"/>
              </a:rPr>
              <a:t>1. HR  Manual of Park Hospital, Faridabad.</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2. Delaney, John T; </a:t>
            </a:r>
            <a:r>
              <a:rPr lang="en-US" dirty="0" err="1" smtClean="0">
                <a:latin typeface="Times New Roman" pitchFamily="18" charset="0"/>
                <a:cs typeface="Times New Roman" pitchFamily="18" charset="0"/>
              </a:rPr>
              <a:t>Huselid</a:t>
            </a:r>
            <a:r>
              <a:rPr lang="en-US" dirty="0" smtClean="0">
                <a:latin typeface="Times New Roman" pitchFamily="18" charset="0"/>
                <a:cs typeface="Times New Roman" pitchFamily="18" charset="0"/>
              </a:rPr>
              <a:t>,” The impact of human resource management practices on perceptions of organizational Performance”, Mark Academy of Management Journal; Aug 1996; 39, 4; ABI/INFORM Research pg. 94.</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3. </a:t>
            </a:r>
            <a:r>
              <a:rPr lang="en-US" dirty="0" err="1" smtClean="0">
                <a:latin typeface="Times New Roman" pitchFamily="18" charset="0"/>
                <a:cs typeface="Times New Roman" pitchFamily="18" charset="0"/>
              </a:rPr>
              <a:t>Alina</a:t>
            </a:r>
            <a:r>
              <a:rPr lang="en-US" dirty="0" smtClean="0">
                <a:latin typeface="Times New Roman" pitchFamily="18" charset="0"/>
                <a:cs typeface="Times New Roman" pitchFamily="18" charset="0"/>
              </a:rPr>
              <a:t> Ileana </a:t>
            </a:r>
            <a:r>
              <a:rPr lang="en-US" dirty="0" err="1" smtClean="0">
                <a:latin typeface="Times New Roman" pitchFamily="18" charset="0"/>
                <a:cs typeface="Times New Roman" pitchFamily="18" charset="0"/>
              </a:rPr>
              <a:t>Petrescu</a:t>
            </a:r>
            <a:r>
              <a:rPr lang="en-US" dirty="0" smtClean="0">
                <a:latin typeface="Times New Roman" pitchFamily="18" charset="0"/>
                <a:cs typeface="Times New Roman" pitchFamily="18" charset="0"/>
              </a:rPr>
              <a:t>, Rob Simmons, (2008) "Human resource management practices and workers' job satisfaction", International Journal of Manpower, Vol. 29 </a:t>
            </a:r>
            <a:r>
              <a:rPr lang="en-US" dirty="0" err="1" smtClean="0">
                <a:latin typeface="Times New Roman" pitchFamily="18" charset="0"/>
                <a:cs typeface="Times New Roman" pitchFamily="18" charset="0"/>
              </a:rPr>
              <a:t>Iss</a:t>
            </a:r>
            <a:r>
              <a:rPr lang="en-US" dirty="0" smtClean="0">
                <a:latin typeface="Times New Roman" pitchFamily="18" charset="0"/>
                <a:cs typeface="Times New Roman" pitchFamily="18" charset="0"/>
              </a:rPr>
              <a:t>: 7, pp.651 – 667.</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4. </a:t>
            </a:r>
            <a:r>
              <a:rPr lang="en-US" dirty="0" err="1" smtClean="0">
                <a:latin typeface="Times New Roman" pitchFamily="18" charset="0"/>
                <a:cs typeface="Times New Roman" pitchFamily="18" charset="0"/>
              </a:rPr>
              <a:t>Shefali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Goyal</a:t>
            </a:r>
            <a:r>
              <a:rPr lang="en-US" dirty="0" smtClean="0">
                <a:latin typeface="Times New Roman" pitchFamily="18" charset="0"/>
                <a:cs typeface="Times New Roman" pitchFamily="18" charset="0"/>
              </a:rPr>
              <a:t> (2008) highlights the impact of Internet on recruitment.</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5. Wilfred J. </a:t>
            </a:r>
            <a:r>
              <a:rPr lang="en-US" dirty="0" err="1" smtClean="0">
                <a:latin typeface="Times New Roman" pitchFamily="18" charset="0"/>
                <a:cs typeface="Times New Roman" pitchFamily="18" charset="0"/>
              </a:rPr>
              <a:t>Zerbe</a:t>
            </a:r>
            <a:r>
              <a:rPr lang="en-US" dirty="0" smtClean="0">
                <a:latin typeface="Times New Roman" pitchFamily="18" charset="0"/>
                <a:cs typeface="Times New Roman" pitchFamily="18" charset="0"/>
              </a:rPr>
              <a:t> , Dawn </a:t>
            </a:r>
            <a:r>
              <a:rPr lang="en-US" dirty="0" err="1" smtClean="0">
                <a:latin typeface="Times New Roman" pitchFamily="18" charset="0"/>
                <a:cs typeface="Times New Roman" pitchFamily="18" charset="0"/>
              </a:rPr>
              <a:t>Dobni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GEdaliahu</a:t>
            </a:r>
            <a:r>
              <a:rPr lang="en-US" dirty="0" smtClean="0">
                <a:latin typeface="Times New Roman" pitchFamily="18" charset="0"/>
                <a:cs typeface="Times New Roman" pitchFamily="18" charset="0"/>
              </a:rPr>
              <a:t> H. </a:t>
            </a:r>
            <a:r>
              <a:rPr lang="en-US" dirty="0" err="1" smtClean="0">
                <a:latin typeface="Times New Roman" pitchFamily="18" charset="0"/>
                <a:cs typeface="Times New Roman" pitchFamily="18" charset="0"/>
              </a:rPr>
              <a:t>Harel</a:t>
            </a:r>
            <a:r>
              <a:rPr lang="en-US" dirty="0" smtClean="0">
                <a:latin typeface="Times New Roman" pitchFamily="18" charset="0"/>
                <a:cs typeface="Times New Roman" pitchFamily="18" charset="0"/>
              </a:rPr>
              <a:t> (2004) “relationship between satisfaction with human resource management (HRM) practices”, </a:t>
            </a:r>
            <a:r>
              <a:rPr lang="en-US" dirty="0" err="1" smtClean="0">
                <a:latin typeface="Times New Roman" pitchFamily="18" charset="0"/>
                <a:cs typeface="Times New Roman" pitchFamily="18" charset="0"/>
              </a:rPr>
              <a:t>Vol</a:t>
            </a:r>
            <a:r>
              <a:rPr lang="en-US" dirty="0" smtClean="0">
                <a:latin typeface="Times New Roman" pitchFamily="18" charset="0"/>
                <a:cs typeface="Times New Roman" pitchFamily="18" charset="0"/>
              </a:rPr>
              <a:t> 32, pp 53-58.</a:t>
            </a:r>
          </a:p>
          <a:p>
            <a:r>
              <a:rPr lang="en-US" dirty="0" smtClean="0">
                <a:latin typeface="Times New Roman" pitchFamily="18" charset="0"/>
                <a:cs typeface="Times New Roman" pitchFamily="18" charset="0"/>
              </a:rPr>
              <a:t> </a:t>
            </a: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48680"/>
            <a:ext cx="7498080" cy="5699720"/>
          </a:xfrm>
        </p:spPr>
        <p:txBody>
          <a:bodyPr/>
          <a:lstStyle/>
          <a:p>
            <a:pPr algn="ctr">
              <a:buNone/>
            </a:pPr>
            <a:r>
              <a:rPr lang="en-US" sz="6600" dirty="0" smtClean="0">
                <a:latin typeface="Algerian" pitchFamily="82" charset="0"/>
              </a:rPr>
              <a:t> </a:t>
            </a:r>
          </a:p>
          <a:p>
            <a:pPr algn="ctr">
              <a:buNone/>
            </a:pPr>
            <a:endParaRPr lang="en-US" sz="6600" dirty="0" smtClean="0">
              <a:latin typeface="Algerian" pitchFamily="82" charset="0"/>
            </a:endParaRPr>
          </a:p>
          <a:p>
            <a:pPr algn="ctr">
              <a:buNone/>
            </a:pPr>
            <a:r>
              <a:rPr lang="en-US" sz="6600" dirty="0" smtClean="0">
                <a:latin typeface="Algerian" pitchFamily="82" charset="0"/>
              </a:rPr>
              <a:t>THANK YOU</a:t>
            </a:r>
            <a:endParaRPr lang="en-US" sz="6600" dirty="0">
              <a:latin typeface="Algerian" pitchFamily="8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80728"/>
          </a:xfrm>
        </p:spPr>
        <p:txBody>
          <a:bodyPr>
            <a:normAutofit/>
          </a:bodyPr>
          <a:lstStyle/>
          <a:p>
            <a:pPr algn="ctr"/>
            <a:r>
              <a:rPr lang="en-IN" sz="3900" dirty="0" smtClean="0">
                <a:latin typeface="Times New Roman" pitchFamily="18" charset="0"/>
                <a:cs typeface="Times New Roman" pitchFamily="18" charset="0"/>
              </a:rPr>
              <a:t>Key learning’s</a:t>
            </a:r>
            <a:endParaRPr lang="en-IN" sz="3900" dirty="0">
              <a:latin typeface="Times New Roman" pitchFamily="18" charset="0"/>
              <a:cs typeface="Times New Roman" pitchFamily="18" charset="0"/>
            </a:endParaRPr>
          </a:p>
        </p:txBody>
      </p:sp>
      <p:sp>
        <p:nvSpPr>
          <p:cNvPr id="3" name="Content Placeholder 2"/>
          <p:cNvSpPr>
            <a:spLocks noGrp="1"/>
          </p:cNvSpPr>
          <p:nvPr>
            <p:ph idx="1"/>
          </p:nvPr>
        </p:nvSpPr>
        <p:spPr>
          <a:xfrm>
            <a:off x="1043608" y="836712"/>
            <a:ext cx="7890080" cy="5832648"/>
          </a:xfrm>
        </p:spPr>
        <p:txBody>
          <a:bodyPr>
            <a:normAutofit fontScale="92500"/>
          </a:bodyPr>
          <a:lstStyle/>
          <a:p>
            <a:pPr algn="just"/>
            <a:r>
              <a:rPr lang="en-IN" sz="2200" dirty="0" smtClean="0">
                <a:latin typeface="Times New Roman" pitchFamily="18" charset="0"/>
                <a:cs typeface="Times New Roman" pitchFamily="18" charset="0"/>
              </a:rPr>
              <a:t>Got the opportunity to know how the corporate hospital works and its work culture.</a:t>
            </a:r>
          </a:p>
          <a:p>
            <a:pPr algn="just"/>
            <a:endParaRPr lang="en-IN" sz="2200"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Worked in Human Resource Department and learn about the Various functions of the department.</a:t>
            </a:r>
          </a:p>
          <a:p>
            <a:pPr algn="just"/>
            <a:endParaRPr lang="en-IN" sz="2200"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Take the preliminary interview of the candidates for various profile.</a:t>
            </a:r>
          </a:p>
          <a:p>
            <a:pPr algn="just"/>
            <a:endParaRPr lang="en-IN" sz="2200"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 Learn to give orientation to the new employee. </a:t>
            </a:r>
          </a:p>
          <a:p>
            <a:pPr algn="just"/>
            <a:endParaRPr lang="en-IN" sz="2200" dirty="0" smtClean="0">
              <a:latin typeface="Times New Roman" pitchFamily="18" charset="0"/>
              <a:cs typeface="Times New Roman" pitchFamily="18" charset="0"/>
            </a:endParaRPr>
          </a:p>
          <a:p>
            <a:pPr algn="just">
              <a:buFont typeface="Wingdings" pitchFamily="2" charset="2"/>
              <a:buChar char="§"/>
            </a:pPr>
            <a:r>
              <a:rPr lang="en-IN" sz="2200" dirty="0" smtClean="0">
                <a:latin typeface="Times New Roman" pitchFamily="18" charset="0"/>
                <a:cs typeface="Times New Roman" pitchFamily="18" charset="0"/>
              </a:rPr>
              <a:t>Salary making of the employees in MIS.</a:t>
            </a:r>
          </a:p>
          <a:p>
            <a:pPr algn="just">
              <a:buFont typeface="Wingdings" pitchFamily="2" charset="2"/>
              <a:buChar char="§"/>
            </a:pPr>
            <a:endParaRPr lang="en-IN" sz="2200" dirty="0" smtClean="0">
              <a:latin typeface="Times New Roman" pitchFamily="18" charset="0"/>
              <a:cs typeface="Times New Roman" pitchFamily="18" charset="0"/>
            </a:endParaRPr>
          </a:p>
          <a:p>
            <a:pPr algn="just">
              <a:buFont typeface="Wingdings" pitchFamily="2" charset="2"/>
              <a:buChar char="§"/>
            </a:pPr>
            <a:r>
              <a:rPr lang="en-IN" sz="2200" dirty="0" smtClean="0">
                <a:latin typeface="Times New Roman" pitchFamily="18" charset="0"/>
                <a:cs typeface="Times New Roman" pitchFamily="18" charset="0"/>
              </a:rPr>
              <a:t>Maintaining leave records of the employees.</a:t>
            </a:r>
          </a:p>
          <a:p>
            <a:pPr algn="just">
              <a:buFont typeface="Wingdings" pitchFamily="2" charset="2"/>
              <a:buChar char="§"/>
            </a:pPr>
            <a:endParaRPr lang="en-IN" sz="2200" dirty="0" smtClean="0">
              <a:latin typeface="Times New Roman" pitchFamily="18" charset="0"/>
              <a:cs typeface="Times New Roman" pitchFamily="18" charset="0"/>
            </a:endParaRPr>
          </a:p>
          <a:p>
            <a:pPr algn="just">
              <a:buFont typeface="Wingdings" pitchFamily="2" charset="2"/>
              <a:buChar char="§"/>
            </a:pPr>
            <a:r>
              <a:rPr lang="en-IN" sz="2200" dirty="0" smtClean="0">
                <a:latin typeface="Times New Roman" pitchFamily="18" charset="0"/>
                <a:cs typeface="Times New Roman" pitchFamily="18" charset="0"/>
              </a:rPr>
              <a:t>Doing manpower planning for upcoming project in </a:t>
            </a:r>
            <a:r>
              <a:rPr lang="en-IN" sz="2200" dirty="0" err="1" smtClean="0">
                <a:latin typeface="Times New Roman" pitchFamily="18" charset="0"/>
                <a:cs typeface="Times New Roman" pitchFamily="18" charset="0"/>
              </a:rPr>
              <a:t>Hodal</a:t>
            </a:r>
            <a:r>
              <a:rPr lang="en-IN" sz="2200" dirty="0" smtClean="0">
                <a:latin typeface="Times New Roman" pitchFamily="18" charset="0"/>
                <a:cs typeface="Times New Roman" pitchFamily="18" charset="0"/>
              </a:rPr>
              <a:t>.</a:t>
            </a:r>
          </a:p>
          <a:p>
            <a:pPr algn="just">
              <a:buFont typeface="Wingdings" pitchFamily="2" charset="2"/>
              <a:buChar char="§"/>
            </a:pPr>
            <a:endParaRPr lang="en-IN" sz="2200" dirty="0" smtClean="0">
              <a:latin typeface="Times New Roman" pitchFamily="18" charset="0"/>
              <a:cs typeface="Times New Roman" pitchFamily="18" charset="0"/>
            </a:endParaRPr>
          </a:p>
          <a:p>
            <a:pPr algn="just">
              <a:buFont typeface="Wingdings" pitchFamily="2" charset="2"/>
              <a:buChar char="§"/>
            </a:pPr>
            <a:endParaRPr lang="en-IN" sz="2200" dirty="0" smtClean="0">
              <a:latin typeface="Times New Roman" pitchFamily="18" charset="0"/>
              <a:cs typeface="Times New Roman" pitchFamily="18" charset="0"/>
            </a:endParaRPr>
          </a:p>
          <a:p>
            <a:pPr>
              <a:buNone/>
            </a:pP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normAutofit/>
          </a:bodyPr>
          <a:lstStyle/>
          <a:p>
            <a:pPr algn="ctr"/>
            <a:r>
              <a:rPr lang="en-IN" sz="3900" dirty="0" smtClean="0">
                <a:latin typeface="Times New Roman" pitchFamily="18" charset="0"/>
                <a:cs typeface="Times New Roman" pitchFamily="18" charset="0"/>
              </a:rPr>
              <a:t>Introduction</a:t>
            </a:r>
            <a:endParaRPr lang="en-IN" sz="3900" dirty="0">
              <a:latin typeface="Times New Roman" pitchFamily="18" charset="0"/>
              <a:cs typeface="Times New Roman" pitchFamily="18" charset="0"/>
            </a:endParaRPr>
          </a:p>
        </p:txBody>
      </p:sp>
      <p:sp>
        <p:nvSpPr>
          <p:cNvPr id="3" name="Content Placeholder 2"/>
          <p:cNvSpPr>
            <a:spLocks noGrp="1"/>
          </p:cNvSpPr>
          <p:nvPr>
            <p:ph idx="1"/>
          </p:nvPr>
        </p:nvSpPr>
        <p:spPr>
          <a:xfrm>
            <a:off x="899592" y="764704"/>
            <a:ext cx="7787208" cy="6093296"/>
          </a:xfrm>
        </p:spPr>
        <p:txBody>
          <a:bodyPr>
            <a:normAutofit fontScale="85000" lnSpcReduction="20000"/>
          </a:bodyPr>
          <a:lstStyle/>
          <a:p>
            <a:pPr>
              <a:buNone/>
            </a:pPr>
            <a:endParaRPr lang="en-IN" sz="2200" dirty="0" smtClean="0"/>
          </a:p>
          <a:p>
            <a:pPr algn="ctr">
              <a:buNone/>
            </a:pPr>
            <a:endParaRPr lang="en-IN" sz="1800"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Human resource management refers to the practices and policies needed to carry out the personnel aspects of management. These include:</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Analyzing jobs</a:t>
            </a:r>
          </a:p>
          <a:p>
            <a:pPr lvl="0"/>
            <a:r>
              <a:rPr lang="en-US" dirty="0" smtClean="0">
                <a:latin typeface="Times New Roman" pitchFamily="18" charset="0"/>
                <a:cs typeface="Times New Roman" pitchFamily="18" charset="0"/>
              </a:rPr>
              <a:t>planning manpower needs and recruiting competent people</a:t>
            </a:r>
          </a:p>
          <a:p>
            <a:pPr lvl="0"/>
            <a:r>
              <a:rPr lang="en-US" dirty="0" smtClean="0">
                <a:latin typeface="Times New Roman" pitchFamily="18" charset="0"/>
                <a:cs typeface="Times New Roman" pitchFamily="18" charset="0"/>
              </a:rPr>
              <a:t>Selecting best people</a:t>
            </a:r>
          </a:p>
          <a:p>
            <a:pPr lvl="0"/>
            <a:r>
              <a:rPr lang="en-US" dirty="0" smtClean="0">
                <a:latin typeface="Times New Roman" pitchFamily="18" charset="0"/>
                <a:cs typeface="Times New Roman" pitchFamily="18" charset="0"/>
              </a:rPr>
              <a:t>Appraising performance and potential on ongoing basis</a:t>
            </a:r>
          </a:p>
          <a:p>
            <a:pPr lvl="0"/>
            <a:r>
              <a:rPr lang="en-US" dirty="0" smtClean="0">
                <a:latin typeface="Times New Roman" pitchFamily="18" charset="0"/>
                <a:cs typeface="Times New Roman" pitchFamily="18" charset="0"/>
              </a:rPr>
              <a:t>Socializing, training and developing people</a:t>
            </a:r>
          </a:p>
          <a:p>
            <a:pPr lvl="0"/>
            <a:r>
              <a:rPr lang="en-US" dirty="0" smtClean="0">
                <a:latin typeface="Times New Roman" pitchFamily="18" charset="0"/>
                <a:cs typeface="Times New Roman" pitchFamily="18" charset="0"/>
              </a:rPr>
              <a:t>Managing compensation</a:t>
            </a:r>
          </a:p>
          <a:p>
            <a:pPr lvl="0"/>
            <a:r>
              <a:rPr lang="en-US" dirty="0" smtClean="0">
                <a:latin typeface="Times New Roman" pitchFamily="18" charset="0"/>
                <a:cs typeface="Times New Roman" pitchFamily="18" charset="0"/>
              </a:rPr>
              <a:t>Communicating</a:t>
            </a:r>
          </a:p>
          <a:p>
            <a:pPr lvl="0"/>
            <a:r>
              <a:rPr lang="en-US" dirty="0" smtClean="0">
                <a:latin typeface="Times New Roman" pitchFamily="18" charset="0"/>
                <a:cs typeface="Times New Roman" pitchFamily="18" charset="0"/>
              </a:rPr>
              <a:t>Motivation of employee.</a:t>
            </a:r>
          </a:p>
          <a:p>
            <a:pPr algn="ctr">
              <a:buNone/>
            </a:pPr>
            <a:endParaRPr lang="en-IN" b="1" dirty="0"/>
          </a:p>
          <a:p>
            <a:pPr algn="ctr">
              <a:buNone/>
            </a:pPr>
            <a:endParaRPr lang="en-IN" b="1" dirty="0" smtClean="0"/>
          </a:p>
          <a:p>
            <a:pPr algn="ctr">
              <a:buNone/>
            </a:pPr>
            <a:endParaRPr lang="en-IN" b="1" dirty="0"/>
          </a:p>
          <a:p>
            <a:pPr algn="ctr">
              <a:buNone/>
            </a:pPr>
            <a:endParaRPr lang="en-IN" b="1" dirty="0" smtClean="0"/>
          </a:p>
          <a:p>
            <a:pPr algn="ctr">
              <a:buNone/>
            </a:pPr>
            <a:endParaRPr lang="en-IN" b="1" dirty="0"/>
          </a:p>
          <a:p>
            <a:pPr algn="ctr">
              <a:buNone/>
            </a:pPr>
            <a:endParaRPr lang="en-IN" b="1" dirty="0" smtClean="0"/>
          </a:p>
          <a:p>
            <a:pPr algn="ctr">
              <a:buNone/>
            </a:pPr>
            <a:endParaRPr lang="en-IN" b="1" dirty="0"/>
          </a:p>
          <a:p>
            <a:pPr algn="ctr">
              <a:buNone/>
            </a:pPr>
            <a:endParaRPr lang="en-IN" b="1" dirty="0" smtClean="0"/>
          </a:p>
          <a:p>
            <a:pPr algn="ctr">
              <a:buNone/>
            </a:pPr>
            <a:endParaRPr lang="en-IN" b="1" dirty="0"/>
          </a:p>
          <a:p>
            <a:pPr algn="ctr">
              <a:buNone/>
            </a:pPr>
            <a:endParaRPr lang="en-IN"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648072"/>
          </a:xfrm>
        </p:spPr>
        <p:txBody>
          <a:bodyPr>
            <a:normAutofit fontScale="90000"/>
          </a:bodyPr>
          <a:lstStyle/>
          <a:p>
            <a:pPr algn="ctr"/>
            <a:r>
              <a:rPr lang="en-IN" dirty="0" smtClean="0">
                <a:latin typeface="Times New Roman" pitchFamily="18" charset="0"/>
                <a:cs typeface="Times New Roman" pitchFamily="18" charset="0"/>
              </a:rPr>
              <a:t>Rationale of the study</a:t>
            </a:r>
            <a:br>
              <a:rPr lang="en-IN" dirty="0" smtClean="0">
                <a:latin typeface="Times New Roman" pitchFamily="18" charset="0"/>
                <a:cs typeface="Times New Roman" pitchFamily="18" charset="0"/>
              </a:rPr>
            </a:b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971600" y="980728"/>
            <a:ext cx="7715200" cy="5616624"/>
          </a:xfrm>
        </p:spPr>
        <p:txBody>
          <a:bodyPr>
            <a:normAutofit/>
          </a:bodyPr>
          <a:lstStyle/>
          <a:p>
            <a:endParaRPr lang="en-IN" dirty="0" smtClean="0"/>
          </a:p>
          <a:p>
            <a:r>
              <a:rPr lang="en-US" sz="2000" dirty="0" smtClean="0">
                <a:latin typeface="Times New Roman" pitchFamily="18" charset="0"/>
                <a:cs typeface="Times New Roman" pitchFamily="18" charset="0"/>
              </a:rPr>
              <a:t>As there is an urgent need to reshape HR function in hospitals in order to have a competitive edge and to be of world class status, Hospital organizations are direly required to take stock of their HR practices without losing any further time to mould HR department as per the need of the hour.</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This study sheds light on the relationship between Human Resource Management (HRM) practices with employee satisfaction.</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study focuses on four functions i.e. Recruitment, Selection, Induction, Training and Development, Performance Appraisal.</a:t>
            </a:r>
            <a:endParaRPr lang="en-IN" sz="2000"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764704"/>
          </a:xfrm>
        </p:spPr>
        <p:txBody>
          <a:bodyPr>
            <a:normAutofit/>
          </a:bodyPr>
          <a:lstStyle/>
          <a:p>
            <a:pPr algn="ctr"/>
            <a:r>
              <a:rPr lang="en-IN" sz="4000" dirty="0" smtClean="0">
                <a:latin typeface="Times New Roman" pitchFamily="18" charset="0"/>
                <a:cs typeface="Times New Roman" pitchFamily="18" charset="0"/>
              </a:rPr>
              <a:t>Review of Literature</a:t>
            </a:r>
            <a:endParaRPr lang="en-IN" sz="4000" dirty="0">
              <a:latin typeface="Times New Roman" pitchFamily="18" charset="0"/>
              <a:cs typeface="Times New Roman" pitchFamily="18" charset="0"/>
            </a:endParaRPr>
          </a:p>
        </p:txBody>
      </p:sp>
      <p:sp>
        <p:nvSpPr>
          <p:cNvPr id="3" name="Content Placeholder 2"/>
          <p:cNvSpPr>
            <a:spLocks noGrp="1"/>
          </p:cNvSpPr>
          <p:nvPr>
            <p:ph idx="1"/>
          </p:nvPr>
        </p:nvSpPr>
        <p:spPr>
          <a:xfrm>
            <a:off x="755576" y="908720"/>
            <a:ext cx="7941568" cy="5472608"/>
          </a:xfrm>
        </p:spPr>
        <p:txBody>
          <a:bodyPr>
            <a:normAutofit fontScale="92500" lnSpcReduction="10000"/>
          </a:bodyPr>
          <a:lstStyle/>
          <a:p>
            <a:pPr algn="just"/>
            <a:r>
              <a:rPr lang="en-US" sz="1800" dirty="0" smtClean="0">
                <a:latin typeface="Times New Roman" pitchFamily="18" charset="0"/>
                <a:cs typeface="Times New Roman" pitchFamily="18" charset="0"/>
              </a:rPr>
              <a:t>John T. Delaney and Mark A. </a:t>
            </a:r>
            <a:r>
              <a:rPr lang="en-US" sz="1800" dirty="0" err="1" smtClean="0">
                <a:latin typeface="Times New Roman" pitchFamily="18" charset="0"/>
                <a:cs typeface="Times New Roman" pitchFamily="18" charset="0"/>
              </a:rPr>
              <a:t>Huselid</a:t>
            </a:r>
            <a:r>
              <a:rPr lang="en-US" sz="1800" dirty="0" smtClean="0">
                <a:latin typeface="Times New Roman" pitchFamily="18" charset="0"/>
                <a:cs typeface="Times New Roman" pitchFamily="18" charset="0"/>
              </a:rPr>
              <a:t> (1996), In the National Organizations Survey, they found positive associations between human resource management (HRM) practices, such as training and staffing selectivity, and perceptual employee performance and satisfaction. </a:t>
            </a:r>
            <a:endParaRPr lang="en-US" sz="1800" dirty="0" smtClean="0">
              <a:latin typeface="Times New Roman" pitchFamily="18" charset="0"/>
              <a:cs typeface="Times New Roman" pitchFamily="18" charset="0"/>
            </a:endParaRPr>
          </a:p>
          <a:p>
            <a:pPr algn="just"/>
            <a:endParaRPr lang="en-US" sz="1800" dirty="0" smtClean="0">
              <a:latin typeface="Times New Roman" pitchFamily="18" charset="0"/>
              <a:cs typeface="Times New Roman" pitchFamily="18" charset="0"/>
            </a:endParaRPr>
          </a:p>
          <a:p>
            <a:pPr algn="just"/>
            <a:r>
              <a:rPr lang="en-US" sz="1800" dirty="0" smtClean="0">
                <a:latin typeface="Times New Roman" pitchFamily="18" charset="0"/>
                <a:cs typeface="Times New Roman" pitchFamily="18" charset="0"/>
              </a:rPr>
              <a:t>HRM Practices affects on Job satisfaction found by </a:t>
            </a:r>
            <a:r>
              <a:rPr lang="en-US" sz="1800" dirty="0" err="1" smtClean="0">
                <a:latin typeface="Times New Roman" pitchFamily="18" charset="0"/>
                <a:cs typeface="Times New Roman" pitchFamily="18" charset="0"/>
              </a:rPr>
              <a:t>Alina</a:t>
            </a:r>
            <a:r>
              <a:rPr lang="en-US" sz="1800" dirty="0" smtClean="0">
                <a:latin typeface="Times New Roman" pitchFamily="18" charset="0"/>
                <a:cs typeface="Times New Roman" pitchFamily="18" charset="0"/>
              </a:rPr>
              <a:t> Ileana, </a:t>
            </a:r>
            <a:r>
              <a:rPr lang="en-US" sz="1800" dirty="0" err="1" smtClean="0">
                <a:latin typeface="Times New Roman" pitchFamily="18" charset="0"/>
                <a:cs typeface="Times New Roman" pitchFamily="18" charset="0"/>
              </a:rPr>
              <a:t>Petrescu</a:t>
            </a:r>
            <a:r>
              <a:rPr lang="en-US" sz="1800" dirty="0" smtClean="0">
                <a:latin typeface="Times New Roman" pitchFamily="18" charset="0"/>
                <a:cs typeface="Times New Roman" pitchFamily="18" charset="0"/>
              </a:rPr>
              <a:t>, and Rob Simmons (2008). Although HRM practices can raise workers' job satisfaction, if workplace pay inequality widens as a consequence then employee  may experience reduced job satisfaction</a:t>
            </a:r>
            <a:r>
              <a:rPr lang="en-US" sz="1800" dirty="0" smtClean="0">
                <a:latin typeface="Times New Roman" pitchFamily="18" charset="0"/>
                <a:cs typeface="Times New Roman" pitchFamily="18" charset="0"/>
              </a:rPr>
              <a:t>.</a:t>
            </a:r>
          </a:p>
          <a:p>
            <a:pPr algn="just"/>
            <a:endParaRPr lang="en-US" sz="1800" dirty="0" smtClean="0">
              <a:latin typeface="Times New Roman" pitchFamily="18" charset="0"/>
              <a:cs typeface="Times New Roman" pitchFamily="18" charset="0"/>
            </a:endParaRPr>
          </a:p>
          <a:p>
            <a:pPr algn="just"/>
            <a:r>
              <a:rPr lang="en-US" sz="1800" dirty="0" err="1" smtClean="0">
                <a:latin typeface="Times New Roman" pitchFamily="18" charset="0"/>
                <a:cs typeface="Times New Roman" pitchFamily="18" charset="0"/>
              </a:rPr>
              <a:t>Shefali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Goyal</a:t>
            </a:r>
            <a:r>
              <a:rPr lang="en-US" sz="1800" dirty="0" smtClean="0">
                <a:latin typeface="Times New Roman" pitchFamily="18" charset="0"/>
                <a:cs typeface="Times New Roman" pitchFamily="18" charset="0"/>
              </a:rPr>
              <a:t> (2008) highlights the impact of Internet on recruitment. It also discusses the concept of e-recruitment from the perspective of employers and job-seekers, and throws light on the growing world of job portals in e-recruitment arena in India</a:t>
            </a:r>
            <a:r>
              <a:rPr lang="en-US" sz="1800" dirty="0" smtClean="0">
                <a:latin typeface="Times New Roman" pitchFamily="18" charset="0"/>
                <a:cs typeface="Times New Roman" pitchFamily="18" charset="0"/>
              </a:rPr>
              <a:t>.</a:t>
            </a:r>
            <a:endParaRPr lang="en-US" sz="1800" smtClean="0">
              <a:latin typeface="Times New Roman" pitchFamily="18" charset="0"/>
              <a:cs typeface="Times New Roman" pitchFamily="18" charset="0"/>
            </a:endParaRPr>
          </a:p>
          <a:p>
            <a:pPr algn="just"/>
            <a:endParaRPr lang="en-US" sz="1800" dirty="0" smtClean="0">
              <a:latin typeface="Times New Roman" pitchFamily="18" charset="0"/>
              <a:cs typeface="Times New Roman" pitchFamily="18" charset="0"/>
            </a:endParaRPr>
          </a:p>
          <a:p>
            <a:pPr algn="just"/>
            <a:r>
              <a:rPr lang="en-US" sz="1800" dirty="0" smtClean="0">
                <a:latin typeface="Times New Roman" pitchFamily="18" charset="0"/>
                <a:cs typeface="Times New Roman" pitchFamily="18" charset="0"/>
              </a:rPr>
              <a:t>V </a:t>
            </a:r>
            <a:r>
              <a:rPr lang="en-US" sz="1800" dirty="0" err="1" smtClean="0">
                <a:latin typeface="Times New Roman" pitchFamily="18" charset="0"/>
                <a:cs typeface="Times New Roman" pitchFamily="18" charset="0"/>
              </a:rPr>
              <a:t>V</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Manerikar</a:t>
            </a:r>
            <a:r>
              <a:rPr lang="en-US" sz="1800" dirty="0" smtClean="0">
                <a:latin typeface="Times New Roman" pitchFamily="18" charset="0"/>
                <a:cs typeface="Times New Roman" pitchFamily="18" charset="0"/>
              </a:rPr>
              <a:t> (1980) discussed on Job satisfaction and Performance. For better performance there is need of required abilities and skills to fulfill managerial role. The study further discussed on selection strategies with well developed battery of psychological tests and interviews, As well as the role of Sensitivity training and Transactional Analysis to understand the forces of behavior for job satisfaction.</a:t>
            </a:r>
          </a:p>
          <a:p>
            <a:pPr algn="just">
              <a:buNone/>
            </a:pPr>
            <a:endParaRPr lang="en-IN"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50106"/>
          </a:xfrm>
        </p:spPr>
        <p:txBody>
          <a:bodyPr>
            <a:normAutofit fontScale="90000"/>
          </a:bodyPr>
          <a:lstStyle/>
          <a:p>
            <a:pPr algn="ctr"/>
            <a:r>
              <a:rPr lang="en-IN" dirty="0" smtClean="0">
                <a:effectLst>
                  <a:outerShdw blurRad="38100" dist="38100" dir="2700000" algn="tl">
                    <a:srgbClr val="000000">
                      <a:alpha val="43137"/>
                    </a:srgbClr>
                  </a:outerShdw>
                </a:effectLst>
                <a:latin typeface="Times New Roman" pitchFamily="18" charset="0"/>
                <a:cs typeface="Times New Roman" pitchFamily="18" charset="0"/>
              </a:rPr>
              <a:t>Objectives</a:t>
            </a:r>
            <a:br>
              <a:rPr lang="en-IN" dirty="0" smtClean="0">
                <a:effectLst>
                  <a:outerShdw blurRad="38100" dist="38100" dir="2700000" algn="tl">
                    <a:srgbClr val="000000">
                      <a:alpha val="43137"/>
                    </a:srgbClr>
                  </a:outerShdw>
                </a:effectLst>
                <a:latin typeface="Times New Roman" pitchFamily="18" charset="0"/>
                <a:cs typeface="Times New Roman" pitchFamily="18" charset="0"/>
              </a:rPr>
            </a:br>
            <a:endParaRPr lang="en-IN"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971600" y="1052736"/>
            <a:ext cx="7962088" cy="5472608"/>
          </a:xfrm>
        </p:spPr>
        <p:txBody>
          <a:bodyPr>
            <a:normAutofit/>
          </a:bodyPr>
          <a:lstStyle/>
          <a:p>
            <a:pPr algn="just"/>
            <a:r>
              <a:rPr lang="en-IN" sz="2200" b="1" dirty="0" smtClean="0">
                <a:latin typeface="Times New Roman" pitchFamily="18" charset="0"/>
                <a:cs typeface="Times New Roman" pitchFamily="18" charset="0"/>
              </a:rPr>
              <a:t>General Objective:</a:t>
            </a:r>
          </a:p>
          <a:p>
            <a:pPr algn="just">
              <a:buNone/>
            </a:pPr>
            <a:r>
              <a:rPr lang="en-IN" sz="2200" dirty="0">
                <a:latin typeface="Times New Roman" pitchFamily="18" charset="0"/>
                <a:cs typeface="Times New Roman" pitchFamily="18" charset="0"/>
              </a:rPr>
              <a:t> </a:t>
            </a:r>
            <a:r>
              <a:rPr lang="en-IN" sz="2200" dirty="0" smtClean="0">
                <a:latin typeface="Times New Roman" pitchFamily="18" charset="0"/>
                <a:cs typeface="Times New Roman" pitchFamily="18" charset="0"/>
              </a:rPr>
              <a:t>   </a:t>
            </a:r>
            <a:r>
              <a:rPr lang="en-US" sz="2400" dirty="0" smtClean="0">
                <a:latin typeface="Times New Roman"/>
                <a:ea typeface="Calibri"/>
              </a:rPr>
              <a:t>To Study the overall Human Resource Management Practices in Park Hospital Faridabad</a:t>
            </a:r>
            <a:endParaRPr lang="en-IN" sz="2200" dirty="0">
              <a:latin typeface="Times New Roman" pitchFamily="18" charset="0"/>
              <a:cs typeface="Times New Roman" pitchFamily="18" charset="0"/>
            </a:endParaRPr>
          </a:p>
          <a:p>
            <a:pPr algn="just">
              <a:buNone/>
            </a:pPr>
            <a:r>
              <a:rPr lang="en-IN" sz="2200" dirty="0">
                <a:latin typeface="Times New Roman" pitchFamily="18" charset="0"/>
                <a:cs typeface="Times New Roman" pitchFamily="18" charset="0"/>
              </a:rPr>
              <a:t> </a:t>
            </a:r>
          </a:p>
          <a:p>
            <a:pPr algn="just">
              <a:buNone/>
            </a:pPr>
            <a:r>
              <a:rPr lang="en-IN" sz="2200" b="1" dirty="0">
                <a:latin typeface="Times New Roman" pitchFamily="18" charset="0"/>
                <a:cs typeface="Times New Roman" pitchFamily="18" charset="0"/>
              </a:rPr>
              <a:t>Specific Objectives:</a:t>
            </a:r>
          </a:p>
          <a:p>
            <a:pPr lvl="0"/>
            <a:r>
              <a:rPr lang="en-US" sz="2400" dirty="0" smtClean="0">
                <a:latin typeface="Times New Roman" pitchFamily="18" charset="0"/>
                <a:cs typeface="Times New Roman" pitchFamily="18" charset="0"/>
              </a:rPr>
              <a:t>To examine the trends of HR practices in Park Hospital.</a:t>
            </a:r>
          </a:p>
          <a:p>
            <a:pPr lvl="0"/>
            <a:r>
              <a:rPr lang="en-US" sz="2400" dirty="0" smtClean="0">
                <a:latin typeface="Times New Roman" pitchFamily="18" charset="0"/>
                <a:cs typeface="Times New Roman" pitchFamily="18" charset="0"/>
              </a:rPr>
              <a:t>To find out the satisfaction levels of employees as a consequence of the HR Practices of the Hospital. </a:t>
            </a:r>
          </a:p>
          <a:p>
            <a:pPr lvl="0"/>
            <a:r>
              <a:rPr lang="en-US" sz="2400" dirty="0" smtClean="0">
                <a:latin typeface="Times New Roman" pitchFamily="18" charset="0"/>
                <a:cs typeface="Times New Roman" pitchFamily="18" charset="0"/>
              </a:rPr>
              <a:t>To establish Relationship between HRM practices and satisfaction levels.</a:t>
            </a:r>
          </a:p>
          <a:p>
            <a:pPr lvl="0"/>
            <a:r>
              <a:rPr lang="en-US" sz="2400" dirty="0" smtClean="0">
                <a:latin typeface="Times New Roman" pitchFamily="18" charset="0"/>
                <a:cs typeface="Times New Roman" pitchFamily="18" charset="0"/>
              </a:rPr>
              <a:t>To make recommendations to the hospital in order to increase the efficiency and effectiveness of its Human Resources.</a:t>
            </a:r>
          </a:p>
          <a:p>
            <a:pPr algn="just"/>
            <a:endParaRPr lang="en-IN"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80728"/>
          </a:xfrm>
        </p:spPr>
        <p:txBody>
          <a:bodyPr>
            <a:normAutofit/>
          </a:bodyPr>
          <a:lstStyle/>
          <a:p>
            <a:pPr algn="ctr"/>
            <a:r>
              <a:rPr lang="en-IN" sz="3900" dirty="0" smtClean="0">
                <a:latin typeface="Times New Roman" pitchFamily="18" charset="0"/>
                <a:cs typeface="Times New Roman" pitchFamily="18" charset="0"/>
              </a:rPr>
              <a:t>Methodology</a:t>
            </a:r>
            <a:endParaRPr lang="en-IN" sz="3900" dirty="0">
              <a:latin typeface="Times New Roman" pitchFamily="18" charset="0"/>
              <a:cs typeface="Times New Roman" pitchFamily="18" charset="0"/>
            </a:endParaRPr>
          </a:p>
        </p:txBody>
      </p:sp>
      <p:sp>
        <p:nvSpPr>
          <p:cNvPr id="3" name="Content Placeholder 2"/>
          <p:cNvSpPr>
            <a:spLocks noGrp="1"/>
          </p:cNvSpPr>
          <p:nvPr>
            <p:ph idx="1"/>
          </p:nvPr>
        </p:nvSpPr>
        <p:spPr>
          <a:xfrm>
            <a:off x="1043608" y="620688"/>
            <a:ext cx="7704856" cy="5976664"/>
          </a:xfrm>
        </p:spPr>
        <p:txBody>
          <a:bodyPr>
            <a:noAutofit/>
          </a:bodyPr>
          <a:lstStyle/>
          <a:p>
            <a:pPr>
              <a:buNone/>
            </a:pPr>
            <a:r>
              <a:rPr lang="en-IN" sz="1800" b="1" dirty="0"/>
              <a:t> </a:t>
            </a:r>
            <a:endParaRPr lang="en-IN" sz="1800" dirty="0"/>
          </a:p>
          <a:p>
            <a:r>
              <a:rPr lang="en-IN" sz="1800" b="1" dirty="0">
                <a:latin typeface="Times New Roman" pitchFamily="18" charset="0"/>
                <a:cs typeface="Times New Roman" pitchFamily="18" charset="0"/>
              </a:rPr>
              <a:t>Study Area</a:t>
            </a:r>
            <a:r>
              <a:rPr lang="en-IN" sz="1800" dirty="0">
                <a:latin typeface="Times New Roman" pitchFamily="18" charset="0"/>
                <a:cs typeface="Times New Roman" pitchFamily="18" charset="0"/>
              </a:rPr>
              <a:t>:  </a:t>
            </a:r>
          </a:p>
          <a:p>
            <a:pPr>
              <a:buNone/>
            </a:pPr>
            <a:r>
              <a:rPr lang="en-IN" sz="1800" dirty="0" smtClean="0">
                <a:latin typeface="Times New Roman" pitchFamily="18" charset="0"/>
                <a:cs typeface="Times New Roman" pitchFamily="18" charset="0"/>
              </a:rPr>
              <a:t>. </a:t>
            </a:r>
            <a:r>
              <a:rPr lang="en-IN" sz="1800" b="1"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Park Hospital, Faridabad.</a:t>
            </a:r>
            <a:endParaRPr lang="en-IN" sz="1800" dirty="0">
              <a:latin typeface="Times New Roman" pitchFamily="18" charset="0"/>
              <a:cs typeface="Times New Roman" pitchFamily="18" charset="0"/>
            </a:endParaRPr>
          </a:p>
          <a:p>
            <a:r>
              <a:rPr lang="en-IN" sz="1800" b="1" dirty="0">
                <a:latin typeface="Times New Roman" pitchFamily="18" charset="0"/>
                <a:cs typeface="Times New Roman" pitchFamily="18" charset="0"/>
              </a:rPr>
              <a:t>Study Duration</a:t>
            </a:r>
            <a:r>
              <a:rPr lang="en-IN" sz="1800" b="1" dirty="0" smtClean="0">
                <a:latin typeface="Times New Roman" pitchFamily="18" charset="0"/>
                <a:cs typeface="Times New Roman" pitchFamily="18" charset="0"/>
              </a:rPr>
              <a:t>:</a:t>
            </a:r>
          </a:p>
          <a:p>
            <a:pPr>
              <a:buNone/>
            </a:pPr>
            <a:r>
              <a:rPr lang="en-US" sz="1800" dirty="0" smtClean="0">
                <a:latin typeface="Times New Roman" pitchFamily="18" charset="0"/>
                <a:cs typeface="Times New Roman" pitchFamily="18" charset="0"/>
              </a:rPr>
              <a:t>15</a:t>
            </a:r>
            <a:r>
              <a:rPr lang="en-US" sz="1800" baseline="30000" dirty="0" smtClean="0">
                <a:latin typeface="Times New Roman" pitchFamily="18" charset="0"/>
                <a:cs typeface="Times New Roman" pitchFamily="18" charset="0"/>
              </a:rPr>
              <a:t>th </a:t>
            </a:r>
            <a:r>
              <a:rPr lang="en-US" sz="1800" dirty="0" smtClean="0">
                <a:latin typeface="Times New Roman" pitchFamily="18" charset="0"/>
                <a:cs typeface="Times New Roman" pitchFamily="18" charset="0"/>
              </a:rPr>
              <a:t>Feb  to 17th</a:t>
            </a:r>
            <a:r>
              <a:rPr lang="en-US" sz="1800" baseline="30000" dirty="0" smtClean="0">
                <a:latin typeface="Times New Roman" pitchFamily="18" charset="0"/>
                <a:cs typeface="Times New Roman" pitchFamily="18" charset="0"/>
              </a:rPr>
              <a:t>th</a:t>
            </a:r>
            <a:r>
              <a:rPr lang="en-US" sz="1800" dirty="0" smtClean="0">
                <a:latin typeface="Times New Roman" pitchFamily="18" charset="0"/>
                <a:cs typeface="Times New Roman" pitchFamily="18" charset="0"/>
              </a:rPr>
              <a:t> March</a:t>
            </a:r>
            <a:endParaRPr lang="en-IN" sz="1800" dirty="0">
              <a:latin typeface="Times New Roman" pitchFamily="18" charset="0"/>
              <a:cs typeface="Times New Roman" pitchFamily="18" charset="0"/>
            </a:endParaRPr>
          </a:p>
          <a:p>
            <a:r>
              <a:rPr lang="en-IN" sz="1800" b="1" dirty="0" smtClean="0">
                <a:latin typeface="Times New Roman" pitchFamily="18" charset="0"/>
                <a:cs typeface="Times New Roman" pitchFamily="18" charset="0"/>
              </a:rPr>
              <a:t>Study </a:t>
            </a:r>
            <a:r>
              <a:rPr lang="en-IN" sz="1800" b="1" dirty="0">
                <a:latin typeface="Times New Roman" pitchFamily="18" charset="0"/>
                <a:cs typeface="Times New Roman" pitchFamily="18" charset="0"/>
              </a:rPr>
              <a:t>Design</a:t>
            </a:r>
            <a:r>
              <a:rPr lang="en-IN" sz="1800" dirty="0">
                <a:latin typeface="Times New Roman" pitchFamily="18" charset="0"/>
                <a:cs typeface="Times New Roman" pitchFamily="18" charset="0"/>
              </a:rPr>
              <a:t>: </a:t>
            </a:r>
          </a:p>
          <a:p>
            <a:pPr>
              <a:buNone/>
            </a:pPr>
            <a:r>
              <a:rPr lang="en-IN" sz="1800" dirty="0" smtClean="0">
                <a:latin typeface="Times New Roman" pitchFamily="18" charset="0"/>
                <a:cs typeface="Times New Roman" pitchFamily="18" charset="0"/>
              </a:rPr>
              <a:t>     Descriptive Cross Sectional</a:t>
            </a:r>
          </a:p>
          <a:p>
            <a:r>
              <a:rPr lang="en-IN" sz="1800" b="1" dirty="0" smtClean="0">
                <a:latin typeface="Times New Roman" pitchFamily="18" charset="0"/>
                <a:cs typeface="Times New Roman" pitchFamily="18" charset="0"/>
              </a:rPr>
              <a:t>Study Population</a:t>
            </a:r>
            <a:r>
              <a:rPr lang="en-IN" sz="1800" dirty="0" smtClean="0">
                <a:latin typeface="Times New Roman" pitchFamily="18" charset="0"/>
                <a:cs typeface="Times New Roman" pitchFamily="18" charset="0"/>
              </a:rPr>
              <a:t>:</a:t>
            </a:r>
          </a:p>
          <a:p>
            <a:pPr>
              <a:buNone/>
            </a:pPr>
            <a:r>
              <a:rPr lang="en-IN" sz="1800" dirty="0" smtClean="0">
                <a:latin typeface="Times New Roman" pitchFamily="18" charset="0"/>
                <a:cs typeface="Times New Roman" pitchFamily="18" charset="0"/>
              </a:rPr>
              <a:t>     Hospital Staff</a:t>
            </a:r>
            <a:endParaRPr lang="en-IN" sz="1800" dirty="0">
              <a:latin typeface="Times New Roman" pitchFamily="18" charset="0"/>
              <a:cs typeface="Times New Roman" pitchFamily="18" charset="0"/>
            </a:endParaRPr>
          </a:p>
          <a:p>
            <a:r>
              <a:rPr lang="en-IN" sz="1800" b="1" dirty="0">
                <a:latin typeface="Times New Roman" pitchFamily="18" charset="0"/>
                <a:cs typeface="Times New Roman" pitchFamily="18" charset="0"/>
              </a:rPr>
              <a:t>Sample Size:</a:t>
            </a:r>
            <a:endParaRPr lang="en-IN" sz="1800" dirty="0">
              <a:latin typeface="Times New Roman" pitchFamily="18" charset="0"/>
              <a:cs typeface="Times New Roman" pitchFamily="18" charset="0"/>
            </a:endParaRPr>
          </a:p>
          <a:p>
            <a:pPr>
              <a:buNone/>
            </a:pPr>
            <a:r>
              <a:rPr lang="en-IN" sz="1800" dirty="0" smtClean="0">
                <a:latin typeface="Times New Roman" pitchFamily="18" charset="0"/>
                <a:cs typeface="Times New Roman" pitchFamily="18" charset="0"/>
              </a:rPr>
              <a:t>     60 Employee</a:t>
            </a:r>
            <a:endParaRPr lang="en-IN" sz="1800" dirty="0">
              <a:latin typeface="Times New Roman" pitchFamily="18" charset="0"/>
              <a:cs typeface="Times New Roman" pitchFamily="18" charset="0"/>
            </a:endParaRPr>
          </a:p>
          <a:p>
            <a:r>
              <a:rPr lang="en-IN" sz="1800" b="1" dirty="0" smtClean="0">
                <a:latin typeface="Times New Roman" pitchFamily="18" charset="0"/>
                <a:cs typeface="Times New Roman" pitchFamily="18" charset="0"/>
              </a:rPr>
              <a:t>Sampling </a:t>
            </a:r>
            <a:r>
              <a:rPr lang="en-IN" sz="1800" b="1" dirty="0">
                <a:latin typeface="Times New Roman" pitchFamily="18" charset="0"/>
                <a:cs typeface="Times New Roman" pitchFamily="18" charset="0"/>
              </a:rPr>
              <a:t>techniques</a:t>
            </a:r>
            <a:r>
              <a:rPr lang="en-IN" sz="1800" dirty="0">
                <a:latin typeface="Times New Roman" pitchFamily="18" charset="0"/>
                <a:cs typeface="Times New Roman" pitchFamily="18" charset="0"/>
              </a:rPr>
              <a:t>: </a:t>
            </a:r>
          </a:p>
          <a:p>
            <a:pPr>
              <a:buNone/>
            </a:pPr>
            <a:r>
              <a:rPr lang="en-IN" sz="1800" dirty="0" smtClean="0">
                <a:latin typeface="Times New Roman" pitchFamily="18" charset="0"/>
                <a:cs typeface="Times New Roman" pitchFamily="18" charset="0"/>
              </a:rPr>
              <a:t>     Convenient  sampling </a:t>
            </a:r>
            <a:r>
              <a:rPr lang="en-US" sz="1800" dirty="0" smtClean="0">
                <a:latin typeface="Times New Roman" pitchFamily="18" charset="0"/>
                <a:cs typeface="Times New Roman" pitchFamily="18" charset="0"/>
              </a:rPr>
              <a:t>(Non Probability Sampling) </a:t>
            </a:r>
            <a:endParaRPr lang="en-IN" sz="1800" dirty="0">
              <a:latin typeface="Times New Roman" pitchFamily="18" charset="0"/>
              <a:cs typeface="Times New Roman" pitchFamily="18" charset="0"/>
            </a:endParaRPr>
          </a:p>
          <a:p>
            <a:r>
              <a:rPr lang="en-IN" sz="1800" b="1" dirty="0" smtClean="0">
                <a:latin typeface="Times New Roman" pitchFamily="18" charset="0"/>
                <a:cs typeface="Times New Roman" pitchFamily="18" charset="0"/>
              </a:rPr>
              <a:t>Data Collection Tool</a:t>
            </a:r>
            <a:r>
              <a:rPr lang="en-IN" sz="1800" dirty="0" smtClean="0">
                <a:latin typeface="Times New Roman" pitchFamily="18" charset="0"/>
                <a:cs typeface="Times New Roman" pitchFamily="18" charset="0"/>
              </a:rPr>
              <a:t> </a:t>
            </a:r>
            <a:r>
              <a:rPr lang="en-IN" sz="1800" b="1" dirty="0" smtClean="0">
                <a:latin typeface="Times New Roman" pitchFamily="18" charset="0"/>
                <a:cs typeface="Times New Roman" pitchFamily="18" charset="0"/>
              </a:rPr>
              <a:t>&amp; Techniques:</a:t>
            </a:r>
          </a:p>
          <a:p>
            <a:pPr>
              <a:buNone/>
            </a:pPr>
            <a:r>
              <a:rPr lang="en-US" sz="1800" dirty="0" smtClean="0">
                <a:latin typeface="Times New Roman" pitchFamily="18" charset="0"/>
                <a:cs typeface="Times New Roman" pitchFamily="18" charset="0"/>
              </a:rPr>
              <a:t>    Primary data were collected by the in depth interview with employees with the help of structured questionnaire. Secondary data were collected from the various journals, manual, articles, and papers .</a:t>
            </a:r>
          </a:p>
          <a:p>
            <a:pPr>
              <a:buNone/>
            </a:pPr>
            <a:endParaRPr lang="en-US" sz="1800" dirty="0" smtClean="0"/>
          </a:p>
          <a:p>
            <a:endParaRPr lang="en-IN" sz="1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pPr algn="ctr"/>
            <a:r>
              <a:rPr lang="en-IN" dirty="0" smtClean="0"/>
              <a:t/>
            </a:r>
            <a:br>
              <a:rPr lang="en-IN" dirty="0" smtClean="0"/>
            </a:br>
            <a:r>
              <a:rPr lang="en-IN" b="1" dirty="0" smtClean="0"/>
              <a:t> </a:t>
            </a:r>
            <a:br>
              <a:rPr lang="en-IN" b="1" dirty="0" smtClean="0"/>
            </a:br>
            <a:r>
              <a:rPr lang="en-IN" b="1" dirty="0" smtClean="0">
                <a:latin typeface="Times New Roman" pitchFamily="18" charset="0"/>
                <a:cs typeface="Times New Roman" pitchFamily="18" charset="0"/>
              </a:rPr>
              <a:t> </a:t>
            </a:r>
            <a:r>
              <a:rPr lang="en-IN" sz="2700" b="1" dirty="0" smtClean="0">
                <a:latin typeface="Times New Roman" pitchFamily="18" charset="0"/>
                <a:cs typeface="Times New Roman" pitchFamily="18" charset="0"/>
              </a:rPr>
              <a:t>Study Findings </a:t>
            </a:r>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r>
              <a:rPr lang="en-IN" b="1" dirty="0" smtClean="0">
                <a:latin typeface="Times New Roman" pitchFamily="18" charset="0"/>
                <a:cs typeface="Times New Roman" pitchFamily="18" charset="0"/>
              </a:rPr>
              <a:t> </a:t>
            </a:r>
            <a:endParaRPr lang="en-IN" dirty="0">
              <a:latin typeface="Times New Roman" pitchFamily="18" charset="0"/>
              <a:cs typeface="Times New Roman" pitchFamily="18" charset="0"/>
            </a:endParaRPr>
          </a:p>
        </p:txBody>
      </p:sp>
      <p:sp>
        <p:nvSpPr>
          <p:cNvPr id="6" name="Content Placeholder 5"/>
          <p:cNvSpPr>
            <a:spLocks noGrp="1"/>
          </p:cNvSpPr>
          <p:nvPr>
            <p:ph idx="1"/>
          </p:nvPr>
        </p:nvSpPr>
        <p:spPr>
          <a:xfrm>
            <a:off x="1043608" y="1196752"/>
            <a:ext cx="7890080" cy="5661248"/>
          </a:xfrm>
        </p:spPr>
        <p:txBody>
          <a:bodyPr>
            <a:normAutofit fontScale="92500"/>
          </a:bodyPr>
          <a:lstStyle/>
          <a:p>
            <a:pPr>
              <a:buNone/>
            </a:pPr>
            <a:r>
              <a:rPr lang="en-US" sz="2400" b="1" dirty="0" smtClean="0">
                <a:latin typeface="Times New Roman" pitchFamily="18" charset="0"/>
                <a:cs typeface="Times New Roman" pitchFamily="18" charset="0"/>
              </a:rPr>
              <a:t>HR Practices in Park Hospital Faridabad</a:t>
            </a:r>
            <a:endParaRPr lang="en-US" sz="2400" dirty="0" smtClean="0">
              <a:latin typeface="Times New Roman" pitchFamily="18" charset="0"/>
              <a:cs typeface="Times New Roman" pitchFamily="18" charset="0"/>
            </a:endParaRPr>
          </a:p>
          <a:p>
            <a:pPr marL="539496" indent="-457200">
              <a:buNone/>
            </a:pPr>
            <a:r>
              <a:rPr lang="en-US" sz="2400" dirty="0" smtClean="0">
                <a:latin typeface="Times New Roman" pitchFamily="18" charset="0"/>
                <a:cs typeface="Times New Roman" pitchFamily="18" charset="0"/>
              </a:rPr>
              <a:t>1. RECRUITMENT: A broad Manpower Planning exercise precedes the recruitment process. The manpower planning is done keep in view the present and prospective requirements.</a:t>
            </a:r>
          </a:p>
          <a:p>
            <a:pPr marL="539496" indent="-457200">
              <a:buNone/>
            </a:pPr>
            <a:r>
              <a:rPr lang="en-US" sz="2400" dirty="0" smtClean="0">
                <a:latin typeface="Times New Roman" pitchFamily="18" charset="0"/>
                <a:cs typeface="Times New Roman" pitchFamily="18" charset="0"/>
              </a:rPr>
              <a:t>    SOURCES OF RECRUITMENT: The hospital depends on the following sources for their recruitment:</a:t>
            </a:r>
          </a:p>
          <a:p>
            <a:pPr>
              <a:buFont typeface="Arial" pitchFamily="34" charset="0"/>
              <a:buChar char="•"/>
            </a:pPr>
            <a:r>
              <a:rPr lang="en-US" sz="2400" dirty="0" smtClean="0">
                <a:latin typeface="Times New Roman" pitchFamily="18" charset="0"/>
                <a:cs typeface="Times New Roman" pitchFamily="18" charset="0"/>
              </a:rPr>
              <a:t>Placement Consultancies</a:t>
            </a:r>
          </a:p>
          <a:p>
            <a:pPr>
              <a:buFont typeface="Arial" pitchFamily="34" charset="0"/>
              <a:buChar char="•"/>
            </a:pPr>
            <a:r>
              <a:rPr lang="en-US" sz="2400" dirty="0" smtClean="0">
                <a:latin typeface="Times New Roman" pitchFamily="18" charset="0"/>
                <a:cs typeface="Times New Roman" pitchFamily="18" charset="0"/>
              </a:rPr>
              <a:t> Walk- in Interviews</a:t>
            </a:r>
          </a:p>
          <a:p>
            <a:pPr>
              <a:buFont typeface="Arial" pitchFamily="34" charset="0"/>
              <a:buChar char="•"/>
            </a:pPr>
            <a:r>
              <a:rPr lang="en-US" sz="2400" dirty="0" smtClean="0">
                <a:latin typeface="Times New Roman" pitchFamily="18" charset="0"/>
                <a:cs typeface="Times New Roman" pitchFamily="18" charset="0"/>
              </a:rPr>
              <a:t> References</a:t>
            </a:r>
          </a:p>
          <a:p>
            <a:pPr>
              <a:buFont typeface="Arial" pitchFamily="34" charset="0"/>
              <a:buChar char="•"/>
            </a:pPr>
            <a:r>
              <a:rPr lang="en-US" sz="2400" dirty="0" smtClean="0">
                <a:latin typeface="Times New Roman" pitchFamily="18" charset="0"/>
                <a:cs typeface="Times New Roman" pitchFamily="18" charset="0"/>
              </a:rPr>
              <a:t> Internal Circulars for vacancies on intranet</a:t>
            </a:r>
          </a:p>
          <a:p>
            <a:pPr>
              <a:buFont typeface="Arial" pitchFamily="34" charset="0"/>
              <a:buChar char="•"/>
            </a:pPr>
            <a:r>
              <a:rPr lang="en-US" sz="2400" dirty="0" smtClean="0">
                <a:latin typeface="Times New Roman" pitchFamily="18" charset="0"/>
                <a:cs typeface="Times New Roman" pitchFamily="18" charset="0"/>
              </a:rPr>
              <a:t> Campus recruitment</a:t>
            </a:r>
          </a:p>
          <a:p>
            <a:pPr>
              <a:buFont typeface="Arial" pitchFamily="34" charset="0"/>
              <a:buChar char="•"/>
            </a:pPr>
            <a:r>
              <a:rPr lang="en-US" sz="2400" dirty="0" smtClean="0">
                <a:latin typeface="Times New Roman" pitchFamily="18" charset="0"/>
                <a:cs typeface="Times New Roman" pitchFamily="18" charset="0"/>
              </a:rPr>
              <a:t> Advertisement in newspapers</a:t>
            </a:r>
          </a:p>
          <a:p>
            <a:pPr>
              <a:buFont typeface="Arial" pitchFamily="34" charset="0"/>
              <a:buChar char="•"/>
            </a:pPr>
            <a:r>
              <a:rPr lang="en-US" sz="2400" dirty="0" smtClean="0">
                <a:latin typeface="Times New Roman" pitchFamily="18" charset="0"/>
                <a:cs typeface="Times New Roman" pitchFamily="18" charset="0"/>
              </a:rPr>
              <a:t>For Junior/Residential Doctors the recruitment sources are students of College of Physicians &amp; Surgeons</a:t>
            </a:r>
            <a:r>
              <a:rPr lang="en-US"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8730</TotalTime>
  <Words>2067</Words>
  <Application>Microsoft Office PowerPoint</Application>
  <PresentationFormat>On-screen Show (4:3)</PresentationFormat>
  <Paragraphs>280</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Solstice</vt:lpstr>
      <vt:lpstr>                                                               Study on Human Resource Management Practices in Park Hospital, Faridabad  and its Impact on Employee Satisfaction    </vt:lpstr>
      <vt:lpstr>Hospital Profile</vt:lpstr>
      <vt:lpstr>Key learning’s</vt:lpstr>
      <vt:lpstr>Introduction</vt:lpstr>
      <vt:lpstr>Rationale of the study </vt:lpstr>
      <vt:lpstr>Review of Literature</vt:lpstr>
      <vt:lpstr>Objectives </vt:lpstr>
      <vt:lpstr>Methodology</vt:lpstr>
      <vt:lpstr>    Study Findings   </vt:lpstr>
      <vt:lpstr>Slide 10</vt:lpstr>
      <vt:lpstr>Slide 11</vt:lpstr>
      <vt:lpstr>Slide 12</vt:lpstr>
      <vt:lpstr>Slide 13</vt:lpstr>
      <vt:lpstr>Slide 14</vt:lpstr>
      <vt:lpstr>Slide 15</vt:lpstr>
      <vt:lpstr>Slide 16</vt:lpstr>
      <vt:lpstr>Slide 17</vt:lpstr>
      <vt:lpstr>Slide 18</vt:lpstr>
      <vt:lpstr>Slide 19</vt:lpstr>
      <vt:lpstr>Discussion</vt:lpstr>
      <vt:lpstr>Recommendation</vt:lpstr>
      <vt:lpstr>Limitations</vt:lpstr>
      <vt:lpstr>Conclusion</vt:lpstr>
      <vt:lpstr>Reference</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SERVICE MANAGEMENT AND ITS IMPACT ON PATIENT SATISFACTION OF ASIAN HEART INSTITUTE</dc:title>
  <dc:creator>Dr.Vishal</dc:creator>
  <cp:lastModifiedBy>shweta rani</cp:lastModifiedBy>
  <cp:revision>89</cp:revision>
  <dcterms:created xsi:type="dcterms:W3CDTF">2013-05-24T06:35:44Z</dcterms:created>
  <dcterms:modified xsi:type="dcterms:W3CDTF">2014-05-06T05:43:18Z</dcterms:modified>
</cp:coreProperties>
</file>