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charts/chart7.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slideLayouts/slideLayout10.xml" ContentType="application/vnd.openxmlformats-officedocument.presentationml.slideLayout+xml"/>
  <Override PartName="/ppt/diagrams/layout2.xml" ContentType="application/vnd.openxmlformats-officedocument.drawingml.diagramLayout+xml"/>
  <Override PartName="/ppt/charts/chart6.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89" r:id="rId4"/>
    <p:sldId id="290" r:id="rId5"/>
    <p:sldId id="271" r:id="rId6"/>
    <p:sldId id="272" r:id="rId7"/>
    <p:sldId id="259" r:id="rId8"/>
    <p:sldId id="260" r:id="rId9"/>
    <p:sldId id="261" r:id="rId10"/>
    <p:sldId id="262" r:id="rId11"/>
    <p:sldId id="263" r:id="rId12"/>
    <p:sldId id="268" r:id="rId13"/>
    <p:sldId id="264" r:id="rId14"/>
    <p:sldId id="276" r:id="rId15"/>
    <p:sldId id="278" r:id="rId16"/>
    <p:sldId id="277" r:id="rId17"/>
    <p:sldId id="279" r:id="rId18"/>
    <p:sldId id="291" r:id="rId19"/>
    <p:sldId id="280" r:id="rId20"/>
    <p:sldId id="265" r:id="rId21"/>
    <p:sldId id="269" r:id="rId22"/>
    <p:sldId id="298" r:id="rId23"/>
    <p:sldId id="286" r:id="rId24"/>
    <p:sldId id="284" r:id="rId25"/>
    <p:sldId id="285" r:id="rId26"/>
    <p:sldId id="294" r:id="rId27"/>
    <p:sldId id="293" r:id="rId28"/>
    <p:sldId id="283" r:id="rId29"/>
    <p:sldId id="295" r:id="rId30"/>
    <p:sldId id="296" r:id="rId31"/>
    <p:sldId id="297" r:id="rId32"/>
    <p:sldId id="281" r:id="rId33"/>
    <p:sldId id="288" r:id="rId34"/>
    <p:sldId id="292" r:id="rId35"/>
    <p:sldId id="28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14" autoAdjust="0"/>
    <p:restoredTop sz="97491" autoAdjust="0"/>
  </p:normalViewPr>
  <p:slideViewPr>
    <p:cSldViewPr>
      <p:cViewPr varScale="1">
        <p:scale>
          <a:sx n="67" d="100"/>
          <a:sy n="67" d="100"/>
        </p:scale>
        <p:origin x="-139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a:pPr>
            <a:r>
              <a:rPr lang="en-US"/>
              <a:t>IF KNOW ABOUT BIG DATA</a:t>
            </a:r>
          </a:p>
        </c:rich>
      </c:tx>
      <c:layout/>
    </c:title>
    <c:view3D>
      <c:rotX val="20"/>
      <c:depthPercent val="100"/>
      <c:rAngAx val="1"/>
    </c:view3D>
    <c:plotArea>
      <c:layout/>
      <c:bar3DChart>
        <c:barDir val="col"/>
        <c:grouping val="clustered"/>
        <c:ser>
          <c:idx val="0"/>
          <c:order val="0"/>
          <c:tx>
            <c:strRef>
              <c:f>Sheet1!$B$1</c:f>
              <c:strCache>
                <c:ptCount val="1"/>
                <c:pt idx="0">
                  <c:v>Yes</c:v>
                </c:pt>
              </c:strCache>
            </c:strRef>
          </c:tx>
          <c:cat>
            <c:strRef>
              <c:f>Sheet1!$A$2:$A$3</c:f>
              <c:strCache>
                <c:ptCount val="2"/>
                <c:pt idx="0">
                  <c:v>Healthcare(Non-technical)</c:v>
                </c:pt>
                <c:pt idx="1">
                  <c:v>Healthcare(Technical)</c:v>
                </c:pt>
              </c:strCache>
            </c:strRef>
          </c:cat>
          <c:val>
            <c:numRef>
              <c:f>Sheet1!$B$2:$B$3</c:f>
              <c:numCache>
                <c:formatCode>General</c:formatCode>
                <c:ptCount val="2"/>
                <c:pt idx="0">
                  <c:v>6</c:v>
                </c:pt>
                <c:pt idx="1">
                  <c:v>7</c:v>
                </c:pt>
              </c:numCache>
            </c:numRef>
          </c:val>
        </c:ser>
        <c:ser>
          <c:idx val="1"/>
          <c:order val="1"/>
          <c:tx>
            <c:strRef>
              <c:f>Sheet1!$C$1</c:f>
              <c:strCache>
                <c:ptCount val="1"/>
                <c:pt idx="0">
                  <c:v>No</c:v>
                </c:pt>
              </c:strCache>
            </c:strRef>
          </c:tx>
          <c:cat>
            <c:strRef>
              <c:f>Sheet1!$A$2:$A$3</c:f>
              <c:strCache>
                <c:ptCount val="2"/>
                <c:pt idx="0">
                  <c:v>Healthcare(Non-technical)</c:v>
                </c:pt>
                <c:pt idx="1">
                  <c:v>Healthcare(Technical)</c:v>
                </c:pt>
              </c:strCache>
            </c:strRef>
          </c:cat>
          <c:val>
            <c:numRef>
              <c:f>Sheet1!$C$2:$C$3</c:f>
              <c:numCache>
                <c:formatCode>General</c:formatCode>
                <c:ptCount val="2"/>
                <c:pt idx="0">
                  <c:v>1</c:v>
                </c:pt>
                <c:pt idx="1">
                  <c:v>3</c:v>
                </c:pt>
              </c:numCache>
            </c:numRef>
          </c:val>
        </c:ser>
        <c:shape val="box"/>
        <c:axId val="105148800"/>
        <c:axId val="105150720"/>
        <c:axId val="0"/>
      </c:bar3DChart>
      <c:catAx>
        <c:axId val="105148800"/>
        <c:scaling>
          <c:orientation val="minMax"/>
        </c:scaling>
        <c:axPos val="b"/>
        <c:title>
          <c:tx>
            <c:rich>
              <a:bodyPr/>
              <a:lstStyle/>
              <a:p>
                <a:pPr>
                  <a:defRPr/>
                </a:pPr>
                <a:r>
                  <a:rPr lang="en-US"/>
                  <a:t>PROFESSIONS</a:t>
                </a:r>
              </a:p>
            </c:rich>
          </c:tx>
          <c:layout/>
        </c:title>
        <c:majorTickMark val="none"/>
        <c:tickLblPos val="nextTo"/>
        <c:crossAx val="105150720"/>
        <c:crosses val="autoZero"/>
        <c:auto val="1"/>
        <c:lblAlgn val="ctr"/>
        <c:lblOffset val="100"/>
      </c:catAx>
      <c:valAx>
        <c:axId val="105150720"/>
        <c:scaling>
          <c:orientation val="minMax"/>
        </c:scaling>
        <c:axPos val="l"/>
        <c:majorGridlines/>
        <c:title>
          <c:tx>
            <c:rich>
              <a:bodyPr/>
              <a:lstStyle/>
              <a:p>
                <a:pPr>
                  <a:defRPr/>
                </a:pPr>
                <a:r>
                  <a:rPr lang="en-US"/>
                  <a:t>NUMBERS</a:t>
                </a:r>
              </a:p>
            </c:rich>
          </c:tx>
          <c:layout/>
        </c:title>
        <c:numFmt formatCode="General" sourceLinked="1"/>
        <c:tickLblPos val="nextTo"/>
        <c:crossAx val="105148800"/>
        <c:crosses val="autoZero"/>
        <c:crossBetween val="between"/>
        <c:majorUnit val="1"/>
      </c:valAx>
    </c:plotArea>
    <c:legend>
      <c:legendPos val="r"/>
      <c:layout/>
    </c:legend>
    <c:plotVisOnly val="1"/>
  </c:chart>
  <c:spPr>
    <a:ln>
      <a:solidFill>
        <a:schemeClr val="bg1"/>
      </a:solidFill>
    </a:ln>
  </c:spPr>
  <c:txPr>
    <a:bodyPr/>
    <a:lstStyle/>
    <a:p>
      <a:pPr>
        <a:defRPr sz="105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PERIODIC UPDATION ON HEALTHCARE CONCEPTS </a:t>
            </a:r>
          </a:p>
        </c:rich>
      </c:tx>
      <c:layout/>
    </c:title>
    <c:view3D>
      <c:rotX val="20"/>
      <c:rAngAx val="1"/>
    </c:view3D>
    <c:plotArea>
      <c:layout/>
      <c:bar3DChart>
        <c:barDir val="col"/>
        <c:grouping val="clustered"/>
        <c:ser>
          <c:idx val="0"/>
          <c:order val="0"/>
          <c:tx>
            <c:strRef>
              <c:f>Sheet1!$B$2</c:f>
              <c:strCache>
                <c:ptCount val="1"/>
                <c:pt idx="0">
                  <c:v>Quite Often</c:v>
                </c:pt>
              </c:strCache>
            </c:strRef>
          </c:tx>
          <c:cat>
            <c:strRef>
              <c:f>Sheet1!$A$3:$A$4</c:f>
              <c:strCache>
                <c:ptCount val="2"/>
                <c:pt idx="0">
                  <c:v>Healthcare(Non-technical)</c:v>
                </c:pt>
                <c:pt idx="1">
                  <c:v>Healthcare(Technical)</c:v>
                </c:pt>
              </c:strCache>
            </c:strRef>
          </c:cat>
          <c:val>
            <c:numRef>
              <c:f>Sheet1!$B$3:$B$4</c:f>
              <c:numCache>
                <c:formatCode>General</c:formatCode>
                <c:ptCount val="2"/>
                <c:pt idx="0">
                  <c:v>4</c:v>
                </c:pt>
                <c:pt idx="1">
                  <c:v>4</c:v>
                </c:pt>
              </c:numCache>
            </c:numRef>
          </c:val>
        </c:ser>
        <c:ser>
          <c:idx val="1"/>
          <c:order val="1"/>
          <c:tx>
            <c:strRef>
              <c:f>Sheet1!$C$2</c:f>
              <c:strCache>
                <c:ptCount val="1"/>
                <c:pt idx="0">
                  <c:v>Rarely</c:v>
                </c:pt>
              </c:strCache>
            </c:strRef>
          </c:tx>
          <c:cat>
            <c:strRef>
              <c:f>Sheet1!$A$3:$A$4</c:f>
              <c:strCache>
                <c:ptCount val="2"/>
                <c:pt idx="0">
                  <c:v>Healthcare(Non-technical)</c:v>
                </c:pt>
                <c:pt idx="1">
                  <c:v>Healthcare(Technical)</c:v>
                </c:pt>
              </c:strCache>
            </c:strRef>
          </c:cat>
          <c:val>
            <c:numRef>
              <c:f>Sheet1!$C$3:$C$4</c:f>
              <c:numCache>
                <c:formatCode>General</c:formatCode>
                <c:ptCount val="2"/>
                <c:pt idx="0">
                  <c:v>2</c:v>
                </c:pt>
                <c:pt idx="1">
                  <c:v>4</c:v>
                </c:pt>
              </c:numCache>
            </c:numRef>
          </c:val>
        </c:ser>
        <c:ser>
          <c:idx val="2"/>
          <c:order val="2"/>
          <c:tx>
            <c:strRef>
              <c:f>Sheet1!$D$2</c:f>
              <c:strCache>
                <c:ptCount val="1"/>
                <c:pt idx="0">
                  <c:v>Never</c:v>
                </c:pt>
              </c:strCache>
            </c:strRef>
          </c:tx>
          <c:cat>
            <c:strRef>
              <c:f>Sheet1!$A$3:$A$4</c:f>
              <c:strCache>
                <c:ptCount val="2"/>
                <c:pt idx="0">
                  <c:v>Healthcare(Non-technical)</c:v>
                </c:pt>
                <c:pt idx="1">
                  <c:v>Healthcare(Technical)</c:v>
                </c:pt>
              </c:strCache>
            </c:strRef>
          </c:cat>
          <c:val>
            <c:numRef>
              <c:f>Sheet1!$D$3:$D$4</c:f>
              <c:numCache>
                <c:formatCode>General</c:formatCode>
                <c:ptCount val="2"/>
                <c:pt idx="0">
                  <c:v>1</c:v>
                </c:pt>
                <c:pt idx="1">
                  <c:v>2</c:v>
                </c:pt>
              </c:numCache>
            </c:numRef>
          </c:val>
        </c:ser>
        <c:shape val="box"/>
        <c:axId val="105181568"/>
        <c:axId val="105183488"/>
        <c:axId val="0"/>
      </c:bar3DChart>
      <c:catAx>
        <c:axId val="105181568"/>
        <c:scaling>
          <c:orientation val="minMax"/>
        </c:scaling>
        <c:axPos val="b"/>
        <c:title>
          <c:tx>
            <c:rich>
              <a:bodyPr/>
              <a:lstStyle/>
              <a:p>
                <a:pPr>
                  <a:defRPr/>
                </a:pPr>
                <a:r>
                  <a:rPr lang="en-US"/>
                  <a:t>PROFESSIONS</a:t>
                </a:r>
              </a:p>
            </c:rich>
          </c:tx>
          <c:layout/>
        </c:title>
        <c:majorTickMark val="none"/>
        <c:tickLblPos val="nextTo"/>
        <c:crossAx val="105183488"/>
        <c:crossesAt val="0"/>
        <c:auto val="1"/>
        <c:lblAlgn val="ctr"/>
        <c:lblOffset val="100"/>
      </c:catAx>
      <c:valAx>
        <c:axId val="105183488"/>
        <c:scaling>
          <c:orientation val="minMax"/>
          <c:max val="3"/>
          <c:min val="0"/>
        </c:scaling>
        <c:axPos val="l"/>
        <c:majorGridlines/>
        <c:title>
          <c:tx>
            <c:rich>
              <a:bodyPr/>
              <a:lstStyle/>
              <a:p>
                <a:pPr>
                  <a:defRPr/>
                </a:pPr>
                <a:r>
                  <a:rPr lang="en-US"/>
                  <a:t>NUMBERS</a:t>
                </a:r>
              </a:p>
            </c:rich>
          </c:tx>
          <c:layout/>
        </c:title>
        <c:numFmt formatCode="General" sourceLinked="1"/>
        <c:tickLblPos val="nextTo"/>
        <c:crossAx val="105181568"/>
        <c:crosses val="autoZero"/>
        <c:crossBetween val="between"/>
        <c:majorUnit val="1"/>
      </c:valAx>
    </c:plotArea>
    <c:legend>
      <c:legendPos val="r"/>
      <c:layout/>
    </c:legend>
    <c:plotVisOnly val="1"/>
  </c:chart>
  <c:spPr>
    <a:ln>
      <a:solidFill>
        <a:schemeClr val="bg1"/>
      </a:solidFill>
    </a:ln>
  </c:spPr>
  <c:txPr>
    <a:bodyPr/>
    <a:lstStyle/>
    <a:p>
      <a:pPr>
        <a:defRPr sz="105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IF DON’T KNOW, WOULD LIKE TO KNOW?</a:t>
            </a:r>
          </a:p>
        </c:rich>
      </c:tx>
      <c:layout/>
    </c:title>
    <c:view3D>
      <c:rAngAx val="1"/>
    </c:view3D>
    <c:plotArea>
      <c:layout/>
      <c:bar3DChart>
        <c:barDir val="col"/>
        <c:grouping val="clustered"/>
        <c:ser>
          <c:idx val="0"/>
          <c:order val="0"/>
          <c:tx>
            <c:strRef>
              <c:f>Sheet1!$B$1</c:f>
              <c:strCache>
                <c:ptCount val="1"/>
                <c:pt idx="0">
                  <c:v>Yes</c:v>
                </c:pt>
              </c:strCache>
            </c:strRef>
          </c:tx>
          <c:cat>
            <c:strRef>
              <c:f>Sheet1!$A$2:$A$3</c:f>
              <c:strCache>
                <c:ptCount val="2"/>
                <c:pt idx="0">
                  <c:v>Healthcare(Non-technical)</c:v>
                </c:pt>
                <c:pt idx="1">
                  <c:v>Healthcare(Technical)</c:v>
                </c:pt>
              </c:strCache>
            </c:strRef>
          </c:cat>
          <c:val>
            <c:numRef>
              <c:f>Sheet1!$B$2:$B$3</c:f>
              <c:numCache>
                <c:formatCode>General</c:formatCode>
                <c:ptCount val="2"/>
                <c:pt idx="0">
                  <c:v>1</c:v>
                </c:pt>
                <c:pt idx="1">
                  <c:v>3</c:v>
                </c:pt>
              </c:numCache>
            </c:numRef>
          </c:val>
        </c:ser>
        <c:ser>
          <c:idx val="1"/>
          <c:order val="1"/>
          <c:tx>
            <c:strRef>
              <c:f>Sheet1!$C$1</c:f>
              <c:strCache>
                <c:ptCount val="1"/>
                <c:pt idx="0">
                  <c:v>No</c:v>
                </c:pt>
              </c:strCache>
            </c:strRef>
          </c:tx>
          <c:cat>
            <c:strRef>
              <c:f>Sheet1!$A$2:$A$3</c:f>
              <c:strCache>
                <c:ptCount val="2"/>
                <c:pt idx="0">
                  <c:v>Healthcare(Non-technical)</c:v>
                </c:pt>
                <c:pt idx="1">
                  <c:v>Healthcare(Technical)</c:v>
                </c:pt>
              </c:strCache>
            </c:strRef>
          </c:cat>
          <c:val>
            <c:numRef>
              <c:f>Sheet1!$C$2:$C$3</c:f>
              <c:numCache>
                <c:formatCode>General</c:formatCode>
                <c:ptCount val="2"/>
                <c:pt idx="0">
                  <c:v>0</c:v>
                </c:pt>
                <c:pt idx="1">
                  <c:v>0</c:v>
                </c:pt>
              </c:numCache>
            </c:numRef>
          </c:val>
        </c:ser>
        <c:shape val="box"/>
        <c:axId val="106468864"/>
        <c:axId val="106470784"/>
        <c:axId val="0"/>
      </c:bar3DChart>
      <c:catAx>
        <c:axId val="106468864"/>
        <c:scaling>
          <c:orientation val="minMax"/>
        </c:scaling>
        <c:axPos val="b"/>
        <c:title>
          <c:tx>
            <c:rich>
              <a:bodyPr/>
              <a:lstStyle/>
              <a:p>
                <a:pPr>
                  <a:defRPr/>
                </a:pPr>
                <a:r>
                  <a:rPr lang="en-US"/>
                  <a:t>PROFESSIONS</a:t>
                </a:r>
              </a:p>
            </c:rich>
          </c:tx>
          <c:layout/>
        </c:title>
        <c:majorTickMark val="none"/>
        <c:tickLblPos val="nextTo"/>
        <c:crossAx val="106470784"/>
        <c:crosses val="autoZero"/>
        <c:auto val="1"/>
        <c:lblAlgn val="ctr"/>
        <c:lblOffset val="100"/>
      </c:catAx>
      <c:valAx>
        <c:axId val="106470784"/>
        <c:scaling>
          <c:orientation val="minMax"/>
          <c:max val="3"/>
        </c:scaling>
        <c:axPos val="l"/>
        <c:majorGridlines/>
        <c:title>
          <c:tx>
            <c:rich>
              <a:bodyPr/>
              <a:lstStyle/>
              <a:p>
                <a:pPr>
                  <a:defRPr/>
                </a:pPr>
                <a:r>
                  <a:rPr lang="en-US"/>
                  <a:t>NUMBERS</a:t>
                </a:r>
              </a:p>
            </c:rich>
          </c:tx>
          <c:layout/>
        </c:title>
        <c:numFmt formatCode="General" sourceLinked="1"/>
        <c:tickLblPos val="nextTo"/>
        <c:crossAx val="106468864"/>
        <c:crosses val="autoZero"/>
        <c:crossBetween val="between"/>
        <c:majorUnit val="1"/>
      </c:valAx>
    </c:plotArea>
    <c:legend>
      <c:legendPos val="r"/>
      <c:layout>
        <c:manualLayout>
          <c:xMode val="edge"/>
          <c:yMode val="edge"/>
          <c:x val="0.90026815398075222"/>
          <c:y val="0.48927526916278336"/>
          <c:w val="4.5565179352580913E-2"/>
          <c:h val="0.12116021211634262"/>
        </c:manualLayout>
      </c:layout>
    </c:legend>
    <c:plotVisOnly val="1"/>
  </c:chart>
  <c:spPr>
    <a:ln>
      <a:solidFill>
        <a:schemeClr val="bg1"/>
      </a:solidFill>
    </a:ln>
  </c:spPr>
  <c:txPr>
    <a:bodyPr/>
    <a:lstStyle/>
    <a:p>
      <a:pPr>
        <a:defRPr sz="105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SOURCE OF BD KNOWLEDGE</a:t>
            </a:r>
          </a:p>
        </c:rich>
      </c:tx>
      <c:layout/>
    </c:title>
    <c:view3D>
      <c:rotX val="20"/>
      <c:rAngAx val="1"/>
    </c:view3D>
    <c:plotArea>
      <c:layout/>
      <c:bar3DChart>
        <c:barDir val="col"/>
        <c:grouping val="clustered"/>
        <c:ser>
          <c:idx val="0"/>
          <c:order val="0"/>
          <c:tx>
            <c:strRef>
              <c:f>Sheet1!$B$1</c:f>
              <c:strCache>
                <c:ptCount val="1"/>
                <c:pt idx="0">
                  <c:v>Conference</c:v>
                </c:pt>
              </c:strCache>
            </c:strRef>
          </c:tx>
          <c:cat>
            <c:strRef>
              <c:f>Sheet1!$A$2:$A$3</c:f>
              <c:strCache>
                <c:ptCount val="2"/>
                <c:pt idx="0">
                  <c:v>Healthcare(Non-Technical)</c:v>
                </c:pt>
                <c:pt idx="1">
                  <c:v>Healthcare(Technical)</c:v>
                </c:pt>
              </c:strCache>
            </c:strRef>
          </c:cat>
          <c:val>
            <c:numRef>
              <c:f>Sheet1!$B$2:$B$3</c:f>
              <c:numCache>
                <c:formatCode>General</c:formatCode>
                <c:ptCount val="2"/>
                <c:pt idx="0">
                  <c:v>0</c:v>
                </c:pt>
                <c:pt idx="1">
                  <c:v>3</c:v>
                </c:pt>
              </c:numCache>
            </c:numRef>
          </c:val>
        </c:ser>
        <c:ser>
          <c:idx val="1"/>
          <c:order val="1"/>
          <c:tx>
            <c:strRef>
              <c:f>Sheet1!$C$1</c:f>
              <c:strCache>
                <c:ptCount val="1"/>
                <c:pt idx="0">
                  <c:v>Online</c:v>
                </c:pt>
              </c:strCache>
            </c:strRef>
          </c:tx>
          <c:cat>
            <c:strRef>
              <c:f>Sheet1!$A$2:$A$3</c:f>
              <c:strCache>
                <c:ptCount val="2"/>
                <c:pt idx="0">
                  <c:v>Healthcare(Non-Technical)</c:v>
                </c:pt>
                <c:pt idx="1">
                  <c:v>Healthcare(Technical)</c:v>
                </c:pt>
              </c:strCache>
            </c:strRef>
          </c:cat>
          <c:val>
            <c:numRef>
              <c:f>Sheet1!$C$2:$C$3</c:f>
              <c:numCache>
                <c:formatCode>General</c:formatCode>
                <c:ptCount val="2"/>
                <c:pt idx="0">
                  <c:v>1</c:v>
                </c:pt>
                <c:pt idx="1">
                  <c:v>0</c:v>
                </c:pt>
              </c:numCache>
            </c:numRef>
          </c:val>
        </c:ser>
        <c:ser>
          <c:idx val="2"/>
          <c:order val="2"/>
          <c:tx>
            <c:strRef>
              <c:f>Sheet1!$D$1</c:f>
              <c:strCache>
                <c:ptCount val="1"/>
                <c:pt idx="0">
                  <c:v>Part of it</c:v>
                </c:pt>
              </c:strCache>
            </c:strRef>
          </c:tx>
          <c:cat>
            <c:strRef>
              <c:f>Sheet1!$A$2:$A$3</c:f>
              <c:strCache>
                <c:ptCount val="2"/>
                <c:pt idx="0">
                  <c:v>Healthcare(Non-Technical)</c:v>
                </c:pt>
                <c:pt idx="1">
                  <c:v>Healthcare(Technical)</c:v>
                </c:pt>
              </c:strCache>
            </c:strRef>
          </c:cat>
          <c:val>
            <c:numRef>
              <c:f>Sheet1!$D$2:$D$3</c:f>
              <c:numCache>
                <c:formatCode>General</c:formatCode>
                <c:ptCount val="2"/>
                <c:pt idx="0">
                  <c:v>3</c:v>
                </c:pt>
                <c:pt idx="1">
                  <c:v>2</c:v>
                </c:pt>
              </c:numCache>
            </c:numRef>
          </c:val>
        </c:ser>
        <c:ser>
          <c:idx val="3"/>
          <c:order val="3"/>
          <c:tx>
            <c:strRef>
              <c:f>Sheet1!$E$1</c:f>
              <c:strCache>
                <c:ptCount val="1"/>
                <c:pt idx="0">
                  <c:v>Other</c:v>
                </c:pt>
              </c:strCache>
            </c:strRef>
          </c:tx>
          <c:cat>
            <c:strRef>
              <c:f>Sheet1!$A$2:$A$3</c:f>
              <c:strCache>
                <c:ptCount val="2"/>
                <c:pt idx="0">
                  <c:v>Healthcare(Non-Technical)</c:v>
                </c:pt>
                <c:pt idx="1">
                  <c:v>Healthcare(Technical)</c:v>
                </c:pt>
              </c:strCache>
            </c:strRef>
          </c:cat>
          <c:val>
            <c:numRef>
              <c:f>Sheet1!$E$2:$E$3</c:f>
              <c:numCache>
                <c:formatCode>General</c:formatCode>
                <c:ptCount val="2"/>
                <c:pt idx="0">
                  <c:v>2</c:v>
                </c:pt>
                <c:pt idx="1">
                  <c:v>2</c:v>
                </c:pt>
              </c:numCache>
            </c:numRef>
          </c:val>
        </c:ser>
        <c:shape val="box"/>
        <c:axId val="106596608"/>
        <c:axId val="106602880"/>
        <c:axId val="0"/>
      </c:bar3DChart>
      <c:catAx>
        <c:axId val="106596608"/>
        <c:scaling>
          <c:orientation val="minMax"/>
        </c:scaling>
        <c:axPos val="b"/>
        <c:title>
          <c:tx>
            <c:rich>
              <a:bodyPr/>
              <a:lstStyle/>
              <a:p>
                <a:pPr>
                  <a:defRPr/>
                </a:pPr>
                <a:r>
                  <a:rPr lang="en-US"/>
                  <a:t>PROFESSIONS</a:t>
                </a:r>
              </a:p>
            </c:rich>
          </c:tx>
          <c:layout/>
        </c:title>
        <c:majorTickMark val="none"/>
        <c:tickLblPos val="nextTo"/>
        <c:crossAx val="106602880"/>
        <c:crosses val="autoZero"/>
        <c:auto val="1"/>
        <c:lblAlgn val="ctr"/>
        <c:lblOffset val="100"/>
      </c:catAx>
      <c:valAx>
        <c:axId val="106602880"/>
        <c:scaling>
          <c:orientation val="minMax"/>
        </c:scaling>
        <c:axPos val="l"/>
        <c:majorGridlines/>
        <c:title>
          <c:tx>
            <c:rich>
              <a:bodyPr/>
              <a:lstStyle/>
              <a:p>
                <a:pPr>
                  <a:defRPr/>
                </a:pPr>
                <a:r>
                  <a:rPr lang="en-US"/>
                  <a:t>NUMBERS</a:t>
                </a:r>
              </a:p>
            </c:rich>
          </c:tx>
          <c:layout/>
        </c:title>
        <c:numFmt formatCode="General" sourceLinked="1"/>
        <c:tickLblPos val="nextTo"/>
        <c:crossAx val="106596608"/>
        <c:crosses val="autoZero"/>
        <c:crossBetween val="between"/>
        <c:majorUnit val="1"/>
      </c:valAx>
    </c:plotArea>
    <c:legend>
      <c:legendPos val="r"/>
      <c:layout/>
    </c:legend>
    <c:plotVisOnly val="1"/>
  </c:chart>
  <c:spPr>
    <a:solidFill>
      <a:schemeClr val="bg1"/>
    </a:solidFill>
    <a:ln>
      <a:solidFill>
        <a:schemeClr val="bg1"/>
      </a:solidFill>
    </a:ln>
  </c:spPr>
  <c:txPr>
    <a:bodyPr/>
    <a:lstStyle/>
    <a:p>
      <a:pPr>
        <a:defRPr sz="105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RATE YOUR LEVEL OF UNDERSTANDING ON BD</a:t>
            </a:r>
          </a:p>
        </c:rich>
      </c:tx>
      <c:layout/>
    </c:title>
    <c:view3D>
      <c:rotX val="20"/>
      <c:rAngAx val="1"/>
    </c:view3D>
    <c:sideWall>
      <c:spPr>
        <a:ln>
          <a:solidFill>
            <a:schemeClr val="bg1"/>
          </a:solidFill>
        </a:ln>
      </c:spPr>
    </c:sideWall>
    <c:backWall>
      <c:spPr>
        <a:ln>
          <a:solidFill>
            <a:schemeClr val="bg1"/>
          </a:solidFill>
        </a:ln>
      </c:spPr>
    </c:backWall>
    <c:plotArea>
      <c:layout/>
      <c:bar3DChart>
        <c:barDir val="col"/>
        <c:grouping val="clustered"/>
        <c:ser>
          <c:idx val="0"/>
          <c:order val="0"/>
          <c:tx>
            <c:strRef>
              <c:f>Sheet1!$B$1</c:f>
              <c:strCache>
                <c:ptCount val="1"/>
                <c:pt idx="0">
                  <c:v>Expert</c:v>
                </c:pt>
              </c:strCache>
            </c:strRef>
          </c:tx>
          <c:cat>
            <c:strRef>
              <c:f>Sheet1!$A$2:$A$3</c:f>
              <c:strCache>
                <c:ptCount val="2"/>
                <c:pt idx="0">
                  <c:v>Healthcare(Non-Technical)</c:v>
                </c:pt>
                <c:pt idx="1">
                  <c:v>Healthcare(Technical)</c:v>
                </c:pt>
              </c:strCache>
            </c:strRef>
          </c:cat>
          <c:val>
            <c:numRef>
              <c:f>Sheet1!$B$2:$B$3</c:f>
              <c:numCache>
                <c:formatCode>General</c:formatCode>
                <c:ptCount val="2"/>
                <c:pt idx="0">
                  <c:v>0</c:v>
                </c:pt>
                <c:pt idx="1">
                  <c:v>0</c:v>
                </c:pt>
              </c:numCache>
            </c:numRef>
          </c:val>
        </c:ser>
        <c:ser>
          <c:idx val="1"/>
          <c:order val="1"/>
          <c:tx>
            <c:strRef>
              <c:f>Sheet1!$C$1</c:f>
              <c:strCache>
                <c:ptCount val="1"/>
                <c:pt idx="0">
                  <c:v>Intermediate</c:v>
                </c:pt>
              </c:strCache>
            </c:strRef>
          </c:tx>
          <c:cat>
            <c:strRef>
              <c:f>Sheet1!$A$2:$A$3</c:f>
              <c:strCache>
                <c:ptCount val="2"/>
                <c:pt idx="0">
                  <c:v>Healthcare(Non-Technical)</c:v>
                </c:pt>
                <c:pt idx="1">
                  <c:v>Healthcare(Technical)</c:v>
                </c:pt>
              </c:strCache>
            </c:strRef>
          </c:cat>
          <c:val>
            <c:numRef>
              <c:f>Sheet1!$C$2:$C$3</c:f>
              <c:numCache>
                <c:formatCode>General</c:formatCode>
                <c:ptCount val="2"/>
                <c:pt idx="0">
                  <c:v>2</c:v>
                </c:pt>
                <c:pt idx="1">
                  <c:v>0</c:v>
                </c:pt>
              </c:numCache>
            </c:numRef>
          </c:val>
        </c:ser>
        <c:ser>
          <c:idx val="2"/>
          <c:order val="2"/>
          <c:tx>
            <c:strRef>
              <c:f>Sheet1!$D$1</c:f>
              <c:strCache>
                <c:ptCount val="1"/>
                <c:pt idx="0">
                  <c:v>Beginner</c:v>
                </c:pt>
              </c:strCache>
            </c:strRef>
          </c:tx>
          <c:cat>
            <c:strRef>
              <c:f>Sheet1!$A$2:$A$3</c:f>
              <c:strCache>
                <c:ptCount val="2"/>
                <c:pt idx="0">
                  <c:v>Healthcare(Non-Technical)</c:v>
                </c:pt>
                <c:pt idx="1">
                  <c:v>Healthcare(Technical)</c:v>
                </c:pt>
              </c:strCache>
            </c:strRef>
          </c:cat>
          <c:val>
            <c:numRef>
              <c:f>Sheet1!$D$2:$D$3</c:f>
              <c:numCache>
                <c:formatCode>General</c:formatCode>
                <c:ptCount val="2"/>
                <c:pt idx="0">
                  <c:v>4</c:v>
                </c:pt>
                <c:pt idx="1">
                  <c:v>7</c:v>
                </c:pt>
              </c:numCache>
            </c:numRef>
          </c:val>
        </c:ser>
        <c:shape val="box"/>
        <c:axId val="106662528"/>
        <c:axId val="106672896"/>
        <c:axId val="0"/>
      </c:bar3DChart>
      <c:catAx>
        <c:axId val="106662528"/>
        <c:scaling>
          <c:orientation val="minMax"/>
        </c:scaling>
        <c:axPos val="b"/>
        <c:title>
          <c:tx>
            <c:rich>
              <a:bodyPr/>
              <a:lstStyle/>
              <a:p>
                <a:pPr>
                  <a:defRPr/>
                </a:pPr>
                <a:r>
                  <a:rPr lang="en-US"/>
                  <a:t>PROFESSIONS</a:t>
                </a:r>
              </a:p>
            </c:rich>
          </c:tx>
          <c:layout/>
        </c:title>
        <c:majorTickMark val="none"/>
        <c:tickLblPos val="nextTo"/>
        <c:crossAx val="106672896"/>
        <c:crosses val="autoZero"/>
        <c:auto val="1"/>
        <c:lblAlgn val="ctr"/>
        <c:lblOffset val="100"/>
      </c:catAx>
      <c:valAx>
        <c:axId val="106672896"/>
        <c:scaling>
          <c:orientation val="minMax"/>
        </c:scaling>
        <c:axPos val="l"/>
        <c:majorGridlines/>
        <c:title>
          <c:tx>
            <c:rich>
              <a:bodyPr/>
              <a:lstStyle/>
              <a:p>
                <a:pPr>
                  <a:defRPr/>
                </a:pPr>
                <a:r>
                  <a:rPr lang="en-US"/>
                  <a:t>NUMBERS</a:t>
                </a:r>
              </a:p>
            </c:rich>
          </c:tx>
          <c:layout/>
        </c:title>
        <c:numFmt formatCode="General" sourceLinked="1"/>
        <c:tickLblPos val="nextTo"/>
        <c:crossAx val="106662528"/>
        <c:crosses val="autoZero"/>
        <c:crossBetween val="between"/>
        <c:majorUnit val="1"/>
      </c:valAx>
    </c:plotArea>
    <c:legend>
      <c:legendPos val="r"/>
      <c:layout/>
    </c:legend>
    <c:plotVisOnly val="1"/>
  </c:chart>
  <c:spPr>
    <a:ln>
      <a:solidFill>
        <a:schemeClr val="bg1"/>
      </a:solidFill>
    </a:ln>
  </c:spPr>
  <c:txPr>
    <a:bodyPr/>
    <a:lstStyle/>
    <a:p>
      <a:pPr>
        <a:defRPr sz="105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IF KNOW ANY OF BD ANALYTICAL TOOLS</a:t>
            </a:r>
          </a:p>
        </c:rich>
      </c:tx>
      <c:layout/>
    </c:title>
    <c:view3D>
      <c:rotX val="20"/>
      <c:rAngAx val="1"/>
    </c:view3D>
    <c:plotArea>
      <c:layout/>
      <c:bar3DChart>
        <c:barDir val="col"/>
        <c:grouping val="clustered"/>
        <c:ser>
          <c:idx val="0"/>
          <c:order val="0"/>
          <c:tx>
            <c:strRef>
              <c:f>Sheet1!$B$1</c:f>
              <c:strCache>
                <c:ptCount val="1"/>
                <c:pt idx="0">
                  <c:v>Yes</c:v>
                </c:pt>
              </c:strCache>
            </c:strRef>
          </c:tx>
          <c:cat>
            <c:strRef>
              <c:f>Sheet1!$A$2:$A$3</c:f>
              <c:strCache>
                <c:ptCount val="2"/>
                <c:pt idx="0">
                  <c:v>Healthcare(Non-technical)</c:v>
                </c:pt>
                <c:pt idx="1">
                  <c:v>Healthcare(Technical)</c:v>
                </c:pt>
              </c:strCache>
            </c:strRef>
          </c:cat>
          <c:val>
            <c:numRef>
              <c:f>Sheet1!$B$2:$B$3</c:f>
              <c:numCache>
                <c:formatCode>General</c:formatCode>
                <c:ptCount val="2"/>
                <c:pt idx="0">
                  <c:v>4</c:v>
                </c:pt>
                <c:pt idx="1">
                  <c:v>4</c:v>
                </c:pt>
              </c:numCache>
            </c:numRef>
          </c:val>
        </c:ser>
        <c:ser>
          <c:idx val="1"/>
          <c:order val="1"/>
          <c:tx>
            <c:strRef>
              <c:f>Sheet1!$C$1</c:f>
              <c:strCache>
                <c:ptCount val="1"/>
                <c:pt idx="0">
                  <c:v>No</c:v>
                </c:pt>
              </c:strCache>
            </c:strRef>
          </c:tx>
          <c:cat>
            <c:strRef>
              <c:f>Sheet1!$A$2:$A$3</c:f>
              <c:strCache>
                <c:ptCount val="2"/>
                <c:pt idx="0">
                  <c:v>Healthcare(Non-technical)</c:v>
                </c:pt>
                <c:pt idx="1">
                  <c:v>Healthcare(Technical)</c:v>
                </c:pt>
              </c:strCache>
            </c:strRef>
          </c:cat>
          <c:val>
            <c:numRef>
              <c:f>Sheet1!$C$2:$C$3</c:f>
              <c:numCache>
                <c:formatCode>General</c:formatCode>
                <c:ptCount val="2"/>
                <c:pt idx="0">
                  <c:v>1</c:v>
                </c:pt>
                <c:pt idx="1">
                  <c:v>4</c:v>
                </c:pt>
              </c:numCache>
            </c:numRef>
          </c:val>
        </c:ser>
        <c:shape val="box"/>
        <c:axId val="106715008"/>
        <c:axId val="106721280"/>
        <c:axId val="0"/>
      </c:bar3DChart>
      <c:catAx>
        <c:axId val="106715008"/>
        <c:scaling>
          <c:orientation val="minMax"/>
        </c:scaling>
        <c:axPos val="b"/>
        <c:title>
          <c:tx>
            <c:rich>
              <a:bodyPr/>
              <a:lstStyle/>
              <a:p>
                <a:pPr>
                  <a:defRPr/>
                </a:pPr>
                <a:r>
                  <a:rPr lang="en-US"/>
                  <a:t>PROFESSIONS</a:t>
                </a:r>
              </a:p>
            </c:rich>
          </c:tx>
          <c:layout/>
        </c:title>
        <c:majorTickMark val="none"/>
        <c:tickLblPos val="nextTo"/>
        <c:crossAx val="106721280"/>
        <c:crosses val="autoZero"/>
        <c:auto val="1"/>
        <c:lblAlgn val="ctr"/>
        <c:lblOffset val="100"/>
      </c:catAx>
      <c:valAx>
        <c:axId val="106721280"/>
        <c:scaling>
          <c:orientation val="minMax"/>
        </c:scaling>
        <c:axPos val="l"/>
        <c:majorGridlines/>
        <c:title>
          <c:tx>
            <c:rich>
              <a:bodyPr/>
              <a:lstStyle/>
              <a:p>
                <a:pPr>
                  <a:defRPr/>
                </a:pPr>
                <a:r>
                  <a:rPr lang="en-US"/>
                  <a:t>NUMBERS</a:t>
                </a:r>
              </a:p>
            </c:rich>
          </c:tx>
          <c:layout/>
        </c:title>
        <c:numFmt formatCode="General" sourceLinked="1"/>
        <c:tickLblPos val="nextTo"/>
        <c:crossAx val="106715008"/>
        <c:crosses val="autoZero"/>
        <c:crossBetween val="between"/>
        <c:majorUnit val="1"/>
      </c:valAx>
    </c:plotArea>
    <c:legend>
      <c:legendPos val="r"/>
      <c:layout>
        <c:manualLayout>
          <c:xMode val="edge"/>
          <c:yMode val="edge"/>
          <c:x val="0.89193482064741902"/>
          <c:y val="0.47770626497774743"/>
          <c:w val="4.5565179352580913E-2"/>
          <c:h val="0.1290619650804519"/>
        </c:manualLayout>
      </c:layout>
    </c:legend>
    <c:plotVisOnly val="1"/>
  </c:chart>
  <c:spPr>
    <a:ln>
      <a:solidFill>
        <a:schemeClr val="bg1"/>
      </a:solidFill>
    </a:ln>
  </c:spPr>
  <c:txPr>
    <a:bodyPr/>
    <a:lstStyle/>
    <a:p>
      <a:pPr>
        <a:defRPr sz="105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NO. OF BD ANALYTICAL PLATFORMS KNOWN</a:t>
            </a:r>
          </a:p>
        </c:rich>
      </c:tx>
      <c:layout/>
    </c:title>
    <c:view3D>
      <c:rotX val="20"/>
      <c:rAngAx val="1"/>
    </c:view3D>
    <c:plotArea>
      <c:layout/>
      <c:bar3DChart>
        <c:barDir val="col"/>
        <c:grouping val="clustered"/>
        <c:ser>
          <c:idx val="0"/>
          <c:order val="0"/>
          <c:tx>
            <c:strRef>
              <c:f>Sheet1!$B$1</c:f>
              <c:strCache>
                <c:ptCount val="1"/>
                <c:pt idx="0">
                  <c:v>Less than 3</c:v>
                </c:pt>
              </c:strCache>
            </c:strRef>
          </c:tx>
          <c:cat>
            <c:strRef>
              <c:f>Sheet1!$A$2:$A$3</c:f>
              <c:strCache>
                <c:ptCount val="2"/>
                <c:pt idx="0">
                  <c:v>Healthcare(Non-technical)</c:v>
                </c:pt>
                <c:pt idx="1">
                  <c:v>Healthcare(Technical)</c:v>
                </c:pt>
              </c:strCache>
            </c:strRef>
          </c:cat>
          <c:val>
            <c:numRef>
              <c:f>Sheet1!$B$2:$B$3</c:f>
              <c:numCache>
                <c:formatCode>General</c:formatCode>
                <c:ptCount val="2"/>
                <c:pt idx="0">
                  <c:v>4</c:v>
                </c:pt>
                <c:pt idx="1">
                  <c:v>3</c:v>
                </c:pt>
              </c:numCache>
            </c:numRef>
          </c:val>
        </c:ser>
        <c:ser>
          <c:idx val="1"/>
          <c:order val="1"/>
          <c:tx>
            <c:strRef>
              <c:f>Sheet1!$C$1</c:f>
              <c:strCache>
                <c:ptCount val="1"/>
                <c:pt idx="0">
                  <c:v>More than 3</c:v>
                </c:pt>
              </c:strCache>
            </c:strRef>
          </c:tx>
          <c:cat>
            <c:strRef>
              <c:f>Sheet1!$A$2:$A$3</c:f>
              <c:strCache>
                <c:ptCount val="2"/>
                <c:pt idx="0">
                  <c:v>Healthcare(Non-technical)</c:v>
                </c:pt>
                <c:pt idx="1">
                  <c:v>Healthcare(Technical)</c:v>
                </c:pt>
              </c:strCache>
            </c:strRef>
          </c:cat>
          <c:val>
            <c:numRef>
              <c:f>Sheet1!$C$2:$C$3</c:f>
              <c:numCache>
                <c:formatCode>General</c:formatCode>
                <c:ptCount val="2"/>
                <c:pt idx="0">
                  <c:v>1</c:v>
                </c:pt>
                <c:pt idx="1">
                  <c:v>0</c:v>
                </c:pt>
              </c:numCache>
            </c:numRef>
          </c:val>
        </c:ser>
        <c:shape val="box"/>
        <c:axId val="106739200"/>
        <c:axId val="106741120"/>
        <c:axId val="0"/>
      </c:bar3DChart>
      <c:catAx>
        <c:axId val="106739200"/>
        <c:scaling>
          <c:orientation val="minMax"/>
        </c:scaling>
        <c:axPos val="b"/>
        <c:title>
          <c:tx>
            <c:rich>
              <a:bodyPr/>
              <a:lstStyle/>
              <a:p>
                <a:pPr>
                  <a:defRPr sz="1100"/>
                </a:pPr>
                <a:r>
                  <a:rPr lang="en-US" sz="1100"/>
                  <a:t>PROFESSIONS</a:t>
                </a:r>
              </a:p>
            </c:rich>
          </c:tx>
          <c:layout/>
        </c:title>
        <c:majorTickMark val="none"/>
        <c:tickLblPos val="nextTo"/>
        <c:crossAx val="106741120"/>
        <c:crosses val="autoZero"/>
        <c:auto val="1"/>
        <c:lblAlgn val="ctr"/>
        <c:lblOffset val="100"/>
      </c:catAx>
      <c:valAx>
        <c:axId val="106741120"/>
        <c:scaling>
          <c:orientation val="minMax"/>
          <c:max val="4"/>
        </c:scaling>
        <c:axPos val="l"/>
        <c:majorGridlines/>
        <c:title>
          <c:tx>
            <c:rich>
              <a:bodyPr/>
              <a:lstStyle/>
              <a:p>
                <a:pPr>
                  <a:defRPr/>
                </a:pPr>
                <a:r>
                  <a:rPr lang="en-US"/>
                  <a:t>NUMBERS</a:t>
                </a:r>
              </a:p>
            </c:rich>
          </c:tx>
          <c:layout/>
        </c:title>
        <c:numFmt formatCode="General" sourceLinked="1"/>
        <c:tickLblPos val="nextTo"/>
        <c:crossAx val="106739200"/>
        <c:crosses val="autoZero"/>
        <c:crossBetween val="between"/>
        <c:majorUnit val="1"/>
      </c:valAx>
    </c:plotArea>
    <c:legend>
      <c:legendPos val="r"/>
      <c:layout/>
    </c:legend>
    <c:plotVisOnly val="1"/>
  </c:chart>
  <c:spPr>
    <a:ln>
      <a:solidFill>
        <a:schemeClr val="bg1"/>
      </a:solidFill>
    </a:ln>
  </c:spPr>
  <c:txPr>
    <a:bodyPr/>
    <a:lstStyle/>
    <a:p>
      <a:pPr>
        <a:defRPr sz="12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IF SEE BD AS FUTURE OF HEALTHCARE </a:t>
            </a:r>
          </a:p>
        </c:rich>
      </c:tx>
      <c:layout/>
    </c:title>
    <c:view3D>
      <c:rotX val="20"/>
      <c:rAngAx val="1"/>
    </c:view3D>
    <c:plotArea>
      <c:layout/>
      <c:bar3DChart>
        <c:barDir val="col"/>
        <c:grouping val="clustered"/>
        <c:ser>
          <c:idx val="0"/>
          <c:order val="0"/>
          <c:tx>
            <c:strRef>
              <c:f>Sheet1!$B$1</c:f>
              <c:strCache>
                <c:ptCount val="1"/>
                <c:pt idx="0">
                  <c:v>Yes</c:v>
                </c:pt>
              </c:strCache>
            </c:strRef>
          </c:tx>
          <c:cat>
            <c:strRef>
              <c:f>Sheet1!$A$2:$A$3</c:f>
              <c:strCache>
                <c:ptCount val="2"/>
                <c:pt idx="0">
                  <c:v>Healthcare(Non-technical)</c:v>
                </c:pt>
                <c:pt idx="1">
                  <c:v>Healthcare(Technical)</c:v>
                </c:pt>
              </c:strCache>
            </c:strRef>
          </c:cat>
          <c:val>
            <c:numRef>
              <c:f>Sheet1!$B$2:$B$3</c:f>
              <c:numCache>
                <c:formatCode>General</c:formatCode>
                <c:ptCount val="2"/>
                <c:pt idx="0">
                  <c:v>6</c:v>
                </c:pt>
                <c:pt idx="1">
                  <c:v>5</c:v>
                </c:pt>
              </c:numCache>
            </c:numRef>
          </c:val>
        </c:ser>
        <c:ser>
          <c:idx val="1"/>
          <c:order val="1"/>
          <c:tx>
            <c:strRef>
              <c:f>Sheet1!$C$1</c:f>
              <c:strCache>
                <c:ptCount val="1"/>
                <c:pt idx="0">
                  <c:v>No</c:v>
                </c:pt>
              </c:strCache>
            </c:strRef>
          </c:tx>
          <c:cat>
            <c:strRef>
              <c:f>Sheet1!$A$2:$A$3</c:f>
              <c:strCache>
                <c:ptCount val="2"/>
                <c:pt idx="0">
                  <c:v>Healthcare(Non-technical)</c:v>
                </c:pt>
                <c:pt idx="1">
                  <c:v>Healthcare(Technical)</c:v>
                </c:pt>
              </c:strCache>
            </c:strRef>
          </c:cat>
          <c:val>
            <c:numRef>
              <c:f>Sheet1!$C$2:$C$3</c:f>
              <c:numCache>
                <c:formatCode>General</c:formatCode>
                <c:ptCount val="2"/>
                <c:pt idx="0">
                  <c:v>0</c:v>
                </c:pt>
                <c:pt idx="1">
                  <c:v>0</c:v>
                </c:pt>
              </c:numCache>
            </c:numRef>
          </c:val>
        </c:ser>
        <c:ser>
          <c:idx val="2"/>
          <c:order val="2"/>
          <c:tx>
            <c:strRef>
              <c:f>Sheet1!$D$1</c:f>
              <c:strCache>
                <c:ptCount val="1"/>
                <c:pt idx="0">
                  <c:v>Don't know</c:v>
                </c:pt>
              </c:strCache>
            </c:strRef>
          </c:tx>
          <c:cat>
            <c:strRef>
              <c:f>Sheet1!$A$2:$A$3</c:f>
              <c:strCache>
                <c:ptCount val="2"/>
                <c:pt idx="0">
                  <c:v>Healthcare(Non-technical)</c:v>
                </c:pt>
                <c:pt idx="1">
                  <c:v>Healthcare(Technical)</c:v>
                </c:pt>
              </c:strCache>
            </c:strRef>
          </c:cat>
          <c:val>
            <c:numRef>
              <c:f>Sheet1!$D$2:$D$3</c:f>
              <c:numCache>
                <c:formatCode>General</c:formatCode>
                <c:ptCount val="2"/>
                <c:pt idx="0">
                  <c:v>1</c:v>
                </c:pt>
                <c:pt idx="1">
                  <c:v>4</c:v>
                </c:pt>
              </c:numCache>
            </c:numRef>
          </c:val>
        </c:ser>
        <c:shape val="box"/>
        <c:axId val="106808832"/>
        <c:axId val="106810752"/>
        <c:axId val="0"/>
      </c:bar3DChart>
      <c:catAx>
        <c:axId val="106808832"/>
        <c:scaling>
          <c:orientation val="minMax"/>
        </c:scaling>
        <c:axPos val="b"/>
        <c:title>
          <c:tx>
            <c:rich>
              <a:bodyPr/>
              <a:lstStyle/>
              <a:p>
                <a:pPr>
                  <a:defRPr/>
                </a:pPr>
                <a:r>
                  <a:rPr lang="en-US"/>
                  <a:t>PROFESSIONS</a:t>
                </a:r>
              </a:p>
            </c:rich>
          </c:tx>
          <c:layout/>
        </c:title>
        <c:majorTickMark val="none"/>
        <c:tickLblPos val="nextTo"/>
        <c:crossAx val="106810752"/>
        <c:crosses val="autoZero"/>
        <c:auto val="1"/>
        <c:lblAlgn val="ctr"/>
        <c:lblOffset val="100"/>
      </c:catAx>
      <c:valAx>
        <c:axId val="106810752"/>
        <c:scaling>
          <c:orientation val="minMax"/>
          <c:max val="6"/>
        </c:scaling>
        <c:axPos val="l"/>
        <c:majorGridlines/>
        <c:title>
          <c:tx>
            <c:rich>
              <a:bodyPr/>
              <a:lstStyle/>
              <a:p>
                <a:pPr>
                  <a:defRPr/>
                </a:pPr>
                <a:r>
                  <a:rPr lang="en-US"/>
                  <a:t>NUMBERS</a:t>
                </a:r>
              </a:p>
            </c:rich>
          </c:tx>
          <c:layout/>
        </c:title>
        <c:numFmt formatCode="General" sourceLinked="1"/>
        <c:tickLblPos val="nextTo"/>
        <c:crossAx val="106808832"/>
        <c:crosses val="autoZero"/>
        <c:crossBetween val="between"/>
        <c:majorUnit val="1"/>
      </c:valAx>
    </c:plotArea>
    <c:legend>
      <c:legendPos val="r"/>
      <c:layout/>
    </c:legend>
    <c:plotVisOnly val="1"/>
  </c:chart>
  <c:spPr>
    <a:ln>
      <a:solidFill>
        <a:schemeClr val="bg1"/>
      </a:solidFill>
    </a:ln>
  </c:spPr>
  <c:txPr>
    <a:bodyPr/>
    <a:lstStyle/>
    <a:p>
      <a:pPr>
        <a:defRPr sz="105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ECE42A-5592-4869-99D5-D1CB00815C49}" type="doc">
      <dgm:prSet loTypeId="urn:microsoft.com/office/officeart/2005/8/layout/cycle8" loCatId="cycle" qsTypeId="urn:microsoft.com/office/officeart/2005/8/quickstyle/simple1" qsCatId="simple" csTypeId="urn:microsoft.com/office/officeart/2005/8/colors/accent1_2" csCatId="accent1" phldr="1"/>
      <dgm:spPr/>
    </dgm:pt>
    <dgm:pt modelId="{69E00FB3-4B56-49EF-9AD1-DA27C091CEBA}">
      <dgm:prSet phldrT="[Text]"/>
      <dgm:spPr/>
      <dgm:t>
        <a:bodyPr/>
        <a:lstStyle/>
        <a:p>
          <a:pPr algn="ctr"/>
          <a:r>
            <a:rPr lang="en-US" dirty="0" smtClean="0"/>
            <a:t>Technology</a:t>
          </a:r>
          <a:endParaRPr lang="en-US" dirty="0"/>
        </a:p>
      </dgm:t>
    </dgm:pt>
    <dgm:pt modelId="{2C41E811-5B46-4697-820A-7F3168ADCF48}" type="parTrans" cxnId="{86FB9AEE-406D-48A4-93AE-D5DB2CDCEE54}">
      <dgm:prSet/>
      <dgm:spPr/>
      <dgm:t>
        <a:bodyPr/>
        <a:lstStyle/>
        <a:p>
          <a:pPr algn="ctr"/>
          <a:endParaRPr lang="en-US"/>
        </a:p>
      </dgm:t>
    </dgm:pt>
    <dgm:pt modelId="{54113464-2DD3-4DF1-907D-B7CB1F3897D0}" type="sibTrans" cxnId="{86FB9AEE-406D-48A4-93AE-D5DB2CDCEE54}">
      <dgm:prSet/>
      <dgm:spPr/>
      <dgm:t>
        <a:bodyPr/>
        <a:lstStyle/>
        <a:p>
          <a:pPr algn="ctr"/>
          <a:endParaRPr lang="en-US"/>
        </a:p>
      </dgm:t>
    </dgm:pt>
    <dgm:pt modelId="{B0DB2A97-F033-4885-BB1D-615B27B43823}">
      <dgm:prSet phldrT="[Text]"/>
      <dgm:spPr/>
      <dgm:t>
        <a:bodyPr/>
        <a:lstStyle/>
        <a:p>
          <a:pPr algn="ctr"/>
          <a:r>
            <a:rPr lang="en-US" dirty="0" smtClean="0"/>
            <a:t>People</a:t>
          </a:r>
          <a:endParaRPr lang="en-US" dirty="0"/>
        </a:p>
      </dgm:t>
    </dgm:pt>
    <dgm:pt modelId="{FED6027A-7902-4AB8-8C9F-68D646D56402}" type="parTrans" cxnId="{6AAF03AF-611C-4149-AB84-20A1EB0C7DA8}">
      <dgm:prSet/>
      <dgm:spPr/>
      <dgm:t>
        <a:bodyPr/>
        <a:lstStyle/>
        <a:p>
          <a:pPr algn="ctr"/>
          <a:endParaRPr lang="en-US"/>
        </a:p>
      </dgm:t>
    </dgm:pt>
    <dgm:pt modelId="{65D505D3-F557-478D-9765-56B2C5D08884}" type="sibTrans" cxnId="{6AAF03AF-611C-4149-AB84-20A1EB0C7DA8}">
      <dgm:prSet/>
      <dgm:spPr/>
      <dgm:t>
        <a:bodyPr/>
        <a:lstStyle/>
        <a:p>
          <a:pPr algn="ctr"/>
          <a:endParaRPr lang="en-US"/>
        </a:p>
      </dgm:t>
    </dgm:pt>
    <dgm:pt modelId="{A54D3A81-E1D5-4FEA-8258-BDB9BC5A0B23}">
      <dgm:prSet phldrT="[Text]"/>
      <dgm:spPr/>
      <dgm:t>
        <a:bodyPr/>
        <a:lstStyle/>
        <a:p>
          <a:pPr algn="ctr"/>
          <a:r>
            <a:rPr lang="en-US" dirty="0" smtClean="0"/>
            <a:t>Business</a:t>
          </a:r>
          <a:endParaRPr lang="en-US" dirty="0"/>
        </a:p>
      </dgm:t>
    </dgm:pt>
    <dgm:pt modelId="{046EBFAE-4CB4-448E-9FBF-27802868B729}" type="parTrans" cxnId="{4547972A-570F-4D11-A309-7645C35E42CC}">
      <dgm:prSet/>
      <dgm:spPr/>
      <dgm:t>
        <a:bodyPr/>
        <a:lstStyle/>
        <a:p>
          <a:pPr algn="ctr"/>
          <a:endParaRPr lang="en-US"/>
        </a:p>
      </dgm:t>
    </dgm:pt>
    <dgm:pt modelId="{4F0B6A22-BC10-40ED-A241-1A0B0423DF52}" type="sibTrans" cxnId="{4547972A-570F-4D11-A309-7645C35E42CC}">
      <dgm:prSet/>
      <dgm:spPr/>
      <dgm:t>
        <a:bodyPr/>
        <a:lstStyle/>
        <a:p>
          <a:pPr algn="ctr"/>
          <a:endParaRPr lang="en-US"/>
        </a:p>
      </dgm:t>
    </dgm:pt>
    <dgm:pt modelId="{649B0F17-EC1E-402D-98D7-737804E82628}" type="pres">
      <dgm:prSet presAssocID="{95ECE42A-5592-4869-99D5-D1CB00815C49}" presName="compositeShape" presStyleCnt="0">
        <dgm:presLayoutVars>
          <dgm:chMax val="7"/>
          <dgm:dir/>
          <dgm:resizeHandles val="exact"/>
        </dgm:presLayoutVars>
      </dgm:prSet>
      <dgm:spPr/>
    </dgm:pt>
    <dgm:pt modelId="{9BD05FC0-C94F-4286-B36B-EC35D1364961}" type="pres">
      <dgm:prSet presAssocID="{95ECE42A-5592-4869-99D5-D1CB00815C49}" presName="wedge1" presStyleLbl="node1" presStyleIdx="0" presStyleCnt="3"/>
      <dgm:spPr/>
      <dgm:t>
        <a:bodyPr/>
        <a:lstStyle/>
        <a:p>
          <a:endParaRPr lang="en-US"/>
        </a:p>
      </dgm:t>
    </dgm:pt>
    <dgm:pt modelId="{5D6A64A1-383C-495B-A956-8C991699C76C}" type="pres">
      <dgm:prSet presAssocID="{95ECE42A-5592-4869-99D5-D1CB00815C49}" presName="dummy1a" presStyleCnt="0"/>
      <dgm:spPr/>
    </dgm:pt>
    <dgm:pt modelId="{6E603B55-529B-41F6-B3BB-676F2C00A726}" type="pres">
      <dgm:prSet presAssocID="{95ECE42A-5592-4869-99D5-D1CB00815C49}" presName="dummy1b" presStyleCnt="0"/>
      <dgm:spPr/>
    </dgm:pt>
    <dgm:pt modelId="{6BF7CC40-D2B8-4A16-BD0B-FE81094FED58}" type="pres">
      <dgm:prSet presAssocID="{95ECE42A-5592-4869-99D5-D1CB00815C49}" presName="wedge1Tx" presStyleLbl="node1" presStyleIdx="0" presStyleCnt="3">
        <dgm:presLayoutVars>
          <dgm:chMax val="0"/>
          <dgm:chPref val="0"/>
          <dgm:bulletEnabled val="1"/>
        </dgm:presLayoutVars>
      </dgm:prSet>
      <dgm:spPr/>
      <dgm:t>
        <a:bodyPr/>
        <a:lstStyle/>
        <a:p>
          <a:endParaRPr lang="en-US"/>
        </a:p>
      </dgm:t>
    </dgm:pt>
    <dgm:pt modelId="{A51BD6BE-4AE1-415D-A8B8-C751339A9626}" type="pres">
      <dgm:prSet presAssocID="{95ECE42A-5592-4869-99D5-D1CB00815C49}" presName="wedge2" presStyleLbl="node1" presStyleIdx="1" presStyleCnt="3"/>
      <dgm:spPr/>
      <dgm:t>
        <a:bodyPr/>
        <a:lstStyle/>
        <a:p>
          <a:endParaRPr lang="en-US"/>
        </a:p>
      </dgm:t>
    </dgm:pt>
    <dgm:pt modelId="{A5DFE5AC-69BB-4BB1-A3EE-3957B605A30E}" type="pres">
      <dgm:prSet presAssocID="{95ECE42A-5592-4869-99D5-D1CB00815C49}" presName="dummy2a" presStyleCnt="0"/>
      <dgm:spPr/>
    </dgm:pt>
    <dgm:pt modelId="{F46B27FB-9222-40D0-BD11-0300186B5573}" type="pres">
      <dgm:prSet presAssocID="{95ECE42A-5592-4869-99D5-D1CB00815C49}" presName="dummy2b" presStyleCnt="0"/>
      <dgm:spPr/>
    </dgm:pt>
    <dgm:pt modelId="{CEBB291F-F97F-49FE-8C24-6A28F50AD5D0}" type="pres">
      <dgm:prSet presAssocID="{95ECE42A-5592-4869-99D5-D1CB00815C49}" presName="wedge2Tx" presStyleLbl="node1" presStyleIdx="1" presStyleCnt="3">
        <dgm:presLayoutVars>
          <dgm:chMax val="0"/>
          <dgm:chPref val="0"/>
          <dgm:bulletEnabled val="1"/>
        </dgm:presLayoutVars>
      </dgm:prSet>
      <dgm:spPr/>
      <dgm:t>
        <a:bodyPr/>
        <a:lstStyle/>
        <a:p>
          <a:endParaRPr lang="en-US"/>
        </a:p>
      </dgm:t>
    </dgm:pt>
    <dgm:pt modelId="{109CE378-2124-45AA-B4F9-BB38196D7EAE}" type="pres">
      <dgm:prSet presAssocID="{95ECE42A-5592-4869-99D5-D1CB00815C49}" presName="wedge3" presStyleLbl="node1" presStyleIdx="2" presStyleCnt="3"/>
      <dgm:spPr/>
      <dgm:t>
        <a:bodyPr/>
        <a:lstStyle/>
        <a:p>
          <a:endParaRPr lang="en-US"/>
        </a:p>
      </dgm:t>
    </dgm:pt>
    <dgm:pt modelId="{ECA12C40-AFB1-4970-8CEB-6A4901F6FBD7}" type="pres">
      <dgm:prSet presAssocID="{95ECE42A-5592-4869-99D5-D1CB00815C49}" presName="dummy3a" presStyleCnt="0"/>
      <dgm:spPr/>
    </dgm:pt>
    <dgm:pt modelId="{6419A409-4993-4F3B-BDE3-85AC9C5E8809}" type="pres">
      <dgm:prSet presAssocID="{95ECE42A-5592-4869-99D5-D1CB00815C49}" presName="dummy3b" presStyleCnt="0"/>
      <dgm:spPr/>
    </dgm:pt>
    <dgm:pt modelId="{1EF7C270-A24E-4EFF-8BEA-4D13CD171F0B}" type="pres">
      <dgm:prSet presAssocID="{95ECE42A-5592-4869-99D5-D1CB00815C49}" presName="wedge3Tx" presStyleLbl="node1" presStyleIdx="2" presStyleCnt="3">
        <dgm:presLayoutVars>
          <dgm:chMax val="0"/>
          <dgm:chPref val="0"/>
          <dgm:bulletEnabled val="1"/>
        </dgm:presLayoutVars>
      </dgm:prSet>
      <dgm:spPr/>
      <dgm:t>
        <a:bodyPr/>
        <a:lstStyle/>
        <a:p>
          <a:endParaRPr lang="en-US"/>
        </a:p>
      </dgm:t>
    </dgm:pt>
    <dgm:pt modelId="{05A68D2A-51C4-49DB-8259-D3E8814F9561}" type="pres">
      <dgm:prSet presAssocID="{54113464-2DD3-4DF1-907D-B7CB1F3897D0}" presName="arrowWedge1" presStyleLbl="fgSibTrans2D1" presStyleIdx="0" presStyleCnt="3"/>
      <dgm:spPr/>
    </dgm:pt>
    <dgm:pt modelId="{9950E640-5F30-427D-8313-2F7605701586}" type="pres">
      <dgm:prSet presAssocID="{65D505D3-F557-478D-9765-56B2C5D08884}" presName="arrowWedge2" presStyleLbl="fgSibTrans2D1" presStyleIdx="1" presStyleCnt="3"/>
      <dgm:spPr/>
    </dgm:pt>
    <dgm:pt modelId="{C991BABF-F77A-4331-9873-65B970BDD024}" type="pres">
      <dgm:prSet presAssocID="{4F0B6A22-BC10-40ED-A241-1A0B0423DF52}" presName="arrowWedge3" presStyleLbl="fgSibTrans2D1" presStyleIdx="2" presStyleCnt="3"/>
      <dgm:spPr/>
    </dgm:pt>
  </dgm:ptLst>
  <dgm:cxnLst>
    <dgm:cxn modelId="{4547972A-570F-4D11-A309-7645C35E42CC}" srcId="{95ECE42A-5592-4869-99D5-D1CB00815C49}" destId="{A54D3A81-E1D5-4FEA-8258-BDB9BC5A0B23}" srcOrd="2" destOrd="0" parTransId="{046EBFAE-4CB4-448E-9FBF-27802868B729}" sibTransId="{4F0B6A22-BC10-40ED-A241-1A0B0423DF52}"/>
    <dgm:cxn modelId="{14AB8176-F6EA-4567-8B63-75C3A80AC2ED}" type="presOf" srcId="{69E00FB3-4B56-49EF-9AD1-DA27C091CEBA}" destId="{9BD05FC0-C94F-4286-B36B-EC35D1364961}" srcOrd="0" destOrd="0" presId="urn:microsoft.com/office/officeart/2005/8/layout/cycle8"/>
    <dgm:cxn modelId="{19F79922-23AB-4776-8EA0-6473A7F354BB}" type="presOf" srcId="{B0DB2A97-F033-4885-BB1D-615B27B43823}" destId="{A51BD6BE-4AE1-415D-A8B8-C751339A9626}" srcOrd="0" destOrd="0" presId="urn:microsoft.com/office/officeart/2005/8/layout/cycle8"/>
    <dgm:cxn modelId="{74F3CA89-EAD1-48A7-97C1-B931FDBD0D3A}" type="presOf" srcId="{A54D3A81-E1D5-4FEA-8258-BDB9BC5A0B23}" destId="{109CE378-2124-45AA-B4F9-BB38196D7EAE}" srcOrd="0" destOrd="0" presId="urn:microsoft.com/office/officeart/2005/8/layout/cycle8"/>
    <dgm:cxn modelId="{E3C19504-CC7F-41A3-9EBB-59A795EB87FB}" type="presOf" srcId="{A54D3A81-E1D5-4FEA-8258-BDB9BC5A0B23}" destId="{1EF7C270-A24E-4EFF-8BEA-4D13CD171F0B}" srcOrd="1" destOrd="0" presId="urn:microsoft.com/office/officeart/2005/8/layout/cycle8"/>
    <dgm:cxn modelId="{B354D7AF-D834-4C63-B5DC-24652CA37CCC}" type="presOf" srcId="{69E00FB3-4B56-49EF-9AD1-DA27C091CEBA}" destId="{6BF7CC40-D2B8-4A16-BD0B-FE81094FED58}" srcOrd="1" destOrd="0" presId="urn:microsoft.com/office/officeart/2005/8/layout/cycle8"/>
    <dgm:cxn modelId="{F61FCB91-9A8C-4CB1-A74D-E53A5AF7D055}" type="presOf" srcId="{B0DB2A97-F033-4885-BB1D-615B27B43823}" destId="{CEBB291F-F97F-49FE-8C24-6A28F50AD5D0}" srcOrd="1" destOrd="0" presId="urn:microsoft.com/office/officeart/2005/8/layout/cycle8"/>
    <dgm:cxn modelId="{2BBB133D-6385-4B8D-8692-54D75991E09B}" type="presOf" srcId="{95ECE42A-5592-4869-99D5-D1CB00815C49}" destId="{649B0F17-EC1E-402D-98D7-737804E82628}" srcOrd="0" destOrd="0" presId="urn:microsoft.com/office/officeart/2005/8/layout/cycle8"/>
    <dgm:cxn modelId="{6AAF03AF-611C-4149-AB84-20A1EB0C7DA8}" srcId="{95ECE42A-5592-4869-99D5-D1CB00815C49}" destId="{B0DB2A97-F033-4885-BB1D-615B27B43823}" srcOrd="1" destOrd="0" parTransId="{FED6027A-7902-4AB8-8C9F-68D646D56402}" sibTransId="{65D505D3-F557-478D-9765-56B2C5D08884}"/>
    <dgm:cxn modelId="{86FB9AEE-406D-48A4-93AE-D5DB2CDCEE54}" srcId="{95ECE42A-5592-4869-99D5-D1CB00815C49}" destId="{69E00FB3-4B56-49EF-9AD1-DA27C091CEBA}" srcOrd="0" destOrd="0" parTransId="{2C41E811-5B46-4697-820A-7F3168ADCF48}" sibTransId="{54113464-2DD3-4DF1-907D-B7CB1F3897D0}"/>
    <dgm:cxn modelId="{45EDF800-2EFE-44D0-94AA-4EC65168EF90}" type="presParOf" srcId="{649B0F17-EC1E-402D-98D7-737804E82628}" destId="{9BD05FC0-C94F-4286-B36B-EC35D1364961}" srcOrd="0" destOrd="0" presId="urn:microsoft.com/office/officeart/2005/8/layout/cycle8"/>
    <dgm:cxn modelId="{A23AB411-A9C9-4126-AAD8-7AC832D94162}" type="presParOf" srcId="{649B0F17-EC1E-402D-98D7-737804E82628}" destId="{5D6A64A1-383C-495B-A956-8C991699C76C}" srcOrd="1" destOrd="0" presId="urn:microsoft.com/office/officeart/2005/8/layout/cycle8"/>
    <dgm:cxn modelId="{910FEB12-42F0-48F6-B290-FED22C6027C6}" type="presParOf" srcId="{649B0F17-EC1E-402D-98D7-737804E82628}" destId="{6E603B55-529B-41F6-B3BB-676F2C00A726}" srcOrd="2" destOrd="0" presId="urn:microsoft.com/office/officeart/2005/8/layout/cycle8"/>
    <dgm:cxn modelId="{B3468354-1961-47CB-AA84-40B5A9456B26}" type="presParOf" srcId="{649B0F17-EC1E-402D-98D7-737804E82628}" destId="{6BF7CC40-D2B8-4A16-BD0B-FE81094FED58}" srcOrd="3" destOrd="0" presId="urn:microsoft.com/office/officeart/2005/8/layout/cycle8"/>
    <dgm:cxn modelId="{C3F9AC20-BCD2-45DF-B408-B528DD861985}" type="presParOf" srcId="{649B0F17-EC1E-402D-98D7-737804E82628}" destId="{A51BD6BE-4AE1-415D-A8B8-C751339A9626}" srcOrd="4" destOrd="0" presId="urn:microsoft.com/office/officeart/2005/8/layout/cycle8"/>
    <dgm:cxn modelId="{C397707B-355A-474E-9B1A-EA53DDAA07AC}" type="presParOf" srcId="{649B0F17-EC1E-402D-98D7-737804E82628}" destId="{A5DFE5AC-69BB-4BB1-A3EE-3957B605A30E}" srcOrd="5" destOrd="0" presId="urn:microsoft.com/office/officeart/2005/8/layout/cycle8"/>
    <dgm:cxn modelId="{0A938177-8A7F-4B05-BB9D-822E30421A46}" type="presParOf" srcId="{649B0F17-EC1E-402D-98D7-737804E82628}" destId="{F46B27FB-9222-40D0-BD11-0300186B5573}" srcOrd="6" destOrd="0" presId="urn:microsoft.com/office/officeart/2005/8/layout/cycle8"/>
    <dgm:cxn modelId="{BFB68627-A1B1-4DF9-956B-CC9D79FAFCA3}" type="presParOf" srcId="{649B0F17-EC1E-402D-98D7-737804E82628}" destId="{CEBB291F-F97F-49FE-8C24-6A28F50AD5D0}" srcOrd="7" destOrd="0" presId="urn:microsoft.com/office/officeart/2005/8/layout/cycle8"/>
    <dgm:cxn modelId="{3841C934-B5FE-42DE-A6DA-9C8B57CA593B}" type="presParOf" srcId="{649B0F17-EC1E-402D-98D7-737804E82628}" destId="{109CE378-2124-45AA-B4F9-BB38196D7EAE}" srcOrd="8" destOrd="0" presId="urn:microsoft.com/office/officeart/2005/8/layout/cycle8"/>
    <dgm:cxn modelId="{8E855074-D9A9-41E3-8FB2-6F674B5FF988}" type="presParOf" srcId="{649B0F17-EC1E-402D-98D7-737804E82628}" destId="{ECA12C40-AFB1-4970-8CEB-6A4901F6FBD7}" srcOrd="9" destOrd="0" presId="urn:microsoft.com/office/officeart/2005/8/layout/cycle8"/>
    <dgm:cxn modelId="{9ADBB325-98BC-4D59-A4B9-9548A15C0DCD}" type="presParOf" srcId="{649B0F17-EC1E-402D-98D7-737804E82628}" destId="{6419A409-4993-4F3B-BDE3-85AC9C5E8809}" srcOrd="10" destOrd="0" presId="urn:microsoft.com/office/officeart/2005/8/layout/cycle8"/>
    <dgm:cxn modelId="{D41A3D46-9F98-4B48-968B-76035A635EFE}" type="presParOf" srcId="{649B0F17-EC1E-402D-98D7-737804E82628}" destId="{1EF7C270-A24E-4EFF-8BEA-4D13CD171F0B}" srcOrd="11" destOrd="0" presId="urn:microsoft.com/office/officeart/2005/8/layout/cycle8"/>
    <dgm:cxn modelId="{C7287FA1-E44F-4290-8588-8A0D85C70339}" type="presParOf" srcId="{649B0F17-EC1E-402D-98D7-737804E82628}" destId="{05A68D2A-51C4-49DB-8259-D3E8814F9561}" srcOrd="12" destOrd="0" presId="urn:microsoft.com/office/officeart/2005/8/layout/cycle8"/>
    <dgm:cxn modelId="{037D82D8-EB1E-4C66-BEF5-5513F6F9970C}" type="presParOf" srcId="{649B0F17-EC1E-402D-98D7-737804E82628}" destId="{9950E640-5F30-427D-8313-2F7605701586}" srcOrd="13" destOrd="0" presId="urn:microsoft.com/office/officeart/2005/8/layout/cycle8"/>
    <dgm:cxn modelId="{858421A2-6492-4DC3-A683-191C97D4C8BF}" type="presParOf" srcId="{649B0F17-EC1E-402D-98D7-737804E82628}" destId="{C991BABF-F77A-4331-9873-65B970BDD024}" srcOrd="14" destOrd="0" presId="urn:microsoft.com/office/officeart/2005/8/layout/cycle8"/>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C3D415-C470-408F-B1E8-BEA4D2090A94}"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US"/>
        </a:p>
      </dgm:t>
    </dgm:pt>
    <dgm:pt modelId="{3D9CAAB4-FD49-445B-862C-591419F47CA4}">
      <dgm:prSet/>
      <dgm:spPr/>
      <dgm:t>
        <a:bodyPr/>
        <a:lstStyle/>
        <a:p>
          <a:pPr rtl="0"/>
          <a:r>
            <a:rPr lang="en-US" dirty="0" smtClean="0"/>
            <a:t>Technology Services</a:t>
          </a:r>
          <a:endParaRPr lang="en-US" dirty="0"/>
        </a:p>
      </dgm:t>
    </dgm:pt>
    <dgm:pt modelId="{361F58CB-3F6F-491E-9543-D1BE66080ACE}" type="parTrans" cxnId="{61A3E3E2-3478-44E2-AC32-6C269D900A89}">
      <dgm:prSet/>
      <dgm:spPr/>
      <dgm:t>
        <a:bodyPr/>
        <a:lstStyle/>
        <a:p>
          <a:endParaRPr lang="en-US"/>
        </a:p>
      </dgm:t>
    </dgm:pt>
    <dgm:pt modelId="{4307794A-059E-4114-B0BA-49F4CD397818}" type="sibTrans" cxnId="{61A3E3E2-3478-44E2-AC32-6C269D900A89}">
      <dgm:prSet/>
      <dgm:spPr/>
      <dgm:t>
        <a:bodyPr/>
        <a:lstStyle/>
        <a:p>
          <a:endParaRPr lang="en-US"/>
        </a:p>
      </dgm:t>
    </dgm:pt>
    <dgm:pt modelId="{AD205AD3-DE05-447A-A50E-D89600F07A1C}">
      <dgm:prSet/>
      <dgm:spPr/>
      <dgm:t>
        <a:bodyPr/>
        <a:lstStyle/>
        <a:p>
          <a:pPr rtl="0"/>
          <a:r>
            <a:rPr lang="en-US" dirty="0" smtClean="0"/>
            <a:t>Product Development</a:t>
          </a:r>
          <a:endParaRPr lang="en-US" dirty="0"/>
        </a:p>
      </dgm:t>
    </dgm:pt>
    <dgm:pt modelId="{D19C1C4F-C1AC-48DA-85B2-7A92002AB642}" type="parTrans" cxnId="{AEC84A63-AF24-49A6-98AB-84353F6BF4D0}">
      <dgm:prSet/>
      <dgm:spPr/>
      <dgm:t>
        <a:bodyPr/>
        <a:lstStyle/>
        <a:p>
          <a:endParaRPr lang="en-US"/>
        </a:p>
      </dgm:t>
    </dgm:pt>
    <dgm:pt modelId="{784611B2-7581-4EBE-B701-A18997E04A53}" type="sibTrans" cxnId="{AEC84A63-AF24-49A6-98AB-84353F6BF4D0}">
      <dgm:prSet/>
      <dgm:spPr/>
      <dgm:t>
        <a:bodyPr/>
        <a:lstStyle/>
        <a:p>
          <a:endParaRPr lang="en-US"/>
        </a:p>
      </dgm:t>
    </dgm:pt>
    <dgm:pt modelId="{C879F60C-C9F5-465B-A833-C702D215F449}">
      <dgm:prSet/>
      <dgm:spPr/>
      <dgm:t>
        <a:bodyPr/>
        <a:lstStyle/>
        <a:p>
          <a:pPr rtl="0"/>
          <a:r>
            <a:rPr lang="en-US" dirty="0" smtClean="0"/>
            <a:t>Cloud enablement</a:t>
          </a:r>
          <a:endParaRPr lang="en-US" dirty="0"/>
        </a:p>
      </dgm:t>
    </dgm:pt>
    <dgm:pt modelId="{5AA58B56-1D93-42E9-BC69-31FA21227DA3}" type="parTrans" cxnId="{C9FF8562-E557-4D1F-A74F-21B275029CA4}">
      <dgm:prSet/>
      <dgm:spPr/>
      <dgm:t>
        <a:bodyPr/>
        <a:lstStyle/>
        <a:p>
          <a:endParaRPr lang="en-US"/>
        </a:p>
      </dgm:t>
    </dgm:pt>
    <dgm:pt modelId="{78A658D3-B4AF-4D9D-B948-6C9D38C9F032}" type="sibTrans" cxnId="{C9FF8562-E557-4D1F-A74F-21B275029CA4}">
      <dgm:prSet/>
      <dgm:spPr/>
      <dgm:t>
        <a:bodyPr/>
        <a:lstStyle/>
        <a:p>
          <a:endParaRPr lang="en-US"/>
        </a:p>
      </dgm:t>
    </dgm:pt>
    <dgm:pt modelId="{DF09A37D-0377-4FCC-863C-21833DEE2204}">
      <dgm:prSet/>
      <dgm:spPr/>
      <dgm:t>
        <a:bodyPr/>
        <a:lstStyle/>
        <a:p>
          <a:pPr rtl="0"/>
          <a:r>
            <a:rPr lang="en-US" dirty="0" smtClean="0"/>
            <a:t>Enterprise Mobility</a:t>
          </a:r>
          <a:endParaRPr lang="en-US" dirty="0"/>
        </a:p>
      </dgm:t>
    </dgm:pt>
    <dgm:pt modelId="{A7BD55FD-6B71-44F4-83FA-76D8F498AC57}" type="parTrans" cxnId="{54BE81E3-4AB2-4EB6-B53C-EE26270EF944}">
      <dgm:prSet/>
      <dgm:spPr/>
      <dgm:t>
        <a:bodyPr/>
        <a:lstStyle/>
        <a:p>
          <a:endParaRPr lang="en-US"/>
        </a:p>
      </dgm:t>
    </dgm:pt>
    <dgm:pt modelId="{C5274C70-9A12-4761-8AA2-AE1629A65E79}" type="sibTrans" cxnId="{54BE81E3-4AB2-4EB6-B53C-EE26270EF944}">
      <dgm:prSet/>
      <dgm:spPr/>
      <dgm:t>
        <a:bodyPr/>
        <a:lstStyle/>
        <a:p>
          <a:endParaRPr lang="en-US"/>
        </a:p>
      </dgm:t>
    </dgm:pt>
    <dgm:pt modelId="{B34CCE8C-3829-4A66-8A83-8C78E893C411}">
      <dgm:prSet/>
      <dgm:spPr/>
      <dgm:t>
        <a:bodyPr/>
        <a:lstStyle/>
        <a:p>
          <a:pPr rtl="0"/>
          <a:r>
            <a:rPr lang="en-US" dirty="0" smtClean="0"/>
            <a:t>Testing</a:t>
          </a:r>
          <a:endParaRPr lang="en-US" dirty="0"/>
        </a:p>
      </dgm:t>
    </dgm:pt>
    <dgm:pt modelId="{06FD7772-ECB3-4193-8235-AEFD16AD01E9}" type="parTrans" cxnId="{DD3C1528-EFC2-4175-A63A-300CB9EFB2DA}">
      <dgm:prSet/>
      <dgm:spPr/>
      <dgm:t>
        <a:bodyPr/>
        <a:lstStyle/>
        <a:p>
          <a:endParaRPr lang="en-US"/>
        </a:p>
      </dgm:t>
    </dgm:pt>
    <dgm:pt modelId="{0F8A7940-EC01-42BE-8EC0-EA8D22B819E8}" type="sibTrans" cxnId="{DD3C1528-EFC2-4175-A63A-300CB9EFB2DA}">
      <dgm:prSet/>
      <dgm:spPr/>
      <dgm:t>
        <a:bodyPr/>
        <a:lstStyle/>
        <a:p>
          <a:endParaRPr lang="en-US"/>
        </a:p>
      </dgm:t>
    </dgm:pt>
    <dgm:pt modelId="{7107C856-A3E9-412E-860A-0D201F390202}">
      <dgm:prSet/>
      <dgm:spPr/>
      <dgm:t>
        <a:bodyPr/>
        <a:lstStyle/>
        <a:p>
          <a:pPr rtl="0"/>
          <a:r>
            <a:rPr lang="en-US" dirty="0" smtClean="0"/>
            <a:t>Functional</a:t>
          </a:r>
          <a:endParaRPr lang="en-US" dirty="0"/>
        </a:p>
      </dgm:t>
    </dgm:pt>
    <dgm:pt modelId="{6BE79453-3474-4B89-992B-451077880409}" type="parTrans" cxnId="{F8916CDB-12F1-49F9-9C84-35EC781B08CE}">
      <dgm:prSet/>
      <dgm:spPr/>
      <dgm:t>
        <a:bodyPr/>
        <a:lstStyle/>
        <a:p>
          <a:endParaRPr lang="en-US"/>
        </a:p>
      </dgm:t>
    </dgm:pt>
    <dgm:pt modelId="{C5B2A275-5895-44DE-B0B3-3EE71CB4DF8A}" type="sibTrans" cxnId="{F8916CDB-12F1-49F9-9C84-35EC781B08CE}">
      <dgm:prSet/>
      <dgm:spPr/>
      <dgm:t>
        <a:bodyPr/>
        <a:lstStyle/>
        <a:p>
          <a:endParaRPr lang="en-US"/>
        </a:p>
      </dgm:t>
    </dgm:pt>
    <dgm:pt modelId="{A94E2D2F-D514-4810-81D0-664130113CE7}">
      <dgm:prSet/>
      <dgm:spPr/>
      <dgm:t>
        <a:bodyPr/>
        <a:lstStyle/>
        <a:p>
          <a:pPr rtl="0"/>
          <a:r>
            <a:rPr lang="en-US" dirty="0" smtClean="0"/>
            <a:t>Automation</a:t>
          </a:r>
          <a:endParaRPr lang="en-US" dirty="0"/>
        </a:p>
      </dgm:t>
    </dgm:pt>
    <dgm:pt modelId="{5B3EFB7E-1CDF-4E1A-A524-FC09D03E87E1}" type="parTrans" cxnId="{F936E553-52BA-4CC0-92AB-D79533201418}">
      <dgm:prSet/>
      <dgm:spPr/>
      <dgm:t>
        <a:bodyPr/>
        <a:lstStyle/>
        <a:p>
          <a:endParaRPr lang="en-US"/>
        </a:p>
      </dgm:t>
    </dgm:pt>
    <dgm:pt modelId="{8630B70C-1712-454D-913D-8E02B624595F}" type="sibTrans" cxnId="{F936E553-52BA-4CC0-92AB-D79533201418}">
      <dgm:prSet/>
      <dgm:spPr/>
      <dgm:t>
        <a:bodyPr/>
        <a:lstStyle/>
        <a:p>
          <a:endParaRPr lang="en-US"/>
        </a:p>
      </dgm:t>
    </dgm:pt>
    <dgm:pt modelId="{D145A8A8-4700-4169-9F29-219341B9CF72}">
      <dgm:prSet/>
      <dgm:spPr/>
      <dgm:t>
        <a:bodyPr/>
        <a:lstStyle/>
        <a:p>
          <a:pPr rtl="0"/>
          <a:r>
            <a:rPr lang="en-US" dirty="0" smtClean="0"/>
            <a:t>Performance</a:t>
          </a:r>
          <a:endParaRPr lang="en-US" dirty="0"/>
        </a:p>
      </dgm:t>
    </dgm:pt>
    <dgm:pt modelId="{DAE6C8DB-3765-48E7-8F8F-C9852FEA2476}" type="parTrans" cxnId="{D307A06B-830F-40C1-B7F9-CF65662839BA}">
      <dgm:prSet/>
      <dgm:spPr/>
      <dgm:t>
        <a:bodyPr/>
        <a:lstStyle/>
        <a:p>
          <a:endParaRPr lang="en-US"/>
        </a:p>
      </dgm:t>
    </dgm:pt>
    <dgm:pt modelId="{916E04BB-2777-41CD-9C34-CBED1F011468}" type="sibTrans" cxnId="{D307A06B-830F-40C1-B7F9-CF65662839BA}">
      <dgm:prSet/>
      <dgm:spPr/>
      <dgm:t>
        <a:bodyPr/>
        <a:lstStyle/>
        <a:p>
          <a:endParaRPr lang="en-US"/>
        </a:p>
      </dgm:t>
    </dgm:pt>
    <dgm:pt modelId="{5EE84A24-E363-48A6-AA24-44271BC836B1}">
      <dgm:prSet/>
      <dgm:spPr/>
      <dgm:t>
        <a:bodyPr/>
        <a:lstStyle/>
        <a:p>
          <a:pPr rtl="0"/>
          <a:r>
            <a:rPr lang="en-US" dirty="0" smtClean="0"/>
            <a:t>Security</a:t>
          </a:r>
          <a:endParaRPr lang="en-US" dirty="0"/>
        </a:p>
      </dgm:t>
    </dgm:pt>
    <dgm:pt modelId="{02082239-1241-4720-A6AF-D3C35683D565}" type="parTrans" cxnId="{697785C1-3651-4BA3-B4CA-A99B4C23DAC6}">
      <dgm:prSet/>
      <dgm:spPr/>
      <dgm:t>
        <a:bodyPr/>
        <a:lstStyle/>
        <a:p>
          <a:endParaRPr lang="en-US"/>
        </a:p>
      </dgm:t>
    </dgm:pt>
    <dgm:pt modelId="{EBBA9D36-8042-47E2-B0AF-EFBDDEB171F1}" type="sibTrans" cxnId="{697785C1-3651-4BA3-B4CA-A99B4C23DAC6}">
      <dgm:prSet/>
      <dgm:spPr/>
      <dgm:t>
        <a:bodyPr/>
        <a:lstStyle/>
        <a:p>
          <a:endParaRPr lang="en-US"/>
        </a:p>
      </dgm:t>
    </dgm:pt>
    <dgm:pt modelId="{814EACDE-94C4-4AD0-A64C-164C6B7336B5}">
      <dgm:prSet/>
      <dgm:spPr/>
      <dgm:t>
        <a:bodyPr/>
        <a:lstStyle/>
        <a:p>
          <a:pPr rtl="0"/>
          <a:r>
            <a:rPr lang="en-US" dirty="0" smtClean="0"/>
            <a:t>Talent Management</a:t>
          </a:r>
          <a:endParaRPr lang="en-US" dirty="0"/>
        </a:p>
      </dgm:t>
    </dgm:pt>
    <dgm:pt modelId="{740A4260-F84C-4F2D-B0E5-9A71ADB24EE8}" type="parTrans" cxnId="{DCF5EDC2-E868-4C1C-86EF-3B34CACE7367}">
      <dgm:prSet/>
      <dgm:spPr/>
      <dgm:t>
        <a:bodyPr/>
        <a:lstStyle/>
        <a:p>
          <a:endParaRPr lang="en-US"/>
        </a:p>
      </dgm:t>
    </dgm:pt>
    <dgm:pt modelId="{EEA6A688-7AE9-4E4F-BFA1-F572A1DB1E7F}" type="sibTrans" cxnId="{DCF5EDC2-E868-4C1C-86EF-3B34CACE7367}">
      <dgm:prSet/>
      <dgm:spPr/>
      <dgm:t>
        <a:bodyPr/>
        <a:lstStyle/>
        <a:p>
          <a:endParaRPr lang="en-US"/>
        </a:p>
      </dgm:t>
    </dgm:pt>
    <dgm:pt modelId="{474ECAAD-D039-48FC-A6C8-DB3CBB57A59D}">
      <dgm:prSet/>
      <dgm:spPr/>
      <dgm:t>
        <a:bodyPr/>
        <a:lstStyle/>
        <a:p>
          <a:pPr rtl="0"/>
          <a:r>
            <a:rPr lang="en-US" dirty="0" smtClean="0"/>
            <a:t>Recruitment</a:t>
          </a:r>
          <a:endParaRPr lang="en-US" dirty="0"/>
        </a:p>
      </dgm:t>
    </dgm:pt>
    <dgm:pt modelId="{D47DA10A-F576-4403-9FDC-4FACF03F0267}" type="parTrans" cxnId="{BA5FCA5B-ED17-468E-99CC-0668FE2DE5F0}">
      <dgm:prSet/>
      <dgm:spPr/>
      <dgm:t>
        <a:bodyPr/>
        <a:lstStyle/>
        <a:p>
          <a:endParaRPr lang="en-US"/>
        </a:p>
      </dgm:t>
    </dgm:pt>
    <dgm:pt modelId="{F5A12231-52B2-4195-9B6E-9A7D13F833E6}" type="sibTrans" cxnId="{BA5FCA5B-ED17-468E-99CC-0668FE2DE5F0}">
      <dgm:prSet/>
      <dgm:spPr/>
      <dgm:t>
        <a:bodyPr/>
        <a:lstStyle/>
        <a:p>
          <a:endParaRPr lang="en-US"/>
        </a:p>
      </dgm:t>
    </dgm:pt>
    <dgm:pt modelId="{2146B0B4-DD6B-40EA-A4AA-DFD549BCDB96}">
      <dgm:prSet/>
      <dgm:spPr/>
      <dgm:t>
        <a:bodyPr/>
        <a:lstStyle/>
        <a:p>
          <a:pPr rtl="0"/>
          <a:r>
            <a:rPr lang="en-US" dirty="0" smtClean="0"/>
            <a:t>Permanent Staffing</a:t>
          </a:r>
          <a:endParaRPr lang="en-US" dirty="0"/>
        </a:p>
      </dgm:t>
    </dgm:pt>
    <dgm:pt modelId="{59EA4782-CCE3-4487-8015-B1A089BE736B}" type="parTrans" cxnId="{B5885303-D782-4211-950D-9E0C0F014EE1}">
      <dgm:prSet/>
      <dgm:spPr/>
      <dgm:t>
        <a:bodyPr/>
        <a:lstStyle/>
        <a:p>
          <a:endParaRPr lang="en-US"/>
        </a:p>
      </dgm:t>
    </dgm:pt>
    <dgm:pt modelId="{525E8CF2-AA8D-4E78-9248-740877EE3E1A}" type="sibTrans" cxnId="{B5885303-D782-4211-950D-9E0C0F014EE1}">
      <dgm:prSet/>
      <dgm:spPr/>
      <dgm:t>
        <a:bodyPr/>
        <a:lstStyle/>
        <a:p>
          <a:endParaRPr lang="en-US"/>
        </a:p>
      </dgm:t>
    </dgm:pt>
    <dgm:pt modelId="{0620EB1F-1150-49F6-800A-4222026C0FF7}">
      <dgm:prSet/>
      <dgm:spPr/>
      <dgm:t>
        <a:bodyPr/>
        <a:lstStyle/>
        <a:p>
          <a:pPr rtl="0"/>
          <a:r>
            <a:rPr lang="en-US" dirty="0" smtClean="0"/>
            <a:t>Temp Staffing</a:t>
          </a:r>
          <a:endParaRPr lang="en-US" dirty="0"/>
        </a:p>
      </dgm:t>
    </dgm:pt>
    <dgm:pt modelId="{026FEBD1-8428-4DD0-A8D1-D5EC15C57A93}" type="parTrans" cxnId="{EDFD6C62-28E6-466C-A71D-B867F3CE414E}">
      <dgm:prSet/>
      <dgm:spPr/>
      <dgm:t>
        <a:bodyPr/>
        <a:lstStyle/>
        <a:p>
          <a:endParaRPr lang="en-US"/>
        </a:p>
      </dgm:t>
    </dgm:pt>
    <dgm:pt modelId="{18215021-5EBB-472B-B2FD-AEE3367E6F90}" type="sibTrans" cxnId="{EDFD6C62-28E6-466C-A71D-B867F3CE414E}">
      <dgm:prSet/>
      <dgm:spPr/>
      <dgm:t>
        <a:bodyPr/>
        <a:lstStyle/>
        <a:p>
          <a:endParaRPr lang="en-US"/>
        </a:p>
      </dgm:t>
    </dgm:pt>
    <dgm:pt modelId="{B12D2F8C-2077-4EB9-97BD-2E288D7D0A45}">
      <dgm:prSet/>
      <dgm:spPr/>
      <dgm:t>
        <a:bodyPr/>
        <a:lstStyle/>
        <a:p>
          <a:pPr rtl="0"/>
          <a:r>
            <a:rPr lang="en-US" dirty="0" smtClean="0"/>
            <a:t>Training</a:t>
          </a:r>
          <a:endParaRPr lang="en-US" dirty="0"/>
        </a:p>
      </dgm:t>
    </dgm:pt>
    <dgm:pt modelId="{97A944EA-042E-449D-8C08-DCE66B28233B}" type="parTrans" cxnId="{79EAECE8-D8DE-4ADF-888E-7D621A55190D}">
      <dgm:prSet/>
      <dgm:spPr/>
      <dgm:t>
        <a:bodyPr/>
        <a:lstStyle/>
        <a:p>
          <a:endParaRPr lang="en-US"/>
        </a:p>
      </dgm:t>
    </dgm:pt>
    <dgm:pt modelId="{6A5E9350-ED17-4A9F-8BF0-DE40907B3815}" type="sibTrans" cxnId="{79EAECE8-D8DE-4ADF-888E-7D621A55190D}">
      <dgm:prSet/>
      <dgm:spPr/>
      <dgm:t>
        <a:bodyPr/>
        <a:lstStyle/>
        <a:p>
          <a:endParaRPr lang="en-US"/>
        </a:p>
      </dgm:t>
    </dgm:pt>
    <dgm:pt modelId="{6464B316-F86F-4864-9403-11DF18DE6D71}">
      <dgm:prSet/>
      <dgm:spPr/>
      <dgm:t>
        <a:bodyPr/>
        <a:lstStyle/>
        <a:p>
          <a:pPr rtl="0"/>
          <a:r>
            <a:rPr lang="en-US" dirty="0" smtClean="0"/>
            <a:t>Soft Skills</a:t>
          </a:r>
          <a:endParaRPr lang="en-US" dirty="0"/>
        </a:p>
      </dgm:t>
    </dgm:pt>
    <dgm:pt modelId="{9E3AA0B5-9DF5-443A-8AD2-4C0EF96CFFF0}" type="parTrans" cxnId="{2BD3BA5E-B250-41C8-9B84-F21C406D53EA}">
      <dgm:prSet/>
      <dgm:spPr/>
      <dgm:t>
        <a:bodyPr/>
        <a:lstStyle/>
        <a:p>
          <a:endParaRPr lang="en-US"/>
        </a:p>
      </dgm:t>
    </dgm:pt>
    <dgm:pt modelId="{FB6DA618-4665-4CA2-837A-7391ED6A3CDA}" type="sibTrans" cxnId="{2BD3BA5E-B250-41C8-9B84-F21C406D53EA}">
      <dgm:prSet/>
      <dgm:spPr/>
      <dgm:t>
        <a:bodyPr/>
        <a:lstStyle/>
        <a:p>
          <a:endParaRPr lang="en-US"/>
        </a:p>
      </dgm:t>
    </dgm:pt>
    <dgm:pt modelId="{F47704D4-BAA2-44C1-B8F8-58A62CCAB53D}">
      <dgm:prSet/>
      <dgm:spPr/>
      <dgm:t>
        <a:bodyPr/>
        <a:lstStyle/>
        <a:p>
          <a:pPr rtl="0"/>
          <a:r>
            <a:rPr lang="en-US" dirty="0" smtClean="0"/>
            <a:t>Leadership</a:t>
          </a:r>
          <a:endParaRPr lang="en-US" dirty="0"/>
        </a:p>
      </dgm:t>
    </dgm:pt>
    <dgm:pt modelId="{5FCC99B5-C128-440B-9C8E-E0F08E3E3FF1}" type="parTrans" cxnId="{50072AF1-ABE7-490D-BF86-8B17FAF334E3}">
      <dgm:prSet/>
      <dgm:spPr/>
      <dgm:t>
        <a:bodyPr/>
        <a:lstStyle/>
        <a:p>
          <a:endParaRPr lang="en-US"/>
        </a:p>
      </dgm:t>
    </dgm:pt>
    <dgm:pt modelId="{F01A7EC5-D46E-4674-9231-96EE1DDF2D38}" type="sibTrans" cxnId="{50072AF1-ABE7-490D-BF86-8B17FAF334E3}">
      <dgm:prSet/>
      <dgm:spPr/>
      <dgm:t>
        <a:bodyPr/>
        <a:lstStyle/>
        <a:p>
          <a:endParaRPr lang="en-US"/>
        </a:p>
      </dgm:t>
    </dgm:pt>
    <dgm:pt modelId="{79460B17-19DA-42AA-81FC-305F500796F9}">
      <dgm:prSet/>
      <dgm:spPr/>
      <dgm:t>
        <a:bodyPr/>
        <a:lstStyle/>
        <a:p>
          <a:pPr rtl="0"/>
          <a:r>
            <a:rPr lang="en-US" dirty="0" smtClean="0"/>
            <a:t>Technology</a:t>
          </a:r>
          <a:endParaRPr lang="en-US" dirty="0"/>
        </a:p>
      </dgm:t>
    </dgm:pt>
    <dgm:pt modelId="{6117EBFD-D492-4731-97DC-96BFD63D1703}" type="parTrans" cxnId="{49452A4E-2ED6-4A8A-A68C-712C59A22E4B}">
      <dgm:prSet/>
      <dgm:spPr/>
      <dgm:t>
        <a:bodyPr/>
        <a:lstStyle/>
        <a:p>
          <a:endParaRPr lang="en-US"/>
        </a:p>
      </dgm:t>
    </dgm:pt>
    <dgm:pt modelId="{1856E3B3-A918-4629-A3BC-E43C13D2C87D}" type="sibTrans" cxnId="{49452A4E-2ED6-4A8A-A68C-712C59A22E4B}">
      <dgm:prSet/>
      <dgm:spPr/>
      <dgm:t>
        <a:bodyPr/>
        <a:lstStyle/>
        <a:p>
          <a:endParaRPr lang="en-US"/>
        </a:p>
      </dgm:t>
    </dgm:pt>
    <dgm:pt modelId="{A9B42369-2562-4235-AA90-7C8D3A0E8154}">
      <dgm:prSet/>
      <dgm:spPr/>
      <dgm:t>
        <a:bodyPr/>
        <a:lstStyle/>
        <a:p>
          <a:pPr rtl="0"/>
          <a:r>
            <a:rPr lang="en-US" dirty="0" smtClean="0"/>
            <a:t>Enterprise Application Integration (EAI, HL7)</a:t>
          </a:r>
          <a:endParaRPr lang="en-US" dirty="0"/>
        </a:p>
      </dgm:t>
    </dgm:pt>
    <dgm:pt modelId="{18BE8936-F0D0-4104-B8C9-3F39BE39DD79}" type="parTrans" cxnId="{B416E37E-0142-448A-88D6-F1D2F2537F6B}">
      <dgm:prSet/>
      <dgm:spPr/>
      <dgm:t>
        <a:bodyPr/>
        <a:lstStyle/>
        <a:p>
          <a:endParaRPr lang="en-US"/>
        </a:p>
      </dgm:t>
    </dgm:pt>
    <dgm:pt modelId="{C11ED984-F532-4D07-8683-7FE7419F17CD}" type="sibTrans" cxnId="{B416E37E-0142-448A-88D6-F1D2F2537F6B}">
      <dgm:prSet/>
      <dgm:spPr/>
      <dgm:t>
        <a:bodyPr/>
        <a:lstStyle/>
        <a:p>
          <a:endParaRPr lang="en-US"/>
        </a:p>
      </dgm:t>
    </dgm:pt>
    <dgm:pt modelId="{77AC9F9D-C3C3-438C-8720-4AE5D75823C7}">
      <dgm:prSet/>
      <dgm:spPr/>
      <dgm:t>
        <a:bodyPr/>
        <a:lstStyle/>
        <a:p>
          <a:pPr rtl="0"/>
          <a:r>
            <a:rPr lang="en-US" dirty="0" smtClean="0"/>
            <a:t>Assessment Based Staffing</a:t>
          </a:r>
          <a:endParaRPr lang="en-US" dirty="0"/>
        </a:p>
      </dgm:t>
    </dgm:pt>
    <dgm:pt modelId="{23ED60CA-C117-4B1A-B720-5D5A30D825E0}" type="parTrans" cxnId="{D9B5C4D4-0731-480E-B9E8-5479B47FF16C}">
      <dgm:prSet/>
      <dgm:spPr/>
      <dgm:t>
        <a:bodyPr/>
        <a:lstStyle/>
        <a:p>
          <a:endParaRPr lang="en-US"/>
        </a:p>
      </dgm:t>
    </dgm:pt>
    <dgm:pt modelId="{60792BE4-FFCD-4938-9BBC-55BDECA4AD21}" type="sibTrans" cxnId="{D9B5C4D4-0731-480E-B9E8-5479B47FF16C}">
      <dgm:prSet/>
      <dgm:spPr/>
      <dgm:t>
        <a:bodyPr/>
        <a:lstStyle/>
        <a:p>
          <a:endParaRPr lang="en-US"/>
        </a:p>
      </dgm:t>
    </dgm:pt>
    <dgm:pt modelId="{01495BC3-0B29-4E0E-966F-C298DC174A01}">
      <dgm:prSet/>
      <dgm:spPr/>
      <dgm:t>
        <a:bodyPr/>
        <a:lstStyle/>
        <a:p>
          <a:pPr rtl="0"/>
          <a:r>
            <a:rPr lang="en-US" dirty="0" smtClean="0"/>
            <a:t>Employee Onboarding</a:t>
          </a:r>
          <a:endParaRPr lang="en-US" dirty="0"/>
        </a:p>
      </dgm:t>
    </dgm:pt>
    <dgm:pt modelId="{F48C8024-9DC5-440B-A685-809D9121C11C}" type="parTrans" cxnId="{8AF07A3A-54D3-4BE7-BBE1-5DAC7FB64007}">
      <dgm:prSet/>
      <dgm:spPr/>
      <dgm:t>
        <a:bodyPr/>
        <a:lstStyle/>
        <a:p>
          <a:endParaRPr lang="en-US"/>
        </a:p>
      </dgm:t>
    </dgm:pt>
    <dgm:pt modelId="{BE667A0D-3F61-45AE-A8D2-66F42793F704}" type="sibTrans" cxnId="{8AF07A3A-54D3-4BE7-BBE1-5DAC7FB64007}">
      <dgm:prSet/>
      <dgm:spPr/>
      <dgm:t>
        <a:bodyPr/>
        <a:lstStyle/>
        <a:p>
          <a:endParaRPr lang="en-US"/>
        </a:p>
      </dgm:t>
    </dgm:pt>
    <dgm:pt modelId="{0A3193CE-5F86-48A8-87A0-53A55DAAD8D4}">
      <dgm:prSet/>
      <dgm:spPr/>
      <dgm:t>
        <a:bodyPr/>
        <a:lstStyle/>
        <a:p>
          <a:pPr rtl="0"/>
          <a:r>
            <a:rPr lang="en-US" dirty="0" smtClean="0"/>
            <a:t>Custom Application Management</a:t>
          </a:r>
          <a:endParaRPr lang="en-US" dirty="0"/>
        </a:p>
      </dgm:t>
    </dgm:pt>
    <dgm:pt modelId="{B1078911-D7AB-4E1C-9442-E6E60AA689B2}" type="parTrans" cxnId="{99CE3E3E-E2F6-4387-B90E-AE49D4C54F8D}">
      <dgm:prSet/>
      <dgm:spPr/>
      <dgm:t>
        <a:bodyPr/>
        <a:lstStyle/>
        <a:p>
          <a:endParaRPr lang="en-US"/>
        </a:p>
      </dgm:t>
    </dgm:pt>
    <dgm:pt modelId="{C3EDB3DC-03A4-4A94-A9EC-6F3B9327B3AA}" type="sibTrans" cxnId="{99CE3E3E-E2F6-4387-B90E-AE49D4C54F8D}">
      <dgm:prSet/>
      <dgm:spPr/>
      <dgm:t>
        <a:bodyPr/>
        <a:lstStyle/>
        <a:p>
          <a:endParaRPr lang="en-US"/>
        </a:p>
      </dgm:t>
    </dgm:pt>
    <dgm:pt modelId="{7E0DA483-8CCD-4458-BB52-6BFD9020B5A3}">
      <dgm:prSet/>
      <dgm:spPr/>
      <dgm:t>
        <a:bodyPr/>
        <a:lstStyle/>
        <a:p>
          <a:pPr rtl="0"/>
          <a:r>
            <a:rPr lang="en-US" dirty="0" smtClean="0"/>
            <a:t>Application Security </a:t>
          </a:r>
          <a:endParaRPr lang="en-US" dirty="0"/>
        </a:p>
      </dgm:t>
    </dgm:pt>
    <dgm:pt modelId="{93720A0C-7B63-4192-AF72-3BF367313703}" type="parTrans" cxnId="{92D88455-369C-40E7-AF1B-BAB0BE8FF678}">
      <dgm:prSet/>
      <dgm:spPr/>
      <dgm:t>
        <a:bodyPr/>
        <a:lstStyle/>
        <a:p>
          <a:endParaRPr lang="en-US"/>
        </a:p>
      </dgm:t>
    </dgm:pt>
    <dgm:pt modelId="{95CE5CA4-39A2-48D3-9B0A-2FB289572E42}" type="sibTrans" cxnId="{92D88455-369C-40E7-AF1B-BAB0BE8FF678}">
      <dgm:prSet/>
      <dgm:spPr/>
      <dgm:t>
        <a:bodyPr/>
        <a:lstStyle/>
        <a:p>
          <a:endParaRPr lang="en-US"/>
        </a:p>
      </dgm:t>
    </dgm:pt>
    <dgm:pt modelId="{E15B589B-6A3B-49E4-A78F-1219310E90A4}" type="pres">
      <dgm:prSet presAssocID="{64C3D415-C470-408F-B1E8-BEA4D2090A94}" presName="Name0" presStyleCnt="0">
        <dgm:presLayoutVars>
          <dgm:dir/>
          <dgm:animLvl val="lvl"/>
          <dgm:resizeHandles val="exact"/>
        </dgm:presLayoutVars>
      </dgm:prSet>
      <dgm:spPr/>
      <dgm:t>
        <a:bodyPr/>
        <a:lstStyle/>
        <a:p>
          <a:endParaRPr lang="en-US"/>
        </a:p>
      </dgm:t>
    </dgm:pt>
    <dgm:pt modelId="{BA49D3DE-4A34-448F-A5ED-6AC36F0BF210}" type="pres">
      <dgm:prSet presAssocID="{3D9CAAB4-FD49-445B-862C-591419F47CA4}" presName="composite" presStyleCnt="0"/>
      <dgm:spPr/>
    </dgm:pt>
    <dgm:pt modelId="{85F65E50-F0E1-4840-B428-B92404689DDB}" type="pres">
      <dgm:prSet presAssocID="{3D9CAAB4-FD49-445B-862C-591419F47CA4}" presName="parTx" presStyleLbl="alignNode1" presStyleIdx="0" presStyleCnt="2" custLinFactNeighborY="-16190">
        <dgm:presLayoutVars>
          <dgm:chMax val="0"/>
          <dgm:chPref val="0"/>
          <dgm:bulletEnabled val="1"/>
        </dgm:presLayoutVars>
      </dgm:prSet>
      <dgm:spPr/>
      <dgm:t>
        <a:bodyPr/>
        <a:lstStyle/>
        <a:p>
          <a:endParaRPr lang="en-US"/>
        </a:p>
      </dgm:t>
    </dgm:pt>
    <dgm:pt modelId="{148DBBE6-D65A-4530-8E73-E606596C7F33}" type="pres">
      <dgm:prSet presAssocID="{3D9CAAB4-FD49-445B-862C-591419F47CA4}" presName="desTx" presStyleLbl="alignAccFollowNode1" presStyleIdx="0" presStyleCnt="2">
        <dgm:presLayoutVars>
          <dgm:bulletEnabled val="1"/>
        </dgm:presLayoutVars>
      </dgm:prSet>
      <dgm:spPr/>
      <dgm:t>
        <a:bodyPr/>
        <a:lstStyle/>
        <a:p>
          <a:endParaRPr lang="en-US"/>
        </a:p>
      </dgm:t>
    </dgm:pt>
    <dgm:pt modelId="{00982CBC-B98F-4081-9BE7-85A825CB13A9}" type="pres">
      <dgm:prSet presAssocID="{4307794A-059E-4114-B0BA-49F4CD397818}" presName="space" presStyleCnt="0"/>
      <dgm:spPr/>
    </dgm:pt>
    <dgm:pt modelId="{114B72FD-5F08-4215-A18D-5E4DDAD0068B}" type="pres">
      <dgm:prSet presAssocID="{814EACDE-94C4-4AD0-A64C-164C6B7336B5}" presName="composite" presStyleCnt="0"/>
      <dgm:spPr/>
    </dgm:pt>
    <dgm:pt modelId="{AABF0342-EE1F-4918-8871-8AE3C22AE5D2}" type="pres">
      <dgm:prSet presAssocID="{814EACDE-94C4-4AD0-A64C-164C6B7336B5}" presName="parTx" presStyleLbl="alignNode1" presStyleIdx="1" presStyleCnt="2">
        <dgm:presLayoutVars>
          <dgm:chMax val="0"/>
          <dgm:chPref val="0"/>
          <dgm:bulletEnabled val="1"/>
        </dgm:presLayoutVars>
      </dgm:prSet>
      <dgm:spPr/>
      <dgm:t>
        <a:bodyPr/>
        <a:lstStyle/>
        <a:p>
          <a:endParaRPr lang="en-US"/>
        </a:p>
      </dgm:t>
    </dgm:pt>
    <dgm:pt modelId="{5C102C14-2733-45CA-BECF-257BDEB064E8}" type="pres">
      <dgm:prSet presAssocID="{814EACDE-94C4-4AD0-A64C-164C6B7336B5}" presName="desTx" presStyleLbl="alignAccFollowNode1" presStyleIdx="1" presStyleCnt="2">
        <dgm:presLayoutVars>
          <dgm:bulletEnabled val="1"/>
        </dgm:presLayoutVars>
      </dgm:prSet>
      <dgm:spPr/>
      <dgm:t>
        <a:bodyPr/>
        <a:lstStyle/>
        <a:p>
          <a:endParaRPr lang="en-US"/>
        </a:p>
      </dgm:t>
    </dgm:pt>
  </dgm:ptLst>
  <dgm:cxnLst>
    <dgm:cxn modelId="{B416E37E-0142-448A-88D6-F1D2F2537F6B}" srcId="{3D9CAAB4-FD49-445B-862C-591419F47CA4}" destId="{A9B42369-2562-4235-AA90-7C8D3A0E8154}" srcOrd="4" destOrd="0" parTransId="{18BE8936-F0D0-4104-B8C9-3F39BE39DD79}" sibTransId="{C11ED984-F532-4D07-8683-7FE7419F17CD}"/>
    <dgm:cxn modelId="{F50F895C-2680-462C-A610-F4E857C1B1E4}" type="presOf" srcId="{3D9CAAB4-FD49-445B-862C-591419F47CA4}" destId="{85F65E50-F0E1-4840-B428-B92404689DDB}" srcOrd="0" destOrd="0" presId="urn:microsoft.com/office/officeart/2005/8/layout/hList1"/>
    <dgm:cxn modelId="{00F60946-1EE9-4655-94B8-9A4B3381F302}" type="presOf" srcId="{B34CCE8C-3829-4A66-8A83-8C78E893C411}" destId="{148DBBE6-D65A-4530-8E73-E606596C7F33}" srcOrd="0" destOrd="6" presId="urn:microsoft.com/office/officeart/2005/8/layout/hList1"/>
    <dgm:cxn modelId="{177604F0-C157-46EC-9640-32D2E3252968}" type="presOf" srcId="{2146B0B4-DD6B-40EA-A4AA-DFD549BCDB96}" destId="{5C102C14-2733-45CA-BECF-257BDEB064E8}" srcOrd="0" destOrd="1" presId="urn:microsoft.com/office/officeart/2005/8/layout/hList1"/>
    <dgm:cxn modelId="{E9BE93AC-54C2-4C8B-9587-31F8DCBD0708}" type="presOf" srcId="{B12D2F8C-2077-4EB9-97BD-2E288D7D0A45}" destId="{5C102C14-2733-45CA-BECF-257BDEB064E8}" srcOrd="0" destOrd="4" presId="urn:microsoft.com/office/officeart/2005/8/layout/hList1"/>
    <dgm:cxn modelId="{EDFD6C62-28E6-466C-A71D-B867F3CE414E}" srcId="{474ECAAD-D039-48FC-A6C8-DB3CBB57A59D}" destId="{0620EB1F-1150-49F6-800A-4222026C0FF7}" srcOrd="1" destOrd="0" parTransId="{026FEBD1-8428-4DD0-A8D1-D5EC15C57A93}" sibTransId="{18215021-5EBB-472B-B2FD-AEE3367E6F90}"/>
    <dgm:cxn modelId="{E2CDD8EC-89FD-42FB-AE15-C62B8871F47A}" type="presOf" srcId="{A94E2D2F-D514-4810-81D0-664130113CE7}" destId="{148DBBE6-D65A-4530-8E73-E606596C7F33}" srcOrd="0" destOrd="8" presId="urn:microsoft.com/office/officeart/2005/8/layout/hList1"/>
    <dgm:cxn modelId="{79EAECE8-D8DE-4ADF-888E-7D621A55190D}" srcId="{814EACDE-94C4-4AD0-A64C-164C6B7336B5}" destId="{B12D2F8C-2077-4EB9-97BD-2E288D7D0A45}" srcOrd="1" destOrd="0" parTransId="{97A944EA-042E-449D-8C08-DCE66B28233B}" sibTransId="{6A5E9350-ED17-4A9F-8BF0-DE40907B3815}"/>
    <dgm:cxn modelId="{DCF5EDC2-E868-4C1C-86EF-3B34CACE7367}" srcId="{64C3D415-C470-408F-B1E8-BEA4D2090A94}" destId="{814EACDE-94C4-4AD0-A64C-164C6B7336B5}" srcOrd="1" destOrd="0" parTransId="{740A4260-F84C-4F2D-B0E5-9A71ADB24EE8}" sibTransId="{EEA6A688-7AE9-4E4F-BFA1-F572A1DB1E7F}"/>
    <dgm:cxn modelId="{8A185A7B-C601-4779-8173-F4998AD1F582}" type="presOf" srcId="{64C3D415-C470-408F-B1E8-BEA4D2090A94}" destId="{E15B589B-6A3B-49E4-A78F-1219310E90A4}" srcOrd="0" destOrd="0" presId="urn:microsoft.com/office/officeart/2005/8/layout/hList1"/>
    <dgm:cxn modelId="{4B77988D-AC61-40E7-95E4-21CE3B00F43E}" type="presOf" srcId="{A9B42369-2562-4235-AA90-7C8D3A0E8154}" destId="{148DBBE6-D65A-4530-8E73-E606596C7F33}" srcOrd="0" destOrd="4" presId="urn:microsoft.com/office/officeart/2005/8/layout/hList1"/>
    <dgm:cxn modelId="{92D88455-369C-40E7-AF1B-BAB0BE8FF678}" srcId="{3D9CAAB4-FD49-445B-862C-591419F47CA4}" destId="{7E0DA483-8CCD-4458-BB52-6BFD9020B5A3}" srcOrd="5" destOrd="0" parTransId="{93720A0C-7B63-4192-AF72-3BF367313703}" sibTransId="{95CE5CA4-39A2-48D3-9B0A-2FB289572E42}"/>
    <dgm:cxn modelId="{50072AF1-ABE7-490D-BF86-8B17FAF334E3}" srcId="{B12D2F8C-2077-4EB9-97BD-2E288D7D0A45}" destId="{F47704D4-BAA2-44C1-B8F8-58A62CCAB53D}" srcOrd="2" destOrd="0" parTransId="{5FCC99B5-C128-440B-9C8E-E0F08E3E3FF1}" sibTransId="{F01A7EC5-D46E-4674-9231-96EE1DDF2D38}"/>
    <dgm:cxn modelId="{E042CA90-48C1-4BA7-AB99-86DD2A14CED2}" type="presOf" srcId="{7107C856-A3E9-412E-860A-0D201F390202}" destId="{148DBBE6-D65A-4530-8E73-E606596C7F33}" srcOrd="0" destOrd="7" presId="urn:microsoft.com/office/officeart/2005/8/layout/hList1"/>
    <dgm:cxn modelId="{D7BAA56B-C0BA-49F1-9BC9-46C488C15B2D}" type="presOf" srcId="{5EE84A24-E363-48A6-AA24-44271BC836B1}" destId="{148DBBE6-D65A-4530-8E73-E606596C7F33}" srcOrd="0" destOrd="10" presId="urn:microsoft.com/office/officeart/2005/8/layout/hList1"/>
    <dgm:cxn modelId="{DEAF8C66-F276-48E3-9C93-4A7DD18BF50A}" type="presOf" srcId="{0620EB1F-1150-49F6-800A-4222026C0FF7}" destId="{5C102C14-2733-45CA-BECF-257BDEB064E8}" srcOrd="0" destOrd="2" presId="urn:microsoft.com/office/officeart/2005/8/layout/hList1"/>
    <dgm:cxn modelId="{8AF07A3A-54D3-4BE7-BBE1-5DAC7FB64007}" srcId="{B12D2F8C-2077-4EB9-97BD-2E288D7D0A45}" destId="{01495BC3-0B29-4E0E-966F-C298DC174A01}" srcOrd="0" destOrd="0" parTransId="{F48C8024-9DC5-440B-A685-809D9121C11C}" sibTransId="{BE667A0D-3F61-45AE-A8D2-66F42793F704}"/>
    <dgm:cxn modelId="{08CC7BE6-FB19-4BDD-B4D8-4ED77DAAE74E}" type="presOf" srcId="{0A3193CE-5F86-48A8-87A0-53A55DAAD8D4}" destId="{148DBBE6-D65A-4530-8E73-E606596C7F33}" srcOrd="0" destOrd="3" presId="urn:microsoft.com/office/officeart/2005/8/layout/hList1"/>
    <dgm:cxn modelId="{DB8B0CB3-9E56-48AE-98D8-5D430A476F2A}" type="presOf" srcId="{DF09A37D-0377-4FCC-863C-21833DEE2204}" destId="{148DBBE6-D65A-4530-8E73-E606596C7F33}" srcOrd="0" destOrd="2" presId="urn:microsoft.com/office/officeart/2005/8/layout/hList1"/>
    <dgm:cxn modelId="{61A3E3E2-3478-44E2-AC32-6C269D900A89}" srcId="{64C3D415-C470-408F-B1E8-BEA4D2090A94}" destId="{3D9CAAB4-FD49-445B-862C-591419F47CA4}" srcOrd="0" destOrd="0" parTransId="{361F58CB-3F6F-491E-9543-D1BE66080ACE}" sibTransId="{4307794A-059E-4114-B0BA-49F4CD397818}"/>
    <dgm:cxn modelId="{697785C1-3651-4BA3-B4CA-A99B4C23DAC6}" srcId="{B34CCE8C-3829-4A66-8A83-8C78E893C411}" destId="{5EE84A24-E363-48A6-AA24-44271BC836B1}" srcOrd="3" destOrd="0" parTransId="{02082239-1241-4720-A6AF-D3C35683D565}" sibTransId="{EBBA9D36-8042-47E2-B0AF-EFBDDEB171F1}"/>
    <dgm:cxn modelId="{BA5FCA5B-ED17-468E-99CC-0668FE2DE5F0}" srcId="{814EACDE-94C4-4AD0-A64C-164C6B7336B5}" destId="{474ECAAD-D039-48FC-A6C8-DB3CBB57A59D}" srcOrd="0" destOrd="0" parTransId="{D47DA10A-F576-4403-9FDC-4FACF03F0267}" sibTransId="{F5A12231-52B2-4195-9B6E-9A7D13F833E6}"/>
    <dgm:cxn modelId="{99CE3E3E-E2F6-4387-B90E-AE49D4C54F8D}" srcId="{3D9CAAB4-FD49-445B-862C-591419F47CA4}" destId="{0A3193CE-5F86-48A8-87A0-53A55DAAD8D4}" srcOrd="3" destOrd="0" parTransId="{B1078911-D7AB-4E1C-9442-E6E60AA689B2}" sibTransId="{C3EDB3DC-03A4-4A94-A9EC-6F3B9327B3AA}"/>
    <dgm:cxn modelId="{DB195EBB-6886-41BB-BC68-CB8368CE213B}" type="presOf" srcId="{01495BC3-0B29-4E0E-966F-C298DC174A01}" destId="{5C102C14-2733-45CA-BECF-257BDEB064E8}" srcOrd="0" destOrd="5" presId="urn:microsoft.com/office/officeart/2005/8/layout/hList1"/>
    <dgm:cxn modelId="{58E30CFA-E454-482F-A57A-1481431DD7CD}" type="presOf" srcId="{814EACDE-94C4-4AD0-A64C-164C6B7336B5}" destId="{AABF0342-EE1F-4918-8871-8AE3C22AE5D2}" srcOrd="0" destOrd="0" presId="urn:microsoft.com/office/officeart/2005/8/layout/hList1"/>
    <dgm:cxn modelId="{F8916CDB-12F1-49F9-9C84-35EC781B08CE}" srcId="{B34CCE8C-3829-4A66-8A83-8C78E893C411}" destId="{7107C856-A3E9-412E-860A-0D201F390202}" srcOrd="0" destOrd="0" parTransId="{6BE79453-3474-4B89-992B-451077880409}" sibTransId="{C5B2A275-5895-44DE-B0B3-3EE71CB4DF8A}"/>
    <dgm:cxn modelId="{54BE81E3-4AB2-4EB6-B53C-EE26270EF944}" srcId="{3D9CAAB4-FD49-445B-862C-591419F47CA4}" destId="{DF09A37D-0377-4FCC-863C-21833DEE2204}" srcOrd="2" destOrd="0" parTransId="{A7BD55FD-6B71-44F4-83FA-76D8F498AC57}" sibTransId="{C5274C70-9A12-4761-8AA2-AE1629A65E79}"/>
    <dgm:cxn modelId="{B5885303-D782-4211-950D-9E0C0F014EE1}" srcId="{474ECAAD-D039-48FC-A6C8-DB3CBB57A59D}" destId="{2146B0B4-DD6B-40EA-A4AA-DFD549BCDB96}" srcOrd="0" destOrd="0" parTransId="{59EA4782-CCE3-4487-8015-B1A089BE736B}" sibTransId="{525E8CF2-AA8D-4E78-9248-740877EE3E1A}"/>
    <dgm:cxn modelId="{0E078954-771C-4117-ABAE-0D171F4AEDB4}" type="presOf" srcId="{AD205AD3-DE05-447A-A50E-D89600F07A1C}" destId="{148DBBE6-D65A-4530-8E73-E606596C7F33}" srcOrd="0" destOrd="0" presId="urn:microsoft.com/office/officeart/2005/8/layout/hList1"/>
    <dgm:cxn modelId="{E3BAB6FB-F49C-4CA9-B3E5-276688B36359}" type="presOf" srcId="{6464B316-F86F-4864-9403-11DF18DE6D71}" destId="{5C102C14-2733-45CA-BECF-257BDEB064E8}" srcOrd="0" destOrd="6" presId="urn:microsoft.com/office/officeart/2005/8/layout/hList1"/>
    <dgm:cxn modelId="{470696B1-C248-4D11-9114-148CEE0BDAAE}" type="presOf" srcId="{C879F60C-C9F5-465B-A833-C702D215F449}" destId="{148DBBE6-D65A-4530-8E73-E606596C7F33}" srcOrd="0" destOrd="1" presId="urn:microsoft.com/office/officeart/2005/8/layout/hList1"/>
    <dgm:cxn modelId="{2BD3BA5E-B250-41C8-9B84-F21C406D53EA}" srcId="{B12D2F8C-2077-4EB9-97BD-2E288D7D0A45}" destId="{6464B316-F86F-4864-9403-11DF18DE6D71}" srcOrd="1" destOrd="0" parTransId="{9E3AA0B5-9DF5-443A-8AD2-4C0EF96CFFF0}" sibTransId="{FB6DA618-4665-4CA2-837A-7391ED6A3CDA}"/>
    <dgm:cxn modelId="{49452A4E-2ED6-4A8A-A68C-712C59A22E4B}" srcId="{B12D2F8C-2077-4EB9-97BD-2E288D7D0A45}" destId="{79460B17-19DA-42AA-81FC-305F500796F9}" srcOrd="3" destOrd="0" parTransId="{6117EBFD-D492-4731-97DC-96BFD63D1703}" sibTransId="{1856E3B3-A918-4629-A3BC-E43C13D2C87D}"/>
    <dgm:cxn modelId="{D307A06B-830F-40C1-B7F9-CF65662839BA}" srcId="{B34CCE8C-3829-4A66-8A83-8C78E893C411}" destId="{D145A8A8-4700-4169-9F29-219341B9CF72}" srcOrd="2" destOrd="0" parTransId="{DAE6C8DB-3765-48E7-8F8F-C9852FEA2476}" sibTransId="{916E04BB-2777-41CD-9C34-CBED1F011468}"/>
    <dgm:cxn modelId="{DD3C1528-EFC2-4175-A63A-300CB9EFB2DA}" srcId="{3D9CAAB4-FD49-445B-862C-591419F47CA4}" destId="{B34CCE8C-3829-4A66-8A83-8C78E893C411}" srcOrd="6" destOrd="0" parTransId="{06FD7772-ECB3-4193-8235-AEFD16AD01E9}" sibTransId="{0F8A7940-EC01-42BE-8EC0-EA8D22B819E8}"/>
    <dgm:cxn modelId="{83C128AF-3C02-4D0A-AFA1-3A02A4E5572F}" type="presOf" srcId="{474ECAAD-D039-48FC-A6C8-DB3CBB57A59D}" destId="{5C102C14-2733-45CA-BECF-257BDEB064E8}" srcOrd="0" destOrd="0" presId="urn:microsoft.com/office/officeart/2005/8/layout/hList1"/>
    <dgm:cxn modelId="{C9FF8562-E557-4D1F-A74F-21B275029CA4}" srcId="{3D9CAAB4-FD49-445B-862C-591419F47CA4}" destId="{C879F60C-C9F5-465B-A833-C702D215F449}" srcOrd="1" destOrd="0" parTransId="{5AA58B56-1D93-42E9-BC69-31FA21227DA3}" sibTransId="{78A658D3-B4AF-4D9D-B948-6C9D38C9F032}"/>
    <dgm:cxn modelId="{DBE6A5D6-2F32-4414-995F-AEE6D6ED3E63}" type="presOf" srcId="{7E0DA483-8CCD-4458-BB52-6BFD9020B5A3}" destId="{148DBBE6-D65A-4530-8E73-E606596C7F33}" srcOrd="0" destOrd="5" presId="urn:microsoft.com/office/officeart/2005/8/layout/hList1"/>
    <dgm:cxn modelId="{30C5ACCC-498C-4856-AF35-E3F42BBAD5BD}" type="presOf" srcId="{79460B17-19DA-42AA-81FC-305F500796F9}" destId="{5C102C14-2733-45CA-BECF-257BDEB064E8}" srcOrd="0" destOrd="8" presId="urn:microsoft.com/office/officeart/2005/8/layout/hList1"/>
    <dgm:cxn modelId="{3FADDFB0-0951-4744-8419-4D1063E7DB6F}" type="presOf" srcId="{F47704D4-BAA2-44C1-B8F8-58A62CCAB53D}" destId="{5C102C14-2733-45CA-BECF-257BDEB064E8}" srcOrd="0" destOrd="7" presId="urn:microsoft.com/office/officeart/2005/8/layout/hList1"/>
    <dgm:cxn modelId="{F936E553-52BA-4CC0-92AB-D79533201418}" srcId="{B34CCE8C-3829-4A66-8A83-8C78E893C411}" destId="{A94E2D2F-D514-4810-81D0-664130113CE7}" srcOrd="1" destOrd="0" parTransId="{5B3EFB7E-1CDF-4E1A-A524-FC09D03E87E1}" sibTransId="{8630B70C-1712-454D-913D-8E02B624595F}"/>
    <dgm:cxn modelId="{D9B5C4D4-0731-480E-B9E8-5479B47FF16C}" srcId="{474ECAAD-D039-48FC-A6C8-DB3CBB57A59D}" destId="{77AC9F9D-C3C3-438C-8720-4AE5D75823C7}" srcOrd="2" destOrd="0" parTransId="{23ED60CA-C117-4B1A-B720-5D5A30D825E0}" sibTransId="{60792BE4-FFCD-4938-9BBC-55BDECA4AD21}"/>
    <dgm:cxn modelId="{AEC84A63-AF24-49A6-98AB-84353F6BF4D0}" srcId="{3D9CAAB4-FD49-445B-862C-591419F47CA4}" destId="{AD205AD3-DE05-447A-A50E-D89600F07A1C}" srcOrd="0" destOrd="0" parTransId="{D19C1C4F-C1AC-48DA-85B2-7A92002AB642}" sibTransId="{784611B2-7581-4EBE-B701-A18997E04A53}"/>
    <dgm:cxn modelId="{822C999C-9905-4557-8C05-DB6889B5DA2A}" type="presOf" srcId="{D145A8A8-4700-4169-9F29-219341B9CF72}" destId="{148DBBE6-D65A-4530-8E73-E606596C7F33}" srcOrd="0" destOrd="9" presId="urn:microsoft.com/office/officeart/2005/8/layout/hList1"/>
    <dgm:cxn modelId="{46B4C514-9920-4B1C-B2F7-FC9F94DE1BB5}" type="presOf" srcId="{77AC9F9D-C3C3-438C-8720-4AE5D75823C7}" destId="{5C102C14-2733-45CA-BECF-257BDEB064E8}" srcOrd="0" destOrd="3" presId="urn:microsoft.com/office/officeart/2005/8/layout/hList1"/>
    <dgm:cxn modelId="{0EAA6661-846F-4914-948E-A208C89D598F}" type="presParOf" srcId="{E15B589B-6A3B-49E4-A78F-1219310E90A4}" destId="{BA49D3DE-4A34-448F-A5ED-6AC36F0BF210}" srcOrd="0" destOrd="0" presId="urn:microsoft.com/office/officeart/2005/8/layout/hList1"/>
    <dgm:cxn modelId="{F24E02E7-92F6-4487-AC6B-E64ED48A3523}" type="presParOf" srcId="{BA49D3DE-4A34-448F-A5ED-6AC36F0BF210}" destId="{85F65E50-F0E1-4840-B428-B92404689DDB}" srcOrd="0" destOrd="0" presId="urn:microsoft.com/office/officeart/2005/8/layout/hList1"/>
    <dgm:cxn modelId="{EEDACB93-33CD-4ABE-B183-3B547891A951}" type="presParOf" srcId="{BA49D3DE-4A34-448F-A5ED-6AC36F0BF210}" destId="{148DBBE6-D65A-4530-8E73-E606596C7F33}" srcOrd="1" destOrd="0" presId="urn:microsoft.com/office/officeart/2005/8/layout/hList1"/>
    <dgm:cxn modelId="{FE04CC90-2B10-47B9-ADEB-8192B9A605CC}" type="presParOf" srcId="{E15B589B-6A3B-49E4-A78F-1219310E90A4}" destId="{00982CBC-B98F-4081-9BE7-85A825CB13A9}" srcOrd="1" destOrd="0" presId="urn:microsoft.com/office/officeart/2005/8/layout/hList1"/>
    <dgm:cxn modelId="{69F15D3D-1074-407E-822A-F539CC7D6EA0}" type="presParOf" srcId="{E15B589B-6A3B-49E4-A78F-1219310E90A4}" destId="{114B72FD-5F08-4215-A18D-5E4DDAD0068B}" srcOrd="2" destOrd="0" presId="urn:microsoft.com/office/officeart/2005/8/layout/hList1"/>
    <dgm:cxn modelId="{AF7597D6-A1FE-4953-B099-0F29F2E8A948}" type="presParOf" srcId="{114B72FD-5F08-4215-A18D-5E4DDAD0068B}" destId="{AABF0342-EE1F-4918-8871-8AE3C22AE5D2}" srcOrd="0" destOrd="0" presId="urn:microsoft.com/office/officeart/2005/8/layout/hList1"/>
    <dgm:cxn modelId="{D6B0585C-E04B-44A8-985E-A42069EBC8A7}" type="presParOf" srcId="{114B72FD-5F08-4215-A18D-5E4DDAD0068B}" destId="{5C102C14-2733-45CA-BECF-257BDEB064E8}"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B259CC-7BC8-4EEC-B096-D2F941C476EE}" type="doc">
      <dgm:prSet loTypeId="urn:microsoft.com/office/officeart/2005/8/layout/process2" loCatId="process" qsTypeId="urn:microsoft.com/office/officeart/2005/8/quickstyle/3d5" qsCatId="3D" csTypeId="urn:microsoft.com/office/officeart/2005/8/colors/colorful5" csCatId="colorful" phldr="1"/>
      <dgm:spPr/>
      <dgm:t>
        <a:bodyPr/>
        <a:lstStyle/>
        <a:p>
          <a:endParaRPr lang="en-US"/>
        </a:p>
      </dgm:t>
    </dgm:pt>
    <dgm:pt modelId="{1BB283C3-D7D9-4D5E-84A9-5D8A3FB0ACF9}">
      <dgm:prSet phldrT="[Text]" custT="1"/>
      <dgm:spPr/>
      <dgm:t>
        <a:bodyPr/>
        <a:lstStyle/>
        <a:p>
          <a:r>
            <a:rPr lang="en-US" sz="1600" dirty="0" smtClean="0">
              <a:solidFill>
                <a:schemeClr val="tx1"/>
              </a:solidFill>
            </a:rPr>
            <a:t>	1</a:t>
          </a:r>
        </a:p>
        <a:p>
          <a:r>
            <a:rPr lang="en-US" sz="1600" dirty="0" smtClean="0">
              <a:solidFill>
                <a:schemeClr val="tx1"/>
              </a:solidFill>
            </a:rPr>
            <a:t>Obtain un-modeled data </a:t>
          </a:r>
          <a:endParaRPr lang="en-US" sz="1600" dirty="0">
            <a:solidFill>
              <a:schemeClr val="tx1"/>
            </a:solidFill>
          </a:endParaRPr>
        </a:p>
      </dgm:t>
    </dgm:pt>
    <dgm:pt modelId="{F9743BBA-059F-4DBB-B704-FDF85AFC04DB}" type="parTrans" cxnId="{C729CCEF-1139-4C49-BBDD-E21E483408E5}">
      <dgm:prSet/>
      <dgm:spPr/>
      <dgm:t>
        <a:bodyPr/>
        <a:lstStyle/>
        <a:p>
          <a:endParaRPr lang="en-US" sz="1800">
            <a:solidFill>
              <a:schemeClr val="tx1"/>
            </a:solidFill>
          </a:endParaRPr>
        </a:p>
      </dgm:t>
    </dgm:pt>
    <dgm:pt modelId="{95487AAA-06B7-4288-A3B1-9426A73D7648}" type="sibTrans" cxnId="{C729CCEF-1139-4C49-BBDD-E21E483408E5}">
      <dgm:prSet custT="1"/>
      <dgm:spPr/>
      <dgm:t>
        <a:bodyPr/>
        <a:lstStyle/>
        <a:p>
          <a:endParaRPr lang="en-US" sz="1400">
            <a:solidFill>
              <a:schemeClr val="tx1"/>
            </a:solidFill>
          </a:endParaRPr>
        </a:p>
      </dgm:t>
    </dgm:pt>
    <dgm:pt modelId="{68363653-1408-4EBF-B4E0-480EED03FCF0}">
      <dgm:prSet phldrT="[Text]" custT="1"/>
      <dgm:spPr/>
      <dgm:t>
        <a:bodyPr/>
        <a:lstStyle/>
        <a:p>
          <a:r>
            <a:rPr lang="en-US" sz="1600" dirty="0" smtClean="0">
              <a:solidFill>
                <a:schemeClr val="tx1"/>
              </a:solidFill>
            </a:rPr>
            <a:t>	2</a:t>
          </a:r>
        </a:p>
        <a:p>
          <a:r>
            <a:rPr lang="en-US" sz="1600" dirty="0" smtClean="0">
              <a:solidFill>
                <a:schemeClr val="tx1"/>
              </a:solidFill>
            </a:rPr>
            <a:t>Cleaning the data</a:t>
          </a:r>
          <a:endParaRPr lang="en-US" sz="1600" dirty="0">
            <a:solidFill>
              <a:schemeClr val="tx1"/>
            </a:solidFill>
          </a:endParaRPr>
        </a:p>
      </dgm:t>
    </dgm:pt>
    <dgm:pt modelId="{8D078D7A-24BD-4A2B-AE54-EA12C55873A8}" type="parTrans" cxnId="{731DD6CC-0C89-4D75-8534-E344D5D85900}">
      <dgm:prSet/>
      <dgm:spPr/>
      <dgm:t>
        <a:bodyPr/>
        <a:lstStyle/>
        <a:p>
          <a:endParaRPr lang="en-US" sz="1800">
            <a:solidFill>
              <a:schemeClr val="tx1"/>
            </a:solidFill>
          </a:endParaRPr>
        </a:p>
      </dgm:t>
    </dgm:pt>
    <dgm:pt modelId="{E9DF272F-D68E-4DE5-9CCC-7570C759C0F2}" type="sibTrans" cxnId="{731DD6CC-0C89-4D75-8534-E344D5D85900}">
      <dgm:prSet custT="1"/>
      <dgm:spPr/>
      <dgm:t>
        <a:bodyPr/>
        <a:lstStyle/>
        <a:p>
          <a:endParaRPr lang="en-US" sz="1400">
            <a:solidFill>
              <a:schemeClr val="tx1"/>
            </a:solidFill>
          </a:endParaRPr>
        </a:p>
      </dgm:t>
    </dgm:pt>
    <dgm:pt modelId="{4A330994-3132-4AFE-8F93-FC539DE6C2CF}">
      <dgm:prSet phldrT="[Text]" custT="1"/>
      <dgm:spPr/>
      <dgm:t>
        <a:bodyPr/>
        <a:lstStyle/>
        <a:p>
          <a:r>
            <a:rPr lang="en-US" sz="1600" dirty="0" smtClean="0">
              <a:solidFill>
                <a:schemeClr val="tx1"/>
              </a:solidFill>
            </a:rPr>
            <a:t>	3</a:t>
          </a:r>
        </a:p>
        <a:p>
          <a:r>
            <a:rPr lang="en-US" sz="1600" dirty="0" smtClean="0">
              <a:solidFill>
                <a:schemeClr val="tx1"/>
              </a:solidFill>
            </a:rPr>
            <a:t>Explore data</a:t>
          </a:r>
          <a:endParaRPr lang="en-US" sz="1600" dirty="0">
            <a:solidFill>
              <a:schemeClr val="tx1"/>
            </a:solidFill>
          </a:endParaRPr>
        </a:p>
      </dgm:t>
    </dgm:pt>
    <dgm:pt modelId="{160592BB-EBC1-432E-A0F4-A31314506668}" type="parTrans" cxnId="{330433DB-183A-4703-BD90-201B6907A174}">
      <dgm:prSet/>
      <dgm:spPr/>
      <dgm:t>
        <a:bodyPr/>
        <a:lstStyle/>
        <a:p>
          <a:endParaRPr lang="en-US" sz="1800">
            <a:solidFill>
              <a:schemeClr val="tx1"/>
            </a:solidFill>
          </a:endParaRPr>
        </a:p>
      </dgm:t>
    </dgm:pt>
    <dgm:pt modelId="{C061ECC9-8DE6-4E3D-A0E8-3F87F6D611BD}" type="sibTrans" cxnId="{330433DB-183A-4703-BD90-201B6907A174}">
      <dgm:prSet custT="1"/>
      <dgm:spPr/>
      <dgm:t>
        <a:bodyPr/>
        <a:lstStyle/>
        <a:p>
          <a:endParaRPr lang="en-US" sz="1400">
            <a:solidFill>
              <a:schemeClr val="tx1"/>
            </a:solidFill>
          </a:endParaRPr>
        </a:p>
      </dgm:t>
    </dgm:pt>
    <dgm:pt modelId="{FB1557C5-7E92-432C-85C7-88C5F32B0287}">
      <dgm:prSet phldrT="[Text]" custT="1"/>
      <dgm:spPr/>
      <dgm:t>
        <a:bodyPr/>
        <a:lstStyle/>
        <a:p>
          <a:r>
            <a:rPr lang="en-US" sz="1600" dirty="0" smtClean="0">
              <a:solidFill>
                <a:schemeClr val="tx1"/>
              </a:solidFill>
            </a:rPr>
            <a:t>	4</a:t>
          </a:r>
        </a:p>
        <a:p>
          <a:r>
            <a:rPr lang="en-US" sz="1600" dirty="0" smtClean="0">
              <a:solidFill>
                <a:schemeClr val="tx1"/>
              </a:solidFill>
            </a:rPr>
            <a:t>Produce a model/structure</a:t>
          </a:r>
          <a:endParaRPr lang="en-US" sz="1600" dirty="0">
            <a:solidFill>
              <a:schemeClr val="tx1"/>
            </a:solidFill>
          </a:endParaRPr>
        </a:p>
      </dgm:t>
    </dgm:pt>
    <dgm:pt modelId="{906024CC-1847-4FA9-B87E-CCCC7232936E}" type="parTrans" cxnId="{CBE95337-3163-4DC5-BAB4-6F09EBE56B65}">
      <dgm:prSet/>
      <dgm:spPr/>
      <dgm:t>
        <a:bodyPr/>
        <a:lstStyle/>
        <a:p>
          <a:endParaRPr lang="en-US" sz="1800">
            <a:solidFill>
              <a:schemeClr val="tx1"/>
            </a:solidFill>
          </a:endParaRPr>
        </a:p>
      </dgm:t>
    </dgm:pt>
    <dgm:pt modelId="{F54ED2D7-1A33-4D6E-A718-2B5C43FBF9B6}" type="sibTrans" cxnId="{CBE95337-3163-4DC5-BAB4-6F09EBE56B65}">
      <dgm:prSet custT="1"/>
      <dgm:spPr/>
      <dgm:t>
        <a:bodyPr/>
        <a:lstStyle/>
        <a:p>
          <a:endParaRPr lang="en-US" sz="1400">
            <a:solidFill>
              <a:schemeClr val="tx1"/>
            </a:solidFill>
          </a:endParaRPr>
        </a:p>
      </dgm:t>
    </dgm:pt>
    <dgm:pt modelId="{8B254F7B-36C3-423A-9F6B-21A9D8BCD28E}">
      <dgm:prSet custT="1"/>
      <dgm:spPr/>
      <dgm:t>
        <a:bodyPr/>
        <a:lstStyle/>
        <a:p>
          <a:r>
            <a:rPr lang="en-US" sz="1600" dirty="0" smtClean="0">
              <a:solidFill>
                <a:schemeClr val="tx1"/>
              </a:solidFill>
            </a:rPr>
            <a:t>	5</a:t>
          </a:r>
        </a:p>
        <a:p>
          <a:r>
            <a:rPr lang="en-US" sz="1600" dirty="0" smtClean="0">
              <a:solidFill>
                <a:schemeClr val="tx1"/>
              </a:solidFill>
            </a:rPr>
            <a:t>Analyze the model</a:t>
          </a:r>
          <a:endParaRPr lang="en-US" sz="1600" dirty="0">
            <a:solidFill>
              <a:schemeClr val="tx1"/>
            </a:solidFill>
          </a:endParaRPr>
        </a:p>
      </dgm:t>
    </dgm:pt>
    <dgm:pt modelId="{0EA1F950-B4AE-4B16-A3A6-53CB42F21212}" type="parTrans" cxnId="{B75F96CF-62D0-4EC7-BF62-23BE1FA7F0A5}">
      <dgm:prSet/>
      <dgm:spPr/>
      <dgm:t>
        <a:bodyPr/>
        <a:lstStyle/>
        <a:p>
          <a:endParaRPr lang="en-US" sz="1800">
            <a:solidFill>
              <a:schemeClr val="tx1"/>
            </a:solidFill>
          </a:endParaRPr>
        </a:p>
      </dgm:t>
    </dgm:pt>
    <dgm:pt modelId="{3D92B205-F672-4CCE-91C5-B015C1906366}" type="sibTrans" cxnId="{B75F96CF-62D0-4EC7-BF62-23BE1FA7F0A5}">
      <dgm:prSet custT="1"/>
      <dgm:spPr/>
      <dgm:t>
        <a:bodyPr/>
        <a:lstStyle/>
        <a:p>
          <a:endParaRPr lang="en-US" sz="1400">
            <a:solidFill>
              <a:schemeClr val="tx1"/>
            </a:solidFill>
          </a:endParaRPr>
        </a:p>
      </dgm:t>
    </dgm:pt>
    <dgm:pt modelId="{1D5B942B-C148-430F-A4CE-D8D5AAB9A745}">
      <dgm:prSet custT="1"/>
      <dgm:spPr/>
      <dgm:t>
        <a:bodyPr/>
        <a:lstStyle/>
        <a:p>
          <a:r>
            <a:rPr lang="en-US" sz="1600" dirty="0" smtClean="0">
              <a:solidFill>
                <a:schemeClr val="tx1"/>
              </a:solidFill>
            </a:rPr>
            <a:t>	6</a:t>
          </a:r>
        </a:p>
        <a:p>
          <a:r>
            <a:rPr lang="en-US" sz="1600" dirty="0" smtClean="0">
              <a:solidFill>
                <a:schemeClr val="tx1"/>
              </a:solidFill>
            </a:rPr>
            <a:t>Insight/decision</a:t>
          </a:r>
          <a:endParaRPr lang="en-US" sz="1600" dirty="0">
            <a:solidFill>
              <a:schemeClr val="tx1"/>
            </a:solidFill>
          </a:endParaRPr>
        </a:p>
      </dgm:t>
    </dgm:pt>
    <dgm:pt modelId="{91B538AD-F402-4FCF-8BCB-C695DEE37867}" type="parTrans" cxnId="{ADBFE04C-5CF9-4ECC-A205-D078914A1EE9}">
      <dgm:prSet/>
      <dgm:spPr/>
      <dgm:t>
        <a:bodyPr/>
        <a:lstStyle/>
        <a:p>
          <a:endParaRPr lang="en-US" sz="1800">
            <a:solidFill>
              <a:schemeClr val="tx1"/>
            </a:solidFill>
          </a:endParaRPr>
        </a:p>
      </dgm:t>
    </dgm:pt>
    <dgm:pt modelId="{2FA0DDDF-564D-44B7-98F4-07E335624044}" type="sibTrans" cxnId="{ADBFE04C-5CF9-4ECC-A205-D078914A1EE9}">
      <dgm:prSet/>
      <dgm:spPr/>
      <dgm:t>
        <a:bodyPr/>
        <a:lstStyle/>
        <a:p>
          <a:endParaRPr lang="en-US" sz="1800">
            <a:solidFill>
              <a:schemeClr val="tx1"/>
            </a:solidFill>
          </a:endParaRPr>
        </a:p>
      </dgm:t>
    </dgm:pt>
    <dgm:pt modelId="{88BEDFBA-7138-40CA-B16D-8450FFFF6692}" type="pres">
      <dgm:prSet presAssocID="{CDB259CC-7BC8-4EEC-B096-D2F941C476EE}" presName="linearFlow" presStyleCnt="0">
        <dgm:presLayoutVars>
          <dgm:resizeHandles val="exact"/>
        </dgm:presLayoutVars>
      </dgm:prSet>
      <dgm:spPr/>
      <dgm:t>
        <a:bodyPr/>
        <a:lstStyle/>
        <a:p>
          <a:endParaRPr lang="en-US"/>
        </a:p>
      </dgm:t>
    </dgm:pt>
    <dgm:pt modelId="{8683DA07-ACC5-4B76-8290-80ADCF23F3FE}" type="pres">
      <dgm:prSet presAssocID="{1BB283C3-D7D9-4D5E-84A9-5D8A3FB0ACF9}" presName="node" presStyleLbl="node1" presStyleIdx="0" presStyleCnt="6" custLinFactX="-8130" custLinFactY="11157" custLinFactNeighborX="-100000" custLinFactNeighborY="100000">
        <dgm:presLayoutVars>
          <dgm:bulletEnabled val="1"/>
        </dgm:presLayoutVars>
      </dgm:prSet>
      <dgm:spPr/>
      <dgm:t>
        <a:bodyPr/>
        <a:lstStyle/>
        <a:p>
          <a:endParaRPr lang="en-US"/>
        </a:p>
      </dgm:t>
    </dgm:pt>
    <dgm:pt modelId="{D5049C49-201E-4099-BB9F-FDD2CFF234AF}" type="pres">
      <dgm:prSet presAssocID="{95487AAA-06B7-4288-A3B1-9426A73D7648}" presName="sibTrans" presStyleLbl="sibTrans2D1" presStyleIdx="0" presStyleCnt="5"/>
      <dgm:spPr/>
      <dgm:t>
        <a:bodyPr/>
        <a:lstStyle/>
        <a:p>
          <a:endParaRPr lang="en-US"/>
        </a:p>
      </dgm:t>
    </dgm:pt>
    <dgm:pt modelId="{D3D37F12-6C6B-486C-BB63-59EA253E62EF}" type="pres">
      <dgm:prSet presAssocID="{95487AAA-06B7-4288-A3B1-9426A73D7648}" presName="connectorText" presStyleLbl="sibTrans2D1" presStyleIdx="0" presStyleCnt="5"/>
      <dgm:spPr/>
      <dgm:t>
        <a:bodyPr/>
        <a:lstStyle/>
        <a:p>
          <a:endParaRPr lang="en-US"/>
        </a:p>
      </dgm:t>
    </dgm:pt>
    <dgm:pt modelId="{C1C6DB06-33DC-418D-A164-5721FFD9B73B}" type="pres">
      <dgm:prSet presAssocID="{68363653-1408-4EBF-B4E0-480EED03FCF0}" presName="node" presStyleLbl="node1" presStyleIdx="1" presStyleCnt="6" custLinFactY="-49092" custLinFactNeighborX="68704" custLinFactNeighborY="-100000">
        <dgm:presLayoutVars>
          <dgm:bulletEnabled val="1"/>
        </dgm:presLayoutVars>
      </dgm:prSet>
      <dgm:spPr/>
      <dgm:t>
        <a:bodyPr/>
        <a:lstStyle/>
        <a:p>
          <a:endParaRPr lang="en-US"/>
        </a:p>
      </dgm:t>
    </dgm:pt>
    <dgm:pt modelId="{413B3B0D-337C-4BEE-B4BF-477F55AFCC51}" type="pres">
      <dgm:prSet presAssocID="{E9DF272F-D68E-4DE5-9CCC-7570C759C0F2}" presName="sibTrans" presStyleLbl="sibTrans2D1" presStyleIdx="1" presStyleCnt="5"/>
      <dgm:spPr/>
      <dgm:t>
        <a:bodyPr/>
        <a:lstStyle/>
        <a:p>
          <a:endParaRPr lang="en-US"/>
        </a:p>
      </dgm:t>
    </dgm:pt>
    <dgm:pt modelId="{0A1F2B36-578B-43E8-A0C2-A185A1982CC7}" type="pres">
      <dgm:prSet presAssocID="{E9DF272F-D68E-4DE5-9CCC-7570C759C0F2}" presName="connectorText" presStyleLbl="sibTrans2D1" presStyleIdx="1" presStyleCnt="5"/>
      <dgm:spPr/>
      <dgm:t>
        <a:bodyPr/>
        <a:lstStyle/>
        <a:p>
          <a:endParaRPr lang="en-US"/>
        </a:p>
      </dgm:t>
    </dgm:pt>
    <dgm:pt modelId="{9EEAE066-49BD-4E4D-AC70-2CDE271BF852}" type="pres">
      <dgm:prSet presAssocID="{4A330994-3132-4AFE-8F93-FC539DE6C2CF}" presName="node" presStyleLbl="node1" presStyleIdx="2" presStyleCnt="6" custLinFactNeighborX="68704" custLinFactNeighborY="14271">
        <dgm:presLayoutVars>
          <dgm:bulletEnabled val="1"/>
        </dgm:presLayoutVars>
      </dgm:prSet>
      <dgm:spPr/>
      <dgm:t>
        <a:bodyPr/>
        <a:lstStyle/>
        <a:p>
          <a:endParaRPr lang="en-US"/>
        </a:p>
      </dgm:t>
    </dgm:pt>
    <dgm:pt modelId="{7FFCE5C0-38F2-4EDB-A6A3-86D679A74798}" type="pres">
      <dgm:prSet presAssocID="{C061ECC9-8DE6-4E3D-A0E8-3F87F6D611BD}" presName="sibTrans" presStyleLbl="sibTrans2D1" presStyleIdx="2" presStyleCnt="5"/>
      <dgm:spPr/>
      <dgm:t>
        <a:bodyPr/>
        <a:lstStyle/>
        <a:p>
          <a:endParaRPr lang="en-US"/>
        </a:p>
      </dgm:t>
    </dgm:pt>
    <dgm:pt modelId="{7501BCD8-9076-46A2-8883-3D7424589006}" type="pres">
      <dgm:prSet presAssocID="{C061ECC9-8DE6-4E3D-A0E8-3F87F6D611BD}" presName="connectorText" presStyleLbl="sibTrans2D1" presStyleIdx="2" presStyleCnt="5"/>
      <dgm:spPr/>
      <dgm:t>
        <a:bodyPr/>
        <a:lstStyle/>
        <a:p>
          <a:endParaRPr lang="en-US"/>
        </a:p>
      </dgm:t>
    </dgm:pt>
    <dgm:pt modelId="{A8EF8803-A034-418D-BCFA-42B8A172E8DB}" type="pres">
      <dgm:prSet presAssocID="{FB1557C5-7E92-432C-85C7-88C5F32B0287}" presName="node" presStyleLbl="node1" presStyleIdx="3" presStyleCnt="6" custLinFactX="-18332" custLinFactY="-100000" custLinFactNeighborX="-100000" custLinFactNeighborY="-106227">
        <dgm:presLayoutVars>
          <dgm:bulletEnabled val="1"/>
        </dgm:presLayoutVars>
      </dgm:prSet>
      <dgm:spPr/>
      <dgm:t>
        <a:bodyPr/>
        <a:lstStyle/>
        <a:p>
          <a:endParaRPr lang="en-US"/>
        </a:p>
      </dgm:t>
    </dgm:pt>
    <dgm:pt modelId="{95216B77-FD6B-4DD1-AB98-31690DD1FBE1}" type="pres">
      <dgm:prSet presAssocID="{F54ED2D7-1A33-4D6E-A718-2B5C43FBF9B6}" presName="sibTrans" presStyleLbl="sibTrans2D1" presStyleIdx="3" presStyleCnt="5"/>
      <dgm:spPr/>
      <dgm:t>
        <a:bodyPr/>
        <a:lstStyle/>
        <a:p>
          <a:endParaRPr lang="en-US"/>
        </a:p>
      </dgm:t>
    </dgm:pt>
    <dgm:pt modelId="{2EEFD23C-A276-4698-A6B4-22366E280309}" type="pres">
      <dgm:prSet presAssocID="{F54ED2D7-1A33-4D6E-A718-2B5C43FBF9B6}" presName="connectorText" presStyleLbl="sibTrans2D1" presStyleIdx="3" presStyleCnt="5"/>
      <dgm:spPr/>
      <dgm:t>
        <a:bodyPr/>
        <a:lstStyle/>
        <a:p>
          <a:endParaRPr lang="en-US"/>
        </a:p>
      </dgm:t>
    </dgm:pt>
    <dgm:pt modelId="{0A1B3CED-7478-4A1D-A931-7765E5A08A8B}" type="pres">
      <dgm:prSet presAssocID="{8B254F7B-36C3-423A-9F6B-21A9D8BCD28E}" presName="node" presStyleLbl="node1" presStyleIdx="4" presStyleCnt="6" custLinFactX="-21733" custLinFactY="-27634" custLinFactNeighborX="-100000" custLinFactNeighborY="-100000">
        <dgm:presLayoutVars>
          <dgm:bulletEnabled val="1"/>
        </dgm:presLayoutVars>
      </dgm:prSet>
      <dgm:spPr/>
      <dgm:t>
        <a:bodyPr/>
        <a:lstStyle/>
        <a:p>
          <a:endParaRPr lang="en-US"/>
        </a:p>
      </dgm:t>
    </dgm:pt>
    <dgm:pt modelId="{F7000C74-7675-4E50-B9CD-371B214DE12D}" type="pres">
      <dgm:prSet presAssocID="{3D92B205-F672-4CCE-91C5-B015C1906366}" presName="sibTrans" presStyleLbl="sibTrans2D1" presStyleIdx="4" presStyleCnt="5"/>
      <dgm:spPr/>
      <dgm:t>
        <a:bodyPr/>
        <a:lstStyle/>
        <a:p>
          <a:endParaRPr lang="en-US"/>
        </a:p>
      </dgm:t>
    </dgm:pt>
    <dgm:pt modelId="{E545F055-2174-47D1-A803-EA76D67D8B2D}" type="pres">
      <dgm:prSet presAssocID="{3D92B205-F672-4CCE-91C5-B015C1906366}" presName="connectorText" presStyleLbl="sibTrans2D1" presStyleIdx="4" presStyleCnt="5"/>
      <dgm:spPr/>
      <dgm:t>
        <a:bodyPr/>
        <a:lstStyle/>
        <a:p>
          <a:endParaRPr lang="en-US"/>
        </a:p>
      </dgm:t>
    </dgm:pt>
    <dgm:pt modelId="{D2B04105-F5B3-4B6F-A264-3D11E9165C61}" type="pres">
      <dgm:prSet presAssocID="{1D5B942B-C148-430F-A4CE-D8D5AAB9A745}" presName="node" presStyleLbl="node1" presStyleIdx="5" presStyleCnt="6" custLinFactY="-107135" custLinFactNeighborX="61902" custLinFactNeighborY="-200000">
        <dgm:presLayoutVars>
          <dgm:bulletEnabled val="1"/>
        </dgm:presLayoutVars>
      </dgm:prSet>
      <dgm:spPr/>
      <dgm:t>
        <a:bodyPr/>
        <a:lstStyle/>
        <a:p>
          <a:endParaRPr lang="en-US"/>
        </a:p>
      </dgm:t>
    </dgm:pt>
  </dgm:ptLst>
  <dgm:cxnLst>
    <dgm:cxn modelId="{522A8E7A-4918-4BB4-A419-47C4903AFA9E}" type="presOf" srcId="{95487AAA-06B7-4288-A3B1-9426A73D7648}" destId="{D3D37F12-6C6B-486C-BB63-59EA253E62EF}" srcOrd="1" destOrd="0" presId="urn:microsoft.com/office/officeart/2005/8/layout/process2"/>
    <dgm:cxn modelId="{CBE95337-3163-4DC5-BAB4-6F09EBE56B65}" srcId="{CDB259CC-7BC8-4EEC-B096-D2F941C476EE}" destId="{FB1557C5-7E92-432C-85C7-88C5F32B0287}" srcOrd="3" destOrd="0" parTransId="{906024CC-1847-4FA9-B87E-CCCC7232936E}" sibTransId="{F54ED2D7-1A33-4D6E-A718-2B5C43FBF9B6}"/>
    <dgm:cxn modelId="{CC4DFDCE-978C-431D-811F-4B9DD9EC1284}" type="presOf" srcId="{F54ED2D7-1A33-4D6E-A718-2B5C43FBF9B6}" destId="{95216B77-FD6B-4DD1-AB98-31690DD1FBE1}" srcOrd="0" destOrd="0" presId="urn:microsoft.com/office/officeart/2005/8/layout/process2"/>
    <dgm:cxn modelId="{FE4D005C-A266-48C9-AEB9-BE339762B46A}" type="presOf" srcId="{1BB283C3-D7D9-4D5E-84A9-5D8A3FB0ACF9}" destId="{8683DA07-ACC5-4B76-8290-80ADCF23F3FE}" srcOrd="0" destOrd="0" presId="urn:microsoft.com/office/officeart/2005/8/layout/process2"/>
    <dgm:cxn modelId="{C729CCEF-1139-4C49-BBDD-E21E483408E5}" srcId="{CDB259CC-7BC8-4EEC-B096-D2F941C476EE}" destId="{1BB283C3-D7D9-4D5E-84A9-5D8A3FB0ACF9}" srcOrd="0" destOrd="0" parTransId="{F9743BBA-059F-4DBB-B704-FDF85AFC04DB}" sibTransId="{95487AAA-06B7-4288-A3B1-9426A73D7648}"/>
    <dgm:cxn modelId="{731653B9-AECF-4159-B6A7-940718A98D76}" type="presOf" srcId="{CDB259CC-7BC8-4EEC-B096-D2F941C476EE}" destId="{88BEDFBA-7138-40CA-B16D-8450FFFF6692}" srcOrd="0" destOrd="0" presId="urn:microsoft.com/office/officeart/2005/8/layout/process2"/>
    <dgm:cxn modelId="{6DD803FE-751A-4AB8-AD67-3492C711021F}" type="presOf" srcId="{FB1557C5-7E92-432C-85C7-88C5F32B0287}" destId="{A8EF8803-A034-418D-BCFA-42B8A172E8DB}" srcOrd="0" destOrd="0" presId="urn:microsoft.com/office/officeart/2005/8/layout/process2"/>
    <dgm:cxn modelId="{129BE3C8-2F65-4AC9-8A75-497653BA8971}" type="presOf" srcId="{1D5B942B-C148-430F-A4CE-D8D5AAB9A745}" destId="{D2B04105-F5B3-4B6F-A264-3D11E9165C61}" srcOrd="0" destOrd="0" presId="urn:microsoft.com/office/officeart/2005/8/layout/process2"/>
    <dgm:cxn modelId="{6CEC7EEF-ED37-4031-979A-2C62258B2377}" type="presOf" srcId="{C061ECC9-8DE6-4E3D-A0E8-3F87F6D611BD}" destId="{7501BCD8-9076-46A2-8883-3D7424589006}" srcOrd="1" destOrd="0" presId="urn:microsoft.com/office/officeart/2005/8/layout/process2"/>
    <dgm:cxn modelId="{6D8BB56E-19D5-4332-B4DB-EE4CDD3B5820}" type="presOf" srcId="{95487AAA-06B7-4288-A3B1-9426A73D7648}" destId="{D5049C49-201E-4099-BB9F-FDD2CFF234AF}" srcOrd="0" destOrd="0" presId="urn:microsoft.com/office/officeart/2005/8/layout/process2"/>
    <dgm:cxn modelId="{330433DB-183A-4703-BD90-201B6907A174}" srcId="{CDB259CC-7BC8-4EEC-B096-D2F941C476EE}" destId="{4A330994-3132-4AFE-8F93-FC539DE6C2CF}" srcOrd="2" destOrd="0" parTransId="{160592BB-EBC1-432E-A0F4-A31314506668}" sibTransId="{C061ECC9-8DE6-4E3D-A0E8-3F87F6D611BD}"/>
    <dgm:cxn modelId="{94C6CCA5-C57B-43AD-9E68-BC88C8018C2D}" type="presOf" srcId="{8B254F7B-36C3-423A-9F6B-21A9D8BCD28E}" destId="{0A1B3CED-7478-4A1D-A931-7765E5A08A8B}" srcOrd="0" destOrd="0" presId="urn:microsoft.com/office/officeart/2005/8/layout/process2"/>
    <dgm:cxn modelId="{5E92D920-F6E6-42AA-B85E-F35CE0FF9589}" type="presOf" srcId="{4A330994-3132-4AFE-8F93-FC539DE6C2CF}" destId="{9EEAE066-49BD-4E4D-AC70-2CDE271BF852}" srcOrd="0" destOrd="0" presId="urn:microsoft.com/office/officeart/2005/8/layout/process2"/>
    <dgm:cxn modelId="{9B321B13-94CA-49C2-B667-D37E3DE2DF11}" type="presOf" srcId="{68363653-1408-4EBF-B4E0-480EED03FCF0}" destId="{C1C6DB06-33DC-418D-A164-5721FFD9B73B}" srcOrd="0" destOrd="0" presId="urn:microsoft.com/office/officeart/2005/8/layout/process2"/>
    <dgm:cxn modelId="{DD17BD54-010A-46AD-B9A3-F8D574684491}" type="presOf" srcId="{C061ECC9-8DE6-4E3D-A0E8-3F87F6D611BD}" destId="{7FFCE5C0-38F2-4EDB-A6A3-86D679A74798}" srcOrd="0" destOrd="0" presId="urn:microsoft.com/office/officeart/2005/8/layout/process2"/>
    <dgm:cxn modelId="{9C452C6B-E562-4573-89C4-7510C049D49C}" type="presOf" srcId="{E9DF272F-D68E-4DE5-9CCC-7570C759C0F2}" destId="{0A1F2B36-578B-43E8-A0C2-A185A1982CC7}" srcOrd="1" destOrd="0" presId="urn:microsoft.com/office/officeart/2005/8/layout/process2"/>
    <dgm:cxn modelId="{B31DBDCE-9C0C-4896-B6CC-C303E505E0B8}" type="presOf" srcId="{E9DF272F-D68E-4DE5-9CCC-7570C759C0F2}" destId="{413B3B0D-337C-4BEE-B4BF-477F55AFCC51}" srcOrd="0" destOrd="0" presId="urn:microsoft.com/office/officeart/2005/8/layout/process2"/>
    <dgm:cxn modelId="{B75F96CF-62D0-4EC7-BF62-23BE1FA7F0A5}" srcId="{CDB259CC-7BC8-4EEC-B096-D2F941C476EE}" destId="{8B254F7B-36C3-423A-9F6B-21A9D8BCD28E}" srcOrd="4" destOrd="0" parTransId="{0EA1F950-B4AE-4B16-A3A6-53CB42F21212}" sibTransId="{3D92B205-F672-4CCE-91C5-B015C1906366}"/>
    <dgm:cxn modelId="{D28C8E6F-F495-486B-ACFC-F001E64BCCD2}" type="presOf" srcId="{3D92B205-F672-4CCE-91C5-B015C1906366}" destId="{F7000C74-7675-4E50-B9CD-371B214DE12D}" srcOrd="0" destOrd="0" presId="urn:microsoft.com/office/officeart/2005/8/layout/process2"/>
    <dgm:cxn modelId="{731DD6CC-0C89-4D75-8534-E344D5D85900}" srcId="{CDB259CC-7BC8-4EEC-B096-D2F941C476EE}" destId="{68363653-1408-4EBF-B4E0-480EED03FCF0}" srcOrd="1" destOrd="0" parTransId="{8D078D7A-24BD-4A2B-AE54-EA12C55873A8}" sibTransId="{E9DF272F-D68E-4DE5-9CCC-7570C759C0F2}"/>
    <dgm:cxn modelId="{B4E75325-FC8C-492B-918E-9B6539307484}" type="presOf" srcId="{3D92B205-F672-4CCE-91C5-B015C1906366}" destId="{E545F055-2174-47D1-A803-EA76D67D8B2D}" srcOrd="1" destOrd="0" presId="urn:microsoft.com/office/officeart/2005/8/layout/process2"/>
    <dgm:cxn modelId="{ADBFE04C-5CF9-4ECC-A205-D078914A1EE9}" srcId="{CDB259CC-7BC8-4EEC-B096-D2F941C476EE}" destId="{1D5B942B-C148-430F-A4CE-D8D5AAB9A745}" srcOrd="5" destOrd="0" parTransId="{91B538AD-F402-4FCF-8BCB-C695DEE37867}" sibTransId="{2FA0DDDF-564D-44B7-98F4-07E335624044}"/>
    <dgm:cxn modelId="{4FF7482E-C751-4FBD-BEAA-471F0B4538B1}" type="presOf" srcId="{F54ED2D7-1A33-4D6E-A718-2B5C43FBF9B6}" destId="{2EEFD23C-A276-4698-A6B4-22366E280309}" srcOrd="1" destOrd="0" presId="urn:microsoft.com/office/officeart/2005/8/layout/process2"/>
    <dgm:cxn modelId="{311043D6-AAF9-4B36-8C3A-23794BCFC0D8}" type="presParOf" srcId="{88BEDFBA-7138-40CA-B16D-8450FFFF6692}" destId="{8683DA07-ACC5-4B76-8290-80ADCF23F3FE}" srcOrd="0" destOrd="0" presId="urn:microsoft.com/office/officeart/2005/8/layout/process2"/>
    <dgm:cxn modelId="{E19315CD-F153-46DF-9503-7E6F903C7528}" type="presParOf" srcId="{88BEDFBA-7138-40CA-B16D-8450FFFF6692}" destId="{D5049C49-201E-4099-BB9F-FDD2CFF234AF}" srcOrd="1" destOrd="0" presId="urn:microsoft.com/office/officeart/2005/8/layout/process2"/>
    <dgm:cxn modelId="{657AC755-015B-4F2F-8019-01F07A41633C}" type="presParOf" srcId="{D5049C49-201E-4099-BB9F-FDD2CFF234AF}" destId="{D3D37F12-6C6B-486C-BB63-59EA253E62EF}" srcOrd="0" destOrd="0" presId="urn:microsoft.com/office/officeart/2005/8/layout/process2"/>
    <dgm:cxn modelId="{3296463E-C843-48BC-BE6A-87A8561CFE72}" type="presParOf" srcId="{88BEDFBA-7138-40CA-B16D-8450FFFF6692}" destId="{C1C6DB06-33DC-418D-A164-5721FFD9B73B}" srcOrd="2" destOrd="0" presId="urn:microsoft.com/office/officeart/2005/8/layout/process2"/>
    <dgm:cxn modelId="{8BF9CA42-51F4-4144-AD22-7B780309F82E}" type="presParOf" srcId="{88BEDFBA-7138-40CA-B16D-8450FFFF6692}" destId="{413B3B0D-337C-4BEE-B4BF-477F55AFCC51}" srcOrd="3" destOrd="0" presId="urn:microsoft.com/office/officeart/2005/8/layout/process2"/>
    <dgm:cxn modelId="{1589DC97-01FD-41F0-A5CC-37AAF043FA58}" type="presParOf" srcId="{413B3B0D-337C-4BEE-B4BF-477F55AFCC51}" destId="{0A1F2B36-578B-43E8-A0C2-A185A1982CC7}" srcOrd="0" destOrd="0" presId="urn:microsoft.com/office/officeart/2005/8/layout/process2"/>
    <dgm:cxn modelId="{7F4BBD3D-FB41-459C-8954-CEE40917C4E6}" type="presParOf" srcId="{88BEDFBA-7138-40CA-B16D-8450FFFF6692}" destId="{9EEAE066-49BD-4E4D-AC70-2CDE271BF852}" srcOrd="4" destOrd="0" presId="urn:microsoft.com/office/officeart/2005/8/layout/process2"/>
    <dgm:cxn modelId="{5657819E-8987-4549-B58A-ED12F9DF43F9}" type="presParOf" srcId="{88BEDFBA-7138-40CA-B16D-8450FFFF6692}" destId="{7FFCE5C0-38F2-4EDB-A6A3-86D679A74798}" srcOrd="5" destOrd="0" presId="urn:microsoft.com/office/officeart/2005/8/layout/process2"/>
    <dgm:cxn modelId="{6E35B73E-868F-4E10-A18A-7AC603177301}" type="presParOf" srcId="{7FFCE5C0-38F2-4EDB-A6A3-86D679A74798}" destId="{7501BCD8-9076-46A2-8883-3D7424589006}" srcOrd="0" destOrd="0" presId="urn:microsoft.com/office/officeart/2005/8/layout/process2"/>
    <dgm:cxn modelId="{69C4FB04-CDC3-41CF-AF31-2473B2D3033D}" type="presParOf" srcId="{88BEDFBA-7138-40CA-B16D-8450FFFF6692}" destId="{A8EF8803-A034-418D-BCFA-42B8A172E8DB}" srcOrd="6" destOrd="0" presId="urn:microsoft.com/office/officeart/2005/8/layout/process2"/>
    <dgm:cxn modelId="{E7DBFB77-C234-4752-A72A-11AA99BB8C3C}" type="presParOf" srcId="{88BEDFBA-7138-40CA-B16D-8450FFFF6692}" destId="{95216B77-FD6B-4DD1-AB98-31690DD1FBE1}" srcOrd="7" destOrd="0" presId="urn:microsoft.com/office/officeart/2005/8/layout/process2"/>
    <dgm:cxn modelId="{7451A9E5-1AF5-4B5B-91BF-8FB16BC73E95}" type="presParOf" srcId="{95216B77-FD6B-4DD1-AB98-31690DD1FBE1}" destId="{2EEFD23C-A276-4698-A6B4-22366E280309}" srcOrd="0" destOrd="0" presId="urn:microsoft.com/office/officeart/2005/8/layout/process2"/>
    <dgm:cxn modelId="{F94B72F4-8113-491E-9D4B-A86B286C2F12}" type="presParOf" srcId="{88BEDFBA-7138-40CA-B16D-8450FFFF6692}" destId="{0A1B3CED-7478-4A1D-A931-7765E5A08A8B}" srcOrd="8" destOrd="0" presId="urn:microsoft.com/office/officeart/2005/8/layout/process2"/>
    <dgm:cxn modelId="{F8B985BD-2CC7-4F4C-A28E-4FC4C0DAA1CA}" type="presParOf" srcId="{88BEDFBA-7138-40CA-B16D-8450FFFF6692}" destId="{F7000C74-7675-4E50-B9CD-371B214DE12D}" srcOrd="9" destOrd="0" presId="urn:microsoft.com/office/officeart/2005/8/layout/process2"/>
    <dgm:cxn modelId="{996650D4-A940-404D-82A9-F817F3368680}" type="presParOf" srcId="{F7000C74-7675-4E50-B9CD-371B214DE12D}" destId="{E545F055-2174-47D1-A803-EA76D67D8B2D}" srcOrd="0" destOrd="0" presId="urn:microsoft.com/office/officeart/2005/8/layout/process2"/>
    <dgm:cxn modelId="{9EDB6545-8AFD-4269-A579-55A6DFC9CEC5}" type="presParOf" srcId="{88BEDFBA-7138-40CA-B16D-8450FFFF6692}" destId="{D2B04105-F5B3-4B6F-A264-3D11E9165C61}" srcOrd="10"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BD05FC0-C94F-4286-B36B-EC35D1364961}">
      <dsp:nvSpPr>
        <dsp:cNvPr id="0" name=""/>
        <dsp:cNvSpPr/>
      </dsp:nvSpPr>
      <dsp:spPr>
        <a:xfrm>
          <a:off x="1516799" y="173354"/>
          <a:ext cx="2240280" cy="2240280"/>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Technology</a:t>
          </a:r>
          <a:endParaRPr lang="en-US" sz="1000" kern="1200" dirty="0"/>
        </a:p>
      </dsp:txBody>
      <dsp:txXfrm>
        <a:off x="2697480" y="648080"/>
        <a:ext cx="800100" cy="666749"/>
      </dsp:txXfrm>
    </dsp:sp>
    <dsp:sp modelId="{A51BD6BE-4AE1-415D-A8B8-C751339A9626}">
      <dsp:nvSpPr>
        <dsp:cNvPr id="0" name=""/>
        <dsp:cNvSpPr/>
      </dsp:nvSpPr>
      <dsp:spPr>
        <a:xfrm>
          <a:off x="1470659" y="253364"/>
          <a:ext cx="2240280" cy="2240280"/>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People</a:t>
          </a:r>
          <a:endParaRPr lang="en-US" sz="1000" kern="1200" dirty="0"/>
        </a:p>
      </dsp:txBody>
      <dsp:txXfrm>
        <a:off x="2004059" y="1706880"/>
        <a:ext cx="1200149" cy="586740"/>
      </dsp:txXfrm>
    </dsp:sp>
    <dsp:sp modelId="{109CE378-2124-45AA-B4F9-BB38196D7EAE}">
      <dsp:nvSpPr>
        <dsp:cNvPr id="0" name=""/>
        <dsp:cNvSpPr/>
      </dsp:nvSpPr>
      <dsp:spPr>
        <a:xfrm>
          <a:off x="1424520" y="173354"/>
          <a:ext cx="2240280" cy="2240280"/>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Business</a:t>
          </a:r>
          <a:endParaRPr lang="en-US" sz="1000" kern="1200" dirty="0"/>
        </a:p>
      </dsp:txBody>
      <dsp:txXfrm>
        <a:off x="1684019" y="648080"/>
        <a:ext cx="800100" cy="666749"/>
      </dsp:txXfrm>
    </dsp:sp>
    <dsp:sp modelId="{05A68D2A-51C4-49DB-8259-D3E8814F9561}">
      <dsp:nvSpPr>
        <dsp:cNvPr id="0" name=""/>
        <dsp:cNvSpPr/>
      </dsp:nvSpPr>
      <dsp:spPr>
        <a:xfrm>
          <a:off x="1378300" y="34670"/>
          <a:ext cx="2517648" cy="2517648"/>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50E640-5F30-427D-8313-2F7605701586}">
      <dsp:nvSpPr>
        <dsp:cNvPr id="0" name=""/>
        <dsp:cNvSpPr/>
      </dsp:nvSpPr>
      <dsp:spPr>
        <a:xfrm>
          <a:off x="1331975" y="114539"/>
          <a:ext cx="2517648" cy="2517648"/>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91BABF-F77A-4331-9873-65B970BDD024}">
      <dsp:nvSpPr>
        <dsp:cNvPr id="0" name=""/>
        <dsp:cNvSpPr/>
      </dsp:nvSpPr>
      <dsp:spPr>
        <a:xfrm>
          <a:off x="1285651" y="34670"/>
          <a:ext cx="2517648" cy="2517648"/>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5F65E50-F0E1-4840-B428-B92404689DDB}">
      <dsp:nvSpPr>
        <dsp:cNvPr id="0" name=""/>
        <dsp:cNvSpPr/>
      </dsp:nvSpPr>
      <dsp:spPr>
        <a:xfrm>
          <a:off x="40" y="22317"/>
          <a:ext cx="3845569" cy="460800"/>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en-US" sz="1600" kern="1200" dirty="0" smtClean="0"/>
            <a:t>Technology Services</a:t>
          </a:r>
          <a:endParaRPr lang="en-US" sz="1600" kern="1200" dirty="0"/>
        </a:p>
      </dsp:txBody>
      <dsp:txXfrm>
        <a:off x="40" y="22317"/>
        <a:ext cx="3845569" cy="460800"/>
      </dsp:txXfrm>
    </dsp:sp>
    <dsp:sp modelId="{148DBBE6-D65A-4530-8E73-E606596C7F33}">
      <dsp:nvSpPr>
        <dsp:cNvPr id="0" name=""/>
        <dsp:cNvSpPr/>
      </dsp:nvSpPr>
      <dsp:spPr>
        <a:xfrm>
          <a:off x="40" y="557721"/>
          <a:ext cx="3845569" cy="3337920"/>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en-US" sz="1600" kern="1200" dirty="0" smtClean="0"/>
            <a:t>Product Development</a:t>
          </a:r>
          <a:endParaRPr lang="en-US" sz="1600" kern="1200" dirty="0"/>
        </a:p>
        <a:p>
          <a:pPr marL="171450" lvl="1" indent="-171450" algn="l" defTabSz="711200" rtl="0">
            <a:lnSpc>
              <a:spcPct val="90000"/>
            </a:lnSpc>
            <a:spcBef>
              <a:spcPct val="0"/>
            </a:spcBef>
            <a:spcAft>
              <a:spcPct val="15000"/>
            </a:spcAft>
            <a:buChar char="••"/>
          </a:pPr>
          <a:r>
            <a:rPr lang="en-US" sz="1600" kern="1200" dirty="0" smtClean="0"/>
            <a:t>Cloud enablement</a:t>
          </a:r>
          <a:endParaRPr lang="en-US" sz="1600" kern="1200" dirty="0"/>
        </a:p>
        <a:p>
          <a:pPr marL="171450" lvl="1" indent="-171450" algn="l" defTabSz="711200" rtl="0">
            <a:lnSpc>
              <a:spcPct val="90000"/>
            </a:lnSpc>
            <a:spcBef>
              <a:spcPct val="0"/>
            </a:spcBef>
            <a:spcAft>
              <a:spcPct val="15000"/>
            </a:spcAft>
            <a:buChar char="••"/>
          </a:pPr>
          <a:r>
            <a:rPr lang="en-US" sz="1600" kern="1200" dirty="0" smtClean="0"/>
            <a:t>Enterprise Mobility</a:t>
          </a:r>
          <a:endParaRPr lang="en-US" sz="1600" kern="1200" dirty="0"/>
        </a:p>
        <a:p>
          <a:pPr marL="171450" lvl="1" indent="-171450" algn="l" defTabSz="711200" rtl="0">
            <a:lnSpc>
              <a:spcPct val="90000"/>
            </a:lnSpc>
            <a:spcBef>
              <a:spcPct val="0"/>
            </a:spcBef>
            <a:spcAft>
              <a:spcPct val="15000"/>
            </a:spcAft>
            <a:buChar char="••"/>
          </a:pPr>
          <a:r>
            <a:rPr lang="en-US" sz="1600" kern="1200" dirty="0" smtClean="0"/>
            <a:t>Custom Application Management</a:t>
          </a:r>
          <a:endParaRPr lang="en-US" sz="1600" kern="1200" dirty="0"/>
        </a:p>
        <a:p>
          <a:pPr marL="171450" lvl="1" indent="-171450" algn="l" defTabSz="711200" rtl="0">
            <a:lnSpc>
              <a:spcPct val="90000"/>
            </a:lnSpc>
            <a:spcBef>
              <a:spcPct val="0"/>
            </a:spcBef>
            <a:spcAft>
              <a:spcPct val="15000"/>
            </a:spcAft>
            <a:buChar char="••"/>
          </a:pPr>
          <a:r>
            <a:rPr lang="en-US" sz="1600" kern="1200" dirty="0" smtClean="0"/>
            <a:t>Enterprise Application Integration (EAI, HL7)</a:t>
          </a:r>
          <a:endParaRPr lang="en-US" sz="1600" kern="1200" dirty="0"/>
        </a:p>
        <a:p>
          <a:pPr marL="171450" lvl="1" indent="-171450" algn="l" defTabSz="711200" rtl="0">
            <a:lnSpc>
              <a:spcPct val="90000"/>
            </a:lnSpc>
            <a:spcBef>
              <a:spcPct val="0"/>
            </a:spcBef>
            <a:spcAft>
              <a:spcPct val="15000"/>
            </a:spcAft>
            <a:buChar char="••"/>
          </a:pPr>
          <a:r>
            <a:rPr lang="en-US" sz="1600" kern="1200" dirty="0" smtClean="0"/>
            <a:t>Application Security </a:t>
          </a:r>
          <a:endParaRPr lang="en-US" sz="1600" kern="1200" dirty="0"/>
        </a:p>
        <a:p>
          <a:pPr marL="171450" lvl="1" indent="-171450" algn="l" defTabSz="711200" rtl="0">
            <a:lnSpc>
              <a:spcPct val="90000"/>
            </a:lnSpc>
            <a:spcBef>
              <a:spcPct val="0"/>
            </a:spcBef>
            <a:spcAft>
              <a:spcPct val="15000"/>
            </a:spcAft>
            <a:buChar char="••"/>
          </a:pPr>
          <a:r>
            <a:rPr lang="en-US" sz="1600" kern="1200" dirty="0" smtClean="0"/>
            <a:t>Testing</a:t>
          </a:r>
          <a:endParaRPr lang="en-US" sz="1600" kern="1200" dirty="0"/>
        </a:p>
        <a:p>
          <a:pPr marL="342900" lvl="2" indent="-171450" algn="l" defTabSz="711200" rtl="0">
            <a:lnSpc>
              <a:spcPct val="90000"/>
            </a:lnSpc>
            <a:spcBef>
              <a:spcPct val="0"/>
            </a:spcBef>
            <a:spcAft>
              <a:spcPct val="15000"/>
            </a:spcAft>
            <a:buChar char="••"/>
          </a:pPr>
          <a:r>
            <a:rPr lang="en-US" sz="1600" kern="1200" dirty="0" smtClean="0"/>
            <a:t>Functional</a:t>
          </a:r>
          <a:endParaRPr lang="en-US" sz="1600" kern="1200" dirty="0"/>
        </a:p>
        <a:p>
          <a:pPr marL="342900" lvl="2" indent="-171450" algn="l" defTabSz="711200" rtl="0">
            <a:lnSpc>
              <a:spcPct val="90000"/>
            </a:lnSpc>
            <a:spcBef>
              <a:spcPct val="0"/>
            </a:spcBef>
            <a:spcAft>
              <a:spcPct val="15000"/>
            </a:spcAft>
            <a:buChar char="••"/>
          </a:pPr>
          <a:r>
            <a:rPr lang="en-US" sz="1600" kern="1200" dirty="0" smtClean="0"/>
            <a:t>Automation</a:t>
          </a:r>
          <a:endParaRPr lang="en-US" sz="1600" kern="1200" dirty="0"/>
        </a:p>
        <a:p>
          <a:pPr marL="342900" lvl="2" indent="-171450" algn="l" defTabSz="711200" rtl="0">
            <a:lnSpc>
              <a:spcPct val="90000"/>
            </a:lnSpc>
            <a:spcBef>
              <a:spcPct val="0"/>
            </a:spcBef>
            <a:spcAft>
              <a:spcPct val="15000"/>
            </a:spcAft>
            <a:buChar char="••"/>
          </a:pPr>
          <a:r>
            <a:rPr lang="en-US" sz="1600" kern="1200" dirty="0" smtClean="0"/>
            <a:t>Performance</a:t>
          </a:r>
          <a:endParaRPr lang="en-US" sz="1600" kern="1200" dirty="0"/>
        </a:p>
        <a:p>
          <a:pPr marL="342900" lvl="2" indent="-171450" algn="l" defTabSz="711200" rtl="0">
            <a:lnSpc>
              <a:spcPct val="90000"/>
            </a:lnSpc>
            <a:spcBef>
              <a:spcPct val="0"/>
            </a:spcBef>
            <a:spcAft>
              <a:spcPct val="15000"/>
            </a:spcAft>
            <a:buChar char="••"/>
          </a:pPr>
          <a:r>
            <a:rPr lang="en-US" sz="1600" kern="1200" dirty="0" smtClean="0"/>
            <a:t>Security</a:t>
          </a:r>
          <a:endParaRPr lang="en-US" sz="1600" kern="1200" dirty="0"/>
        </a:p>
      </dsp:txBody>
      <dsp:txXfrm>
        <a:off x="40" y="557721"/>
        <a:ext cx="3845569" cy="3337920"/>
      </dsp:txXfrm>
    </dsp:sp>
    <dsp:sp modelId="{AABF0342-EE1F-4918-8871-8AE3C22AE5D2}">
      <dsp:nvSpPr>
        <dsp:cNvPr id="0" name=""/>
        <dsp:cNvSpPr/>
      </dsp:nvSpPr>
      <dsp:spPr>
        <a:xfrm>
          <a:off x="4383989" y="96921"/>
          <a:ext cx="3845569" cy="460800"/>
        </a:xfrm>
        <a:prstGeom prst="rect">
          <a:avLst/>
        </a:prstGeom>
        <a:solidFill>
          <a:schemeClr val="accent4">
            <a:hueOff val="-4464770"/>
            <a:satOff val="26899"/>
            <a:lumOff val="2156"/>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en-US" sz="1600" kern="1200" dirty="0" smtClean="0"/>
            <a:t>Talent Management</a:t>
          </a:r>
          <a:endParaRPr lang="en-US" sz="1600" kern="1200" dirty="0"/>
        </a:p>
      </dsp:txBody>
      <dsp:txXfrm>
        <a:off x="4383989" y="96921"/>
        <a:ext cx="3845569" cy="460800"/>
      </dsp:txXfrm>
    </dsp:sp>
    <dsp:sp modelId="{5C102C14-2733-45CA-BECF-257BDEB064E8}">
      <dsp:nvSpPr>
        <dsp:cNvPr id="0" name=""/>
        <dsp:cNvSpPr/>
      </dsp:nvSpPr>
      <dsp:spPr>
        <a:xfrm>
          <a:off x="4383989" y="557721"/>
          <a:ext cx="3845569" cy="3337920"/>
        </a:xfrm>
        <a:prstGeom prst="rect">
          <a:avLst/>
        </a:prstGeom>
        <a:solidFill>
          <a:schemeClr val="accent4">
            <a:tint val="40000"/>
            <a:alpha val="90000"/>
            <a:hueOff val="-3945706"/>
            <a:satOff val="22157"/>
            <a:lumOff val="1408"/>
            <a:alphaOff val="0"/>
          </a:schemeClr>
        </a:solidFill>
        <a:ln w="25400" cap="flat" cmpd="sng" algn="ctr">
          <a:solidFill>
            <a:schemeClr val="accent4">
              <a:tint val="40000"/>
              <a:alpha val="90000"/>
              <a:hueOff val="-3945706"/>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en-US" sz="1600" kern="1200" dirty="0" smtClean="0"/>
            <a:t>Recruitment</a:t>
          </a:r>
          <a:endParaRPr lang="en-US" sz="1600" kern="1200" dirty="0"/>
        </a:p>
        <a:p>
          <a:pPr marL="342900" lvl="2" indent="-171450" algn="l" defTabSz="711200" rtl="0">
            <a:lnSpc>
              <a:spcPct val="90000"/>
            </a:lnSpc>
            <a:spcBef>
              <a:spcPct val="0"/>
            </a:spcBef>
            <a:spcAft>
              <a:spcPct val="15000"/>
            </a:spcAft>
            <a:buChar char="••"/>
          </a:pPr>
          <a:r>
            <a:rPr lang="en-US" sz="1600" kern="1200" dirty="0" smtClean="0"/>
            <a:t>Permanent Staffing</a:t>
          </a:r>
          <a:endParaRPr lang="en-US" sz="1600" kern="1200" dirty="0"/>
        </a:p>
        <a:p>
          <a:pPr marL="342900" lvl="2" indent="-171450" algn="l" defTabSz="711200" rtl="0">
            <a:lnSpc>
              <a:spcPct val="90000"/>
            </a:lnSpc>
            <a:spcBef>
              <a:spcPct val="0"/>
            </a:spcBef>
            <a:spcAft>
              <a:spcPct val="15000"/>
            </a:spcAft>
            <a:buChar char="••"/>
          </a:pPr>
          <a:r>
            <a:rPr lang="en-US" sz="1600" kern="1200" dirty="0" smtClean="0"/>
            <a:t>Temp Staffing</a:t>
          </a:r>
          <a:endParaRPr lang="en-US" sz="1600" kern="1200" dirty="0"/>
        </a:p>
        <a:p>
          <a:pPr marL="342900" lvl="2" indent="-171450" algn="l" defTabSz="711200" rtl="0">
            <a:lnSpc>
              <a:spcPct val="90000"/>
            </a:lnSpc>
            <a:spcBef>
              <a:spcPct val="0"/>
            </a:spcBef>
            <a:spcAft>
              <a:spcPct val="15000"/>
            </a:spcAft>
            <a:buChar char="••"/>
          </a:pPr>
          <a:r>
            <a:rPr lang="en-US" sz="1600" kern="1200" dirty="0" smtClean="0"/>
            <a:t>Assessment Based Staffing</a:t>
          </a:r>
          <a:endParaRPr lang="en-US" sz="1600" kern="1200" dirty="0"/>
        </a:p>
        <a:p>
          <a:pPr marL="171450" lvl="1" indent="-171450" algn="l" defTabSz="711200" rtl="0">
            <a:lnSpc>
              <a:spcPct val="90000"/>
            </a:lnSpc>
            <a:spcBef>
              <a:spcPct val="0"/>
            </a:spcBef>
            <a:spcAft>
              <a:spcPct val="15000"/>
            </a:spcAft>
            <a:buChar char="••"/>
          </a:pPr>
          <a:r>
            <a:rPr lang="en-US" sz="1600" kern="1200" dirty="0" smtClean="0"/>
            <a:t>Training</a:t>
          </a:r>
          <a:endParaRPr lang="en-US" sz="1600" kern="1200" dirty="0"/>
        </a:p>
        <a:p>
          <a:pPr marL="342900" lvl="2" indent="-171450" algn="l" defTabSz="711200" rtl="0">
            <a:lnSpc>
              <a:spcPct val="90000"/>
            </a:lnSpc>
            <a:spcBef>
              <a:spcPct val="0"/>
            </a:spcBef>
            <a:spcAft>
              <a:spcPct val="15000"/>
            </a:spcAft>
            <a:buChar char="••"/>
          </a:pPr>
          <a:r>
            <a:rPr lang="en-US" sz="1600" kern="1200" dirty="0" smtClean="0"/>
            <a:t>Employee Onboarding</a:t>
          </a:r>
          <a:endParaRPr lang="en-US" sz="1600" kern="1200" dirty="0"/>
        </a:p>
        <a:p>
          <a:pPr marL="342900" lvl="2" indent="-171450" algn="l" defTabSz="711200" rtl="0">
            <a:lnSpc>
              <a:spcPct val="90000"/>
            </a:lnSpc>
            <a:spcBef>
              <a:spcPct val="0"/>
            </a:spcBef>
            <a:spcAft>
              <a:spcPct val="15000"/>
            </a:spcAft>
            <a:buChar char="••"/>
          </a:pPr>
          <a:r>
            <a:rPr lang="en-US" sz="1600" kern="1200" dirty="0" smtClean="0"/>
            <a:t>Soft Skills</a:t>
          </a:r>
          <a:endParaRPr lang="en-US" sz="1600" kern="1200" dirty="0"/>
        </a:p>
        <a:p>
          <a:pPr marL="342900" lvl="2" indent="-171450" algn="l" defTabSz="711200" rtl="0">
            <a:lnSpc>
              <a:spcPct val="90000"/>
            </a:lnSpc>
            <a:spcBef>
              <a:spcPct val="0"/>
            </a:spcBef>
            <a:spcAft>
              <a:spcPct val="15000"/>
            </a:spcAft>
            <a:buChar char="••"/>
          </a:pPr>
          <a:r>
            <a:rPr lang="en-US" sz="1600" kern="1200" dirty="0" smtClean="0"/>
            <a:t>Leadership</a:t>
          </a:r>
          <a:endParaRPr lang="en-US" sz="1600" kern="1200" dirty="0"/>
        </a:p>
        <a:p>
          <a:pPr marL="342900" lvl="2" indent="-171450" algn="l" defTabSz="711200" rtl="0">
            <a:lnSpc>
              <a:spcPct val="90000"/>
            </a:lnSpc>
            <a:spcBef>
              <a:spcPct val="0"/>
            </a:spcBef>
            <a:spcAft>
              <a:spcPct val="15000"/>
            </a:spcAft>
            <a:buChar char="••"/>
          </a:pPr>
          <a:r>
            <a:rPr lang="en-US" sz="1600" kern="1200" dirty="0" smtClean="0"/>
            <a:t>Technology</a:t>
          </a:r>
          <a:endParaRPr lang="en-US" sz="1600" kern="1200" dirty="0"/>
        </a:p>
      </dsp:txBody>
      <dsp:txXfrm>
        <a:off x="4383989" y="557721"/>
        <a:ext cx="3845569" cy="333792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683DA07-ACC5-4B76-8290-80ADCF23F3FE}">
      <dsp:nvSpPr>
        <dsp:cNvPr id="0" name=""/>
        <dsp:cNvSpPr/>
      </dsp:nvSpPr>
      <dsp:spPr>
        <a:xfrm>
          <a:off x="2331405" y="446182"/>
          <a:ext cx="2886671" cy="725565"/>
        </a:xfrm>
        <a:prstGeom prst="roundRect">
          <a:avLst>
            <a:gd name="adj" fmla="val 10000"/>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	1</a:t>
          </a:r>
        </a:p>
        <a:p>
          <a:pPr lvl="0" algn="ctr" defTabSz="711200">
            <a:lnSpc>
              <a:spcPct val="90000"/>
            </a:lnSpc>
            <a:spcBef>
              <a:spcPct val="0"/>
            </a:spcBef>
            <a:spcAft>
              <a:spcPct val="35000"/>
            </a:spcAft>
          </a:pPr>
          <a:r>
            <a:rPr lang="en-US" sz="1600" kern="1200" dirty="0" smtClean="0">
              <a:solidFill>
                <a:schemeClr val="tx1"/>
              </a:solidFill>
            </a:rPr>
            <a:t>Obtain un-modeled data </a:t>
          </a:r>
          <a:endParaRPr lang="en-US" sz="1600" kern="1200" dirty="0">
            <a:solidFill>
              <a:schemeClr val="tx1"/>
            </a:solidFill>
          </a:endParaRPr>
        </a:p>
      </dsp:txBody>
      <dsp:txXfrm>
        <a:off x="2331405" y="446182"/>
        <a:ext cx="2886671" cy="725565"/>
      </dsp:txXfrm>
    </dsp:sp>
    <dsp:sp modelId="{D5049C49-201E-4099-BB9F-FDD2CFF234AF}">
      <dsp:nvSpPr>
        <dsp:cNvPr id="0" name=""/>
        <dsp:cNvSpPr/>
      </dsp:nvSpPr>
      <dsp:spPr>
        <a:xfrm rot="21549923">
          <a:off x="5495232" y="608531"/>
          <a:ext cx="1663635" cy="326504"/>
        </a:xfrm>
        <a:prstGeom prst="rightArrow">
          <a:avLst>
            <a:gd name="adj1" fmla="val 60000"/>
            <a:gd name="adj2" fmla="val 50000"/>
          </a:avLst>
        </a:prstGeom>
        <a:solidFill>
          <a:schemeClr val="accent5">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solidFill>
              <a:schemeClr val="tx1"/>
            </a:solidFill>
          </a:endParaRPr>
        </a:p>
      </dsp:txBody>
      <dsp:txXfrm rot="21549923">
        <a:off x="5495232" y="608531"/>
        <a:ext cx="1663635" cy="326504"/>
      </dsp:txXfrm>
    </dsp:sp>
    <dsp:sp modelId="{C1C6DB06-33DC-418D-A164-5721FFD9B73B}">
      <dsp:nvSpPr>
        <dsp:cNvPr id="0" name=""/>
        <dsp:cNvSpPr/>
      </dsp:nvSpPr>
      <dsp:spPr>
        <a:xfrm>
          <a:off x="7436023" y="371819"/>
          <a:ext cx="2886671" cy="725565"/>
        </a:xfrm>
        <a:prstGeom prst="roundRect">
          <a:avLst>
            <a:gd name="adj" fmla="val 10000"/>
          </a:avLst>
        </a:prstGeom>
        <a:solidFill>
          <a:schemeClr val="accent5">
            <a:hueOff val="-1986775"/>
            <a:satOff val="7962"/>
            <a:lumOff val="172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	2</a:t>
          </a:r>
        </a:p>
        <a:p>
          <a:pPr lvl="0" algn="ctr" defTabSz="711200">
            <a:lnSpc>
              <a:spcPct val="90000"/>
            </a:lnSpc>
            <a:spcBef>
              <a:spcPct val="0"/>
            </a:spcBef>
            <a:spcAft>
              <a:spcPct val="35000"/>
            </a:spcAft>
          </a:pPr>
          <a:r>
            <a:rPr lang="en-US" sz="1600" kern="1200" dirty="0" smtClean="0">
              <a:solidFill>
                <a:schemeClr val="tx1"/>
              </a:solidFill>
            </a:rPr>
            <a:t>Cleaning the data</a:t>
          </a:r>
          <a:endParaRPr lang="en-US" sz="1600" kern="1200" dirty="0">
            <a:solidFill>
              <a:schemeClr val="tx1"/>
            </a:solidFill>
          </a:endParaRPr>
        </a:p>
      </dsp:txBody>
      <dsp:txXfrm>
        <a:off x="7436023" y="371819"/>
        <a:ext cx="2886671" cy="725565"/>
      </dsp:txXfrm>
    </dsp:sp>
    <dsp:sp modelId="{413B3B0D-337C-4BEE-B4BF-477F55AFCC51}">
      <dsp:nvSpPr>
        <dsp:cNvPr id="0" name=""/>
        <dsp:cNvSpPr/>
      </dsp:nvSpPr>
      <dsp:spPr>
        <a:xfrm rot="5400000">
          <a:off x="8454284" y="1500898"/>
          <a:ext cx="850149" cy="326504"/>
        </a:xfrm>
        <a:prstGeom prst="rightArrow">
          <a:avLst>
            <a:gd name="adj1" fmla="val 60000"/>
            <a:gd name="adj2" fmla="val 50000"/>
          </a:avLst>
        </a:prstGeom>
        <a:solidFill>
          <a:schemeClr val="accent5">
            <a:hueOff val="-2483469"/>
            <a:satOff val="9953"/>
            <a:lumOff val="2157"/>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solidFill>
              <a:schemeClr val="tx1"/>
            </a:solidFill>
          </a:endParaRPr>
        </a:p>
      </dsp:txBody>
      <dsp:txXfrm rot="5400000">
        <a:off x="8454284" y="1500898"/>
        <a:ext cx="850149" cy="326504"/>
      </dsp:txXfrm>
    </dsp:sp>
    <dsp:sp modelId="{9EEAE066-49BD-4E4D-AC70-2CDE271BF852}">
      <dsp:nvSpPr>
        <dsp:cNvPr id="0" name=""/>
        <dsp:cNvSpPr/>
      </dsp:nvSpPr>
      <dsp:spPr>
        <a:xfrm>
          <a:off x="7436023" y="2230916"/>
          <a:ext cx="2886671" cy="725565"/>
        </a:xfrm>
        <a:prstGeom prst="roundRect">
          <a:avLst>
            <a:gd name="adj" fmla="val 10000"/>
          </a:avLst>
        </a:prstGeom>
        <a:solidFill>
          <a:schemeClr val="accent5">
            <a:hueOff val="-3973551"/>
            <a:satOff val="15924"/>
            <a:lumOff val="3451"/>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	3</a:t>
          </a:r>
        </a:p>
        <a:p>
          <a:pPr lvl="0" algn="ctr" defTabSz="711200">
            <a:lnSpc>
              <a:spcPct val="90000"/>
            </a:lnSpc>
            <a:spcBef>
              <a:spcPct val="0"/>
            </a:spcBef>
            <a:spcAft>
              <a:spcPct val="35000"/>
            </a:spcAft>
          </a:pPr>
          <a:r>
            <a:rPr lang="en-US" sz="1600" kern="1200" dirty="0" smtClean="0">
              <a:solidFill>
                <a:schemeClr val="tx1"/>
              </a:solidFill>
            </a:rPr>
            <a:t>Explore data</a:t>
          </a:r>
          <a:endParaRPr lang="en-US" sz="1600" kern="1200" dirty="0">
            <a:solidFill>
              <a:schemeClr val="tx1"/>
            </a:solidFill>
          </a:endParaRPr>
        </a:p>
      </dsp:txBody>
      <dsp:txXfrm>
        <a:off x="7436023" y="2230916"/>
        <a:ext cx="2886671" cy="725565"/>
      </dsp:txXfrm>
    </dsp:sp>
    <dsp:sp modelId="{7FFCE5C0-38F2-4EDB-A6A3-86D679A74798}">
      <dsp:nvSpPr>
        <dsp:cNvPr id="0" name=""/>
        <dsp:cNvSpPr/>
      </dsp:nvSpPr>
      <dsp:spPr>
        <a:xfrm rot="10847346">
          <a:off x="5237545" y="2393265"/>
          <a:ext cx="1884511" cy="326504"/>
        </a:xfrm>
        <a:prstGeom prst="rightArrow">
          <a:avLst>
            <a:gd name="adj1" fmla="val 60000"/>
            <a:gd name="adj2" fmla="val 50000"/>
          </a:avLst>
        </a:prstGeom>
        <a:solidFill>
          <a:schemeClr val="accent5">
            <a:hueOff val="-4966938"/>
            <a:satOff val="19906"/>
            <a:lumOff val="4314"/>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solidFill>
              <a:schemeClr val="tx1"/>
            </a:solidFill>
          </a:endParaRPr>
        </a:p>
      </dsp:txBody>
      <dsp:txXfrm rot="10847346">
        <a:off x="5237545" y="2393265"/>
        <a:ext cx="1884511" cy="326504"/>
      </dsp:txXfrm>
    </dsp:sp>
    <dsp:sp modelId="{A8EF8803-A034-418D-BCFA-42B8A172E8DB}">
      <dsp:nvSpPr>
        <dsp:cNvPr id="0" name=""/>
        <dsp:cNvSpPr/>
      </dsp:nvSpPr>
      <dsp:spPr>
        <a:xfrm>
          <a:off x="2036907" y="2156553"/>
          <a:ext cx="2886671" cy="725565"/>
        </a:xfrm>
        <a:prstGeom prst="roundRect">
          <a:avLst>
            <a:gd name="adj" fmla="val 10000"/>
          </a:avLst>
        </a:prstGeom>
        <a:solidFill>
          <a:schemeClr val="accent5">
            <a:hueOff val="-5960326"/>
            <a:satOff val="23887"/>
            <a:lumOff val="5177"/>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	4</a:t>
          </a:r>
        </a:p>
        <a:p>
          <a:pPr lvl="0" algn="ctr" defTabSz="711200">
            <a:lnSpc>
              <a:spcPct val="90000"/>
            </a:lnSpc>
            <a:spcBef>
              <a:spcPct val="0"/>
            </a:spcBef>
            <a:spcAft>
              <a:spcPct val="35000"/>
            </a:spcAft>
          </a:pPr>
          <a:r>
            <a:rPr lang="en-US" sz="1600" kern="1200" dirty="0" smtClean="0">
              <a:solidFill>
                <a:schemeClr val="tx1"/>
              </a:solidFill>
            </a:rPr>
            <a:t>Produce a model/structure</a:t>
          </a:r>
          <a:endParaRPr lang="en-US" sz="1600" kern="1200" dirty="0">
            <a:solidFill>
              <a:schemeClr val="tx1"/>
            </a:solidFill>
          </a:endParaRPr>
        </a:p>
      </dsp:txBody>
      <dsp:txXfrm>
        <a:off x="2036907" y="2156553"/>
        <a:ext cx="2886671" cy="725565"/>
      </dsp:txXfrm>
    </dsp:sp>
    <dsp:sp modelId="{95216B77-FD6B-4DD1-AB98-31690DD1FBE1}">
      <dsp:nvSpPr>
        <dsp:cNvPr id="0" name=""/>
        <dsp:cNvSpPr/>
      </dsp:nvSpPr>
      <dsp:spPr>
        <a:xfrm rot="5606051">
          <a:off x="3089128" y="3174083"/>
          <a:ext cx="684054" cy="326504"/>
        </a:xfrm>
        <a:prstGeom prst="rightArrow">
          <a:avLst>
            <a:gd name="adj1" fmla="val 60000"/>
            <a:gd name="adj2" fmla="val 50000"/>
          </a:avLst>
        </a:prstGeom>
        <a:solidFill>
          <a:schemeClr val="accent5">
            <a:hueOff val="-7450407"/>
            <a:satOff val="29858"/>
            <a:lumOff val="6471"/>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solidFill>
              <a:schemeClr val="tx1"/>
            </a:solidFill>
          </a:endParaRPr>
        </a:p>
      </dsp:txBody>
      <dsp:txXfrm rot="5606051">
        <a:off x="3089128" y="3174083"/>
        <a:ext cx="684054" cy="326504"/>
      </dsp:txXfrm>
    </dsp:sp>
    <dsp:sp modelId="{0A1B3CED-7478-4A1D-A931-7765E5A08A8B}">
      <dsp:nvSpPr>
        <dsp:cNvPr id="0" name=""/>
        <dsp:cNvSpPr/>
      </dsp:nvSpPr>
      <dsp:spPr>
        <a:xfrm>
          <a:off x="1938732" y="3792553"/>
          <a:ext cx="2886671" cy="725565"/>
        </a:xfrm>
        <a:prstGeom prst="roundRect">
          <a:avLst>
            <a:gd name="adj" fmla="val 10000"/>
          </a:avLst>
        </a:prstGeom>
        <a:solidFill>
          <a:schemeClr val="accent5">
            <a:hueOff val="-7947101"/>
            <a:satOff val="31849"/>
            <a:lumOff val="690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	5</a:t>
          </a:r>
        </a:p>
        <a:p>
          <a:pPr lvl="0" algn="ctr" defTabSz="711200">
            <a:lnSpc>
              <a:spcPct val="90000"/>
            </a:lnSpc>
            <a:spcBef>
              <a:spcPct val="0"/>
            </a:spcBef>
            <a:spcAft>
              <a:spcPct val="35000"/>
            </a:spcAft>
          </a:pPr>
          <a:r>
            <a:rPr lang="en-US" sz="1600" kern="1200" dirty="0" smtClean="0">
              <a:solidFill>
                <a:schemeClr val="tx1"/>
              </a:solidFill>
            </a:rPr>
            <a:t>Analyze the model</a:t>
          </a:r>
          <a:endParaRPr lang="en-US" sz="1600" kern="1200" dirty="0">
            <a:solidFill>
              <a:schemeClr val="tx1"/>
            </a:solidFill>
          </a:endParaRPr>
        </a:p>
      </dsp:txBody>
      <dsp:txXfrm>
        <a:off x="1938732" y="3792553"/>
        <a:ext cx="2886671" cy="725565"/>
      </dsp:txXfrm>
    </dsp:sp>
    <dsp:sp modelId="{F7000C74-7675-4E50-B9CD-371B214DE12D}">
      <dsp:nvSpPr>
        <dsp:cNvPr id="0" name=""/>
        <dsp:cNvSpPr/>
      </dsp:nvSpPr>
      <dsp:spPr>
        <a:xfrm rot="96431">
          <a:off x="5126830" y="4066450"/>
          <a:ext cx="1811413" cy="326504"/>
        </a:xfrm>
        <a:prstGeom prst="rightArrow">
          <a:avLst>
            <a:gd name="adj1" fmla="val 60000"/>
            <a:gd name="adj2" fmla="val 50000"/>
          </a:avLst>
        </a:prstGeom>
        <a:solidFill>
          <a:schemeClr val="accent5">
            <a:hueOff val="-9933876"/>
            <a:satOff val="39811"/>
            <a:lumOff val="8628"/>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solidFill>
              <a:schemeClr val="tx1"/>
            </a:solidFill>
          </a:endParaRPr>
        </a:p>
      </dsp:txBody>
      <dsp:txXfrm rot="96431">
        <a:off x="5126830" y="4066450"/>
        <a:ext cx="1811413" cy="326504"/>
      </dsp:txXfrm>
    </dsp:sp>
    <dsp:sp modelId="{D2B04105-F5B3-4B6F-A264-3D11E9165C61}">
      <dsp:nvSpPr>
        <dsp:cNvPr id="0" name=""/>
        <dsp:cNvSpPr/>
      </dsp:nvSpPr>
      <dsp:spPr>
        <a:xfrm>
          <a:off x="7239671" y="3941287"/>
          <a:ext cx="2886671" cy="725565"/>
        </a:xfrm>
        <a:prstGeom prst="roundRect">
          <a:avLst>
            <a:gd name="adj" fmla="val 10000"/>
          </a:avLst>
        </a:prstGeom>
        <a:solidFill>
          <a:schemeClr val="accent5">
            <a:hueOff val="-9933876"/>
            <a:satOff val="39811"/>
            <a:lumOff val="862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	6</a:t>
          </a:r>
        </a:p>
        <a:p>
          <a:pPr lvl="0" algn="ctr" defTabSz="711200">
            <a:lnSpc>
              <a:spcPct val="90000"/>
            </a:lnSpc>
            <a:spcBef>
              <a:spcPct val="0"/>
            </a:spcBef>
            <a:spcAft>
              <a:spcPct val="35000"/>
            </a:spcAft>
          </a:pPr>
          <a:r>
            <a:rPr lang="en-US" sz="1600" kern="1200" dirty="0" smtClean="0">
              <a:solidFill>
                <a:schemeClr val="tx1"/>
              </a:solidFill>
            </a:rPr>
            <a:t>Insight/decision</a:t>
          </a:r>
          <a:endParaRPr lang="en-US" sz="1600" kern="1200" dirty="0">
            <a:solidFill>
              <a:schemeClr val="tx1"/>
            </a:solidFill>
          </a:endParaRPr>
        </a:p>
      </dsp:txBody>
      <dsp:txXfrm>
        <a:off x="7239671" y="3941287"/>
        <a:ext cx="2886671" cy="725565"/>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107B59-3A4B-4B7B-962C-1A4139E57FE4}" type="datetimeFigureOut">
              <a:rPr lang="en-US" smtClean="0"/>
              <a:pPr/>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89831-23F5-4408-9522-2A88B69A0C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107B59-3A4B-4B7B-962C-1A4139E57FE4}" type="datetimeFigureOut">
              <a:rPr lang="en-US" smtClean="0"/>
              <a:pPr/>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89831-23F5-4408-9522-2A88B69A0C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107B59-3A4B-4B7B-962C-1A4139E57FE4}" type="datetimeFigureOut">
              <a:rPr lang="en-US" smtClean="0"/>
              <a:pPr/>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89831-23F5-4408-9522-2A88B69A0C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107B59-3A4B-4B7B-962C-1A4139E57FE4}" type="datetimeFigureOut">
              <a:rPr lang="en-US" smtClean="0"/>
              <a:pPr/>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89831-23F5-4408-9522-2A88B69A0C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107B59-3A4B-4B7B-962C-1A4139E57FE4}" type="datetimeFigureOut">
              <a:rPr lang="en-US" smtClean="0"/>
              <a:pPr/>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89831-23F5-4408-9522-2A88B69A0C9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107B59-3A4B-4B7B-962C-1A4139E57FE4}" type="datetimeFigureOut">
              <a:rPr lang="en-US" smtClean="0"/>
              <a:pPr/>
              <a:t>5/26/2014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289831-23F5-4408-9522-2A88B69A0C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107B59-3A4B-4B7B-962C-1A4139E57FE4}" type="datetimeFigureOut">
              <a:rPr lang="en-US" smtClean="0"/>
              <a:pPr/>
              <a:t>5/26/2014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289831-23F5-4408-9522-2A88B69A0C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107B59-3A4B-4B7B-962C-1A4139E57FE4}" type="datetimeFigureOut">
              <a:rPr lang="en-US" smtClean="0"/>
              <a:pPr/>
              <a:t>5/26/2014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289831-23F5-4408-9522-2A88B69A0C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07B59-3A4B-4B7B-962C-1A4139E57FE4}" type="datetimeFigureOut">
              <a:rPr lang="en-US" smtClean="0"/>
              <a:pPr/>
              <a:t>5/26/2014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289831-23F5-4408-9522-2A88B69A0C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107B59-3A4B-4B7B-962C-1A4139E57FE4}" type="datetimeFigureOut">
              <a:rPr lang="en-US" smtClean="0"/>
              <a:pPr/>
              <a:t>5/26/2014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289831-23F5-4408-9522-2A88B69A0C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107B59-3A4B-4B7B-962C-1A4139E57FE4}" type="datetimeFigureOut">
              <a:rPr lang="en-US" smtClean="0"/>
              <a:pPr/>
              <a:t>5/26/2014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289831-23F5-4408-9522-2A88B69A0C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107B59-3A4B-4B7B-962C-1A4139E57FE4}" type="datetimeFigureOut">
              <a:rPr lang="en-US" smtClean="0"/>
              <a:pPr/>
              <a:t>5/26/2014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289831-23F5-4408-9522-2A88B69A0C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Verdana" pitchFamily="34" charset="0"/>
              <a:ea typeface="Verdana" pitchFamily="34" charset="0"/>
              <a:cs typeface="Verdana" pitchFamily="34" charset="0"/>
            </a:endParaRPr>
          </a:p>
        </p:txBody>
      </p:sp>
      <p:sp>
        <p:nvSpPr>
          <p:cNvPr id="8" name="Rounded Rectangle 7"/>
          <p:cNvSpPr/>
          <p:nvPr/>
        </p:nvSpPr>
        <p:spPr>
          <a:xfrm>
            <a:off x="228600" y="228600"/>
            <a:ext cx="8686800" cy="6400800"/>
          </a:xfrm>
          <a:prstGeom prst="roundRect">
            <a:avLst/>
          </a:prstGeom>
          <a:solidFill>
            <a:schemeClr val="bg1"/>
          </a:solidFill>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60000"/>
                  <a:lumOff val="40000"/>
                </a:schemeClr>
              </a:solidFill>
              <a:latin typeface="Verdana" pitchFamily="34" charset="0"/>
              <a:ea typeface="Verdana" pitchFamily="34" charset="0"/>
              <a:cs typeface="Verdana" pitchFamily="34" charset="0"/>
            </a:endParaRPr>
          </a:p>
        </p:txBody>
      </p:sp>
      <p:sp>
        <p:nvSpPr>
          <p:cNvPr id="6" name="Flowchart: Direct Access Storage 5"/>
          <p:cNvSpPr/>
          <p:nvPr/>
        </p:nvSpPr>
        <p:spPr>
          <a:xfrm>
            <a:off x="-457200" y="1524000"/>
            <a:ext cx="8839200" cy="1569660"/>
          </a:xfrm>
          <a:prstGeom prst="flowChartMagneticDrum">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9600" b="1" cap="all" dirty="0" smtClean="0">
                <a:ln w="0"/>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3500000" scaled="1"/>
                  <a:tileRect/>
                </a:gradFill>
                <a:effectLst>
                  <a:outerShdw blurRad="50800" dist="38100" dir="2700000" algn="tl" rotWithShape="0">
                    <a:prstClr val="black">
                      <a:alpha val="40000"/>
                    </a:prstClr>
                  </a:outerShdw>
                </a:effectLst>
                <a:latin typeface="Verdana" pitchFamily="34" charset="0"/>
                <a:ea typeface="Verdana" pitchFamily="34" charset="0"/>
                <a:cs typeface="Verdana" pitchFamily="34" charset="0"/>
              </a:rPr>
              <a:t>BIG</a:t>
            </a:r>
            <a:endParaRPr lang="en-US" sz="11500" b="1" cap="all" spc="0" dirty="0">
              <a:ln w="0"/>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3500000" scaled="1"/>
                <a:tileRect/>
              </a:gradFill>
              <a:effectLst>
                <a:outerShdw blurRad="50800" dist="38100" dir="2700000" algn="tl" rotWithShape="0">
                  <a:prstClr val="black">
                    <a:alpha val="40000"/>
                  </a:prstClr>
                </a:outerShdw>
              </a:effectLst>
              <a:latin typeface="Verdana" pitchFamily="34" charset="0"/>
              <a:ea typeface="Verdana" pitchFamily="34" charset="0"/>
              <a:cs typeface="Verdana" pitchFamily="34" charset="0"/>
            </a:endParaRPr>
          </a:p>
        </p:txBody>
      </p:sp>
      <p:sp>
        <p:nvSpPr>
          <p:cNvPr id="7" name="Flowchart: Direct Access Storage 6"/>
          <p:cNvSpPr/>
          <p:nvPr/>
        </p:nvSpPr>
        <p:spPr>
          <a:xfrm>
            <a:off x="0" y="3352800"/>
            <a:ext cx="10591800" cy="1569660"/>
          </a:xfrm>
          <a:prstGeom prst="flowChartMagneticDrum">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9600" b="1" cap="all" dirty="0" smtClean="0">
                <a:ln w="0"/>
                <a:solidFill>
                  <a:schemeClr val="bg1">
                    <a:lumMod val="85000"/>
                  </a:schemeClr>
                </a:solidFill>
                <a:effectLst>
                  <a:reflection blurRad="12700" stA="50000" endPos="50000" dist="5000" dir="5400000" sy="-100000" rotWithShape="0"/>
                </a:effectLst>
                <a:latin typeface="Verdana" pitchFamily="34" charset="0"/>
                <a:ea typeface="Verdana" pitchFamily="34" charset="0"/>
                <a:cs typeface="Verdana" pitchFamily="34" charset="0"/>
              </a:rPr>
              <a:t>	</a:t>
            </a:r>
            <a:r>
              <a:rPr lang="en-US" sz="9600" b="1" cap="all" dirty="0" smtClean="0">
                <a:ln w="0"/>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3500000" scaled="1"/>
                  <a:tileRect/>
                </a:gradFill>
                <a:effectLst>
                  <a:outerShdw blurRad="50800" dist="38100" dir="2700000" algn="tl" rotWithShape="0">
                    <a:prstClr val="black">
                      <a:alpha val="40000"/>
                    </a:prstClr>
                  </a:outerShdw>
                </a:effectLst>
                <a:latin typeface="Verdana" pitchFamily="34" charset="0"/>
                <a:ea typeface="Verdana" pitchFamily="34" charset="0"/>
                <a:cs typeface="Verdana" pitchFamily="34" charset="0"/>
              </a:rPr>
              <a:t>data</a:t>
            </a:r>
            <a:endParaRPr lang="en-US" sz="9600" b="1" cap="all" spc="0" dirty="0">
              <a:ln w="0"/>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3500000" scaled="1"/>
                <a:tileRect/>
              </a:gradFill>
              <a:effectLst>
                <a:outerShdw blurRad="50800" dist="38100" dir="2700000" algn="tl" rotWithShape="0">
                  <a:prstClr val="black">
                    <a:alpha val="40000"/>
                  </a:prstClr>
                </a:outerShdw>
              </a:effectLst>
              <a:latin typeface="Verdana" pitchFamily="34" charset="0"/>
              <a:ea typeface="Verdana" pitchFamily="34" charset="0"/>
              <a:cs typeface="Verdana" pitchFamily="34" charset="0"/>
            </a:endParaRPr>
          </a:p>
        </p:txBody>
      </p:sp>
      <p:sp>
        <p:nvSpPr>
          <p:cNvPr id="9" name="Rounded Rectangle 8"/>
          <p:cNvSpPr/>
          <p:nvPr/>
        </p:nvSpPr>
        <p:spPr>
          <a:xfrm>
            <a:off x="914400" y="4953000"/>
            <a:ext cx="7315200" cy="914400"/>
          </a:xfrm>
          <a:prstGeom prst="roundRect">
            <a:avLst/>
          </a:prstGeom>
          <a:solidFill>
            <a:schemeClr val="bg1"/>
          </a:solidFill>
          <a:ln>
            <a:noFill/>
          </a:ln>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b="1" cap="all" dirty="0" smtClean="0">
                <a:ln w="0"/>
                <a:solidFill>
                  <a:schemeClr val="tx2">
                    <a:lumMod val="60000"/>
                    <a:lumOff val="40000"/>
                  </a:schemeClr>
                </a:solidFill>
                <a:effectLst/>
                <a:latin typeface="Verdana" pitchFamily="34" charset="0"/>
                <a:ea typeface="Verdana" pitchFamily="34" charset="0"/>
                <a:cs typeface="Verdana" pitchFamily="34" charset="0"/>
              </a:rPr>
              <a:t>ANALYTICS IN HEALTHCARE</a:t>
            </a:r>
            <a:endParaRPr lang="en-US" sz="2800" b="1" cap="all" dirty="0">
              <a:ln w="0"/>
              <a:solidFill>
                <a:schemeClr val="tx2">
                  <a:lumMod val="60000"/>
                  <a:lumOff val="40000"/>
                </a:schemeClr>
              </a:solidFill>
              <a:effectLst/>
              <a:latin typeface="Verdana" pitchFamily="34" charset="0"/>
              <a:ea typeface="Verdana" pitchFamily="34" charset="0"/>
              <a:cs typeface="Verdana" pitchFamily="34" charset="0"/>
            </a:endParaRPr>
          </a:p>
        </p:txBody>
      </p:sp>
      <p:sp>
        <p:nvSpPr>
          <p:cNvPr id="11" name="Rectangle 10"/>
          <p:cNvSpPr/>
          <p:nvPr/>
        </p:nvSpPr>
        <p:spPr>
          <a:xfrm>
            <a:off x="875100" y="685800"/>
            <a:ext cx="7361311" cy="523220"/>
          </a:xfrm>
          <a:prstGeom prst="rect">
            <a:avLst/>
          </a:prstGeom>
          <a:noFill/>
          <a:scene3d>
            <a:camera prst="perspectiveFront"/>
            <a:lightRig rig="threePt" dir="t"/>
          </a:scene3d>
        </p:spPr>
        <p:txBody>
          <a:bodyPr wrap="none" lIns="91440" tIns="45720" rIns="91440" bIns="45720">
            <a:spAutoFit/>
          </a:bodyPr>
          <a:lstStyle/>
          <a:p>
            <a:pPr algn="ctr"/>
            <a:r>
              <a:rPr lang="en-US" sz="2800" b="1" cap="all" dirty="0" smtClean="0">
                <a:ln w="0"/>
                <a:solidFill>
                  <a:schemeClr val="tx2">
                    <a:lumMod val="60000"/>
                    <a:lumOff val="40000"/>
                  </a:schemeClr>
                </a:solidFill>
                <a:effectLst/>
                <a:latin typeface="Verdana" pitchFamily="34" charset="0"/>
                <a:ea typeface="Verdana" pitchFamily="34" charset="0"/>
                <a:cs typeface="Verdana" pitchFamily="34" charset="0"/>
              </a:rPr>
              <a:t>UNDERSTANDING THE CONCEPT OF</a:t>
            </a:r>
          </a:p>
        </p:txBody>
      </p:sp>
      <p:sp>
        <p:nvSpPr>
          <p:cNvPr id="10" name="TextBox 9"/>
          <p:cNvSpPr txBox="1"/>
          <p:nvPr/>
        </p:nvSpPr>
        <p:spPr>
          <a:xfrm>
            <a:off x="762000" y="6019800"/>
            <a:ext cx="7772400" cy="338554"/>
          </a:xfrm>
          <a:prstGeom prst="rect">
            <a:avLst/>
          </a:prstGeom>
          <a:noFill/>
          <a:ln>
            <a:solidFill>
              <a:schemeClr val="tx2">
                <a:lumMod val="75000"/>
              </a:schemeClr>
            </a:solidFill>
          </a:ln>
        </p:spPr>
        <p:txBody>
          <a:bodyPr wrap="square" rtlCol="0">
            <a:spAutoFit/>
          </a:bodyPr>
          <a:lstStyle/>
          <a:p>
            <a:r>
              <a:rPr lang="en-US" sz="1600" b="1" cap="all" dirty="0" smtClean="0">
                <a:ln w="0"/>
                <a:solidFill>
                  <a:sysClr val="windowText" lastClr="000000"/>
                </a:solidFill>
                <a:latin typeface="Verdana" pitchFamily="34" charset="0"/>
                <a:ea typeface="Verdana" pitchFamily="34" charset="0"/>
                <a:cs typeface="Verdana" pitchFamily="34" charset="0"/>
              </a:rPr>
              <a:t>    </a:t>
            </a:r>
            <a:r>
              <a:rPr lang="en-US" sz="1600" b="1" cap="all" dirty="0" smtClean="0">
                <a:ln w="0"/>
                <a:solidFill>
                  <a:sysClr val="windowText" lastClr="000000"/>
                </a:solidFill>
                <a:latin typeface="Verdana" pitchFamily="34" charset="0"/>
                <a:ea typeface="Verdana" pitchFamily="34" charset="0"/>
                <a:cs typeface="Verdana" pitchFamily="34" charset="0"/>
              </a:rPr>
              <a:t>Mamta Gupta				 PG/12/044</a:t>
            </a:r>
            <a:endParaRPr lang="en-US" sz="1600" b="1" cap="all" dirty="0" smtClean="0">
              <a:ln w="0"/>
              <a:solidFill>
                <a:sysClr val="windowText" lastClr="000000"/>
              </a:solidFill>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Stored Data 6"/>
          <p:cNvSpPr/>
          <p:nvPr/>
        </p:nvSpPr>
        <p:spPr>
          <a:xfrm>
            <a:off x="0" y="152400"/>
            <a:ext cx="9144000" cy="5334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REVIEW OF LITERATURE</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6" name="TextBox 5"/>
          <p:cNvSpPr txBox="1"/>
          <p:nvPr/>
        </p:nvSpPr>
        <p:spPr>
          <a:xfrm>
            <a:off x="990600" y="1828800"/>
            <a:ext cx="7010400" cy="497957"/>
          </a:xfrm>
          <a:prstGeom prst="rect">
            <a:avLst/>
          </a:prstGeom>
          <a:noFill/>
        </p:spPr>
        <p:txBody>
          <a:bodyPr wrap="square" rtlCol="0">
            <a:spAutoFit/>
          </a:bodyPr>
          <a:lstStyle/>
          <a:p>
            <a:pPr>
              <a:lnSpc>
                <a:spcPct val="150000"/>
              </a:lnSpc>
              <a:buFont typeface="Arial" pitchFamily="34" charset="0"/>
              <a:buChar char="•"/>
            </a:pPr>
            <a:endParaRPr lang="en-US" sz="2000" dirty="0"/>
          </a:p>
        </p:txBody>
      </p:sp>
      <p:sp>
        <p:nvSpPr>
          <p:cNvPr id="9" name="Rectangle 8"/>
          <p:cNvSpPr/>
          <p:nvPr/>
        </p:nvSpPr>
        <p:spPr>
          <a:xfrm>
            <a:off x="1143000" y="1447800"/>
            <a:ext cx="7162800" cy="4247317"/>
          </a:xfrm>
          <a:prstGeom prst="rect">
            <a:avLst/>
          </a:prstGeom>
        </p:spPr>
        <p:txBody>
          <a:bodyPr wrap="square">
            <a:spAutoFit/>
          </a:bodyPr>
          <a:lstStyle/>
          <a:p>
            <a:r>
              <a:rPr lang="en-US" dirty="0" smtClean="0"/>
              <a:t>1.Potentiality of big data in the medical sector: focus on how to reshape the healthcare system (Korea, 2013)</a:t>
            </a:r>
          </a:p>
          <a:p>
            <a:endParaRPr lang="en-US" dirty="0" smtClean="0"/>
          </a:p>
          <a:p>
            <a:r>
              <a:rPr lang="en-US" dirty="0" smtClean="0"/>
              <a:t>2. The challenge of big data in public health: an opportunity for visual analytics (Canada, 2014)</a:t>
            </a:r>
          </a:p>
          <a:p>
            <a:endParaRPr lang="en-US" dirty="0" smtClean="0"/>
          </a:p>
          <a:p>
            <a:r>
              <a:rPr lang="en-US" dirty="0" smtClean="0"/>
              <a:t>3. The role of big data and advanced analytics in drug discovery, development and commercialization </a:t>
            </a:r>
          </a:p>
          <a:p>
            <a:endParaRPr lang="en-US" dirty="0" smtClean="0"/>
          </a:p>
          <a:p>
            <a:r>
              <a:rPr lang="en-US" dirty="0" smtClean="0"/>
              <a:t>4. Big data, advanced analytics and the future of comparative effectiveness research </a:t>
            </a:r>
          </a:p>
          <a:p>
            <a:endParaRPr lang="en-US" dirty="0" smtClean="0"/>
          </a:p>
          <a:p>
            <a:r>
              <a:rPr lang="en-US" dirty="0" smtClean="0"/>
              <a:t>5. The Person-Event Data Environment: leveraging big data for studies of psychological strengths in soldiers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Stored Data 6"/>
          <p:cNvSpPr/>
          <p:nvPr/>
        </p:nvSpPr>
        <p:spPr>
          <a:xfrm>
            <a:off x="0" y="152400"/>
            <a:ext cx="9144000" cy="6096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METHODOLOGY</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6" name="TextBox 5"/>
          <p:cNvSpPr txBox="1"/>
          <p:nvPr/>
        </p:nvSpPr>
        <p:spPr>
          <a:xfrm>
            <a:off x="990600" y="1828800"/>
            <a:ext cx="7010400" cy="497957"/>
          </a:xfrm>
          <a:prstGeom prst="rect">
            <a:avLst/>
          </a:prstGeom>
          <a:noFill/>
        </p:spPr>
        <p:txBody>
          <a:bodyPr wrap="square" rtlCol="0">
            <a:spAutoFit/>
          </a:bodyPr>
          <a:lstStyle/>
          <a:p>
            <a:pPr>
              <a:lnSpc>
                <a:spcPct val="150000"/>
              </a:lnSpc>
              <a:buFont typeface="Arial" pitchFamily="34" charset="0"/>
              <a:buChar char="•"/>
            </a:pPr>
            <a:endParaRPr lang="en-US" sz="2000" dirty="0"/>
          </a:p>
        </p:txBody>
      </p:sp>
      <p:sp>
        <p:nvSpPr>
          <p:cNvPr id="8" name="TextBox 7"/>
          <p:cNvSpPr txBox="1"/>
          <p:nvPr/>
        </p:nvSpPr>
        <p:spPr>
          <a:xfrm>
            <a:off x="838200" y="1447800"/>
            <a:ext cx="7010400" cy="4801314"/>
          </a:xfrm>
          <a:prstGeom prst="rect">
            <a:avLst/>
          </a:prstGeom>
          <a:noFill/>
        </p:spPr>
        <p:txBody>
          <a:bodyPr wrap="square" rtlCol="0">
            <a:spAutoFit/>
          </a:bodyPr>
          <a:lstStyle/>
          <a:p>
            <a:pPr algn="just">
              <a:lnSpc>
                <a:spcPct val="150000"/>
              </a:lnSpc>
            </a:pPr>
            <a:r>
              <a:rPr lang="en-US" b="1" dirty="0" smtClean="0"/>
              <a:t>STUDY DESIGN</a:t>
            </a:r>
            <a:r>
              <a:rPr lang="en-US" dirty="0" smtClean="0"/>
              <a:t>: A descriptive methodology was used for this study. All the available data was used to understand big data analysis need, finding the opportunistic areas, challenges, exploring various available platforms, etc.</a:t>
            </a:r>
          </a:p>
          <a:p>
            <a:pPr algn="just">
              <a:lnSpc>
                <a:spcPct val="150000"/>
              </a:lnSpc>
            </a:pPr>
            <a:endParaRPr lang="en-US" dirty="0" smtClean="0"/>
          </a:p>
          <a:p>
            <a:pPr algn="just">
              <a:lnSpc>
                <a:spcPct val="150000"/>
              </a:lnSpc>
            </a:pPr>
            <a:r>
              <a:rPr lang="en-US" b="1" dirty="0" smtClean="0"/>
              <a:t>DATA COLLECTION: </a:t>
            </a:r>
            <a:r>
              <a:rPr lang="en-US" dirty="0" smtClean="0"/>
              <a:t>The data collection source was secondary. All the available data from secondary source was used to get better understanding of big data and its growing need in healthcare sector.</a:t>
            </a:r>
          </a:p>
          <a:p>
            <a:pPr algn="just">
              <a:lnSpc>
                <a:spcPct val="150000"/>
              </a:lnSpc>
            </a:pPr>
            <a:endParaRPr lang="en-US" dirty="0" smtClean="0"/>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Stored Data 6"/>
          <p:cNvSpPr/>
          <p:nvPr/>
        </p:nvSpPr>
        <p:spPr>
          <a:xfrm>
            <a:off x="0" y="152400"/>
            <a:ext cx="9372600" cy="6096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METHODOLOGY</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6" name="TextBox 5"/>
          <p:cNvSpPr txBox="1"/>
          <p:nvPr/>
        </p:nvSpPr>
        <p:spPr>
          <a:xfrm>
            <a:off x="990600" y="1600200"/>
            <a:ext cx="7010400" cy="1282787"/>
          </a:xfrm>
          <a:prstGeom prst="rect">
            <a:avLst/>
          </a:prstGeom>
          <a:noFill/>
        </p:spPr>
        <p:txBody>
          <a:bodyPr wrap="square" rtlCol="0">
            <a:spAutoFit/>
          </a:bodyPr>
          <a:lstStyle/>
          <a:p>
            <a:pPr algn="just">
              <a:lnSpc>
                <a:spcPct val="150000"/>
              </a:lnSpc>
            </a:pPr>
            <a:r>
              <a:rPr lang="en-US" b="1" dirty="0" smtClean="0"/>
              <a:t>SAMPLE</a:t>
            </a:r>
            <a:r>
              <a:rPr lang="en-US" dirty="0" smtClean="0"/>
              <a:t>: Online available white papers of IBM, KPMG, etc were used in this study. Other documents, articles, blogs, etc. were used as well.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Stored Data 6"/>
          <p:cNvSpPr/>
          <p:nvPr/>
        </p:nvSpPr>
        <p:spPr>
          <a:xfrm>
            <a:off x="0" y="152400"/>
            <a:ext cx="9144000" cy="5334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RESULT</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6" name="TextBox 5"/>
          <p:cNvSpPr txBox="1"/>
          <p:nvPr/>
        </p:nvSpPr>
        <p:spPr>
          <a:xfrm>
            <a:off x="990600" y="1828800"/>
            <a:ext cx="7010400" cy="497957"/>
          </a:xfrm>
          <a:prstGeom prst="rect">
            <a:avLst/>
          </a:prstGeom>
          <a:noFill/>
        </p:spPr>
        <p:txBody>
          <a:bodyPr wrap="square" rtlCol="0">
            <a:spAutoFit/>
          </a:bodyPr>
          <a:lstStyle/>
          <a:p>
            <a:pPr>
              <a:lnSpc>
                <a:spcPct val="150000"/>
              </a:lnSpc>
              <a:buFont typeface="Arial" pitchFamily="34" charset="0"/>
              <a:buChar char="•"/>
            </a:pPr>
            <a:endParaRPr lang="en-US" sz="2000" dirty="0"/>
          </a:p>
        </p:txBody>
      </p:sp>
      <p:pic>
        <p:nvPicPr>
          <p:cNvPr id="8" name="Picture 7"/>
          <p:cNvPicPr/>
          <p:nvPr/>
        </p:nvPicPr>
        <p:blipFill>
          <a:blip r:embed="rId2" cstate="print"/>
          <a:srcRect l="16939" r="13194" b="26866"/>
          <a:stretch>
            <a:fillRect/>
          </a:stretch>
        </p:blipFill>
        <p:spPr bwMode="auto">
          <a:xfrm>
            <a:off x="1447800" y="1371600"/>
            <a:ext cx="6172200" cy="4267200"/>
          </a:xfrm>
          <a:prstGeom prst="rect">
            <a:avLst/>
          </a:prstGeom>
          <a:noFill/>
          <a:ln w="9525">
            <a:noFill/>
            <a:miter lim="800000"/>
            <a:headEnd/>
            <a:tailEnd/>
          </a:ln>
        </p:spPr>
      </p:pic>
      <p:sp>
        <p:nvSpPr>
          <p:cNvPr id="9" name="Rectangle 8"/>
          <p:cNvSpPr/>
          <p:nvPr/>
        </p:nvSpPr>
        <p:spPr>
          <a:xfrm>
            <a:off x="2133600" y="5802868"/>
            <a:ext cx="5715000" cy="369332"/>
          </a:xfrm>
          <a:prstGeom prst="rect">
            <a:avLst/>
          </a:prstGeom>
          <a:ln>
            <a:solidFill>
              <a:schemeClr val="tx1"/>
            </a:solidFill>
          </a:ln>
        </p:spPr>
        <p:txBody>
          <a:bodyPr wrap="square">
            <a:spAutoFit/>
          </a:bodyPr>
          <a:lstStyle/>
          <a:p>
            <a:r>
              <a:rPr lang="en-US" dirty="0" smtClean="0"/>
              <a:t>Big Data Analytic Opportunities in Healthcare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Stored Data 1"/>
          <p:cNvSpPr/>
          <p:nvPr/>
        </p:nvSpPr>
        <p:spPr>
          <a:xfrm>
            <a:off x="0" y="152400"/>
            <a:ext cx="9144000" cy="5334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RESULT</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4" name="TextBox 3"/>
          <p:cNvSpPr txBox="1"/>
          <p:nvPr/>
        </p:nvSpPr>
        <p:spPr>
          <a:xfrm>
            <a:off x="1447800" y="1688068"/>
            <a:ext cx="2514600" cy="369332"/>
          </a:xfrm>
          <a:prstGeom prst="rect">
            <a:avLst/>
          </a:prstGeom>
          <a:solidFill>
            <a:schemeClr val="bg1"/>
          </a:solidFill>
        </p:spPr>
        <p:txBody>
          <a:bodyPr wrap="square" rtlCol="0">
            <a:spAutoFit/>
          </a:bodyPr>
          <a:lstStyle/>
          <a:p>
            <a:endParaRPr lang="en-US" dirty="0"/>
          </a:p>
        </p:txBody>
      </p:sp>
      <p:sp>
        <p:nvSpPr>
          <p:cNvPr id="7" name="TextBox 6"/>
          <p:cNvSpPr txBox="1"/>
          <p:nvPr/>
        </p:nvSpPr>
        <p:spPr>
          <a:xfrm>
            <a:off x="685800" y="1066800"/>
            <a:ext cx="7924800" cy="5170646"/>
          </a:xfrm>
          <a:prstGeom prst="rect">
            <a:avLst/>
          </a:prstGeom>
          <a:noFill/>
        </p:spPr>
        <p:txBody>
          <a:bodyPr wrap="square" rtlCol="0">
            <a:spAutoFit/>
          </a:bodyPr>
          <a:lstStyle/>
          <a:p>
            <a:pPr lvl="0" algn="just" fontAlgn="base">
              <a:spcBef>
                <a:spcPct val="0"/>
              </a:spcBef>
              <a:spcAft>
                <a:spcPct val="0"/>
              </a:spcAft>
            </a:pPr>
            <a:r>
              <a:rPr lang="en-US" sz="1600" b="1" u="sng" dirty="0" smtClean="0">
                <a:ea typeface="Calibri" pitchFamily="34" charset="0"/>
                <a:cs typeface="Times New Roman" pitchFamily="18" charset="0"/>
              </a:rPr>
              <a:t>PATIENT CENTRIC BENEFITS IN FUTURE </a:t>
            </a:r>
            <a:endParaRPr lang="en-US" sz="1600" u="sng" dirty="0" smtClean="0">
              <a:cs typeface="Arial" pitchFamily="34" charset="0"/>
            </a:endParaRPr>
          </a:p>
          <a:p>
            <a:pPr lvl="0" algn="just" eaLnBrk="0" fontAlgn="base" hangingPunct="0">
              <a:spcBef>
                <a:spcPct val="0"/>
              </a:spcBef>
              <a:spcAft>
                <a:spcPct val="0"/>
              </a:spcAft>
            </a:pPr>
            <a:endParaRPr lang="en-US" sz="1600" dirty="0" smtClean="0">
              <a:cs typeface="Arial" pitchFamily="34" charset="0"/>
            </a:endParaRPr>
          </a:p>
          <a:p>
            <a:pPr lvl="0" algn="just" eaLnBrk="0" fontAlgn="base" hangingPunct="0">
              <a:spcBef>
                <a:spcPct val="0"/>
              </a:spcBef>
              <a:spcAft>
                <a:spcPct val="0"/>
              </a:spcAft>
              <a:buFontTx/>
              <a:buChar char="•"/>
            </a:pPr>
            <a:r>
              <a:rPr lang="en-US" sz="1600" b="1" dirty="0" smtClean="0">
                <a:ea typeface="Calibri" pitchFamily="34" charset="0"/>
                <a:cs typeface="Times New Roman" pitchFamily="18" charset="0"/>
              </a:rPr>
              <a:t>LINE OF TREATMENT</a:t>
            </a:r>
            <a:r>
              <a:rPr lang="en-US" sz="1600" dirty="0" smtClean="0">
                <a:ea typeface="Calibri" pitchFamily="34" charset="0"/>
                <a:cs typeface="Times New Roman" pitchFamily="18" charset="0"/>
              </a:rPr>
              <a:t>: - It will be beneficial to decide on line of treatment for deadly diseases like HIV, Cancer, etc. </a:t>
            </a:r>
          </a:p>
          <a:p>
            <a:pPr lvl="0" algn="just" eaLnBrk="0" fontAlgn="base" hangingPunct="0">
              <a:spcBef>
                <a:spcPct val="0"/>
              </a:spcBef>
              <a:spcAft>
                <a:spcPct val="0"/>
              </a:spcAft>
              <a:buFontTx/>
              <a:buChar char="•"/>
            </a:pPr>
            <a:endParaRPr lang="en-US" sz="1600" dirty="0" smtClean="0">
              <a:cs typeface="Arial" pitchFamily="34" charset="0"/>
            </a:endParaRPr>
          </a:p>
          <a:p>
            <a:pPr lvl="0" algn="just" eaLnBrk="0" fontAlgn="base" hangingPunct="0">
              <a:spcBef>
                <a:spcPct val="0"/>
              </a:spcBef>
              <a:spcAft>
                <a:spcPct val="0"/>
              </a:spcAft>
              <a:buFontTx/>
              <a:buChar char="•"/>
            </a:pPr>
            <a:r>
              <a:rPr lang="en-US" sz="1600" b="1" dirty="0" smtClean="0">
                <a:ea typeface="Calibri" pitchFamily="34" charset="0"/>
                <a:cs typeface="Times New Roman" pitchFamily="18" charset="0"/>
              </a:rPr>
              <a:t>LENGTH OF STAY:</a:t>
            </a:r>
            <a:r>
              <a:rPr lang="en-US" sz="1600" dirty="0" smtClean="0">
                <a:ea typeface="Calibri" pitchFamily="34" charset="0"/>
                <a:cs typeface="Times New Roman" pitchFamily="18" charset="0"/>
              </a:rPr>
              <a:t> - Data analysis will be used to give better treatment hence reducing the length of hospital stay and treatment.</a:t>
            </a:r>
          </a:p>
          <a:p>
            <a:pPr lvl="0" algn="just" eaLnBrk="0" fontAlgn="base" hangingPunct="0">
              <a:spcBef>
                <a:spcPct val="0"/>
              </a:spcBef>
              <a:spcAft>
                <a:spcPct val="0"/>
              </a:spcAft>
              <a:buFontTx/>
              <a:buChar char="•"/>
            </a:pPr>
            <a:endParaRPr lang="en-US" sz="1600" dirty="0" smtClean="0">
              <a:cs typeface="Arial" pitchFamily="34" charset="0"/>
            </a:endParaRPr>
          </a:p>
          <a:p>
            <a:pPr lvl="0" algn="just" eaLnBrk="0" fontAlgn="base" hangingPunct="0">
              <a:spcBef>
                <a:spcPct val="0"/>
              </a:spcBef>
              <a:spcAft>
                <a:spcPct val="0"/>
              </a:spcAft>
              <a:buFontTx/>
              <a:buChar char="•"/>
            </a:pPr>
            <a:r>
              <a:rPr lang="en-US" sz="1600" b="1" dirty="0" smtClean="0">
                <a:ea typeface="Calibri" pitchFamily="34" charset="0"/>
                <a:cs typeface="Times New Roman" pitchFamily="18" charset="0"/>
              </a:rPr>
              <a:t>PERSONALIZED MEDICINE</a:t>
            </a:r>
            <a:r>
              <a:rPr lang="en-US" sz="1600" dirty="0" smtClean="0">
                <a:ea typeface="Calibri" pitchFamily="34" charset="0"/>
                <a:cs typeface="Times New Roman" pitchFamily="18" charset="0"/>
              </a:rPr>
              <a:t>: -Patient’s past history and bio-informatics/genome analysis will be used for personalized medicine if required.</a:t>
            </a:r>
          </a:p>
          <a:p>
            <a:pPr lvl="0" algn="just" eaLnBrk="0" fontAlgn="base" hangingPunct="0">
              <a:spcBef>
                <a:spcPct val="0"/>
              </a:spcBef>
              <a:spcAft>
                <a:spcPct val="0"/>
              </a:spcAft>
              <a:buFontTx/>
              <a:buChar char="•"/>
            </a:pPr>
            <a:endParaRPr lang="en-US" sz="1600" dirty="0" smtClean="0">
              <a:cs typeface="Arial" pitchFamily="34" charset="0"/>
            </a:endParaRPr>
          </a:p>
          <a:p>
            <a:pPr lvl="0" algn="just" eaLnBrk="0" fontAlgn="base" hangingPunct="0">
              <a:spcBef>
                <a:spcPct val="0"/>
              </a:spcBef>
              <a:spcAft>
                <a:spcPct val="0"/>
              </a:spcAft>
              <a:buFontTx/>
              <a:buChar char="•"/>
            </a:pPr>
            <a:r>
              <a:rPr lang="en-US" sz="1600" b="1" dirty="0" smtClean="0">
                <a:ea typeface="Calibri" pitchFamily="34" charset="0"/>
                <a:cs typeface="Times New Roman" pitchFamily="18" charset="0"/>
              </a:rPr>
              <a:t>APPROPRIATE INVESTIGATIONS</a:t>
            </a:r>
            <a:r>
              <a:rPr lang="en-US" sz="1600" dirty="0" smtClean="0">
                <a:ea typeface="Calibri" pitchFamily="34" charset="0"/>
                <a:cs typeface="Times New Roman" pitchFamily="18" charset="0"/>
              </a:rPr>
              <a:t>: - Analysis will help to advice appropriate diagnostics /investigations thereby assisting fast tracking of diseases and its cure.</a:t>
            </a:r>
          </a:p>
          <a:p>
            <a:pPr lvl="0" algn="just" eaLnBrk="0" fontAlgn="base" hangingPunct="0">
              <a:spcBef>
                <a:spcPct val="0"/>
              </a:spcBef>
              <a:spcAft>
                <a:spcPct val="0"/>
              </a:spcAft>
              <a:buFontTx/>
              <a:buChar char="•"/>
            </a:pPr>
            <a:endParaRPr lang="en-US" sz="1600" dirty="0" smtClean="0">
              <a:cs typeface="Arial" pitchFamily="34" charset="0"/>
            </a:endParaRPr>
          </a:p>
          <a:p>
            <a:pPr lvl="0" algn="just" eaLnBrk="0" fontAlgn="base" hangingPunct="0">
              <a:spcBef>
                <a:spcPct val="0"/>
              </a:spcBef>
              <a:spcAft>
                <a:spcPct val="0"/>
              </a:spcAft>
              <a:buFontTx/>
              <a:buChar char="•"/>
            </a:pPr>
            <a:r>
              <a:rPr lang="en-US" sz="1600" b="1" dirty="0" smtClean="0">
                <a:ea typeface="Calibri" pitchFamily="34" charset="0"/>
                <a:cs typeface="Times New Roman" pitchFamily="18" charset="0"/>
              </a:rPr>
              <a:t>COST OF TREATMENT</a:t>
            </a:r>
            <a:r>
              <a:rPr lang="en-US" sz="1600" dirty="0" smtClean="0">
                <a:ea typeface="Calibri" pitchFamily="34" charset="0"/>
                <a:cs typeface="Times New Roman" pitchFamily="18" charset="0"/>
              </a:rPr>
              <a:t>: - With minimum length of stay, appropriate investigations and best line of treatment-cost of healthcare services reduces. </a:t>
            </a:r>
            <a:endParaRPr lang="en-US" sz="1600" dirty="0" smtClean="0">
              <a:cs typeface="Arial" pitchFamily="34" charset="0"/>
            </a:endParaRPr>
          </a:p>
          <a:p>
            <a:endParaRPr lang="en-US"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Stored Data 1"/>
          <p:cNvSpPr/>
          <p:nvPr/>
        </p:nvSpPr>
        <p:spPr>
          <a:xfrm>
            <a:off x="0" y="152400"/>
            <a:ext cx="9144000" cy="5334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RESULT</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3" name="TextBox 2"/>
          <p:cNvSpPr txBox="1"/>
          <p:nvPr/>
        </p:nvSpPr>
        <p:spPr>
          <a:xfrm>
            <a:off x="838200" y="1004731"/>
            <a:ext cx="7848600" cy="5853269"/>
          </a:xfrm>
          <a:prstGeom prst="rect">
            <a:avLst/>
          </a:prstGeom>
          <a:solidFill>
            <a:schemeClr val="bg1"/>
          </a:solidFill>
        </p:spPr>
        <p:txBody>
          <a:bodyPr wrap="square" rtlCol="0">
            <a:spAutoFit/>
          </a:bodyPr>
          <a:lstStyle/>
          <a:p>
            <a:pPr lvl="0">
              <a:lnSpc>
                <a:spcPct val="150000"/>
              </a:lnSpc>
            </a:pPr>
            <a:r>
              <a:rPr lang="en-US" b="1" u="sng" dirty="0" smtClean="0"/>
              <a:t>SOME TOOLS:</a:t>
            </a:r>
          </a:p>
          <a:p>
            <a:pPr lvl="0" algn="just">
              <a:lnSpc>
                <a:spcPct val="150000"/>
              </a:lnSpc>
              <a:buFont typeface="Wingdings" pitchFamily="2" charset="2"/>
              <a:buChar char="ü"/>
            </a:pPr>
            <a:r>
              <a:rPr lang="en-US" b="1" dirty="0" smtClean="0"/>
              <a:t>HADOOP</a:t>
            </a:r>
            <a:r>
              <a:rPr lang="en-US" dirty="0" smtClean="0"/>
              <a:t> the open source software is a framework of tools from APACHE. It processes large data sets by commodity hardware. It breaks big data into proportions and sends to various commodities hardware/computers.</a:t>
            </a:r>
          </a:p>
          <a:p>
            <a:pPr lvl="0" algn="just">
              <a:lnSpc>
                <a:spcPct val="150000"/>
              </a:lnSpc>
              <a:buFont typeface="Wingdings" pitchFamily="2" charset="2"/>
              <a:buChar char="ü"/>
            </a:pPr>
            <a:r>
              <a:rPr lang="en-US" dirty="0" smtClean="0"/>
              <a:t> </a:t>
            </a:r>
            <a:r>
              <a:rPr lang="en-US" b="1" dirty="0" smtClean="0"/>
              <a:t>GRIDGAIN</a:t>
            </a:r>
            <a:r>
              <a:rPr lang="en-US" dirty="0" smtClean="0"/>
              <a:t> provide with alternate MapReduce which is still compatible with HDFS. It support in memory for fast analysis of real-time data.</a:t>
            </a:r>
          </a:p>
          <a:p>
            <a:pPr lvl="0" algn="just">
              <a:lnSpc>
                <a:spcPct val="150000"/>
              </a:lnSpc>
              <a:buFont typeface="Wingdings" pitchFamily="2" charset="2"/>
              <a:buChar char="ü"/>
            </a:pPr>
            <a:r>
              <a:rPr lang="en-US" b="1" dirty="0" smtClean="0"/>
              <a:t>HPCC</a:t>
            </a:r>
            <a:r>
              <a:rPr lang="en-US" dirty="0" smtClean="0"/>
              <a:t> is high performance computing cluster developed by Lexis </a:t>
            </a:r>
            <a:r>
              <a:rPr lang="en-US" dirty="0" err="1" smtClean="0"/>
              <a:t>Nexis</a:t>
            </a:r>
            <a:r>
              <a:rPr lang="en-US" dirty="0" smtClean="0"/>
              <a:t> Risk Solutions. It provides superior performance. </a:t>
            </a:r>
          </a:p>
          <a:p>
            <a:pPr algn="just">
              <a:lnSpc>
                <a:spcPct val="150000"/>
              </a:lnSpc>
              <a:buFont typeface="Wingdings" pitchFamily="2" charset="2"/>
              <a:buChar char="ü"/>
            </a:pPr>
            <a:r>
              <a:rPr lang="en-US" b="1" dirty="0" smtClean="0"/>
              <a:t>STORM</a:t>
            </a:r>
            <a:r>
              <a:rPr lang="en-US" dirty="0" smtClean="0"/>
              <a:t> by twitter provide real time computation capabilities. It is highly scalable, robust and fault tolerant, works with all programming languages</a:t>
            </a:r>
          </a:p>
          <a:p>
            <a:pPr lvl="0" algn="just">
              <a:lnSpc>
                <a:spcPct val="150000"/>
              </a:lnSpc>
              <a:buFont typeface="Wingdings" pitchFamily="2" charset="2"/>
              <a:buChar char="ü"/>
            </a:pP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Stored Data 1"/>
          <p:cNvSpPr/>
          <p:nvPr/>
        </p:nvSpPr>
        <p:spPr>
          <a:xfrm>
            <a:off x="0" y="152400"/>
            <a:ext cx="9144000" cy="5334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RESULT</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4" name="TextBox 3"/>
          <p:cNvSpPr txBox="1"/>
          <p:nvPr/>
        </p:nvSpPr>
        <p:spPr>
          <a:xfrm>
            <a:off x="914400" y="1066800"/>
            <a:ext cx="7239000" cy="5770811"/>
          </a:xfrm>
          <a:prstGeom prst="rect">
            <a:avLst/>
          </a:prstGeom>
          <a:solidFill>
            <a:schemeClr val="bg1"/>
          </a:solidFill>
        </p:spPr>
        <p:txBody>
          <a:bodyPr wrap="square" rtlCol="0">
            <a:spAutoFit/>
          </a:bodyPr>
          <a:lstStyle/>
          <a:p>
            <a:pPr lvl="0" algn="just">
              <a:lnSpc>
                <a:spcPct val="150000"/>
              </a:lnSpc>
            </a:pPr>
            <a:r>
              <a:rPr lang="en-US" b="1" u="sng" dirty="0" smtClean="0"/>
              <a:t>TECHNOLOGIES:</a:t>
            </a:r>
          </a:p>
          <a:p>
            <a:pPr lvl="0" algn="just">
              <a:lnSpc>
                <a:spcPct val="150000"/>
              </a:lnSpc>
              <a:buFont typeface="Wingdings" pitchFamily="2" charset="2"/>
              <a:buChar char="ü"/>
            </a:pPr>
            <a:r>
              <a:rPr lang="en-US" b="1" dirty="0" smtClean="0"/>
              <a:t>GRID COMPUTING</a:t>
            </a:r>
            <a:r>
              <a:rPr lang="en-US" dirty="0" smtClean="0"/>
              <a:t>: Central grid infrastructure that allow parallel processing for management of data, analytics and reporting.</a:t>
            </a:r>
          </a:p>
          <a:p>
            <a:pPr lvl="0" algn="just">
              <a:lnSpc>
                <a:spcPct val="150000"/>
              </a:lnSpc>
              <a:buFont typeface="Wingdings" pitchFamily="2" charset="2"/>
              <a:buChar char="ü"/>
            </a:pPr>
            <a:r>
              <a:rPr lang="en-US" b="1" dirty="0" smtClean="0"/>
              <a:t>IN-DATABASE PROCESSING</a:t>
            </a:r>
            <a:r>
              <a:rPr lang="en-US" dirty="0" smtClean="0"/>
              <a:t>: A scalable architecture offered by third-party database without getting involved with purchasing separate database, henceforth reducing time and cost. </a:t>
            </a:r>
          </a:p>
          <a:p>
            <a:pPr lvl="0" algn="just">
              <a:lnSpc>
                <a:spcPct val="150000"/>
              </a:lnSpc>
              <a:buFont typeface="Wingdings" pitchFamily="2" charset="2"/>
              <a:buChar char="ü"/>
            </a:pPr>
            <a:r>
              <a:rPr lang="en-US" b="1" dirty="0" smtClean="0"/>
              <a:t>IN-MEMORY ANALYTICS</a:t>
            </a:r>
            <a:r>
              <a:rPr lang="en-US" dirty="0" smtClean="0"/>
              <a:t>: Create and deploy analytical model quickly. In-memory access to data and do complex analytical computations. </a:t>
            </a:r>
          </a:p>
          <a:p>
            <a:pPr lvl="0" algn="just">
              <a:lnSpc>
                <a:spcPct val="150000"/>
              </a:lnSpc>
              <a:buFont typeface="Wingdings" pitchFamily="2" charset="2"/>
              <a:buChar char="ü"/>
            </a:pPr>
            <a:r>
              <a:rPr lang="en-US" b="1" dirty="0" smtClean="0"/>
              <a:t>SUPPORT FOR HADOOP</a:t>
            </a:r>
            <a:r>
              <a:rPr lang="en-US" dirty="0" smtClean="0"/>
              <a:t>:  Hadoop framework using commodity hardware.</a:t>
            </a:r>
          </a:p>
          <a:p>
            <a:pPr algn="just"/>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295400"/>
            <a:ext cx="6858000" cy="3277820"/>
          </a:xfrm>
          <a:prstGeom prst="rect">
            <a:avLst/>
          </a:prstGeom>
          <a:noFill/>
        </p:spPr>
        <p:txBody>
          <a:bodyPr wrap="square" rtlCol="0">
            <a:spAutoFit/>
          </a:bodyPr>
          <a:lstStyle/>
          <a:p>
            <a:pPr>
              <a:lnSpc>
                <a:spcPct val="150000"/>
              </a:lnSpc>
            </a:pPr>
            <a:r>
              <a:rPr lang="en-US" b="1" u="sng" dirty="0" smtClean="0"/>
              <a:t>VARIOUS OPEN SOURCE STAKEHOLDERS</a:t>
            </a:r>
            <a:endParaRPr lang="en-US" u="sng" dirty="0" smtClean="0"/>
          </a:p>
          <a:p>
            <a:pPr>
              <a:lnSpc>
                <a:spcPct val="150000"/>
              </a:lnSpc>
            </a:pPr>
            <a:endParaRPr lang="en-US" dirty="0" smtClean="0"/>
          </a:p>
          <a:p>
            <a:pPr>
              <a:lnSpc>
                <a:spcPct val="150000"/>
              </a:lnSpc>
            </a:pPr>
            <a:r>
              <a:rPr lang="en-US" dirty="0" smtClean="0"/>
              <a:t>IBM’s alliance with Cloud Foundry</a:t>
            </a:r>
          </a:p>
          <a:p>
            <a:pPr>
              <a:lnSpc>
                <a:spcPct val="150000"/>
              </a:lnSpc>
            </a:pPr>
            <a:r>
              <a:rPr lang="en-US" dirty="0" smtClean="0"/>
              <a:t>Microsoft providing a development platform for Hadoop	</a:t>
            </a:r>
          </a:p>
          <a:p>
            <a:pPr>
              <a:lnSpc>
                <a:spcPct val="150000"/>
              </a:lnSpc>
            </a:pPr>
            <a:r>
              <a:rPr lang="en-US" dirty="0" smtClean="0"/>
              <a:t>Dell’s Open Stack-Powered Cloud Solution</a:t>
            </a:r>
          </a:p>
          <a:p>
            <a:pPr>
              <a:lnSpc>
                <a:spcPct val="150000"/>
              </a:lnSpc>
            </a:pPr>
            <a:r>
              <a:rPr lang="en-US" dirty="0" smtClean="0"/>
              <a:t>VMware and EMC partnering on Cloud</a:t>
            </a:r>
          </a:p>
          <a:p>
            <a:pPr>
              <a:lnSpc>
                <a:spcPct val="150000"/>
              </a:lnSpc>
            </a:pPr>
            <a:r>
              <a:rPr lang="en-US" dirty="0" smtClean="0"/>
              <a:t>Oracle releasing its </a:t>
            </a:r>
            <a:r>
              <a:rPr lang="en-US" dirty="0" err="1" smtClean="0"/>
              <a:t>NoSql</a:t>
            </a:r>
            <a:r>
              <a:rPr lang="en-US" dirty="0" smtClean="0"/>
              <a:t> database as Open Source</a:t>
            </a:r>
          </a:p>
          <a:p>
            <a:endParaRPr lang="en-US" dirty="0"/>
          </a:p>
        </p:txBody>
      </p:sp>
      <p:sp>
        <p:nvSpPr>
          <p:cNvPr id="3" name="Flowchart: Stored Data 2"/>
          <p:cNvSpPr/>
          <p:nvPr/>
        </p:nvSpPr>
        <p:spPr>
          <a:xfrm>
            <a:off x="0" y="152400"/>
            <a:ext cx="9144000" cy="5334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RESULT</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21765" t="32292" r="40588" b="10417"/>
          <a:stretch>
            <a:fillRect/>
          </a:stretch>
        </p:blipFill>
        <p:spPr bwMode="auto">
          <a:xfrm>
            <a:off x="1066800" y="381000"/>
            <a:ext cx="7171112" cy="61626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Stored Data 2"/>
          <p:cNvSpPr/>
          <p:nvPr/>
        </p:nvSpPr>
        <p:spPr>
          <a:xfrm>
            <a:off x="0" y="152400"/>
            <a:ext cx="9144000" cy="4572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RESULT</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graphicFrame>
        <p:nvGraphicFramePr>
          <p:cNvPr id="4" name="Table 3"/>
          <p:cNvGraphicFramePr>
            <a:graphicFrameLocks noGrp="1"/>
          </p:cNvGraphicFramePr>
          <p:nvPr/>
        </p:nvGraphicFramePr>
        <p:xfrm>
          <a:off x="457200" y="1417319"/>
          <a:ext cx="8458200" cy="4754881"/>
        </p:xfrm>
        <a:graphic>
          <a:graphicData uri="http://schemas.openxmlformats.org/drawingml/2006/table">
            <a:tbl>
              <a:tblPr firstRow="1" bandRow="1">
                <a:tableStyleId>{3B4B98B0-60AC-42C2-AFA5-B58CD77FA1E5}</a:tableStyleId>
              </a:tblPr>
              <a:tblGrid>
                <a:gridCol w="4229100"/>
                <a:gridCol w="4229100"/>
              </a:tblGrid>
              <a:tr h="1014761">
                <a:tc>
                  <a:txBody>
                    <a:bodyPr/>
                    <a:lstStyle/>
                    <a:p>
                      <a:r>
                        <a:rPr lang="en-US" sz="1400" b="1" dirty="0" smtClean="0"/>
                        <a:t>HADOOP DISTRIBUTIONS</a:t>
                      </a:r>
                      <a:endParaRPr lang="en-US" sz="1400" dirty="0" smtClean="0"/>
                    </a:p>
                    <a:p>
                      <a:pPr lvl="0"/>
                      <a:r>
                        <a:rPr lang="en-US" sz="1400" b="0" dirty="0" err="1" smtClean="0"/>
                        <a:t>Hortonworks</a:t>
                      </a:r>
                      <a:endParaRPr lang="en-US" sz="1400" b="0" dirty="0" smtClean="0"/>
                    </a:p>
                    <a:p>
                      <a:endParaRPr lang="en-US" sz="1400" dirty="0"/>
                    </a:p>
                  </a:txBody>
                  <a:tcPr/>
                </a:tc>
                <a:tc>
                  <a:txBody>
                    <a:bodyPr/>
                    <a:lstStyle/>
                    <a:p>
                      <a:r>
                        <a:rPr lang="en-US" sz="1400" b="1" dirty="0" smtClean="0"/>
                        <a:t>CLOUD OPERATING SYSTEM</a:t>
                      </a:r>
                      <a:endParaRPr lang="en-US" sz="1400" dirty="0" smtClean="0"/>
                    </a:p>
                    <a:p>
                      <a:pPr lvl="0"/>
                      <a:r>
                        <a:rPr lang="en-US" sz="1400" b="0" dirty="0" smtClean="0"/>
                        <a:t>Cloud Foundry — By VMware</a:t>
                      </a:r>
                    </a:p>
                    <a:p>
                      <a:r>
                        <a:rPr lang="en-US" sz="1400" b="0" dirty="0" err="1" smtClean="0"/>
                        <a:t>OpenStack</a:t>
                      </a:r>
                      <a:r>
                        <a:rPr lang="en-US" sz="1400" b="0" dirty="0" smtClean="0"/>
                        <a:t> </a:t>
                      </a:r>
                    </a:p>
                    <a:p>
                      <a:endParaRPr lang="en-US" sz="1400" dirty="0"/>
                    </a:p>
                  </a:txBody>
                  <a:tcPr/>
                </a:tc>
              </a:tr>
              <a:tr h="782816">
                <a:tc>
                  <a:txBody>
                    <a:bodyPr/>
                    <a:lstStyle/>
                    <a:p>
                      <a:r>
                        <a:rPr lang="en-US" sz="1400" b="1" dirty="0" smtClean="0"/>
                        <a:t>STORAGE</a:t>
                      </a:r>
                      <a:endParaRPr lang="en-US" sz="1400" dirty="0" smtClean="0"/>
                    </a:p>
                    <a:p>
                      <a:r>
                        <a:rPr lang="en-US" sz="1400" dirty="0" smtClean="0"/>
                        <a:t>fusion-</a:t>
                      </a:r>
                      <a:r>
                        <a:rPr lang="en-US" sz="1400" dirty="0" err="1" smtClean="0"/>
                        <a:t>io</a:t>
                      </a:r>
                      <a:r>
                        <a:rPr lang="en-US" sz="1400" dirty="0" smtClean="0"/>
                        <a:t> — Not open source</a:t>
                      </a:r>
                    </a:p>
                    <a:p>
                      <a:endParaRPr lang="en-US" sz="1400" dirty="0"/>
                    </a:p>
                  </a:txBody>
                  <a:tcPr/>
                </a:tc>
                <a:tc>
                  <a:txBody>
                    <a:bodyPr/>
                    <a:lstStyle/>
                    <a:p>
                      <a:r>
                        <a:rPr lang="en-US" sz="1400" b="1" dirty="0" smtClean="0"/>
                        <a:t>SERVER OPERATING SYSTEMS</a:t>
                      </a:r>
                      <a:endParaRPr lang="en-US" sz="1400" dirty="0" smtClean="0"/>
                    </a:p>
                    <a:p>
                      <a:pPr lvl="0"/>
                      <a:r>
                        <a:rPr lang="en-US" sz="1400" dirty="0" smtClean="0"/>
                        <a:t>Red Hat —OS for Hadoop Servers</a:t>
                      </a:r>
                      <a:endParaRPr lang="en-US" sz="1400" dirty="0"/>
                    </a:p>
                  </a:txBody>
                  <a:tcPr/>
                </a:tc>
              </a:tr>
              <a:tr h="1478652">
                <a:tc>
                  <a:txBody>
                    <a:bodyPr/>
                    <a:lstStyle/>
                    <a:p>
                      <a:r>
                        <a:rPr lang="en-US" sz="1400" b="1" dirty="0" smtClean="0"/>
                        <a:t>SQL DATABASES</a:t>
                      </a:r>
                      <a:endParaRPr lang="en-US" sz="1400" dirty="0" smtClean="0"/>
                    </a:p>
                    <a:p>
                      <a:pPr lvl="0"/>
                      <a:r>
                        <a:rPr lang="en-US" sz="1400" dirty="0" err="1" smtClean="0"/>
                        <a:t>MySql</a:t>
                      </a:r>
                      <a:r>
                        <a:rPr lang="en-US" sz="1400" dirty="0" smtClean="0"/>
                        <a:t> — Belongs to Oracle</a:t>
                      </a:r>
                    </a:p>
                    <a:p>
                      <a:pPr lvl="0"/>
                      <a:r>
                        <a:rPr lang="en-US" sz="1400" dirty="0" err="1" smtClean="0"/>
                        <a:t>MariaDB</a:t>
                      </a:r>
                      <a:r>
                        <a:rPr lang="en-US" sz="1400" dirty="0" smtClean="0"/>
                        <a:t> — Partnered with </a:t>
                      </a:r>
                      <a:r>
                        <a:rPr lang="en-US" sz="1400" dirty="0" err="1" smtClean="0"/>
                        <a:t>SkySql</a:t>
                      </a:r>
                      <a:endParaRPr lang="en-US" sz="1400" dirty="0" smtClean="0"/>
                    </a:p>
                    <a:p>
                      <a:r>
                        <a:rPr lang="en-US" sz="1400" dirty="0" smtClean="0"/>
                        <a:t> </a:t>
                      </a:r>
                    </a:p>
                    <a:p>
                      <a:endParaRPr lang="en-US" sz="1400" dirty="0"/>
                    </a:p>
                  </a:txBody>
                  <a:tcPr/>
                </a:tc>
                <a:tc>
                  <a:txBody>
                    <a:bodyPr/>
                    <a:lstStyle/>
                    <a:p>
                      <a:r>
                        <a:rPr lang="en-US" sz="1400" b="1" dirty="0" smtClean="0"/>
                        <a:t>NOSQL DATABASES</a:t>
                      </a:r>
                      <a:endParaRPr lang="en-US" sz="1400" dirty="0" smtClean="0"/>
                    </a:p>
                    <a:p>
                      <a:pPr lvl="0"/>
                      <a:r>
                        <a:rPr lang="en-US" sz="1400" dirty="0" err="1" smtClean="0"/>
                        <a:t>MongoDB</a:t>
                      </a:r>
                      <a:endParaRPr lang="en-US" sz="1400" dirty="0" smtClean="0"/>
                    </a:p>
                    <a:p>
                      <a:pPr lvl="0"/>
                      <a:r>
                        <a:rPr lang="en-US" sz="1400" dirty="0" smtClean="0"/>
                        <a:t>Cassandra-Used by Netflix, Twitter, </a:t>
                      </a:r>
                      <a:r>
                        <a:rPr lang="en-US" sz="1400" dirty="0" err="1" smtClean="0"/>
                        <a:t>Reddit</a:t>
                      </a:r>
                      <a:r>
                        <a:rPr lang="en-US" sz="1400" dirty="0" smtClean="0"/>
                        <a:t>, </a:t>
                      </a:r>
                      <a:r>
                        <a:rPr lang="en-US" sz="1400" dirty="0" err="1" smtClean="0"/>
                        <a:t>Cisco,etc</a:t>
                      </a:r>
                      <a:r>
                        <a:rPr lang="en-US" sz="1400" dirty="0" smtClean="0"/>
                        <a:t>.</a:t>
                      </a:r>
                    </a:p>
                    <a:p>
                      <a:r>
                        <a:rPr lang="en-US" sz="1400" dirty="0" err="1" smtClean="0"/>
                        <a:t>Hbase</a:t>
                      </a:r>
                      <a:endParaRPr lang="en-US" sz="1400" dirty="0" smtClean="0"/>
                    </a:p>
                    <a:p>
                      <a:endParaRPr lang="en-US" sz="1400" dirty="0" smtClean="0"/>
                    </a:p>
                  </a:txBody>
                  <a:tcPr/>
                </a:tc>
              </a:tr>
              <a:tr h="14786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tx1"/>
                          </a:solidFill>
                          <a:latin typeface="+mn-lt"/>
                          <a:ea typeface="+mn-ea"/>
                          <a:cs typeface="+mn-cs"/>
                        </a:rPr>
                        <a:t>DEVELOPMENT PLATFORMS AND TOOLS</a:t>
                      </a:r>
                      <a:endParaRPr lang="en-US" sz="1400" kern="1200" dirty="0" smtClean="0">
                        <a:solidFill>
                          <a:schemeClr val="tx1"/>
                        </a:solidFill>
                        <a:latin typeface="+mn-lt"/>
                        <a:ea typeface="+mn-ea"/>
                        <a:cs typeface="+mn-cs"/>
                      </a:endParaRPr>
                    </a:p>
                    <a:p>
                      <a:pPr lvl="0"/>
                      <a:r>
                        <a:rPr lang="en-US" sz="1400" kern="1200" dirty="0" smtClean="0">
                          <a:solidFill>
                            <a:schemeClr val="tx1"/>
                          </a:solidFill>
                          <a:latin typeface="+mn-lt"/>
                          <a:ea typeface="+mn-ea"/>
                          <a:cs typeface="+mn-cs"/>
                        </a:rPr>
                        <a:t>REEF — Microsoft’s Hadoop development platform</a:t>
                      </a:r>
                    </a:p>
                    <a:p>
                      <a:pPr lvl="0"/>
                      <a:r>
                        <a:rPr lang="en-US" sz="1400" kern="1200" dirty="0" smtClean="0">
                          <a:solidFill>
                            <a:schemeClr val="tx1"/>
                          </a:solidFill>
                          <a:latin typeface="+mn-lt"/>
                          <a:ea typeface="+mn-ea"/>
                          <a:cs typeface="+mn-cs"/>
                        </a:rPr>
                        <a:t>Python — Programming language</a:t>
                      </a:r>
                    </a:p>
                    <a:p>
                      <a:pPr lvl="0"/>
                      <a:r>
                        <a:rPr lang="en-US" sz="1400" kern="1200" dirty="0" smtClean="0">
                          <a:solidFill>
                            <a:schemeClr val="tx1"/>
                          </a:solidFill>
                          <a:latin typeface="+mn-lt"/>
                          <a:ea typeface="+mn-ea"/>
                          <a:cs typeface="+mn-cs"/>
                        </a:rPr>
                        <a:t>R — MVP among statistical tools</a:t>
                      </a:r>
                    </a:p>
                    <a:p>
                      <a:pPr lvl="0"/>
                      <a:r>
                        <a:rPr lang="en-US" sz="1400" kern="1200" dirty="0" smtClean="0">
                          <a:solidFill>
                            <a:schemeClr val="tx1"/>
                          </a:solidFill>
                          <a:latin typeface="+mn-lt"/>
                          <a:ea typeface="+mn-ea"/>
                          <a:cs typeface="+mn-cs"/>
                        </a:rPr>
                        <a:t>Storm — Stream processing by Twitter</a:t>
                      </a:r>
                      <a:endParaRPr lang="en-US" sz="1600" kern="1200" dirty="0" smtClean="0">
                        <a:solidFill>
                          <a:schemeClr val="tx1"/>
                        </a:solidFill>
                        <a:latin typeface="+mn-lt"/>
                        <a:ea typeface="+mn-ea"/>
                        <a:cs typeface="+mn-cs"/>
                      </a:endParaRPr>
                    </a:p>
                  </a:txBody>
                  <a:tcPr/>
                </a:tc>
                <a:tc>
                  <a:txBody>
                    <a:bodyPr/>
                    <a:lstStyle/>
                    <a:p>
                      <a:r>
                        <a:rPr lang="en-US" sz="1400" b="1" dirty="0" smtClean="0"/>
                        <a:t>BI, DATA INTEGRATION, AND ANALYTICS</a:t>
                      </a:r>
                      <a:endParaRPr lang="en-US" sz="1400" dirty="0" smtClean="0"/>
                    </a:p>
                    <a:p>
                      <a:pPr lvl="0"/>
                      <a:r>
                        <a:rPr lang="en-US" sz="1400" b="0" dirty="0" err="1" smtClean="0"/>
                        <a:t>Talend</a:t>
                      </a:r>
                      <a:endParaRPr lang="en-US" sz="1400" b="0" dirty="0" smtClean="0"/>
                    </a:p>
                    <a:p>
                      <a:pPr lvl="0"/>
                      <a:r>
                        <a:rPr lang="en-US" sz="1400" b="0" dirty="0" err="1" smtClean="0"/>
                        <a:t>Pentaho</a:t>
                      </a:r>
                      <a:endParaRPr lang="en-US" sz="1400" b="0" dirty="0" smtClean="0"/>
                    </a:p>
                    <a:p>
                      <a:pPr lvl="0"/>
                      <a:r>
                        <a:rPr lang="en-US" sz="1400" b="0" dirty="0" err="1" smtClean="0"/>
                        <a:t>Jaspersoft</a:t>
                      </a:r>
                      <a:endParaRPr lang="en-US" sz="1400" b="0" dirty="0" smtClean="0"/>
                    </a:p>
                    <a:p>
                      <a:endParaRPr lang="en-US" sz="1400" dirty="0" smtClean="0"/>
                    </a:p>
                  </a:txBody>
                  <a:tcPr/>
                </a:tc>
              </a:tr>
            </a:tbl>
          </a:graphicData>
        </a:graphic>
      </p:graphicFrame>
      <p:sp>
        <p:nvSpPr>
          <p:cNvPr id="5" name="TextBox 4"/>
          <p:cNvSpPr txBox="1"/>
          <p:nvPr/>
        </p:nvSpPr>
        <p:spPr>
          <a:xfrm>
            <a:off x="1447800" y="838200"/>
            <a:ext cx="6477000" cy="646331"/>
          </a:xfrm>
          <a:prstGeom prst="rect">
            <a:avLst/>
          </a:prstGeom>
          <a:noFill/>
        </p:spPr>
        <p:txBody>
          <a:bodyPr wrap="square" rtlCol="0">
            <a:spAutoFit/>
          </a:bodyPr>
          <a:lstStyle/>
          <a:p>
            <a:pPr lvl="0"/>
            <a:r>
              <a:rPr lang="en-US" b="1" u="sng" dirty="0" smtClean="0">
                <a:ea typeface="Calibri" pitchFamily="34" charset="0"/>
                <a:cs typeface="Times New Roman" pitchFamily="18" charset="0"/>
              </a:rPr>
              <a:t>SOME OF BIG DATA OPEN SOURCE SOLUTIONS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143000"/>
            <a:ext cx="8229600" cy="646331"/>
          </a:xfrm>
          <a:prstGeom prst="rect">
            <a:avLst/>
          </a:prstGeom>
        </p:spPr>
        <p:txBody>
          <a:bodyPr wrap="square">
            <a:spAutoFit/>
          </a:bodyPr>
          <a:lstStyle/>
          <a:p>
            <a:r>
              <a:rPr lang="en-US" b="1" dirty="0" smtClean="0"/>
              <a:t>Aguai Solutions </a:t>
            </a:r>
            <a:r>
              <a:rPr lang="en-US" dirty="0" smtClean="0"/>
              <a:t>is a Business, Technology and Talent Development Consulting Company with focus on Healthcare , Retail &amp; IT Industries</a:t>
            </a:r>
            <a:endParaRPr lang="en-US" dirty="0"/>
          </a:p>
        </p:txBody>
      </p:sp>
      <p:sp>
        <p:nvSpPr>
          <p:cNvPr id="4" name="Subtitle 6"/>
          <p:cNvSpPr txBox="1">
            <a:spLocks/>
          </p:cNvSpPr>
          <p:nvPr/>
        </p:nvSpPr>
        <p:spPr>
          <a:xfrm>
            <a:off x="6096000" y="2178520"/>
            <a:ext cx="2895600" cy="2622080"/>
          </a:xfrm>
          <a:prstGeom prst="rect">
            <a:avLst/>
          </a:prstGeom>
        </p:spPr>
        <p:txBody>
          <a:bodyPr/>
          <a:lstStyle>
            <a:lvl1pPr marL="342900" indent="-342900" algn="l" defTabSz="914400" rtl="0" eaLnBrk="1" latinLnBrk="0" hangingPunct="1">
              <a:spcBef>
                <a:spcPct val="20000"/>
              </a:spcBef>
              <a:buClr>
                <a:srgbClr val="1599BC"/>
              </a:buClr>
              <a:buFont typeface="Arial" pitchFamily="34" charset="0"/>
              <a:buChar char="•"/>
              <a:defRPr sz="3200" kern="1200">
                <a:solidFill>
                  <a:schemeClr val="tx1"/>
                </a:solidFill>
                <a:latin typeface="Century Gothic" pitchFamily="34" charset="0"/>
                <a:ea typeface="+mn-ea"/>
                <a:cs typeface="+mn-cs"/>
              </a:defRPr>
            </a:lvl1pPr>
            <a:lvl2pPr marL="742950" indent="-285750" algn="l" defTabSz="914400" rtl="0" eaLnBrk="1" latinLnBrk="0" hangingPunct="1">
              <a:spcBef>
                <a:spcPct val="20000"/>
              </a:spcBef>
              <a:buClr>
                <a:srgbClr val="666666"/>
              </a:buClr>
              <a:buFont typeface="Arial" pitchFamily="34" charset="0"/>
              <a:buChar char="–"/>
              <a:defRPr sz="2800" kern="1200">
                <a:solidFill>
                  <a:schemeClr val="tx1"/>
                </a:solidFill>
                <a:latin typeface="Century Gothic" pitchFamily="34" charset="0"/>
                <a:ea typeface="+mn-ea"/>
                <a:cs typeface="+mn-cs"/>
              </a:defRPr>
            </a:lvl2pPr>
            <a:lvl3pPr marL="1143000" indent="-228600" algn="l" defTabSz="914400" rtl="0" eaLnBrk="1" latinLnBrk="0" hangingPunct="1">
              <a:spcBef>
                <a:spcPct val="20000"/>
              </a:spcBef>
              <a:buClr>
                <a:srgbClr val="1599BC"/>
              </a:buClr>
              <a:buFont typeface="Arial" pitchFamily="34" charset="0"/>
              <a:buChar char="•"/>
              <a:defRPr sz="2400" kern="1200">
                <a:solidFill>
                  <a:schemeClr val="tx1"/>
                </a:solidFill>
                <a:latin typeface="Century Gothic" pitchFamily="34" charset="0"/>
                <a:ea typeface="+mn-ea"/>
                <a:cs typeface="+mn-cs"/>
              </a:defRPr>
            </a:lvl3pPr>
            <a:lvl4pPr marL="1600200" indent="-228600" algn="l" defTabSz="914400" rtl="0" eaLnBrk="1" latinLnBrk="0" hangingPunct="1">
              <a:spcBef>
                <a:spcPct val="20000"/>
              </a:spcBef>
              <a:buClr>
                <a:srgbClr val="666666"/>
              </a:buClr>
              <a:buFont typeface="Arial" pitchFamily="34" charset="0"/>
              <a:buChar char="–"/>
              <a:defRPr sz="2000" kern="1200">
                <a:solidFill>
                  <a:schemeClr val="tx1"/>
                </a:solidFill>
                <a:latin typeface="Century Gothic" pitchFamily="34" charset="0"/>
                <a:ea typeface="+mn-ea"/>
                <a:cs typeface="+mn-cs"/>
              </a:defRPr>
            </a:lvl4pPr>
            <a:lvl5pPr marL="2057400" indent="-228600" algn="l" defTabSz="914400" rtl="0" eaLnBrk="1" latinLnBrk="0" hangingPunct="1">
              <a:spcBef>
                <a:spcPct val="20000"/>
              </a:spcBef>
              <a:buClr>
                <a:srgbClr val="1599BC"/>
              </a:buClr>
              <a:buFont typeface="Arial" pitchFamily="34" charset="0"/>
              <a:buChar char="•"/>
              <a:defRPr sz="2000" kern="1200">
                <a:solidFill>
                  <a:schemeClr val="tx1"/>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800" b="1" u="sng" dirty="0">
                <a:latin typeface="+mn-lt"/>
              </a:rPr>
              <a:t>Mission</a:t>
            </a:r>
          </a:p>
          <a:p>
            <a:pPr marL="0" indent="0" algn="just">
              <a:buNone/>
            </a:pPr>
            <a:r>
              <a:rPr lang="en-US" sz="1800" dirty="0">
                <a:latin typeface="+mn-lt"/>
              </a:rPr>
              <a:t>To be a world class organization in enabling clients to become Leaders in their industry</a:t>
            </a:r>
            <a:endParaRPr lang="en-US" sz="1800" u="sng" dirty="0">
              <a:latin typeface="+mn-lt"/>
            </a:endParaRPr>
          </a:p>
        </p:txBody>
      </p:sp>
      <p:sp>
        <p:nvSpPr>
          <p:cNvPr id="5" name="Subtitle 6"/>
          <p:cNvSpPr txBox="1">
            <a:spLocks/>
          </p:cNvSpPr>
          <p:nvPr/>
        </p:nvSpPr>
        <p:spPr>
          <a:xfrm>
            <a:off x="457200" y="2102320"/>
            <a:ext cx="2895600" cy="2622080"/>
          </a:xfrm>
          <a:prstGeom prst="rect">
            <a:avLst/>
          </a:prstGeom>
        </p:spPr>
        <p:txBody>
          <a:bodyPr/>
          <a:lstStyle>
            <a:lvl1pPr marL="342900" indent="-342900" algn="l" defTabSz="914400" rtl="0" eaLnBrk="1" latinLnBrk="0" hangingPunct="1">
              <a:spcBef>
                <a:spcPct val="20000"/>
              </a:spcBef>
              <a:buClr>
                <a:srgbClr val="1599BC"/>
              </a:buClr>
              <a:buFont typeface="Arial" pitchFamily="34" charset="0"/>
              <a:buChar char="•"/>
              <a:defRPr sz="3200" kern="1200">
                <a:solidFill>
                  <a:schemeClr val="tx1"/>
                </a:solidFill>
                <a:latin typeface="Century Gothic" pitchFamily="34" charset="0"/>
                <a:ea typeface="+mn-ea"/>
                <a:cs typeface="+mn-cs"/>
              </a:defRPr>
            </a:lvl1pPr>
            <a:lvl2pPr marL="742950" indent="-285750" algn="l" defTabSz="914400" rtl="0" eaLnBrk="1" latinLnBrk="0" hangingPunct="1">
              <a:spcBef>
                <a:spcPct val="20000"/>
              </a:spcBef>
              <a:buClr>
                <a:srgbClr val="666666"/>
              </a:buClr>
              <a:buFont typeface="Arial" pitchFamily="34" charset="0"/>
              <a:buChar char="–"/>
              <a:defRPr sz="2800" kern="1200">
                <a:solidFill>
                  <a:schemeClr val="tx1"/>
                </a:solidFill>
                <a:latin typeface="Century Gothic" pitchFamily="34" charset="0"/>
                <a:ea typeface="+mn-ea"/>
                <a:cs typeface="+mn-cs"/>
              </a:defRPr>
            </a:lvl2pPr>
            <a:lvl3pPr marL="1143000" indent="-228600" algn="l" defTabSz="914400" rtl="0" eaLnBrk="1" latinLnBrk="0" hangingPunct="1">
              <a:spcBef>
                <a:spcPct val="20000"/>
              </a:spcBef>
              <a:buClr>
                <a:srgbClr val="1599BC"/>
              </a:buClr>
              <a:buFont typeface="Arial" pitchFamily="34" charset="0"/>
              <a:buChar char="•"/>
              <a:defRPr sz="2400" kern="1200">
                <a:solidFill>
                  <a:schemeClr val="tx1"/>
                </a:solidFill>
                <a:latin typeface="Century Gothic" pitchFamily="34" charset="0"/>
                <a:ea typeface="+mn-ea"/>
                <a:cs typeface="+mn-cs"/>
              </a:defRPr>
            </a:lvl3pPr>
            <a:lvl4pPr marL="1600200" indent="-228600" algn="l" defTabSz="914400" rtl="0" eaLnBrk="1" latinLnBrk="0" hangingPunct="1">
              <a:spcBef>
                <a:spcPct val="20000"/>
              </a:spcBef>
              <a:buClr>
                <a:srgbClr val="666666"/>
              </a:buClr>
              <a:buFont typeface="Arial" pitchFamily="34" charset="0"/>
              <a:buChar char="–"/>
              <a:defRPr sz="2000" kern="1200">
                <a:solidFill>
                  <a:schemeClr val="tx1"/>
                </a:solidFill>
                <a:latin typeface="Century Gothic" pitchFamily="34" charset="0"/>
                <a:ea typeface="+mn-ea"/>
                <a:cs typeface="+mn-cs"/>
              </a:defRPr>
            </a:lvl4pPr>
            <a:lvl5pPr marL="2057400" indent="-228600" algn="l" defTabSz="914400" rtl="0" eaLnBrk="1" latinLnBrk="0" hangingPunct="1">
              <a:spcBef>
                <a:spcPct val="20000"/>
              </a:spcBef>
              <a:buClr>
                <a:srgbClr val="1599BC"/>
              </a:buClr>
              <a:buFont typeface="Arial" pitchFamily="34" charset="0"/>
              <a:buChar char="•"/>
              <a:defRPr sz="2000" kern="1200">
                <a:solidFill>
                  <a:schemeClr val="tx1"/>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800" b="1" u="sng" dirty="0">
                <a:latin typeface="+mn-lt"/>
              </a:rPr>
              <a:t>Vision</a:t>
            </a:r>
          </a:p>
          <a:p>
            <a:pPr marL="0" indent="0" algn="just">
              <a:buNone/>
            </a:pPr>
            <a:r>
              <a:rPr lang="en-US" sz="1800" dirty="0">
                <a:latin typeface="+mn-lt"/>
              </a:rPr>
              <a:t>To become the most preferred business partner to our customers through leadership in our actions, values and social responsibility</a:t>
            </a:r>
          </a:p>
        </p:txBody>
      </p:sp>
      <p:graphicFrame>
        <p:nvGraphicFramePr>
          <p:cNvPr id="6" name="Diagram 5"/>
          <p:cNvGraphicFramePr/>
          <p:nvPr>
            <p:extLst/>
          </p:nvPr>
        </p:nvGraphicFramePr>
        <p:xfrm>
          <a:off x="2158607" y="2057400"/>
          <a:ext cx="5181600" cy="266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ubtitle 6"/>
          <p:cNvSpPr txBox="1">
            <a:spLocks/>
          </p:cNvSpPr>
          <p:nvPr/>
        </p:nvSpPr>
        <p:spPr>
          <a:xfrm>
            <a:off x="939407" y="4724400"/>
            <a:ext cx="7696200" cy="1219200"/>
          </a:xfrm>
          <a:prstGeom prst="rect">
            <a:avLst/>
          </a:prstGeom>
        </p:spPr>
        <p:txBody>
          <a:bodyPr/>
          <a:lstStyle>
            <a:lvl1pPr marL="342900" indent="-342900" algn="l" defTabSz="914400" rtl="0" eaLnBrk="1" latinLnBrk="0" hangingPunct="1">
              <a:spcBef>
                <a:spcPct val="20000"/>
              </a:spcBef>
              <a:buClr>
                <a:srgbClr val="1599BC"/>
              </a:buClr>
              <a:buFont typeface="Arial" pitchFamily="34" charset="0"/>
              <a:buChar char="•"/>
              <a:defRPr sz="3200" kern="1200">
                <a:solidFill>
                  <a:schemeClr val="tx1"/>
                </a:solidFill>
                <a:latin typeface="Century Gothic" pitchFamily="34" charset="0"/>
                <a:ea typeface="+mn-ea"/>
                <a:cs typeface="+mn-cs"/>
              </a:defRPr>
            </a:lvl1pPr>
            <a:lvl2pPr marL="742950" indent="-285750" algn="l" defTabSz="914400" rtl="0" eaLnBrk="1" latinLnBrk="0" hangingPunct="1">
              <a:spcBef>
                <a:spcPct val="20000"/>
              </a:spcBef>
              <a:buClr>
                <a:srgbClr val="666666"/>
              </a:buClr>
              <a:buFont typeface="Arial" pitchFamily="34" charset="0"/>
              <a:buChar char="–"/>
              <a:defRPr sz="2800" kern="1200">
                <a:solidFill>
                  <a:schemeClr val="tx1"/>
                </a:solidFill>
                <a:latin typeface="Century Gothic" pitchFamily="34" charset="0"/>
                <a:ea typeface="+mn-ea"/>
                <a:cs typeface="+mn-cs"/>
              </a:defRPr>
            </a:lvl2pPr>
            <a:lvl3pPr marL="1143000" indent="-228600" algn="l" defTabSz="914400" rtl="0" eaLnBrk="1" latinLnBrk="0" hangingPunct="1">
              <a:spcBef>
                <a:spcPct val="20000"/>
              </a:spcBef>
              <a:buClr>
                <a:srgbClr val="1599BC"/>
              </a:buClr>
              <a:buFont typeface="Arial" pitchFamily="34" charset="0"/>
              <a:buChar char="•"/>
              <a:defRPr sz="2400" kern="1200">
                <a:solidFill>
                  <a:schemeClr val="tx1"/>
                </a:solidFill>
                <a:latin typeface="Century Gothic" pitchFamily="34" charset="0"/>
                <a:ea typeface="+mn-ea"/>
                <a:cs typeface="+mn-cs"/>
              </a:defRPr>
            </a:lvl3pPr>
            <a:lvl4pPr marL="1600200" indent="-228600" algn="l" defTabSz="914400" rtl="0" eaLnBrk="1" latinLnBrk="0" hangingPunct="1">
              <a:spcBef>
                <a:spcPct val="20000"/>
              </a:spcBef>
              <a:buClr>
                <a:srgbClr val="666666"/>
              </a:buClr>
              <a:buFont typeface="Arial" pitchFamily="34" charset="0"/>
              <a:buChar char="–"/>
              <a:defRPr sz="2000" kern="1200">
                <a:solidFill>
                  <a:schemeClr val="tx1"/>
                </a:solidFill>
                <a:latin typeface="Century Gothic" pitchFamily="34" charset="0"/>
                <a:ea typeface="+mn-ea"/>
                <a:cs typeface="+mn-cs"/>
              </a:defRPr>
            </a:lvl4pPr>
            <a:lvl5pPr marL="2057400" indent="-228600" algn="l" defTabSz="914400" rtl="0" eaLnBrk="1" latinLnBrk="0" hangingPunct="1">
              <a:spcBef>
                <a:spcPct val="20000"/>
              </a:spcBef>
              <a:buClr>
                <a:srgbClr val="1599BC"/>
              </a:buClr>
              <a:buFont typeface="Arial" pitchFamily="34" charset="0"/>
              <a:buChar char="•"/>
              <a:defRPr sz="2000" kern="1200">
                <a:solidFill>
                  <a:schemeClr val="tx1"/>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800" b="1" u="sng" dirty="0" smtClean="0">
                <a:latin typeface="+mn-lt"/>
              </a:rPr>
              <a:t>Values </a:t>
            </a:r>
          </a:p>
          <a:p>
            <a:pPr marL="0" indent="0" algn="ctr">
              <a:buNone/>
            </a:pPr>
            <a:r>
              <a:rPr lang="en-US" sz="1800" b="1" dirty="0" smtClean="0">
                <a:latin typeface="+mn-lt"/>
              </a:rPr>
              <a:t>LEAD  by Example</a:t>
            </a:r>
          </a:p>
          <a:p>
            <a:pPr marL="0" indent="0" algn="ctr">
              <a:buNone/>
            </a:pPr>
            <a:r>
              <a:rPr lang="en-US" sz="1800" b="1" u="sng" dirty="0" smtClean="0">
                <a:latin typeface="+mn-lt"/>
              </a:rPr>
              <a:t>L</a:t>
            </a:r>
            <a:r>
              <a:rPr lang="en-US" sz="1800" dirty="0" smtClean="0">
                <a:latin typeface="+mn-lt"/>
              </a:rPr>
              <a:t>eadership, </a:t>
            </a:r>
            <a:r>
              <a:rPr lang="en-US" sz="1800" b="1" u="sng" dirty="0" smtClean="0">
                <a:latin typeface="+mn-lt"/>
              </a:rPr>
              <a:t>E</a:t>
            </a:r>
            <a:r>
              <a:rPr lang="en-US" sz="1800" dirty="0" smtClean="0">
                <a:latin typeface="+mn-lt"/>
              </a:rPr>
              <a:t>mpower, </a:t>
            </a:r>
            <a:r>
              <a:rPr lang="en-US" sz="1800" b="1" u="sng" dirty="0" smtClean="0">
                <a:latin typeface="+mn-lt"/>
              </a:rPr>
              <a:t>A</a:t>
            </a:r>
            <a:r>
              <a:rPr lang="en-US" sz="1800" dirty="0" smtClean="0">
                <a:latin typeface="+mn-lt"/>
              </a:rPr>
              <a:t>gile, </a:t>
            </a:r>
            <a:r>
              <a:rPr lang="en-US" sz="1800" b="1" u="sng" dirty="0" smtClean="0">
                <a:latin typeface="+mn-lt"/>
              </a:rPr>
              <a:t>D</a:t>
            </a:r>
            <a:r>
              <a:rPr lang="en-US" sz="1800" dirty="0" smtClean="0">
                <a:latin typeface="+mn-lt"/>
              </a:rPr>
              <a:t>ecisive</a:t>
            </a:r>
            <a:endParaRPr lang="en-US" sz="1800" dirty="0">
              <a:latin typeface="+mn-lt"/>
            </a:endParaRPr>
          </a:p>
        </p:txBody>
      </p:sp>
      <p:sp>
        <p:nvSpPr>
          <p:cNvPr id="8" name="Flowchart: Stored Data 7"/>
          <p:cNvSpPr/>
          <p:nvPr/>
        </p:nvSpPr>
        <p:spPr>
          <a:xfrm>
            <a:off x="0" y="152400"/>
            <a:ext cx="9144000" cy="5334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ORGANIZATION PROFILE </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Stored Data 6"/>
          <p:cNvSpPr/>
          <p:nvPr/>
        </p:nvSpPr>
        <p:spPr>
          <a:xfrm>
            <a:off x="0" y="152400"/>
            <a:ext cx="9144000" cy="6096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CONCLUSION</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6" name="TextBox 5"/>
          <p:cNvSpPr txBox="1"/>
          <p:nvPr/>
        </p:nvSpPr>
        <p:spPr>
          <a:xfrm>
            <a:off x="990600" y="1828800"/>
            <a:ext cx="7010400" cy="497957"/>
          </a:xfrm>
          <a:prstGeom prst="rect">
            <a:avLst/>
          </a:prstGeom>
          <a:noFill/>
        </p:spPr>
        <p:txBody>
          <a:bodyPr wrap="square" rtlCol="0">
            <a:spAutoFit/>
          </a:bodyPr>
          <a:lstStyle/>
          <a:p>
            <a:pPr>
              <a:lnSpc>
                <a:spcPct val="150000"/>
              </a:lnSpc>
              <a:buFont typeface="Arial" pitchFamily="34" charset="0"/>
              <a:buChar char="•"/>
            </a:pPr>
            <a:endParaRPr lang="en-US" sz="2000" dirty="0"/>
          </a:p>
        </p:txBody>
      </p:sp>
      <p:sp>
        <p:nvSpPr>
          <p:cNvPr id="8" name="TextBox 7"/>
          <p:cNvSpPr txBox="1"/>
          <p:nvPr/>
        </p:nvSpPr>
        <p:spPr>
          <a:xfrm>
            <a:off x="838200" y="1371600"/>
            <a:ext cx="7239000" cy="4524315"/>
          </a:xfrm>
          <a:prstGeom prst="rect">
            <a:avLst/>
          </a:prstGeom>
          <a:noFill/>
        </p:spPr>
        <p:txBody>
          <a:bodyPr wrap="square" rtlCol="0">
            <a:spAutoFit/>
          </a:bodyPr>
          <a:lstStyle/>
          <a:p>
            <a:pPr algn="just">
              <a:lnSpc>
                <a:spcPct val="150000"/>
              </a:lnSpc>
            </a:pPr>
            <a:r>
              <a:rPr lang="en-US" dirty="0" smtClean="0"/>
              <a:t>Big data is still in its infancy stage; though it will have promising outcomes. </a:t>
            </a:r>
          </a:p>
          <a:p>
            <a:pPr algn="just">
              <a:lnSpc>
                <a:spcPct val="150000"/>
              </a:lnSpc>
            </a:pPr>
            <a:r>
              <a:rPr lang="en-US" dirty="0" smtClean="0"/>
              <a:t>The variety, volume, dimensions of patient e-data   growing unevenly, making big data analytics in real demand.</a:t>
            </a:r>
          </a:p>
          <a:p>
            <a:pPr algn="just">
              <a:lnSpc>
                <a:spcPct val="150000"/>
              </a:lnSpc>
            </a:pPr>
            <a:r>
              <a:rPr lang="en-US" dirty="0" smtClean="0"/>
              <a:t>Big data analytics, insights will be most important for getting solutions in healthcare setups. </a:t>
            </a:r>
          </a:p>
          <a:p>
            <a:pPr algn="just">
              <a:lnSpc>
                <a:spcPct val="150000"/>
              </a:lnSpc>
            </a:pPr>
            <a:r>
              <a:rPr lang="en-US" dirty="0" smtClean="0"/>
              <a:t>Big data will be greatly helpful for trend discoveries. </a:t>
            </a:r>
          </a:p>
          <a:p>
            <a:pPr algn="just">
              <a:lnSpc>
                <a:spcPct val="150000"/>
              </a:lnSpc>
            </a:pPr>
            <a:r>
              <a:rPr lang="en-US" dirty="0" smtClean="0"/>
              <a:t>It will tackle all the data sets. </a:t>
            </a:r>
          </a:p>
          <a:p>
            <a:pPr algn="just">
              <a:lnSpc>
                <a:spcPct val="150000"/>
              </a:lnSpc>
            </a:pPr>
            <a:r>
              <a:rPr lang="en-US" dirty="0" smtClean="0"/>
              <a:t>Genomic study and chemical analysis for R&amp;D purposes will be dependent on big data analytics in future.</a:t>
            </a:r>
          </a:p>
          <a:p>
            <a:pPr algn="just"/>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Stored Data 6"/>
          <p:cNvSpPr/>
          <p:nvPr/>
        </p:nvSpPr>
        <p:spPr>
          <a:xfrm>
            <a:off x="0" y="152400"/>
            <a:ext cx="9144000" cy="6096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RECOMMENDATIONS</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6" name="TextBox 5"/>
          <p:cNvSpPr txBox="1"/>
          <p:nvPr/>
        </p:nvSpPr>
        <p:spPr>
          <a:xfrm>
            <a:off x="990600" y="1828800"/>
            <a:ext cx="7010400" cy="497957"/>
          </a:xfrm>
          <a:prstGeom prst="rect">
            <a:avLst/>
          </a:prstGeom>
          <a:noFill/>
        </p:spPr>
        <p:txBody>
          <a:bodyPr wrap="square" rtlCol="0">
            <a:spAutoFit/>
          </a:bodyPr>
          <a:lstStyle/>
          <a:p>
            <a:pPr>
              <a:lnSpc>
                <a:spcPct val="150000"/>
              </a:lnSpc>
              <a:buFont typeface="Arial" pitchFamily="34" charset="0"/>
              <a:buChar char="•"/>
            </a:pPr>
            <a:endParaRPr lang="en-US" sz="2000" dirty="0"/>
          </a:p>
        </p:txBody>
      </p:sp>
      <p:sp>
        <p:nvSpPr>
          <p:cNvPr id="8" name="TextBox 7"/>
          <p:cNvSpPr txBox="1"/>
          <p:nvPr/>
        </p:nvSpPr>
        <p:spPr>
          <a:xfrm>
            <a:off x="685800" y="1447800"/>
            <a:ext cx="7086600" cy="4662815"/>
          </a:xfrm>
          <a:prstGeom prst="rect">
            <a:avLst/>
          </a:prstGeom>
          <a:noFill/>
        </p:spPr>
        <p:txBody>
          <a:bodyPr wrap="square" rtlCol="0">
            <a:spAutoFit/>
          </a:bodyPr>
          <a:lstStyle/>
          <a:p>
            <a:r>
              <a:rPr lang="en-US" dirty="0" smtClean="0"/>
              <a:t>Choosing on how to select an analytical tool, depends on the need of an organization, kind of situation it had undergone, challenges it has been facing or targets set for future. Following are some types which can be considered before choosing any big data analytic platform;</a:t>
            </a:r>
          </a:p>
          <a:p>
            <a:endParaRPr lang="en-US" dirty="0" smtClean="0"/>
          </a:p>
          <a:p>
            <a:pPr>
              <a:lnSpc>
                <a:spcPct val="150000"/>
              </a:lnSpc>
              <a:buFont typeface="Arial" pitchFamily="34" charset="0"/>
              <a:buChar char="•"/>
            </a:pPr>
            <a:r>
              <a:rPr lang="en-US" dirty="0" smtClean="0"/>
              <a:t>CLOUD BASED ANALYTICAL DBMS SOLUTIONS(</a:t>
            </a:r>
            <a:r>
              <a:rPr lang="en-US" dirty="0" err="1" smtClean="0"/>
              <a:t>e.g</a:t>
            </a:r>
            <a:r>
              <a:rPr lang="en-US" dirty="0" smtClean="0"/>
              <a:t> 1010data, Amazon)</a:t>
            </a:r>
          </a:p>
          <a:p>
            <a:pPr>
              <a:lnSpc>
                <a:spcPct val="150000"/>
              </a:lnSpc>
              <a:buFont typeface="Arial" pitchFamily="34" charset="0"/>
              <a:buChar char="•"/>
            </a:pPr>
            <a:r>
              <a:rPr lang="en-US" dirty="0" smtClean="0"/>
              <a:t>SOFTWARE BASED ANALYTIC SYSTEMS(</a:t>
            </a:r>
            <a:r>
              <a:rPr lang="en-US" dirty="0" err="1" smtClean="0"/>
              <a:t>e.g</a:t>
            </a:r>
            <a:r>
              <a:rPr lang="en-US" dirty="0" smtClean="0"/>
              <a:t> HP </a:t>
            </a:r>
            <a:r>
              <a:rPr lang="en-US" dirty="0" err="1" smtClean="0"/>
              <a:t>vertica</a:t>
            </a:r>
            <a:r>
              <a:rPr lang="en-US" dirty="0" smtClean="0"/>
              <a:t>)</a:t>
            </a:r>
          </a:p>
          <a:p>
            <a:pPr>
              <a:lnSpc>
                <a:spcPct val="150000"/>
              </a:lnSpc>
              <a:buFont typeface="Arial" pitchFamily="34" charset="0"/>
              <a:buChar char="•"/>
            </a:pPr>
            <a:r>
              <a:rPr lang="en-US" dirty="0" smtClean="0"/>
              <a:t>IN-MEMORY DBMS BASED SOLUTIONS( </a:t>
            </a:r>
            <a:r>
              <a:rPr lang="en-US" dirty="0" err="1" smtClean="0"/>
              <a:t>e.g</a:t>
            </a:r>
            <a:r>
              <a:rPr lang="en-US" dirty="0" smtClean="0"/>
              <a:t>  </a:t>
            </a:r>
            <a:r>
              <a:rPr lang="en-US" dirty="0" err="1" smtClean="0"/>
              <a:t>Actian</a:t>
            </a:r>
            <a:r>
              <a:rPr lang="en-US" dirty="0" smtClean="0"/>
              <a:t> Matrix, </a:t>
            </a:r>
            <a:r>
              <a:rPr lang="en-US" dirty="0" err="1" smtClean="0"/>
              <a:t>Altibase</a:t>
            </a:r>
            <a:r>
              <a:rPr lang="en-US" dirty="0" smtClean="0"/>
              <a:t>)</a:t>
            </a:r>
          </a:p>
          <a:p>
            <a:pPr>
              <a:lnSpc>
                <a:spcPct val="150000"/>
              </a:lnSpc>
              <a:buFont typeface="Arial" pitchFamily="34" charset="0"/>
              <a:buChar char="•"/>
            </a:pPr>
            <a:r>
              <a:rPr lang="en-US" dirty="0" smtClean="0"/>
              <a:t>REFERENCE HARDWARE CONFIGURATION SOLUTIONS(</a:t>
            </a:r>
            <a:r>
              <a:rPr lang="en-US" dirty="0" err="1" smtClean="0"/>
              <a:t>e.g</a:t>
            </a:r>
            <a:r>
              <a:rPr lang="en-US" dirty="0" smtClean="0"/>
              <a:t> HP </a:t>
            </a:r>
            <a:r>
              <a:rPr lang="en-US" dirty="0" err="1" smtClean="0"/>
              <a:t>vertica</a:t>
            </a:r>
            <a:r>
              <a:rPr lang="en-US" dirty="0" smtClean="0"/>
              <a: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Stored Data 1"/>
          <p:cNvSpPr/>
          <p:nvPr/>
        </p:nvSpPr>
        <p:spPr>
          <a:xfrm>
            <a:off x="0" y="228600"/>
            <a:ext cx="9144000" cy="5334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 </a:t>
            </a: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LIMITATIONS</a:t>
            </a:r>
            <a:r>
              <a:rPr lang="en-US" sz="3600" dirty="0" smtClean="0">
                <a:solidFill>
                  <a:schemeClr val="tx1"/>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 </a:t>
            </a:r>
            <a:r>
              <a:rPr lang="en-US" sz="4400" dirty="0" smtClean="0">
                <a:solidFill>
                  <a:schemeClr val="tx1"/>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	</a:t>
            </a:r>
            <a:endParaRPr lang="en-US" sz="4400" dirty="0">
              <a:solidFill>
                <a:schemeClr val="tx1"/>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3" name="Rectangle 2"/>
          <p:cNvSpPr/>
          <p:nvPr/>
        </p:nvSpPr>
        <p:spPr>
          <a:xfrm>
            <a:off x="990600" y="1600200"/>
            <a:ext cx="7010400" cy="1754326"/>
          </a:xfrm>
          <a:prstGeom prst="rect">
            <a:avLst/>
          </a:prstGeom>
        </p:spPr>
        <p:txBody>
          <a:bodyPr wrap="square">
            <a:spAutoFit/>
          </a:bodyPr>
          <a:lstStyle/>
          <a:p>
            <a:pPr>
              <a:buFont typeface="Wingdings" pitchFamily="2" charset="2"/>
              <a:buChar char="Ø"/>
            </a:pPr>
            <a:r>
              <a:rPr lang="en-US" dirty="0" smtClean="0"/>
              <a:t>As Big Data analytics is still in its infancy stage, its practical aspects could not be seen.</a:t>
            </a:r>
          </a:p>
          <a:p>
            <a:endParaRPr lang="en-US" dirty="0" smtClean="0"/>
          </a:p>
          <a:p>
            <a:pPr>
              <a:buFont typeface="Wingdings" pitchFamily="2" charset="2"/>
              <a:buChar char="Ø"/>
            </a:pPr>
            <a:r>
              <a:rPr lang="en-US" dirty="0" smtClean="0"/>
              <a:t>Only secondary data was relied on.</a:t>
            </a:r>
          </a:p>
          <a:p>
            <a:pPr>
              <a:buFont typeface="Wingdings" pitchFamily="2" charset="2"/>
              <a:buChar char="Ø"/>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990600"/>
            <a:ext cx="6705600" cy="707886"/>
          </a:xfrm>
          <a:prstGeom prst="chevron">
            <a:avLst/>
          </a:prstGeom>
          <a:solidFill>
            <a:schemeClr val="tx2">
              <a:lumMod val="40000"/>
              <a:lumOff val="60000"/>
            </a:schemeClr>
          </a:solidFill>
        </p:spPr>
        <p:txBody>
          <a:bodyPr wrap="square" rtlCol="0">
            <a:spAutoFit/>
          </a:bodyPr>
          <a:lstStyle/>
          <a:p>
            <a:pPr algn="ctr"/>
            <a:r>
              <a:rPr lang="en-US" sz="4000" dirty="0" smtClean="0"/>
              <a:t>CASE STUDY</a:t>
            </a:r>
            <a:endParaRPr lang="en-US" sz="4000" dirty="0"/>
          </a:p>
        </p:txBody>
      </p:sp>
      <p:sp>
        <p:nvSpPr>
          <p:cNvPr id="3" name="TextBox 2"/>
          <p:cNvSpPr txBox="1"/>
          <p:nvPr/>
        </p:nvSpPr>
        <p:spPr>
          <a:xfrm>
            <a:off x="1295400" y="3124200"/>
            <a:ext cx="6477000" cy="1877437"/>
          </a:xfrm>
          <a:prstGeom prst="rect">
            <a:avLst/>
          </a:prstGeom>
          <a:noFill/>
          <a:ln>
            <a:solidFill>
              <a:schemeClr val="tx2">
                <a:lumMod val="60000"/>
                <a:lumOff val="40000"/>
              </a:schemeClr>
            </a:solidFill>
          </a:ln>
        </p:spPr>
        <p:txBody>
          <a:bodyPr wrap="square" rtlCol="0">
            <a:spAutoFit/>
          </a:bodyPr>
          <a:lstStyle/>
          <a:p>
            <a:pPr algn="ctr"/>
            <a:r>
              <a:rPr lang="en-US" sz="2000" dirty="0" smtClean="0"/>
              <a:t>ASSESSING THE LEVEL OF UNDERSTANDING OF BIG DATA AND ATTITUDE TOWARD LEARNING NEW HEALTHCARE CONCEPTS AMONG HEALTHCARE IT PROFESSIONALS IN INDIA</a:t>
            </a:r>
          </a:p>
          <a:p>
            <a:r>
              <a:rPr lang="en-US" dirty="0" smtClean="0"/>
              <a:t> </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Stored Data 1"/>
          <p:cNvSpPr/>
          <p:nvPr/>
        </p:nvSpPr>
        <p:spPr>
          <a:xfrm>
            <a:off x="0" y="152400"/>
            <a:ext cx="9144000" cy="6096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OBJECTIVES</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5" name="TextBox 4"/>
          <p:cNvSpPr txBox="1"/>
          <p:nvPr/>
        </p:nvSpPr>
        <p:spPr>
          <a:xfrm>
            <a:off x="990600" y="1143000"/>
            <a:ext cx="6858000" cy="4524315"/>
          </a:xfrm>
          <a:prstGeom prst="rect">
            <a:avLst/>
          </a:prstGeom>
          <a:noFill/>
        </p:spPr>
        <p:txBody>
          <a:bodyPr wrap="square" rtlCol="0">
            <a:spAutoFit/>
          </a:bodyPr>
          <a:lstStyle/>
          <a:p>
            <a:r>
              <a:rPr lang="en-US" b="1" dirty="0" smtClean="0"/>
              <a:t> </a:t>
            </a:r>
            <a:endParaRPr lang="en-US" dirty="0" smtClean="0"/>
          </a:p>
          <a:p>
            <a:r>
              <a:rPr lang="en-US" b="1" u="sng" dirty="0" smtClean="0"/>
              <a:t>GENERAL OBJECTIVE</a:t>
            </a:r>
            <a:endParaRPr lang="en-US" dirty="0" smtClean="0"/>
          </a:p>
          <a:p>
            <a:pPr lvl="0">
              <a:buFont typeface="Arial" pitchFamily="34" charset="0"/>
              <a:buChar char="•"/>
            </a:pPr>
            <a:r>
              <a:rPr lang="en-US" dirty="0" smtClean="0"/>
              <a:t>To assess level of understanding of big data  and attitude toward learning of new healthcare IT concepts among Healthcare IT professionals</a:t>
            </a:r>
          </a:p>
          <a:p>
            <a:pPr lvl="0"/>
            <a:endParaRPr lang="en-US" dirty="0" smtClean="0"/>
          </a:p>
          <a:p>
            <a:r>
              <a:rPr lang="en-US" b="1" u="sng" dirty="0" smtClean="0"/>
              <a:t>SPECIFIC OBJECTIVES</a:t>
            </a:r>
            <a:endParaRPr lang="en-US" dirty="0" smtClean="0"/>
          </a:p>
          <a:p>
            <a:pPr lvl="0">
              <a:lnSpc>
                <a:spcPct val="150000"/>
              </a:lnSpc>
              <a:buFont typeface="Arial" pitchFamily="34" charset="0"/>
              <a:buChar char="•"/>
            </a:pPr>
            <a:r>
              <a:rPr lang="en-US" dirty="0" smtClean="0"/>
              <a:t>To assess level of understanding of big data</a:t>
            </a:r>
          </a:p>
          <a:p>
            <a:pPr lvl="0">
              <a:lnSpc>
                <a:spcPct val="150000"/>
              </a:lnSpc>
              <a:buFont typeface="Arial" pitchFamily="34" charset="0"/>
              <a:buChar char="•"/>
            </a:pPr>
            <a:r>
              <a:rPr lang="en-US" dirty="0" smtClean="0"/>
              <a:t>To know attitude of healthcare IT professionals toward new healthcare IT concepts.</a:t>
            </a:r>
          </a:p>
          <a:p>
            <a:pPr lvl="0">
              <a:lnSpc>
                <a:spcPct val="150000"/>
              </a:lnSpc>
              <a:buFont typeface="Arial" pitchFamily="34" charset="0"/>
              <a:buChar char="•"/>
            </a:pPr>
            <a:r>
              <a:rPr lang="en-US" dirty="0" smtClean="0"/>
              <a:t>To encourage healthcare IT professionals, find out changes undergoing in healthcare setup in India.</a:t>
            </a:r>
          </a:p>
          <a:p>
            <a:pPr>
              <a:lnSpc>
                <a:spcPct val="150000"/>
              </a:lnSpc>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371600"/>
            <a:ext cx="7467600" cy="4247317"/>
          </a:xfrm>
          <a:prstGeom prst="rect">
            <a:avLst/>
          </a:prstGeom>
          <a:noFill/>
        </p:spPr>
        <p:txBody>
          <a:bodyPr wrap="square" rtlCol="0">
            <a:spAutoFit/>
          </a:bodyPr>
          <a:lstStyle/>
          <a:p>
            <a:pPr>
              <a:lnSpc>
                <a:spcPct val="150000"/>
              </a:lnSpc>
            </a:pPr>
            <a:r>
              <a:rPr lang="en-US" dirty="0" smtClean="0"/>
              <a:t>Study design			: Descriptive</a:t>
            </a:r>
          </a:p>
          <a:p>
            <a:pPr>
              <a:lnSpc>
                <a:spcPct val="150000"/>
              </a:lnSpc>
            </a:pPr>
            <a:r>
              <a:rPr lang="en-US" dirty="0" smtClean="0"/>
              <a:t>Study area			: Bangalore</a:t>
            </a:r>
          </a:p>
          <a:p>
            <a:pPr>
              <a:lnSpc>
                <a:spcPct val="150000"/>
              </a:lnSpc>
            </a:pPr>
            <a:r>
              <a:rPr lang="en-US" dirty="0" smtClean="0"/>
              <a:t>Study population		: Healthcare IT professional</a:t>
            </a:r>
          </a:p>
          <a:p>
            <a:pPr>
              <a:lnSpc>
                <a:spcPct val="150000"/>
              </a:lnSpc>
            </a:pPr>
            <a:r>
              <a:rPr lang="en-US" dirty="0" smtClean="0"/>
              <a:t>Sample size			: 11(External)</a:t>
            </a:r>
          </a:p>
          <a:p>
            <a:pPr>
              <a:lnSpc>
                <a:spcPct val="150000"/>
              </a:lnSpc>
            </a:pPr>
            <a:r>
              <a:rPr lang="en-US" dirty="0" smtClean="0"/>
              <a:t>				: 6(Internal from organization)</a:t>
            </a:r>
          </a:p>
          <a:p>
            <a:pPr>
              <a:lnSpc>
                <a:spcPct val="150000"/>
              </a:lnSpc>
            </a:pPr>
            <a:r>
              <a:rPr lang="en-US" dirty="0" smtClean="0"/>
              <a:t>Sampling method		: Convenient	</a:t>
            </a:r>
          </a:p>
          <a:p>
            <a:pPr>
              <a:lnSpc>
                <a:spcPct val="150000"/>
              </a:lnSpc>
            </a:pPr>
            <a:r>
              <a:rPr lang="en-US" dirty="0" smtClean="0"/>
              <a:t>Data collection			: Primary data</a:t>
            </a:r>
          </a:p>
          <a:p>
            <a:pPr>
              <a:lnSpc>
                <a:spcPct val="150000"/>
              </a:lnSpc>
            </a:pPr>
            <a:r>
              <a:rPr lang="en-US" dirty="0" smtClean="0"/>
              <a:t>Tools				: Questionnaire</a:t>
            </a:r>
          </a:p>
          <a:p>
            <a:pPr>
              <a:lnSpc>
                <a:spcPct val="150000"/>
              </a:lnSpc>
            </a:pPr>
            <a:r>
              <a:rPr lang="en-US" dirty="0" smtClean="0"/>
              <a:t>Data analysis			: Excel</a:t>
            </a:r>
          </a:p>
          <a:p>
            <a:pPr>
              <a:lnSpc>
                <a:spcPct val="150000"/>
              </a:lnSpc>
            </a:pPr>
            <a:endParaRPr lang="en-US" dirty="0"/>
          </a:p>
        </p:txBody>
      </p:sp>
      <p:sp>
        <p:nvSpPr>
          <p:cNvPr id="3" name="Flowchart: Stored Data 2"/>
          <p:cNvSpPr/>
          <p:nvPr/>
        </p:nvSpPr>
        <p:spPr>
          <a:xfrm>
            <a:off x="0" y="152400"/>
            <a:ext cx="9144000" cy="6096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METHODOLOGY</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Stored Data 10"/>
          <p:cNvSpPr/>
          <p:nvPr/>
        </p:nvSpPr>
        <p:spPr>
          <a:xfrm>
            <a:off x="0" y="152400"/>
            <a:ext cx="9144000" cy="6096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FINDINGS</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12" name="TextBox 11"/>
          <p:cNvSpPr txBox="1"/>
          <p:nvPr/>
        </p:nvSpPr>
        <p:spPr>
          <a:xfrm>
            <a:off x="685800" y="1600200"/>
            <a:ext cx="7620000" cy="3416320"/>
          </a:xfrm>
          <a:prstGeom prst="rect">
            <a:avLst/>
          </a:prstGeom>
          <a:noFill/>
        </p:spPr>
        <p:txBody>
          <a:bodyPr wrap="square" rtlCol="0">
            <a:spAutoFit/>
          </a:bodyPr>
          <a:lstStyle/>
          <a:p>
            <a:r>
              <a:rPr lang="en-US" dirty="0" smtClean="0"/>
              <a:t>1.Out of total 17 respondents, 41% belong to Healthcare (Non-technical) profession and 59% belongs to Healthcare (Technical) profession.</a:t>
            </a:r>
          </a:p>
          <a:p>
            <a:endParaRPr lang="en-US" dirty="0" smtClean="0"/>
          </a:p>
          <a:p>
            <a:r>
              <a:rPr lang="en-US" dirty="0" smtClean="0"/>
              <a:t>2. Percentage of respondents, update themselves on healthcare concepts;</a:t>
            </a:r>
          </a:p>
          <a:p>
            <a:endParaRPr lang="en-US" dirty="0" smtClean="0"/>
          </a:p>
          <a:p>
            <a:endParaRPr lang="en-US" dirty="0" smtClean="0"/>
          </a:p>
          <a:p>
            <a:endParaRPr lang="en-US" dirty="0" smtClean="0"/>
          </a:p>
          <a:p>
            <a:endParaRPr lang="en-US" dirty="0" smtClean="0"/>
          </a:p>
          <a:p>
            <a:endParaRPr lang="en-US" dirty="0" smtClean="0"/>
          </a:p>
          <a:p>
            <a:r>
              <a:rPr lang="en-US" dirty="0" smtClean="0"/>
              <a:t>3.Percentage of respondents, know about big data;</a:t>
            </a:r>
          </a:p>
          <a:p>
            <a:endParaRPr lang="en-US" dirty="0" smtClean="0"/>
          </a:p>
          <a:p>
            <a:endParaRPr lang="en-US" dirty="0"/>
          </a:p>
        </p:txBody>
      </p:sp>
      <p:graphicFrame>
        <p:nvGraphicFramePr>
          <p:cNvPr id="17" name="Table 16"/>
          <p:cNvGraphicFramePr>
            <a:graphicFrameLocks noGrp="1"/>
          </p:cNvGraphicFramePr>
          <p:nvPr/>
        </p:nvGraphicFramePr>
        <p:xfrm>
          <a:off x="1219200" y="5181600"/>
          <a:ext cx="6705600" cy="819150"/>
        </p:xfrm>
        <a:graphic>
          <a:graphicData uri="http://schemas.openxmlformats.org/drawingml/2006/table">
            <a:tbl>
              <a:tblPr/>
              <a:tblGrid>
                <a:gridCol w="1393371"/>
                <a:gridCol w="2873829"/>
                <a:gridCol w="2438400"/>
              </a:tblGrid>
              <a:tr h="273050">
                <a:tc>
                  <a:txBody>
                    <a:bodyPr/>
                    <a:lstStyle/>
                    <a:p>
                      <a:pPr algn="ctr" fontAlgn="b"/>
                      <a:endParaRPr lang="en-US" sz="1200" b="1"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Healthcare(Non-technical)</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Healthcare(Technical)</a:t>
                      </a:r>
                    </a:p>
                  </a:txBody>
                  <a:tcPr marL="9525" marR="9525" marT="9525" marB="0" anchor="b">
                    <a:lnL>
                      <a:noFill/>
                    </a:lnL>
                    <a:lnR>
                      <a:noFill/>
                    </a:lnR>
                    <a:lnT>
                      <a:noFill/>
                    </a:lnT>
                    <a:lnB>
                      <a:noFill/>
                    </a:lnB>
                  </a:tcPr>
                </a:tc>
              </a:tr>
              <a:tr h="273050">
                <a:tc>
                  <a:txBody>
                    <a:bodyPr/>
                    <a:lstStyle/>
                    <a:p>
                      <a:pPr algn="ctr" fontAlgn="b"/>
                      <a:r>
                        <a:rPr lang="en-US" sz="1200" b="1" i="0" u="none" strike="noStrike">
                          <a:solidFill>
                            <a:srgbClr val="000000"/>
                          </a:solidFill>
                          <a:latin typeface="+mj-lt"/>
                        </a:rPr>
                        <a:t>Yes</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35</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41</a:t>
                      </a:r>
                    </a:p>
                  </a:txBody>
                  <a:tcPr marL="9525" marR="9525" marT="9525" marB="0" anchor="b">
                    <a:lnL>
                      <a:noFill/>
                    </a:lnL>
                    <a:lnR>
                      <a:noFill/>
                    </a:lnR>
                    <a:lnT>
                      <a:noFill/>
                    </a:lnT>
                    <a:lnB>
                      <a:noFill/>
                    </a:lnB>
                  </a:tcPr>
                </a:tc>
              </a:tr>
              <a:tr h="273050">
                <a:tc>
                  <a:txBody>
                    <a:bodyPr/>
                    <a:lstStyle/>
                    <a:p>
                      <a:pPr algn="ctr" fontAlgn="b"/>
                      <a:r>
                        <a:rPr lang="en-US" sz="1200" b="1" i="0" u="none" strike="noStrike" dirty="0">
                          <a:solidFill>
                            <a:srgbClr val="000000"/>
                          </a:solidFill>
                          <a:latin typeface="+mj-lt"/>
                        </a:rPr>
                        <a:t>No</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6</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18</a:t>
                      </a:r>
                    </a:p>
                  </a:txBody>
                  <a:tcPr marL="9525" marR="9525" marT="9525" marB="0" anchor="b">
                    <a:lnL>
                      <a:noFill/>
                    </a:lnL>
                    <a:lnR>
                      <a:noFill/>
                    </a:lnR>
                    <a:lnT>
                      <a:noFill/>
                    </a:lnT>
                    <a:lnB>
                      <a:noFill/>
                    </a:lnB>
                  </a:tcPr>
                </a:tc>
              </a:tr>
            </a:tbl>
          </a:graphicData>
        </a:graphic>
      </p:graphicFrame>
      <p:graphicFrame>
        <p:nvGraphicFramePr>
          <p:cNvPr id="20" name="Table 19"/>
          <p:cNvGraphicFramePr>
            <a:graphicFrameLocks noGrp="1"/>
          </p:cNvGraphicFramePr>
          <p:nvPr/>
        </p:nvGraphicFramePr>
        <p:xfrm>
          <a:off x="838200" y="3505200"/>
          <a:ext cx="7086600" cy="769620"/>
        </p:xfrm>
        <a:graphic>
          <a:graphicData uri="http://schemas.openxmlformats.org/drawingml/2006/table">
            <a:tbl>
              <a:tblPr/>
              <a:tblGrid>
                <a:gridCol w="1472540"/>
                <a:gridCol w="3037114"/>
                <a:gridCol w="2576946"/>
              </a:tblGrid>
              <a:tr h="190500">
                <a:tc>
                  <a:txBody>
                    <a:bodyPr/>
                    <a:lstStyle/>
                    <a:p>
                      <a:pPr algn="ctr" fontAlgn="b"/>
                      <a:endParaRPr lang="en-US" sz="1200" b="1"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Healthcare(Non-technical)</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Healthcare(Technical)</a:t>
                      </a:r>
                    </a:p>
                  </a:txBody>
                  <a:tcPr marL="9525" marR="9525" marT="9525" marB="0" anchor="b">
                    <a:lnL>
                      <a:noFill/>
                    </a:lnL>
                    <a:lnR>
                      <a:noFill/>
                    </a:lnR>
                    <a:lnT>
                      <a:noFill/>
                    </a:lnT>
                    <a:lnB>
                      <a:noFill/>
                    </a:lnB>
                  </a:tcPr>
                </a:tc>
              </a:tr>
              <a:tr h="190500">
                <a:tc>
                  <a:txBody>
                    <a:bodyPr/>
                    <a:lstStyle/>
                    <a:p>
                      <a:pPr algn="ctr" fontAlgn="b"/>
                      <a:r>
                        <a:rPr lang="en-US" sz="1200" b="1" i="0" u="none" strike="noStrike" dirty="0">
                          <a:solidFill>
                            <a:srgbClr val="000000"/>
                          </a:solidFill>
                          <a:latin typeface="+mj-lt"/>
                        </a:rPr>
                        <a:t>Quite often</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24</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24</a:t>
                      </a:r>
                    </a:p>
                  </a:txBody>
                  <a:tcPr marL="9525" marR="9525" marT="9525" marB="0" anchor="b">
                    <a:lnL>
                      <a:noFill/>
                    </a:lnL>
                    <a:lnR>
                      <a:noFill/>
                    </a:lnR>
                    <a:lnT>
                      <a:noFill/>
                    </a:lnT>
                    <a:lnB>
                      <a:noFill/>
                    </a:lnB>
                  </a:tcPr>
                </a:tc>
              </a:tr>
              <a:tr h="190500">
                <a:tc>
                  <a:txBody>
                    <a:bodyPr/>
                    <a:lstStyle/>
                    <a:p>
                      <a:pPr algn="ctr" fontAlgn="b"/>
                      <a:r>
                        <a:rPr lang="en-US" sz="1200" b="1" i="0" u="none" strike="noStrike" dirty="0" smtClean="0">
                          <a:solidFill>
                            <a:srgbClr val="000000"/>
                          </a:solidFill>
                          <a:latin typeface="+mj-lt"/>
                        </a:rPr>
                        <a:t>Rarely</a:t>
                      </a:r>
                      <a:endParaRPr lang="en-US" sz="1200" b="1"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12</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24</a:t>
                      </a:r>
                    </a:p>
                  </a:txBody>
                  <a:tcPr marL="9525" marR="9525" marT="9525" marB="0" anchor="b">
                    <a:lnL>
                      <a:noFill/>
                    </a:lnL>
                    <a:lnR>
                      <a:noFill/>
                    </a:lnR>
                    <a:lnT>
                      <a:noFill/>
                    </a:lnT>
                    <a:lnB>
                      <a:noFill/>
                    </a:lnB>
                  </a:tcPr>
                </a:tc>
              </a:tr>
              <a:tr h="190500">
                <a:tc>
                  <a:txBody>
                    <a:bodyPr/>
                    <a:lstStyle/>
                    <a:p>
                      <a:pPr algn="ctr" fontAlgn="b"/>
                      <a:r>
                        <a:rPr lang="en-US" sz="1200" b="1" i="0" u="none" strike="noStrike" dirty="0">
                          <a:solidFill>
                            <a:srgbClr val="000000"/>
                          </a:solidFill>
                          <a:latin typeface="+mj-lt"/>
                        </a:rPr>
                        <a:t>Never</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6</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12</a:t>
                      </a:r>
                    </a:p>
                  </a:txBody>
                  <a:tcPr marL="9525" marR="9525" marT="95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0" y="0"/>
          <a:ext cx="9144000" cy="3352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nvGraphicFramePr>
        <p:xfrm>
          <a:off x="0" y="3505200"/>
          <a:ext cx="9144000" cy="3352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66799" y="1981200"/>
          <a:ext cx="6400801" cy="838200"/>
        </p:xfrm>
        <a:graphic>
          <a:graphicData uri="http://schemas.openxmlformats.org/drawingml/2006/table">
            <a:tbl>
              <a:tblPr/>
              <a:tblGrid>
                <a:gridCol w="1330038"/>
                <a:gridCol w="2743200"/>
                <a:gridCol w="2327563"/>
              </a:tblGrid>
              <a:tr h="279400">
                <a:tc>
                  <a:txBody>
                    <a:bodyPr/>
                    <a:lstStyle/>
                    <a:p>
                      <a:pPr algn="ctr" fontAlgn="b"/>
                      <a:endParaRPr lang="en-US" sz="1200" b="1"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Healthcare(Non-technical)</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Healthcare(Technical)</a:t>
                      </a:r>
                    </a:p>
                  </a:txBody>
                  <a:tcPr marL="9525" marR="9525" marT="9525" marB="0" anchor="b">
                    <a:lnL>
                      <a:noFill/>
                    </a:lnL>
                    <a:lnR>
                      <a:noFill/>
                    </a:lnR>
                    <a:lnT>
                      <a:noFill/>
                    </a:lnT>
                    <a:lnB>
                      <a:noFill/>
                    </a:lnB>
                  </a:tcPr>
                </a:tc>
              </a:tr>
              <a:tr h="279400">
                <a:tc>
                  <a:txBody>
                    <a:bodyPr/>
                    <a:lstStyle/>
                    <a:p>
                      <a:pPr algn="ctr" fontAlgn="b"/>
                      <a:r>
                        <a:rPr lang="en-US" sz="1200" b="1" i="0" u="none" strike="noStrike">
                          <a:solidFill>
                            <a:srgbClr val="000000"/>
                          </a:solidFill>
                          <a:latin typeface="+mj-lt"/>
                        </a:rPr>
                        <a:t>Yes</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25</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75</a:t>
                      </a:r>
                    </a:p>
                  </a:txBody>
                  <a:tcPr marL="9525" marR="9525" marT="9525" marB="0" anchor="b">
                    <a:lnL>
                      <a:noFill/>
                    </a:lnL>
                    <a:lnR>
                      <a:noFill/>
                    </a:lnR>
                    <a:lnT>
                      <a:noFill/>
                    </a:lnT>
                    <a:lnB>
                      <a:noFill/>
                    </a:lnB>
                  </a:tcPr>
                </a:tc>
              </a:tr>
              <a:tr h="279400">
                <a:tc>
                  <a:txBody>
                    <a:bodyPr/>
                    <a:lstStyle/>
                    <a:p>
                      <a:pPr algn="ctr" fontAlgn="b"/>
                      <a:r>
                        <a:rPr lang="en-US" sz="1200" b="1" i="0" u="none" strike="noStrike">
                          <a:solidFill>
                            <a:srgbClr val="000000"/>
                          </a:solidFill>
                          <a:latin typeface="+mj-lt"/>
                        </a:rPr>
                        <a:t>No</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0</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0</a:t>
                      </a:r>
                    </a:p>
                  </a:txBody>
                  <a:tcPr marL="9525" marR="9525" marT="9525" marB="0" anchor="b">
                    <a:lnL>
                      <a:noFill/>
                    </a:lnL>
                    <a:lnR>
                      <a:noFill/>
                    </a:lnR>
                    <a:lnT>
                      <a:noFill/>
                    </a:lnT>
                    <a:lnB>
                      <a:noFill/>
                    </a:lnB>
                  </a:tcPr>
                </a:tc>
              </a:tr>
            </a:tbl>
          </a:graphicData>
        </a:graphic>
      </p:graphicFrame>
      <p:sp>
        <p:nvSpPr>
          <p:cNvPr id="3" name="Flowchart: Stored Data 2"/>
          <p:cNvSpPr/>
          <p:nvPr/>
        </p:nvSpPr>
        <p:spPr>
          <a:xfrm>
            <a:off x="0" y="152400"/>
            <a:ext cx="9144000" cy="6096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rPr>
              <a:t>FINDINGS</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endParaRPr>
          </a:p>
        </p:txBody>
      </p:sp>
      <p:sp>
        <p:nvSpPr>
          <p:cNvPr id="4" name="TextBox 3"/>
          <p:cNvSpPr txBox="1"/>
          <p:nvPr/>
        </p:nvSpPr>
        <p:spPr>
          <a:xfrm>
            <a:off x="838200" y="1447800"/>
            <a:ext cx="7467600" cy="646331"/>
          </a:xfrm>
          <a:prstGeom prst="rect">
            <a:avLst/>
          </a:prstGeom>
          <a:noFill/>
        </p:spPr>
        <p:txBody>
          <a:bodyPr wrap="square" rtlCol="0">
            <a:spAutoFit/>
          </a:bodyPr>
          <a:lstStyle/>
          <a:p>
            <a:r>
              <a:rPr lang="en-US" dirty="0" smtClean="0"/>
              <a:t>4. Percentage of respondents, would like to know about big data;</a:t>
            </a:r>
          </a:p>
          <a:p>
            <a:endParaRPr lang="en-US" dirty="0"/>
          </a:p>
        </p:txBody>
      </p:sp>
      <p:sp>
        <p:nvSpPr>
          <p:cNvPr id="5" name="TextBox 4"/>
          <p:cNvSpPr txBox="1"/>
          <p:nvPr/>
        </p:nvSpPr>
        <p:spPr>
          <a:xfrm>
            <a:off x="838200" y="2810470"/>
            <a:ext cx="7543800" cy="923330"/>
          </a:xfrm>
          <a:prstGeom prst="rect">
            <a:avLst/>
          </a:prstGeom>
          <a:noFill/>
        </p:spPr>
        <p:txBody>
          <a:bodyPr wrap="square" rtlCol="0">
            <a:spAutoFit/>
          </a:bodyPr>
          <a:lstStyle/>
          <a:p>
            <a:r>
              <a:rPr lang="en-US" dirty="0" smtClean="0"/>
              <a:t>5. Percentage of respondents, have source of their knowledge on big data;</a:t>
            </a:r>
          </a:p>
          <a:p>
            <a:endParaRPr lang="en-US" dirty="0"/>
          </a:p>
        </p:txBody>
      </p:sp>
      <p:graphicFrame>
        <p:nvGraphicFramePr>
          <p:cNvPr id="6" name="Table 5"/>
          <p:cNvGraphicFramePr>
            <a:graphicFrameLocks noGrp="1"/>
          </p:cNvGraphicFramePr>
          <p:nvPr/>
        </p:nvGraphicFramePr>
        <p:xfrm>
          <a:off x="1066800" y="3505200"/>
          <a:ext cx="6629400" cy="962025"/>
        </p:xfrm>
        <a:graphic>
          <a:graphicData uri="http://schemas.openxmlformats.org/drawingml/2006/table">
            <a:tbl>
              <a:tblPr/>
              <a:tblGrid>
                <a:gridCol w="1377537"/>
                <a:gridCol w="2841172"/>
                <a:gridCol w="2410691"/>
              </a:tblGrid>
              <a:tr h="190500">
                <a:tc>
                  <a:txBody>
                    <a:bodyPr/>
                    <a:lstStyle/>
                    <a:p>
                      <a:pPr algn="ctr" fontAlgn="b"/>
                      <a:endParaRPr lang="en-US" sz="1200" b="1"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Healthcare(Non-technical)</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Healthcare(Technical)</a:t>
                      </a:r>
                    </a:p>
                  </a:txBody>
                  <a:tcPr marL="9525" marR="9525" marT="9525" marB="0" anchor="b">
                    <a:lnL>
                      <a:noFill/>
                    </a:lnL>
                    <a:lnR>
                      <a:noFill/>
                    </a:lnR>
                    <a:lnT>
                      <a:noFill/>
                    </a:lnT>
                    <a:lnB>
                      <a:noFill/>
                    </a:lnB>
                  </a:tcPr>
                </a:tc>
              </a:tr>
              <a:tr h="190500">
                <a:tc>
                  <a:txBody>
                    <a:bodyPr/>
                    <a:lstStyle/>
                    <a:p>
                      <a:pPr algn="ctr" fontAlgn="b"/>
                      <a:r>
                        <a:rPr lang="en-US" sz="1200" b="1" i="0" u="none" strike="noStrike">
                          <a:solidFill>
                            <a:srgbClr val="000000"/>
                          </a:solidFill>
                          <a:latin typeface="+mj-lt"/>
                        </a:rPr>
                        <a:t>Conference</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0</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23</a:t>
                      </a:r>
                    </a:p>
                  </a:txBody>
                  <a:tcPr marL="9525" marR="9525" marT="9525" marB="0" anchor="b">
                    <a:lnL>
                      <a:noFill/>
                    </a:lnL>
                    <a:lnR>
                      <a:noFill/>
                    </a:lnR>
                    <a:lnT>
                      <a:noFill/>
                    </a:lnT>
                    <a:lnB>
                      <a:noFill/>
                    </a:lnB>
                  </a:tcPr>
                </a:tc>
              </a:tr>
              <a:tr h="190500">
                <a:tc>
                  <a:txBody>
                    <a:bodyPr/>
                    <a:lstStyle/>
                    <a:p>
                      <a:pPr algn="ctr" fontAlgn="b"/>
                      <a:r>
                        <a:rPr lang="en-US" sz="1200" b="1" i="0" u="none" strike="noStrike">
                          <a:solidFill>
                            <a:srgbClr val="000000"/>
                          </a:solidFill>
                          <a:latin typeface="+mj-lt"/>
                        </a:rPr>
                        <a:t>Online</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8</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0</a:t>
                      </a:r>
                    </a:p>
                  </a:txBody>
                  <a:tcPr marL="9525" marR="9525" marT="9525" marB="0" anchor="b">
                    <a:lnL>
                      <a:noFill/>
                    </a:lnL>
                    <a:lnR>
                      <a:noFill/>
                    </a:lnR>
                    <a:lnT>
                      <a:noFill/>
                    </a:lnT>
                    <a:lnB>
                      <a:noFill/>
                    </a:lnB>
                  </a:tcPr>
                </a:tc>
              </a:tr>
              <a:tr h="190500">
                <a:tc>
                  <a:txBody>
                    <a:bodyPr/>
                    <a:lstStyle/>
                    <a:p>
                      <a:pPr algn="ctr" fontAlgn="b"/>
                      <a:r>
                        <a:rPr lang="en-US" sz="1200" b="1" i="0" u="none" strike="noStrike">
                          <a:solidFill>
                            <a:srgbClr val="000000"/>
                          </a:solidFill>
                          <a:latin typeface="+mj-lt"/>
                        </a:rPr>
                        <a:t>Part of it</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23</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15</a:t>
                      </a:r>
                    </a:p>
                  </a:txBody>
                  <a:tcPr marL="9525" marR="9525" marT="9525" marB="0" anchor="b">
                    <a:lnL>
                      <a:noFill/>
                    </a:lnL>
                    <a:lnR>
                      <a:noFill/>
                    </a:lnR>
                    <a:lnT>
                      <a:noFill/>
                    </a:lnT>
                    <a:lnB>
                      <a:noFill/>
                    </a:lnB>
                  </a:tcPr>
                </a:tc>
              </a:tr>
              <a:tr h="190500">
                <a:tc>
                  <a:txBody>
                    <a:bodyPr/>
                    <a:lstStyle/>
                    <a:p>
                      <a:pPr algn="ctr" fontAlgn="b"/>
                      <a:r>
                        <a:rPr lang="en-US" sz="1200" b="1" i="0" u="none" strike="noStrike">
                          <a:solidFill>
                            <a:srgbClr val="000000"/>
                          </a:solidFill>
                          <a:latin typeface="+mj-lt"/>
                        </a:rPr>
                        <a:t>Other</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15</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15</a:t>
                      </a:r>
                    </a:p>
                  </a:txBody>
                  <a:tcPr marL="9525" marR="9525" marT="9525" marB="0" anchor="b">
                    <a:lnL>
                      <a:noFill/>
                    </a:lnL>
                    <a:lnR>
                      <a:noFill/>
                    </a:lnR>
                    <a:lnT>
                      <a:noFill/>
                    </a:lnT>
                    <a:lnB>
                      <a:noFill/>
                    </a:lnB>
                  </a:tcPr>
                </a:tc>
              </a:tr>
            </a:tbl>
          </a:graphicData>
        </a:graphic>
      </p:graphicFrame>
      <p:sp>
        <p:nvSpPr>
          <p:cNvPr id="7" name="TextBox 6"/>
          <p:cNvSpPr txBox="1"/>
          <p:nvPr/>
        </p:nvSpPr>
        <p:spPr>
          <a:xfrm>
            <a:off x="838200" y="4459069"/>
            <a:ext cx="6858000" cy="646331"/>
          </a:xfrm>
          <a:prstGeom prst="rect">
            <a:avLst/>
          </a:prstGeom>
          <a:noFill/>
        </p:spPr>
        <p:txBody>
          <a:bodyPr wrap="square" rtlCol="0">
            <a:spAutoFit/>
          </a:bodyPr>
          <a:lstStyle/>
          <a:p>
            <a:r>
              <a:rPr lang="en-US" dirty="0" smtClean="0"/>
              <a:t>6. Percentage of respondents, rate their level of understanding;</a:t>
            </a:r>
          </a:p>
          <a:p>
            <a:endParaRPr lang="en-US" dirty="0"/>
          </a:p>
        </p:txBody>
      </p:sp>
      <p:graphicFrame>
        <p:nvGraphicFramePr>
          <p:cNvPr id="8" name="Table 7"/>
          <p:cNvGraphicFramePr>
            <a:graphicFrameLocks noGrp="1"/>
          </p:cNvGraphicFramePr>
          <p:nvPr/>
        </p:nvGraphicFramePr>
        <p:xfrm>
          <a:off x="1066801" y="4953000"/>
          <a:ext cx="6705599" cy="769620"/>
        </p:xfrm>
        <a:graphic>
          <a:graphicData uri="http://schemas.openxmlformats.org/drawingml/2006/table">
            <a:tbl>
              <a:tblPr/>
              <a:tblGrid>
                <a:gridCol w="1393371"/>
                <a:gridCol w="2873829"/>
                <a:gridCol w="2438399"/>
              </a:tblGrid>
              <a:tr h="190500">
                <a:tc>
                  <a:txBody>
                    <a:bodyPr/>
                    <a:lstStyle/>
                    <a:p>
                      <a:pPr algn="ctr" fontAlgn="b"/>
                      <a:endParaRPr lang="en-US" sz="1200" b="1"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Healthcare(Non-technical)</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Healthcare(Technical)</a:t>
                      </a:r>
                    </a:p>
                  </a:txBody>
                  <a:tcPr marL="9525" marR="9525" marT="9525" marB="0" anchor="b">
                    <a:lnL>
                      <a:noFill/>
                    </a:lnL>
                    <a:lnR>
                      <a:noFill/>
                    </a:lnR>
                    <a:lnT>
                      <a:noFill/>
                    </a:lnT>
                    <a:lnB>
                      <a:noFill/>
                    </a:lnB>
                  </a:tcPr>
                </a:tc>
              </a:tr>
              <a:tr h="190500">
                <a:tc>
                  <a:txBody>
                    <a:bodyPr/>
                    <a:lstStyle/>
                    <a:p>
                      <a:pPr algn="ctr" fontAlgn="b"/>
                      <a:r>
                        <a:rPr lang="en-US" sz="1200" b="1" i="0" u="none" strike="noStrike">
                          <a:solidFill>
                            <a:srgbClr val="000000"/>
                          </a:solidFill>
                          <a:latin typeface="+mj-lt"/>
                        </a:rPr>
                        <a:t>Expert</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0</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0</a:t>
                      </a:r>
                    </a:p>
                  </a:txBody>
                  <a:tcPr marL="9525" marR="9525" marT="9525" marB="0" anchor="b">
                    <a:lnL>
                      <a:noFill/>
                    </a:lnL>
                    <a:lnR>
                      <a:noFill/>
                    </a:lnR>
                    <a:lnT>
                      <a:noFill/>
                    </a:lnT>
                    <a:lnB>
                      <a:noFill/>
                    </a:lnB>
                  </a:tcPr>
                </a:tc>
              </a:tr>
              <a:tr h="190500">
                <a:tc>
                  <a:txBody>
                    <a:bodyPr/>
                    <a:lstStyle/>
                    <a:p>
                      <a:pPr algn="ctr" fontAlgn="b"/>
                      <a:r>
                        <a:rPr lang="en-US" sz="1200" b="1" i="0" u="none" strike="noStrike" dirty="0">
                          <a:solidFill>
                            <a:srgbClr val="000000"/>
                          </a:solidFill>
                          <a:latin typeface="+mj-lt"/>
                        </a:rPr>
                        <a:t>Intermediate</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15</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0</a:t>
                      </a:r>
                    </a:p>
                  </a:txBody>
                  <a:tcPr marL="9525" marR="9525" marT="9525" marB="0" anchor="b">
                    <a:lnL>
                      <a:noFill/>
                    </a:lnL>
                    <a:lnR>
                      <a:noFill/>
                    </a:lnR>
                    <a:lnT>
                      <a:noFill/>
                    </a:lnT>
                    <a:lnB>
                      <a:noFill/>
                    </a:lnB>
                  </a:tcPr>
                </a:tc>
              </a:tr>
              <a:tr h="190500">
                <a:tc>
                  <a:txBody>
                    <a:bodyPr/>
                    <a:lstStyle/>
                    <a:p>
                      <a:pPr algn="ctr" fontAlgn="b"/>
                      <a:r>
                        <a:rPr lang="en-US" sz="1200" b="1" i="0" u="none" strike="noStrike">
                          <a:solidFill>
                            <a:srgbClr val="000000"/>
                          </a:solidFill>
                          <a:latin typeface="+mj-lt"/>
                        </a:rPr>
                        <a:t>Beginner</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31</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54</a:t>
                      </a:r>
                    </a:p>
                  </a:txBody>
                  <a:tcPr marL="9525" marR="9525" marT="95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0" y="0"/>
          <a:ext cx="9144000" cy="3733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0" y="3555125"/>
          <a:ext cx="9144000" cy="33028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Stored Data 1"/>
          <p:cNvSpPr/>
          <p:nvPr/>
        </p:nvSpPr>
        <p:spPr>
          <a:xfrm>
            <a:off x="0" y="152400"/>
            <a:ext cx="9144000" cy="5334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ORGANIZATION PROFILE </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graphicFrame>
        <p:nvGraphicFramePr>
          <p:cNvPr id="6" name="Content Placeholder 12"/>
          <p:cNvGraphicFramePr>
            <a:graphicFrameLocks/>
          </p:cNvGraphicFramePr>
          <p:nvPr>
            <p:extLst>
              <p:ext uri="{D42A27DB-BD31-4B8C-83A1-F6EECF244321}">
                <p14:modId xmlns="" xmlns:p14="http://schemas.microsoft.com/office/powerpoint/2010/main" val="3045170033"/>
              </p:ext>
            </p:extLst>
          </p:nvPr>
        </p:nvGraphicFramePr>
        <p:xfrm>
          <a:off x="457200" y="1722437"/>
          <a:ext cx="8229600" cy="3992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838200" y="914400"/>
            <a:ext cx="2057400" cy="369332"/>
          </a:xfrm>
          <a:prstGeom prst="rect">
            <a:avLst/>
          </a:prstGeom>
          <a:noFill/>
        </p:spPr>
        <p:txBody>
          <a:bodyPr wrap="square" rtlCol="0">
            <a:spAutoFit/>
          </a:bodyPr>
          <a:lstStyle/>
          <a:p>
            <a:r>
              <a:rPr lang="en-US" u="sng" dirty="0" smtClean="0"/>
              <a:t>SERVICES:</a:t>
            </a:r>
            <a:endParaRPr lang="en-US" u="sng"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0" y="0"/>
          <a:ext cx="9144000" cy="3429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0" y="3352801"/>
          <a:ext cx="9144000" cy="3505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0" y="0"/>
          <a:ext cx="9144000" cy="3505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0" y="3429000"/>
          <a:ext cx="9144000" cy="3429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Stored Data 1"/>
          <p:cNvSpPr/>
          <p:nvPr/>
        </p:nvSpPr>
        <p:spPr>
          <a:xfrm>
            <a:off x="0" y="152400"/>
            <a:ext cx="9144000" cy="6096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rPr>
              <a:t>FINDINGS</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endParaRPr>
          </a:p>
        </p:txBody>
      </p:sp>
      <p:sp>
        <p:nvSpPr>
          <p:cNvPr id="7" name="TextBox 6"/>
          <p:cNvSpPr txBox="1"/>
          <p:nvPr/>
        </p:nvSpPr>
        <p:spPr>
          <a:xfrm>
            <a:off x="990600" y="1295400"/>
            <a:ext cx="6705600" cy="646331"/>
          </a:xfrm>
          <a:prstGeom prst="rect">
            <a:avLst/>
          </a:prstGeom>
          <a:noFill/>
        </p:spPr>
        <p:txBody>
          <a:bodyPr wrap="square" rtlCol="0">
            <a:spAutoFit/>
          </a:bodyPr>
          <a:lstStyle/>
          <a:p>
            <a:r>
              <a:rPr lang="en-US" dirty="0" smtClean="0"/>
              <a:t>7. Percentage of respondents, if know any of BD analytical tools;</a:t>
            </a:r>
          </a:p>
          <a:p>
            <a:endParaRPr lang="en-US" dirty="0"/>
          </a:p>
        </p:txBody>
      </p:sp>
      <p:graphicFrame>
        <p:nvGraphicFramePr>
          <p:cNvPr id="8" name="Table 7"/>
          <p:cNvGraphicFramePr>
            <a:graphicFrameLocks noGrp="1"/>
          </p:cNvGraphicFramePr>
          <p:nvPr/>
        </p:nvGraphicFramePr>
        <p:xfrm>
          <a:off x="1219200" y="2057400"/>
          <a:ext cx="6324601" cy="577215"/>
        </p:xfrm>
        <a:graphic>
          <a:graphicData uri="http://schemas.openxmlformats.org/drawingml/2006/table">
            <a:tbl>
              <a:tblPr/>
              <a:tblGrid>
                <a:gridCol w="1314202"/>
                <a:gridCol w="2710544"/>
                <a:gridCol w="2299855"/>
              </a:tblGrid>
              <a:tr h="190500">
                <a:tc>
                  <a:txBody>
                    <a:bodyPr/>
                    <a:lstStyle/>
                    <a:p>
                      <a:pPr algn="ctr" fontAlgn="b"/>
                      <a:endParaRPr lang="en-US" sz="1200" b="1"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Healthcare(Non-technical)</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Healthcare(Technical)</a:t>
                      </a:r>
                    </a:p>
                  </a:txBody>
                  <a:tcPr marL="9525" marR="9525" marT="9525" marB="0" anchor="b">
                    <a:lnL>
                      <a:noFill/>
                    </a:lnL>
                    <a:lnR>
                      <a:noFill/>
                    </a:lnR>
                    <a:lnT>
                      <a:noFill/>
                    </a:lnT>
                    <a:lnB>
                      <a:noFill/>
                    </a:lnB>
                  </a:tcPr>
                </a:tc>
              </a:tr>
              <a:tr h="190500">
                <a:tc>
                  <a:txBody>
                    <a:bodyPr/>
                    <a:lstStyle/>
                    <a:p>
                      <a:pPr algn="ctr" fontAlgn="b"/>
                      <a:r>
                        <a:rPr lang="en-US" sz="1200" b="1" i="0" u="none" strike="noStrike">
                          <a:solidFill>
                            <a:srgbClr val="000000"/>
                          </a:solidFill>
                          <a:latin typeface="+mj-lt"/>
                        </a:rPr>
                        <a:t>Yes</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31</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31</a:t>
                      </a:r>
                    </a:p>
                  </a:txBody>
                  <a:tcPr marL="9525" marR="9525" marT="9525" marB="0" anchor="b">
                    <a:lnL>
                      <a:noFill/>
                    </a:lnL>
                    <a:lnR>
                      <a:noFill/>
                    </a:lnR>
                    <a:lnT>
                      <a:noFill/>
                    </a:lnT>
                    <a:lnB>
                      <a:noFill/>
                    </a:lnB>
                  </a:tcPr>
                </a:tc>
              </a:tr>
              <a:tr h="190500">
                <a:tc>
                  <a:txBody>
                    <a:bodyPr/>
                    <a:lstStyle/>
                    <a:p>
                      <a:pPr algn="ctr" fontAlgn="b"/>
                      <a:r>
                        <a:rPr lang="en-US" sz="1200" b="1" i="0" u="none" strike="noStrike">
                          <a:solidFill>
                            <a:srgbClr val="000000"/>
                          </a:solidFill>
                          <a:latin typeface="+mj-lt"/>
                        </a:rPr>
                        <a:t>No</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8</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31</a:t>
                      </a:r>
                    </a:p>
                  </a:txBody>
                  <a:tcPr marL="9525" marR="9525" marT="9525" marB="0" anchor="b">
                    <a:lnL>
                      <a:noFill/>
                    </a:lnL>
                    <a:lnR>
                      <a:noFill/>
                    </a:lnR>
                    <a:lnT>
                      <a:noFill/>
                    </a:lnT>
                    <a:lnB>
                      <a:noFill/>
                    </a:lnB>
                  </a:tcPr>
                </a:tc>
              </a:tr>
            </a:tbl>
          </a:graphicData>
        </a:graphic>
      </p:graphicFrame>
      <p:sp>
        <p:nvSpPr>
          <p:cNvPr id="9" name="TextBox 8"/>
          <p:cNvSpPr txBox="1"/>
          <p:nvPr/>
        </p:nvSpPr>
        <p:spPr>
          <a:xfrm>
            <a:off x="1066800" y="2706469"/>
            <a:ext cx="6781800" cy="646331"/>
          </a:xfrm>
          <a:prstGeom prst="rect">
            <a:avLst/>
          </a:prstGeom>
          <a:noFill/>
        </p:spPr>
        <p:txBody>
          <a:bodyPr wrap="square" rtlCol="0">
            <a:spAutoFit/>
          </a:bodyPr>
          <a:lstStyle/>
          <a:p>
            <a:r>
              <a:rPr lang="en-US" dirty="0" smtClean="0"/>
              <a:t>8. Percentage of respondents, know no. of platforms;</a:t>
            </a:r>
          </a:p>
          <a:p>
            <a:endParaRPr lang="en-US" dirty="0"/>
          </a:p>
        </p:txBody>
      </p:sp>
      <p:graphicFrame>
        <p:nvGraphicFramePr>
          <p:cNvPr id="10" name="Table 9"/>
          <p:cNvGraphicFramePr>
            <a:graphicFrameLocks noGrp="1"/>
          </p:cNvGraphicFramePr>
          <p:nvPr/>
        </p:nvGraphicFramePr>
        <p:xfrm>
          <a:off x="1219200" y="3232785"/>
          <a:ext cx="6400800" cy="577215"/>
        </p:xfrm>
        <a:graphic>
          <a:graphicData uri="http://schemas.openxmlformats.org/drawingml/2006/table">
            <a:tbl>
              <a:tblPr/>
              <a:tblGrid>
                <a:gridCol w="1330038"/>
                <a:gridCol w="2743200"/>
                <a:gridCol w="2327562"/>
              </a:tblGrid>
              <a:tr h="190500">
                <a:tc>
                  <a:txBody>
                    <a:bodyPr/>
                    <a:lstStyle/>
                    <a:p>
                      <a:pPr algn="ctr" fontAlgn="b"/>
                      <a:endParaRPr lang="en-US" sz="1200" b="1"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Healthcare(Non-technical)</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Healthcare(Technical)</a:t>
                      </a:r>
                    </a:p>
                  </a:txBody>
                  <a:tcPr marL="9525" marR="9525" marT="9525" marB="0" anchor="b">
                    <a:lnL>
                      <a:noFill/>
                    </a:lnL>
                    <a:lnR>
                      <a:noFill/>
                    </a:lnR>
                    <a:lnT>
                      <a:noFill/>
                    </a:lnT>
                    <a:lnB>
                      <a:noFill/>
                    </a:lnB>
                  </a:tcPr>
                </a:tc>
              </a:tr>
              <a:tr h="190500">
                <a:tc>
                  <a:txBody>
                    <a:bodyPr/>
                    <a:lstStyle/>
                    <a:p>
                      <a:pPr algn="ctr" fontAlgn="b"/>
                      <a:r>
                        <a:rPr lang="en-US" sz="1200" b="1" i="0" u="none" strike="noStrike" dirty="0">
                          <a:solidFill>
                            <a:srgbClr val="000000"/>
                          </a:solidFill>
                          <a:latin typeface="+mj-lt"/>
                        </a:rPr>
                        <a:t>&lt;3</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50</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38</a:t>
                      </a:r>
                    </a:p>
                  </a:txBody>
                  <a:tcPr marL="9525" marR="9525" marT="9525" marB="0" anchor="b">
                    <a:lnL>
                      <a:noFill/>
                    </a:lnL>
                    <a:lnR>
                      <a:noFill/>
                    </a:lnR>
                    <a:lnT>
                      <a:noFill/>
                    </a:lnT>
                    <a:lnB>
                      <a:noFill/>
                    </a:lnB>
                  </a:tcPr>
                </a:tc>
              </a:tr>
              <a:tr h="190500">
                <a:tc>
                  <a:txBody>
                    <a:bodyPr/>
                    <a:lstStyle/>
                    <a:p>
                      <a:pPr algn="ctr" fontAlgn="b"/>
                      <a:r>
                        <a:rPr lang="en-US" sz="1200" b="1" i="0" u="none" strike="noStrike" dirty="0">
                          <a:solidFill>
                            <a:srgbClr val="000000"/>
                          </a:solidFill>
                          <a:latin typeface="+mj-lt"/>
                        </a:rPr>
                        <a:t>&gt;3</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13</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0</a:t>
                      </a:r>
                    </a:p>
                  </a:txBody>
                  <a:tcPr marL="9525" marR="9525" marT="9525" marB="0" anchor="b">
                    <a:lnL>
                      <a:noFill/>
                    </a:lnL>
                    <a:lnR>
                      <a:noFill/>
                    </a:lnR>
                    <a:lnT>
                      <a:noFill/>
                    </a:lnT>
                    <a:lnB>
                      <a:noFill/>
                    </a:lnB>
                  </a:tcPr>
                </a:tc>
              </a:tr>
            </a:tbl>
          </a:graphicData>
        </a:graphic>
      </p:graphicFrame>
      <p:sp>
        <p:nvSpPr>
          <p:cNvPr id="11" name="TextBox 10"/>
          <p:cNvSpPr txBox="1"/>
          <p:nvPr/>
        </p:nvSpPr>
        <p:spPr>
          <a:xfrm>
            <a:off x="1219200" y="3953470"/>
            <a:ext cx="6858000" cy="923330"/>
          </a:xfrm>
          <a:prstGeom prst="rect">
            <a:avLst/>
          </a:prstGeom>
          <a:noFill/>
        </p:spPr>
        <p:txBody>
          <a:bodyPr wrap="square" rtlCol="0">
            <a:spAutoFit/>
          </a:bodyPr>
          <a:lstStyle/>
          <a:p>
            <a:r>
              <a:rPr lang="en-US" dirty="0" smtClean="0"/>
              <a:t>9. Percentage of respondents, see BD analysis as healthcare future;</a:t>
            </a:r>
          </a:p>
          <a:p>
            <a:endParaRPr lang="en-US" dirty="0"/>
          </a:p>
        </p:txBody>
      </p:sp>
      <p:graphicFrame>
        <p:nvGraphicFramePr>
          <p:cNvPr id="12" name="Table 11"/>
          <p:cNvGraphicFramePr>
            <a:graphicFrameLocks noGrp="1"/>
          </p:cNvGraphicFramePr>
          <p:nvPr/>
        </p:nvGraphicFramePr>
        <p:xfrm>
          <a:off x="1371600" y="4800600"/>
          <a:ext cx="6248400" cy="769620"/>
        </p:xfrm>
        <a:graphic>
          <a:graphicData uri="http://schemas.openxmlformats.org/drawingml/2006/table">
            <a:tbl>
              <a:tblPr/>
              <a:tblGrid>
                <a:gridCol w="1298369"/>
                <a:gridCol w="2816431"/>
                <a:gridCol w="2133600"/>
              </a:tblGrid>
              <a:tr h="190500">
                <a:tc>
                  <a:txBody>
                    <a:bodyPr/>
                    <a:lstStyle/>
                    <a:p>
                      <a:pPr algn="ctr" fontAlgn="b"/>
                      <a:endParaRPr lang="en-US" sz="1200" b="1"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Healthcare(Non-technical)</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Healthcare(Technical)</a:t>
                      </a:r>
                    </a:p>
                  </a:txBody>
                  <a:tcPr marL="9525" marR="9525" marT="9525" marB="0" anchor="b">
                    <a:lnL>
                      <a:noFill/>
                    </a:lnL>
                    <a:lnR>
                      <a:noFill/>
                    </a:lnR>
                    <a:lnT>
                      <a:noFill/>
                    </a:lnT>
                    <a:lnB>
                      <a:noFill/>
                    </a:lnB>
                  </a:tcPr>
                </a:tc>
              </a:tr>
              <a:tr h="190500">
                <a:tc>
                  <a:txBody>
                    <a:bodyPr/>
                    <a:lstStyle/>
                    <a:p>
                      <a:pPr algn="ctr" fontAlgn="b"/>
                      <a:r>
                        <a:rPr lang="en-US" sz="1200" b="1" i="0" u="none" strike="noStrike">
                          <a:solidFill>
                            <a:srgbClr val="000000"/>
                          </a:solidFill>
                          <a:latin typeface="+mj-lt"/>
                        </a:rPr>
                        <a:t>Yes</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38</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31</a:t>
                      </a:r>
                    </a:p>
                  </a:txBody>
                  <a:tcPr marL="9525" marR="9525" marT="9525" marB="0" anchor="b">
                    <a:lnL>
                      <a:noFill/>
                    </a:lnL>
                    <a:lnR>
                      <a:noFill/>
                    </a:lnR>
                    <a:lnT>
                      <a:noFill/>
                    </a:lnT>
                    <a:lnB>
                      <a:noFill/>
                    </a:lnB>
                  </a:tcPr>
                </a:tc>
              </a:tr>
              <a:tr h="190500">
                <a:tc>
                  <a:txBody>
                    <a:bodyPr/>
                    <a:lstStyle/>
                    <a:p>
                      <a:pPr algn="ctr" fontAlgn="b"/>
                      <a:r>
                        <a:rPr lang="en-US" sz="1200" b="1" i="0" u="none" strike="noStrike">
                          <a:solidFill>
                            <a:srgbClr val="000000"/>
                          </a:solidFill>
                          <a:latin typeface="+mj-lt"/>
                        </a:rPr>
                        <a:t>No</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0</a:t>
                      </a:r>
                    </a:p>
                  </a:txBody>
                  <a:tcPr marL="9525" marR="9525" marT="9525" marB="0" anchor="b">
                    <a:lnL>
                      <a:noFill/>
                    </a:lnL>
                    <a:lnR>
                      <a:noFill/>
                    </a:lnR>
                    <a:lnT>
                      <a:noFill/>
                    </a:lnT>
                    <a:lnB>
                      <a:noFill/>
                    </a:lnB>
                  </a:tcPr>
                </a:tc>
                <a:tc>
                  <a:txBody>
                    <a:bodyPr/>
                    <a:lstStyle/>
                    <a:p>
                      <a:pPr algn="ctr" fontAlgn="b"/>
                      <a:r>
                        <a:rPr lang="en-US" sz="1200" b="1" i="0" u="none" strike="noStrike">
                          <a:solidFill>
                            <a:srgbClr val="000000"/>
                          </a:solidFill>
                          <a:latin typeface="+mj-lt"/>
                        </a:rPr>
                        <a:t>0</a:t>
                      </a:r>
                    </a:p>
                  </a:txBody>
                  <a:tcPr marL="9525" marR="9525" marT="9525" marB="0" anchor="b">
                    <a:lnL>
                      <a:noFill/>
                    </a:lnL>
                    <a:lnR>
                      <a:noFill/>
                    </a:lnR>
                    <a:lnT>
                      <a:noFill/>
                    </a:lnT>
                    <a:lnB>
                      <a:noFill/>
                    </a:lnB>
                  </a:tcPr>
                </a:tc>
              </a:tr>
              <a:tr h="190500">
                <a:tc>
                  <a:txBody>
                    <a:bodyPr/>
                    <a:lstStyle/>
                    <a:p>
                      <a:pPr algn="ctr" fontAlgn="b"/>
                      <a:r>
                        <a:rPr lang="en-US" sz="1200" b="1" i="0" u="none" strike="noStrike" dirty="0">
                          <a:solidFill>
                            <a:srgbClr val="000000"/>
                          </a:solidFill>
                          <a:latin typeface="+mj-lt"/>
                        </a:rPr>
                        <a:t>Don't know</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6</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000000"/>
                          </a:solidFill>
                          <a:latin typeface="+mj-lt"/>
                        </a:rPr>
                        <a:t>25</a:t>
                      </a:r>
                    </a:p>
                  </a:txBody>
                  <a:tcPr marL="9525" marR="9525" marT="95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Stored Data 1"/>
          <p:cNvSpPr/>
          <p:nvPr/>
        </p:nvSpPr>
        <p:spPr>
          <a:xfrm>
            <a:off x="0" y="152400"/>
            <a:ext cx="9144000" cy="6096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rPr>
              <a:t>LIMITATIONS</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endParaRPr>
          </a:p>
        </p:txBody>
      </p:sp>
      <p:sp>
        <p:nvSpPr>
          <p:cNvPr id="3" name="TextBox 2"/>
          <p:cNvSpPr txBox="1"/>
          <p:nvPr/>
        </p:nvSpPr>
        <p:spPr>
          <a:xfrm>
            <a:off x="838200" y="1600200"/>
            <a:ext cx="7086600" cy="1754326"/>
          </a:xfrm>
          <a:prstGeom prst="rect">
            <a:avLst/>
          </a:prstGeom>
          <a:noFill/>
        </p:spPr>
        <p:txBody>
          <a:bodyPr wrap="square" rtlCol="0">
            <a:spAutoFit/>
          </a:bodyPr>
          <a:lstStyle/>
          <a:p>
            <a:pPr>
              <a:buFont typeface="Arial" pitchFamily="34" charset="0"/>
              <a:buChar char="•"/>
            </a:pPr>
            <a:r>
              <a:rPr lang="en-US" dirty="0" smtClean="0"/>
              <a:t>Sample size was not large enough to conclude properly.</a:t>
            </a:r>
          </a:p>
          <a:p>
            <a:pPr>
              <a:buFont typeface="Arial" pitchFamily="34" charset="0"/>
              <a:buChar char="•"/>
            </a:pPr>
            <a:r>
              <a:rPr lang="en-US" dirty="0" smtClean="0"/>
              <a:t>More of the analytical tools can be used to interpret the results.</a:t>
            </a:r>
          </a:p>
          <a:p>
            <a:pPr>
              <a:buFont typeface="Arial" pitchFamily="34" charset="0"/>
              <a:buChar char="•"/>
            </a:pPr>
            <a:r>
              <a:rPr lang="en-US" dirty="0" smtClean="0"/>
              <a:t>Big data being a new concept in Healthcare industry, only limited material is available online.</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Stored Data 2"/>
          <p:cNvSpPr/>
          <p:nvPr/>
        </p:nvSpPr>
        <p:spPr>
          <a:xfrm>
            <a:off x="0" y="152400"/>
            <a:ext cx="9144000" cy="6096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rPr>
              <a:t>REFERENCE</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endParaRPr>
          </a:p>
        </p:txBody>
      </p:sp>
      <p:sp>
        <p:nvSpPr>
          <p:cNvPr id="7" name="TextBox 6"/>
          <p:cNvSpPr txBox="1"/>
          <p:nvPr/>
        </p:nvSpPr>
        <p:spPr>
          <a:xfrm>
            <a:off x="838200" y="914400"/>
            <a:ext cx="7239000" cy="6186309"/>
          </a:xfrm>
          <a:prstGeom prst="rect">
            <a:avLst/>
          </a:prstGeom>
          <a:noFill/>
        </p:spPr>
        <p:txBody>
          <a:bodyPr wrap="square" rtlCol="0">
            <a:spAutoFit/>
          </a:bodyPr>
          <a:lstStyle/>
          <a:p>
            <a:pPr marL="285750" indent="-285750"/>
            <a:r>
              <a:rPr lang="en-US" dirty="0" smtClean="0"/>
              <a:t>1.Mark </a:t>
            </a:r>
            <a:r>
              <a:rPr lang="en-US" dirty="0" err="1" smtClean="0"/>
              <a:t>Troester</a:t>
            </a:r>
            <a:r>
              <a:rPr lang="en-US" dirty="0" smtClean="0"/>
              <a:t>. (</a:t>
            </a:r>
            <a:r>
              <a:rPr lang="en-US" dirty="0" err="1" smtClean="0"/>
              <a:t>n.d</a:t>
            </a:r>
            <a:r>
              <a:rPr lang="en-US" dirty="0" smtClean="0"/>
              <a:t>.). Big Data Meets Big Data Analytics.    USA : SAS Institute Inc.</a:t>
            </a:r>
          </a:p>
          <a:p>
            <a:pPr marL="285750" indent="-285750"/>
            <a:r>
              <a:rPr lang="en-US" dirty="0" smtClean="0"/>
              <a:t>2.Ola O, S. K. (2014,Feb). The challenge of big data in     public health: an opportunity for visual analytics. Online J Public Health Inform.</a:t>
            </a:r>
          </a:p>
          <a:p>
            <a:pPr marL="342900" indent="-342900"/>
            <a:r>
              <a:rPr lang="en-US" dirty="0" smtClean="0"/>
              <a:t>3. </a:t>
            </a:r>
            <a:r>
              <a:rPr lang="en-US" dirty="0" err="1" smtClean="0"/>
              <a:t>Szlezák</a:t>
            </a:r>
            <a:r>
              <a:rPr lang="en-US" dirty="0" smtClean="0"/>
              <a:t> N, E. M. (2014). The role of big data and </a:t>
            </a:r>
            <a:r>
              <a:rPr lang="en-US" dirty="0" err="1" smtClean="0"/>
              <a:t>advRanced</a:t>
            </a:r>
            <a:r>
              <a:rPr lang="en-US" dirty="0" smtClean="0"/>
              <a:t> analytics in drug discovery, development, and commercialization. </a:t>
            </a:r>
            <a:r>
              <a:rPr lang="en-US" dirty="0" err="1" smtClean="0"/>
              <a:t>Clin</a:t>
            </a:r>
            <a:r>
              <a:rPr lang="en-US" dirty="0" smtClean="0"/>
              <a:t> </a:t>
            </a:r>
            <a:r>
              <a:rPr lang="en-US" dirty="0" err="1" smtClean="0"/>
              <a:t>Pharmacol</a:t>
            </a:r>
            <a:r>
              <a:rPr lang="en-US" dirty="0" smtClean="0"/>
              <a:t> </a:t>
            </a:r>
            <a:r>
              <a:rPr lang="en-US" dirty="0" err="1" smtClean="0"/>
              <a:t>Ther</a:t>
            </a:r>
            <a:r>
              <a:rPr lang="en-US" dirty="0" smtClean="0"/>
              <a:t> , 492.</a:t>
            </a:r>
          </a:p>
          <a:p>
            <a:pPr marL="342900" indent="-342900"/>
            <a:r>
              <a:rPr lang="en-US" dirty="0" smtClean="0"/>
              <a:t>4. (2013, Feb). Retrieved March 2014, from Aguai solutions: http://www.aguaisolutions.com/</a:t>
            </a:r>
          </a:p>
          <a:p>
            <a:pPr marL="342900" indent="-342900"/>
            <a:r>
              <a:rPr lang="en-US" dirty="0" smtClean="0"/>
              <a:t>5. </a:t>
            </a:r>
            <a:r>
              <a:rPr lang="en-US" dirty="0" err="1" smtClean="0"/>
              <a:t>Jimeng</a:t>
            </a:r>
            <a:r>
              <a:rPr lang="en-US" dirty="0" smtClean="0"/>
              <a:t> Sun, C. k. (</a:t>
            </a:r>
            <a:r>
              <a:rPr lang="en-US" dirty="0" err="1" smtClean="0"/>
              <a:t>n.d</a:t>
            </a:r>
            <a:r>
              <a:rPr lang="en-US" dirty="0" smtClean="0"/>
              <a:t>.). Big Data Analytics for Healthcare. Retrieved from IBM: dmkd.cs.waye.edu</a:t>
            </a:r>
          </a:p>
          <a:p>
            <a:pPr marL="342900" indent="-342900"/>
            <a:r>
              <a:rPr lang="en-US" dirty="0" smtClean="0"/>
              <a:t>6. O'Brien, T. (2014, Jan. 22). Data Science Report. Retrieved from OPEN SOURCE TOOLS FOR BIG DATA: http://blog.starbridgepartners.com/2014/01/22/50-open-source-tools-for-big-data-see-anything-missing/#.U3JDi_mSybd</a:t>
            </a:r>
          </a:p>
          <a:p>
            <a:pPr marL="342900" indent="-342900"/>
            <a:r>
              <a:rPr lang="en-US" dirty="0" smtClean="0"/>
              <a:t>7. </a:t>
            </a:r>
            <a:r>
              <a:rPr lang="en-US" dirty="0" err="1" smtClean="0"/>
              <a:t>Konkel</a:t>
            </a:r>
            <a:r>
              <a:rPr lang="en-US" dirty="0" smtClean="0"/>
              <a:t>, F. (April,2013). </a:t>
            </a:r>
            <a:r>
              <a:rPr lang="en-US" dirty="0" err="1" smtClean="0"/>
              <a:t>TheConversation</a:t>
            </a:r>
            <a:r>
              <a:rPr lang="en-US" dirty="0" smtClean="0"/>
              <a:t>. FCW.</a:t>
            </a:r>
          </a:p>
          <a:p>
            <a:pPr marL="342900" indent="-342900"/>
            <a:r>
              <a:rPr lang="en-US" dirty="0" smtClean="0"/>
              <a:t>8. Vie LL, G. K. (2013). The Person-Event Data. </a:t>
            </a:r>
            <a:r>
              <a:rPr lang="en-US" dirty="0" err="1" smtClean="0"/>
              <a:t>PubMed</a:t>
            </a:r>
            <a:r>
              <a:rPr lang="en-US" dirty="0" smtClean="0"/>
              <a:t> </a:t>
            </a:r>
          </a:p>
          <a:p>
            <a:pPr marL="342900" indent="-342900"/>
            <a:endParaRPr lang="en-US" dirty="0" smtClean="0"/>
          </a:p>
          <a:p>
            <a:pPr marL="342900" indent="-342900"/>
            <a:endParaRPr lang="en-US" dirty="0" smtClean="0"/>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2209800"/>
            <a:ext cx="6400800" cy="1595021"/>
          </a:xfrm>
          <a:prstGeom prst="horizontalScroll">
            <a:avLst/>
          </a:prstGeom>
          <a:solidFill>
            <a:schemeClr val="tx2">
              <a:lumMod val="40000"/>
              <a:lumOff val="60000"/>
            </a:schemeClr>
          </a:solidFill>
          <a:effectLst>
            <a:glow rad="139700">
              <a:schemeClr val="accent1">
                <a:satMod val="175000"/>
                <a:alpha val="40000"/>
              </a:schemeClr>
            </a:glow>
            <a:innerShdw blurRad="114300">
              <a:prstClr val="black"/>
            </a:innerShdw>
            <a:reflection blurRad="6350" stA="52000" endA="300" endPos="35000" dir="5400000" sy="-100000" algn="bl" rotWithShape="0"/>
            <a:softEdge rad="12700"/>
          </a:effectLst>
          <a:scene3d>
            <a:camera prst="perspectiveContrastingRightFacing"/>
            <a:lightRig rig="threePt" dir="t"/>
          </a:scene3d>
        </p:spPr>
        <p:txBody>
          <a:bodyPr wrap="square" rtlCol="0">
            <a:spAutoFit/>
          </a:bodyPr>
          <a:lstStyle/>
          <a:p>
            <a:r>
              <a:rPr lang="en-US" sz="7200" dirty="0" smtClean="0">
                <a:solidFill>
                  <a:schemeClr val="bg1"/>
                </a:solidFill>
              </a:rPr>
              <a:t>THANK YOU</a:t>
            </a:r>
            <a:endParaRPr lang="en-US" sz="7200" dirty="0">
              <a:solidFill>
                <a:schemeClr val="bg1"/>
              </a:solidFill>
            </a:endParaRPr>
          </a:p>
        </p:txBody>
      </p:sp>
      <p:sp>
        <p:nvSpPr>
          <p:cNvPr id="8" name="Block Arc 7"/>
          <p:cNvSpPr/>
          <p:nvPr/>
        </p:nvSpPr>
        <p:spPr>
          <a:xfrm rot="16481508">
            <a:off x="1107987" y="2438613"/>
            <a:ext cx="1915458" cy="1082782"/>
          </a:xfrm>
          <a:prstGeom prst="blockArc">
            <a:avLst>
              <a:gd name="adj1" fmla="val 10800000"/>
              <a:gd name="adj2" fmla="val 2151771"/>
              <a:gd name="adj3"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Block Arc 8"/>
          <p:cNvSpPr/>
          <p:nvPr/>
        </p:nvSpPr>
        <p:spPr>
          <a:xfrm rot="16481508">
            <a:off x="1260387" y="2591013"/>
            <a:ext cx="1915458" cy="1082782"/>
          </a:xfrm>
          <a:prstGeom prst="blockArc">
            <a:avLst>
              <a:gd name="adj1" fmla="val 10800000"/>
              <a:gd name="adj2" fmla="val 2151771"/>
              <a:gd name="adj3"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Block Arc 9"/>
          <p:cNvSpPr/>
          <p:nvPr/>
        </p:nvSpPr>
        <p:spPr>
          <a:xfrm rot="16481508">
            <a:off x="1412787" y="2743413"/>
            <a:ext cx="1915458" cy="1082782"/>
          </a:xfrm>
          <a:prstGeom prst="blockArc">
            <a:avLst>
              <a:gd name="adj1" fmla="val 10800000"/>
              <a:gd name="adj2" fmla="val 2151771"/>
              <a:gd name="adj3"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Block Arc 10"/>
          <p:cNvSpPr/>
          <p:nvPr/>
        </p:nvSpPr>
        <p:spPr>
          <a:xfrm rot="16481508">
            <a:off x="1565187" y="2895813"/>
            <a:ext cx="1915458" cy="1082782"/>
          </a:xfrm>
          <a:prstGeom prst="blockArc">
            <a:avLst>
              <a:gd name="adj1" fmla="val 10800000"/>
              <a:gd name="adj2" fmla="val 2151771"/>
              <a:gd name="adj3"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Block Arc 13"/>
          <p:cNvSpPr/>
          <p:nvPr/>
        </p:nvSpPr>
        <p:spPr>
          <a:xfrm rot="3252039">
            <a:off x="6228361" y="2141683"/>
            <a:ext cx="787278" cy="685800"/>
          </a:xfrm>
          <a:prstGeom prst="blockArc">
            <a:avLst>
              <a:gd name="adj1" fmla="val 10800000"/>
              <a:gd name="adj2" fmla="val 2151771"/>
              <a:gd name="adj3"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Block Arc 14"/>
          <p:cNvSpPr/>
          <p:nvPr/>
        </p:nvSpPr>
        <p:spPr>
          <a:xfrm rot="3252039">
            <a:off x="6332790" y="2294083"/>
            <a:ext cx="787278" cy="685800"/>
          </a:xfrm>
          <a:prstGeom prst="blockArc">
            <a:avLst>
              <a:gd name="adj1" fmla="val 10800000"/>
              <a:gd name="adj2" fmla="val 2151771"/>
              <a:gd name="adj3"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Block Arc 15"/>
          <p:cNvSpPr/>
          <p:nvPr/>
        </p:nvSpPr>
        <p:spPr>
          <a:xfrm rot="3252039">
            <a:off x="6485190" y="2446483"/>
            <a:ext cx="787278" cy="685800"/>
          </a:xfrm>
          <a:prstGeom prst="blockArc">
            <a:avLst>
              <a:gd name="adj1" fmla="val 10800000"/>
              <a:gd name="adj2" fmla="val 2151771"/>
              <a:gd name="adj3"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Block Arc 18"/>
          <p:cNvSpPr/>
          <p:nvPr/>
        </p:nvSpPr>
        <p:spPr>
          <a:xfrm rot="2937640">
            <a:off x="5990851" y="2084147"/>
            <a:ext cx="787278" cy="685800"/>
          </a:xfrm>
          <a:prstGeom prst="blockArc">
            <a:avLst>
              <a:gd name="adj1" fmla="val 10800000"/>
              <a:gd name="adj2" fmla="val 2151771"/>
              <a:gd name="adj3"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Flowchart: Connector 27"/>
          <p:cNvSpPr/>
          <p:nvPr/>
        </p:nvSpPr>
        <p:spPr>
          <a:xfrm>
            <a:off x="1981200" y="1905000"/>
            <a:ext cx="228600" cy="1524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lowchart: Connector 28"/>
          <p:cNvSpPr/>
          <p:nvPr/>
        </p:nvSpPr>
        <p:spPr>
          <a:xfrm>
            <a:off x="2133600" y="2057400"/>
            <a:ext cx="228600" cy="1524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lowchart: Connector 29"/>
          <p:cNvSpPr/>
          <p:nvPr/>
        </p:nvSpPr>
        <p:spPr>
          <a:xfrm>
            <a:off x="2286000" y="2209800"/>
            <a:ext cx="228600" cy="1524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lowchart: Connector 30"/>
          <p:cNvSpPr/>
          <p:nvPr/>
        </p:nvSpPr>
        <p:spPr>
          <a:xfrm>
            <a:off x="2438400" y="2362200"/>
            <a:ext cx="228600" cy="1524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p:cNvCxnSpPr>
            <a:endCxn id="28" idx="4"/>
          </p:cNvCxnSpPr>
          <p:nvPr/>
        </p:nvCxnSpPr>
        <p:spPr>
          <a:xfrm>
            <a:off x="1143000" y="0"/>
            <a:ext cx="952500" cy="2057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295400" y="152400"/>
            <a:ext cx="952500" cy="2057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447800" y="304800"/>
            <a:ext cx="952500" cy="2057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600200" y="457200"/>
            <a:ext cx="952500" cy="2057400"/>
          </a:xfrm>
          <a:prstGeom prst="line">
            <a:avLst/>
          </a:prstGeom>
        </p:spPr>
        <p:style>
          <a:lnRef idx="1">
            <a:schemeClr val="accent1"/>
          </a:lnRef>
          <a:fillRef idx="0">
            <a:schemeClr val="accent1"/>
          </a:fillRef>
          <a:effectRef idx="0">
            <a:schemeClr val="accent1"/>
          </a:effectRef>
          <a:fontRef idx="minor">
            <a:schemeClr val="tx1"/>
          </a:fontRef>
        </p:style>
      </p:cxnSp>
      <p:sp>
        <p:nvSpPr>
          <p:cNvPr id="39" name="Isosceles Triangle 38"/>
          <p:cNvSpPr/>
          <p:nvPr/>
        </p:nvSpPr>
        <p:spPr>
          <a:xfrm rot="10800000">
            <a:off x="990600" y="0"/>
            <a:ext cx="2057400" cy="838200"/>
          </a:xfrm>
          <a:prstGeom prst="triangle">
            <a:avLst/>
          </a:prstGeom>
          <a:solidFill>
            <a:schemeClr val="accent1">
              <a:alpha val="7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p:cNvSpPr/>
          <p:nvPr/>
        </p:nvSpPr>
        <p:spPr>
          <a:xfrm rot="10800000">
            <a:off x="2590800" y="1"/>
            <a:ext cx="2057400" cy="838200"/>
          </a:xfrm>
          <a:prstGeom prst="triangle">
            <a:avLst/>
          </a:prstGeom>
          <a:solidFill>
            <a:schemeClr val="accent1">
              <a:alpha val="77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40"/>
          <p:cNvSpPr/>
          <p:nvPr/>
        </p:nvSpPr>
        <p:spPr>
          <a:xfrm rot="10800000">
            <a:off x="4114800" y="-1"/>
            <a:ext cx="2057400" cy="838200"/>
          </a:xfrm>
          <a:prstGeom prst="triangle">
            <a:avLst/>
          </a:prstGeom>
          <a:solidFill>
            <a:schemeClr val="accent1">
              <a:alpha val="77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6248400" y="1981200"/>
            <a:ext cx="2286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6400800" y="2133600"/>
            <a:ext cx="2286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6553200" y="2286000"/>
            <a:ext cx="2286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6705600" y="2438400"/>
            <a:ext cx="2286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p:cNvCxnSpPr/>
          <p:nvPr/>
        </p:nvCxnSpPr>
        <p:spPr>
          <a:xfrm>
            <a:off x="5638800" y="304800"/>
            <a:ext cx="762000" cy="1752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715000" y="304800"/>
            <a:ext cx="838200" cy="1905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791200" y="228600"/>
            <a:ext cx="914400" cy="2133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867400" y="152400"/>
            <a:ext cx="990600" cy="23622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Stored Data 1"/>
          <p:cNvSpPr/>
          <p:nvPr/>
        </p:nvSpPr>
        <p:spPr>
          <a:xfrm>
            <a:off x="0" y="152400"/>
            <a:ext cx="9144000" cy="5334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LEARNINGS</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3" name="TextBox 2"/>
          <p:cNvSpPr txBox="1"/>
          <p:nvPr/>
        </p:nvSpPr>
        <p:spPr>
          <a:xfrm>
            <a:off x="838200" y="1371600"/>
            <a:ext cx="7086600" cy="5632311"/>
          </a:xfrm>
          <a:prstGeom prst="rect">
            <a:avLst/>
          </a:prstGeom>
          <a:noFill/>
        </p:spPr>
        <p:txBody>
          <a:bodyPr wrap="square" rtlCol="0">
            <a:spAutoFit/>
          </a:bodyPr>
          <a:lstStyle/>
          <a:p>
            <a:pPr marL="342900" indent="-342900"/>
            <a:r>
              <a:rPr lang="en-US" dirty="0" smtClean="0"/>
              <a:t>Qualities imbibed during internship period;</a:t>
            </a:r>
          </a:p>
          <a:p>
            <a:pPr marL="342900" indent="-342900"/>
            <a:endParaRPr lang="en-US" dirty="0" smtClean="0"/>
          </a:p>
          <a:p>
            <a:pPr marL="342900" indent="-342900">
              <a:buAutoNum type="arabicPeriod"/>
            </a:pPr>
            <a:r>
              <a:rPr lang="en-US" dirty="0" smtClean="0"/>
              <a:t>Team spirit</a:t>
            </a:r>
          </a:p>
          <a:p>
            <a:pPr marL="342900" indent="-342900">
              <a:buFontTx/>
              <a:buAutoNum type="arabicPeriod"/>
            </a:pPr>
            <a:r>
              <a:rPr lang="en-US" dirty="0" smtClean="0"/>
              <a:t>Team co-ordination</a:t>
            </a:r>
          </a:p>
          <a:p>
            <a:pPr marL="342900" indent="-342900">
              <a:buFontTx/>
              <a:buAutoNum type="arabicPeriod"/>
            </a:pPr>
            <a:r>
              <a:rPr lang="en-US" dirty="0" smtClean="0"/>
              <a:t>Meeting dead-lines</a:t>
            </a:r>
          </a:p>
          <a:p>
            <a:pPr marL="342900" indent="-342900">
              <a:buFontTx/>
              <a:buAutoNum type="arabicPeriod"/>
            </a:pPr>
            <a:r>
              <a:rPr lang="en-US" dirty="0" smtClean="0"/>
              <a:t>Endurance</a:t>
            </a:r>
          </a:p>
          <a:p>
            <a:pPr marL="342900" indent="-342900">
              <a:buFontTx/>
              <a:buAutoNum type="arabicPeriod"/>
            </a:pPr>
            <a:r>
              <a:rPr lang="en-US" dirty="0" smtClean="0"/>
              <a:t>Leadership </a:t>
            </a:r>
          </a:p>
          <a:p>
            <a:pPr marL="342900" indent="-342900">
              <a:buFontTx/>
              <a:buAutoNum type="arabicPeriod"/>
            </a:pPr>
            <a:r>
              <a:rPr lang="en-US" dirty="0" smtClean="0"/>
              <a:t>Project Self driven attitude</a:t>
            </a:r>
          </a:p>
          <a:p>
            <a:pPr marL="342900" indent="-342900"/>
            <a:r>
              <a:rPr lang="en-US" dirty="0" smtClean="0"/>
              <a:t> </a:t>
            </a:r>
          </a:p>
          <a:p>
            <a:pPr marL="342900" indent="-342900"/>
            <a:r>
              <a:rPr lang="en-US" dirty="0" smtClean="0"/>
              <a:t>Healthcare industry related leanings;</a:t>
            </a:r>
          </a:p>
          <a:p>
            <a:pPr marL="342900" indent="-342900"/>
            <a:endParaRPr lang="en-US" dirty="0" smtClean="0"/>
          </a:p>
          <a:p>
            <a:pPr marL="342900" indent="-342900">
              <a:buAutoNum type="arabicPeriod"/>
            </a:pPr>
            <a:r>
              <a:rPr lang="en-US" dirty="0" smtClean="0"/>
              <a:t>Patient portal features and the process of its development</a:t>
            </a:r>
          </a:p>
          <a:p>
            <a:pPr marL="342900" indent="-342900">
              <a:buAutoNum type="arabicPeriod"/>
            </a:pPr>
            <a:r>
              <a:rPr lang="en-US" dirty="0" smtClean="0"/>
              <a:t>Reviewing test cases</a:t>
            </a:r>
          </a:p>
          <a:p>
            <a:pPr marL="342900" indent="-342900">
              <a:buAutoNum type="arabicPeriod"/>
            </a:pPr>
            <a:r>
              <a:rPr lang="en-US" dirty="0" smtClean="0"/>
              <a:t>Documentation</a:t>
            </a:r>
          </a:p>
          <a:p>
            <a:pPr marL="342900" indent="-342900">
              <a:buAutoNum type="arabicPeriod"/>
            </a:pPr>
            <a:r>
              <a:rPr lang="en-US" dirty="0" smtClean="0"/>
              <a:t>Big data &amp; its analytical concept in healthcare</a:t>
            </a:r>
          </a:p>
          <a:p>
            <a:pPr marL="342900" indent="-342900">
              <a:buAutoNum type="arabicPeriod"/>
            </a:pPr>
            <a:r>
              <a:rPr lang="en-US" dirty="0" smtClean="0"/>
              <a:t>Various analytical tools in big data analytics</a:t>
            </a:r>
          </a:p>
          <a:p>
            <a:pPr marL="342900" indent="-342900">
              <a:buAutoNum type="arabicPeriod"/>
            </a:pPr>
            <a:r>
              <a:rPr lang="en-US" dirty="0" smtClean="0"/>
              <a:t>HL7 standard</a:t>
            </a:r>
          </a:p>
          <a:p>
            <a:pPr marL="342900" indent="-342900">
              <a:buAutoNum type="arabicPeriod" startAt="5"/>
            </a:pP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Stored Data 6"/>
          <p:cNvSpPr/>
          <p:nvPr/>
        </p:nvSpPr>
        <p:spPr>
          <a:xfrm>
            <a:off x="0" y="152400"/>
            <a:ext cx="9144000" cy="5334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WHAT IS BIG DATA? </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6" name="TextBox 5"/>
          <p:cNvSpPr txBox="1"/>
          <p:nvPr/>
        </p:nvSpPr>
        <p:spPr>
          <a:xfrm>
            <a:off x="990600" y="1828800"/>
            <a:ext cx="7010400" cy="497957"/>
          </a:xfrm>
          <a:prstGeom prst="rect">
            <a:avLst/>
          </a:prstGeom>
          <a:noFill/>
        </p:spPr>
        <p:txBody>
          <a:bodyPr wrap="square" rtlCol="0">
            <a:spAutoFit/>
          </a:bodyPr>
          <a:lstStyle/>
          <a:p>
            <a:pPr>
              <a:lnSpc>
                <a:spcPct val="150000"/>
              </a:lnSpc>
              <a:buFont typeface="Arial" pitchFamily="34" charset="0"/>
              <a:buChar char="•"/>
            </a:pPr>
            <a:endParaRPr lang="en-US" sz="2000" dirty="0"/>
          </a:p>
        </p:txBody>
      </p:sp>
      <p:sp>
        <p:nvSpPr>
          <p:cNvPr id="8" name="Rectangle 7"/>
          <p:cNvSpPr/>
          <p:nvPr/>
        </p:nvSpPr>
        <p:spPr>
          <a:xfrm>
            <a:off x="914400" y="1600200"/>
            <a:ext cx="7239000" cy="2862322"/>
          </a:xfrm>
          <a:prstGeom prst="rect">
            <a:avLst/>
          </a:prstGeom>
        </p:spPr>
        <p:txBody>
          <a:bodyPr wrap="square">
            <a:spAutoFit/>
          </a:bodyPr>
          <a:lstStyle/>
          <a:p>
            <a:r>
              <a:rPr lang="en-US" dirty="0" smtClean="0"/>
              <a:t>It is a new generation of technologies and architectures designed to extract value economically from very large volumes of a wide variety of data by enabling high-velocity capture, discovery, and/or analysis					</a:t>
            </a:r>
          </a:p>
          <a:p>
            <a:endParaRPr lang="en-US" dirty="0" smtClean="0"/>
          </a:p>
          <a:p>
            <a:r>
              <a:rPr lang="en-US" dirty="0" smtClean="0"/>
              <a:t>It is collection of data sets so large and complex that it becomes difficult to process using on-hand database management tools or traditional data processing applications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Stored Data 5"/>
          <p:cNvSpPr/>
          <p:nvPr/>
        </p:nvSpPr>
        <p:spPr>
          <a:xfrm>
            <a:off x="0" y="152400"/>
            <a:ext cx="9144000" cy="5334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0"/>
            <a:ext cx="9144000" cy="990600"/>
          </a:xfrm>
        </p:spPr>
        <p:txBody>
          <a:bodyPr>
            <a:normAutofit/>
          </a:bodyPr>
          <a:lstStyle/>
          <a:p>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rPr>
              <a:t>ANALYTIC PROCESS</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endParaRPr>
          </a:p>
        </p:txBody>
      </p:sp>
      <p:graphicFrame>
        <p:nvGraphicFramePr>
          <p:cNvPr id="4" name="Content Placeholder 3"/>
          <p:cNvGraphicFramePr>
            <a:graphicFrameLocks noGrp="1"/>
          </p:cNvGraphicFramePr>
          <p:nvPr>
            <p:ph idx="1"/>
          </p:nvPr>
        </p:nvGraphicFramePr>
        <p:xfrm>
          <a:off x="-2209800" y="1447800"/>
          <a:ext cx="137922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Stored Data 6"/>
          <p:cNvSpPr/>
          <p:nvPr/>
        </p:nvSpPr>
        <p:spPr>
          <a:xfrm>
            <a:off x="0" y="152400"/>
            <a:ext cx="9144000" cy="5334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PROBLEM STATEMENT</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8" name="TextBox 7"/>
          <p:cNvSpPr txBox="1"/>
          <p:nvPr/>
        </p:nvSpPr>
        <p:spPr>
          <a:xfrm>
            <a:off x="457200" y="1524000"/>
            <a:ext cx="8382000" cy="3785652"/>
          </a:xfrm>
          <a:prstGeom prst="rect">
            <a:avLst/>
          </a:prstGeom>
          <a:noFill/>
        </p:spPr>
        <p:txBody>
          <a:bodyPr wrap="square" rtlCol="0">
            <a:spAutoFit/>
          </a:bodyPr>
          <a:lstStyle/>
          <a:p>
            <a:pPr algn="just">
              <a:lnSpc>
                <a:spcPct val="150000"/>
              </a:lnSpc>
            </a:pPr>
            <a:r>
              <a:rPr lang="en-US" dirty="0"/>
              <a:t>With the main focus </a:t>
            </a:r>
            <a:r>
              <a:rPr lang="en-US" dirty="0" smtClean="0"/>
              <a:t>on </a:t>
            </a:r>
            <a:r>
              <a:rPr lang="en-US" dirty="0"/>
              <a:t>adopting Healthcare IT via EMR/EHR/Meeting meaningful uses etc. – the dimension of information related to patient </a:t>
            </a:r>
            <a:r>
              <a:rPr lang="en-US" dirty="0" smtClean="0"/>
              <a:t>is increasing manifolds.</a:t>
            </a:r>
            <a:endParaRPr lang="en-US" dirty="0"/>
          </a:p>
          <a:p>
            <a:pPr algn="just">
              <a:lnSpc>
                <a:spcPct val="150000"/>
              </a:lnSpc>
            </a:pPr>
            <a:r>
              <a:rPr lang="en-US" dirty="0" smtClean="0"/>
              <a:t>Moreover, the </a:t>
            </a:r>
            <a:r>
              <a:rPr lang="en-US" dirty="0"/>
              <a:t>new data </a:t>
            </a:r>
            <a:r>
              <a:rPr lang="en-US" dirty="0" smtClean="0"/>
              <a:t>type </a:t>
            </a:r>
            <a:r>
              <a:rPr lang="en-US" dirty="0"/>
              <a:t>being captured by various enterprises called </a:t>
            </a:r>
            <a:r>
              <a:rPr lang="en-US" dirty="0" smtClean="0"/>
              <a:t> </a:t>
            </a:r>
            <a:r>
              <a:rPr lang="en-US" dirty="0"/>
              <a:t>multi-structured </a:t>
            </a:r>
            <a:r>
              <a:rPr lang="en-US" dirty="0" smtClean="0"/>
              <a:t>data</a:t>
            </a:r>
            <a:r>
              <a:rPr lang="en-US" dirty="0"/>
              <a:t> </a:t>
            </a:r>
            <a:r>
              <a:rPr lang="en-US" dirty="0" smtClean="0"/>
              <a:t>are either semi-structured or unstructured.</a:t>
            </a:r>
          </a:p>
          <a:p>
            <a:pPr algn="just">
              <a:lnSpc>
                <a:spcPct val="150000"/>
              </a:lnSpc>
            </a:pPr>
            <a:r>
              <a:rPr lang="en-US" dirty="0" smtClean="0"/>
              <a:t>There is need to analyze entire data set to generate insight and explore additional business opportunities.</a:t>
            </a:r>
          </a:p>
          <a:p>
            <a:pPr algn="just">
              <a:lnSpc>
                <a:spcPct val="150000"/>
              </a:lnSpc>
            </a:pPr>
            <a:r>
              <a:rPr lang="en-US" dirty="0" smtClean="0"/>
              <a:t>Data is growing tremendously in volume, going beyond terabytes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Stored Data 6"/>
          <p:cNvSpPr/>
          <p:nvPr/>
        </p:nvSpPr>
        <p:spPr>
          <a:xfrm>
            <a:off x="0" y="152400"/>
            <a:ext cx="9144000" cy="5334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RATIONALE OF STUDY</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6" name="TextBox 5"/>
          <p:cNvSpPr txBox="1"/>
          <p:nvPr/>
        </p:nvSpPr>
        <p:spPr>
          <a:xfrm>
            <a:off x="914400" y="1295124"/>
            <a:ext cx="7543800" cy="4191276"/>
          </a:xfrm>
          <a:prstGeom prst="rect">
            <a:avLst/>
          </a:prstGeom>
          <a:noFill/>
        </p:spPr>
        <p:txBody>
          <a:bodyPr wrap="square" rtlCol="0">
            <a:spAutoFit/>
          </a:bodyPr>
          <a:lstStyle/>
          <a:p>
            <a:pPr>
              <a:lnSpc>
                <a:spcPct val="150000"/>
              </a:lnSpc>
              <a:buFont typeface="Arial" pitchFamily="34" charset="0"/>
              <a:buChar char="•"/>
            </a:pPr>
            <a:r>
              <a:rPr lang="en-US" dirty="0" smtClean="0"/>
              <a:t>With the adoption of EMR/EHR among healthcare physicians and providers, the dimension of patient’s information is increasing manifolds.</a:t>
            </a:r>
          </a:p>
          <a:p>
            <a:pPr>
              <a:lnSpc>
                <a:spcPct val="150000"/>
              </a:lnSpc>
              <a:buFont typeface="Arial" pitchFamily="34" charset="0"/>
              <a:buChar char="•"/>
            </a:pPr>
            <a:endParaRPr lang="en-US" dirty="0" smtClean="0"/>
          </a:p>
          <a:p>
            <a:pPr>
              <a:lnSpc>
                <a:spcPct val="150000"/>
              </a:lnSpc>
              <a:buFont typeface="Arial" pitchFamily="34" charset="0"/>
              <a:buChar char="•"/>
            </a:pPr>
            <a:r>
              <a:rPr lang="en-US" dirty="0" smtClean="0"/>
              <a:t> This calls for a challenge to tackle the upcoming load of data and at the same time opportunities to explore out of that data: patterns, predictions, decision making for optimal utilization of resources, future benefits, etc. via a good analytical tool.</a:t>
            </a:r>
          </a:p>
          <a:p>
            <a:pPr>
              <a:lnSpc>
                <a:spcPct val="150000"/>
              </a:lnSpc>
              <a:buFont typeface="Arial" pitchFamily="34" charset="0"/>
              <a:buChar char="•"/>
            </a:pPr>
            <a:endParaRPr lang="en-US" dirty="0" smtClean="0"/>
          </a:p>
          <a:p>
            <a:pPr>
              <a:lnSpc>
                <a:spcPct val="150000"/>
              </a:lnSpc>
              <a:buFont typeface="Arial" pitchFamily="34" charset="0"/>
              <a:buChar char="•"/>
            </a:pPr>
            <a:r>
              <a:rPr lang="en-US" dirty="0" smtClean="0"/>
              <a:t>A tools that can manage data and provide better outcomes.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Stored Data 6"/>
          <p:cNvSpPr/>
          <p:nvPr/>
        </p:nvSpPr>
        <p:spPr>
          <a:xfrm>
            <a:off x="0" y="152400"/>
            <a:ext cx="9144000" cy="5334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smtClean="0">
                <a:solidFill>
                  <a:schemeClr val="tx1"/>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	</a:t>
            </a:r>
            <a:r>
              <a:rPr lang="en-US" sz="3600" dirty="0" smtClean="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rPr>
              <a:t>OBJECTIVES</a:t>
            </a:r>
            <a:endParaRPr lang="en-US" sz="3600" dirty="0">
              <a:solidFill>
                <a:schemeClr val="bg1">
                  <a:lumMod val="95000"/>
                </a:schemeClr>
              </a:solidFill>
              <a:effectLst>
                <a:glow rad="228600">
                  <a:schemeClr val="accent5">
                    <a:satMod val="175000"/>
                    <a:alpha val="40000"/>
                  </a:schemeClr>
                </a:glow>
                <a:outerShdw blurRad="63500" sx="102000" sy="102000" algn="ctr" rotWithShape="0">
                  <a:prstClr val="black">
                    <a:alpha val="40000"/>
                  </a:prstClr>
                </a:outerShdw>
              </a:effectLst>
              <a:latin typeface="+mj-lt"/>
              <a:ea typeface="+mj-ea"/>
              <a:cs typeface="+mj-cs"/>
            </a:endParaRPr>
          </a:p>
        </p:txBody>
      </p:sp>
      <p:sp>
        <p:nvSpPr>
          <p:cNvPr id="8" name="TextBox 7"/>
          <p:cNvSpPr txBox="1"/>
          <p:nvPr/>
        </p:nvSpPr>
        <p:spPr>
          <a:xfrm>
            <a:off x="381000" y="1600200"/>
            <a:ext cx="8382000" cy="579069"/>
          </a:xfrm>
          <a:prstGeom prst="rect">
            <a:avLst/>
          </a:prstGeom>
          <a:noFill/>
        </p:spPr>
        <p:txBody>
          <a:bodyPr wrap="square" rtlCol="0">
            <a:spAutoFit/>
          </a:bodyPr>
          <a:lstStyle/>
          <a:p>
            <a:pPr algn="just">
              <a:lnSpc>
                <a:spcPct val="150000"/>
              </a:lnSpc>
            </a:pPr>
            <a:endParaRPr lang="en-US" sz="2400" dirty="0"/>
          </a:p>
        </p:txBody>
      </p:sp>
      <p:sp>
        <p:nvSpPr>
          <p:cNvPr id="6" name="TextBox 5"/>
          <p:cNvSpPr txBox="1"/>
          <p:nvPr/>
        </p:nvSpPr>
        <p:spPr>
          <a:xfrm>
            <a:off x="914400" y="1143000"/>
            <a:ext cx="7467600" cy="7432804"/>
          </a:xfrm>
          <a:prstGeom prst="rect">
            <a:avLst/>
          </a:prstGeom>
          <a:noFill/>
        </p:spPr>
        <p:txBody>
          <a:bodyPr wrap="square" rtlCol="0">
            <a:spAutoFit/>
          </a:bodyPr>
          <a:lstStyle/>
          <a:p>
            <a:r>
              <a:rPr lang="en-US" b="1" dirty="0" smtClean="0"/>
              <a:t>General :</a:t>
            </a:r>
          </a:p>
          <a:p>
            <a:endParaRPr lang="en-US" b="1" dirty="0" smtClean="0"/>
          </a:p>
          <a:p>
            <a:pPr>
              <a:buFont typeface="Wingdings" pitchFamily="2" charset="2"/>
              <a:buChar char="Ø"/>
            </a:pPr>
            <a:r>
              <a:rPr lang="en-US" dirty="0" smtClean="0"/>
              <a:t>To understand the need of big data analytics in healthcare </a:t>
            </a:r>
          </a:p>
          <a:p>
            <a:endParaRPr lang="en-US" b="1" dirty="0" smtClean="0"/>
          </a:p>
          <a:p>
            <a:r>
              <a:rPr lang="en-US" b="1" dirty="0" smtClean="0"/>
              <a:t>Specific:</a:t>
            </a:r>
          </a:p>
          <a:p>
            <a:endParaRPr lang="en-US" b="1" dirty="0" smtClean="0"/>
          </a:p>
          <a:p>
            <a:pPr lvl="0" algn="just">
              <a:lnSpc>
                <a:spcPct val="150000"/>
              </a:lnSpc>
              <a:buFont typeface="Wingdings" pitchFamily="2" charset="2"/>
              <a:buChar char="Ø"/>
            </a:pPr>
            <a:r>
              <a:rPr lang="en-US" dirty="0" smtClean="0"/>
              <a:t>To understand need of big data analysis in healthcare</a:t>
            </a:r>
          </a:p>
          <a:p>
            <a:pPr lvl="0" algn="just">
              <a:lnSpc>
                <a:spcPct val="150000"/>
              </a:lnSpc>
              <a:buFont typeface="Wingdings" pitchFamily="2" charset="2"/>
              <a:buChar char="Ø"/>
            </a:pPr>
            <a:r>
              <a:rPr lang="en-US" dirty="0" smtClean="0"/>
              <a:t>To understand various opportunistic areas in healthcare</a:t>
            </a:r>
          </a:p>
          <a:p>
            <a:pPr lvl="0" algn="just">
              <a:lnSpc>
                <a:spcPct val="150000"/>
              </a:lnSpc>
              <a:buFont typeface="Wingdings" pitchFamily="2" charset="2"/>
              <a:buChar char="Ø"/>
            </a:pPr>
            <a:r>
              <a:rPr lang="en-US" dirty="0" smtClean="0"/>
              <a:t>To know various key players of big data</a:t>
            </a:r>
          </a:p>
          <a:p>
            <a:pPr lvl="0" algn="just">
              <a:lnSpc>
                <a:spcPct val="150000"/>
              </a:lnSpc>
              <a:buFont typeface="Wingdings" pitchFamily="2" charset="2"/>
              <a:buChar char="Ø"/>
            </a:pPr>
            <a:r>
              <a:rPr lang="en-US" dirty="0" smtClean="0"/>
              <a:t>To understand various challenges and benefits of big data analysis</a:t>
            </a:r>
          </a:p>
          <a:p>
            <a:pPr lvl="0" algn="just">
              <a:lnSpc>
                <a:spcPct val="150000"/>
              </a:lnSpc>
              <a:buFont typeface="Wingdings" pitchFamily="2" charset="2"/>
              <a:buChar char="Ø"/>
            </a:pPr>
            <a:r>
              <a:rPr lang="en-US" dirty="0" smtClean="0"/>
              <a:t>To make people understand big data analysis in healthcare</a:t>
            </a:r>
          </a:p>
          <a:p>
            <a:pPr algn="just">
              <a:lnSpc>
                <a:spcPct val="150000"/>
              </a:lnSpc>
              <a:buFont typeface="Wingdings" pitchFamily="2" charset="2"/>
              <a:buChar char="Ø"/>
            </a:pPr>
            <a:endParaRPr lang="en-US" dirty="0" smtClean="0"/>
          </a:p>
          <a:p>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4606</TotalTime>
  <Words>1739</Words>
  <Application>Microsoft Office PowerPoint</Application>
  <PresentationFormat>On-screen Show (4:3)</PresentationFormat>
  <Paragraphs>363</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Slide 1</vt:lpstr>
      <vt:lpstr>Slide 2</vt:lpstr>
      <vt:lpstr>Slide 3</vt:lpstr>
      <vt:lpstr>Slide 4</vt:lpstr>
      <vt:lpstr>Slide 5</vt:lpstr>
      <vt:lpstr>ANALYTIC PROCESS</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Mamta Gupta</dc:creator>
  <cp:lastModifiedBy>Mamta Gupta</cp:lastModifiedBy>
  <cp:revision>31</cp:revision>
  <dcterms:created xsi:type="dcterms:W3CDTF">2014-05-05T08:44:54Z</dcterms:created>
  <dcterms:modified xsi:type="dcterms:W3CDTF">2014-05-26T16:33:54Z</dcterms:modified>
</cp:coreProperties>
</file>