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ok\Desktop\SHRI%20HOSPITAL%20ITEMS\primary%20data\GraphFinding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ok\Desktop\SHRI%20HOSPITAL%20ITEMS\primary%20data\GraphFinding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ok\Desktop\SHRI%20HOSPITAL%20ITEMS\primary%20data\GraphFindin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Sheet1!$C$4</c:f>
              <c:strCache>
                <c:ptCount val="1"/>
                <c:pt idx="0">
                  <c:v>Score 1</c:v>
                </c:pt>
              </c:strCache>
            </c:strRef>
          </c:tx>
          <c:cat>
            <c:multiLvlStrRef>
              <c:f>Sheet1!$A$5:$B$11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Dream Surgicals</c:v>
                  </c:pt>
                </c:lvl>
              </c:multiLvlStrCache>
            </c:multiLvlStrRef>
          </c:cat>
          <c:val>
            <c:numRef>
              <c:f>Sheet1!$C$5:$C$11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Score 2</c:v>
                </c:pt>
              </c:strCache>
            </c:strRef>
          </c:tx>
          <c:cat>
            <c:multiLvlStrRef>
              <c:f>Sheet1!$A$5:$B$11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Dream Surgicals</c:v>
                  </c:pt>
                </c:lvl>
              </c:multiLvlStrCache>
            </c:multiLvlStrRef>
          </c:cat>
          <c:val>
            <c:numRef>
              <c:f>Sheet1!$D$5:$D$11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Score 3</c:v>
                </c:pt>
              </c:strCache>
            </c:strRef>
          </c:tx>
          <c:cat>
            <c:multiLvlStrRef>
              <c:f>Sheet1!$A$5:$B$11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Dream Surgicals</c:v>
                  </c:pt>
                </c:lvl>
              </c:multiLvlStrCache>
            </c:multiLvlStrRef>
          </c:cat>
          <c:val>
            <c:numRef>
              <c:f>Sheet1!$E$5:$E$11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Sheet1!$F$4</c:f>
              <c:strCache>
                <c:ptCount val="1"/>
                <c:pt idx="0">
                  <c:v>Score 4</c:v>
                </c:pt>
              </c:strCache>
            </c:strRef>
          </c:tx>
          <c:cat>
            <c:multiLvlStrRef>
              <c:f>Sheet1!$A$5:$B$11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Dream Surgicals</c:v>
                  </c:pt>
                </c:lvl>
              </c:multiLvlStrCache>
            </c:multiLvlStrRef>
          </c:cat>
          <c:val>
            <c:numRef>
              <c:f>Sheet1!$F$5:$F$11</c:f>
              <c:numCache>
                <c:formatCode>General</c:formatCode>
                <c:ptCount val="7"/>
              </c:numCache>
            </c:numRef>
          </c:val>
        </c:ser>
        <c:overlap val="100"/>
        <c:axId val="80977920"/>
        <c:axId val="80980224"/>
      </c:barChart>
      <c:catAx>
        <c:axId val="80977920"/>
        <c:scaling>
          <c:orientation val="minMax"/>
        </c:scaling>
        <c:axPos val="l"/>
        <c:tickLblPos val="nextTo"/>
        <c:crossAx val="80980224"/>
        <c:crosses val="autoZero"/>
        <c:auto val="1"/>
        <c:lblAlgn val="ctr"/>
        <c:lblOffset val="100"/>
      </c:catAx>
      <c:valAx>
        <c:axId val="80980224"/>
        <c:scaling>
          <c:orientation val="minMax"/>
        </c:scaling>
        <c:axPos val="b"/>
        <c:majorGridlines/>
        <c:numFmt formatCode="General" sourceLinked="1"/>
        <c:tickLblPos val="nextTo"/>
        <c:crossAx val="80977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Sheet1!$C$18</c:f>
              <c:strCache>
                <c:ptCount val="1"/>
                <c:pt idx="0">
                  <c:v>Score 1</c:v>
                </c:pt>
              </c:strCache>
            </c:strRef>
          </c:tx>
          <c:cat>
            <c:multiLvlStrRef>
              <c:f>Sheet1!$A$19:$B$25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Dr.Reddy's </c:v>
                  </c:pt>
                </c:lvl>
              </c:multiLvlStrCache>
            </c:multiLvlStrRef>
          </c:cat>
          <c:val>
            <c:numRef>
              <c:f>Sheet1!$C$19:$C$25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Sheet1!$D$18</c:f>
              <c:strCache>
                <c:ptCount val="1"/>
                <c:pt idx="0">
                  <c:v>Score 2</c:v>
                </c:pt>
              </c:strCache>
            </c:strRef>
          </c:tx>
          <c:cat>
            <c:multiLvlStrRef>
              <c:f>Sheet1!$A$19:$B$25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Dr.Reddy's </c:v>
                  </c:pt>
                </c:lvl>
              </c:multiLvlStrCache>
            </c:multiLvlStrRef>
          </c:cat>
          <c:val>
            <c:numRef>
              <c:f>Sheet1!$D$19:$D$25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Sheet1!$E$18</c:f>
              <c:strCache>
                <c:ptCount val="1"/>
                <c:pt idx="0">
                  <c:v>Score 3</c:v>
                </c:pt>
              </c:strCache>
            </c:strRef>
          </c:tx>
          <c:cat>
            <c:multiLvlStrRef>
              <c:f>Sheet1!$A$19:$B$25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Dr.Reddy's </c:v>
                  </c:pt>
                </c:lvl>
              </c:multiLvlStrCache>
            </c:multiLvlStrRef>
          </c:cat>
          <c:val>
            <c:numRef>
              <c:f>Sheet1!$E$19:$E$25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Sheet1!$F$18</c:f>
              <c:strCache>
                <c:ptCount val="1"/>
                <c:pt idx="0">
                  <c:v>Score 4</c:v>
                </c:pt>
              </c:strCache>
            </c:strRef>
          </c:tx>
          <c:cat>
            <c:multiLvlStrRef>
              <c:f>Sheet1!$A$19:$B$25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Dr.Reddy's </c:v>
                  </c:pt>
                </c:lvl>
              </c:multiLvlStrCache>
            </c:multiLvlStrRef>
          </c:cat>
          <c:val>
            <c:numRef>
              <c:f>Sheet1!$F$19:$F$25</c:f>
              <c:numCache>
                <c:formatCode>General</c:formatCode>
                <c:ptCount val="7"/>
              </c:numCache>
            </c:numRef>
          </c:val>
        </c:ser>
        <c:overlap val="100"/>
        <c:axId val="65199104"/>
        <c:axId val="65248640"/>
      </c:barChart>
      <c:catAx>
        <c:axId val="65199104"/>
        <c:scaling>
          <c:orientation val="minMax"/>
        </c:scaling>
        <c:axPos val="l"/>
        <c:tickLblPos val="nextTo"/>
        <c:crossAx val="65248640"/>
        <c:crosses val="autoZero"/>
        <c:auto val="1"/>
        <c:lblAlgn val="ctr"/>
        <c:lblOffset val="100"/>
      </c:catAx>
      <c:valAx>
        <c:axId val="65248640"/>
        <c:scaling>
          <c:orientation val="minMax"/>
        </c:scaling>
        <c:axPos val="b"/>
        <c:majorGridlines/>
        <c:numFmt formatCode="General" sourceLinked="1"/>
        <c:tickLblPos val="nextTo"/>
        <c:crossAx val="651991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Sheet1!$C$48</c:f>
              <c:strCache>
                <c:ptCount val="1"/>
                <c:pt idx="0">
                  <c:v>Score 1</c:v>
                </c:pt>
              </c:strCache>
            </c:strRef>
          </c:tx>
          <c:cat>
            <c:multiLvlStrRef>
              <c:f>Sheet1!$A$49:$B$55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Lupin Pharma</c:v>
                  </c:pt>
                </c:lvl>
              </c:multiLvlStrCache>
            </c:multiLvlStrRef>
          </c:cat>
          <c:val>
            <c:numRef>
              <c:f>Sheet1!$C$49:$C$55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Sheet1!$D$48</c:f>
              <c:strCache>
                <c:ptCount val="1"/>
                <c:pt idx="0">
                  <c:v>Score 2</c:v>
                </c:pt>
              </c:strCache>
            </c:strRef>
          </c:tx>
          <c:cat>
            <c:multiLvlStrRef>
              <c:f>Sheet1!$A$49:$B$55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Lupin Pharma</c:v>
                  </c:pt>
                </c:lvl>
              </c:multiLvlStrCache>
            </c:multiLvlStrRef>
          </c:cat>
          <c:val>
            <c:numRef>
              <c:f>Sheet1!$D$49:$D$55</c:f>
              <c:numCache>
                <c:formatCode>General</c:formatCode>
                <c:ptCount val="7"/>
                <c:pt idx="1">
                  <c:v>1</c:v>
                </c:pt>
                <c:pt idx="4">
                  <c:v>1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Sheet1!$E$48</c:f>
              <c:strCache>
                <c:ptCount val="1"/>
                <c:pt idx="0">
                  <c:v>Score 3</c:v>
                </c:pt>
              </c:strCache>
            </c:strRef>
          </c:tx>
          <c:cat>
            <c:multiLvlStrRef>
              <c:f>Sheet1!$A$49:$B$55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Lupin Pharma</c:v>
                  </c:pt>
                </c:lvl>
              </c:multiLvlStrCache>
            </c:multiLvlStrRef>
          </c:cat>
          <c:val>
            <c:numRef>
              <c:f>Sheet1!$E$49:$E$55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Sheet1!$F$48</c:f>
              <c:strCache>
                <c:ptCount val="1"/>
                <c:pt idx="0">
                  <c:v>Score 4</c:v>
                </c:pt>
              </c:strCache>
            </c:strRef>
          </c:tx>
          <c:cat>
            <c:multiLvlStrRef>
              <c:f>Sheet1!$A$49:$B$55</c:f>
              <c:multiLvlStrCache>
                <c:ptCount val="7"/>
                <c:lvl>
                  <c:pt idx="0">
                    <c:v>Service</c:v>
                  </c:pt>
                  <c:pt idx="1">
                    <c:v>Delivery on Time</c:v>
                  </c:pt>
                  <c:pt idx="2">
                    <c:v>Follows Instructions/Keeps promises</c:v>
                  </c:pt>
                  <c:pt idx="3">
                    <c:v>Handles rejections promptly</c:v>
                  </c:pt>
                  <c:pt idx="4">
                    <c:v>Responsiveness</c:v>
                  </c:pt>
                  <c:pt idx="5">
                    <c:v>Emergency Aid</c:v>
                  </c:pt>
                  <c:pt idx="6">
                    <c:v>Delivers w/o constant followup</c:v>
                  </c:pt>
                </c:lvl>
                <c:lvl>
                  <c:pt idx="3">
                    <c:v>Lupin Pharma</c:v>
                  </c:pt>
                </c:lvl>
              </c:multiLvlStrCache>
            </c:multiLvlStrRef>
          </c:cat>
          <c:val>
            <c:numRef>
              <c:f>Sheet1!$F$49:$F$55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overlap val="100"/>
        <c:axId val="65883520"/>
        <c:axId val="65910656"/>
      </c:barChart>
      <c:catAx>
        <c:axId val="65883520"/>
        <c:scaling>
          <c:orientation val="minMax"/>
        </c:scaling>
        <c:axPos val="l"/>
        <c:tickLblPos val="nextTo"/>
        <c:crossAx val="65910656"/>
        <c:crosses val="autoZero"/>
        <c:auto val="1"/>
        <c:lblAlgn val="ctr"/>
        <c:lblOffset val="100"/>
      </c:catAx>
      <c:valAx>
        <c:axId val="65910656"/>
        <c:scaling>
          <c:orientation val="minMax"/>
        </c:scaling>
        <c:axPos val="b"/>
        <c:majorGridlines/>
        <c:numFmt formatCode="General" sourceLinked="1"/>
        <c:tickLblPos val="nextTo"/>
        <c:crossAx val="658835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C197BF-56A7-409F-B85D-FEFEC00A3D6B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6449D0-9001-43A1-AD97-5A0F1DB34CD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VENDOR PERFORMANCE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DR.DIVYA YADAV</a:t>
            </a:r>
          </a:p>
          <a:p>
            <a:r>
              <a:rPr lang="en-US" dirty="0" smtClean="0"/>
              <a:t>PG/013/019</a:t>
            </a:r>
          </a:p>
          <a:p>
            <a:r>
              <a:rPr lang="en-US" dirty="0" smtClean="0"/>
              <a:t>IIHMR,DELHI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5344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CONCLUSIONS</a:t>
            </a:r>
          </a:p>
          <a:p>
            <a:pPr algn="ctr"/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terms of Service Delivery 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Pharmaceuticals has been rated 90% above average.</a:t>
            </a:r>
          </a:p>
          <a:p>
            <a:pPr lvl="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indicated the best practices followed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Pharmaceuticals in comparison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   the other vendors, out of which International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Surgicals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a score of 60% 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below average performance.</a:t>
            </a:r>
          </a:p>
          <a:p>
            <a:pPr lvl="0"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terms of On-Time Delivery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Pharmaceuticals has been rated 80 to 85%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above average in comparison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Dr.Reddys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is 80% below average.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When we talk about responsiveness of vendors in case of emergencies and complaints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Dream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Surgicals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a dropping score of 80% below average which is an alarming sign.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7696200" cy="4288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buFont typeface="Wingdings" pitchFamily="2" charset="2"/>
              <a:buChar char="q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Supplier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scorecard information can be submitted to the suppliers every 4 weeks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fontAlgn="base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detailing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quality, delivery, lead time and emergency aid against reestablished goals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 fontAlgn="base">
              <a:buFont typeface="Wingdings" pitchFamily="2" charset="2"/>
              <a:buChar char="q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buFont typeface="Wingdings" pitchFamily="2" charset="2"/>
              <a:buChar char="q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Written policies and procedures for pharmacy services shall guide all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personnel</a:t>
            </a:r>
          </a:p>
          <a:p>
            <a:pPr lvl="1" algn="just" fontAlgn="base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in the performance of their duties. This would bring things in order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 fontAlgn="base">
              <a:buFont typeface="Wingdings" pitchFamily="2" charset="2"/>
              <a:buChar char="q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fontAlgn="base">
              <a:spcAft>
                <a:spcPts val="1000"/>
              </a:spcAft>
              <a:buClr>
                <a:srgbClr val="000000"/>
              </a:buClr>
              <a:buFont typeface="Wingdings" pitchFamily="2" charset="2"/>
              <a:buChar char="q"/>
            </a:pPr>
            <a:r>
              <a:rPr lang="en-US" sz="1400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Times New Roman" pitchFamily="18" charset="0"/>
                <a:ea typeface="Calibri"/>
                <a:cs typeface="Times New Roman" pitchFamily="18" charset="0"/>
              </a:rPr>
              <a:t>Policies and procedures shall be reviewed annually, revised, if necessary, and dated to indicate the time of the last review and/or revision.</a:t>
            </a:r>
          </a:p>
          <a:p>
            <a:pPr marL="800100" lvl="1" indent="-342900" algn="just" fontAlgn="base">
              <a:spcAft>
                <a:spcPts val="1000"/>
              </a:spcAft>
              <a:buClr>
                <a:srgbClr val="000000"/>
              </a:buClr>
              <a:buFont typeface="Wingdings" pitchFamily="2" charset="2"/>
              <a:buChar char="q"/>
            </a:pPr>
            <a:r>
              <a:rPr lang="en-US" sz="1400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Times New Roman"/>
                <a:ea typeface="Calibri"/>
                <a:cs typeface="Times New Roman"/>
              </a:rPr>
              <a:t>In case of Rate Contracts, which is made on sales price and not MRP, It can be reviewed on a six month basis along with the terms of trade in question.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Vendor performance evaluation helps the organization to negotiate lower prices with the supplier based on previous performances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fontAlgn="base">
              <a:buFont typeface="Wingdings" pitchFamily="2" charset="2"/>
              <a:buChar char="q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fontAlgn="base"/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4572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INTERNSHIP TRAINING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SHRI HOSPITAL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VENOR PERFORMANCE ANALYSIS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DR.DIVYA YADAV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PG/13/019</a:t>
            </a:r>
          </a:p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UNDER THE GUIDANCE OF DR.A.K.KHOKHAR</a:t>
            </a:r>
          </a:p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POST GRADUATE DIPLOMA IN HOSPITAL AND HEALTH MANAGEMENT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2013-15</a:t>
            </a:r>
          </a:p>
          <a:p>
            <a:pPr algn="ctr"/>
            <a:endParaRPr lang="en-US" b="1" dirty="0">
              <a:latin typeface="Bodoni MT Black" pitchFamily="18" charset="0"/>
            </a:endParaRPr>
          </a:p>
          <a:p>
            <a:pPr algn="ctr"/>
            <a:endParaRPr lang="en-US" dirty="0" smtClean="0">
              <a:latin typeface="Bodoni MT Black" pitchFamily="18" charset="0"/>
            </a:endParaRPr>
          </a:p>
          <a:p>
            <a:pPr algn="ctr"/>
            <a:endParaRPr lang="en-US" dirty="0">
              <a:latin typeface="Bodoni MT Black" pitchFamily="18" charset="0"/>
            </a:endParaRPr>
          </a:p>
        </p:txBody>
      </p:sp>
      <p:pic>
        <p:nvPicPr>
          <p:cNvPr id="6" name="Picture 5" descr="iihmr-delhi-logo.png"/>
          <p:cNvPicPr/>
          <p:nvPr/>
        </p:nvPicPr>
        <p:blipFill>
          <a:blip r:embed="rId2" cstate="print"/>
          <a:srcRect r="68649" b="-318"/>
          <a:stretch>
            <a:fillRect/>
          </a:stretch>
        </p:blipFill>
        <p:spPr>
          <a:xfrm>
            <a:off x="3657600" y="5334000"/>
            <a:ext cx="1720298" cy="897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38200" y="1676400"/>
            <a:ext cx="7162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Shri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Hospital is a Multi Specialty Hospital, a proprietary firm owned by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Dr.Gopal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Khandelwal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which was founded in 2003 in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Jagatpura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in the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heart of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Jaipur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with 100 Beds and 2 Modular OT’s.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MISSION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 ensure that every action and deed is determined by putting our patients first.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VISION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be a centre of excellence and innovation in healthcare delivery and patient care experience. To provide affordable healthcare services for all.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762000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ORGANIZATION PROFILE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001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ctr"/>
            <a:endParaRPr lang="en-US" b="1" dirty="0"/>
          </a:p>
          <a:p>
            <a:pPr algn="just"/>
            <a:endParaRPr lang="en-US" b="1" dirty="0" smtClean="0"/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study aims to bring forward the Preliminary Vendor Performance Analysis to strengthen the procurement process for the health facility.</a:t>
            </a:r>
          </a:p>
          <a:p>
            <a:pPr algn="just"/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GENERAL OBJECTIVES –</a:t>
            </a:r>
          </a:p>
          <a:p>
            <a:pPr algn="just"/>
            <a:endParaRPr lang="en-US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u="sng" dirty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uncover hidden waste and cost drivers in the supply chain.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Useful to make informed business decisions that impact the enterprise.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Access to timely, relevant and concise information to procurement managers.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Making it more supportive by both management and operational personnel.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leverage the supply base.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increase performance visibility.</a:t>
            </a:r>
          </a:p>
          <a:p>
            <a:pPr lvl="1" fontAlgn="base">
              <a:buFont typeface="Wingdings" pitchFamily="2" charset="2"/>
              <a:buChar char="q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mitigate risk.</a:t>
            </a:r>
          </a:p>
          <a:p>
            <a:pPr algn="just"/>
            <a:endParaRPr lang="en-US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40913"/>
            <a:ext cx="7924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 algn="ctr"/>
            <a:endParaRPr lang="en-US" dirty="0"/>
          </a:p>
          <a:p>
            <a:pPr algn="just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Primary date collection based on on-site observations and past record 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analysis, questionnaire was prepared to conduct stakeholder analysis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to scrutinize the vendors in question.</a:t>
            </a: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Participant observation field notes, non-participant observation </a:t>
            </a: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Performance measurement forms/ self completion questionnaires </a:t>
            </a:r>
          </a:p>
          <a:p>
            <a:pPr algn="just">
              <a:buFont typeface="Wingdings" pitchFamily="2" charset="2"/>
              <a:buChar char="q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Performance evaluation data collection and analysis employs quantitative, qualitative methods or both.  </a:t>
            </a:r>
          </a:p>
          <a:p>
            <a:pPr algn="just">
              <a:buFont typeface="Wingdings" pitchFamily="2" charset="2"/>
              <a:buChar char="q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Quantitative Methods- usage of close- ended questions is done. The variables are represented numerically on a scale of 1 to 4.</a:t>
            </a: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Qualitative Analysis- usage of open-ended questions is done. The variables are in the form of explanations, perspectives and non-numerical representation.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7696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DESIGN –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Survey design /survey methodology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SAMPLING DESIGN –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Census Sampling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SURVEY TOOL –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Questionnaire will be based on primary and secondary research data on factors that affect the timely efficient functioning of the supply chain cycle.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SAMPLE SIZE –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Sample size 5 based on primary and secondary research data and general observation will be considered. 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5344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algn="ctr"/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Areas monitored include Quality, Delivery, lead time, and Emergency aid availability.</a:t>
            </a:r>
          </a:p>
          <a:p>
            <a:pPr algn="just"/>
            <a:endParaRPr lang="en-US" sz="16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DREAM SURGICALS</a:t>
            </a:r>
          </a:p>
          <a:p>
            <a:pPr algn="just"/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90600" y="2362200"/>
          <a:ext cx="6477000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914400" y="1143000"/>
            <a:ext cx="2895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DR.REDDY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90600" y="1981200"/>
          <a:ext cx="6934200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219200" y="1143000"/>
            <a:ext cx="4495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LUPIN PHARMACEUTICALS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219200" y="1905000"/>
          <a:ext cx="6781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179</TotalTime>
  <Words>554</Words>
  <Application>Microsoft Office PowerPoint</Application>
  <PresentationFormat>On-screen Show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VENDOR PERFORMANCE ANALYSIS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VENDOR PERFORMANCE ANALYSIS</dc:title>
  <dc:creator>Ashok</dc:creator>
  <cp:lastModifiedBy>Ashok</cp:lastModifiedBy>
  <cp:revision>25</cp:revision>
  <dcterms:created xsi:type="dcterms:W3CDTF">2015-05-18T18:15:24Z</dcterms:created>
  <dcterms:modified xsi:type="dcterms:W3CDTF">2015-05-18T21:14:53Z</dcterms:modified>
</cp:coreProperties>
</file>