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84" r:id="rId5"/>
    <p:sldId id="263" r:id="rId6"/>
    <p:sldId id="265" r:id="rId7"/>
    <p:sldId id="286" r:id="rId8"/>
    <p:sldId id="287" r:id="rId9"/>
    <p:sldId id="288" r:id="rId10"/>
    <p:sldId id="289" r:id="rId11"/>
    <p:sldId id="290" r:id="rId12"/>
    <p:sldId id="293" r:id="rId13"/>
    <p:sldId id="294" r:id="rId14"/>
    <p:sldId id="295" r:id="rId15"/>
    <p:sldId id="296" r:id="rId16"/>
    <p:sldId id="291" r:id="rId17"/>
    <p:sldId id="292" r:id="rId18"/>
    <p:sldId id="298" r:id="rId19"/>
    <p:sldId id="278" r:id="rId20"/>
    <p:sldId id="277" r:id="rId21"/>
    <p:sldId id="299" r:id="rId22"/>
    <p:sldId id="282"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70" y="-2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Dissertation\ACTIVITI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dirty="0">
                <a:latin typeface="Times New Roman" pitchFamily="18" charset="0"/>
                <a:cs typeface="Times New Roman" pitchFamily="18" charset="0"/>
              </a:rPr>
              <a:t>Waiting time in minutes</a:t>
            </a:r>
          </a:p>
        </c:rich>
      </c:tx>
      <c:layout/>
    </c:title>
    <c:view3D>
      <c:rAngAx val="1"/>
    </c:view3D>
    <c:plotArea>
      <c:layout/>
      <c:bar3DChart>
        <c:barDir val="col"/>
        <c:grouping val="clustered"/>
        <c:ser>
          <c:idx val="0"/>
          <c:order val="0"/>
          <c:tx>
            <c:strRef>
              <c:f>Sheet1!$B$1</c:f>
              <c:strCache>
                <c:ptCount val="1"/>
                <c:pt idx="0">
                  <c:v>Waiting time in minutes</c:v>
                </c:pt>
              </c:strCache>
            </c:strRef>
          </c:tx>
          <c:cat>
            <c:strRef>
              <c:f>Sheet1!$A$2:$A$5</c:f>
              <c:strCache>
                <c:ptCount val="4"/>
                <c:pt idx="0">
                  <c:v>New Patient Registration</c:v>
                </c:pt>
                <c:pt idx="1">
                  <c:v>Old Patient registration</c:v>
                </c:pt>
                <c:pt idx="2">
                  <c:v>Admission Resigrtatioon and Billing</c:v>
                </c:pt>
                <c:pt idx="3">
                  <c:v>Emergency Registration</c:v>
                </c:pt>
              </c:strCache>
            </c:strRef>
          </c:cat>
          <c:val>
            <c:numRef>
              <c:f>Sheet1!$B$2:$B$5</c:f>
              <c:numCache>
                <c:formatCode>General</c:formatCode>
                <c:ptCount val="4"/>
                <c:pt idx="0">
                  <c:v>35</c:v>
                </c:pt>
                <c:pt idx="1">
                  <c:v>15</c:v>
                </c:pt>
                <c:pt idx="2">
                  <c:v>25</c:v>
                </c:pt>
                <c:pt idx="3">
                  <c:v>20</c:v>
                </c:pt>
              </c:numCache>
            </c:numRef>
          </c:val>
        </c:ser>
        <c:shape val="cylinder"/>
        <c:axId val="62204160"/>
        <c:axId val="44077056"/>
        <c:axId val="0"/>
      </c:bar3DChart>
      <c:catAx>
        <c:axId val="62204160"/>
        <c:scaling>
          <c:orientation val="minMax"/>
        </c:scaling>
        <c:axPos val="b"/>
        <c:tickLblPos val="nextTo"/>
        <c:crossAx val="44077056"/>
        <c:crosses val="autoZero"/>
        <c:auto val="1"/>
        <c:lblAlgn val="ctr"/>
        <c:lblOffset val="100"/>
      </c:catAx>
      <c:valAx>
        <c:axId val="44077056"/>
        <c:scaling>
          <c:orientation val="minMax"/>
        </c:scaling>
        <c:axPos val="l"/>
        <c:numFmt formatCode="General" sourceLinked="1"/>
        <c:tickLblPos val="nextTo"/>
        <c:crossAx val="62204160"/>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dirty="0">
                <a:latin typeface="Times New Roman" pitchFamily="18" charset="0"/>
                <a:cs typeface="Times New Roman" pitchFamily="18" charset="0"/>
              </a:rPr>
              <a:t>Waiting time in minutes</a:t>
            </a:r>
          </a:p>
        </c:rich>
      </c:tx>
      <c:layout/>
    </c:title>
    <c:view3D>
      <c:rAngAx val="1"/>
    </c:view3D>
    <c:plotArea>
      <c:layout/>
      <c:bar3DChart>
        <c:barDir val="col"/>
        <c:grouping val="clustered"/>
        <c:ser>
          <c:idx val="0"/>
          <c:order val="0"/>
          <c:tx>
            <c:strRef>
              <c:f>Sheet1!$B$26</c:f>
              <c:strCache>
                <c:ptCount val="1"/>
                <c:pt idx="0">
                  <c:v>Waiting time in minutes</c:v>
                </c:pt>
              </c:strCache>
            </c:strRef>
          </c:tx>
          <c:cat>
            <c:strRef>
              <c:f>Sheet1!$A$27:$A$30</c:f>
              <c:strCache>
                <c:ptCount val="4"/>
                <c:pt idx="0">
                  <c:v>New Patient Registration</c:v>
                </c:pt>
                <c:pt idx="1">
                  <c:v>Old Patient registration</c:v>
                </c:pt>
                <c:pt idx="2">
                  <c:v>Admission Resigrtatioon and Billing</c:v>
                </c:pt>
                <c:pt idx="3">
                  <c:v>Emergency Registration</c:v>
                </c:pt>
              </c:strCache>
            </c:strRef>
          </c:cat>
          <c:val>
            <c:numRef>
              <c:f>Sheet1!$B$27:$B$30</c:f>
              <c:numCache>
                <c:formatCode>General</c:formatCode>
                <c:ptCount val="4"/>
                <c:pt idx="0">
                  <c:v>15</c:v>
                </c:pt>
                <c:pt idx="1">
                  <c:v>5</c:v>
                </c:pt>
                <c:pt idx="2">
                  <c:v>10</c:v>
                </c:pt>
                <c:pt idx="3">
                  <c:v>5</c:v>
                </c:pt>
              </c:numCache>
            </c:numRef>
          </c:val>
        </c:ser>
        <c:shape val="cylinder"/>
        <c:axId val="44085248"/>
        <c:axId val="44086784"/>
        <c:axId val="0"/>
      </c:bar3DChart>
      <c:catAx>
        <c:axId val="44085248"/>
        <c:scaling>
          <c:orientation val="minMax"/>
        </c:scaling>
        <c:axPos val="b"/>
        <c:tickLblPos val="nextTo"/>
        <c:crossAx val="44086784"/>
        <c:crosses val="autoZero"/>
        <c:auto val="1"/>
        <c:lblAlgn val="ctr"/>
        <c:lblOffset val="100"/>
      </c:catAx>
      <c:valAx>
        <c:axId val="44086784"/>
        <c:scaling>
          <c:orientation val="minMax"/>
        </c:scaling>
        <c:axPos val="l"/>
        <c:numFmt formatCode="General" sourceLinked="1"/>
        <c:tickLblPos val="nextTo"/>
        <c:crossAx val="44085248"/>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view3D>
      <c:rAngAx val="1"/>
    </c:view3D>
    <c:backWall>
      <c:spPr>
        <a:noFill/>
        <a:ln w="25400">
          <a:noFill/>
        </a:ln>
      </c:spPr>
    </c:backWall>
    <c:plotArea>
      <c:layout>
        <c:manualLayout>
          <c:layoutTarget val="inner"/>
          <c:xMode val="edge"/>
          <c:yMode val="edge"/>
          <c:x val="7.7059341523677619E-2"/>
          <c:y val="3.4749670375710091E-2"/>
          <c:w val="0.87764309591594214"/>
          <c:h val="0.56764219501464053"/>
        </c:manualLayout>
      </c:layout>
      <c:bar3DChart>
        <c:barDir val="col"/>
        <c:grouping val="clustered"/>
        <c:ser>
          <c:idx val="0"/>
          <c:order val="0"/>
          <c:tx>
            <c:strRef>
              <c:f>Sheet1!$B$2</c:f>
              <c:strCache>
                <c:ptCount val="1"/>
                <c:pt idx="0">
                  <c:v>no. of patients registered</c:v>
                </c:pt>
              </c:strCache>
            </c:strRef>
          </c:tx>
          <c:cat>
            <c:strRef>
              <c:f>Sheet1!$C$1:$G$1</c:f>
              <c:strCache>
                <c:ptCount val="5"/>
                <c:pt idx="1">
                  <c:v>week 4</c:v>
                </c:pt>
                <c:pt idx="2">
                  <c:v>week 5</c:v>
                </c:pt>
                <c:pt idx="3">
                  <c:v>week 6</c:v>
                </c:pt>
                <c:pt idx="4">
                  <c:v>week 7</c:v>
                </c:pt>
              </c:strCache>
            </c:strRef>
          </c:cat>
          <c:val>
            <c:numRef>
              <c:f>Sheet1!$C$2:$G$2</c:f>
              <c:numCache>
                <c:formatCode>General</c:formatCode>
                <c:ptCount val="5"/>
                <c:pt idx="1">
                  <c:v>764</c:v>
                </c:pt>
                <c:pt idx="2">
                  <c:v>896</c:v>
                </c:pt>
                <c:pt idx="3">
                  <c:v>783</c:v>
                </c:pt>
                <c:pt idx="4">
                  <c:v>755</c:v>
                </c:pt>
              </c:numCache>
            </c:numRef>
          </c:val>
        </c:ser>
        <c:ser>
          <c:idx val="1"/>
          <c:order val="1"/>
          <c:tx>
            <c:strRef>
              <c:f>Sheet1!$B$3</c:f>
              <c:strCache>
                <c:ptCount val="1"/>
                <c:pt idx="0">
                  <c:v>no. of appointments done</c:v>
                </c:pt>
              </c:strCache>
            </c:strRef>
          </c:tx>
          <c:cat>
            <c:strRef>
              <c:f>Sheet1!$C$1:$G$1</c:f>
              <c:strCache>
                <c:ptCount val="5"/>
                <c:pt idx="1">
                  <c:v>week 4</c:v>
                </c:pt>
                <c:pt idx="2">
                  <c:v>week 5</c:v>
                </c:pt>
                <c:pt idx="3">
                  <c:v>week 6</c:v>
                </c:pt>
                <c:pt idx="4">
                  <c:v>week 7</c:v>
                </c:pt>
              </c:strCache>
            </c:strRef>
          </c:cat>
          <c:val>
            <c:numRef>
              <c:f>Sheet1!$C$3:$G$3</c:f>
              <c:numCache>
                <c:formatCode>General</c:formatCode>
                <c:ptCount val="5"/>
                <c:pt idx="1">
                  <c:v>736</c:v>
                </c:pt>
                <c:pt idx="2">
                  <c:v>884</c:v>
                </c:pt>
                <c:pt idx="3">
                  <c:v>781</c:v>
                </c:pt>
                <c:pt idx="4">
                  <c:v>723</c:v>
                </c:pt>
              </c:numCache>
            </c:numRef>
          </c:val>
        </c:ser>
        <c:ser>
          <c:idx val="2"/>
          <c:order val="2"/>
          <c:tx>
            <c:strRef>
              <c:f>Sheet1!$B$4</c:f>
              <c:strCache>
                <c:ptCount val="1"/>
                <c:pt idx="0">
                  <c:v>no. of cancellations</c:v>
                </c:pt>
              </c:strCache>
            </c:strRef>
          </c:tx>
          <c:cat>
            <c:strRef>
              <c:f>Sheet1!$C$1:$G$1</c:f>
              <c:strCache>
                <c:ptCount val="5"/>
                <c:pt idx="1">
                  <c:v>week 4</c:v>
                </c:pt>
                <c:pt idx="2">
                  <c:v>week 5</c:v>
                </c:pt>
                <c:pt idx="3">
                  <c:v>week 6</c:v>
                </c:pt>
                <c:pt idx="4">
                  <c:v>week 7</c:v>
                </c:pt>
              </c:strCache>
            </c:strRef>
          </c:cat>
          <c:val>
            <c:numRef>
              <c:f>Sheet1!$C$4:$G$4</c:f>
              <c:numCache>
                <c:formatCode>General</c:formatCode>
                <c:ptCount val="5"/>
                <c:pt idx="1">
                  <c:v>28</c:v>
                </c:pt>
                <c:pt idx="2">
                  <c:v>12</c:v>
                </c:pt>
                <c:pt idx="3">
                  <c:v>2</c:v>
                </c:pt>
                <c:pt idx="4">
                  <c:v>32</c:v>
                </c:pt>
              </c:numCache>
            </c:numRef>
          </c:val>
        </c:ser>
        <c:ser>
          <c:idx val="3"/>
          <c:order val="3"/>
          <c:tx>
            <c:strRef>
              <c:f>Sheet1!$B$5</c:f>
              <c:strCache>
                <c:ptCount val="1"/>
                <c:pt idx="0">
                  <c:v>no. of billing done</c:v>
                </c:pt>
              </c:strCache>
            </c:strRef>
          </c:tx>
          <c:cat>
            <c:strRef>
              <c:f>Sheet1!$C$1:$G$1</c:f>
              <c:strCache>
                <c:ptCount val="5"/>
                <c:pt idx="1">
                  <c:v>week 4</c:v>
                </c:pt>
                <c:pt idx="2">
                  <c:v>week 5</c:v>
                </c:pt>
                <c:pt idx="3">
                  <c:v>week 6</c:v>
                </c:pt>
                <c:pt idx="4">
                  <c:v>week 7</c:v>
                </c:pt>
              </c:strCache>
            </c:strRef>
          </c:cat>
          <c:val>
            <c:numRef>
              <c:f>Sheet1!$C$5:$G$5</c:f>
              <c:numCache>
                <c:formatCode>General</c:formatCode>
                <c:ptCount val="5"/>
                <c:pt idx="1">
                  <c:v>742</c:v>
                </c:pt>
                <c:pt idx="2">
                  <c:v>896</c:v>
                </c:pt>
                <c:pt idx="3">
                  <c:v>790</c:v>
                </c:pt>
                <c:pt idx="4">
                  <c:v>729</c:v>
                </c:pt>
              </c:numCache>
            </c:numRef>
          </c:val>
        </c:ser>
        <c:ser>
          <c:idx val="4"/>
          <c:order val="4"/>
          <c:tx>
            <c:strRef>
              <c:f>Sheet1!$B$6</c:f>
              <c:strCache>
                <c:ptCount val="1"/>
                <c:pt idx="0">
                  <c:v>no. of bills cancelled</c:v>
                </c:pt>
              </c:strCache>
            </c:strRef>
          </c:tx>
          <c:cat>
            <c:strRef>
              <c:f>Sheet1!$C$1:$G$1</c:f>
              <c:strCache>
                <c:ptCount val="5"/>
                <c:pt idx="1">
                  <c:v>week 4</c:v>
                </c:pt>
                <c:pt idx="2">
                  <c:v>week 5</c:v>
                </c:pt>
                <c:pt idx="3">
                  <c:v>week 6</c:v>
                </c:pt>
                <c:pt idx="4">
                  <c:v>week 7</c:v>
                </c:pt>
              </c:strCache>
            </c:strRef>
          </c:cat>
          <c:val>
            <c:numRef>
              <c:f>Sheet1!$C$6:$G$6</c:f>
              <c:numCache>
                <c:formatCode>General</c:formatCode>
                <c:ptCount val="5"/>
                <c:pt idx="1">
                  <c:v>2</c:v>
                </c:pt>
                <c:pt idx="2">
                  <c:v>7</c:v>
                </c:pt>
                <c:pt idx="3">
                  <c:v>3</c:v>
                </c:pt>
                <c:pt idx="4">
                  <c:v>4</c:v>
                </c:pt>
              </c:numCache>
            </c:numRef>
          </c:val>
        </c:ser>
        <c:shape val="box"/>
        <c:axId val="62850176"/>
        <c:axId val="62851712"/>
        <c:axId val="0"/>
      </c:bar3DChart>
      <c:catAx>
        <c:axId val="62850176"/>
        <c:scaling>
          <c:orientation val="minMax"/>
        </c:scaling>
        <c:axPos val="b"/>
        <c:tickLblPos val="nextTo"/>
        <c:crossAx val="62851712"/>
        <c:crosses val="autoZero"/>
        <c:auto val="1"/>
        <c:lblAlgn val="ctr"/>
        <c:lblOffset val="100"/>
      </c:catAx>
      <c:valAx>
        <c:axId val="62851712"/>
        <c:scaling>
          <c:orientation val="minMax"/>
        </c:scaling>
        <c:axPos val="l"/>
        <c:numFmt formatCode="General" sourceLinked="1"/>
        <c:tickLblPos val="nextTo"/>
        <c:crossAx val="62850176"/>
        <c:crosses val="autoZero"/>
        <c:crossBetween val="between"/>
      </c:valAx>
    </c:plotArea>
    <c:legend>
      <c:legendPos val="r"/>
      <c:layout>
        <c:manualLayout>
          <c:xMode val="edge"/>
          <c:yMode val="edge"/>
          <c:x val="4.4821872835928131E-2"/>
          <c:y val="0.67775485810753178"/>
          <c:w val="0.39926064616515788"/>
          <c:h val="0.28298768991904616"/>
        </c:manualLayout>
      </c:layout>
    </c:legend>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E2ADDE8-B474-4B79-BA08-8F52D760AF0A}" type="datetimeFigureOut">
              <a:rPr lang="en-US" smtClean="0"/>
              <a:pPr/>
              <a:t>5/18/2015</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96FEF1-E5E6-410E-8BA8-450A14D0C7AF}" type="slidenum">
              <a:rPr lang="en-IN" smtClean="0"/>
              <a:pPr/>
              <a:t>‹#›</a:t>
            </a:fld>
            <a:endParaRPr lang="en-IN"/>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796FEF1-E5E6-410E-8BA8-450A14D0C7AF}" type="slidenum">
              <a:rPr lang="en-IN" smtClean="0"/>
              <a:pPr/>
              <a:t>‹#›</a:t>
            </a:fld>
            <a:endParaRPr lang="en-IN"/>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796FEF1-E5E6-410E-8BA8-450A14D0C7AF}" type="slidenum">
              <a:rPr lang="en-IN" smtClean="0"/>
              <a:pPr/>
              <a:t>‹#›</a:t>
            </a:fld>
            <a:endParaRPr lang="en-IN"/>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796FEF1-E5E6-410E-8BA8-450A14D0C7AF}"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796FEF1-E5E6-410E-8BA8-450A14D0C7AF}"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796FEF1-E5E6-410E-8BA8-450A14D0C7AF}"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4796FEF1-E5E6-410E-8BA8-450A14D0C7A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4796FEF1-E5E6-410E-8BA8-450A14D0C7AF}"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2ADDE8-B474-4B79-BA08-8F52D760AF0A}" type="datetimeFigureOut">
              <a:rPr lang="en-US" smtClean="0"/>
              <a:pPr/>
              <a:t>5/18/2015</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4796FEF1-E5E6-410E-8BA8-450A14D0C7AF}" type="slidenum">
              <a:rPr lang="en-IN" smtClean="0"/>
              <a:pPr/>
              <a:t>‹#›</a:t>
            </a:fld>
            <a:endParaRPr lang="en-IN"/>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E2ADDE8-B474-4B79-BA08-8F52D760AF0A}" type="datetimeFigureOut">
              <a:rPr lang="en-US" smtClean="0"/>
              <a:pPr/>
              <a:t>5/18/2015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796FEF1-E5E6-410E-8BA8-450A14D0C7A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2ADDE8-B474-4B79-BA08-8F52D760AF0A}" type="datetimeFigureOut">
              <a:rPr lang="en-US" smtClean="0"/>
              <a:pPr/>
              <a:t>5/18/2015</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96FEF1-E5E6-410E-8BA8-450A14D0C7AF}"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2ADDE8-B474-4B79-BA08-8F52D760AF0A}" type="datetimeFigureOut">
              <a:rPr lang="en-US" smtClean="0"/>
              <a:pPr/>
              <a:t>5/18/2015</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96FEF1-E5E6-410E-8BA8-450A14D0C7A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pull/>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rovidersedge.com/ehdocs/ehr_articles/analyzing_cprsa_review_of_literature.pdf" TargetMode="External"/><Relationship Id="rId2" Type="http://schemas.openxmlformats.org/officeDocument/2006/relationships/hyperlink" Target="http://www.jhidc.org/index.php/jhidc/article/download/111/153" TargetMode="External"/><Relationship Id="rId1" Type="http://schemas.openxmlformats.org/officeDocument/2006/relationships/slideLayout" Target="../slideLayouts/slideLayout2.xml"/><Relationship Id="rId5" Type="http://schemas.openxmlformats.org/officeDocument/2006/relationships/hyperlink" Target="http://www.quintegrasolutions.com/quintegra%20hmis.pdf" TargetMode="External"/><Relationship Id="rId4" Type="http://schemas.openxmlformats.org/officeDocument/2006/relationships/hyperlink" Target="http://www.ijimt.org/papers/213-M665.pdf"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ttunelive.com/products/" TargetMode="External"/><Relationship Id="rId2" Type="http://schemas.openxmlformats.org/officeDocument/2006/relationships/hyperlink" Target="http://attunelive.com/products/laboratory-information-management-syste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4000" dirty="0" smtClean="0">
                <a:latin typeface="Times New Roman" pitchFamily="18" charset="0"/>
                <a:cs typeface="Times New Roman" pitchFamily="18" charset="0"/>
              </a:rPr>
              <a:t>DISSERTATION REPORT</a:t>
            </a:r>
            <a:endParaRPr lang="en-IN" sz="4000"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25000" lnSpcReduction="20000"/>
          </a:bodyPr>
          <a:lstStyle/>
          <a:p>
            <a:r>
              <a:rPr lang="en-IN" sz="8600" dirty="0" smtClean="0">
                <a:latin typeface="Times New Roman" pitchFamily="18" charset="0"/>
                <a:cs typeface="Times New Roman" pitchFamily="18" charset="0"/>
              </a:rPr>
              <a:t>Implementation of the HIS in the OPD for the Patient Billing and the Registration</a:t>
            </a:r>
          </a:p>
          <a:p>
            <a:endParaRPr lang="en-IN" sz="2800" dirty="0" smtClean="0">
              <a:latin typeface="Times New Roman" pitchFamily="18" charset="0"/>
              <a:cs typeface="Times New Roman" pitchFamily="18" charset="0"/>
            </a:endParaRPr>
          </a:p>
          <a:p>
            <a:r>
              <a:rPr lang="en-IN" sz="6400" dirty="0" smtClean="0">
                <a:latin typeface="Times New Roman" pitchFamily="18" charset="0"/>
                <a:cs typeface="Times New Roman" pitchFamily="18" charset="0"/>
              </a:rPr>
              <a:t> Dr. </a:t>
            </a:r>
            <a:r>
              <a:rPr lang="en-IN" sz="6400" dirty="0" err="1" smtClean="0">
                <a:latin typeface="Times New Roman" pitchFamily="18" charset="0"/>
                <a:cs typeface="Times New Roman" pitchFamily="18" charset="0"/>
              </a:rPr>
              <a:t>Tarun</a:t>
            </a:r>
            <a:r>
              <a:rPr lang="en-IN" sz="6400" dirty="0" smtClean="0">
                <a:latin typeface="Times New Roman" pitchFamily="18" charset="0"/>
                <a:cs typeface="Times New Roman" pitchFamily="18" charset="0"/>
              </a:rPr>
              <a:t> Joshi</a:t>
            </a:r>
          </a:p>
          <a:p>
            <a:r>
              <a:rPr lang="en-IN" sz="6400" dirty="0" smtClean="0">
                <a:latin typeface="Times New Roman" pitchFamily="18" charset="0"/>
                <a:cs typeface="Times New Roman" pitchFamily="18" charset="0"/>
              </a:rPr>
              <a:t>PG/13/068</a:t>
            </a:r>
            <a:endParaRPr lang="en-IN" sz="64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IN" sz="1800" b="1" dirty="0" smtClean="0">
                <a:latin typeface="Times New Roman" pitchFamily="18" charset="0"/>
                <a:cs typeface="Times New Roman" pitchFamily="18" charset="0"/>
              </a:rPr>
              <a:t>General:</a:t>
            </a:r>
            <a:endParaRPr lang="en-IN" sz="1800" dirty="0" smtClean="0">
              <a:latin typeface="Times New Roman" pitchFamily="18" charset="0"/>
              <a:cs typeface="Times New Roman" pitchFamily="18" charset="0"/>
            </a:endParaRPr>
          </a:p>
          <a:p>
            <a:pPr lvl="0"/>
            <a:r>
              <a:rPr lang="en-IN" sz="1800" dirty="0" smtClean="0">
                <a:latin typeface="Times New Roman" pitchFamily="18" charset="0"/>
                <a:cs typeface="Times New Roman" pitchFamily="18" charset="0"/>
              </a:rPr>
              <a:t>To manage the appointment, past institution visit record, billing and the follow up of the patient in the institution in a better way by using the concerning software in more effective and hassle free way.</a:t>
            </a:r>
          </a:p>
          <a:p>
            <a:pPr>
              <a:buNone/>
            </a:pPr>
            <a:endParaRPr lang="en-IN" sz="1800" b="1" dirty="0" smtClean="0">
              <a:latin typeface="Times New Roman" pitchFamily="18" charset="0"/>
              <a:cs typeface="Times New Roman" pitchFamily="18" charset="0"/>
            </a:endParaRPr>
          </a:p>
          <a:p>
            <a:pPr>
              <a:buNone/>
            </a:pPr>
            <a:r>
              <a:rPr lang="en-IN" sz="1800" b="1" dirty="0" smtClean="0">
                <a:latin typeface="Times New Roman" pitchFamily="18" charset="0"/>
                <a:cs typeface="Times New Roman" pitchFamily="18" charset="0"/>
              </a:rPr>
              <a:t>Specific:</a:t>
            </a:r>
            <a:endParaRPr lang="en-IN" sz="1800" dirty="0" smtClean="0">
              <a:latin typeface="Times New Roman" pitchFamily="18" charset="0"/>
              <a:cs typeface="Times New Roman" pitchFamily="18" charset="0"/>
            </a:endParaRPr>
          </a:p>
          <a:p>
            <a:pPr lvl="0"/>
            <a:r>
              <a:rPr lang="en-IN" sz="1800" dirty="0" smtClean="0">
                <a:latin typeface="Times New Roman" pitchFamily="18" charset="0"/>
                <a:cs typeface="Times New Roman" pitchFamily="18" charset="0"/>
              </a:rPr>
              <a:t>Organized maintenance of data and its easy retrieval as and when needed.</a:t>
            </a:r>
          </a:p>
          <a:p>
            <a:pPr lvl="0"/>
            <a:r>
              <a:rPr lang="en-IN" sz="1800" dirty="0" smtClean="0">
                <a:latin typeface="Times New Roman" pitchFamily="18" charset="0"/>
                <a:cs typeface="Times New Roman" pitchFamily="18" charset="0"/>
              </a:rPr>
              <a:t>Increase in work efficiency of OPD.</a:t>
            </a:r>
          </a:p>
          <a:p>
            <a:pPr lvl="0"/>
            <a:r>
              <a:rPr lang="en-IN" sz="1800" dirty="0" smtClean="0">
                <a:latin typeface="Times New Roman" pitchFamily="18" charset="0"/>
                <a:cs typeface="Times New Roman" pitchFamily="18" charset="0"/>
              </a:rPr>
              <a:t>Better management of Que.</a:t>
            </a:r>
          </a:p>
          <a:p>
            <a:pPr lvl="0"/>
            <a:r>
              <a:rPr lang="en-IN" sz="1800" dirty="0" smtClean="0">
                <a:latin typeface="Times New Roman" pitchFamily="18" charset="0"/>
                <a:cs typeface="Times New Roman" pitchFamily="18" charset="0"/>
              </a:rPr>
              <a:t>To create a paper free, less tedious working environment.</a:t>
            </a:r>
          </a:p>
          <a:p>
            <a:pPr lvl="0"/>
            <a:r>
              <a:rPr lang="en-IN" sz="1800" dirty="0" smtClean="0">
                <a:latin typeface="Times New Roman" pitchFamily="18" charset="0"/>
                <a:cs typeface="Times New Roman" pitchFamily="18" charset="0"/>
              </a:rPr>
              <a:t>Hassle free clearance of the claims.</a:t>
            </a:r>
          </a:p>
          <a:p>
            <a:pPr>
              <a:buNone/>
            </a:pPr>
            <a:endParaRPr lang="en-IN" sz="1800" dirty="0" smtClean="0">
              <a:latin typeface="Times New Roman" pitchFamily="18" charset="0"/>
              <a:cs typeface="Times New Roman" pitchFamily="18" charset="0"/>
            </a:endParaRPr>
          </a:p>
          <a:p>
            <a:pPr>
              <a:buNone/>
            </a:pPr>
            <a:endParaRPr lang="en-IN" sz="1800" dirty="0" smtClean="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OBJECTIVES	</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additive="base">
                                        <p:cTn id="3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 calcmode="lin" valueType="num">
                                      <p:cBhvr additive="base">
                                        <p:cTn id="4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 calcmode="lin" valueType="num">
                                      <p:cBhvr additive="base">
                                        <p:cTn id="4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 calcmode="lin" valueType="num">
                                      <p:cBhvr additive="base">
                                        <p:cTn id="5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285860"/>
            <a:ext cx="8229600" cy="4525963"/>
          </a:xfrm>
        </p:spPr>
        <p:txBody>
          <a:bodyPr/>
          <a:lstStyle/>
          <a:p>
            <a:pPr lvl="0"/>
            <a:r>
              <a:rPr lang="en-IN" sz="1800" dirty="0" smtClean="0">
                <a:latin typeface="Times New Roman" pitchFamily="18" charset="0"/>
                <a:cs typeface="Times New Roman" pitchFamily="18" charset="0"/>
              </a:rPr>
              <a:t>The research design for the study is descriptive in nature.</a:t>
            </a:r>
          </a:p>
          <a:p>
            <a:pPr lvl="0"/>
            <a:r>
              <a:rPr lang="en-IN" sz="1800" dirty="0" smtClean="0">
                <a:latin typeface="Times New Roman" pitchFamily="18" charset="0"/>
                <a:cs typeface="Times New Roman" pitchFamily="18" charset="0"/>
              </a:rPr>
              <a:t>The test </a:t>
            </a:r>
            <a:r>
              <a:rPr lang="en-IN" sz="1800" dirty="0" smtClean="0">
                <a:latin typeface="Times New Roman" pitchFamily="18" charset="0"/>
                <a:cs typeface="Times New Roman" pitchFamily="18" charset="0"/>
              </a:rPr>
              <a:t>persons </a:t>
            </a:r>
            <a:r>
              <a:rPr lang="en-IN" sz="1800" dirty="0" smtClean="0">
                <a:latin typeface="Times New Roman" pitchFamily="18" charset="0"/>
                <a:cs typeface="Times New Roman" pitchFamily="18" charset="0"/>
              </a:rPr>
              <a:t>are</a:t>
            </a:r>
            <a:r>
              <a:rPr lang="en-IN" sz="1800" dirty="0" smtClean="0">
                <a:latin typeface="Times New Roman" pitchFamily="18" charset="0"/>
                <a:cs typeface="Times New Roman" pitchFamily="18" charset="0"/>
              </a:rPr>
              <a:t> </a:t>
            </a:r>
            <a:r>
              <a:rPr lang="en-IN" sz="1800" dirty="0" smtClean="0">
                <a:latin typeface="Times New Roman" pitchFamily="18" charset="0"/>
                <a:cs typeface="Times New Roman" pitchFamily="18" charset="0"/>
              </a:rPr>
              <a:t>the clerk at the front desk, receptionist, and clerks at the billing counter.</a:t>
            </a:r>
          </a:p>
          <a:p>
            <a:pPr lvl="0"/>
            <a:r>
              <a:rPr lang="en-IN" sz="1800" dirty="0" smtClean="0">
                <a:latin typeface="Times New Roman" pitchFamily="18" charset="0"/>
                <a:cs typeface="Times New Roman" pitchFamily="18" charset="0"/>
              </a:rPr>
              <a:t>The samples are collected as per the convenience </a:t>
            </a:r>
          </a:p>
          <a:p>
            <a:pPr lvl="0"/>
            <a:r>
              <a:rPr lang="en-IN" sz="1800" dirty="0" smtClean="0">
                <a:latin typeface="Times New Roman" pitchFamily="18" charset="0"/>
                <a:cs typeface="Times New Roman" pitchFamily="18" charset="0"/>
              </a:rPr>
              <a:t>Sample size is 4 and the data collected is majorly secondary in nature.</a:t>
            </a:r>
          </a:p>
          <a:p>
            <a:pPr lvl="0"/>
            <a:r>
              <a:rPr lang="en-IN" sz="1800" dirty="0" smtClean="0">
                <a:latin typeface="Times New Roman" pitchFamily="18" charset="0"/>
                <a:cs typeface="Times New Roman" pitchFamily="18" charset="0"/>
              </a:rPr>
              <a:t>Tools used are the simple questionnaire and observational checklist.</a:t>
            </a:r>
          </a:p>
          <a:p>
            <a:pPr>
              <a:buNone/>
            </a:pPr>
            <a:endParaRPr lang="en-IN" sz="1800" b="1" dirty="0" smtClean="0">
              <a:latin typeface="Times New Roman" pitchFamily="18" charset="0"/>
              <a:cs typeface="Times New Roman" pitchFamily="18" charset="0"/>
            </a:endParaRPr>
          </a:p>
          <a:p>
            <a:pPr>
              <a:buNone/>
            </a:pPr>
            <a:r>
              <a:rPr lang="en-IN" sz="1800" b="1" dirty="0" smtClean="0"/>
              <a:t>Qualification distribution of the respondents </a:t>
            </a:r>
            <a:endParaRPr lang="en-IN" sz="1800" dirty="0" smtClean="0"/>
          </a:p>
          <a:p>
            <a:pPr lvl="0">
              <a:buNone/>
            </a:pPr>
            <a:endParaRPr lang="en-IN" sz="1800" dirty="0" smtClean="0">
              <a:latin typeface="Times New Roman" pitchFamily="18" charset="0"/>
              <a:cs typeface="Times New Roman" pitchFamily="18" charset="0"/>
            </a:endParaRPr>
          </a:p>
          <a:p>
            <a:pPr>
              <a:buNone/>
            </a:pPr>
            <a:endParaRPr lang="en-IN" dirty="0"/>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METHODOLOGY</a:t>
            </a:r>
            <a:endParaRPr lang="en-IN" sz="28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785786" y="4071942"/>
          <a:ext cx="7215239" cy="2558808"/>
        </p:xfrm>
        <a:graphic>
          <a:graphicData uri="http://schemas.openxmlformats.org/drawingml/2006/table">
            <a:tbl>
              <a:tblPr firstRow="1" bandRow="1">
                <a:tableStyleId>{5C22544A-7EE6-4342-B048-85BDC9FD1C3A}</a:tableStyleId>
              </a:tblPr>
              <a:tblGrid>
                <a:gridCol w="4381531"/>
                <a:gridCol w="2833708"/>
              </a:tblGrid>
              <a:tr h="426216">
                <a:tc>
                  <a:txBody>
                    <a:bodyPr/>
                    <a:lstStyle/>
                    <a:p>
                      <a:r>
                        <a:rPr lang="en-IN" dirty="0" smtClean="0"/>
                        <a:t>Values </a:t>
                      </a:r>
                      <a:endParaRPr lang="en-IN" dirty="0"/>
                    </a:p>
                  </a:txBody>
                  <a:tcPr/>
                </a:tc>
                <a:tc>
                  <a:txBody>
                    <a:bodyPr/>
                    <a:lstStyle/>
                    <a:p>
                      <a:r>
                        <a:rPr lang="en-IN" dirty="0" smtClean="0"/>
                        <a:t>Numbers </a:t>
                      </a:r>
                      <a:endParaRPr lang="en-IN" dirty="0"/>
                    </a:p>
                  </a:txBody>
                  <a:tcPr/>
                </a:tc>
              </a:tr>
              <a:tr h="426216">
                <a:tc>
                  <a:txBody>
                    <a:bodyPr/>
                    <a:lstStyle/>
                    <a:p>
                      <a:r>
                        <a:rPr lang="en-IN" dirty="0" smtClean="0"/>
                        <a:t>Higher education</a:t>
                      </a:r>
                      <a:endParaRPr lang="en-IN" dirty="0"/>
                    </a:p>
                  </a:txBody>
                  <a:tcPr/>
                </a:tc>
                <a:tc>
                  <a:txBody>
                    <a:bodyPr/>
                    <a:lstStyle/>
                    <a:p>
                      <a:r>
                        <a:rPr lang="en-IN" dirty="0" smtClean="0"/>
                        <a:t>0</a:t>
                      </a:r>
                      <a:endParaRPr lang="en-IN" dirty="0"/>
                    </a:p>
                  </a:txBody>
                  <a:tcPr/>
                </a:tc>
              </a:tr>
              <a:tr h="575122">
                <a:tc>
                  <a:txBody>
                    <a:bodyPr/>
                    <a:lstStyle/>
                    <a:p>
                      <a:r>
                        <a:rPr lang="en-IN" dirty="0" smtClean="0"/>
                        <a:t>College</a:t>
                      </a:r>
                      <a:r>
                        <a:rPr lang="en-IN" baseline="0" dirty="0" smtClean="0"/>
                        <a:t> Degree</a:t>
                      </a:r>
                      <a:endParaRPr lang="en-IN" dirty="0"/>
                    </a:p>
                  </a:txBody>
                  <a:tcPr/>
                </a:tc>
                <a:tc>
                  <a:txBody>
                    <a:bodyPr/>
                    <a:lstStyle/>
                    <a:p>
                      <a:r>
                        <a:rPr lang="en-IN" dirty="0" smtClean="0"/>
                        <a:t>2 (clerk at billing    counter)</a:t>
                      </a:r>
                      <a:endParaRPr lang="en-IN" dirty="0"/>
                    </a:p>
                  </a:txBody>
                  <a:tcPr anchor="ctr"/>
                </a:tc>
              </a:tr>
              <a:tr h="426216">
                <a:tc>
                  <a:txBody>
                    <a:bodyPr/>
                    <a:lstStyle/>
                    <a:p>
                      <a:r>
                        <a:rPr lang="en-IN" dirty="0" smtClean="0"/>
                        <a:t>High school</a:t>
                      </a:r>
                      <a:endParaRPr lang="en-IN" dirty="0"/>
                    </a:p>
                  </a:txBody>
                  <a:tcPr/>
                </a:tc>
                <a:tc>
                  <a:txBody>
                    <a:bodyPr/>
                    <a:lstStyle/>
                    <a:p>
                      <a:r>
                        <a:rPr lang="en-IN" dirty="0" smtClean="0"/>
                        <a:t>1(clerk at PR counter)</a:t>
                      </a:r>
                      <a:endParaRPr lang="en-IN" dirty="0"/>
                    </a:p>
                  </a:txBody>
                  <a:tcPr/>
                </a:tc>
              </a:tr>
              <a:tr h="575122">
                <a:tc>
                  <a:txBody>
                    <a:bodyPr/>
                    <a:lstStyle/>
                    <a:p>
                      <a:r>
                        <a:rPr lang="en-IN" dirty="0" smtClean="0"/>
                        <a:t>Basic</a:t>
                      </a:r>
                      <a:r>
                        <a:rPr lang="en-IN" baseline="0" dirty="0" smtClean="0"/>
                        <a:t> Education</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(receptionist)</a:t>
                      </a:r>
                    </a:p>
                    <a:p>
                      <a:endParaRPr lang="en-IN" dirty="0"/>
                    </a:p>
                  </a:txBody>
                  <a:tcPr/>
                </a:tc>
              </a:tr>
            </a:tbl>
          </a:graphicData>
        </a:graphic>
      </p:graphicFrame>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box(in)">
                                      <p:cBhvr>
                                        <p:cTn id="4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dirty="0" smtClean="0">
                <a:latin typeface="Times New Roman" pitchFamily="18" charset="0"/>
                <a:cs typeface="Times New Roman" pitchFamily="18" charset="0"/>
              </a:rPr>
              <a:t>CHECKLIST FOR THE CHALLENGES IN THE PROCESS OF IMPLEMENTATION AND TRAINING</a:t>
            </a:r>
            <a:endParaRPr lang="en-IN" sz="2800" dirty="0"/>
          </a:p>
        </p:txBody>
      </p:sp>
      <p:sp>
        <p:nvSpPr>
          <p:cNvPr id="5" name="Content Placeholder 4"/>
          <p:cNvSpPr>
            <a:spLocks noGrp="1"/>
          </p:cNvSpPr>
          <p:nvPr>
            <p:ph sz="quarter" idx="2"/>
          </p:nvPr>
        </p:nvSpPr>
        <p:spPr>
          <a:xfrm>
            <a:off x="457200" y="1444294"/>
            <a:ext cx="4040188" cy="4627912"/>
          </a:xfrm>
        </p:spPr>
        <p:txBody>
          <a:bodyPr>
            <a:normAutofit/>
          </a:bodyPr>
          <a:lstStyle/>
          <a:p>
            <a:pPr>
              <a:buNone/>
            </a:pPr>
            <a:r>
              <a:rPr lang="en-IN" sz="2000" b="1" u="sng" dirty="0" smtClean="0">
                <a:latin typeface="Times New Roman" pitchFamily="18" charset="0"/>
                <a:cs typeface="Times New Roman" pitchFamily="18" charset="0"/>
              </a:rPr>
              <a:t>TECHNICAL CHALLENGES </a:t>
            </a:r>
            <a:endParaRPr lang="en-IN" sz="2000" u="sng" dirty="0" smtClean="0">
              <a:latin typeface="Times New Roman" pitchFamily="18" charset="0"/>
              <a:cs typeface="Times New Roman" pitchFamily="18" charset="0"/>
            </a:endParaRPr>
          </a:p>
          <a:p>
            <a:r>
              <a:rPr lang="en-IN" sz="1800" dirty="0" smtClean="0">
                <a:latin typeface="Times New Roman" pitchFamily="18" charset="0"/>
                <a:cs typeface="Times New Roman" pitchFamily="18" charset="0"/>
              </a:rPr>
              <a:t>No previous guidelines for using the HIS</a:t>
            </a:r>
          </a:p>
          <a:p>
            <a:r>
              <a:rPr lang="en-IN" sz="1800" dirty="0" smtClean="0">
                <a:latin typeface="Times New Roman" pitchFamily="18" charset="0"/>
                <a:cs typeface="Times New Roman" pitchFamily="18" charset="0"/>
              </a:rPr>
              <a:t>Network and computer issues</a:t>
            </a:r>
          </a:p>
          <a:p>
            <a:r>
              <a:rPr lang="en-IN" sz="1800" dirty="0" smtClean="0">
                <a:latin typeface="Times New Roman" pitchFamily="18" charset="0"/>
                <a:cs typeface="Times New Roman" pitchFamily="18" charset="0"/>
              </a:rPr>
              <a:t>No </a:t>
            </a:r>
            <a:r>
              <a:rPr lang="en-IN" sz="1800" dirty="0" smtClean="0">
                <a:latin typeface="Times New Roman" pitchFamily="18" charset="0"/>
                <a:cs typeface="Times New Roman" pitchFamily="18" charset="0"/>
              </a:rPr>
              <a:t>technical and maintenance staff</a:t>
            </a:r>
          </a:p>
          <a:p>
            <a:r>
              <a:rPr lang="en-IN" sz="1800" dirty="0" smtClean="0">
                <a:latin typeface="Times New Roman" pitchFamily="18" charset="0"/>
                <a:cs typeface="Times New Roman" pitchFamily="18" charset="0"/>
              </a:rPr>
              <a:t>New user interface</a:t>
            </a:r>
          </a:p>
          <a:p>
            <a:pPr>
              <a:buNone/>
            </a:pPr>
            <a:endParaRPr lang="en-IN" dirty="0"/>
          </a:p>
        </p:txBody>
      </p:sp>
      <p:sp>
        <p:nvSpPr>
          <p:cNvPr id="6" name="Content Placeholder 5"/>
          <p:cNvSpPr>
            <a:spLocks noGrp="1"/>
          </p:cNvSpPr>
          <p:nvPr>
            <p:ph sz="quarter" idx="4"/>
          </p:nvPr>
        </p:nvSpPr>
        <p:spPr>
          <a:xfrm>
            <a:off x="4645025" y="1444294"/>
            <a:ext cx="4041775" cy="4627912"/>
          </a:xfrm>
        </p:spPr>
        <p:txBody>
          <a:bodyPr>
            <a:normAutofit/>
          </a:bodyPr>
          <a:lstStyle/>
          <a:p>
            <a:pPr>
              <a:buNone/>
            </a:pPr>
            <a:r>
              <a:rPr lang="en-IN" sz="2000" b="1" u="sng" dirty="0" smtClean="0">
                <a:latin typeface="Times New Roman" pitchFamily="18" charset="0"/>
                <a:cs typeface="Times New Roman" pitchFamily="18" charset="0"/>
              </a:rPr>
              <a:t>HUMAN CHALLENGES</a:t>
            </a:r>
            <a:endParaRPr lang="en-IN" sz="2000" u="sng" dirty="0" smtClean="0">
              <a:latin typeface="Times New Roman" pitchFamily="18" charset="0"/>
              <a:cs typeface="Times New Roman" pitchFamily="18" charset="0"/>
            </a:endParaRPr>
          </a:p>
          <a:p>
            <a:r>
              <a:rPr lang="en-IN" sz="1800" dirty="0" smtClean="0">
                <a:latin typeface="Times New Roman" pitchFamily="18" charset="0"/>
                <a:cs typeface="Times New Roman" pitchFamily="18" charset="0"/>
              </a:rPr>
              <a:t>Lack of awareness  and importance of HIS</a:t>
            </a:r>
          </a:p>
          <a:p>
            <a:r>
              <a:rPr lang="en-IN" sz="1800" dirty="0" smtClean="0">
                <a:latin typeface="Times New Roman" pitchFamily="18" charset="0"/>
                <a:cs typeface="Times New Roman" pitchFamily="18" charset="0"/>
              </a:rPr>
              <a:t>Lack of knowledge of using HIS</a:t>
            </a:r>
          </a:p>
          <a:p>
            <a:r>
              <a:rPr lang="en-IN" sz="1800" dirty="0" smtClean="0">
                <a:latin typeface="Times New Roman" pitchFamily="18" charset="0"/>
                <a:cs typeface="Times New Roman" pitchFamily="18" charset="0"/>
              </a:rPr>
              <a:t>Lack of healthcare staff support for using HIS</a:t>
            </a:r>
          </a:p>
          <a:p>
            <a:r>
              <a:rPr lang="en-IN" sz="1800" dirty="0" smtClean="0">
                <a:latin typeface="Times New Roman" pitchFamily="18" charset="0"/>
                <a:cs typeface="Times New Roman" pitchFamily="18" charset="0"/>
              </a:rPr>
              <a:t>Lack of motivation to learn and train on HIS</a:t>
            </a:r>
          </a:p>
          <a:p>
            <a:r>
              <a:rPr lang="en-IN" sz="1800" dirty="0" smtClean="0">
                <a:latin typeface="Times New Roman" pitchFamily="18" charset="0"/>
                <a:cs typeface="Times New Roman" pitchFamily="18" charset="0"/>
              </a:rPr>
              <a:t>Less number of health informatics professionals</a:t>
            </a:r>
          </a:p>
          <a:p>
            <a:r>
              <a:rPr lang="en-IN" sz="1800" dirty="0" smtClean="0">
                <a:latin typeface="Times New Roman" pitchFamily="18" charset="0"/>
                <a:cs typeface="Times New Roman" pitchFamily="18" charset="0"/>
              </a:rPr>
              <a:t>Lack of experience </a:t>
            </a:r>
            <a:r>
              <a:rPr lang="en-IN" sz="1800" dirty="0" smtClean="0">
                <a:latin typeface="Times New Roman" pitchFamily="18" charset="0"/>
                <a:cs typeface="Times New Roman" pitchFamily="18" charset="0"/>
              </a:rPr>
              <a:t>on </a:t>
            </a:r>
            <a:r>
              <a:rPr lang="en-IN" sz="1800" dirty="0" smtClean="0">
                <a:latin typeface="Times New Roman" pitchFamily="18" charset="0"/>
                <a:cs typeface="Times New Roman" pitchFamily="18" charset="0"/>
              </a:rPr>
              <a:t>computer applications</a:t>
            </a: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anim calcmode="lin" valueType="num">
                                      <p:cBhvr additive="base">
                                        <p:cTn id="5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anim calcmode="lin" valueType="num">
                                      <p:cBhvr additive="base">
                                        <p:cTn id="6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5" end="5"/>
                                            </p:txEl>
                                          </p:spTgt>
                                        </p:tgtEl>
                                        <p:attrNameLst>
                                          <p:attrName>style.visibility</p:attrName>
                                        </p:attrNameLst>
                                      </p:cBhvr>
                                      <p:to>
                                        <p:strVal val="visible"/>
                                      </p:to>
                                    </p:set>
                                    <p:anim calcmode="lin" valueType="num">
                                      <p:cBhvr additive="base">
                                        <p:cTn id="6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
                                            <p:txEl>
                                              <p:pRg st="6" end="6"/>
                                            </p:txEl>
                                          </p:spTgt>
                                        </p:tgtEl>
                                        <p:attrNameLst>
                                          <p:attrName>style.visibility</p:attrName>
                                        </p:attrNameLst>
                                      </p:cBhvr>
                                      <p:to>
                                        <p:strVal val="visible"/>
                                      </p:to>
                                    </p:set>
                                    <p:anim calcmode="lin" valueType="num">
                                      <p:cBhvr additive="base">
                                        <p:cTn id="7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DEMONSTRATION </a:t>
            </a:r>
            <a:r>
              <a:rPr lang="en-IN" sz="2800" dirty="0" smtClean="0">
                <a:latin typeface="Times New Roman" pitchFamily="18" charset="0"/>
                <a:cs typeface="Times New Roman" pitchFamily="18" charset="0"/>
              </a:rPr>
              <a:t>BILLING</a:t>
            </a:r>
            <a:endParaRPr lang="en-IN" sz="2800" dirty="0">
              <a:latin typeface="Times New Roman" pitchFamily="18" charset="0"/>
              <a:cs typeface="Times New Roman" pitchFamily="18" charset="0"/>
            </a:endParaRPr>
          </a:p>
        </p:txBody>
      </p:sp>
      <p:pic>
        <p:nvPicPr>
          <p:cNvPr id="5" name="Content Placeholder 4"/>
          <p:cNvPicPr>
            <a:picLocks noGrp="1"/>
          </p:cNvPicPr>
          <p:nvPr>
            <p:ph idx="1"/>
          </p:nvPr>
        </p:nvPicPr>
        <p:blipFill>
          <a:blip r:embed="rId2" cstate="print"/>
          <a:srcRect t="15266" r="2248" b="5207"/>
          <a:stretch>
            <a:fillRect/>
          </a:stretch>
        </p:blipFill>
        <p:spPr bwMode="auto">
          <a:xfrm>
            <a:off x="457200" y="1142984"/>
            <a:ext cx="8229600" cy="5429288"/>
          </a:xfrm>
          <a:prstGeom prst="rect">
            <a:avLst/>
          </a:prstGeom>
          <a:noFill/>
          <a:ln w="9525">
            <a:noFill/>
            <a:miter lim="800000"/>
            <a:headEnd/>
            <a:tailEnd/>
          </a:ln>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BILLING MODULE</a:t>
            </a:r>
            <a:endParaRPr lang="en-IN" sz="2800"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cstate="print"/>
          <a:srcRect t="7116" r="2614" b="8490"/>
          <a:stretch>
            <a:fillRect/>
          </a:stretch>
        </p:blipFill>
        <p:spPr bwMode="auto">
          <a:xfrm>
            <a:off x="457200" y="1142984"/>
            <a:ext cx="8229600" cy="5357850"/>
          </a:xfrm>
          <a:prstGeom prst="rect">
            <a:avLst/>
          </a:prstGeom>
          <a:noFill/>
          <a:ln w="9525">
            <a:noFill/>
            <a:miter lim="800000"/>
            <a:headEnd/>
            <a:tailEnd/>
          </a:ln>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FINAL BILL</a:t>
            </a:r>
            <a:endParaRPr lang="en-IN" sz="2800"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cstate="print"/>
          <a:srcRect t="28814" r="1325" b="5783"/>
          <a:stretch>
            <a:fillRect/>
          </a:stretch>
        </p:blipFill>
        <p:spPr bwMode="auto">
          <a:xfrm>
            <a:off x="457200" y="1357298"/>
            <a:ext cx="8229600" cy="5072098"/>
          </a:xfrm>
          <a:prstGeom prst="rect">
            <a:avLst/>
          </a:prstGeom>
          <a:noFill/>
          <a:ln w="9525">
            <a:noFill/>
            <a:miter lim="800000"/>
            <a:headEnd/>
            <a:tailEnd/>
          </a:ln>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n-IN" sz="2800" dirty="0" smtClean="0">
                <a:latin typeface="Times New Roman" pitchFamily="18" charset="0"/>
                <a:cs typeface="Times New Roman" pitchFamily="18" charset="0"/>
              </a:rPr>
              <a:t>RESULTS AND EVALUATIONS</a:t>
            </a:r>
            <a:endParaRPr lang="en-IN" sz="2800" dirty="0">
              <a:latin typeface="Times New Roman" pitchFamily="18" charset="0"/>
              <a:cs typeface="Times New Roman" pitchFamily="18" charset="0"/>
            </a:endParaRPr>
          </a:p>
        </p:txBody>
      </p:sp>
      <p:sp>
        <p:nvSpPr>
          <p:cNvPr id="3" name="Text Placeholder 2"/>
          <p:cNvSpPr>
            <a:spLocks noGrp="1"/>
          </p:cNvSpPr>
          <p:nvPr>
            <p:ph type="body" idx="1"/>
          </p:nvPr>
        </p:nvSpPr>
        <p:spPr>
          <a:xfrm>
            <a:off x="457200" y="5072074"/>
            <a:ext cx="4040188" cy="1428760"/>
          </a:xfrm>
        </p:spPr>
        <p:txBody>
          <a:bodyPr>
            <a:noAutofit/>
          </a:bodyPr>
          <a:lstStyle/>
          <a:p>
            <a:r>
              <a:rPr lang="en-IN" sz="1200" dirty="0" smtClean="0">
                <a:latin typeface="Times New Roman" pitchFamily="18" charset="0"/>
                <a:cs typeface="Times New Roman" pitchFamily="18" charset="0"/>
              </a:rPr>
              <a:t>Implementation team have taken the feedback of the concerning staff at the OPD and the Billing counter beforehand the implementation, so that it could be compared with the post implementation feedback of the staff. This will help them to do the analysis of the scope and the utility of the product and the evaluation of the success pre and post implementation.</a:t>
            </a:r>
          </a:p>
          <a:p>
            <a:endParaRPr lang="en-IN" sz="900"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645026" y="5072074"/>
            <a:ext cx="4041775" cy="1428760"/>
          </a:xfrm>
        </p:spPr>
        <p:txBody>
          <a:bodyPr>
            <a:noAutofit/>
          </a:bodyPr>
          <a:lstStyle/>
          <a:p>
            <a:r>
              <a:rPr lang="en-IN" sz="1200" dirty="0" smtClean="0">
                <a:latin typeface="Times New Roman" pitchFamily="18" charset="0"/>
                <a:cs typeface="Times New Roman" pitchFamily="18" charset="0"/>
              </a:rPr>
              <a:t>The above chart clearly shows that post implementation of the OPD module software in the institution, there is a marked rise in the efficiency of the working capacity of the concerning staff. This had lead to the decrease in the waiting time of the customers, and thus led to increase level of patient satisfaction, which will cause more increase in revenue cycle of the institution in the near future.</a:t>
            </a:r>
          </a:p>
          <a:p>
            <a:endParaRPr lang="en-IN" sz="1200"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sz="quarter" idx="2"/>
          </p:nvPr>
        </p:nvGraphicFramePr>
        <p:xfrm>
          <a:off x="357158" y="1214422"/>
          <a:ext cx="4040188" cy="3941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4"/>
          </p:nvPr>
        </p:nvGraphicFramePr>
        <p:xfrm>
          <a:off x="4572000" y="1285860"/>
          <a:ext cx="4041775" cy="39417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ox(in)">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bg/>
                                          </p:spTgt>
                                        </p:tgtEl>
                                        <p:attrNameLst>
                                          <p:attrName>style.visibility</p:attrName>
                                        </p:attrNameLst>
                                      </p:cBhvr>
                                      <p:to>
                                        <p:strVal val="visible"/>
                                      </p:to>
                                    </p:set>
                                    <p:anim calcmode="lin" valueType="num">
                                      <p:cBhvr additive="base">
                                        <p:cTn id="29" dur="500" fill="hold"/>
                                        <p:tgtEl>
                                          <p:spTgt spid="4">
                                            <p:bg/>
                                          </p:spTgt>
                                        </p:tgtEl>
                                        <p:attrNameLst>
                                          <p:attrName>ppt_x</p:attrName>
                                        </p:attrNameLst>
                                      </p:cBhvr>
                                      <p:tavLst>
                                        <p:tav tm="0">
                                          <p:val>
                                            <p:strVal val="#ppt_x"/>
                                          </p:val>
                                        </p:tav>
                                        <p:tav tm="100000">
                                          <p:val>
                                            <p:strVal val="#ppt_x"/>
                                          </p:val>
                                        </p:tav>
                                      </p:tavLst>
                                    </p:anim>
                                    <p:anim calcmode="lin" valueType="num">
                                      <p:cBhvr additive="base">
                                        <p:cTn id="30"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additive="base">
                                        <p:cTn id="3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Graphic spid="7" grpId="0">
        <p:bldAsOne/>
      </p:bldGraphic>
      <p:bldGraphic spid="8"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latin typeface="Times New Roman" pitchFamily="18" charset="0"/>
                <a:cs typeface="Times New Roman" pitchFamily="18" charset="0"/>
              </a:rPr>
              <a:t>RESULTS AND EVALUATION</a:t>
            </a:r>
            <a:endParaRPr lang="en-IN" sz="2800" dirty="0">
              <a:latin typeface="Times New Roman" pitchFamily="18" charset="0"/>
              <a:cs typeface="Times New Roman" pitchFamily="18" charset="0"/>
            </a:endParaRPr>
          </a:p>
        </p:txBody>
      </p:sp>
      <p:sp>
        <p:nvSpPr>
          <p:cNvPr id="6" name="Content Placeholder 5"/>
          <p:cNvSpPr>
            <a:spLocks noGrp="1"/>
          </p:cNvSpPr>
          <p:nvPr>
            <p:ph sz="quarter" idx="4"/>
          </p:nvPr>
        </p:nvSpPr>
        <p:spPr/>
        <p:txBody>
          <a:bodyPr>
            <a:normAutofit/>
          </a:bodyPr>
          <a:lstStyle/>
          <a:p>
            <a:pPr>
              <a:buNone/>
            </a:pPr>
            <a:r>
              <a:rPr lang="en-IN" sz="1800" b="1" dirty="0" smtClean="0">
                <a:latin typeface="Times New Roman" pitchFamily="18" charset="0"/>
                <a:cs typeface="Times New Roman" pitchFamily="18" charset="0"/>
              </a:rPr>
              <a:t>Activities performed after GO-LIVE:</a:t>
            </a:r>
          </a:p>
          <a:p>
            <a:pPr>
              <a:buNone/>
            </a:pPr>
            <a:endParaRPr lang="en-IN" sz="1800" dirty="0" smtClean="0">
              <a:latin typeface="Times New Roman" pitchFamily="18" charset="0"/>
              <a:cs typeface="Times New Roman" pitchFamily="18" charset="0"/>
            </a:endParaRPr>
          </a:p>
          <a:p>
            <a:r>
              <a:rPr lang="en-IN" sz="1800" dirty="0" smtClean="0">
                <a:latin typeface="Times New Roman" pitchFamily="18" charset="0"/>
                <a:cs typeface="Times New Roman" pitchFamily="18" charset="0"/>
              </a:rPr>
              <a:t>The above graphical representation of data is from week 4 to week 7. Here it is clear that HIS had made it possible to calculate the weekly footfall and revenue generation with extreme ease</a:t>
            </a:r>
            <a:endParaRPr lang="en-IN" sz="1800"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sz="quarter" idx="2"/>
          </p:nvPr>
        </p:nvGraphicFramePr>
        <p:xfrm>
          <a:off x="457200" y="1444625"/>
          <a:ext cx="4040188" cy="39417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14281" y="1000109"/>
          <a:ext cx="8643999" cy="5503861"/>
        </p:xfrm>
        <a:graphic>
          <a:graphicData uri="http://schemas.openxmlformats.org/drawingml/2006/table">
            <a:tbl>
              <a:tblPr firstRow="1" bandRow="1">
                <a:tableStyleId>{5C22544A-7EE6-4342-B048-85BDC9FD1C3A}</a:tableStyleId>
              </a:tblPr>
              <a:tblGrid>
                <a:gridCol w="2881333"/>
                <a:gridCol w="2881333"/>
                <a:gridCol w="2881333"/>
              </a:tblGrid>
              <a:tr h="304926">
                <a:tc>
                  <a:txBody>
                    <a:bodyPr/>
                    <a:lstStyle/>
                    <a:p>
                      <a:r>
                        <a:rPr lang="en-IN" sz="1600" dirty="0" smtClean="0">
                          <a:latin typeface="Times New Roman" pitchFamily="18" charset="0"/>
                          <a:cs typeface="Times New Roman" pitchFamily="18" charset="0"/>
                        </a:rPr>
                        <a:t>BEFORE  TRAINING</a:t>
                      </a:r>
                      <a:endParaRPr lang="en-IN" sz="1600" dirty="0">
                        <a:latin typeface="Times New Roman" pitchFamily="18" charset="0"/>
                        <a:cs typeface="Times New Roman" pitchFamily="18" charset="0"/>
                      </a:endParaRPr>
                    </a:p>
                  </a:txBody>
                  <a:tcPr/>
                </a:tc>
                <a:tc>
                  <a:txBody>
                    <a:bodyPr/>
                    <a:lstStyle/>
                    <a:p>
                      <a:r>
                        <a:rPr lang="en-IN" sz="1600" dirty="0" smtClean="0">
                          <a:latin typeface="Times New Roman" pitchFamily="18" charset="0"/>
                          <a:cs typeface="Times New Roman" pitchFamily="18" charset="0"/>
                        </a:rPr>
                        <a:t>DURING TRAINING</a:t>
                      </a:r>
                      <a:endParaRPr lang="en-IN" sz="1600" dirty="0">
                        <a:latin typeface="Times New Roman" pitchFamily="18" charset="0"/>
                        <a:cs typeface="Times New Roman" pitchFamily="18" charset="0"/>
                      </a:endParaRPr>
                    </a:p>
                  </a:txBody>
                  <a:tcPr/>
                </a:tc>
                <a:tc>
                  <a:txBody>
                    <a:bodyPr/>
                    <a:lstStyle/>
                    <a:p>
                      <a:r>
                        <a:rPr lang="en-IN" sz="1600" dirty="0" smtClean="0">
                          <a:latin typeface="Times New Roman" pitchFamily="18" charset="0"/>
                          <a:cs typeface="Times New Roman" pitchFamily="18" charset="0"/>
                        </a:rPr>
                        <a:t>AFTER TRAINING</a:t>
                      </a:r>
                      <a:endParaRPr lang="en-IN" sz="1600" dirty="0">
                        <a:latin typeface="Times New Roman" pitchFamily="18" charset="0"/>
                        <a:cs typeface="Times New Roman" pitchFamily="18" charset="0"/>
                      </a:endParaRPr>
                    </a:p>
                  </a:txBody>
                  <a:tcPr/>
                </a:tc>
              </a:tr>
              <a:tr h="7016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Knowledge of HIS was minimal.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Acceptance of using new technology was an issue.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Time taken for PR and billing reduced to a considerable mark.</a:t>
                      </a:r>
                    </a:p>
                  </a:txBody>
                  <a:tcPr/>
                </a:tc>
              </a:tr>
              <a:tr h="17541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No experience of using computer apps.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Lots of errors (pressing wrong button, unable to start and shut down the system, inability to login, unable to find the desired function on the screen, etc) were done by the staff.</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Efficiency of the front desk staff has been increase.</a:t>
                      </a:r>
                    </a:p>
                    <a:p>
                      <a:endParaRPr lang="en-IN" sz="1600" dirty="0"/>
                    </a:p>
                  </a:txBody>
                  <a:tcPr/>
                </a:tc>
              </a:tr>
              <a:tr h="1543684">
                <a:tc>
                  <a:txBody>
                    <a:bodyPr/>
                    <a:lstStyle/>
                    <a:p>
                      <a:r>
                        <a:rPr kumimoji="0" lang="en-IN" sz="1600" kern="1200" dirty="0" smtClean="0">
                          <a:solidFill>
                            <a:schemeClr val="dk1"/>
                          </a:solidFill>
                          <a:latin typeface="Times New Roman" pitchFamily="18" charset="0"/>
                          <a:ea typeface="+mn-ea"/>
                          <a:cs typeface="Times New Roman" pitchFamily="18" charset="0"/>
                        </a:rPr>
                        <a:t>Time taken for one patient registration and billing was approximately 30-35 minutes.</a:t>
                      </a:r>
                      <a:r>
                        <a:rPr kumimoji="0" lang="en-IN" sz="1600" kern="1200" baseline="0" dirty="0" smtClean="0">
                          <a:solidFill>
                            <a:schemeClr val="dk1"/>
                          </a:solidFill>
                          <a:latin typeface="Times New Roman" pitchFamily="18" charset="0"/>
                          <a:ea typeface="+mn-ea"/>
                          <a:cs typeface="Times New Roman" pitchFamily="18" charset="0"/>
                        </a:rPr>
                        <a:t> </a:t>
                      </a:r>
                      <a:r>
                        <a:rPr kumimoji="0" lang="en-IN" sz="1600" kern="1200" dirty="0" smtClean="0">
                          <a:solidFill>
                            <a:schemeClr val="dk1"/>
                          </a:solidFill>
                          <a:latin typeface="Times New Roman" pitchFamily="18" charset="0"/>
                          <a:ea typeface="+mn-ea"/>
                          <a:cs typeface="Times New Roman" pitchFamily="18" charset="0"/>
                        </a:rPr>
                        <a:t>Waiting time was on the high side.</a:t>
                      </a:r>
                    </a:p>
                  </a:txBody>
                  <a:tcPr/>
                </a:tc>
                <a:tc>
                  <a:txBody>
                    <a:bodyPr/>
                    <a:lstStyle/>
                    <a:p>
                      <a:r>
                        <a:rPr kumimoji="0" lang="en-IN" sz="1600" kern="1200" dirty="0" smtClean="0">
                          <a:solidFill>
                            <a:schemeClr val="dk1"/>
                          </a:solidFill>
                          <a:latin typeface="Times New Roman" pitchFamily="18" charset="0"/>
                          <a:ea typeface="+mn-ea"/>
                          <a:cs typeface="Times New Roman" pitchFamily="18" charset="0"/>
                        </a:rPr>
                        <a:t>Finding proper time to train the staff was an issue due to their busy schedule.</a:t>
                      </a:r>
                      <a:endParaRPr lang="en-IN" sz="1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Analysis and evaluation of the data (patient footfall, number of patient registrations, and number of billings) were made easy to do.</a:t>
                      </a:r>
                    </a:p>
                    <a:p>
                      <a:endParaRPr lang="en-IN" sz="1600" dirty="0"/>
                    </a:p>
                  </a:txBody>
                  <a:tcPr/>
                </a:tc>
              </a:tr>
              <a:tr h="5266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No synchronization of data was there.</a:t>
                      </a:r>
                    </a:p>
                  </a:txBody>
                  <a:tcPr/>
                </a:tc>
                <a:tc>
                  <a:txBody>
                    <a:bodyPr/>
                    <a:lstStyle/>
                    <a:p>
                      <a:endParaRPr lang="en-IN" sz="1600" dirty="0"/>
                    </a:p>
                  </a:txBody>
                  <a:tcPr/>
                </a:tc>
                <a:tc>
                  <a:txBody>
                    <a:bodyPr/>
                    <a:lstStyle/>
                    <a:p>
                      <a:endParaRPr lang="en-IN" sz="1600" dirty="0"/>
                    </a:p>
                  </a:txBody>
                  <a:tcPr/>
                </a:tc>
              </a:tr>
              <a:tr h="5266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dirty="0" smtClean="0">
                          <a:solidFill>
                            <a:schemeClr val="dk1"/>
                          </a:solidFill>
                          <a:latin typeface="Times New Roman" pitchFamily="18" charset="0"/>
                          <a:ea typeface="+mn-ea"/>
                          <a:cs typeface="Times New Roman" pitchFamily="18" charset="0"/>
                        </a:rPr>
                        <a:t>Analysing the data was a tedious job.</a:t>
                      </a:r>
                    </a:p>
                  </a:txBody>
                  <a:tcPr/>
                </a:tc>
                <a:tc>
                  <a:txBody>
                    <a:bodyPr/>
                    <a:lstStyle/>
                    <a:p>
                      <a:endParaRPr lang="en-IN" sz="1600"/>
                    </a:p>
                  </a:txBody>
                  <a:tcPr/>
                </a:tc>
                <a:tc>
                  <a:txBody>
                    <a:bodyPr/>
                    <a:lstStyle/>
                    <a:p>
                      <a:endParaRPr lang="en-IN" sz="1600" dirty="0"/>
                    </a:p>
                  </a:txBody>
                  <a:tcPr/>
                </a:tc>
              </a:tr>
            </a:tbl>
          </a:graphicData>
        </a:graphic>
      </p:graphicFrame>
      <p:sp>
        <p:nvSpPr>
          <p:cNvPr id="3" name="Title 2"/>
          <p:cNvSpPr>
            <a:spLocks noGrp="1"/>
          </p:cNvSpPr>
          <p:nvPr>
            <p:ph type="title"/>
          </p:nvPr>
        </p:nvSpPr>
        <p:spPr>
          <a:xfrm>
            <a:off x="285720" y="142852"/>
            <a:ext cx="8229600" cy="785818"/>
          </a:xfrm>
        </p:spPr>
        <p:txBody>
          <a:bodyPr>
            <a:normAutofit/>
          </a:bodyPr>
          <a:lstStyle/>
          <a:p>
            <a:r>
              <a:rPr lang="en-IN" sz="2800" dirty="0" smtClean="0">
                <a:latin typeface="Times New Roman" pitchFamily="18" charset="0"/>
                <a:cs typeface="Times New Roman" pitchFamily="18" charset="0"/>
              </a:rPr>
              <a:t>DISCUSSIONS</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IN" sz="1800" dirty="0">
                <a:latin typeface="Times New Roman" pitchFamily="18" charset="0"/>
                <a:cs typeface="Times New Roman" pitchFamily="18" charset="0"/>
              </a:rPr>
              <a:t>Small sample size so it is difficult to get the quantitative data.</a:t>
            </a:r>
          </a:p>
          <a:p>
            <a:pPr lvl="0"/>
            <a:r>
              <a:rPr lang="en-IN" sz="1800" dirty="0">
                <a:latin typeface="Times New Roman" pitchFamily="18" charset="0"/>
                <a:cs typeface="Times New Roman" pitchFamily="18" charset="0"/>
              </a:rPr>
              <a:t>Available data cannot be shared due to clause of confidentiality</a:t>
            </a:r>
            <a:r>
              <a:rPr lang="en-IN" sz="1800" dirty="0" smtClean="0">
                <a:latin typeface="Times New Roman" pitchFamily="18" charset="0"/>
                <a:cs typeface="Times New Roman" pitchFamily="18" charset="0"/>
              </a:rPr>
              <a:t>.</a:t>
            </a:r>
            <a:endParaRPr lang="en-IN" sz="1800" dirty="0">
              <a:latin typeface="Times New Roman" pitchFamily="18" charset="0"/>
              <a:cs typeface="Times New Roman" pitchFamily="18" charset="0"/>
            </a:endParaRPr>
          </a:p>
          <a:p>
            <a:pPr lvl="0"/>
            <a:r>
              <a:rPr lang="en-IN" sz="1800" dirty="0">
                <a:latin typeface="Times New Roman" pitchFamily="18" charset="0"/>
                <a:cs typeface="Times New Roman" pitchFamily="18" charset="0"/>
              </a:rPr>
              <a:t>Communication with the client was a big issue.</a:t>
            </a:r>
          </a:p>
          <a:p>
            <a:endParaRPr lang="en-IN" dirty="0"/>
          </a:p>
          <a:p>
            <a:pPr>
              <a:buNone/>
            </a:pPr>
            <a:endParaRPr lang="en-IN" dirty="0"/>
          </a:p>
        </p:txBody>
      </p:sp>
      <p:sp>
        <p:nvSpPr>
          <p:cNvPr id="2" name="Title 1"/>
          <p:cNvSpPr>
            <a:spLocks noGrp="1"/>
          </p:cNvSpPr>
          <p:nvPr>
            <p:ph type="title"/>
          </p:nvPr>
        </p:nvSpPr>
        <p:spPr/>
        <p:txBody>
          <a:bodyPr>
            <a:normAutofit/>
          </a:bodyPr>
          <a:lstStyle/>
          <a:p>
            <a:pPr algn="l"/>
            <a:r>
              <a:rPr lang="en-IN" sz="2800" dirty="0" smtClean="0">
                <a:latin typeface="Times New Roman" pitchFamily="18" charset="0"/>
                <a:cs typeface="Times New Roman" pitchFamily="18" charset="0"/>
              </a:rPr>
              <a:t>LIMITATIONS</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Autofit/>
          </a:bodyPr>
          <a:lstStyle/>
          <a:p>
            <a:r>
              <a:rPr lang="en-IN" sz="1800" dirty="0" smtClean="0">
                <a:latin typeface="Times New Roman" pitchFamily="18" charset="0"/>
                <a:cs typeface="Times New Roman" pitchFamily="18" charset="0"/>
              </a:rPr>
              <a:t>Organization profile</a:t>
            </a:r>
          </a:p>
          <a:p>
            <a:r>
              <a:rPr lang="en-IN" sz="1800" dirty="0" smtClean="0">
                <a:latin typeface="Times New Roman" pitchFamily="18" charset="0"/>
                <a:cs typeface="Times New Roman" pitchFamily="18" charset="0"/>
              </a:rPr>
              <a:t>Problem statement</a:t>
            </a:r>
          </a:p>
          <a:p>
            <a:r>
              <a:rPr lang="en-IN" sz="1800" dirty="0" smtClean="0">
                <a:latin typeface="Times New Roman" pitchFamily="18" charset="0"/>
                <a:cs typeface="Times New Roman" pitchFamily="18" charset="0"/>
              </a:rPr>
              <a:t>Scope</a:t>
            </a:r>
          </a:p>
          <a:p>
            <a:r>
              <a:rPr lang="en-IN" sz="1800" dirty="0" smtClean="0">
                <a:latin typeface="Times New Roman" pitchFamily="18" charset="0"/>
                <a:cs typeface="Times New Roman" pitchFamily="18" charset="0"/>
              </a:rPr>
              <a:t>Literature review </a:t>
            </a:r>
          </a:p>
          <a:p>
            <a:r>
              <a:rPr lang="en-IN" sz="1800" dirty="0" smtClean="0">
                <a:latin typeface="Times New Roman" pitchFamily="18" charset="0"/>
                <a:cs typeface="Times New Roman" pitchFamily="18" charset="0"/>
              </a:rPr>
              <a:t>Objectives</a:t>
            </a:r>
          </a:p>
          <a:p>
            <a:r>
              <a:rPr lang="en-IN" sz="1800" dirty="0" smtClean="0">
                <a:latin typeface="Times New Roman" pitchFamily="18" charset="0"/>
                <a:cs typeface="Times New Roman" pitchFamily="18" charset="0"/>
              </a:rPr>
              <a:t>Methodology</a:t>
            </a:r>
          </a:p>
          <a:p>
            <a:r>
              <a:rPr lang="en-IN" sz="1800" dirty="0" smtClean="0">
                <a:latin typeface="Times New Roman" pitchFamily="18" charset="0"/>
                <a:cs typeface="Times New Roman" pitchFamily="18" charset="0"/>
              </a:rPr>
              <a:t>Results &amp; Evaluation</a:t>
            </a:r>
          </a:p>
          <a:p>
            <a:r>
              <a:rPr lang="en-IN" sz="1800" dirty="0" smtClean="0">
                <a:latin typeface="Times New Roman" pitchFamily="18" charset="0"/>
                <a:cs typeface="Times New Roman" pitchFamily="18" charset="0"/>
              </a:rPr>
              <a:t>Limitation</a:t>
            </a:r>
          </a:p>
          <a:p>
            <a:r>
              <a:rPr lang="en-IN" sz="1800" dirty="0" smtClean="0">
                <a:latin typeface="Times New Roman" pitchFamily="18" charset="0"/>
                <a:cs typeface="Times New Roman" pitchFamily="18" charset="0"/>
              </a:rPr>
              <a:t>Recommendation</a:t>
            </a:r>
          </a:p>
          <a:p>
            <a:pPr>
              <a:buNone/>
            </a:pPr>
            <a:endParaRPr lang="en-IN" sz="1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l"/>
            <a:r>
              <a:rPr lang="en-IN" sz="2800" dirty="0" smtClean="0">
                <a:latin typeface="Times New Roman" pitchFamily="18" charset="0"/>
                <a:cs typeface="Times New Roman" pitchFamily="18" charset="0"/>
              </a:rPr>
              <a:t>WE WILL SEE</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IN" sz="1800" dirty="0" smtClean="0">
                <a:latin typeface="Times New Roman" pitchFamily="18" charset="0"/>
                <a:cs typeface="Times New Roman" pitchFamily="18" charset="0"/>
              </a:rPr>
              <a:t>Instead of waterfall model, AGILE model could be a better option to follow.</a:t>
            </a:r>
          </a:p>
          <a:p>
            <a:pPr lvl="0"/>
            <a:r>
              <a:rPr lang="en-IN" sz="1800" dirty="0" smtClean="0">
                <a:latin typeface="Times New Roman" pitchFamily="18" charset="0"/>
                <a:cs typeface="Times New Roman" pitchFamily="18" charset="0"/>
              </a:rPr>
              <a:t>To ensure that HIS vendors and commercial providers are supplying hospitals with the proper system documentations, user manuals and guidelines for using and troubleshooting HIS. </a:t>
            </a:r>
          </a:p>
          <a:p>
            <a:pPr lvl="0"/>
            <a:r>
              <a:rPr lang="en-IN" sz="1800" dirty="0" smtClean="0">
                <a:latin typeface="Times New Roman" pitchFamily="18" charset="0"/>
                <a:cs typeface="Times New Roman" pitchFamily="18" charset="0"/>
              </a:rPr>
              <a:t>We have to make sure that computer and networks are working fine in terms of hardware and that they have less maintenance problems, so that we can guarantee that the software will consequently work better. Hardware maintenance and technical support is essential.</a:t>
            </a:r>
          </a:p>
          <a:p>
            <a:pPr lvl="0"/>
            <a:r>
              <a:rPr lang="en-IN" sz="1800" dirty="0" smtClean="0">
                <a:latin typeface="Times New Roman" pitchFamily="18" charset="0"/>
                <a:cs typeface="Times New Roman" pitchFamily="18" charset="0"/>
              </a:rPr>
              <a:t>Improving the awareness of the importance and benefits of using HIS by focusing on the topic through a multi-phase approach. </a:t>
            </a:r>
          </a:p>
          <a:p>
            <a:pPr lvl="0"/>
            <a:r>
              <a:rPr lang="en-IN" sz="1800" dirty="0" smtClean="0">
                <a:latin typeface="Times New Roman" pitchFamily="18" charset="0"/>
                <a:cs typeface="Times New Roman" pitchFamily="18" charset="0"/>
              </a:rPr>
              <a:t>Improving the knowledge of using HIS through formal training during different levels of    medical education and training</a:t>
            </a:r>
            <a:endParaRPr lang="en-IN" sz="1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l"/>
            <a:r>
              <a:rPr lang="en-IN" sz="2800" dirty="0" smtClean="0">
                <a:latin typeface="Times New Roman" pitchFamily="18" charset="0"/>
                <a:cs typeface="Times New Roman" pitchFamily="18" charset="0"/>
              </a:rPr>
              <a:t>RECOMMENDATIONS</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marL="624078" lvl="0" indent="-514350">
              <a:buFont typeface="+mj-lt"/>
              <a:buAutoNum type="arabicPeriod"/>
            </a:pPr>
            <a:r>
              <a:rPr lang="en-IN" dirty="0" err="1" smtClean="0"/>
              <a:t>Azim</a:t>
            </a:r>
            <a:r>
              <a:rPr lang="en-IN" dirty="0" smtClean="0"/>
              <a:t> </a:t>
            </a:r>
            <a:r>
              <a:rPr lang="en-IN" dirty="0" err="1" smtClean="0"/>
              <a:t>Izzuddin</a:t>
            </a:r>
            <a:r>
              <a:rPr lang="en-IN" dirty="0" smtClean="0"/>
              <a:t> </a:t>
            </a:r>
            <a:r>
              <a:rPr lang="en-IN" dirty="0" err="1" smtClean="0"/>
              <a:t>Muhamad</a:t>
            </a:r>
            <a:r>
              <a:rPr lang="en-IN" dirty="0" smtClean="0"/>
              <a:t>, </a:t>
            </a:r>
            <a:r>
              <a:rPr lang="en-IN" dirty="0" err="1" smtClean="0"/>
              <a:t>Mohamad</a:t>
            </a:r>
            <a:r>
              <a:rPr lang="en-IN" dirty="0" smtClean="0"/>
              <a:t> </a:t>
            </a:r>
            <a:r>
              <a:rPr lang="en-IN" dirty="0" err="1" smtClean="0"/>
              <a:t>Rahimi</a:t>
            </a:r>
            <a:r>
              <a:rPr lang="en-IN" dirty="0" smtClean="0"/>
              <a:t> </a:t>
            </a:r>
            <a:r>
              <a:rPr lang="en-IN" dirty="0" err="1" smtClean="0"/>
              <a:t>Mohamad</a:t>
            </a:r>
            <a:r>
              <a:rPr lang="en-IN" dirty="0" smtClean="0"/>
              <a:t> </a:t>
            </a:r>
            <a:r>
              <a:rPr lang="en-IN" dirty="0" err="1" smtClean="0"/>
              <a:t>Rosman</a:t>
            </a:r>
            <a:r>
              <a:rPr lang="en-IN" dirty="0" smtClean="0"/>
              <a:t>, Mohammad </a:t>
            </a:r>
            <a:r>
              <a:rPr lang="en-IN" dirty="0" err="1" smtClean="0"/>
              <a:t>Ikram</a:t>
            </a:r>
            <a:r>
              <a:rPr lang="en-IN" dirty="0" smtClean="0"/>
              <a:t> </a:t>
            </a:r>
            <a:r>
              <a:rPr lang="en-IN" dirty="0" err="1" smtClean="0"/>
              <a:t>Ramzi</a:t>
            </a:r>
            <a:r>
              <a:rPr lang="en-IN" dirty="0" smtClean="0"/>
              <a:t>, and </a:t>
            </a:r>
            <a:r>
              <a:rPr lang="en-IN" dirty="0" err="1" smtClean="0"/>
              <a:t>Mohd</a:t>
            </a:r>
            <a:r>
              <a:rPr lang="en-IN" dirty="0" smtClean="0"/>
              <a:t> </a:t>
            </a:r>
            <a:r>
              <a:rPr lang="en-IN" dirty="0" err="1" smtClean="0"/>
              <a:t>Idzwan</a:t>
            </a:r>
            <a:r>
              <a:rPr lang="en-IN" dirty="0" smtClean="0"/>
              <a:t> </a:t>
            </a:r>
            <a:r>
              <a:rPr lang="en-IN" dirty="0" err="1" smtClean="0"/>
              <a:t>Mohd</a:t>
            </a:r>
            <a:r>
              <a:rPr lang="en-IN" dirty="0" smtClean="0"/>
              <a:t> </a:t>
            </a:r>
            <a:r>
              <a:rPr lang="en-IN" dirty="0" err="1" smtClean="0"/>
              <a:t>Salleh</a:t>
            </a:r>
            <a:r>
              <a:rPr lang="en-IN" dirty="0" smtClean="0"/>
              <a:t> in 2012.</a:t>
            </a:r>
          </a:p>
          <a:p>
            <a:pPr marL="624078" lvl="0" indent="-514350">
              <a:buFont typeface="+mj-lt"/>
              <a:buAutoNum type="arabicPeriod"/>
            </a:pPr>
            <a:r>
              <a:rPr lang="en-IN" dirty="0" smtClean="0"/>
              <a:t>Technical and Human Challenges of Implementing Hospital Information Systems in Saudi Arabia, Mohamed KHALIFA, a Consultant, Medical &amp; Clinical Informatics, King Faisal Specialist Hospital and Research Centre, Jeddah, Saudi Arabia, February 2014.</a:t>
            </a:r>
          </a:p>
          <a:p>
            <a:pPr marL="624078" lvl="0" indent="-514350">
              <a:buFont typeface="+mj-lt"/>
              <a:buAutoNum type="arabicPeriod"/>
            </a:pPr>
            <a:r>
              <a:rPr lang="en-IN" dirty="0" smtClean="0"/>
              <a:t>Study by Tricia L. </a:t>
            </a:r>
            <a:r>
              <a:rPr lang="en-IN" dirty="0" err="1" smtClean="0"/>
              <a:t>Erstad</a:t>
            </a:r>
            <a:r>
              <a:rPr lang="en-IN" dirty="0" smtClean="0"/>
              <a:t>. This study is a wide-ranging literature review of computer-based patient record (CPR) implementation over the past decade reveals that clinical, workflow, administrative, and revenue enhancement benefits of the CPR outweigh barriers and challenges. </a:t>
            </a:r>
          </a:p>
          <a:p>
            <a:pPr marL="624078" lvl="0" indent="-514350">
              <a:buFont typeface="+mj-lt"/>
              <a:buAutoNum type="arabicPeriod"/>
            </a:pPr>
            <a:r>
              <a:rPr lang="en-IN" dirty="0" smtClean="0"/>
              <a:t>Technical and Human Challenges of Implementing Hospital Information Systems in Saudi Arabia, Mohamed KHALIFA, a Consultant, Medical &amp; Clinical Informatics, King Faisal Specialist Hospital and Research Centre, Jeddah, Saudi Arabia, February 2014.</a:t>
            </a:r>
          </a:p>
          <a:p>
            <a:pPr marL="624078" lvl="0" indent="-514350">
              <a:buFont typeface="+mj-lt"/>
              <a:buAutoNum type="arabicPeriod"/>
            </a:pPr>
            <a:r>
              <a:rPr lang="en-IN" dirty="0" smtClean="0"/>
              <a:t>Hospital Information Systems in Nigeria: A Review of Literature </a:t>
            </a:r>
            <a:r>
              <a:rPr lang="en-IN" dirty="0" err="1" smtClean="0"/>
              <a:t>Ayodele</a:t>
            </a:r>
            <a:r>
              <a:rPr lang="en-IN" dirty="0" smtClean="0"/>
              <a:t> Cole, Benson, MB, BCH, PhD, DHA.</a:t>
            </a:r>
          </a:p>
          <a:p>
            <a:pPr marL="624078" lvl="0" indent="-514350">
              <a:buFont typeface="+mj-lt"/>
              <a:buAutoNum type="arabicPeriod"/>
            </a:pPr>
            <a:r>
              <a:rPr lang="en-IN" u="sng" dirty="0" smtClean="0">
                <a:hlinkClick r:id="rId2"/>
              </a:rPr>
              <a:t>www.jhidc.org/index.php/jhidc/article/download/111/153</a:t>
            </a:r>
            <a:endParaRPr lang="en-IN" dirty="0" smtClean="0"/>
          </a:p>
          <a:p>
            <a:pPr marL="624078" lvl="0" indent="-514350">
              <a:buFont typeface="+mj-lt"/>
              <a:buAutoNum type="arabicPeriod"/>
            </a:pPr>
            <a:r>
              <a:rPr lang="en-IN" dirty="0" smtClean="0"/>
              <a:t>ehealth.eletsonline.com/2008/05/11126/</a:t>
            </a:r>
          </a:p>
          <a:p>
            <a:pPr marL="624078" lvl="0" indent="-514350">
              <a:buFont typeface="+mj-lt"/>
              <a:buAutoNum type="arabicPeriod"/>
            </a:pPr>
            <a:r>
              <a:rPr lang="en-IN" u="sng" dirty="0" smtClean="0">
                <a:hlinkClick r:id="rId3"/>
              </a:rPr>
              <a:t>http://www.providersedge.com/ehdocs/ehr_articles/analyzing_cprsa_review_of_literature.pdf</a:t>
            </a:r>
            <a:endParaRPr lang="en-IN" dirty="0" smtClean="0"/>
          </a:p>
          <a:p>
            <a:pPr marL="624078" lvl="0" indent="-514350">
              <a:buFont typeface="+mj-lt"/>
              <a:buAutoNum type="arabicPeriod"/>
            </a:pPr>
            <a:r>
              <a:rPr lang="en-IN" u="sng" dirty="0" smtClean="0">
                <a:hlinkClick r:id="rId4"/>
              </a:rPr>
              <a:t>http://www.ijimt.org/papers/213-M665.pdf</a:t>
            </a:r>
            <a:endParaRPr lang="en-IN" dirty="0" smtClean="0"/>
          </a:p>
          <a:p>
            <a:pPr marL="624078" lvl="0" indent="-514350">
              <a:buFont typeface="+mj-lt"/>
              <a:buAutoNum type="arabicPeriod"/>
            </a:pPr>
            <a:r>
              <a:rPr lang="en-IN" dirty="0" smtClean="0"/>
              <a:t>jghcs.</a:t>
            </a:r>
            <a:r>
              <a:rPr lang="en-IN" b="1" dirty="0" smtClean="0"/>
              <a:t>info</a:t>
            </a:r>
            <a:r>
              <a:rPr lang="en-IN" dirty="0" smtClean="0"/>
              <a:t>/index.php/j/article/download/71/72</a:t>
            </a:r>
          </a:p>
          <a:p>
            <a:pPr marL="624078" lvl="0" indent="-514350">
              <a:buFont typeface="+mj-lt"/>
              <a:buAutoNum type="arabicPeriod"/>
            </a:pPr>
            <a:r>
              <a:rPr lang="en-IN" dirty="0" smtClean="0"/>
              <a:t>www.quintegrasolutions.com/quintegra%20hmis.pdf</a:t>
            </a:r>
          </a:p>
          <a:p>
            <a:pPr marL="624078" lvl="0" indent="-514350">
              <a:buFont typeface="+mj-lt"/>
              <a:buAutoNum type="arabicPeriod"/>
            </a:pPr>
            <a:r>
              <a:rPr lang="en-IN" u="sng" dirty="0" smtClean="0">
                <a:hlinkClick r:id="rId5"/>
              </a:rPr>
              <a:t>http://www.quintegrasolutions.com/quintegra%20hmis.pdf</a:t>
            </a:r>
            <a:endParaRPr lang="en-IN" u="sng" dirty="0" smtClean="0"/>
          </a:p>
          <a:p>
            <a:pPr marL="624078" lvl="0" indent="-514350">
              <a:buFont typeface="+mj-lt"/>
              <a:buAutoNum type="arabicPeriod"/>
            </a:pPr>
            <a:r>
              <a:rPr lang="en-IN" dirty="0" smtClean="0"/>
              <a:t>http://www.scielo.br/scielo.php?script=sci_arttext&amp;pid=S1807-17752011000100009</a:t>
            </a:r>
          </a:p>
          <a:p>
            <a:pPr marL="624078" indent="-514350">
              <a:buFont typeface="+mj-lt"/>
              <a:buAutoNum type="arabicPeriod"/>
            </a:pPr>
            <a:endParaRPr lang="en-IN" dirty="0"/>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REFERNECES</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Q &amp; A.jpg"/>
          <p:cNvPicPr>
            <a:picLocks noGrp="1" noChangeAspect="1"/>
          </p:cNvPicPr>
          <p:nvPr>
            <p:ph idx="1"/>
          </p:nvPr>
        </p:nvPicPr>
        <p:blipFill>
          <a:blip r:embed="rId2"/>
          <a:stretch>
            <a:fillRect/>
          </a:stretch>
        </p:blipFill>
        <p:spPr>
          <a:xfrm>
            <a:off x="2653284" y="2139696"/>
            <a:ext cx="3837432" cy="2578608"/>
          </a:xfrm>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_you_031.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IN" sz="1800" dirty="0">
                <a:latin typeface="Times New Roman" pitchFamily="18" charset="0"/>
                <a:cs typeface="Times New Roman" pitchFamily="18" charset="0"/>
              </a:rPr>
              <a:t>ATTUNE Technologies is an India based organization with its HQ based in </a:t>
            </a:r>
            <a:r>
              <a:rPr lang="en-IN" sz="1800" dirty="0" smtClean="0">
                <a:latin typeface="Times New Roman" pitchFamily="18" charset="0"/>
                <a:cs typeface="Times New Roman" pitchFamily="18" charset="0"/>
              </a:rPr>
              <a:t>Chennai (Tamil Nadu) </a:t>
            </a:r>
            <a:r>
              <a:rPr lang="en-IN" sz="1800" dirty="0">
                <a:latin typeface="Times New Roman" pitchFamily="18" charset="0"/>
                <a:cs typeface="Times New Roman" pitchFamily="18" charset="0"/>
              </a:rPr>
              <a:t>and Singapore. The CEO of the organization is Mr. </a:t>
            </a:r>
            <a:r>
              <a:rPr lang="en-IN" sz="1800" dirty="0" err="1">
                <a:latin typeface="Times New Roman" pitchFamily="18" charset="0"/>
                <a:cs typeface="Times New Roman" pitchFamily="18" charset="0"/>
              </a:rPr>
              <a:t>Arvind</a:t>
            </a:r>
            <a:r>
              <a:rPr lang="en-IN" sz="1800" dirty="0">
                <a:latin typeface="Times New Roman" pitchFamily="18" charset="0"/>
                <a:cs typeface="Times New Roman" pitchFamily="18" charset="0"/>
              </a:rPr>
              <a:t> Kumar. The organization came into existence in November 2008. It is one of the pioneers in </a:t>
            </a:r>
            <a:r>
              <a:rPr lang="en-IN" sz="1800" dirty="0">
                <a:latin typeface="Times New Roman" pitchFamily="18" charset="0"/>
                <a:cs typeface="Times New Roman" pitchFamily="18" charset="0"/>
                <a:hlinkClick r:id="rId2"/>
              </a:rPr>
              <a:t>Cloud Based LIS</a:t>
            </a:r>
            <a:r>
              <a:rPr lang="en-IN" sz="1800" dirty="0">
                <a:latin typeface="Times New Roman" pitchFamily="18" charset="0"/>
                <a:cs typeface="Times New Roman" pitchFamily="18" charset="0"/>
              </a:rPr>
              <a:t>, ATTUNE TECHNOLOGIES offers next generation </a:t>
            </a:r>
            <a:r>
              <a:rPr lang="en-IN" sz="1800" dirty="0">
                <a:latin typeface="Times New Roman" pitchFamily="18" charset="0"/>
                <a:cs typeface="Times New Roman" pitchFamily="18" charset="0"/>
                <a:hlinkClick r:id="rId3"/>
              </a:rPr>
              <a:t>Healthcare IT products </a:t>
            </a:r>
            <a:r>
              <a:rPr lang="en-IN" sz="1800" dirty="0">
                <a:latin typeface="Times New Roman" pitchFamily="18" charset="0"/>
                <a:cs typeface="Times New Roman" pitchFamily="18" charset="0"/>
              </a:rPr>
              <a:t>to the market with primary focus on delivering business benefits to its customers. Technology platform &amp; architecture can serve a Single Centre as well as a National Healthcare Network. They have more than </a:t>
            </a:r>
            <a:r>
              <a:rPr lang="en-IN" sz="1800" b="1" dirty="0">
                <a:latin typeface="Times New Roman" pitchFamily="18" charset="0"/>
                <a:cs typeface="Times New Roman" pitchFamily="18" charset="0"/>
              </a:rPr>
              <a:t>3 MILLION PATIENT RECORDS</a:t>
            </a:r>
            <a:r>
              <a:rPr lang="en-IN" sz="1800" dirty="0">
                <a:latin typeface="Times New Roman" pitchFamily="18" charset="0"/>
                <a:cs typeface="Times New Roman" pitchFamily="18" charset="0"/>
              </a:rPr>
              <a:t> on cloud. They are backed by premier investors from </a:t>
            </a:r>
            <a:r>
              <a:rPr lang="en-IN" sz="1800" b="1" dirty="0">
                <a:latin typeface="Times New Roman" pitchFamily="18" charset="0"/>
                <a:cs typeface="Times New Roman" pitchFamily="18" charset="0"/>
              </a:rPr>
              <a:t>Singapore</a:t>
            </a:r>
            <a:r>
              <a:rPr lang="en-IN" sz="1800" dirty="0">
                <a:latin typeface="Times New Roman" pitchFamily="18" charset="0"/>
                <a:cs typeface="Times New Roman" pitchFamily="18" charset="0"/>
              </a:rPr>
              <a:t> and</a:t>
            </a:r>
            <a:r>
              <a:rPr lang="en-IN" sz="1800" b="1" dirty="0">
                <a:latin typeface="Times New Roman" pitchFamily="18" charset="0"/>
                <a:cs typeface="Times New Roman" pitchFamily="18" charset="0"/>
              </a:rPr>
              <a:t> US</a:t>
            </a:r>
            <a:r>
              <a:rPr lang="en-IN" sz="1800" dirty="0">
                <a:latin typeface="Times New Roman" pitchFamily="18" charset="0"/>
                <a:cs typeface="Times New Roman" pitchFamily="18" charset="0"/>
              </a:rPr>
              <a:t>. Their unique solutions run in METROPOLIS, SERUM, MEDALL Precision and many more eminent labs. Customers are in </a:t>
            </a:r>
            <a:r>
              <a:rPr lang="en-IN" sz="1800" b="1" dirty="0">
                <a:latin typeface="Times New Roman" pitchFamily="18" charset="0"/>
                <a:cs typeface="Times New Roman" pitchFamily="18" charset="0"/>
              </a:rPr>
              <a:t>Singapore, India, Philippines, Indonesia, Kenya, Sri Lanka &amp; Malaysia.</a:t>
            </a:r>
            <a:r>
              <a:rPr lang="en-IN" sz="1800" dirty="0">
                <a:latin typeface="Times New Roman" pitchFamily="18" charset="0"/>
                <a:cs typeface="Times New Roman" pitchFamily="18" charset="0"/>
              </a:rPr>
              <a:t> They constantly keep innovating new solutions for the entire healthcare value chain. They now are having 200+ employees working with them since their origin</a:t>
            </a:r>
            <a:r>
              <a:rPr lang="en-IN" sz="1800" dirty="0" smtClean="0">
                <a:latin typeface="Times New Roman" pitchFamily="18" charset="0"/>
                <a:cs typeface="Times New Roman" pitchFamily="18" charset="0"/>
              </a:rPr>
              <a:t>.</a:t>
            </a:r>
          </a:p>
          <a:p>
            <a:pPr>
              <a:buNone/>
            </a:pPr>
            <a:endParaRPr lang="en-IN" sz="1800" dirty="0">
              <a:latin typeface="Times New Roman" pitchFamily="18" charset="0"/>
              <a:cs typeface="Times New Roman" pitchFamily="18" charset="0"/>
            </a:endParaRPr>
          </a:p>
          <a:p>
            <a:pPr>
              <a:buNone/>
            </a:pPr>
            <a:endParaRPr lang="en-IN"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                                                                                          continued...</a:t>
            </a:r>
            <a:endParaRPr lang="en-IN" sz="1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l"/>
            <a:r>
              <a:rPr lang="en-IN" sz="2800" dirty="0" smtClean="0">
                <a:latin typeface="Times New Roman" pitchFamily="18" charset="0"/>
                <a:cs typeface="Times New Roman" pitchFamily="18" charset="0"/>
              </a:rPr>
              <a:t>ABOUT THE ORGANIZATION</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IN" sz="1800" dirty="0" smtClean="0">
                <a:latin typeface="Times New Roman" pitchFamily="18" charset="0"/>
                <a:cs typeface="Times New Roman" pitchFamily="18" charset="0"/>
              </a:rPr>
              <a:t>The products which Attune majorly provides are:</a:t>
            </a:r>
          </a:p>
          <a:p>
            <a:pPr lvl="0"/>
            <a:r>
              <a:rPr lang="en-IN" sz="1800" dirty="0" smtClean="0">
                <a:latin typeface="Times New Roman" pitchFamily="18" charset="0"/>
                <a:cs typeface="Times New Roman" pitchFamily="18" charset="0"/>
              </a:rPr>
              <a:t>Health Kernels  </a:t>
            </a:r>
          </a:p>
          <a:p>
            <a:pPr lvl="0"/>
            <a:r>
              <a:rPr lang="en-IN" sz="1800" dirty="0" smtClean="0">
                <a:latin typeface="Times New Roman" pitchFamily="18" charset="0"/>
                <a:cs typeface="Times New Roman" pitchFamily="18" charset="0"/>
              </a:rPr>
              <a:t>Lab Kernels   </a:t>
            </a:r>
          </a:p>
          <a:p>
            <a:r>
              <a:rPr lang="en-IN" sz="1800" dirty="0" smtClean="0">
                <a:latin typeface="Times New Roman" pitchFamily="18" charset="0"/>
                <a:cs typeface="Times New Roman" pitchFamily="18" charset="0"/>
              </a:rPr>
              <a:t>Clinical Kernels</a:t>
            </a:r>
          </a:p>
          <a:p>
            <a:pPr>
              <a:buNone/>
            </a:pPr>
            <a:endParaRPr lang="en-IN"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    Clienteles of ATTUNE covers all over the India and abroad. The likes of </a:t>
            </a:r>
            <a:r>
              <a:rPr lang="en-IN" sz="1800" dirty="0" err="1" smtClean="0">
                <a:latin typeface="Times New Roman" pitchFamily="18" charset="0"/>
                <a:cs typeface="Times New Roman" pitchFamily="18" charset="0"/>
              </a:rPr>
              <a:t>Metorpolis</a:t>
            </a:r>
            <a:r>
              <a:rPr lang="en-IN" sz="1800" dirty="0" smtClean="0">
                <a:latin typeface="Times New Roman" pitchFamily="18" charset="0"/>
                <a:cs typeface="Times New Roman" pitchFamily="18" charset="0"/>
              </a:rPr>
              <a:t>, Ivy groups, GOI, </a:t>
            </a:r>
            <a:r>
              <a:rPr lang="en-IN" sz="1800" dirty="0" err="1" smtClean="0">
                <a:latin typeface="Times New Roman" pitchFamily="18" charset="0"/>
                <a:cs typeface="Times New Roman" pitchFamily="18" charset="0"/>
              </a:rPr>
              <a:t>Vasan</a:t>
            </a:r>
            <a:r>
              <a:rPr lang="en-IN" sz="1800" dirty="0" smtClean="0">
                <a:latin typeface="Times New Roman" pitchFamily="18" charset="0"/>
                <a:cs typeface="Times New Roman" pitchFamily="18" charset="0"/>
              </a:rPr>
              <a:t> eye care, Irene hospitals, I-genetics are to name a few.</a:t>
            </a:r>
          </a:p>
          <a:p>
            <a:endParaRPr lang="en-IN" sz="1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IN" sz="2800" dirty="0" smtClean="0">
                <a:latin typeface="Times New Roman" pitchFamily="18" charset="0"/>
                <a:cs typeface="Times New Roman" pitchFamily="18" charset="0"/>
              </a:rPr>
              <a:t>INTRODUCTION </a:t>
            </a:r>
            <a:r>
              <a:rPr lang="en-IN" sz="1600" dirty="0" smtClean="0">
                <a:latin typeface="Times New Roman" pitchFamily="18" charset="0"/>
                <a:cs typeface="Times New Roman" pitchFamily="18" charset="0"/>
              </a:rPr>
              <a:t>continued</a:t>
            </a:r>
            <a:endParaRPr lang="en-IN" sz="16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1800" dirty="0" smtClean="0">
                <a:latin typeface="Times New Roman" pitchFamily="18" charset="0"/>
                <a:cs typeface="Times New Roman" pitchFamily="18" charset="0"/>
              </a:rPr>
              <a:t>    Go-live is to be initiated in the hospital and the main problem was the lack of proper training among the staff members in context of using the Patient Registration and Billing software. Also the documentation of the Go-live was to be done to standardize the software developed and to understand its efficiency</a:t>
            </a:r>
            <a:endParaRPr lang="en-IN" sz="1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l"/>
            <a:r>
              <a:rPr lang="en-IN" sz="2800" dirty="0" smtClean="0">
                <a:latin typeface="Times New Roman" pitchFamily="18" charset="0"/>
                <a:cs typeface="Times New Roman" pitchFamily="18" charset="0"/>
              </a:rPr>
              <a:t>PROBLEM STATEMENT</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t"/>
          <a:lstStyle/>
          <a:p>
            <a:pPr lvl="0">
              <a:buNone/>
            </a:pPr>
            <a:r>
              <a:rPr lang="en-IN" sz="1800" dirty="0" smtClean="0"/>
              <a:t>   </a:t>
            </a:r>
            <a:r>
              <a:rPr lang="en-IN" sz="1800" dirty="0" smtClean="0">
                <a:latin typeface="Times New Roman" pitchFamily="18" charset="0"/>
                <a:cs typeface="Times New Roman" pitchFamily="18" charset="0"/>
              </a:rPr>
              <a:t>This </a:t>
            </a:r>
            <a:r>
              <a:rPr lang="en-IN" sz="1800" dirty="0">
                <a:latin typeface="Times New Roman" pitchFamily="18" charset="0"/>
                <a:cs typeface="Times New Roman" pitchFamily="18" charset="0"/>
              </a:rPr>
              <a:t>study will cover the process </a:t>
            </a:r>
            <a:r>
              <a:rPr lang="en-IN" sz="1800" dirty="0" smtClean="0">
                <a:latin typeface="Times New Roman" pitchFamily="18" charset="0"/>
                <a:cs typeface="Times New Roman" pitchFamily="18" charset="0"/>
              </a:rPr>
              <a:t>of implementation </a:t>
            </a:r>
            <a:r>
              <a:rPr lang="en-IN" sz="1800" dirty="0">
                <a:latin typeface="Times New Roman" pitchFamily="18" charset="0"/>
                <a:cs typeface="Times New Roman" pitchFamily="18" charset="0"/>
              </a:rPr>
              <a:t>of HIS in OPD module and the patient registration. In this study we will be discussing the advantages of the IT in the institution and the limitation and challenges in the process of </a:t>
            </a:r>
            <a:r>
              <a:rPr lang="en-IN" sz="1800" dirty="0" smtClean="0">
                <a:latin typeface="Times New Roman" pitchFamily="18" charset="0"/>
                <a:cs typeface="Times New Roman" pitchFamily="18" charset="0"/>
              </a:rPr>
              <a:t>the implementation</a:t>
            </a:r>
            <a:r>
              <a:rPr lang="en-IN" dirty="0">
                <a:latin typeface="Times New Roman" pitchFamily="18" charset="0"/>
                <a:cs typeface="Times New Roman" pitchFamily="18" charset="0"/>
              </a:rPr>
              <a:t>.</a:t>
            </a:r>
          </a:p>
          <a:p>
            <a:pPr>
              <a:buNone/>
            </a:pPr>
            <a:endParaRPr lang="en-IN" dirty="0"/>
          </a:p>
        </p:txBody>
      </p:sp>
      <p:sp>
        <p:nvSpPr>
          <p:cNvPr id="2" name="Title 1"/>
          <p:cNvSpPr>
            <a:spLocks noGrp="1"/>
          </p:cNvSpPr>
          <p:nvPr>
            <p:ph type="title"/>
          </p:nvPr>
        </p:nvSpPr>
        <p:spPr/>
        <p:txBody>
          <a:bodyPr/>
          <a:lstStyle/>
          <a:p>
            <a:pPr algn="l"/>
            <a:r>
              <a:rPr lang="en-IN" dirty="0" smtClean="0">
                <a:latin typeface="Times New Roman" pitchFamily="18" charset="0"/>
                <a:cs typeface="Times New Roman" pitchFamily="18" charset="0"/>
              </a:rPr>
              <a:t>SCOPE</a:t>
            </a:r>
            <a:endParaRPr lang="en-IN"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IN" sz="1800" dirty="0" smtClean="0">
                <a:latin typeface="Times New Roman" pitchFamily="18" charset="0"/>
                <a:cs typeface="Times New Roman" pitchFamily="18" charset="0"/>
              </a:rPr>
              <a:t>The study by Tricia L. </a:t>
            </a:r>
            <a:r>
              <a:rPr lang="en-IN" sz="1800" dirty="0" err="1" smtClean="0">
                <a:latin typeface="Times New Roman" pitchFamily="18" charset="0"/>
                <a:cs typeface="Times New Roman" pitchFamily="18" charset="0"/>
              </a:rPr>
              <a:t>Erstad</a:t>
            </a:r>
            <a:r>
              <a:rPr lang="en-IN" sz="1800" dirty="0" smtClean="0">
                <a:latin typeface="Times New Roman" pitchFamily="18" charset="0"/>
                <a:cs typeface="Times New Roman" pitchFamily="18" charset="0"/>
              </a:rPr>
              <a:t>. This study is a wide-ranging literature review of computer-based patient record (CPR) implementation over the past decade reveals that clinical, workflow, administrative, and revenue enhancement benefits of the CPR outweigh barriers and challenges — but only if healthcare organizations redesign certain work processes. Among other key efforts, organizations must train and motivate users to navigate CPR systems, as well as develop a common structured language. Clinicians who used CPRs found that electronic access to clinical information saves time and provides a thorough and efficient way to manage patient information</a:t>
            </a:r>
          </a:p>
          <a:p>
            <a:pPr lvl="0"/>
            <a:r>
              <a:rPr lang="en-IN" sz="1800" dirty="0" err="1" smtClean="0">
                <a:latin typeface="Times New Roman" pitchFamily="18" charset="0"/>
                <a:cs typeface="Times New Roman" pitchFamily="18" charset="0"/>
              </a:rPr>
              <a:t>Azim</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Izzuddin</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Muhamad</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Mohamad</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Rahimi</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Mohamad</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Rosman</a:t>
            </a:r>
            <a:r>
              <a:rPr lang="en-IN" sz="1800" dirty="0" smtClean="0">
                <a:latin typeface="Times New Roman" pitchFamily="18" charset="0"/>
                <a:cs typeface="Times New Roman" pitchFamily="18" charset="0"/>
              </a:rPr>
              <a:t>, Mohammad </a:t>
            </a:r>
            <a:r>
              <a:rPr lang="en-IN" sz="1800" dirty="0" err="1" smtClean="0">
                <a:latin typeface="Times New Roman" pitchFamily="18" charset="0"/>
                <a:cs typeface="Times New Roman" pitchFamily="18" charset="0"/>
              </a:rPr>
              <a:t>Ikram</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Ramzi</a:t>
            </a:r>
            <a:r>
              <a:rPr lang="en-IN" sz="1800" dirty="0" smtClean="0">
                <a:latin typeface="Times New Roman" pitchFamily="18" charset="0"/>
                <a:cs typeface="Times New Roman" pitchFamily="18" charset="0"/>
              </a:rPr>
              <a:t>, and </a:t>
            </a:r>
            <a:r>
              <a:rPr lang="en-IN" sz="1800" dirty="0" err="1" smtClean="0">
                <a:latin typeface="Times New Roman" pitchFamily="18" charset="0"/>
                <a:cs typeface="Times New Roman" pitchFamily="18" charset="0"/>
              </a:rPr>
              <a:t>Mohd</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Idzwan</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Mohd</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Salleh</a:t>
            </a:r>
            <a:r>
              <a:rPr lang="en-IN" sz="1800" dirty="0" smtClean="0">
                <a:latin typeface="Times New Roman" pitchFamily="18" charset="0"/>
                <a:cs typeface="Times New Roman" pitchFamily="18" charset="0"/>
              </a:rPr>
              <a:t> in 2012. Conceptualizing Medical Application Software for Managing Electronic Health Records (EHR) and Cash Flow Management in Private Clinics. This study tells us about the growth of Information and Communication Technology (ICT) had certainly contributed to the better record management practice, especially in dealing with electronic record.</a:t>
            </a:r>
          </a:p>
          <a:p>
            <a:pPr lvl="0">
              <a:buNone/>
            </a:pPr>
            <a:r>
              <a:rPr lang="en-IN" sz="1800" dirty="0" smtClean="0">
                <a:latin typeface="Times New Roman" pitchFamily="18" charset="0"/>
                <a:cs typeface="Times New Roman" pitchFamily="18" charset="0"/>
              </a:rPr>
              <a:t>                                                                                                              Continue.....</a:t>
            </a:r>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LITERATURE REVIEW</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N" sz="1800" dirty="0" smtClean="0">
                <a:latin typeface="Times New Roman" pitchFamily="18" charset="0"/>
                <a:cs typeface="Times New Roman" pitchFamily="18" charset="0"/>
              </a:rPr>
              <a:t>Most major industry has shifted from paper record into electronic record as this kind of records were more reliable, accurate, cost-saving, and robust. This paper describe the development of medical software know as EHRIS (Electronic Health Record Information System). This system was developed using Microsoft Visual Studio 2008 as it main platform, with Microsoft Access as it database. Its include modules such as patient information, payment tracking, billing, medicine and supply, and QMS (Queuing Management System). It’s suitable for small and large clinic, easy to installed and user-friendly. It’s adopting the concept of EHR (Electronic Health Record) and refers to a systematic collection of electronic health information about individual patients or populations. This study undertakes the concept of System Development Life Cycle (SDLC) using the waterfall model.</a:t>
            </a:r>
          </a:p>
          <a:p>
            <a:pPr lvl="0"/>
            <a:r>
              <a:rPr lang="en-IN" sz="1800" dirty="0" smtClean="0">
                <a:latin typeface="Times New Roman" pitchFamily="18" charset="0"/>
                <a:cs typeface="Times New Roman" pitchFamily="18" charset="0"/>
              </a:rPr>
              <a:t>According to Andreas </a:t>
            </a:r>
            <a:r>
              <a:rPr lang="en-IN" sz="1800" dirty="0" err="1" smtClean="0">
                <a:latin typeface="Times New Roman" pitchFamily="18" charset="0"/>
                <a:cs typeface="Times New Roman" pitchFamily="18" charset="0"/>
              </a:rPr>
              <a:t>Holzinger</a:t>
            </a:r>
            <a:r>
              <a:rPr lang="en-IN" sz="1800" dirty="0" smtClean="0">
                <a:latin typeface="Times New Roman" pitchFamily="18" charset="0"/>
                <a:cs typeface="Times New Roman" pitchFamily="18" charset="0"/>
              </a:rPr>
              <a:t> , he emphasized the importance of computer-based methods in medical documentation and the automation of clinical processes, including analyzing diagnoses. In their paper, they developed a methodology for text mining in medical text corpora and implemented a tool to evaluate their idea. The outcome of the calculations showed valuable results although based on a relatively low number of sentences. Observing all the diagnoses, generated in a hospital daily, will definitely improve the diagnostic value.</a:t>
            </a:r>
          </a:p>
          <a:p>
            <a:pPr lvl="0">
              <a:buNone/>
            </a:pPr>
            <a:endParaRPr lang="en-IN" sz="1800" dirty="0" smtClean="0">
              <a:latin typeface="Times New Roman" pitchFamily="18" charset="0"/>
              <a:cs typeface="Times New Roman" pitchFamily="18" charset="0"/>
            </a:endParaRPr>
          </a:p>
          <a:p>
            <a:pPr>
              <a:buNone/>
            </a:pPr>
            <a:endParaRPr lang="en-IN" sz="1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LITERATURE REVIEW </a:t>
            </a:r>
            <a:r>
              <a:rPr lang="en-IN" sz="1800" dirty="0" smtClean="0">
                <a:latin typeface="Times New Roman" pitchFamily="18" charset="0"/>
                <a:cs typeface="Times New Roman" pitchFamily="18" charset="0"/>
              </a:rPr>
              <a:t>Continued...</a:t>
            </a:r>
            <a:endParaRPr lang="en-IN" sz="1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N" sz="1800" dirty="0" smtClean="0">
                <a:latin typeface="Times New Roman" pitchFamily="18" charset="0"/>
                <a:cs typeface="Times New Roman" pitchFamily="18" charset="0"/>
              </a:rPr>
              <a:t>Technical and Human Challenges of Implementing Hospital Information Systems in Saudi Arabia, Mohamed KHALIFA, a Consultant, Medical &amp; Clinical Informatics, King Faisal Specialist Hospital and Research Centre, Jeddah, Saudi Arabia, February 2014. This study is about the challenges and difficulties faced during the process of implementation of HIS in a hospital.</a:t>
            </a:r>
          </a:p>
          <a:p>
            <a:pPr lvl="0"/>
            <a:r>
              <a:rPr lang="en-IN" sz="1800" dirty="0" smtClean="0">
                <a:latin typeface="Times New Roman" pitchFamily="18" charset="0"/>
                <a:cs typeface="Times New Roman" pitchFamily="18" charset="0"/>
              </a:rPr>
              <a:t>Hospital Information Systems in Nigeria: A Review of Literature </a:t>
            </a:r>
            <a:r>
              <a:rPr lang="en-IN" sz="1800" dirty="0" err="1" smtClean="0">
                <a:latin typeface="Times New Roman" pitchFamily="18" charset="0"/>
                <a:cs typeface="Times New Roman" pitchFamily="18" charset="0"/>
              </a:rPr>
              <a:t>Ayodele</a:t>
            </a:r>
            <a:r>
              <a:rPr lang="en-IN" sz="1800" dirty="0" smtClean="0">
                <a:latin typeface="Times New Roman" pitchFamily="18" charset="0"/>
                <a:cs typeface="Times New Roman" pitchFamily="18" charset="0"/>
              </a:rPr>
              <a:t> Cole, Benson, MB, BCH, PhD, DHA. This study tells us about the barriers in the implementation of HIS in hospital.</a:t>
            </a:r>
          </a:p>
          <a:p>
            <a:pPr>
              <a:buNone/>
            </a:pPr>
            <a:endParaRPr lang="en-IN" sz="1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LITERATURE REVIEW </a:t>
            </a:r>
            <a:r>
              <a:rPr lang="en-IN" sz="1800" dirty="0" smtClean="0">
                <a:latin typeface="Times New Roman" pitchFamily="18" charset="0"/>
                <a:cs typeface="Times New Roman" pitchFamily="18" charset="0"/>
              </a:rPr>
              <a:t>Continued...</a:t>
            </a:r>
            <a:r>
              <a:rPr lang="en-IN" sz="2800" dirty="0" smtClean="0">
                <a:latin typeface="Times New Roman" pitchFamily="18" charset="0"/>
                <a:cs typeface="Times New Roman" pitchFamily="18" charset="0"/>
              </a:rPr>
              <a:t>	</a:t>
            </a:r>
            <a:endParaRPr lang="en-IN" sz="2800" dirty="0">
              <a:latin typeface="Times New Roman" pitchFamily="18" charset="0"/>
              <a:cs typeface="Times New Roman" pitchFamily="18" charset="0"/>
            </a:endParaRPr>
          </a:p>
        </p:txBody>
      </p:sp>
    </p:spTree>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304</TotalTime>
  <Words>1734</Words>
  <Application>Microsoft Office PowerPoint</Application>
  <PresentationFormat>On-screen Show (4:3)</PresentationFormat>
  <Paragraphs>133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DISSERTATION REPORT</vt:lpstr>
      <vt:lpstr>WE WILL SEE</vt:lpstr>
      <vt:lpstr>ABOUT THE ORGANIZATION</vt:lpstr>
      <vt:lpstr>INTRODUCTION continued</vt:lpstr>
      <vt:lpstr>PROBLEM STATEMENT</vt:lpstr>
      <vt:lpstr>SCOPE</vt:lpstr>
      <vt:lpstr>LITERATURE REVIEW</vt:lpstr>
      <vt:lpstr>LITERATURE REVIEW Continued...</vt:lpstr>
      <vt:lpstr>LITERATURE REVIEW Continued... </vt:lpstr>
      <vt:lpstr>OBJECTIVES </vt:lpstr>
      <vt:lpstr>METHODOLOGY</vt:lpstr>
      <vt:lpstr>CHECKLIST FOR THE CHALLENGES IN THE PROCESS OF IMPLEMENTATION AND TRAINING</vt:lpstr>
      <vt:lpstr>DEMONSTRATION BILLING</vt:lpstr>
      <vt:lpstr>BILLING MODULE</vt:lpstr>
      <vt:lpstr>FINAL BILL</vt:lpstr>
      <vt:lpstr>RESULTS AND EVALUATIONS</vt:lpstr>
      <vt:lpstr>RESULTS AND EVALUATION</vt:lpstr>
      <vt:lpstr>DISCUSSIONS</vt:lpstr>
      <vt:lpstr>LIMITATIONS</vt:lpstr>
      <vt:lpstr>RECOMMENDATIONS</vt:lpstr>
      <vt:lpstr>REFERNECES</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dc:title>
  <dc:creator>Attune</dc:creator>
  <cp:lastModifiedBy>Attune</cp:lastModifiedBy>
  <cp:revision>58</cp:revision>
  <dcterms:created xsi:type="dcterms:W3CDTF">2015-05-05T07:08:50Z</dcterms:created>
  <dcterms:modified xsi:type="dcterms:W3CDTF">2015-05-18T02:10:19Z</dcterms:modified>
</cp:coreProperties>
</file>