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96" r:id="rId1"/>
  </p:sldMasterIdLst>
  <p:sldIdLst>
    <p:sldId id="256" r:id="rId2"/>
    <p:sldId id="257" r:id="rId3"/>
    <p:sldId id="259" r:id="rId4"/>
    <p:sldId id="260" r:id="rId5"/>
    <p:sldId id="263" r:id="rId6"/>
    <p:sldId id="286" r:id="rId7"/>
    <p:sldId id="266" r:id="rId8"/>
    <p:sldId id="264" r:id="rId9"/>
    <p:sldId id="287" r:id="rId10"/>
    <p:sldId id="265" r:id="rId11"/>
    <p:sldId id="267" r:id="rId12"/>
    <p:sldId id="268" r:id="rId13"/>
    <p:sldId id="271" r:id="rId14"/>
    <p:sldId id="270" r:id="rId15"/>
    <p:sldId id="272" r:id="rId16"/>
    <p:sldId id="288" r:id="rId17"/>
    <p:sldId id="289" r:id="rId18"/>
    <p:sldId id="290" r:id="rId19"/>
    <p:sldId id="277" r:id="rId20"/>
    <p:sldId id="294" r:id="rId21"/>
    <p:sldId id="295" r:id="rId22"/>
    <p:sldId id="296" r:id="rId23"/>
    <p:sldId id="297" r:id="rId24"/>
    <p:sldId id="283" r:id="rId25"/>
    <p:sldId id="281" r:id="rId26"/>
    <p:sldId id="282" r:id="rId27"/>
    <p:sldId id="285"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EA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IN" sz="1600">
                <a:latin typeface="Times New Roman" panose="02020603050405020304" pitchFamily="18" charset="0"/>
                <a:cs typeface="Times New Roman" panose="02020603050405020304" pitchFamily="18" charset="0"/>
              </a:rPr>
              <a:t>Step</a:t>
            </a:r>
            <a:r>
              <a:rPr lang="en-IN" sz="1600" baseline="0">
                <a:latin typeface="Times New Roman" panose="02020603050405020304" pitchFamily="18" charset="0"/>
                <a:cs typeface="Times New Roman" panose="02020603050405020304" pitchFamily="18" charset="0"/>
              </a:rPr>
              <a:t> Wise comparison of the discharge process</a:t>
            </a:r>
            <a:endParaRPr lang="en-IN" sz="1600">
              <a:latin typeface="Times New Roman" panose="02020603050405020304" pitchFamily="18" charset="0"/>
              <a:cs typeface="Times New Roman" panose="02020603050405020304" pitchFamily="18" charset="0"/>
            </a:endParaRPr>
          </a:p>
        </c:rich>
      </c:tx>
      <c:layout/>
      <c:overlay val="0"/>
    </c:title>
    <c:autoTitleDeleted val="0"/>
    <c:plotArea>
      <c:layout/>
      <c:barChart>
        <c:barDir val="col"/>
        <c:grouping val="clustered"/>
        <c:varyColors val="0"/>
        <c:ser>
          <c:idx val="0"/>
          <c:order val="0"/>
          <c:tx>
            <c:strRef>
              <c:f>Sheet1!$B$1</c:f>
              <c:strCache>
                <c:ptCount val="1"/>
                <c:pt idx="0">
                  <c:v> Phase I</c:v>
                </c:pt>
              </c:strCache>
            </c:strRef>
          </c:tx>
          <c:invertIfNegative val="0"/>
          <c:cat>
            <c:strRef>
              <c:f>Sheet1!$A$2:$A$4</c:f>
              <c:strCache>
                <c:ptCount val="3"/>
                <c:pt idx="0">
                  <c:v>Discharge confirm to bill ready</c:v>
                </c:pt>
                <c:pt idx="1">
                  <c:v>Bill ready to bill pay</c:v>
                </c:pt>
                <c:pt idx="2">
                  <c:v>Bill pay to room vacate</c:v>
                </c:pt>
              </c:strCache>
            </c:strRef>
          </c:cat>
          <c:val>
            <c:numRef>
              <c:f>Sheet1!$B$2:$B$4</c:f>
              <c:numCache>
                <c:formatCode>General</c:formatCode>
                <c:ptCount val="3"/>
                <c:pt idx="0">
                  <c:v>27</c:v>
                </c:pt>
                <c:pt idx="1">
                  <c:v>40</c:v>
                </c:pt>
                <c:pt idx="2">
                  <c:v>55</c:v>
                </c:pt>
              </c:numCache>
            </c:numRef>
          </c:val>
        </c:ser>
        <c:ser>
          <c:idx val="1"/>
          <c:order val="1"/>
          <c:tx>
            <c:strRef>
              <c:f>Sheet1!$C$1</c:f>
              <c:strCache>
                <c:ptCount val="1"/>
                <c:pt idx="0">
                  <c:v>Phase II</c:v>
                </c:pt>
              </c:strCache>
            </c:strRef>
          </c:tx>
          <c:invertIfNegative val="0"/>
          <c:cat>
            <c:strRef>
              <c:f>Sheet1!$A$2:$A$4</c:f>
              <c:strCache>
                <c:ptCount val="3"/>
                <c:pt idx="0">
                  <c:v>Discharge confirm to bill ready</c:v>
                </c:pt>
                <c:pt idx="1">
                  <c:v>Bill ready to bill pay</c:v>
                </c:pt>
                <c:pt idx="2">
                  <c:v>Bill pay to room vacate</c:v>
                </c:pt>
              </c:strCache>
            </c:strRef>
          </c:cat>
          <c:val>
            <c:numRef>
              <c:f>Sheet1!$C$2:$C$4</c:f>
              <c:numCache>
                <c:formatCode>General</c:formatCode>
                <c:ptCount val="3"/>
                <c:pt idx="0">
                  <c:v>29</c:v>
                </c:pt>
                <c:pt idx="1">
                  <c:v>38</c:v>
                </c:pt>
                <c:pt idx="2">
                  <c:v>80</c:v>
                </c:pt>
              </c:numCache>
            </c:numRef>
          </c:val>
        </c:ser>
        <c:ser>
          <c:idx val="2"/>
          <c:order val="2"/>
          <c:tx>
            <c:strRef>
              <c:f>Sheet1!$D$1</c:f>
              <c:strCache>
                <c:ptCount val="1"/>
                <c:pt idx="0">
                  <c:v>Phase III</c:v>
                </c:pt>
              </c:strCache>
            </c:strRef>
          </c:tx>
          <c:invertIfNegative val="0"/>
          <c:cat>
            <c:strRef>
              <c:f>Sheet1!$A$2:$A$4</c:f>
              <c:strCache>
                <c:ptCount val="3"/>
                <c:pt idx="0">
                  <c:v>Discharge confirm to bill ready</c:v>
                </c:pt>
                <c:pt idx="1">
                  <c:v>Bill ready to bill pay</c:v>
                </c:pt>
                <c:pt idx="2">
                  <c:v>Bill pay to room vacate</c:v>
                </c:pt>
              </c:strCache>
            </c:strRef>
          </c:cat>
          <c:val>
            <c:numRef>
              <c:f>Sheet1!$D$2:$D$4</c:f>
              <c:numCache>
                <c:formatCode>General</c:formatCode>
                <c:ptCount val="3"/>
                <c:pt idx="0">
                  <c:v>28</c:v>
                </c:pt>
                <c:pt idx="1">
                  <c:v>30</c:v>
                </c:pt>
                <c:pt idx="2">
                  <c:v>63</c:v>
                </c:pt>
              </c:numCache>
            </c:numRef>
          </c:val>
        </c:ser>
        <c:dLbls>
          <c:showLegendKey val="0"/>
          <c:showVal val="0"/>
          <c:showCatName val="0"/>
          <c:showSerName val="0"/>
          <c:showPercent val="0"/>
          <c:showBubbleSize val="0"/>
        </c:dLbls>
        <c:gapWidth val="150"/>
        <c:axId val="33083392"/>
        <c:axId val="33084928"/>
      </c:barChart>
      <c:catAx>
        <c:axId val="33083392"/>
        <c:scaling>
          <c:orientation val="minMax"/>
        </c:scaling>
        <c:delete val="0"/>
        <c:axPos val="b"/>
        <c:majorTickMark val="none"/>
        <c:minorTickMark val="none"/>
        <c:tickLblPos val="nextTo"/>
        <c:txPr>
          <a:bodyPr/>
          <a:lstStyle/>
          <a:p>
            <a:pPr>
              <a:defRPr>
                <a:latin typeface="Times New Roman" panose="02020603050405020304" pitchFamily="18" charset="0"/>
                <a:cs typeface="Times New Roman" panose="02020603050405020304" pitchFamily="18" charset="0"/>
              </a:defRPr>
            </a:pPr>
            <a:endParaRPr lang="en-US"/>
          </a:p>
        </c:txPr>
        <c:crossAx val="33084928"/>
        <c:crosses val="autoZero"/>
        <c:auto val="1"/>
        <c:lblAlgn val="ctr"/>
        <c:lblOffset val="100"/>
        <c:noMultiLvlLbl val="0"/>
      </c:catAx>
      <c:valAx>
        <c:axId val="33084928"/>
        <c:scaling>
          <c:orientation val="minMax"/>
        </c:scaling>
        <c:delete val="0"/>
        <c:axPos val="l"/>
        <c:majorGridlines/>
        <c:numFmt formatCode="General" sourceLinked="1"/>
        <c:majorTickMark val="none"/>
        <c:minorTickMark val="none"/>
        <c:tickLblPos val="nextTo"/>
        <c:crossAx val="33083392"/>
        <c:crosses val="autoZero"/>
        <c:crossBetween val="between"/>
      </c:valAx>
    </c:plotArea>
    <c:legend>
      <c:legendPos val="r"/>
      <c:legendEntry>
        <c:idx val="2"/>
        <c:txPr>
          <a:bodyPr/>
          <a:lstStyle/>
          <a:p>
            <a:pPr>
              <a:defRPr>
                <a:solidFill>
                  <a:srgbClr val="C00000"/>
                </a:solidFill>
              </a:defRPr>
            </a:pPr>
            <a:endParaRPr lang="en-US"/>
          </a:p>
        </c:txPr>
      </c:legendEntry>
      <c:layout/>
      <c:overlay val="0"/>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5/20/2015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5/20/2015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5/20/2015</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1.xml"/><Relationship Id="rId4" Type="http://schemas.microsoft.com/office/2007/relationships/hdphoto" Target="../media/hdphoto1.wdp"/></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2.xml"/><Relationship Id="rId4" Type="http://schemas.microsoft.com/office/2007/relationships/hdphoto" Target="../media/hdphoto2.wdp"/></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sz="4400" b="1" dirty="0" smtClean="0"/>
              <a:t>A Study to streamline the discharge process</a:t>
            </a:r>
            <a:endParaRPr lang="en-IN" sz="4400" b="1" dirty="0"/>
          </a:p>
        </p:txBody>
      </p:sp>
      <p:sp>
        <p:nvSpPr>
          <p:cNvPr id="3" name="Subtitle 2"/>
          <p:cNvSpPr>
            <a:spLocks noGrp="1"/>
          </p:cNvSpPr>
          <p:nvPr>
            <p:ph type="subTitle" idx="1"/>
          </p:nvPr>
        </p:nvSpPr>
        <p:spPr/>
        <p:txBody>
          <a:bodyPr/>
          <a:lstStyle/>
          <a:p>
            <a:r>
              <a:rPr lang="en-IN" b="1" dirty="0" err="1" smtClean="0"/>
              <a:t>Dr.</a:t>
            </a:r>
            <a:r>
              <a:rPr lang="en-IN" b="1" dirty="0" smtClean="0"/>
              <a:t> </a:t>
            </a:r>
            <a:r>
              <a:rPr lang="en-IN" b="1" dirty="0" err="1" smtClean="0"/>
              <a:t>Chitwan</a:t>
            </a:r>
            <a:r>
              <a:rPr lang="en-IN" b="1" dirty="0" smtClean="0"/>
              <a:t> Kaur </a:t>
            </a:r>
          </a:p>
          <a:p>
            <a:r>
              <a:rPr lang="en-IN" b="1" dirty="0" smtClean="0"/>
              <a:t>Batch F- PG/13/014</a:t>
            </a:r>
          </a:p>
          <a:p>
            <a:r>
              <a:rPr lang="en-IN" b="1" dirty="0" smtClean="0"/>
              <a:t>Under the guidance of </a:t>
            </a:r>
            <a:r>
              <a:rPr lang="en-IN" b="1" dirty="0" err="1" smtClean="0"/>
              <a:t>Dr.</a:t>
            </a:r>
            <a:r>
              <a:rPr lang="en-IN" b="1" dirty="0" smtClean="0"/>
              <a:t> </a:t>
            </a:r>
            <a:r>
              <a:rPr lang="en-IN" b="1" dirty="0" err="1" smtClean="0"/>
              <a:t>Preetha</a:t>
            </a:r>
            <a:r>
              <a:rPr lang="en-IN" b="1" dirty="0" smtClean="0"/>
              <a:t> G S</a:t>
            </a:r>
            <a:endParaRPr lang="en-IN" b="1" dirty="0"/>
          </a:p>
        </p:txBody>
      </p:sp>
    </p:spTree>
    <p:extLst>
      <p:ext uri="{BB962C8B-B14F-4D97-AF65-F5344CB8AC3E}">
        <p14:creationId xmlns:p14="http://schemas.microsoft.com/office/powerpoint/2010/main" val="7335745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Methodology</a:t>
            </a:r>
            <a:endParaRPr lang="en-IN" dirty="0"/>
          </a:p>
        </p:txBody>
      </p:sp>
      <p:sp>
        <p:nvSpPr>
          <p:cNvPr id="3" name="Content Placeholder 2"/>
          <p:cNvSpPr>
            <a:spLocks noGrp="1"/>
          </p:cNvSpPr>
          <p:nvPr>
            <p:ph idx="1"/>
          </p:nvPr>
        </p:nvSpPr>
        <p:spPr>
          <a:xfrm>
            <a:off x="457200" y="1371600"/>
            <a:ext cx="8153400" cy="5105400"/>
          </a:xfrm>
        </p:spPr>
        <p:txBody>
          <a:bodyPr>
            <a:normAutofit lnSpcReduction="10000"/>
          </a:bodyPr>
          <a:lstStyle/>
          <a:p>
            <a:pPr>
              <a:buClr>
                <a:schemeClr val="tx2"/>
              </a:buClr>
            </a:pPr>
            <a:r>
              <a:rPr lang="en-IN" dirty="0" smtClean="0"/>
              <a:t>Duration of study : 3 months (2</a:t>
            </a:r>
            <a:r>
              <a:rPr lang="en-IN" baseline="30000" dirty="0" smtClean="0"/>
              <a:t>nd</a:t>
            </a:r>
            <a:r>
              <a:rPr lang="en-IN" dirty="0" smtClean="0"/>
              <a:t> Feb – 1</a:t>
            </a:r>
            <a:r>
              <a:rPr lang="en-IN" baseline="30000" dirty="0" smtClean="0"/>
              <a:t>st</a:t>
            </a:r>
            <a:r>
              <a:rPr lang="en-IN" dirty="0" smtClean="0"/>
              <a:t> May)</a:t>
            </a:r>
          </a:p>
          <a:p>
            <a:pPr>
              <a:buClr>
                <a:schemeClr val="tx2"/>
              </a:buClr>
            </a:pPr>
            <a:r>
              <a:rPr lang="en-IN" dirty="0" smtClean="0"/>
              <a:t>Type of study       :Descriptive study</a:t>
            </a:r>
          </a:p>
          <a:p>
            <a:pPr>
              <a:buClr>
                <a:schemeClr val="tx2"/>
              </a:buClr>
            </a:pPr>
            <a:r>
              <a:rPr lang="en-IN" dirty="0" smtClean="0"/>
              <a:t>Data Collection    :</a:t>
            </a:r>
          </a:p>
          <a:p>
            <a:pPr lvl="1">
              <a:buClr>
                <a:schemeClr val="tx2"/>
              </a:buClr>
            </a:pPr>
            <a:r>
              <a:rPr lang="en-US" dirty="0" smtClean="0"/>
              <a:t>Data </a:t>
            </a:r>
            <a:r>
              <a:rPr lang="en-US" dirty="0"/>
              <a:t>was collected by primary and secondary sources:  </a:t>
            </a:r>
            <a:endParaRPr lang="en-IN" sz="1600" dirty="0"/>
          </a:p>
          <a:p>
            <a:pPr lvl="1">
              <a:buClr>
                <a:schemeClr val="tx2"/>
              </a:buClr>
            </a:pPr>
            <a:r>
              <a:rPr lang="en-US" b="1" dirty="0"/>
              <a:t>Primary:</a:t>
            </a:r>
            <a:endParaRPr lang="en-IN" dirty="0"/>
          </a:p>
          <a:p>
            <a:pPr lvl="2">
              <a:buClr>
                <a:schemeClr val="tx2"/>
              </a:buClr>
            </a:pPr>
            <a:r>
              <a:rPr lang="en-US" dirty="0"/>
              <a:t>Participatory observation</a:t>
            </a:r>
            <a:endParaRPr lang="en-IN" dirty="0"/>
          </a:p>
          <a:p>
            <a:pPr lvl="2">
              <a:buClr>
                <a:schemeClr val="tx2"/>
              </a:buClr>
            </a:pPr>
            <a:r>
              <a:rPr lang="en-US" dirty="0"/>
              <a:t>Group Discussion with nurses</a:t>
            </a:r>
            <a:endParaRPr lang="en-IN" dirty="0"/>
          </a:p>
          <a:p>
            <a:pPr lvl="2">
              <a:buClr>
                <a:schemeClr val="tx2"/>
              </a:buClr>
            </a:pPr>
            <a:r>
              <a:rPr lang="en-US" dirty="0"/>
              <a:t>Key informant interviews with ward secretary, doctors and medical </a:t>
            </a:r>
            <a:r>
              <a:rPr lang="en-US" dirty="0" smtClean="0"/>
              <a:t>transcriptionist</a:t>
            </a:r>
          </a:p>
          <a:p>
            <a:pPr lvl="2">
              <a:buClr>
                <a:schemeClr val="tx2"/>
              </a:buClr>
            </a:pPr>
            <a:r>
              <a:rPr lang="en-US" dirty="0" smtClean="0"/>
              <a:t>Time motion study</a:t>
            </a:r>
            <a:endParaRPr lang="en-IN" dirty="0"/>
          </a:p>
          <a:p>
            <a:pPr lvl="2">
              <a:buClr>
                <a:schemeClr val="tx2"/>
              </a:buClr>
            </a:pPr>
            <a:r>
              <a:rPr lang="en-US" b="1" dirty="0" smtClean="0"/>
              <a:t>Secondary</a:t>
            </a:r>
            <a:r>
              <a:rPr lang="en-US" b="1" dirty="0"/>
              <a:t>:</a:t>
            </a:r>
            <a:endParaRPr lang="en-IN" sz="1600" dirty="0"/>
          </a:p>
          <a:p>
            <a:pPr lvl="2">
              <a:buClr>
                <a:schemeClr val="tx2"/>
              </a:buClr>
            </a:pPr>
            <a:r>
              <a:rPr lang="en-US" dirty="0"/>
              <a:t>Work manual of the departments.</a:t>
            </a:r>
            <a:endParaRPr lang="en-IN" dirty="0"/>
          </a:p>
          <a:p>
            <a:pPr lvl="2">
              <a:buClr>
                <a:schemeClr val="tx2"/>
              </a:buClr>
            </a:pPr>
            <a:r>
              <a:rPr lang="en-US" dirty="0"/>
              <a:t>Registered records of particular departments.</a:t>
            </a:r>
            <a:endParaRPr lang="en-IN" dirty="0"/>
          </a:p>
          <a:p>
            <a:pPr lvl="2">
              <a:buClr>
                <a:schemeClr val="tx2"/>
              </a:buClr>
            </a:pPr>
            <a:r>
              <a:rPr lang="en-US" dirty="0"/>
              <a:t>Brochures, pamphlets, magazines, etc.</a:t>
            </a:r>
            <a:endParaRPr lang="en-IN" dirty="0"/>
          </a:p>
          <a:p>
            <a:pPr lvl="2">
              <a:buClr>
                <a:schemeClr val="tx2"/>
              </a:buClr>
            </a:pPr>
            <a:r>
              <a:rPr lang="en-US" dirty="0"/>
              <a:t>Data was also collected from hospital </a:t>
            </a:r>
            <a:r>
              <a:rPr lang="en-US" dirty="0" smtClean="0"/>
              <a:t>website and the HIS</a:t>
            </a:r>
            <a:endParaRPr lang="en-IN" dirty="0"/>
          </a:p>
        </p:txBody>
      </p:sp>
    </p:spTree>
    <p:extLst>
      <p:ext uri="{BB962C8B-B14F-4D97-AF65-F5344CB8AC3E}">
        <p14:creationId xmlns:p14="http://schemas.microsoft.com/office/powerpoint/2010/main" val="24954906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Methodology</a:t>
            </a:r>
            <a:endParaRPr lang="en-IN" dirty="0"/>
          </a:p>
        </p:txBody>
      </p:sp>
      <p:sp>
        <p:nvSpPr>
          <p:cNvPr id="3" name="Content Placeholder 2"/>
          <p:cNvSpPr>
            <a:spLocks noGrp="1"/>
          </p:cNvSpPr>
          <p:nvPr>
            <p:ph idx="1"/>
          </p:nvPr>
        </p:nvSpPr>
        <p:spPr>
          <a:xfrm>
            <a:off x="457200" y="1447800"/>
            <a:ext cx="8305800" cy="4953000"/>
          </a:xfrm>
        </p:spPr>
        <p:txBody>
          <a:bodyPr>
            <a:normAutofit/>
          </a:bodyPr>
          <a:lstStyle/>
          <a:p>
            <a:pPr>
              <a:buClr>
                <a:schemeClr val="tx2"/>
              </a:buClr>
            </a:pPr>
            <a:r>
              <a:rPr lang="en-US" dirty="0" smtClean="0"/>
              <a:t>Sampling</a:t>
            </a:r>
            <a:endParaRPr lang="en-IN" dirty="0" smtClean="0"/>
          </a:p>
          <a:p>
            <a:pPr lvl="1">
              <a:buClr>
                <a:schemeClr val="tx2"/>
              </a:buClr>
            </a:pPr>
            <a:r>
              <a:rPr lang="en-US" dirty="0"/>
              <a:t>P</a:t>
            </a:r>
            <a:r>
              <a:rPr lang="en-US" dirty="0" smtClean="0"/>
              <a:t>atients </a:t>
            </a:r>
            <a:r>
              <a:rPr lang="en-US" dirty="0"/>
              <a:t>discharged from the 6</a:t>
            </a:r>
            <a:r>
              <a:rPr lang="en-US" baseline="30000" dirty="0"/>
              <a:t>th</a:t>
            </a:r>
            <a:r>
              <a:rPr lang="en-US" dirty="0"/>
              <a:t> floor IPD-B Wing from 1</a:t>
            </a:r>
            <a:r>
              <a:rPr lang="en-US" baseline="30000" dirty="0"/>
              <a:t>st</a:t>
            </a:r>
            <a:r>
              <a:rPr lang="en-US" dirty="0"/>
              <a:t> February 2015 till 1</a:t>
            </a:r>
            <a:r>
              <a:rPr lang="en-US" baseline="30000" dirty="0"/>
              <a:t>st</a:t>
            </a:r>
            <a:r>
              <a:rPr lang="en-US" dirty="0"/>
              <a:t> May 2015 are included.(A sample of 653 patients</a:t>
            </a:r>
            <a:r>
              <a:rPr lang="en-US" dirty="0" smtClean="0"/>
              <a:t>)</a:t>
            </a:r>
          </a:p>
          <a:p>
            <a:pPr>
              <a:buClr>
                <a:schemeClr val="tx2"/>
              </a:buClr>
            </a:pPr>
            <a:r>
              <a:rPr lang="en-US" dirty="0" smtClean="0"/>
              <a:t>Resources used</a:t>
            </a:r>
            <a:endParaRPr lang="en-IN" dirty="0" smtClean="0"/>
          </a:p>
          <a:p>
            <a:pPr lvl="1">
              <a:buClr>
                <a:schemeClr val="tx2"/>
              </a:buClr>
            </a:pPr>
            <a:r>
              <a:rPr lang="en-US" dirty="0" smtClean="0"/>
              <a:t>Hospital </a:t>
            </a:r>
            <a:r>
              <a:rPr lang="en-US" dirty="0"/>
              <a:t>Staff (including </a:t>
            </a:r>
            <a:r>
              <a:rPr lang="en-US" dirty="0" smtClean="0"/>
              <a:t>Doctors, medical </a:t>
            </a:r>
            <a:r>
              <a:rPr lang="en-US" dirty="0"/>
              <a:t>transcriptionist, ward </a:t>
            </a:r>
            <a:r>
              <a:rPr lang="en-US" dirty="0" smtClean="0"/>
              <a:t>secretary, nurses and GDA)</a:t>
            </a:r>
            <a:endParaRPr lang="en-IN" dirty="0"/>
          </a:p>
          <a:p>
            <a:pPr lvl="1">
              <a:buClr>
                <a:schemeClr val="tx2"/>
              </a:buClr>
            </a:pPr>
            <a:r>
              <a:rPr lang="en-US" dirty="0"/>
              <a:t>HIS (By CSC)</a:t>
            </a:r>
            <a:endParaRPr lang="en-IN" dirty="0"/>
          </a:p>
          <a:p>
            <a:pPr lvl="1">
              <a:buClr>
                <a:schemeClr val="tx2"/>
              </a:buClr>
            </a:pPr>
            <a:r>
              <a:rPr lang="en-US" dirty="0" smtClean="0"/>
              <a:t>Patients</a:t>
            </a:r>
          </a:p>
          <a:p>
            <a:pPr lvl="1">
              <a:buClr>
                <a:schemeClr val="tx2"/>
              </a:buClr>
            </a:pPr>
            <a:r>
              <a:rPr lang="en-US" dirty="0" smtClean="0"/>
              <a:t>Stop Watch</a:t>
            </a:r>
          </a:p>
          <a:p>
            <a:pPr lvl="1">
              <a:buClr>
                <a:schemeClr val="tx2"/>
              </a:buClr>
            </a:pPr>
            <a:endParaRPr lang="en-IN" dirty="0"/>
          </a:p>
          <a:p>
            <a:pPr marL="0" indent="0">
              <a:buClr>
                <a:schemeClr val="tx2"/>
              </a:buClr>
              <a:buNone/>
            </a:pPr>
            <a:endParaRPr lang="en-IN" dirty="0"/>
          </a:p>
        </p:txBody>
      </p:sp>
      <p:sp>
        <p:nvSpPr>
          <p:cNvPr id="4" name="Rectangle 3"/>
          <p:cNvSpPr/>
          <p:nvPr/>
        </p:nvSpPr>
        <p:spPr>
          <a:xfrm>
            <a:off x="457200" y="4795897"/>
            <a:ext cx="7924800" cy="1661993"/>
          </a:xfrm>
          <a:prstGeom prst="rect">
            <a:avLst/>
          </a:prstGeom>
        </p:spPr>
        <p:txBody>
          <a:bodyPr wrap="square">
            <a:spAutoFit/>
          </a:bodyPr>
          <a:lstStyle/>
          <a:p>
            <a:pPr marL="342900" indent="-342900" algn="just" eaLnBrk="0" fontAlgn="base" hangingPunct="0">
              <a:spcBef>
                <a:spcPct val="0"/>
              </a:spcBef>
              <a:spcAft>
                <a:spcPct val="0"/>
              </a:spcAft>
              <a:buClr>
                <a:schemeClr val="tx2"/>
              </a:buClr>
              <a:buFont typeface="Arial" panose="020B0604020202020204" pitchFamily="34" charset="0"/>
              <a:buChar char="•"/>
              <a:tabLst>
                <a:tab pos="4264025" algn="l"/>
              </a:tabLst>
            </a:pPr>
            <a:r>
              <a:rPr lang="en-US" altLang="en-US" sz="2400" dirty="0" bmk="">
                <a:ea typeface="Times New Roman" pitchFamily="18" charset="0"/>
                <a:cs typeface="Times New Roman" pitchFamily="18" charset="0"/>
              </a:rPr>
              <a:t>Data analysis technique</a:t>
            </a:r>
            <a:endParaRPr lang="en-US" altLang="en-US" sz="2400" b="1" dirty="0">
              <a:solidFill>
                <a:srgbClr val="4F81BD"/>
              </a:solidFill>
              <a:ea typeface="Times New Roman" pitchFamily="18" charset="0"/>
              <a:cs typeface="Times New Roman" pitchFamily="18" charset="0"/>
            </a:endParaRPr>
          </a:p>
          <a:p>
            <a:pPr lvl="1" algn="just" eaLnBrk="0" hangingPunct="0">
              <a:buClr>
                <a:schemeClr val="tx2"/>
              </a:buClr>
            </a:pPr>
            <a:r>
              <a:rPr lang="en-US" altLang="en-US" sz="2000" dirty="0">
                <a:ea typeface="Calibri" pitchFamily="34" charset="0"/>
                <a:cs typeface="Times New Roman" pitchFamily="18" charset="0"/>
              </a:rPr>
              <a:t>The observational findings and the information collected were compiled, analyzed manually as well as on excel sheet and a report was prepared. The study was conducted in 3 phases.</a:t>
            </a:r>
          </a:p>
          <a:p>
            <a:pPr lvl="0" algn="just" eaLnBrk="0" fontAlgn="base" hangingPunct="0">
              <a:spcBef>
                <a:spcPct val="0"/>
              </a:spcBef>
              <a:spcAft>
                <a:spcPct val="0"/>
              </a:spcAft>
              <a:buClr>
                <a:schemeClr val="tx2"/>
              </a:buClr>
              <a:tabLst>
                <a:tab pos="4264025" algn="l"/>
              </a:tabLst>
            </a:pPr>
            <a:endParaRPr lang="en-US" altLang="en-US" dirty="0"/>
          </a:p>
        </p:txBody>
      </p:sp>
    </p:spTree>
    <p:extLst>
      <p:ext uri="{BB962C8B-B14F-4D97-AF65-F5344CB8AC3E}">
        <p14:creationId xmlns:p14="http://schemas.microsoft.com/office/powerpoint/2010/main" val="29687917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Methodology</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24725237"/>
              </p:ext>
            </p:extLst>
          </p:nvPr>
        </p:nvGraphicFramePr>
        <p:xfrm>
          <a:off x="1066800" y="1600200"/>
          <a:ext cx="5877560" cy="1219200"/>
        </p:xfrm>
        <a:graphic>
          <a:graphicData uri="http://schemas.openxmlformats.org/drawingml/2006/table">
            <a:tbl>
              <a:tblPr firstRow="1" firstCol="1" bandRow="1">
                <a:tableStyleId>{16D9F66E-5EB9-4882-86FB-DCBF35E3C3E4}</a:tableStyleId>
              </a:tblPr>
              <a:tblGrid>
                <a:gridCol w="2706215"/>
                <a:gridCol w="1202468"/>
                <a:gridCol w="1968877"/>
              </a:tblGrid>
              <a:tr h="406400">
                <a:tc>
                  <a:txBody>
                    <a:bodyPr/>
                    <a:lstStyle/>
                    <a:p>
                      <a:pPr algn="just">
                        <a:lnSpc>
                          <a:spcPct val="200000"/>
                        </a:lnSpc>
                        <a:spcAft>
                          <a:spcPts val="0"/>
                        </a:spcAft>
                      </a:pPr>
                      <a:r>
                        <a:rPr lang="en-US" sz="1200" dirty="0">
                          <a:effectLst/>
                        </a:rPr>
                        <a:t>PHASE 1(Observation phase)</a:t>
                      </a:r>
                      <a:endParaRPr lang="en-IN" sz="1100" dirty="0">
                        <a:effectLst/>
                        <a:latin typeface="Calibri"/>
                        <a:ea typeface="Calibri"/>
                        <a:cs typeface="Times New Roman"/>
                      </a:endParaRPr>
                    </a:p>
                  </a:txBody>
                  <a:tcPr marL="68580" marR="68580" marT="0" marB="0"/>
                </a:tc>
                <a:tc>
                  <a:txBody>
                    <a:bodyPr/>
                    <a:lstStyle/>
                    <a:p>
                      <a:pPr algn="just">
                        <a:lnSpc>
                          <a:spcPct val="200000"/>
                        </a:lnSpc>
                        <a:spcAft>
                          <a:spcPts val="0"/>
                        </a:spcAft>
                      </a:pPr>
                      <a:r>
                        <a:rPr lang="en-US" sz="1200" b="0">
                          <a:effectLst/>
                        </a:rPr>
                        <a:t>1 month</a:t>
                      </a:r>
                      <a:endParaRPr lang="en-IN" sz="1100" b="0">
                        <a:effectLst/>
                        <a:latin typeface="Calibri"/>
                        <a:ea typeface="Calibri"/>
                        <a:cs typeface="Times New Roman"/>
                      </a:endParaRPr>
                    </a:p>
                  </a:txBody>
                  <a:tcPr marL="68580" marR="68580" marT="0" marB="0"/>
                </a:tc>
                <a:tc>
                  <a:txBody>
                    <a:bodyPr/>
                    <a:lstStyle/>
                    <a:p>
                      <a:pPr algn="just">
                        <a:lnSpc>
                          <a:spcPct val="200000"/>
                        </a:lnSpc>
                        <a:spcAft>
                          <a:spcPts val="0"/>
                        </a:spcAft>
                      </a:pPr>
                      <a:r>
                        <a:rPr lang="en-US" sz="1200" b="0" dirty="0">
                          <a:effectLst/>
                        </a:rPr>
                        <a:t>1</a:t>
                      </a:r>
                      <a:r>
                        <a:rPr lang="en-US" sz="1200" b="0" baseline="30000" dirty="0">
                          <a:effectLst/>
                        </a:rPr>
                        <a:t>st</a:t>
                      </a:r>
                      <a:r>
                        <a:rPr lang="en-US" sz="1200" b="0" dirty="0">
                          <a:effectLst/>
                        </a:rPr>
                        <a:t> Feb-28</a:t>
                      </a:r>
                      <a:r>
                        <a:rPr lang="en-US" sz="1200" b="0" baseline="30000" dirty="0">
                          <a:effectLst/>
                        </a:rPr>
                        <a:t>th</a:t>
                      </a:r>
                      <a:r>
                        <a:rPr lang="en-US" sz="1200" b="0" dirty="0">
                          <a:effectLst/>
                        </a:rPr>
                        <a:t> Feb</a:t>
                      </a:r>
                      <a:endParaRPr lang="en-IN" sz="1100" b="0" dirty="0">
                        <a:effectLst/>
                        <a:latin typeface="Calibri"/>
                        <a:ea typeface="Calibri"/>
                        <a:cs typeface="Times New Roman"/>
                      </a:endParaRPr>
                    </a:p>
                  </a:txBody>
                  <a:tcPr marL="68580" marR="68580" marT="0" marB="0"/>
                </a:tc>
              </a:tr>
              <a:tr h="406400">
                <a:tc>
                  <a:txBody>
                    <a:bodyPr/>
                    <a:lstStyle/>
                    <a:p>
                      <a:pPr algn="just">
                        <a:lnSpc>
                          <a:spcPct val="200000"/>
                        </a:lnSpc>
                        <a:spcAft>
                          <a:spcPts val="0"/>
                        </a:spcAft>
                      </a:pPr>
                      <a:r>
                        <a:rPr lang="en-US" sz="1200">
                          <a:effectLst/>
                        </a:rPr>
                        <a:t>PHASE 2(Observation phase)</a:t>
                      </a:r>
                      <a:endParaRPr lang="en-IN" sz="1100">
                        <a:effectLst/>
                        <a:latin typeface="Calibri"/>
                        <a:ea typeface="Calibri"/>
                        <a:cs typeface="Times New Roman"/>
                      </a:endParaRPr>
                    </a:p>
                  </a:txBody>
                  <a:tcPr marL="68580" marR="68580" marT="0" marB="0"/>
                </a:tc>
                <a:tc>
                  <a:txBody>
                    <a:bodyPr/>
                    <a:lstStyle/>
                    <a:p>
                      <a:pPr algn="just">
                        <a:lnSpc>
                          <a:spcPct val="200000"/>
                        </a:lnSpc>
                        <a:spcAft>
                          <a:spcPts val="0"/>
                        </a:spcAft>
                      </a:pPr>
                      <a:r>
                        <a:rPr lang="en-US" sz="1200" dirty="0">
                          <a:effectLst/>
                        </a:rPr>
                        <a:t>1 month</a:t>
                      </a:r>
                      <a:endParaRPr lang="en-IN" sz="1100" dirty="0">
                        <a:effectLst/>
                        <a:latin typeface="Calibri"/>
                        <a:ea typeface="Calibri"/>
                        <a:cs typeface="Times New Roman"/>
                      </a:endParaRPr>
                    </a:p>
                  </a:txBody>
                  <a:tcPr marL="68580" marR="68580" marT="0" marB="0"/>
                </a:tc>
                <a:tc>
                  <a:txBody>
                    <a:bodyPr/>
                    <a:lstStyle/>
                    <a:p>
                      <a:pPr algn="just">
                        <a:lnSpc>
                          <a:spcPct val="200000"/>
                        </a:lnSpc>
                        <a:spcAft>
                          <a:spcPts val="0"/>
                        </a:spcAft>
                      </a:pPr>
                      <a:r>
                        <a:rPr lang="en-US" sz="1200" dirty="0">
                          <a:effectLst/>
                        </a:rPr>
                        <a:t>1</a:t>
                      </a:r>
                      <a:r>
                        <a:rPr lang="en-US" sz="1200" baseline="30000" dirty="0">
                          <a:effectLst/>
                        </a:rPr>
                        <a:t>st</a:t>
                      </a:r>
                      <a:r>
                        <a:rPr lang="en-US" sz="1200" dirty="0">
                          <a:effectLst/>
                        </a:rPr>
                        <a:t> March-31</a:t>
                      </a:r>
                      <a:r>
                        <a:rPr lang="en-US" sz="1200" baseline="30000" dirty="0">
                          <a:effectLst/>
                        </a:rPr>
                        <a:t>st</a:t>
                      </a:r>
                      <a:r>
                        <a:rPr lang="en-US" sz="1200" dirty="0">
                          <a:effectLst/>
                        </a:rPr>
                        <a:t> March</a:t>
                      </a:r>
                      <a:endParaRPr lang="en-IN" sz="1100" dirty="0">
                        <a:effectLst/>
                        <a:latin typeface="Calibri"/>
                        <a:ea typeface="Calibri"/>
                        <a:cs typeface="Times New Roman"/>
                      </a:endParaRPr>
                    </a:p>
                  </a:txBody>
                  <a:tcPr marL="68580" marR="68580" marT="0" marB="0"/>
                </a:tc>
              </a:tr>
              <a:tr h="406400">
                <a:tc>
                  <a:txBody>
                    <a:bodyPr/>
                    <a:lstStyle/>
                    <a:p>
                      <a:pPr algn="just">
                        <a:lnSpc>
                          <a:spcPct val="200000"/>
                        </a:lnSpc>
                        <a:spcAft>
                          <a:spcPts val="0"/>
                        </a:spcAft>
                      </a:pPr>
                      <a:r>
                        <a:rPr lang="en-US" sz="1200" dirty="0" smtClean="0">
                          <a:effectLst/>
                        </a:rPr>
                        <a:t>PHASE3(Implementation </a:t>
                      </a:r>
                      <a:r>
                        <a:rPr lang="en-US" sz="1200" dirty="0">
                          <a:effectLst/>
                        </a:rPr>
                        <a:t>phase)</a:t>
                      </a:r>
                      <a:endParaRPr lang="en-IN" sz="1100" dirty="0">
                        <a:effectLst/>
                        <a:latin typeface="Calibri"/>
                        <a:ea typeface="Calibri"/>
                        <a:cs typeface="Times New Roman"/>
                      </a:endParaRPr>
                    </a:p>
                  </a:txBody>
                  <a:tcPr marL="68580" marR="68580" marT="0" marB="0"/>
                </a:tc>
                <a:tc>
                  <a:txBody>
                    <a:bodyPr/>
                    <a:lstStyle/>
                    <a:p>
                      <a:pPr algn="just">
                        <a:lnSpc>
                          <a:spcPct val="200000"/>
                        </a:lnSpc>
                        <a:spcAft>
                          <a:spcPts val="0"/>
                        </a:spcAft>
                      </a:pPr>
                      <a:r>
                        <a:rPr lang="en-US" sz="1200">
                          <a:effectLst/>
                        </a:rPr>
                        <a:t>1 month</a:t>
                      </a:r>
                      <a:endParaRPr lang="en-IN" sz="1100">
                        <a:effectLst/>
                        <a:latin typeface="Calibri"/>
                        <a:ea typeface="Calibri"/>
                        <a:cs typeface="Times New Roman"/>
                      </a:endParaRPr>
                    </a:p>
                  </a:txBody>
                  <a:tcPr marL="68580" marR="68580" marT="0" marB="0"/>
                </a:tc>
                <a:tc>
                  <a:txBody>
                    <a:bodyPr/>
                    <a:lstStyle/>
                    <a:p>
                      <a:pPr algn="just">
                        <a:lnSpc>
                          <a:spcPct val="200000"/>
                        </a:lnSpc>
                        <a:spcAft>
                          <a:spcPts val="0"/>
                        </a:spcAft>
                      </a:pPr>
                      <a:r>
                        <a:rPr lang="en-US" sz="1200" dirty="0">
                          <a:effectLst/>
                        </a:rPr>
                        <a:t>1</a:t>
                      </a:r>
                      <a:r>
                        <a:rPr lang="en-US" sz="1200" baseline="30000" dirty="0">
                          <a:effectLst/>
                        </a:rPr>
                        <a:t>st</a:t>
                      </a:r>
                      <a:r>
                        <a:rPr lang="en-US" sz="1200" dirty="0">
                          <a:effectLst/>
                        </a:rPr>
                        <a:t> April-30</a:t>
                      </a:r>
                      <a:r>
                        <a:rPr lang="en-US" sz="1200" baseline="30000" dirty="0">
                          <a:effectLst/>
                        </a:rPr>
                        <a:t>th</a:t>
                      </a:r>
                      <a:r>
                        <a:rPr lang="en-US" sz="1200" dirty="0">
                          <a:effectLst/>
                        </a:rPr>
                        <a:t> April</a:t>
                      </a:r>
                      <a:endParaRPr lang="en-IN" sz="1100" dirty="0">
                        <a:effectLst/>
                        <a:latin typeface="Calibri"/>
                        <a:ea typeface="Calibri"/>
                        <a:cs typeface="Times New Roman"/>
                      </a:endParaRPr>
                    </a:p>
                  </a:txBody>
                  <a:tcPr marL="68580" marR="68580" marT="0" marB="0"/>
                </a:tc>
              </a:tr>
            </a:tbl>
          </a:graphicData>
        </a:graphic>
      </p:graphicFrame>
      <p:sp>
        <p:nvSpPr>
          <p:cNvPr id="5" name="Rectangle 1"/>
          <p:cNvSpPr>
            <a:spLocks noChangeArrowheads="1"/>
          </p:cNvSpPr>
          <p:nvPr/>
        </p:nvSpPr>
        <p:spPr bwMode="auto">
          <a:xfrm>
            <a:off x="381000" y="743043"/>
            <a:ext cx="8458200" cy="51141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126960" rIns="91440" bIns="0" numCol="1" anchor="ctr" anchorCtr="0" compatLnSpc="1">
            <a:prstTxWarp prst="textNoShape">
              <a:avLst/>
            </a:prstTxWarp>
            <a:spAutoFit/>
          </a:bodyPr>
          <a:lstStyle>
            <a:lvl1pPr fontAlgn="base">
              <a:spcBef>
                <a:spcPct val="0"/>
              </a:spcBef>
              <a:spcAft>
                <a:spcPct val="0"/>
              </a:spcAft>
              <a:tabLst>
                <a:tab pos="4264025" algn="l"/>
              </a:tabLst>
              <a:defRPr>
                <a:solidFill>
                  <a:schemeClr val="tx1"/>
                </a:solidFill>
                <a:latin typeface="Arial" pitchFamily="34" charset="0"/>
                <a:cs typeface="Arial" pitchFamily="34" charset="0"/>
              </a:defRPr>
            </a:lvl1pPr>
            <a:lvl2pPr fontAlgn="base">
              <a:spcBef>
                <a:spcPct val="0"/>
              </a:spcBef>
              <a:spcAft>
                <a:spcPct val="0"/>
              </a:spcAft>
              <a:tabLst>
                <a:tab pos="4264025" algn="l"/>
              </a:tabLst>
              <a:defRPr>
                <a:solidFill>
                  <a:schemeClr val="tx1"/>
                </a:solidFill>
                <a:latin typeface="Arial" pitchFamily="34" charset="0"/>
                <a:cs typeface="Arial" pitchFamily="34" charset="0"/>
              </a:defRPr>
            </a:lvl2pPr>
            <a:lvl3pPr fontAlgn="base">
              <a:spcBef>
                <a:spcPct val="0"/>
              </a:spcBef>
              <a:spcAft>
                <a:spcPct val="0"/>
              </a:spcAft>
              <a:tabLst>
                <a:tab pos="4264025" algn="l"/>
              </a:tabLst>
              <a:defRPr>
                <a:solidFill>
                  <a:schemeClr val="tx1"/>
                </a:solidFill>
                <a:latin typeface="Arial" pitchFamily="34" charset="0"/>
                <a:cs typeface="Arial" pitchFamily="34" charset="0"/>
              </a:defRPr>
            </a:lvl3pPr>
            <a:lvl4pPr fontAlgn="base">
              <a:spcBef>
                <a:spcPct val="0"/>
              </a:spcBef>
              <a:spcAft>
                <a:spcPct val="0"/>
              </a:spcAft>
              <a:tabLst>
                <a:tab pos="4264025" algn="l"/>
              </a:tabLst>
              <a:defRPr>
                <a:solidFill>
                  <a:schemeClr val="tx1"/>
                </a:solidFill>
                <a:latin typeface="Arial" pitchFamily="34" charset="0"/>
                <a:cs typeface="Arial" pitchFamily="34" charset="0"/>
              </a:defRPr>
            </a:lvl4pPr>
            <a:lvl5pPr fontAlgn="base">
              <a:spcBef>
                <a:spcPct val="0"/>
              </a:spcBef>
              <a:spcAft>
                <a:spcPct val="0"/>
              </a:spcAft>
              <a:tabLst>
                <a:tab pos="4264025" algn="l"/>
              </a:tabLst>
              <a:defRPr>
                <a:solidFill>
                  <a:schemeClr val="tx1"/>
                </a:solidFill>
                <a:latin typeface="Arial" pitchFamily="34" charset="0"/>
                <a:cs typeface="Arial" pitchFamily="34" charset="0"/>
              </a:defRPr>
            </a:lvl5pPr>
            <a:lvl6pPr fontAlgn="base">
              <a:spcBef>
                <a:spcPct val="0"/>
              </a:spcBef>
              <a:spcAft>
                <a:spcPct val="0"/>
              </a:spcAft>
              <a:tabLst>
                <a:tab pos="4264025" algn="l"/>
              </a:tabLst>
              <a:defRPr>
                <a:solidFill>
                  <a:schemeClr val="tx1"/>
                </a:solidFill>
                <a:latin typeface="Arial" pitchFamily="34" charset="0"/>
                <a:cs typeface="Arial" pitchFamily="34" charset="0"/>
              </a:defRPr>
            </a:lvl6pPr>
            <a:lvl7pPr fontAlgn="base">
              <a:spcBef>
                <a:spcPct val="0"/>
              </a:spcBef>
              <a:spcAft>
                <a:spcPct val="0"/>
              </a:spcAft>
              <a:tabLst>
                <a:tab pos="4264025" algn="l"/>
              </a:tabLst>
              <a:defRPr>
                <a:solidFill>
                  <a:schemeClr val="tx1"/>
                </a:solidFill>
                <a:latin typeface="Arial" pitchFamily="34" charset="0"/>
                <a:cs typeface="Arial" pitchFamily="34" charset="0"/>
              </a:defRPr>
            </a:lvl7pPr>
            <a:lvl8pPr fontAlgn="base">
              <a:spcBef>
                <a:spcPct val="0"/>
              </a:spcBef>
              <a:spcAft>
                <a:spcPct val="0"/>
              </a:spcAft>
              <a:tabLst>
                <a:tab pos="4264025" algn="l"/>
              </a:tabLst>
              <a:defRPr>
                <a:solidFill>
                  <a:schemeClr val="tx1"/>
                </a:solidFill>
                <a:latin typeface="Arial" pitchFamily="34" charset="0"/>
                <a:cs typeface="Arial" pitchFamily="34" charset="0"/>
              </a:defRPr>
            </a:lvl8pPr>
            <a:lvl9pPr fontAlgn="base">
              <a:spcBef>
                <a:spcPct val="0"/>
              </a:spcBef>
              <a:spcAft>
                <a:spcPct val="0"/>
              </a:spcAft>
              <a:tabLst>
                <a:tab pos="4264025" algn="l"/>
              </a:tabLst>
              <a:defRPr>
                <a:solidFill>
                  <a:schemeClr val="tx1"/>
                </a:solidFill>
                <a:latin typeface="Arial" pitchFamily="34" charset="0"/>
                <a:cs typeface="Arial" pitchFamily="34" charset="0"/>
              </a:defRPr>
            </a:lvl9pPr>
          </a:lstStyle>
          <a:p>
            <a:pPr marL="342900" marR="0" lvl="0" indent="-342900" algn="just" defTabSz="914400" rtl="0" eaLnBrk="1" fontAlgn="base" latinLnBrk="0" hangingPunct="1">
              <a:lnSpc>
                <a:spcPct val="100000"/>
              </a:lnSpc>
              <a:spcBef>
                <a:spcPct val="0"/>
              </a:spcBef>
              <a:spcAft>
                <a:spcPct val="0"/>
              </a:spcAft>
              <a:buClr>
                <a:schemeClr val="tx2"/>
              </a:buClr>
              <a:buSzTx/>
              <a:buFont typeface="Arial" panose="020B0604020202020204" pitchFamily="34" charset="0"/>
              <a:buChar char="•"/>
              <a:tabLst>
                <a:tab pos="4264025" algn="l"/>
              </a:tabLst>
            </a:pPr>
            <a:endParaRPr kumimoji="0" lang="en-US" altLang="en-US" sz="2000" b="0" i="0" u="none" strike="noStrike" cap="none" normalizeH="0" baseline="0" dirty="0" smtClean="0">
              <a:ln>
                <a:noFill/>
              </a:ln>
              <a:solidFill>
                <a:srgbClr val="000000"/>
              </a:solidFill>
              <a:effectLst/>
              <a:latin typeface="+mn-lt"/>
              <a:ea typeface="Times New Roman" pitchFamily="18" charset="0"/>
              <a:cs typeface="Times New Roman" pitchFamily="18" charset="0"/>
            </a:endParaRPr>
          </a:p>
          <a:p>
            <a:pPr marL="342900" marR="0" lvl="0" indent="-342900" algn="just" defTabSz="914400" rtl="0" eaLnBrk="1" fontAlgn="base" latinLnBrk="0" hangingPunct="1">
              <a:lnSpc>
                <a:spcPct val="100000"/>
              </a:lnSpc>
              <a:spcBef>
                <a:spcPct val="0"/>
              </a:spcBef>
              <a:spcAft>
                <a:spcPct val="0"/>
              </a:spcAft>
              <a:buClr>
                <a:schemeClr val="tx2"/>
              </a:buClr>
              <a:buSzTx/>
              <a:buFont typeface="Arial" panose="020B0604020202020204" pitchFamily="34" charset="0"/>
              <a:buChar char="•"/>
              <a:tabLst>
                <a:tab pos="4264025" algn="l"/>
              </a:tabLst>
            </a:pPr>
            <a:endParaRPr lang="en-US" altLang="en-US" sz="2000" dirty="0">
              <a:solidFill>
                <a:srgbClr val="000000"/>
              </a:solidFill>
              <a:latin typeface="+mn-lt"/>
              <a:ea typeface="Times New Roman" pitchFamily="18" charset="0"/>
              <a:cs typeface="Times New Roman" pitchFamily="18" charset="0"/>
            </a:endParaRPr>
          </a:p>
          <a:p>
            <a:pPr marL="342900" marR="0" lvl="0" indent="-342900" algn="just" defTabSz="914400" rtl="0" eaLnBrk="1" fontAlgn="base" latinLnBrk="0" hangingPunct="1">
              <a:lnSpc>
                <a:spcPct val="100000"/>
              </a:lnSpc>
              <a:spcBef>
                <a:spcPct val="0"/>
              </a:spcBef>
              <a:spcAft>
                <a:spcPct val="0"/>
              </a:spcAft>
              <a:buClr>
                <a:schemeClr val="tx2"/>
              </a:buClr>
              <a:buSzTx/>
              <a:buFont typeface="Arial" panose="020B0604020202020204" pitchFamily="34" charset="0"/>
              <a:buChar char="•"/>
              <a:tabLst>
                <a:tab pos="4264025" algn="l"/>
              </a:tabLst>
            </a:pPr>
            <a:endParaRPr kumimoji="0" lang="en-US" altLang="en-US" sz="2000" b="0" i="0" u="none" strike="noStrike" cap="none" normalizeH="0" baseline="0" dirty="0" smtClean="0">
              <a:ln>
                <a:noFill/>
              </a:ln>
              <a:solidFill>
                <a:srgbClr val="000000"/>
              </a:solidFill>
              <a:effectLst/>
              <a:latin typeface="+mn-lt"/>
              <a:ea typeface="Times New Roman" pitchFamily="18" charset="0"/>
              <a:cs typeface="Times New Roman" pitchFamily="18" charset="0"/>
            </a:endParaRPr>
          </a:p>
          <a:p>
            <a:pPr marL="342900" marR="0" lvl="0" indent="-342900" algn="just" defTabSz="914400" rtl="0" eaLnBrk="1" fontAlgn="base" latinLnBrk="0" hangingPunct="1">
              <a:lnSpc>
                <a:spcPct val="100000"/>
              </a:lnSpc>
              <a:spcBef>
                <a:spcPct val="0"/>
              </a:spcBef>
              <a:spcAft>
                <a:spcPct val="0"/>
              </a:spcAft>
              <a:buClr>
                <a:schemeClr val="tx2"/>
              </a:buClr>
              <a:buSzTx/>
              <a:buFont typeface="Arial" panose="020B0604020202020204" pitchFamily="34" charset="0"/>
              <a:buChar char="•"/>
              <a:tabLst>
                <a:tab pos="4264025" algn="l"/>
              </a:tabLst>
            </a:pPr>
            <a:endParaRPr lang="en-US" altLang="en-US" sz="2000" dirty="0">
              <a:solidFill>
                <a:srgbClr val="000000"/>
              </a:solidFill>
              <a:latin typeface="+mn-lt"/>
              <a:ea typeface="Times New Roman" pitchFamily="18" charset="0"/>
              <a:cs typeface="Times New Roman" pitchFamily="18" charset="0"/>
            </a:endParaRPr>
          </a:p>
          <a:p>
            <a:pPr marL="342900" marR="0" lvl="0" indent="-342900" algn="just" defTabSz="914400" rtl="0" eaLnBrk="1" fontAlgn="base" latinLnBrk="0" hangingPunct="1">
              <a:lnSpc>
                <a:spcPct val="100000"/>
              </a:lnSpc>
              <a:spcBef>
                <a:spcPct val="0"/>
              </a:spcBef>
              <a:spcAft>
                <a:spcPct val="0"/>
              </a:spcAft>
              <a:buClr>
                <a:schemeClr val="tx2"/>
              </a:buClr>
              <a:buSzTx/>
              <a:buFont typeface="Arial" panose="020B0604020202020204" pitchFamily="34" charset="0"/>
              <a:buChar char="•"/>
              <a:tabLst>
                <a:tab pos="4264025" algn="l"/>
              </a:tabLst>
            </a:pPr>
            <a:endParaRPr kumimoji="0" lang="en-US" altLang="en-US" sz="2000" b="0" i="0" u="none" strike="noStrike" cap="none" normalizeH="0" baseline="0" dirty="0" smtClean="0">
              <a:ln>
                <a:noFill/>
              </a:ln>
              <a:solidFill>
                <a:srgbClr val="000000"/>
              </a:solidFill>
              <a:effectLst/>
              <a:latin typeface="+mn-lt"/>
              <a:ea typeface="Times New Roman" pitchFamily="18" charset="0"/>
              <a:cs typeface="Times New Roman" pitchFamily="18" charset="0"/>
            </a:endParaRPr>
          </a:p>
          <a:p>
            <a:pPr marL="342900" marR="0" lvl="0" indent="-342900" algn="just" defTabSz="914400" rtl="0" eaLnBrk="1" fontAlgn="base" latinLnBrk="0" hangingPunct="1">
              <a:lnSpc>
                <a:spcPct val="100000"/>
              </a:lnSpc>
              <a:spcBef>
                <a:spcPct val="0"/>
              </a:spcBef>
              <a:spcAft>
                <a:spcPct val="0"/>
              </a:spcAft>
              <a:buClr>
                <a:schemeClr val="tx2"/>
              </a:buClr>
              <a:buSzTx/>
              <a:buFont typeface="Arial" panose="020B0604020202020204" pitchFamily="34" charset="0"/>
              <a:buChar char="•"/>
              <a:tabLst>
                <a:tab pos="4264025" algn="l"/>
              </a:tabLst>
            </a:pPr>
            <a:endParaRPr lang="en-US" altLang="en-US" sz="2000" dirty="0">
              <a:solidFill>
                <a:srgbClr val="000000"/>
              </a:solidFill>
              <a:latin typeface="+mn-lt"/>
              <a:ea typeface="Times New Roman" pitchFamily="18" charset="0"/>
              <a:cs typeface="Times New Roman" pitchFamily="18" charset="0"/>
            </a:endParaRPr>
          </a:p>
          <a:p>
            <a:pPr marL="342900" marR="0" lvl="0" indent="-342900" algn="just" defTabSz="914400" rtl="0" eaLnBrk="1" fontAlgn="base" latinLnBrk="0" hangingPunct="1">
              <a:lnSpc>
                <a:spcPct val="100000"/>
              </a:lnSpc>
              <a:spcBef>
                <a:spcPct val="0"/>
              </a:spcBef>
              <a:spcAft>
                <a:spcPct val="0"/>
              </a:spcAft>
              <a:buClr>
                <a:schemeClr val="tx2"/>
              </a:buClr>
              <a:buSzTx/>
              <a:buFont typeface="Arial" panose="020B0604020202020204" pitchFamily="34" charset="0"/>
              <a:buChar char="•"/>
              <a:tabLst>
                <a:tab pos="4264025" algn="l"/>
              </a:tabLst>
            </a:pPr>
            <a:endParaRPr kumimoji="0" lang="en-US" altLang="en-US" sz="2000" b="0" i="0" u="none" strike="noStrike" cap="none" normalizeH="0" baseline="0" dirty="0" smtClean="0">
              <a:ln>
                <a:noFill/>
              </a:ln>
              <a:solidFill>
                <a:srgbClr val="000000"/>
              </a:solidFill>
              <a:effectLst/>
              <a:latin typeface="+mn-lt"/>
              <a:ea typeface="Times New Roman" pitchFamily="18" charset="0"/>
              <a:cs typeface="Times New Roman" pitchFamily="18" charset="0"/>
            </a:endParaRPr>
          </a:p>
          <a:p>
            <a:pPr marL="342900" marR="0" lvl="0" indent="-342900" algn="just" defTabSz="914400" rtl="0" eaLnBrk="1" fontAlgn="base" latinLnBrk="0" hangingPunct="1">
              <a:lnSpc>
                <a:spcPct val="100000"/>
              </a:lnSpc>
              <a:spcBef>
                <a:spcPct val="0"/>
              </a:spcBef>
              <a:spcAft>
                <a:spcPct val="0"/>
              </a:spcAft>
              <a:buClr>
                <a:schemeClr val="tx2"/>
              </a:buClr>
              <a:buSzTx/>
              <a:buFont typeface="Arial" panose="020B0604020202020204" pitchFamily="34" charset="0"/>
              <a:buChar char="•"/>
              <a:tabLst>
                <a:tab pos="4264025" algn="l"/>
              </a:tabLst>
            </a:pPr>
            <a:r>
              <a:rPr kumimoji="0" lang="en-US" altLang="en-US" sz="2400" b="0" i="0" u="none" strike="noStrike" cap="none" normalizeH="0" baseline="0" dirty="0" smtClean="0">
                <a:ln>
                  <a:noFill/>
                </a:ln>
                <a:solidFill>
                  <a:srgbClr val="000000"/>
                </a:solidFill>
                <a:effectLst/>
                <a:latin typeface="+mn-lt"/>
                <a:ea typeface="Times New Roman" pitchFamily="18" charset="0"/>
                <a:cs typeface="Times New Roman" pitchFamily="18" charset="0"/>
              </a:rPr>
              <a:t>Expected outcome:</a:t>
            </a:r>
            <a:endParaRPr kumimoji="0" lang="en-US" altLang="en-US" sz="2400" b="0" i="0" u="none" strike="noStrike" cap="none" normalizeH="0" baseline="0" dirty="0" smtClean="0">
              <a:ln>
                <a:noFill/>
              </a:ln>
              <a:solidFill>
                <a:schemeClr val="tx1"/>
              </a:solidFill>
              <a:effectLst/>
              <a:latin typeface="+mn-lt"/>
            </a:endParaRPr>
          </a:p>
          <a:p>
            <a:pPr lvl="1" algn="just" eaLnBrk="0" hangingPunct="0">
              <a:buClr>
                <a:schemeClr val="tx2"/>
              </a:buClr>
            </a:pPr>
            <a:r>
              <a:rPr kumimoji="0" lang="en-US" altLang="en-US" sz="2000" b="0" i="0" u="none" strike="noStrike" cap="none" normalizeH="0" baseline="0" dirty="0" smtClean="0">
                <a:ln>
                  <a:noFill/>
                </a:ln>
                <a:solidFill>
                  <a:srgbClr val="000000"/>
                </a:solidFill>
                <a:effectLst/>
                <a:latin typeface="+mn-lt"/>
                <a:ea typeface="Calibri" pitchFamily="34" charset="0"/>
                <a:cs typeface="Times New Roman" pitchFamily="18" charset="0"/>
              </a:rPr>
              <a:t>The aim of this study is to analyze a situation, examine the objectives of the situation and then to synthesize an improved, more efficient and effective method or system. Accurate observations were made and recording of existing work methods to identify the critical activities and look for indicators from which new methods might emerge. Different work patterns were observed and time was recorded to determine the time it takes the qualified worker to complete a specific job to the current required level of performance.</a:t>
            </a:r>
            <a:endParaRPr kumimoji="0" lang="en-US" altLang="en-US" sz="2000" b="0" i="0" u="none" strike="noStrike" cap="none" normalizeH="0" baseline="0" dirty="0" smtClean="0">
              <a:ln>
                <a:noFill/>
              </a:ln>
              <a:solidFill>
                <a:schemeClr val="tx1"/>
              </a:solidFill>
              <a:effectLst/>
              <a:latin typeface="+mn-lt"/>
            </a:endParaRPr>
          </a:p>
        </p:txBody>
      </p:sp>
    </p:spTree>
    <p:extLst>
      <p:ext uri="{BB962C8B-B14F-4D97-AF65-F5344CB8AC3E}">
        <p14:creationId xmlns:p14="http://schemas.microsoft.com/office/powerpoint/2010/main" val="26824156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Index</a:t>
            </a:r>
            <a:endParaRPr lang="en-IN" dirty="0"/>
          </a:p>
        </p:txBody>
      </p:sp>
      <p:sp>
        <p:nvSpPr>
          <p:cNvPr id="3" name="Rounded Rectangle 2"/>
          <p:cNvSpPr/>
          <p:nvPr/>
        </p:nvSpPr>
        <p:spPr>
          <a:xfrm>
            <a:off x="450273" y="4114800"/>
            <a:ext cx="8229600" cy="685800"/>
          </a:xfrm>
          <a:prstGeom prst="round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 name="Content Placeholder 1"/>
          <p:cNvSpPr>
            <a:spLocks noGrp="1"/>
          </p:cNvSpPr>
          <p:nvPr>
            <p:ph idx="1"/>
          </p:nvPr>
        </p:nvSpPr>
        <p:spPr/>
        <p:txBody>
          <a:bodyPr>
            <a:normAutofit/>
          </a:bodyPr>
          <a:lstStyle/>
          <a:p>
            <a:pPr marL="514350" indent="-514350">
              <a:lnSpc>
                <a:spcPct val="150000"/>
              </a:lnSpc>
              <a:buClr>
                <a:schemeClr val="tx2"/>
              </a:buClr>
              <a:buFont typeface="+mj-lt"/>
              <a:buAutoNum type="arabicPeriod"/>
            </a:pPr>
            <a:r>
              <a:rPr lang="en-IN" sz="2400" dirty="0" smtClean="0"/>
              <a:t>Introduction</a:t>
            </a:r>
          </a:p>
          <a:p>
            <a:pPr marL="514350" indent="-514350">
              <a:lnSpc>
                <a:spcPct val="150000"/>
              </a:lnSpc>
              <a:buClr>
                <a:schemeClr val="tx2"/>
              </a:buClr>
              <a:buFont typeface="+mj-lt"/>
              <a:buAutoNum type="arabicPeriod"/>
            </a:pPr>
            <a:r>
              <a:rPr lang="en-IN" dirty="0" smtClean="0"/>
              <a:t>Review of literature</a:t>
            </a:r>
            <a:endParaRPr lang="en-IN" sz="2400" dirty="0" smtClean="0"/>
          </a:p>
          <a:p>
            <a:pPr marL="514350" indent="-514350">
              <a:lnSpc>
                <a:spcPct val="150000"/>
              </a:lnSpc>
              <a:buClr>
                <a:schemeClr val="tx2"/>
              </a:buClr>
              <a:buFont typeface="+mj-lt"/>
              <a:buAutoNum type="arabicPeriod"/>
            </a:pPr>
            <a:r>
              <a:rPr lang="en-IN" dirty="0" smtClean="0"/>
              <a:t>Objectives/</a:t>
            </a:r>
            <a:r>
              <a:rPr lang="en-IN" sz="2400" dirty="0" smtClean="0"/>
              <a:t>Research question</a:t>
            </a:r>
          </a:p>
          <a:p>
            <a:pPr marL="514350" indent="-514350">
              <a:lnSpc>
                <a:spcPct val="150000"/>
              </a:lnSpc>
              <a:buClr>
                <a:schemeClr val="tx2"/>
              </a:buClr>
              <a:buFont typeface="+mj-lt"/>
              <a:buAutoNum type="arabicPeriod"/>
            </a:pPr>
            <a:r>
              <a:rPr lang="en-IN" sz="2400" dirty="0" smtClean="0"/>
              <a:t>Methodology</a:t>
            </a:r>
          </a:p>
          <a:p>
            <a:pPr marL="514350" indent="-514350">
              <a:lnSpc>
                <a:spcPct val="150000"/>
              </a:lnSpc>
              <a:buClr>
                <a:schemeClr val="tx2"/>
              </a:buClr>
              <a:buFont typeface="+mj-lt"/>
              <a:buAutoNum type="arabicPeriod"/>
            </a:pPr>
            <a:r>
              <a:rPr lang="en-IN" dirty="0" smtClean="0"/>
              <a:t>Key Findings</a:t>
            </a:r>
            <a:endParaRPr lang="en-IN" sz="2400" dirty="0" smtClean="0"/>
          </a:p>
          <a:p>
            <a:pPr marL="514350" indent="-514350">
              <a:lnSpc>
                <a:spcPct val="150000"/>
              </a:lnSpc>
              <a:buClr>
                <a:schemeClr val="tx2"/>
              </a:buClr>
              <a:buFont typeface="+mj-lt"/>
              <a:buAutoNum type="arabicPeriod"/>
            </a:pPr>
            <a:r>
              <a:rPr lang="en-IN" sz="2400" dirty="0" smtClean="0"/>
              <a:t>Discussion</a:t>
            </a:r>
          </a:p>
          <a:p>
            <a:pPr marL="514350" indent="-514350">
              <a:lnSpc>
                <a:spcPct val="150000"/>
              </a:lnSpc>
              <a:buClr>
                <a:schemeClr val="tx2"/>
              </a:buClr>
              <a:buFont typeface="+mj-lt"/>
              <a:buAutoNum type="arabicPeriod"/>
            </a:pPr>
            <a:r>
              <a:rPr lang="en-IN" dirty="0" smtClean="0"/>
              <a:t>Recommendations</a:t>
            </a:r>
            <a:endParaRPr lang="en-IN" sz="2400" dirty="0" smtClean="0"/>
          </a:p>
          <a:p>
            <a:pPr>
              <a:buNone/>
            </a:pPr>
            <a:endParaRPr lang="en-IN" dirty="0"/>
          </a:p>
        </p:txBody>
      </p:sp>
    </p:spTree>
    <p:extLst>
      <p:ext uri="{BB962C8B-B14F-4D97-AF65-F5344CB8AC3E}">
        <p14:creationId xmlns:p14="http://schemas.microsoft.com/office/powerpoint/2010/main" val="9216421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N" dirty="0" smtClean="0"/>
              <a:t>Key Findings</a:t>
            </a:r>
            <a:endParaRPr lang="en-IN" dirty="0"/>
          </a:p>
        </p:txBody>
      </p:sp>
      <p:sp>
        <p:nvSpPr>
          <p:cNvPr id="4" name="Content Placeholder 3"/>
          <p:cNvSpPr>
            <a:spLocks noGrp="1"/>
          </p:cNvSpPr>
          <p:nvPr>
            <p:ph idx="1"/>
          </p:nvPr>
        </p:nvSpPr>
        <p:spPr/>
        <p:txBody>
          <a:bodyPr/>
          <a:lstStyle/>
          <a:p>
            <a:pPr>
              <a:buClr>
                <a:schemeClr val="tx2"/>
              </a:buClr>
            </a:pPr>
            <a:r>
              <a:rPr lang="en-IN" dirty="0" smtClean="0"/>
              <a:t>Discharge </a:t>
            </a:r>
            <a:r>
              <a:rPr lang="en-IN" dirty="0" smtClean="0"/>
              <a:t>Process ( Before the study)</a:t>
            </a:r>
          </a:p>
          <a:p>
            <a:pPr>
              <a:buClr>
                <a:schemeClr val="tx2"/>
              </a:buClr>
            </a:pPr>
            <a:r>
              <a:rPr lang="en-IN" dirty="0" smtClean="0"/>
              <a:t>Step wise comparison of the discharge </a:t>
            </a:r>
            <a:r>
              <a:rPr lang="en-IN" dirty="0" smtClean="0"/>
              <a:t>process in the 3 phases</a:t>
            </a:r>
            <a:endParaRPr lang="en-IN" dirty="0" smtClean="0"/>
          </a:p>
          <a:p>
            <a:pPr>
              <a:buClr>
                <a:schemeClr val="tx2"/>
              </a:buClr>
            </a:pPr>
            <a:r>
              <a:rPr lang="en-IN" b="1" dirty="0" smtClean="0">
                <a:solidFill>
                  <a:srgbClr val="00B050"/>
                </a:solidFill>
              </a:rPr>
              <a:t>Impact </a:t>
            </a:r>
            <a:r>
              <a:rPr lang="en-IN" b="1" dirty="0" smtClean="0">
                <a:solidFill>
                  <a:srgbClr val="00B050"/>
                </a:solidFill>
              </a:rPr>
              <a:t>after streamlining of the discharge process</a:t>
            </a:r>
          </a:p>
          <a:p>
            <a:pPr>
              <a:buClr>
                <a:schemeClr val="tx2"/>
              </a:buClr>
            </a:pPr>
            <a:endParaRPr lang="en-IN" dirty="0" smtClean="0"/>
          </a:p>
          <a:p>
            <a:pPr>
              <a:buClr>
                <a:schemeClr val="tx2"/>
              </a:buClr>
            </a:pPr>
            <a:endParaRPr lang="en-IN" dirty="0" smtClean="0"/>
          </a:p>
          <a:p>
            <a:pPr>
              <a:buClr>
                <a:schemeClr val="tx2"/>
              </a:buClr>
            </a:pPr>
            <a:endParaRPr lang="en-IN" dirty="0" smtClean="0"/>
          </a:p>
        </p:txBody>
      </p:sp>
    </p:spTree>
    <p:extLst>
      <p:ext uri="{BB962C8B-B14F-4D97-AF65-F5344CB8AC3E}">
        <p14:creationId xmlns:p14="http://schemas.microsoft.com/office/powerpoint/2010/main" val="9731089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Title 109"/>
          <p:cNvSpPr>
            <a:spLocks noGrp="1"/>
          </p:cNvSpPr>
          <p:nvPr>
            <p:ph type="title"/>
          </p:nvPr>
        </p:nvSpPr>
        <p:spPr/>
        <p:txBody>
          <a:bodyPr/>
          <a:lstStyle/>
          <a:p>
            <a:r>
              <a:rPr lang="en-IN" dirty="0" smtClean="0"/>
              <a:t>Findings- Discharge Process</a:t>
            </a:r>
            <a:endParaRPr lang="en-IN" dirty="0"/>
          </a:p>
        </p:txBody>
      </p:sp>
      <p:grpSp>
        <p:nvGrpSpPr>
          <p:cNvPr id="111" name="Group 110"/>
          <p:cNvGrpSpPr/>
          <p:nvPr/>
        </p:nvGrpSpPr>
        <p:grpSpPr>
          <a:xfrm>
            <a:off x="914400" y="1371600"/>
            <a:ext cx="8001000" cy="5256889"/>
            <a:chOff x="914400" y="1149984"/>
            <a:chExt cx="8001000" cy="5479416"/>
          </a:xfrm>
        </p:grpSpPr>
        <p:sp>
          <p:nvSpPr>
            <p:cNvPr id="112" name="Rectangle 111"/>
            <p:cNvSpPr/>
            <p:nvPr/>
          </p:nvSpPr>
          <p:spPr>
            <a:xfrm>
              <a:off x="914400" y="1149984"/>
              <a:ext cx="3717607" cy="54794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N" sz="1200"/>
            </a:p>
          </p:txBody>
        </p:sp>
        <p:sp>
          <p:nvSpPr>
            <p:cNvPr id="113" name="Flowchart: Process 112"/>
            <p:cNvSpPr/>
            <p:nvPr/>
          </p:nvSpPr>
          <p:spPr>
            <a:xfrm>
              <a:off x="4632007" y="1149984"/>
              <a:ext cx="4283393" cy="5479416"/>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N" sz="1200"/>
            </a:p>
          </p:txBody>
        </p:sp>
        <p:sp>
          <p:nvSpPr>
            <p:cNvPr id="114" name="Text Box 8"/>
            <p:cNvSpPr txBox="1"/>
            <p:nvPr/>
          </p:nvSpPr>
          <p:spPr>
            <a:xfrm>
              <a:off x="914400" y="1149984"/>
              <a:ext cx="8001000" cy="224829"/>
            </a:xfrm>
            <a:prstGeom prst="rect">
              <a:avLst/>
            </a:prstGeom>
            <a:no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IN" sz="1200" b="1" dirty="0">
                  <a:solidFill>
                    <a:schemeClr val="tx2"/>
                  </a:solidFill>
                  <a:effectLst/>
                  <a:ea typeface="Calibri"/>
                  <a:cs typeface="Times New Roman"/>
                </a:rPr>
                <a:t>             </a:t>
              </a:r>
            </a:p>
          </p:txBody>
        </p:sp>
        <p:sp>
          <p:nvSpPr>
            <p:cNvPr id="115" name="Text Box 9"/>
            <p:cNvSpPr txBox="1"/>
            <p:nvPr/>
          </p:nvSpPr>
          <p:spPr>
            <a:xfrm>
              <a:off x="914401" y="1149987"/>
              <a:ext cx="3755548" cy="224827"/>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IN" sz="1200" b="1" dirty="0" smtClean="0">
                  <a:effectLst/>
                  <a:ea typeface="Calibri"/>
                  <a:cs typeface="Times New Roman"/>
                </a:rPr>
                <a:t>DISCHARGE PROCESS-WARD</a:t>
              </a:r>
              <a:endParaRPr lang="en-IN" sz="1200" b="1" dirty="0">
                <a:effectLst/>
                <a:ea typeface="Calibri"/>
                <a:cs typeface="Times New Roman"/>
              </a:endParaRPr>
            </a:p>
          </p:txBody>
        </p:sp>
        <p:sp>
          <p:nvSpPr>
            <p:cNvPr id="116" name="Text Box 10"/>
            <p:cNvSpPr txBox="1"/>
            <p:nvPr/>
          </p:nvSpPr>
          <p:spPr>
            <a:xfrm>
              <a:off x="4669949" y="1149986"/>
              <a:ext cx="3788251" cy="224828"/>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IN" sz="1200" b="1" dirty="0" smtClean="0">
                  <a:effectLst/>
                  <a:ea typeface="Calibri"/>
                  <a:cs typeface="Times New Roman"/>
                </a:rPr>
                <a:t>DISCHARGE PROCESS-BILLING </a:t>
              </a:r>
              <a:r>
                <a:rPr lang="en-IN" sz="1200" b="1" dirty="0">
                  <a:effectLst/>
                  <a:ea typeface="Calibri"/>
                  <a:cs typeface="Times New Roman"/>
                </a:rPr>
                <a:t>COUNTER</a:t>
              </a:r>
            </a:p>
          </p:txBody>
        </p:sp>
        <p:grpSp>
          <p:nvGrpSpPr>
            <p:cNvPr id="117" name="Group 116"/>
            <p:cNvGrpSpPr/>
            <p:nvPr/>
          </p:nvGrpSpPr>
          <p:grpSpPr>
            <a:xfrm>
              <a:off x="5029200" y="3124200"/>
              <a:ext cx="3276600" cy="1922824"/>
              <a:chOff x="0" y="913782"/>
              <a:chExt cx="2309808" cy="1551875"/>
            </a:xfrm>
          </p:grpSpPr>
          <p:grpSp>
            <p:nvGrpSpPr>
              <p:cNvPr id="144" name="Group 143"/>
              <p:cNvGrpSpPr/>
              <p:nvPr/>
            </p:nvGrpSpPr>
            <p:grpSpPr>
              <a:xfrm>
                <a:off x="0" y="913782"/>
                <a:ext cx="2296160" cy="690880"/>
                <a:chOff x="0" y="-71055"/>
                <a:chExt cx="2125980" cy="594995"/>
              </a:xfrm>
            </p:grpSpPr>
            <p:sp>
              <p:nvSpPr>
                <p:cNvPr id="148" name="Rounded Rectangle 147"/>
                <p:cNvSpPr/>
                <p:nvPr/>
              </p:nvSpPr>
              <p:spPr>
                <a:xfrm>
                  <a:off x="0" y="-71055"/>
                  <a:ext cx="2125980" cy="594995"/>
                </a:xfrm>
                <a:prstGeom prst="roundRect">
                  <a:avLst/>
                </a:prstGeom>
                <a:solidFill>
                  <a:schemeClr val="accent6">
                    <a:lumMod val="20000"/>
                    <a:lumOff val="80000"/>
                  </a:scheme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IN" sz="1200"/>
                </a:p>
              </p:txBody>
            </p:sp>
            <p:sp>
              <p:nvSpPr>
                <p:cNvPr id="149" name="Text Box 28"/>
                <p:cNvSpPr txBox="1"/>
                <p:nvPr/>
              </p:nvSpPr>
              <p:spPr>
                <a:xfrm>
                  <a:off x="180754" y="-7259"/>
                  <a:ext cx="1807535" cy="488670"/>
                </a:xfrm>
                <a:prstGeom prst="rect">
                  <a:avLst/>
                </a:prstGeom>
                <a:solidFill>
                  <a:schemeClr val="accent6">
                    <a:lumMod val="20000"/>
                    <a:lumOff val="80000"/>
                  </a:schemeClr>
                </a:solid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IN" sz="1200" dirty="0">
                      <a:effectLst/>
                      <a:ea typeface="Calibri"/>
                      <a:cs typeface="Times New Roman"/>
                    </a:rPr>
                    <a:t>Patients final bill prepared and clearance forms generated</a:t>
                  </a:r>
                </a:p>
              </p:txBody>
            </p:sp>
          </p:grpSp>
          <p:grpSp>
            <p:nvGrpSpPr>
              <p:cNvPr id="145" name="Group 144"/>
              <p:cNvGrpSpPr/>
              <p:nvPr/>
            </p:nvGrpSpPr>
            <p:grpSpPr>
              <a:xfrm>
                <a:off x="13648" y="1774777"/>
                <a:ext cx="2296160" cy="690880"/>
                <a:chOff x="0" y="-94094"/>
                <a:chExt cx="2125980" cy="595501"/>
              </a:xfrm>
            </p:grpSpPr>
            <p:sp>
              <p:nvSpPr>
                <p:cNvPr id="146" name="Rounded Rectangle 145"/>
                <p:cNvSpPr/>
                <p:nvPr/>
              </p:nvSpPr>
              <p:spPr>
                <a:xfrm>
                  <a:off x="0" y="-93619"/>
                  <a:ext cx="2125980" cy="594995"/>
                </a:xfrm>
                <a:prstGeom prst="roundRect">
                  <a:avLst/>
                </a:prstGeom>
                <a:solidFill>
                  <a:schemeClr val="accent6">
                    <a:lumMod val="20000"/>
                    <a:lumOff val="80000"/>
                  </a:scheme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IN" sz="1200"/>
                </a:p>
              </p:txBody>
            </p:sp>
            <p:sp>
              <p:nvSpPr>
                <p:cNvPr id="147" name="Text Box 31"/>
                <p:cNvSpPr txBox="1"/>
                <p:nvPr/>
              </p:nvSpPr>
              <p:spPr>
                <a:xfrm>
                  <a:off x="99265" y="-94094"/>
                  <a:ext cx="1947781" cy="595501"/>
                </a:xfrm>
                <a:prstGeom prst="rect">
                  <a:avLst/>
                </a:prstGeom>
                <a:solidFill>
                  <a:schemeClr val="accent6">
                    <a:lumMod val="20000"/>
                    <a:lumOff val="80000"/>
                  </a:schemeClr>
                </a:solid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IN" sz="1200" dirty="0">
                      <a:effectLst/>
                      <a:ea typeface="Calibri"/>
                      <a:cs typeface="Times New Roman"/>
                    </a:rPr>
                    <a:t>Patients’ attendant clears the dues and clearance certificate handed over to the attendant</a:t>
                  </a:r>
                </a:p>
              </p:txBody>
            </p:sp>
          </p:grpSp>
        </p:grpSp>
        <p:cxnSp>
          <p:nvCxnSpPr>
            <p:cNvPr id="118" name="Straight Arrow Connector 117"/>
            <p:cNvCxnSpPr/>
            <p:nvPr/>
          </p:nvCxnSpPr>
          <p:spPr>
            <a:xfrm>
              <a:off x="3649027" y="3373900"/>
              <a:ext cx="13233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119" name="Group 118"/>
            <p:cNvGrpSpPr/>
            <p:nvPr/>
          </p:nvGrpSpPr>
          <p:grpSpPr>
            <a:xfrm>
              <a:off x="1042905" y="1427327"/>
              <a:ext cx="3332095" cy="5106909"/>
              <a:chOff x="40934" y="843806"/>
              <a:chExt cx="2240590" cy="5107194"/>
            </a:xfrm>
          </p:grpSpPr>
          <p:sp>
            <p:nvSpPr>
              <p:cNvPr id="126" name="Rounded Rectangle 125"/>
              <p:cNvSpPr/>
              <p:nvPr/>
            </p:nvSpPr>
            <p:spPr>
              <a:xfrm>
                <a:off x="54591" y="843806"/>
                <a:ext cx="2126512" cy="595423"/>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N" sz="1200"/>
              </a:p>
            </p:txBody>
          </p:sp>
          <p:sp>
            <p:nvSpPr>
              <p:cNvPr id="127" name="Rounded Rectangle 126"/>
              <p:cNvSpPr/>
              <p:nvPr/>
            </p:nvSpPr>
            <p:spPr>
              <a:xfrm>
                <a:off x="83056" y="1564758"/>
                <a:ext cx="2125980" cy="594995"/>
              </a:xfrm>
              <a:prstGeom prst="roundRect">
                <a:avLst/>
              </a:prstGeom>
              <a:solidFill>
                <a:srgbClr val="4F81BD">
                  <a:lumMod val="40000"/>
                  <a:lumOff val="60000"/>
                </a:srgb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IN" sz="1200"/>
              </a:p>
            </p:txBody>
          </p:sp>
          <p:sp>
            <p:nvSpPr>
              <p:cNvPr id="128" name="Text Box 18"/>
              <p:cNvSpPr txBox="1"/>
              <p:nvPr/>
            </p:nvSpPr>
            <p:spPr>
              <a:xfrm>
                <a:off x="204717" y="911469"/>
                <a:ext cx="1807535" cy="32961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IN" sz="1200" dirty="0">
                    <a:effectLst/>
                    <a:ea typeface="Calibri"/>
                    <a:cs typeface="Times New Roman"/>
                  </a:rPr>
                  <a:t>Doctor advises discharge</a:t>
                </a:r>
              </a:p>
            </p:txBody>
          </p:sp>
          <p:sp>
            <p:nvSpPr>
              <p:cNvPr id="129" name="Text Box 19"/>
              <p:cNvSpPr txBox="1"/>
              <p:nvPr/>
            </p:nvSpPr>
            <p:spPr>
              <a:xfrm>
                <a:off x="244417" y="1592053"/>
                <a:ext cx="1807210" cy="488315"/>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IN" sz="1200" dirty="0">
                    <a:effectLst/>
                    <a:ea typeface="Calibri"/>
                    <a:cs typeface="Times New Roman"/>
                  </a:rPr>
                  <a:t>Patients’ extra/unused medicines returned.</a:t>
                </a:r>
              </a:p>
            </p:txBody>
          </p:sp>
          <p:grpSp>
            <p:nvGrpSpPr>
              <p:cNvPr id="130" name="Group 129"/>
              <p:cNvGrpSpPr/>
              <p:nvPr/>
            </p:nvGrpSpPr>
            <p:grpSpPr>
              <a:xfrm>
                <a:off x="77292" y="2403006"/>
                <a:ext cx="2125980" cy="594995"/>
                <a:chOff x="49996" y="437729"/>
                <a:chExt cx="2125980" cy="594995"/>
              </a:xfrm>
            </p:grpSpPr>
            <p:sp>
              <p:nvSpPr>
                <p:cNvPr id="141" name="Rounded Rectangle 140"/>
                <p:cNvSpPr/>
                <p:nvPr/>
              </p:nvSpPr>
              <p:spPr>
                <a:xfrm>
                  <a:off x="49996" y="437729"/>
                  <a:ext cx="2125980" cy="59499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N" sz="1200"/>
                </a:p>
              </p:txBody>
            </p:sp>
            <p:sp>
              <p:nvSpPr>
                <p:cNvPr id="142" name="Text Box 20"/>
                <p:cNvSpPr txBox="1"/>
                <p:nvPr/>
              </p:nvSpPr>
              <p:spPr>
                <a:xfrm>
                  <a:off x="230750" y="501524"/>
                  <a:ext cx="1807535" cy="48867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IN" sz="1200" dirty="0">
                      <a:effectLst/>
                      <a:ea typeface="Calibri"/>
                      <a:cs typeface="Times New Roman"/>
                    </a:rPr>
                    <a:t>Patients activity sheet sent for Final Billing .</a:t>
                  </a:r>
                </a:p>
              </p:txBody>
            </p:sp>
          </p:grpSp>
          <p:grpSp>
            <p:nvGrpSpPr>
              <p:cNvPr id="131" name="Group 130"/>
              <p:cNvGrpSpPr/>
              <p:nvPr/>
            </p:nvGrpSpPr>
            <p:grpSpPr>
              <a:xfrm>
                <a:off x="102476" y="3241252"/>
                <a:ext cx="2125980" cy="594995"/>
                <a:chOff x="47885" y="279688"/>
                <a:chExt cx="2125980" cy="594995"/>
              </a:xfrm>
            </p:grpSpPr>
            <p:sp>
              <p:nvSpPr>
                <p:cNvPr id="139" name="Rounded Rectangle 138"/>
                <p:cNvSpPr/>
                <p:nvPr/>
              </p:nvSpPr>
              <p:spPr>
                <a:xfrm>
                  <a:off x="47885" y="279688"/>
                  <a:ext cx="2125980" cy="594995"/>
                </a:xfrm>
                <a:prstGeom prst="roundRect">
                  <a:avLst/>
                </a:prstGeom>
                <a:solidFill>
                  <a:srgbClr val="4F81BD">
                    <a:lumMod val="40000"/>
                    <a:lumOff val="60000"/>
                  </a:srgb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IN" sz="1200"/>
                </a:p>
              </p:txBody>
            </p:sp>
            <p:sp>
              <p:nvSpPr>
                <p:cNvPr id="140" name="Text Box 290"/>
                <p:cNvSpPr txBox="1"/>
                <p:nvPr/>
              </p:nvSpPr>
              <p:spPr>
                <a:xfrm>
                  <a:off x="131014" y="343483"/>
                  <a:ext cx="1983180" cy="48867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IN" sz="1200" dirty="0">
                      <a:effectLst/>
                      <a:ea typeface="Calibri"/>
                      <a:cs typeface="Times New Roman"/>
                    </a:rPr>
                    <a:t>Financial Clearance certificate handed over to nurse</a:t>
                  </a:r>
                </a:p>
              </p:txBody>
            </p:sp>
          </p:grpSp>
          <p:grpSp>
            <p:nvGrpSpPr>
              <p:cNvPr id="132" name="Group 131"/>
              <p:cNvGrpSpPr/>
              <p:nvPr/>
            </p:nvGrpSpPr>
            <p:grpSpPr>
              <a:xfrm>
                <a:off x="54578" y="4141063"/>
                <a:ext cx="2226945" cy="716994"/>
                <a:chOff x="-12" y="107683"/>
                <a:chExt cx="2125980" cy="307049"/>
              </a:xfrm>
            </p:grpSpPr>
            <p:sp>
              <p:nvSpPr>
                <p:cNvPr id="137" name="Rounded Rectangle 136"/>
                <p:cNvSpPr/>
                <p:nvPr/>
              </p:nvSpPr>
              <p:spPr>
                <a:xfrm>
                  <a:off x="-12" y="107683"/>
                  <a:ext cx="2125980" cy="307049"/>
                </a:xfrm>
                <a:prstGeom prst="roundRect">
                  <a:avLst/>
                </a:prstGeom>
                <a:solidFill>
                  <a:srgbClr val="4F81BD">
                    <a:lumMod val="40000"/>
                    <a:lumOff val="60000"/>
                  </a:srgb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IN" sz="1200"/>
                </a:p>
              </p:txBody>
            </p:sp>
            <p:sp>
              <p:nvSpPr>
                <p:cNvPr id="138" name="Text Box 293"/>
                <p:cNvSpPr txBox="1"/>
                <p:nvPr/>
              </p:nvSpPr>
              <p:spPr>
                <a:xfrm>
                  <a:off x="83095" y="111946"/>
                  <a:ext cx="1983180" cy="302786"/>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IN" sz="1200" dirty="0">
                      <a:effectLst/>
                      <a:ea typeface="Calibri"/>
                      <a:cs typeface="Times New Roman"/>
                    </a:rPr>
                    <a:t>Patients discharge summary was handed over to and explained to the patient and the attendants</a:t>
                  </a:r>
                </a:p>
              </p:txBody>
            </p:sp>
          </p:grpSp>
          <p:grpSp>
            <p:nvGrpSpPr>
              <p:cNvPr id="133" name="Group 132"/>
              <p:cNvGrpSpPr/>
              <p:nvPr/>
            </p:nvGrpSpPr>
            <p:grpSpPr>
              <a:xfrm>
                <a:off x="40934" y="5131719"/>
                <a:ext cx="2240590" cy="819281"/>
                <a:chOff x="-9" y="-348266"/>
                <a:chExt cx="2051602" cy="497911"/>
              </a:xfrm>
            </p:grpSpPr>
            <p:sp>
              <p:nvSpPr>
                <p:cNvPr id="135" name="Rounded Rectangle 134"/>
                <p:cNvSpPr/>
                <p:nvPr/>
              </p:nvSpPr>
              <p:spPr>
                <a:xfrm>
                  <a:off x="-9" y="-348266"/>
                  <a:ext cx="2051602" cy="497911"/>
                </a:xfrm>
                <a:prstGeom prst="roundRect">
                  <a:avLst/>
                </a:prstGeom>
                <a:solidFill>
                  <a:srgbClr val="4F81BD">
                    <a:lumMod val="40000"/>
                    <a:lumOff val="60000"/>
                  </a:srgb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IN" sz="1200"/>
                </a:p>
              </p:txBody>
            </p:sp>
            <p:sp>
              <p:nvSpPr>
                <p:cNvPr id="136" name="Text Box 296"/>
                <p:cNvSpPr txBox="1"/>
                <p:nvPr/>
              </p:nvSpPr>
              <p:spPr>
                <a:xfrm>
                  <a:off x="83100" y="-299849"/>
                  <a:ext cx="1968493" cy="414708"/>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IN" sz="1200" dirty="0">
                      <a:effectLst/>
                      <a:ea typeface="Calibri"/>
                      <a:cs typeface="Times New Roman"/>
                    </a:rPr>
                    <a:t>Patient escorted after the discharge to his/her vehicle/ambulance.</a:t>
                  </a:r>
                </a:p>
              </p:txBody>
            </p:sp>
          </p:grpSp>
          <p:cxnSp>
            <p:nvCxnSpPr>
              <p:cNvPr id="134" name="Straight Arrow Connector 133"/>
              <p:cNvCxnSpPr/>
              <p:nvPr/>
            </p:nvCxnSpPr>
            <p:spPr>
              <a:xfrm flipH="1">
                <a:off x="1081780" y="2159753"/>
                <a:ext cx="1" cy="2806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cxnSp>
          <p:nvCxnSpPr>
            <p:cNvPr id="120" name="Straight Arrow Connector 119"/>
            <p:cNvCxnSpPr/>
            <p:nvPr/>
          </p:nvCxnSpPr>
          <p:spPr>
            <a:xfrm flipH="1">
              <a:off x="2562884" y="1929117"/>
              <a:ext cx="1" cy="28068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2" name="Straight Arrow Connector 121"/>
            <p:cNvCxnSpPr/>
            <p:nvPr/>
          </p:nvCxnSpPr>
          <p:spPr>
            <a:xfrm flipH="1">
              <a:off x="6934200" y="3962400"/>
              <a:ext cx="1" cy="28068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3" name="Straight Arrow Connector 122"/>
            <p:cNvCxnSpPr/>
            <p:nvPr/>
          </p:nvCxnSpPr>
          <p:spPr>
            <a:xfrm flipH="1">
              <a:off x="2666999" y="4443717"/>
              <a:ext cx="1" cy="28068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4" name="Straight Arrow Connector 123"/>
            <p:cNvCxnSpPr/>
            <p:nvPr/>
          </p:nvCxnSpPr>
          <p:spPr>
            <a:xfrm flipH="1">
              <a:off x="2687754" y="5434317"/>
              <a:ext cx="1" cy="28068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5" name="Straight Arrow Connector 124"/>
            <p:cNvCxnSpPr/>
            <p:nvPr/>
          </p:nvCxnSpPr>
          <p:spPr>
            <a:xfrm flipH="1">
              <a:off x="4310697" y="4377073"/>
              <a:ext cx="71850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2866764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533400" y="1447800"/>
            <a:ext cx="8285018"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3187700" algn="l"/>
              </a:tabLst>
              <a:defRPr>
                <a:solidFill>
                  <a:schemeClr val="tx1"/>
                </a:solidFill>
                <a:latin typeface="Arial" pitchFamily="34" charset="0"/>
                <a:cs typeface="Arial" pitchFamily="34" charset="0"/>
              </a:defRPr>
            </a:lvl1pPr>
            <a:lvl2pPr fontAlgn="base">
              <a:spcBef>
                <a:spcPct val="0"/>
              </a:spcBef>
              <a:spcAft>
                <a:spcPct val="0"/>
              </a:spcAft>
              <a:tabLst>
                <a:tab pos="3187700" algn="l"/>
              </a:tabLst>
              <a:defRPr>
                <a:solidFill>
                  <a:schemeClr val="tx1"/>
                </a:solidFill>
                <a:latin typeface="Arial" pitchFamily="34" charset="0"/>
                <a:cs typeface="Arial" pitchFamily="34" charset="0"/>
              </a:defRPr>
            </a:lvl2pPr>
            <a:lvl3pPr fontAlgn="base">
              <a:spcBef>
                <a:spcPct val="0"/>
              </a:spcBef>
              <a:spcAft>
                <a:spcPct val="0"/>
              </a:spcAft>
              <a:tabLst>
                <a:tab pos="3187700" algn="l"/>
              </a:tabLst>
              <a:defRPr>
                <a:solidFill>
                  <a:schemeClr val="tx1"/>
                </a:solidFill>
                <a:latin typeface="Arial" pitchFamily="34" charset="0"/>
                <a:cs typeface="Arial" pitchFamily="34" charset="0"/>
              </a:defRPr>
            </a:lvl3pPr>
            <a:lvl4pPr fontAlgn="base">
              <a:spcBef>
                <a:spcPct val="0"/>
              </a:spcBef>
              <a:spcAft>
                <a:spcPct val="0"/>
              </a:spcAft>
              <a:tabLst>
                <a:tab pos="3187700" algn="l"/>
              </a:tabLst>
              <a:defRPr>
                <a:solidFill>
                  <a:schemeClr val="tx1"/>
                </a:solidFill>
                <a:latin typeface="Arial" pitchFamily="34" charset="0"/>
                <a:cs typeface="Arial" pitchFamily="34" charset="0"/>
              </a:defRPr>
            </a:lvl4pPr>
            <a:lvl5pPr fontAlgn="base">
              <a:spcBef>
                <a:spcPct val="0"/>
              </a:spcBef>
              <a:spcAft>
                <a:spcPct val="0"/>
              </a:spcAft>
              <a:tabLst>
                <a:tab pos="3187700" algn="l"/>
              </a:tabLst>
              <a:defRPr>
                <a:solidFill>
                  <a:schemeClr val="tx1"/>
                </a:solidFill>
                <a:latin typeface="Arial" pitchFamily="34" charset="0"/>
                <a:cs typeface="Arial" pitchFamily="34" charset="0"/>
              </a:defRPr>
            </a:lvl5pPr>
            <a:lvl6pPr fontAlgn="base">
              <a:spcBef>
                <a:spcPct val="0"/>
              </a:spcBef>
              <a:spcAft>
                <a:spcPct val="0"/>
              </a:spcAft>
              <a:tabLst>
                <a:tab pos="3187700" algn="l"/>
              </a:tabLst>
              <a:defRPr>
                <a:solidFill>
                  <a:schemeClr val="tx1"/>
                </a:solidFill>
                <a:latin typeface="Arial" pitchFamily="34" charset="0"/>
                <a:cs typeface="Arial" pitchFamily="34" charset="0"/>
              </a:defRPr>
            </a:lvl6pPr>
            <a:lvl7pPr fontAlgn="base">
              <a:spcBef>
                <a:spcPct val="0"/>
              </a:spcBef>
              <a:spcAft>
                <a:spcPct val="0"/>
              </a:spcAft>
              <a:tabLst>
                <a:tab pos="3187700" algn="l"/>
              </a:tabLst>
              <a:defRPr>
                <a:solidFill>
                  <a:schemeClr val="tx1"/>
                </a:solidFill>
                <a:latin typeface="Arial" pitchFamily="34" charset="0"/>
                <a:cs typeface="Arial" pitchFamily="34" charset="0"/>
              </a:defRPr>
            </a:lvl7pPr>
            <a:lvl8pPr fontAlgn="base">
              <a:spcBef>
                <a:spcPct val="0"/>
              </a:spcBef>
              <a:spcAft>
                <a:spcPct val="0"/>
              </a:spcAft>
              <a:tabLst>
                <a:tab pos="3187700" algn="l"/>
              </a:tabLst>
              <a:defRPr>
                <a:solidFill>
                  <a:schemeClr val="tx1"/>
                </a:solidFill>
                <a:latin typeface="Arial" pitchFamily="34" charset="0"/>
                <a:cs typeface="Arial" pitchFamily="34" charset="0"/>
              </a:defRPr>
            </a:lvl8pPr>
            <a:lvl9pPr fontAlgn="base">
              <a:spcBef>
                <a:spcPct val="0"/>
              </a:spcBef>
              <a:spcAft>
                <a:spcPct val="0"/>
              </a:spcAft>
              <a:tabLst>
                <a:tab pos="3187700" algn="l"/>
              </a:tabLst>
              <a:defRPr>
                <a:solidFill>
                  <a:schemeClr val="tx1"/>
                </a:solidFill>
                <a:latin typeface="Arial" pitchFamily="34" charset="0"/>
                <a:cs typeface="Arial" pitchFamily="34" charset="0"/>
              </a:defRPr>
            </a:lvl9pPr>
          </a:lstStyle>
          <a:p>
            <a:pPr marL="0" marR="0" lvl="0" indent="0" defTabSz="914400" rtl="0" eaLnBrk="1" fontAlgn="base" latinLnBrk="0" hangingPunct="1">
              <a:lnSpc>
                <a:spcPct val="100000"/>
              </a:lnSpc>
              <a:spcBef>
                <a:spcPct val="0"/>
              </a:spcBef>
              <a:spcAft>
                <a:spcPct val="0"/>
              </a:spcAft>
              <a:buClrTx/>
              <a:buSzTx/>
              <a:buFontTx/>
              <a:buNone/>
              <a:tabLst>
                <a:tab pos="3187700" algn="l"/>
              </a:tabLst>
            </a:pPr>
            <a:r>
              <a:rPr kumimoji="0" lang="en-US" altLang="en-US" b="0" i="0" u="none" strike="noStrike" cap="none" normalizeH="0" baseline="0" dirty="0" smtClean="0">
                <a:ln>
                  <a:noFill/>
                </a:ln>
                <a:solidFill>
                  <a:schemeClr val="tx1"/>
                </a:solidFill>
                <a:effectLst/>
                <a:latin typeface="+mn-lt"/>
                <a:ea typeface="Calibri" pitchFamily="34" charset="0"/>
                <a:cs typeface="Times New Roman" pitchFamily="18" charset="0"/>
              </a:rPr>
              <a:t>Discharge process  is divided into 3 </a:t>
            </a:r>
            <a:r>
              <a:rPr lang="en-US" altLang="en-US" dirty="0" smtClean="0">
                <a:latin typeface="+mn-lt"/>
                <a:ea typeface="Calibri" pitchFamily="34" charset="0"/>
                <a:cs typeface="Times New Roman" pitchFamily="18" charset="0"/>
              </a:rPr>
              <a:t>main </a:t>
            </a:r>
            <a:r>
              <a:rPr kumimoji="0" lang="en-US" altLang="en-US" b="0" i="0" u="none" strike="noStrike" cap="none" normalizeH="0" baseline="0" dirty="0" smtClean="0">
                <a:ln>
                  <a:noFill/>
                </a:ln>
                <a:solidFill>
                  <a:schemeClr val="tx1"/>
                </a:solidFill>
                <a:effectLst/>
                <a:latin typeface="+mn-lt"/>
                <a:ea typeface="Calibri" pitchFamily="34" charset="0"/>
                <a:cs typeface="Times New Roman" pitchFamily="18" charset="0"/>
              </a:rPr>
              <a:t>steps:</a:t>
            </a:r>
          </a:p>
          <a:p>
            <a:pPr marL="0" marR="0" lvl="0" indent="0" defTabSz="914400" rtl="0" eaLnBrk="1" fontAlgn="base" latinLnBrk="0" hangingPunct="1">
              <a:lnSpc>
                <a:spcPct val="100000"/>
              </a:lnSpc>
              <a:spcBef>
                <a:spcPct val="0"/>
              </a:spcBef>
              <a:spcAft>
                <a:spcPct val="0"/>
              </a:spcAft>
              <a:buClrTx/>
              <a:buSzTx/>
              <a:buFontTx/>
              <a:buNone/>
              <a:tabLst>
                <a:tab pos="3187700" algn="l"/>
              </a:tabLst>
            </a:pPr>
            <a:endParaRPr kumimoji="0" lang="en-US" altLang="en-US" sz="1600" b="0" i="0" u="none" strike="noStrike" cap="none" normalizeH="0" baseline="0" dirty="0" smtClean="0">
              <a:ln>
                <a:noFill/>
              </a:ln>
              <a:solidFill>
                <a:schemeClr val="tx1"/>
              </a:solidFill>
              <a:effectLst/>
              <a:latin typeface="+mn-lt"/>
              <a:ea typeface="Calibri" pitchFamily="34" charset="0"/>
              <a:cs typeface="Times New Roman" pitchFamily="18" charset="0"/>
            </a:endParaRPr>
          </a:p>
          <a:p>
            <a:pPr marL="0" marR="0" lvl="0" indent="0" defTabSz="914400" rtl="0" eaLnBrk="1" fontAlgn="base" latinLnBrk="0" hangingPunct="1">
              <a:lnSpc>
                <a:spcPct val="100000"/>
              </a:lnSpc>
              <a:spcBef>
                <a:spcPct val="0"/>
              </a:spcBef>
              <a:spcAft>
                <a:spcPct val="0"/>
              </a:spcAft>
              <a:buClrTx/>
              <a:buSzTx/>
              <a:buFontTx/>
              <a:buNone/>
              <a:tabLst>
                <a:tab pos="3187700" algn="l"/>
              </a:tabLst>
            </a:pPr>
            <a:endParaRPr lang="en-US" altLang="en-US" sz="1600" dirty="0">
              <a:latin typeface="+mn-lt"/>
              <a:cs typeface="Times New Roman" pitchFamily="18" charset="0"/>
            </a:endParaRPr>
          </a:p>
          <a:p>
            <a:pPr marL="0" marR="0" lvl="0" indent="0" defTabSz="914400" rtl="0" eaLnBrk="1" fontAlgn="base" latinLnBrk="0" hangingPunct="1">
              <a:lnSpc>
                <a:spcPct val="100000"/>
              </a:lnSpc>
              <a:spcBef>
                <a:spcPct val="0"/>
              </a:spcBef>
              <a:spcAft>
                <a:spcPct val="0"/>
              </a:spcAft>
              <a:buClrTx/>
              <a:buSzTx/>
              <a:buFontTx/>
              <a:buNone/>
              <a:tabLst>
                <a:tab pos="3187700" algn="l"/>
              </a:tabLst>
            </a:pPr>
            <a:endParaRPr kumimoji="0" lang="en-US" altLang="en-US" sz="1600" b="0" i="0" u="none" strike="noStrike" cap="none" normalizeH="0" baseline="0" dirty="0" smtClean="0">
              <a:ln>
                <a:noFill/>
              </a:ln>
              <a:solidFill>
                <a:schemeClr val="tx1"/>
              </a:solidFill>
              <a:effectLst/>
              <a:latin typeface="+mn-lt"/>
              <a:cs typeface="Times New Roman" pitchFamily="18" charset="0"/>
            </a:endParaRPr>
          </a:p>
          <a:p>
            <a:pPr marL="0" marR="0" lvl="0" indent="0" defTabSz="914400" rtl="0" eaLnBrk="1" fontAlgn="base" latinLnBrk="0" hangingPunct="1">
              <a:lnSpc>
                <a:spcPct val="100000"/>
              </a:lnSpc>
              <a:spcBef>
                <a:spcPct val="0"/>
              </a:spcBef>
              <a:spcAft>
                <a:spcPct val="0"/>
              </a:spcAft>
              <a:buClrTx/>
              <a:buSzTx/>
              <a:buFontTx/>
              <a:buNone/>
              <a:tabLst>
                <a:tab pos="3187700" algn="l"/>
              </a:tabLst>
            </a:pPr>
            <a:endParaRPr kumimoji="0" lang="en-US" altLang="en-US" sz="1600" b="0" i="0" u="none" strike="noStrike" cap="none" normalizeH="0" baseline="0" dirty="0" smtClean="0">
              <a:ln>
                <a:noFill/>
              </a:ln>
              <a:solidFill>
                <a:schemeClr val="tx1"/>
              </a:solidFill>
              <a:effectLst/>
              <a:latin typeface="+mn-lt"/>
            </a:endParaRPr>
          </a:p>
          <a:p>
            <a:pPr marL="0" marR="0" lvl="0" indent="0" defTabSz="914400" rtl="0" eaLnBrk="1" fontAlgn="base" latinLnBrk="0" hangingPunct="1">
              <a:lnSpc>
                <a:spcPct val="100000"/>
              </a:lnSpc>
              <a:spcBef>
                <a:spcPct val="0"/>
              </a:spcBef>
              <a:spcAft>
                <a:spcPct val="0"/>
              </a:spcAft>
              <a:buClrTx/>
              <a:buSzTx/>
              <a:buFontTx/>
              <a:buNone/>
              <a:tabLst>
                <a:tab pos="3187700" algn="l"/>
              </a:tabLst>
            </a:pPr>
            <a:endParaRPr kumimoji="0" lang="en-US" altLang="en-US" sz="1600" b="0" i="0" u="none" strike="noStrike" cap="none" normalizeH="0" baseline="0" dirty="0" smtClean="0">
              <a:ln>
                <a:noFill/>
              </a:ln>
              <a:solidFill>
                <a:schemeClr val="tx1"/>
              </a:solidFill>
              <a:effectLst/>
              <a:latin typeface="+mn-lt"/>
            </a:endParaRPr>
          </a:p>
          <a:p>
            <a:pPr marL="0" marR="0" lvl="0" indent="0" defTabSz="914400" rtl="0" eaLnBrk="1" fontAlgn="base" latinLnBrk="0" hangingPunct="1">
              <a:lnSpc>
                <a:spcPct val="100000"/>
              </a:lnSpc>
              <a:spcBef>
                <a:spcPct val="0"/>
              </a:spcBef>
              <a:spcAft>
                <a:spcPct val="0"/>
              </a:spcAft>
              <a:buClrTx/>
              <a:buSzTx/>
              <a:buFontTx/>
              <a:buNone/>
              <a:tabLst>
                <a:tab pos="3187700" algn="l"/>
              </a:tabLst>
            </a:pPr>
            <a:endParaRPr lang="en-US" altLang="en-US" sz="1600" dirty="0">
              <a:latin typeface="+mn-lt"/>
            </a:endParaRPr>
          </a:p>
          <a:p>
            <a:pPr marL="0" marR="0" lvl="0" indent="0" algn="ctr" defTabSz="914400" rtl="0" eaLnBrk="1" fontAlgn="base" latinLnBrk="0" hangingPunct="1">
              <a:lnSpc>
                <a:spcPct val="100000"/>
              </a:lnSpc>
              <a:spcBef>
                <a:spcPct val="0"/>
              </a:spcBef>
              <a:spcAft>
                <a:spcPct val="0"/>
              </a:spcAft>
              <a:buClrTx/>
              <a:buSzTx/>
              <a:buFontTx/>
              <a:buNone/>
              <a:tabLst>
                <a:tab pos="3187700" algn="l"/>
              </a:tabLst>
            </a:pPr>
            <a:endParaRPr kumimoji="0" lang="en-US" altLang="en-US" sz="1600" b="0" i="0" u="none" strike="noStrike" cap="none" normalizeH="0" baseline="0" dirty="0" smtClean="0">
              <a:ln>
                <a:noFill/>
              </a:ln>
              <a:solidFill>
                <a:schemeClr val="tx1"/>
              </a:solidFill>
              <a:effectLst/>
              <a:latin typeface="+mn-lt"/>
            </a:endParaRPr>
          </a:p>
          <a:p>
            <a:pPr marL="0" marR="0" lvl="0" indent="0" algn="ctr" defTabSz="914400" rtl="0" eaLnBrk="0" fontAlgn="base" latinLnBrk="0" hangingPunct="0">
              <a:lnSpc>
                <a:spcPct val="100000"/>
              </a:lnSpc>
              <a:spcBef>
                <a:spcPct val="0"/>
              </a:spcBef>
              <a:spcAft>
                <a:spcPct val="0"/>
              </a:spcAft>
              <a:buClrTx/>
              <a:buSzTx/>
              <a:buFontTx/>
              <a:buNone/>
              <a:tabLst>
                <a:tab pos="3187700" algn="l"/>
              </a:tabLst>
            </a:pPr>
            <a:r>
              <a:rPr kumimoji="0" lang="en-US" altLang="en-US" sz="1600" b="0" i="0" u="none" strike="noStrike" cap="none" normalizeH="0" baseline="0" dirty="0" smtClean="0">
                <a:ln>
                  <a:noFill/>
                </a:ln>
                <a:solidFill>
                  <a:srgbClr val="95B3D7"/>
                </a:solidFill>
                <a:effectLst/>
                <a:latin typeface="+mn-lt"/>
                <a:ea typeface="Calibri" pitchFamily="34" charset="0"/>
                <a:cs typeface="Times New Roman" pitchFamily="18" charset="0"/>
              </a:rPr>
              <a:t>Table : Activity wise length of discharge process</a:t>
            </a:r>
            <a:endParaRPr kumimoji="0" lang="en-US" altLang="en-US" sz="1600" b="0" i="0" u="none" strike="noStrike" cap="none" normalizeH="0" baseline="0" dirty="0" smtClean="0">
              <a:ln>
                <a:noFill/>
              </a:ln>
              <a:solidFill>
                <a:schemeClr val="tx1"/>
              </a:solidFill>
              <a:effectLst/>
              <a:latin typeface="+mn-lt"/>
            </a:endParaRPr>
          </a:p>
          <a:p>
            <a:pPr marL="0" marR="0" lvl="0" indent="0" defTabSz="914400" rtl="0" eaLnBrk="0" fontAlgn="base" latinLnBrk="0" hangingPunct="0">
              <a:lnSpc>
                <a:spcPct val="100000"/>
              </a:lnSpc>
              <a:spcBef>
                <a:spcPct val="0"/>
              </a:spcBef>
              <a:spcAft>
                <a:spcPct val="0"/>
              </a:spcAft>
              <a:buClrTx/>
              <a:buSzTx/>
              <a:buFontTx/>
              <a:buNone/>
              <a:tabLst>
                <a:tab pos="3187700" algn="l"/>
              </a:tabLst>
            </a:pPr>
            <a:endParaRPr kumimoji="0" lang="en-US" altLang="en-US" sz="1600" b="0" i="0" u="none" strike="noStrike" cap="none" normalizeH="0" baseline="0" dirty="0" smtClean="0">
              <a:ln>
                <a:noFill/>
              </a:ln>
              <a:solidFill>
                <a:srgbClr val="95B3D7"/>
              </a:solidFill>
              <a:effectLst/>
              <a:latin typeface="+mn-lt"/>
              <a:ea typeface="Calibri"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tab pos="3187700" algn="l"/>
              </a:tabLst>
            </a:pPr>
            <a:endParaRPr lang="en-US" altLang="en-US" sz="1600" dirty="0">
              <a:solidFill>
                <a:srgbClr val="95B3D7"/>
              </a:solidFill>
              <a:latin typeface="+mn-lt"/>
              <a:ea typeface="Calibri"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tab pos="3187700" algn="l"/>
              </a:tabLst>
            </a:pPr>
            <a:endParaRPr kumimoji="0" lang="en-US" altLang="en-US" sz="1600" b="0" i="0" u="none" strike="noStrike" cap="none" normalizeH="0" baseline="0" dirty="0" smtClean="0">
              <a:ln>
                <a:noFill/>
              </a:ln>
              <a:solidFill>
                <a:srgbClr val="95B3D7"/>
              </a:solidFill>
              <a:effectLst/>
              <a:latin typeface="+mn-lt"/>
              <a:ea typeface="Calibri"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tab pos="3187700" algn="l"/>
              </a:tabLst>
            </a:pPr>
            <a:endParaRPr lang="en-US" altLang="en-US" sz="1600" dirty="0">
              <a:solidFill>
                <a:srgbClr val="95B3D7"/>
              </a:solidFill>
              <a:latin typeface="+mn-lt"/>
              <a:ea typeface="Calibri"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tab pos="3187700" algn="l"/>
              </a:tabLst>
            </a:pPr>
            <a:endParaRPr kumimoji="0" lang="en-US" altLang="en-US" sz="1600" b="0" i="0" u="none" strike="noStrike" cap="none" normalizeH="0" baseline="0" dirty="0" smtClean="0">
              <a:ln>
                <a:noFill/>
              </a:ln>
              <a:solidFill>
                <a:srgbClr val="95B3D7"/>
              </a:solidFill>
              <a:effectLst/>
              <a:latin typeface="+mn-lt"/>
              <a:ea typeface="Calibri"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tab pos="3187700" algn="l"/>
              </a:tabLst>
            </a:pPr>
            <a:endParaRPr lang="en-US" altLang="en-US" sz="1600" dirty="0">
              <a:solidFill>
                <a:srgbClr val="95B3D7"/>
              </a:solidFill>
              <a:latin typeface="+mn-lt"/>
              <a:ea typeface="Calibri"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tab pos="3187700" algn="l"/>
              </a:tabLst>
            </a:pPr>
            <a:endParaRPr kumimoji="0" lang="en-US" altLang="en-US" sz="1600" b="0" i="0" u="none" strike="noStrike" cap="none" normalizeH="0" baseline="0" dirty="0" smtClean="0">
              <a:ln>
                <a:noFill/>
              </a:ln>
              <a:solidFill>
                <a:srgbClr val="95B3D7"/>
              </a:solidFill>
              <a:effectLst/>
              <a:latin typeface="+mn-lt"/>
              <a:ea typeface="Calibri"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tab pos="3187700" algn="l"/>
              </a:tabLst>
            </a:pPr>
            <a:endParaRPr lang="en-US" altLang="en-US" sz="1600" dirty="0">
              <a:solidFill>
                <a:srgbClr val="95B3D7"/>
              </a:solidFill>
              <a:latin typeface="+mn-lt"/>
              <a:ea typeface="Calibri"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tab pos="3187700" algn="l"/>
              </a:tabLst>
            </a:pPr>
            <a:endParaRPr kumimoji="0" lang="en-US" altLang="en-US" sz="1600" b="0" i="0" u="none" strike="noStrike" cap="none" normalizeH="0" baseline="0" dirty="0" smtClean="0">
              <a:ln>
                <a:noFill/>
              </a:ln>
              <a:solidFill>
                <a:srgbClr val="95B3D7"/>
              </a:solidFill>
              <a:effectLst/>
              <a:latin typeface="+mn-lt"/>
              <a:ea typeface="Calibri"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tab pos="3187700" algn="l"/>
              </a:tabLst>
            </a:pPr>
            <a:endParaRPr lang="en-US" altLang="en-US" sz="1600" dirty="0">
              <a:solidFill>
                <a:srgbClr val="95B3D7"/>
              </a:solidFill>
              <a:latin typeface="+mn-lt"/>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3187700" algn="l"/>
              </a:tabLst>
            </a:pPr>
            <a:endParaRPr kumimoji="0" lang="en-US" altLang="en-US" sz="1600" b="0" i="0" u="none" strike="noStrike" cap="none" normalizeH="0" baseline="0" dirty="0" smtClean="0">
              <a:ln>
                <a:noFill/>
              </a:ln>
              <a:solidFill>
                <a:srgbClr val="95B3D7"/>
              </a:solidFill>
              <a:effectLst/>
              <a:latin typeface="+mn-lt"/>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3187700" algn="l"/>
              </a:tabLst>
            </a:pPr>
            <a:r>
              <a:rPr kumimoji="0" lang="en-US" altLang="en-US" sz="1600" b="0" i="0" u="none" strike="noStrike" cap="none" normalizeH="0" baseline="0" dirty="0" smtClean="0">
                <a:ln>
                  <a:noFill/>
                </a:ln>
                <a:solidFill>
                  <a:srgbClr val="95B3D7"/>
                </a:solidFill>
                <a:effectLst/>
                <a:latin typeface="+mn-lt"/>
                <a:ea typeface="Calibri" pitchFamily="34" charset="0"/>
                <a:cs typeface="Times New Roman" pitchFamily="18" charset="0"/>
              </a:rPr>
              <a:t>Figure : Step wise comparison of discharge process</a:t>
            </a:r>
            <a:endParaRPr kumimoji="0" lang="en-US" altLang="en-US" sz="1600" b="0" i="0" u="none" strike="noStrike" cap="none" normalizeH="0" baseline="0" dirty="0" smtClean="0">
              <a:ln>
                <a:noFill/>
              </a:ln>
              <a:solidFill>
                <a:schemeClr val="tx1"/>
              </a:solidFill>
              <a:effectLst/>
              <a:latin typeface="+mn-lt"/>
            </a:endParaRPr>
          </a:p>
        </p:txBody>
      </p:sp>
      <p:sp>
        <p:nvSpPr>
          <p:cNvPr id="2" name="Title 1"/>
          <p:cNvSpPr>
            <a:spLocks noGrp="1"/>
          </p:cNvSpPr>
          <p:nvPr>
            <p:ph type="title"/>
          </p:nvPr>
        </p:nvSpPr>
        <p:spPr/>
        <p:txBody>
          <a:bodyPr>
            <a:normAutofit/>
          </a:bodyPr>
          <a:lstStyle/>
          <a:p>
            <a:r>
              <a:rPr lang="en-IN" dirty="0" smtClean="0"/>
              <a:t>Findings</a:t>
            </a:r>
            <a:endParaRPr lang="en-IN" dirty="0"/>
          </a:p>
        </p:txBody>
      </p:sp>
      <p:graphicFrame>
        <p:nvGraphicFramePr>
          <p:cNvPr id="5" name="Table 4"/>
          <p:cNvGraphicFramePr>
            <a:graphicFrameLocks noGrp="1"/>
          </p:cNvGraphicFramePr>
          <p:nvPr>
            <p:extLst>
              <p:ext uri="{D42A27DB-BD31-4B8C-83A1-F6EECF244321}">
                <p14:modId xmlns:p14="http://schemas.microsoft.com/office/powerpoint/2010/main" val="2921195767"/>
              </p:ext>
            </p:extLst>
          </p:nvPr>
        </p:nvGraphicFramePr>
        <p:xfrm>
          <a:off x="304800" y="1905000"/>
          <a:ext cx="8610601" cy="1514442"/>
        </p:xfrm>
        <a:graphic>
          <a:graphicData uri="http://schemas.openxmlformats.org/drawingml/2006/table">
            <a:tbl>
              <a:tblPr firstRow="1" firstCol="1" bandRow="1">
                <a:tableStyleId>{5C22544A-7EE6-4342-B048-85BDC9FD1C3A}</a:tableStyleId>
              </a:tblPr>
              <a:tblGrid>
                <a:gridCol w="2205149"/>
                <a:gridCol w="1475509"/>
                <a:gridCol w="1513377"/>
                <a:gridCol w="1516082"/>
                <a:gridCol w="1900484"/>
              </a:tblGrid>
              <a:tr h="336597">
                <a:tc>
                  <a:txBody>
                    <a:bodyPr/>
                    <a:lstStyle/>
                    <a:p>
                      <a:pPr>
                        <a:lnSpc>
                          <a:spcPct val="115000"/>
                        </a:lnSpc>
                        <a:spcAft>
                          <a:spcPts val="0"/>
                        </a:spcAft>
                        <a:tabLst>
                          <a:tab pos="3188335" algn="l"/>
                        </a:tabLst>
                      </a:pPr>
                      <a:r>
                        <a:rPr lang="en-US" sz="1200" dirty="0">
                          <a:effectLst/>
                        </a:rPr>
                        <a:t> </a:t>
                      </a:r>
                      <a:endParaRPr lang="en-IN" sz="1100" dirty="0">
                        <a:effectLst/>
                        <a:latin typeface="Calibri"/>
                        <a:ea typeface="Calibri"/>
                        <a:cs typeface="Times New Roman"/>
                      </a:endParaRPr>
                    </a:p>
                  </a:txBody>
                  <a:tcPr marL="68580" marR="68580" marT="0" marB="0"/>
                </a:tc>
                <a:tc>
                  <a:txBody>
                    <a:bodyPr/>
                    <a:lstStyle/>
                    <a:p>
                      <a:pPr>
                        <a:lnSpc>
                          <a:spcPct val="115000"/>
                        </a:lnSpc>
                        <a:spcAft>
                          <a:spcPts val="0"/>
                        </a:spcAft>
                        <a:tabLst>
                          <a:tab pos="3188335" algn="l"/>
                        </a:tabLst>
                      </a:pPr>
                      <a:r>
                        <a:rPr lang="en-US" sz="1200">
                          <a:effectLst/>
                        </a:rPr>
                        <a:t>Phase I( in mins.)</a:t>
                      </a:r>
                      <a:endParaRPr lang="en-IN" sz="1100">
                        <a:effectLst/>
                        <a:latin typeface="Calibri"/>
                        <a:ea typeface="Calibri"/>
                        <a:cs typeface="Times New Roman"/>
                      </a:endParaRPr>
                    </a:p>
                  </a:txBody>
                  <a:tcPr marL="68580" marR="68580" marT="0" marB="0"/>
                </a:tc>
                <a:tc>
                  <a:txBody>
                    <a:bodyPr/>
                    <a:lstStyle/>
                    <a:p>
                      <a:pPr>
                        <a:lnSpc>
                          <a:spcPct val="115000"/>
                        </a:lnSpc>
                        <a:spcAft>
                          <a:spcPts val="0"/>
                        </a:spcAft>
                        <a:tabLst>
                          <a:tab pos="3188335" algn="l"/>
                        </a:tabLst>
                      </a:pPr>
                      <a:r>
                        <a:rPr lang="en-US" sz="1200">
                          <a:effectLst/>
                        </a:rPr>
                        <a:t>Phase II (in mins.)</a:t>
                      </a:r>
                      <a:endParaRPr lang="en-IN" sz="1100">
                        <a:effectLst/>
                        <a:latin typeface="Calibri"/>
                        <a:ea typeface="Calibri"/>
                        <a:cs typeface="Times New Roman"/>
                      </a:endParaRPr>
                    </a:p>
                  </a:txBody>
                  <a:tcPr marL="68580" marR="68580" marT="0" marB="0"/>
                </a:tc>
                <a:tc>
                  <a:txBody>
                    <a:bodyPr/>
                    <a:lstStyle/>
                    <a:p>
                      <a:pPr>
                        <a:lnSpc>
                          <a:spcPct val="115000"/>
                        </a:lnSpc>
                        <a:spcAft>
                          <a:spcPts val="0"/>
                        </a:spcAft>
                        <a:tabLst>
                          <a:tab pos="3188335" algn="l"/>
                        </a:tabLst>
                      </a:pPr>
                      <a:r>
                        <a:rPr lang="en-US" sz="1200" dirty="0">
                          <a:solidFill>
                            <a:srgbClr val="C00000"/>
                          </a:solidFill>
                          <a:effectLst/>
                          <a:latin typeface="+mn-lt"/>
                        </a:rPr>
                        <a:t>Phase III (in </a:t>
                      </a:r>
                      <a:r>
                        <a:rPr lang="en-US" sz="1200" dirty="0" err="1">
                          <a:solidFill>
                            <a:srgbClr val="C00000"/>
                          </a:solidFill>
                          <a:effectLst/>
                          <a:latin typeface="+mn-lt"/>
                        </a:rPr>
                        <a:t>mins</a:t>
                      </a:r>
                      <a:r>
                        <a:rPr lang="en-US" sz="1200" dirty="0">
                          <a:solidFill>
                            <a:srgbClr val="C00000"/>
                          </a:solidFill>
                          <a:effectLst/>
                          <a:latin typeface="+mn-lt"/>
                        </a:rPr>
                        <a:t>.)</a:t>
                      </a:r>
                      <a:endParaRPr lang="en-IN" sz="1200" dirty="0">
                        <a:solidFill>
                          <a:srgbClr val="C00000"/>
                        </a:solidFill>
                        <a:effectLst/>
                        <a:latin typeface="+mn-lt"/>
                        <a:ea typeface="Calibri"/>
                        <a:cs typeface="Times New Roman"/>
                      </a:endParaRPr>
                    </a:p>
                  </a:txBody>
                  <a:tcPr marL="68580" marR="68580" marT="0" marB="0"/>
                </a:tc>
                <a:tc>
                  <a:txBody>
                    <a:bodyPr/>
                    <a:lstStyle/>
                    <a:p>
                      <a:pPr>
                        <a:lnSpc>
                          <a:spcPct val="115000"/>
                        </a:lnSpc>
                        <a:spcAft>
                          <a:spcPts val="0"/>
                        </a:spcAft>
                        <a:tabLst>
                          <a:tab pos="3188335" algn="l"/>
                        </a:tabLst>
                      </a:pPr>
                      <a:r>
                        <a:rPr lang="en-IN" sz="1200" dirty="0" smtClean="0">
                          <a:solidFill>
                            <a:srgbClr val="DAEA08"/>
                          </a:solidFill>
                          <a:effectLst/>
                          <a:latin typeface="+mn-lt"/>
                          <a:ea typeface="Calibri"/>
                          <a:cs typeface="Times New Roman"/>
                        </a:rPr>
                        <a:t>TAT</a:t>
                      </a:r>
                      <a:r>
                        <a:rPr lang="en-IN" sz="1200" baseline="0" dirty="0" smtClean="0">
                          <a:solidFill>
                            <a:srgbClr val="DAEA08"/>
                          </a:solidFill>
                          <a:effectLst/>
                          <a:latin typeface="+mn-lt"/>
                          <a:ea typeface="Calibri"/>
                          <a:cs typeface="Times New Roman"/>
                        </a:rPr>
                        <a:t>  Standardized by the hospital</a:t>
                      </a:r>
                      <a:endParaRPr lang="en-IN" sz="1200" dirty="0">
                        <a:solidFill>
                          <a:srgbClr val="DAEA08"/>
                        </a:solidFill>
                        <a:effectLst/>
                        <a:latin typeface="+mn-lt"/>
                        <a:ea typeface="Calibri"/>
                        <a:cs typeface="Times New Roman"/>
                      </a:endParaRPr>
                    </a:p>
                  </a:txBody>
                  <a:tcPr marL="68580" marR="68580" marT="0" marB="0"/>
                </a:tc>
              </a:tr>
              <a:tr h="336597">
                <a:tc>
                  <a:txBody>
                    <a:bodyPr/>
                    <a:lstStyle/>
                    <a:p>
                      <a:pPr>
                        <a:lnSpc>
                          <a:spcPct val="115000"/>
                        </a:lnSpc>
                        <a:spcAft>
                          <a:spcPts val="0"/>
                        </a:spcAft>
                        <a:tabLst>
                          <a:tab pos="3188335" algn="l"/>
                        </a:tabLst>
                      </a:pPr>
                      <a:r>
                        <a:rPr lang="en-US" sz="1200" dirty="0">
                          <a:effectLst/>
                        </a:rPr>
                        <a:t>Discharge confirm to bill ready</a:t>
                      </a:r>
                      <a:endParaRPr lang="en-IN" sz="1100" dirty="0">
                        <a:effectLst/>
                        <a:latin typeface="Calibri"/>
                        <a:ea typeface="Calibri"/>
                        <a:cs typeface="Times New Roman"/>
                      </a:endParaRPr>
                    </a:p>
                  </a:txBody>
                  <a:tcPr marL="68580" marR="68580" marT="0" marB="0"/>
                </a:tc>
                <a:tc>
                  <a:txBody>
                    <a:bodyPr/>
                    <a:lstStyle/>
                    <a:p>
                      <a:pPr>
                        <a:lnSpc>
                          <a:spcPct val="115000"/>
                        </a:lnSpc>
                        <a:spcAft>
                          <a:spcPts val="0"/>
                        </a:spcAft>
                        <a:tabLst>
                          <a:tab pos="3188335" algn="l"/>
                        </a:tabLst>
                      </a:pPr>
                      <a:r>
                        <a:rPr lang="en-US" sz="1200" dirty="0">
                          <a:effectLst/>
                        </a:rPr>
                        <a:t>27</a:t>
                      </a:r>
                      <a:endParaRPr lang="en-IN" sz="1100" dirty="0">
                        <a:effectLst/>
                        <a:latin typeface="Calibri"/>
                        <a:ea typeface="Calibri"/>
                        <a:cs typeface="Times New Roman"/>
                      </a:endParaRPr>
                    </a:p>
                  </a:txBody>
                  <a:tcPr marL="68580" marR="68580" marT="0" marB="0"/>
                </a:tc>
                <a:tc>
                  <a:txBody>
                    <a:bodyPr/>
                    <a:lstStyle/>
                    <a:p>
                      <a:pPr>
                        <a:lnSpc>
                          <a:spcPct val="115000"/>
                        </a:lnSpc>
                        <a:spcAft>
                          <a:spcPts val="0"/>
                        </a:spcAft>
                        <a:tabLst>
                          <a:tab pos="3188335" algn="l"/>
                        </a:tabLst>
                      </a:pPr>
                      <a:r>
                        <a:rPr lang="en-US" sz="1200">
                          <a:effectLst/>
                        </a:rPr>
                        <a:t>29</a:t>
                      </a:r>
                      <a:endParaRPr lang="en-IN" sz="1100">
                        <a:effectLst/>
                        <a:latin typeface="Calibri"/>
                        <a:ea typeface="Calibri"/>
                        <a:cs typeface="Times New Roman"/>
                      </a:endParaRPr>
                    </a:p>
                  </a:txBody>
                  <a:tcPr marL="68580" marR="68580" marT="0" marB="0"/>
                </a:tc>
                <a:tc>
                  <a:txBody>
                    <a:bodyPr/>
                    <a:lstStyle/>
                    <a:p>
                      <a:pPr>
                        <a:lnSpc>
                          <a:spcPct val="115000"/>
                        </a:lnSpc>
                        <a:spcAft>
                          <a:spcPts val="0"/>
                        </a:spcAft>
                        <a:tabLst>
                          <a:tab pos="3188335" algn="l"/>
                        </a:tabLst>
                      </a:pPr>
                      <a:r>
                        <a:rPr lang="en-US" sz="1200">
                          <a:solidFill>
                            <a:srgbClr val="C00000"/>
                          </a:solidFill>
                          <a:effectLst/>
                        </a:rPr>
                        <a:t>28</a:t>
                      </a:r>
                      <a:endParaRPr lang="en-IN" sz="1100">
                        <a:solidFill>
                          <a:srgbClr val="C00000"/>
                        </a:solidFill>
                        <a:effectLst/>
                        <a:latin typeface="Calibri"/>
                        <a:ea typeface="Calibri"/>
                        <a:cs typeface="Times New Roman"/>
                      </a:endParaRPr>
                    </a:p>
                  </a:txBody>
                  <a:tcPr marL="68580" marR="68580" marT="0" marB="0"/>
                </a:tc>
                <a:tc>
                  <a:txBody>
                    <a:bodyPr/>
                    <a:lstStyle/>
                    <a:p>
                      <a:pPr>
                        <a:lnSpc>
                          <a:spcPct val="115000"/>
                        </a:lnSpc>
                        <a:spcAft>
                          <a:spcPts val="0"/>
                        </a:spcAft>
                        <a:tabLst>
                          <a:tab pos="3188335" algn="l"/>
                        </a:tabLst>
                      </a:pPr>
                      <a:r>
                        <a:rPr lang="en-IN" sz="1200" dirty="0" smtClean="0">
                          <a:solidFill>
                            <a:srgbClr val="00B050"/>
                          </a:solidFill>
                          <a:effectLst/>
                          <a:latin typeface="+mn-lt"/>
                          <a:ea typeface="Calibri"/>
                          <a:cs typeface="Times New Roman"/>
                        </a:rPr>
                        <a:t>30</a:t>
                      </a:r>
                      <a:endParaRPr lang="en-IN" sz="1200" dirty="0">
                        <a:solidFill>
                          <a:srgbClr val="00B050"/>
                        </a:solidFill>
                        <a:effectLst/>
                        <a:latin typeface="+mn-lt"/>
                        <a:ea typeface="Calibri"/>
                        <a:cs typeface="Times New Roman"/>
                      </a:endParaRPr>
                    </a:p>
                  </a:txBody>
                  <a:tcPr marL="68580" marR="68580" marT="0" marB="0"/>
                </a:tc>
              </a:tr>
              <a:tr h="336597">
                <a:tc>
                  <a:txBody>
                    <a:bodyPr/>
                    <a:lstStyle/>
                    <a:p>
                      <a:pPr>
                        <a:lnSpc>
                          <a:spcPct val="115000"/>
                        </a:lnSpc>
                        <a:spcAft>
                          <a:spcPts val="0"/>
                        </a:spcAft>
                        <a:tabLst>
                          <a:tab pos="3188335" algn="l"/>
                        </a:tabLst>
                      </a:pPr>
                      <a:r>
                        <a:rPr lang="en-US" sz="1200" dirty="0">
                          <a:effectLst/>
                        </a:rPr>
                        <a:t>Bill ready to bill pay</a:t>
                      </a:r>
                      <a:endParaRPr lang="en-IN" sz="1100" dirty="0">
                        <a:effectLst/>
                        <a:latin typeface="Calibri"/>
                        <a:ea typeface="Calibri"/>
                        <a:cs typeface="Times New Roman"/>
                      </a:endParaRPr>
                    </a:p>
                  </a:txBody>
                  <a:tcPr marL="68580" marR="68580" marT="0" marB="0"/>
                </a:tc>
                <a:tc>
                  <a:txBody>
                    <a:bodyPr/>
                    <a:lstStyle/>
                    <a:p>
                      <a:pPr>
                        <a:lnSpc>
                          <a:spcPct val="115000"/>
                        </a:lnSpc>
                        <a:spcAft>
                          <a:spcPts val="0"/>
                        </a:spcAft>
                        <a:tabLst>
                          <a:tab pos="3188335" algn="l"/>
                        </a:tabLst>
                      </a:pPr>
                      <a:r>
                        <a:rPr lang="en-US" sz="1200" dirty="0">
                          <a:effectLst/>
                        </a:rPr>
                        <a:t>40</a:t>
                      </a:r>
                      <a:endParaRPr lang="en-IN" sz="1100" dirty="0">
                        <a:effectLst/>
                        <a:latin typeface="Calibri"/>
                        <a:ea typeface="Calibri"/>
                        <a:cs typeface="Times New Roman"/>
                      </a:endParaRPr>
                    </a:p>
                  </a:txBody>
                  <a:tcPr marL="68580" marR="68580" marT="0" marB="0"/>
                </a:tc>
                <a:tc>
                  <a:txBody>
                    <a:bodyPr/>
                    <a:lstStyle/>
                    <a:p>
                      <a:pPr>
                        <a:lnSpc>
                          <a:spcPct val="115000"/>
                        </a:lnSpc>
                        <a:spcAft>
                          <a:spcPts val="0"/>
                        </a:spcAft>
                        <a:tabLst>
                          <a:tab pos="3188335" algn="l"/>
                        </a:tabLst>
                      </a:pPr>
                      <a:r>
                        <a:rPr lang="en-US" sz="1200" dirty="0">
                          <a:effectLst/>
                        </a:rPr>
                        <a:t>38</a:t>
                      </a:r>
                      <a:endParaRPr lang="en-IN" sz="1100" dirty="0">
                        <a:effectLst/>
                        <a:latin typeface="Calibri"/>
                        <a:ea typeface="Calibri"/>
                        <a:cs typeface="Times New Roman"/>
                      </a:endParaRPr>
                    </a:p>
                  </a:txBody>
                  <a:tcPr marL="68580" marR="68580" marT="0" marB="0"/>
                </a:tc>
                <a:tc>
                  <a:txBody>
                    <a:bodyPr/>
                    <a:lstStyle/>
                    <a:p>
                      <a:pPr>
                        <a:lnSpc>
                          <a:spcPct val="115000"/>
                        </a:lnSpc>
                        <a:spcAft>
                          <a:spcPts val="0"/>
                        </a:spcAft>
                        <a:tabLst>
                          <a:tab pos="3188335" algn="l"/>
                        </a:tabLst>
                      </a:pPr>
                      <a:r>
                        <a:rPr lang="en-US" sz="1200">
                          <a:solidFill>
                            <a:srgbClr val="C00000"/>
                          </a:solidFill>
                          <a:effectLst/>
                        </a:rPr>
                        <a:t>30</a:t>
                      </a:r>
                      <a:endParaRPr lang="en-IN" sz="1100">
                        <a:solidFill>
                          <a:srgbClr val="C00000"/>
                        </a:solidFill>
                        <a:effectLst/>
                        <a:latin typeface="Calibri"/>
                        <a:ea typeface="Calibri"/>
                        <a:cs typeface="Times New Roman"/>
                      </a:endParaRPr>
                    </a:p>
                  </a:txBody>
                  <a:tcPr marL="68580" marR="68580" marT="0" marB="0"/>
                </a:tc>
                <a:tc>
                  <a:txBody>
                    <a:bodyPr/>
                    <a:lstStyle/>
                    <a:p>
                      <a:pPr>
                        <a:lnSpc>
                          <a:spcPct val="115000"/>
                        </a:lnSpc>
                        <a:spcAft>
                          <a:spcPts val="0"/>
                        </a:spcAft>
                        <a:tabLst>
                          <a:tab pos="3188335" algn="l"/>
                        </a:tabLst>
                      </a:pPr>
                      <a:r>
                        <a:rPr lang="en-IN" sz="1200" dirty="0" smtClean="0">
                          <a:solidFill>
                            <a:srgbClr val="00B050"/>
                          </a:solidFill>
                          <a:effectLst/>
                          <a:latin typeface="+mn-lt"/>
                          <a:ea typeface="Calibri"/>
                          <a:cs typeface="Times New Roman"/>
                        </a:rPr>
                        <a:t>30</a:t>
                      </a:r>
                      <a:endParaRPr lang="en-IN" sz="1200" dirty="0">
                        <a:solidFill>
                          <a:srgbClr val="00B050"/>
                        </a:solidFill>
                        <a:effectLst/>
                        <a:latin typeface="+mn-lt"/>
                        <a:ea typeface="Calibri"/>
                        <a:cs typeface="Times New Roman"/>
                      </a:endParaRPr>
                    </a:p>
                  </a:txBody>
                  <a:tcPr marL="68580" marR="68580" marT="0" marB="0"/>
                </a:tc>
              </a:tr>
              <a:tr h="336597">
                <a:tc>
                  <a:txBody>
                    <a:bodyPr/>
                    <a:lstStyle/>
                    <a:p>
                      <a:pPr>
                        <a:lnSpc>
                          <a:spcPct val="115000"/>
                        </a:lnSpc>
                        <a:spcAft>
                          <a:spcPts val="0"/>
                        </a:spcAft>
                        <a:tabLst>
                          <a:tab pos="3188335" algn="l"/>
                        </a:tabLst>
                      </a:pPr>
                      <a:r>
                        <a:rPr lang="en-US" sz="1200">
                          <a:effectLst/>
                        </a:rPr>
                        <a:t>Bill pay to room vacate</a:t>
                      </a:r>
                      <a:endParaRPr lang="en-IN" sz="1100">
                        <a:effectLst/>
                        <a:latin typeface="Calibri"/>
                        <a:ea typeface="Calibri"/>
                        <a:cs typeface="Times New Roman"/>
                      </a:endParaRPr>
                    </a:p>
                  </a:txBody>
                  <a:tcPr marL="68580" marR="68580" marT="0" marB="0"/>
                </a:tc>
                <a:tc>
                  <a:txBody>
                    <a:bodyPr/>
                    <a:lstStyle/>
                    <a:p>
                      <a:pPr>
                        <a:lnSpc>
                          <a:spcPct val="115000"/>
                        </a:lnSpc>
                        <a:spcAft>
                          <a:spcPts val="0"/>
                        </a:spcAft>
                        <a:tabLst>
                          <a:tab pos="3188335" algn="l"/>
                        </a:tabLst>
                      </a:pPr>
                      <a:r>
                        <a:rPr lang="en-US" sz="1200" dirty="0">
                          <a:effectLst/>
                        </a:rPr>
                        <a:t>55</a:t>
                      </a:r>
                      <a:endParaRPr lang="en-IN" sz="1100" dirty="0">
                        <a:effectLst/>
                        <a:latin typeface="Calibri"/>
                        <a:ea typeface="Calibri"/>
                        <a:cs typeface="Times New Roman"/>
                      </a:endParaRPr>
                    </a:p>
                  </a:txBody>
                  <a:tcPr marL="68580" marR="68580" marT="0" marB="0"/>
                </a:tc>
                <a:tc>
                  <a:txBody>
                    <a:bodyPr/>
                    <a:lstStyle/>
                    <a:p>
                      <a:pPr>
                        <a:lnSpc>
                          <a:spcPct val="115000"/>
                        </a:lnSpc>
                        <a:spcAft>
                          <a:spcPts val="0"/>
                        </a:spcAft>
                        <a:tabLst>
                          <a:tab pos="3188335" algn="l"/>
                        </a:tabLst>
                      </a:pPr>
                      <a:r>
                        <a:rPr lang="en-US" sz="1200" dirty="0">
                          <a:effectLst/>
                        </a:rPr>
                        <a:t>80</a:t>
                      </a:r>
                      <a:endParaRPr lang="en-IN" sz="1100" dirty="0">
                        <a:effectLst/>
                        <a:latin typeface="Calibri"/>
                        <a:ea typeface="Calibri"/>
                        <a:cs typeface="Times New Roman"/>
                      </a:endParaRPr>
                    </a:p>
                  </a:txBody>
                  <a:tcPr marL="68580" marR="68580" marT="0" marB="0"/>
                </a:tc>
                <a:tc>
                  <a:txBody>
                    <a:bodyPr/>
                    <a:lstStyle/>
                    <a:p>
                      <a:pPr>
                        <a:lnSpc>
                          <a:spcPct val="115000"/>
                        </a:lnSpc>
                        <a:spcAft>
                          <a:spcPts val="0"/>
                        </a:spcAft>
                        <a:tabLst>
                          <a:tab pos="3188335" algn="l"/>
                        </a:tabLst>
                      </a:pPr>
                      <a:r>
                        <a:rPr lang="en-US" sz="1200" dirty="0">
                          <a:solidFill>
                            <a:srgbClr val="C00000"/>
                          </a:solidFill>
                          <a:effectLst/>
                        </a:rPr>
                        <a:t>63</a:t>
                      </a:r>
                      <a:endParaRPr lang="en-IN" sz="1100" dirty="0">
                        <a:solidFill>
                          <a:srgbClr val="C00000"/>
                        </a:solidFill>
                        <a:effectLst/>
                        <a:latin typeface="Calibri"/>
                        <a:ea typeface="Calibri"/>
                        <a:cs typeface="Times New Roman"/>
                      </a:endParaRPr>
                    </a:p>
                  </a:txBody>
                  <a:tcPr marL="68580" marR="68580" marT="0" marB="0"/>
                </a:tc>
                <a:tc>
                  <a:txBody>
                    <a:bodyPr/>
                    <a:lstStyle/>
                    <a:p>
                      <a:pPr>
                        <a:lnSpc>
                          <a:spcPct val="115000"/>
                        </a:lnSpc>
                        <a:spcAft>
                          <a:spcPts val="0"/>
                        </a:spcAft>
                        <a:tabLst>
                          <a:tab pos="3188335" algn="l"/>
                        </a:tabLst>
                      </a:pPr>
                      <a:r>
                        <a:rPr lang="en-IN" sz="1200" dirty="0" smtClean="0">
                          <a:solidFill>
                            <a:srgbClr val="00B050"/>
                          </a:solidFill>
                          <a:effectLst/>
                          <a:latin typeface="+mn-lt"/>
                          <a:ea typeface="Calibri"/>
                          <a:cs typeface="Times New Roman"/>
                        </a:rPr>
                        <a:t>30</a:t>
                      </a:r>
                      <a:endParaRPr lang="en-IN" sz="1200" dirty="0">
                        <a:solidFill>
                          <a:srgbClr val="00B050"/>
                        </a:solidFill>
                        <a:effectLst/>
                        <a:latin typeface="+mn-lt"/>
                        <a:ea typeface="Calibri"/>
                        <a:cs typeface="Times New Roman"/>
                      </a:endParaRPr>
                    </a:p>
                  </a:txBody>
                  <a:tcPr marL="68580" marR="68580" marT="0" marB="0"/>
                </a:tc>
              </a:tr>
            </a:tbl>
          </a:graphicData>
        </a:graphic>
      </p:graphicFrame>
      <p:graphicFrame>
        <p:nvGraphicFramePr>
          <p:cNvPr id="4" name="Content Placeholder 3"/>
          <p:cNvGraphicFramePr>
            <a:graphicFrameLocks noGrp="1"/>
          </p:cNvGraphicFramePr>
          <p:nvPr>
            <p:ph idx="1"/>
            <p:extLst>
              <p:ext uri="{D42A27DB-BD31-4B8C-83A1-F6EECF244321}">
                <p14:modId xmlns:p14="http://schemas.microsoft.com/office/powerpoint/2010/main" val="787368921"/>
              </p:ext>
            </p:extLst>
          </p:nvPr>
        </p:nvGraphicFramePr>
        <p:xfrm>
          <a:off x="1143000" y="3617913"/>
          <a:ext cx="7239000" cy="2667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57595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Findings</a:t>
            </a:r>
            <a:endParaRPr lang="en-IN" dirty="0"/>
          </a:p>
        </p:txBody>
      </p:sp>
      <p:sp>
        <p:nvSpPr>
          <p:cNvPr id="5" name="Rectangle 4"/>
          <p:cNvSpPr/>
          <p:nvPr/>
        </p:nvSpPr>
        <p:spPr>
          <a:xfrm>
            <a:off x="1981200" y="6488668"/>
            <a:ext cx="5943600" cy="338554"/>
          </a:xfrm>
          <a:prstGeom prst="rect">
            <a:avLst/>
          </a:prstGeom>
        </p:spPr>
        <p:txBody>
          <a:bodyPr wrap="square">
            <a:spAutoFit/>
          </a:bodyPr>
          <a:lstStyle/>
          <a:p>
            <a:r>
              <a:rPr lang="en-IN" sz="1600" b="1" dirty="0"/>
              <a:t>Figure </a:t>
            </a:r>
            <a:r>
              <a:rPr lang="en-IN" sz="1600" b="1" dirty="0" smtClean="0"/>
              <a:t>: </a:t>
            </a:r>
            <a:r>
              <a:rPr lang="en-IN" sz="1600" b="1" dirty="0"/>
              <a:t>Discharges in the month of </a:t>
            </a:r>
            <a:r>
              <a:rPr lang="en-IN" sz="1600" b="1" dirty="0" smtClean="0"/>
              <a:t>March </a:t>
            </a:r>
            <a:endParaRPr lang="en-IN" sz="1600" b="1" dirty="0"/>
          </a:p>
        </p:txBody>
      </p:sp>
      <p:pic>
        <p:nvPicPr>
          <p:cNvPr id="6" name="Content Placeholder 5"/>
          <p:cNvPicPr>
            <a:picLocks noGrp="1"/>
          </p:cNvPicPr>
          <p:nvPr>
            <p:ph idx="1"/>
          </p:nvPr>
        </p:nvPicPr>
        <p:blipFill>
          <a:blip r:embed="rId2">
            <a:clrChange>
              <a:clrFrom>
                <a:srgbClr val="F4F4F4"/>
              </a:clrFrom>
              <a:clrTo>
                <a:srgbClr val="F4F4F4">
                  <a:alpha val="0"/>
                </a:srgbClr>
              </a:clrTo>
            </a:clrChange>
            <a:extLst>
              <a:ext uri="{28A0092B-C50C-407E-A947-70E740481C1C}">
                <a14:useLocalDpi xmlns:a14="http://schemas.microsoft.com/office/drawing/2010/main" val="0"/>
              </a:ext>
            </a:extLst>
          </a:blip>
          <a:stretch>
            <a:fillRect/>
          </a:stretch>
        </p:blipFill>
        <p:spPr>
          <a:xfrm>
            <a:off x="511965" y="1295400"/>
            <a:ext cx="8479635" cy="5181600"/>
          </a:xfrm>
          <a:prstGeom prst="rect">
            <a:avLst/>
          </a:prstGeom>
        </p:spPr>
      </p:pic>
    </p:spTree>
    <p:extLst>
      <p:ext uri="{BB962C8B-B14F-4D97-AF65-F5344CB8AC3E}">
        <p14:creationId xmlns:p14="http://schemas.microsoft.com/office/powerpoint/2010/main" val="22455460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Findings</a:t>
            </a:r>
            <a:endParaRPr lang="en-IN" dirty="0"/>
          </a:p>
        </p:txBody>
      </p:sp>
      <p:sp>
        <p:nvSpPr>
          <p:cNvPr id="5" name="Rectangle 4"/>
          <p:cNvSpPr/>
          <p:nvPr/>
        </p:nvSpPr>
        <p:spPr>
          <a:xfrm>
            <a:off x="1981200" y="6488668"/>
            <a:ext cx="5943600" cy="338554"/>
          </a:xfrm>
          <a:prstGeom prst="rect">
            <a:avLst/>
          </a:prstGeom>
        </p:spPr>
        <p:txBody>
          <a:bodyPr wrap="square">
            <a:spAutoFit/>
          </a:bodyPr>
          <a:lstStyle/>
          <a:p>
            <a:r>
              <a:rPr lang="en-IN" sz="1600" b="1" dirty="0" smtClean="0"/>
              <a:t>Figure : Discharges in the month of April </a:t>
            </a:r>
            <a:endParaRPr lang="en-IN" sz="1600" b="1" dirty="0"/>
          </a:p>
        </p:txBody>
      </p:sp>
      <p:pic>
        <p:nvPicPr>
          <p:cNvPr id="7" name="Content Placeholder 6"/>
          <p:cNvPicPr>
            <a:picLocks noGrp="1"/>
          </p:cNvPicPr>
          <p:nvPr>
            <p:ph idx="1"/>
          </p:nvPr>
        </p:nvPicPr>
        <p:blipFill>
          <a:blip r:embed="rId2">
            <a:clrChange>
              <a:clrFrom>
                <a:srgbClr val="F7F7F7"/>
              </a:clrFrom>
              <a:clrTo>
                <a:srgbClr val="F7F7F7">
                  <a:alpha val="0"/>
                </a:srgbClr>
              </a:clrTo>
            </a:clrChange>
            <a:extLst>
              <a:ext uri="{28A0092B-C50C-407E-A947-70E740481C1C}">
                <a14:useLocalDpi xmlns:a14="http://schemas.microsoft.com/office/drawing/2010/main" val="0"/>
              </a:ext>
            </a:extLst>
          </a:blip>
          <a:stretch>
            <a:fillRect/>
          </a:stretch>
        </p:blipFill>
        <p:spPr>
          <a:xfrm>
            <a:off x="540774" y="1295400"/>
            <a:ext cx="8527026" cy="5181600"/>
          </a:xfrm>
          <a:prstGeom prst="rect">
            <a:avLst/>
          </a:prstGeom>
        </p:spPr>
      </p:pic>
    </p:spTree>
    <p:extLst>
      <p:ext uri="{BB962C8B-B14F-4D97-AF65-F5344CB8AC3E}">
        <p14:creationId xmlns:p14="http://schemas.microsoft.com/office/powerpoint/2010/main" val="188387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Index</a:t>
            </a:r>
            <a:endParaRPr lang="en-IN" dirty="0"/>
          </a:p>
        </p:txBody>
      </p:sp>
      <p:sp>
        <p:nvSpPr>
          <p:cNvPr id="3" name="Rounded Rectangle 2"/>
          <p:cNvSpPr/>
          <p:nvPr/>
        </p:nvSpPr>
        <p:spPr>
          <a:xfrm>
            <a:off x="450273" y="4724400"/>
            <a:ext cx="8229600" cy="685800"/>
          </a:xfrm>
          <a:prstGeom prst="round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 name="Content Placeholder 1"/>
          <p:cNvSpPr>
            <a:spLocks noGrp="1"/>
          </p:cNvSpPr>
          <p:nvPr>
            <p:ph idx="1"/>
          </p:nvPr>
        </p:nvSpPr>
        <p:spPr/>
        <p:txBody>
          <a:bodyPr>
            <a:normAutofit/>
          </a:bodyPr>
          <a:lstStyle/>
          <a:p>
            <a:pPr marL="514350" indent="-514350">
              <a:lnSpc>
                <a:spcPct val="150000"/>
              </a:lnSpc>
              <a:buClr>
                <a:schemeClr val="tx2"/>
              </a:buClr>
              <a:buFont typeface="+mj-lt"/>
              <a:buAutoNum type="arabicPeriod"/>
            </a:pPr>
            <a:r>
              <a:rPr lang="en-IN" sz="2400" dirty="0" smtClean="0"/>
              <a:t>Introduction</a:t>
            </a:r>
          </a:p>
          <a:p>
            <a:pPr marL="514350" indent="-514350">
              <a:lnSpc>
                <a:spcPct val="150000"/>
              </a:lnSpc>
              <a:buClr>
                <a:schemeClr val="tx2"/>
              </a:buClr>
              <a:buFont typeface="+mj-lt"/>
              <a:buAutoNum type="arabicPeriod"/>
            </a:pPr>
            <a:r>
              <a:rPr lang="en-IN" dirty="0" smtClean="0"/>
              <a:t>Review of literature</a:t>
            </a:r>
            <a:endParaRPr lang="en-IN" sz="2400" dirty="0" smtClean="0"/>
          </a:p>
          <a:p>
            <a:pPr marL="514350" indent="-514350">
              <a:lnSpc>
                <a:spcPct val="150000"/>
              </a:lnSpc>
              <a:buClr>
                <a:schemeClr val="tx2"/>
              </a:buClr>
              <a:buFont typeface="+mj-lt"/>
              <a:buAutoNum type="arabicPeriod"/>
            </a:pPr>
            <a:r>
              <a:rPr lang="en-IN" dirty="0" smtClean="0"/>
              <a:t>Objectives/</a:t>
            </a:r>
            <a:r>
              <a:rPr lang="en-IN" sz="2400" dirty="0" smtClean="0"/>
              <a:t>Research question</a:t>
            </a:r>
          </a:p>
          <a:p>
            <a:pPr marL="514350" indent="-514350">
              <a:lnSpc>
                <a:spcPct val="150000"/>
              </a:lnSpc>
              <a:buClr>
                <a:schemeClr val="tx2"/>
              </a:buClr>
              <a:buFont typeface="+mj-lt"/>
              <a:buAutoNum type="arabicPeriod"/>
            </a:pPr>
            <a:r>
              <a:rPr lang="en-IN" sz="2400" dirty="0" smtClean="0"/>
              <a:t>Methodology</a:t>
            </a:r>
          </a:p>
          <a:p>
            <a:pPr marL="514350" indent="-514350">
              <a:lnSpc>
                <a:spcPct val="150000"/>
              </a:lnSpc>
              <a:buClr>
                <a:schemeClr val="tx2"/>
              </a:buClr>
              <a:buFont typeface="+mj-lt"/>
              <a:buAutoNum type="arabicPeriod"/>
            </a:pPr>
            <a:r>
              <a:rPr lang="en-IN" dirty="0" smtClean="0"/>
              <a:t>Findings</a:t>
            </a:r>
            <a:endParaRPr lang="en-IN" sz="2400" dirty="0" smtClean="0"/>
          </a:p>
          <a:p>
            <a:pPr marL="514350" indent="-514350">
              <a:lnSpc>
                <a:spcPct val="150000"/>
              </a:lnSpc>
              <a:buClr>
                <a:schemeClr val="tx2"/>
              </a:buClr>
              <a:buFont typeface="+mj-lt"/>
              <a:buAutoNum type="arabicPeriod"/>
            </a:pPr>
            <a:r>
              <a:rPr lang="en-IN" sz="2400" dirty="0" smtClean="0"/>
              <a:t>Discussion</a:t>
            </a:r>
          </a:p>
          <a:p>
            <a:pPr marL="514350" indent="-514350">
              <a:lnSpc>
                <a:spcPct val="150000"/>
              </a:lnSpc>
              <a:buClr>
                <a:schemeClr val="tx2"/>
              </a:buClr>
              <a:buFont typeface="+mj-lt"/>
              <a:buAutoNum type="arabicPeriod"/>
            </a:pPr>
            <a:r>
              <a:rPr lang="en-IN" sz="2400" dirty="0" smtClean="0"/>
              <a:t>Recommendations</a:t>
            </a:r>
          </a:p>
          <a:p>
            <a:pPr>
              <a:buNone/>
            </a:pPr>
            <a:endParaRPr lang="en-IN" dirty="0"/>
          </a:p>
        </p:txBody>
      </p:sp>
    </p:spTree>
    <p:extLst>
      <p:ext uri="{BB962C8B-B14F-4D97-AF65-F5344CB8AC3E}">
        <p14:creationId xmlns:p14="http://schemas.microsoft.com/office/powerpoint/2010/main" val="18721243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Index</a:t>
            </a:r>
            <a:endParaRPr lang="en-IN" dirty="0"/>
          </a:p>
        </p:txBody>
      </p:sp>
      <p:sp>
        <p:nvSpPr>
          <p:cNvPr id="4" name="Content Placeholder 1"/>
          <p:cNvSpPr>
            <a:spLocks noGrp="1"/>
          </p:cNvSpPr>
          <p:nvPr>
            <p:ph idx="1"/>
          </p:nvPr>
        </p:nvSpPr>
        <p:spPr/>
        <p:txBody>
          <a:bodyPr>
            <a:normAutofit/>
          </a:bodyPr>
          <a:lstStyle/>
          <a:p>
            <a:pPr marL="514350" indent="-514350">
              <a:lnSpc>
                <a:spcPct val="150000"/>
              </a:lnSpc>
              <a:buClr>
                <a:schemeClr val="tx2"/>
              </a:buClr>
              <a:buFont typeface="+mj-lt"/>
              <a:buAutoNum type="arabicPeriod"/>
            </a:pPr>
            <a:r>
              <a:rPr lang="en-IN" sz="2400" dirty="0" smtClean="0"/>
              <a:t>Introduction</a:t>
            </a:r>
          </a:p>
          <a:p>
            <a:pPr marL="514350" indent="-514350">
              <a:lnSpc>
                <a:spcPct val="150000"/>
              </a:lnSpc>
              <a:buClr>
                <a:schemeClr val="tx2"/>
              </a:buClr>
              <a:buFont typeface="+mj-lt"/>
              <a:buAutoNum type="arabicPeriod"/>
            </a:pPr>
            <a:r>
              <a:rPr lang="en-IN" dirty="0" smtClean="0"/>
              <a:t>Review of literature</a:t>
            </a:r>
            <a:endParaRPr lang="en-IN" sz="2400" dirty="0" smtClean="0"/>
          </a:p>
          <a:p>
            <a:pPr marL="514350" indent="-514350">
              <a:lnSpc>
                <a:spcPct val="150000"/>
              </a:lnSpc>
              <a:buClr>
                <a:schemeClr val="tx2"/>
              </a:buClr>
              <a:buFont typeface="+mj-lt"/>
              <a:buAutoNum type="arabicPeriod"/>
            </a:pPr>
            <a:r>
              <a:rPr lang="en-IN" sz="2400" dirty="0" smtClean="0"/>
              <a:t>Objectives/Research question </a:t>
            </a:r>
          </a:p>
          <a:p>
            <a:pPr marL="514350" indent="-514350">
              <a:lnSpc>
                <a:spcPct val="150000"/>
              </a:lnSpc>
              <a:buClr>
                <a:schemeClr val="tx2"/>
              </a:buClr>
              <a:buFont typeface="+mj-lt"/>
              <a:buAutoNum type="arabicPeriod"/>
            </a:pPr>
            <a:r>
              <a:rPr lang="en-IN" sz="2400" dirty="0" smtClean="0"/>
              <a:t>Methodology</a:t>
            </a:r>
          </a:p>
          <a:p>
            <a:pPr marL="514350" indent="-514350">
              <a:lnSpc>
                <a:spcPct val="150000"/>
              </a:lnSpc>
              <a:buClr>
                <a:schemeClr val="tx2"/>
              </a:buClr>
              <a:buFont typeface="+mj-lt"/>
              <a:buAutoNum type="arabicPeriod"/>
            </a:pPr>
            <a:r>
              <a:rPr lang="en-IN" dirty="0" smtClean="0"/>
              <a:t>Key Findings</a:t>
            </a:r>
            <a:endParaRPr lang="en-IN" sz="2400" dirty="0" smtClean="0"/>
          </a:p>
          <a:p>
            <a:pPr marL="514350" indent="-514350">
              <a:lnSpc>
                <a:spcPct val="150000"/>
              </a:lnSpc>
              <a:buClr>
                <a:schemeClr val="tx2"/>
              </a:buClr>
              <a:buFont typeface="+mj-lt"/>
              <a:buAutoNum type="arabicPeriod"/>
            </a:pPr>
            <a:r>
              <a:rPr lang="en-IN" sz="2400" dirty="0" smtClean="0"/>
              <a:t>Discussion</a:t>
            </a:r>
          </a:p>
          <a:p>
            <a:pPr marL="514350" indent="-514350">
              <a:lnSpc>
                <a:spcPct val="150000"/>
              </a:lnSpc>
              <a:buClr>
                <a:schemeClr val="tx2"/>
              </a:buClr>
              <a:buFont typeface="+mj-lt"/>
              <a:buAutoNum type="arabicPeriod"/>
            </a:pPr>
            <a:r>
              <a:rPr lang="en-IN" dirty="0" smtClean="0"/>
              <a:t>Recommendations</a:t>
            </a:r>
            <a:endParaRPr lang="en-IN" sz="2400" dirty="0" smtClean="0"/>
          </a:p>
          <a:p>
            <a:pPr>
              <a:buNone/>
            </a:pPr>
            <a:endParaRPr lang="en-IN" dirty="0"/>
          </a:p>
        </p:txBody>
      </p:sp>
    </p:spTree>
    <p:extLst>
      <p:ext uri="{BB962C8B-B14F-4D97-AF65-F5344CB8AC3E}">
        <p14:creationId xmlns:p14="http://schemas.microsoft.com/office/powerpoint/2010/main" val="34550925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Discussion</a:t>
            </a:r>
            <a:endParaRPr lang="en-IN" dirty="0"/>
          </a:p>
        </p:txBody>
      </p:sp>
      <p:sp>
        <p:nvSpPr>
          <p:cNvPr id="4" name="Content Placeholder 3"/>
          <p:cNvSpPr>
            <a:spLocks noGrp="1"/>
          </p:cNvSpPr>
          <p:nvPr>
            <p:ph idx="1"/>
          </p:nvPr>
        </p:nvSpPr>
        <p:spPr>
          <a:xfrm>
            <a:off x="457200" y="1371600"/>
            <a:ext cx="8305800" cy="5181600"/>
          </a:xfrm>
        </p:spPr>
        <p:txBody>
          <a:bodyPr>
            <a:normAutofit lnSpcReduction="10000"/>
          </a:bodyPr>
          <a:lstStyle/>
          <a:p>
            <a:pPr>
              <a:buClr>
                <a:schemeClr val="tx2"/>
              </a:buClr>
            </a:pPr>
            <a:r>
              <a:rPr lang="en-IN" dirty="0" smtClean="0"/>
              <a:t>The discharge process starts at the time of elective admission itself</a:t>
            </a:r>
            <a:r>
              <a:rPr lang="en-IN" dirty="0"/>
              <a:t>. </a:t>
            </a:r>
            <a:r>
              <a:rPr lang="en-IN" dirty="0" smtClean="0"/>
              <a:t>The ACR </a:t>
            </a:r>
            <a:r>
              <a:rPr lang="en-IN" dirty="0"/>
              <a:t>is also involved in the discharge process</a:t>
            </a:r>
            <a:r>
              <a:rPr lang="en-IN" dirty="0" smtClean="0"/>
              <a:t>. The </a:t>
            </a:r>
            <a:r>
              <a:rPr lang="en-IN" dirty="0"/>
              <a:t>‘on –time’ </a:t>
            </a:r>
            <a:r>
              <a:rPr lang="en-IN" dirty="0" smtClean="0"/>
              <a:t>admission of </a:t>
            </a:r>
            <a:r>
              <a:rPr lang="en-IN" dirty="0"/>
              <a:t>a patient also helps in the on time </a:t>
            </a:r>
            <a:r>
              <a:rPr lang="en-IN" dirty="0" smtClean="0"/>
              <a:t>discharge of </a:t>
            </a:r>
            <a:r>
              <a:rPr lang="en-IN" dirty="0"/>
              <a:t>another patient and vice versa</a:t>
            </a:r>
            <a:r>
              <a:rPr lang="en-IN" dirty="0" smtClean="0"/>
              <a:t>.</a:t>
            </a:r>
            <a:endParaRPr lang="en-IN" dirty="0" smtClean="0"/>
          </a:p>
          <a:p>
            <a:pPr>
              <a:buClr>
                <a:schemeClr val="tx2"/>
              </a:buClr>
            </a:pPr>
            <a:r>
              <a:rPr lang="en-IN" dirty="0" smtClean="0"/>
              <a:t>The different software's that enable them :</a:t>
            </a:r>
          </a:p>
          <a:p>
            <a:pPr lvl="1">
              <a:buClr>
                <a:schemeClr val="tx2"/>
              </a:buClr>
            </a:pPr>
            <a:r>
              <a:rPr lang="en-IN" dirty="0" smtClean="0"/>
              <a:t>RFA software</a:t>
            </a:r>
          </a:p>
          <a:p>
            <a:pPr lvl="1">
              <a:buClr>
                <a:schemeClr val="tx2"/>
              </a:buClr>
            </a:pPr>
            <a:r>
              <a:rPr lang="en-IN" dirty="0" smtClean="0"/>
              <a:t>HIS </a:t>
            </a:r>
          </a:p>
          <a:p>
            <a:pPr lvl="1">
              <a:buClr>
                <a:schemeClr val="tx2"/>
              </a:buClr>
            </a:pPr>
            <a:r>
              <a:rPr lang="en-IN" dirty="0" smtClean="0"/>
              <a:t>Bed Master Software</a:t>
            </a:r>
          </a:p>
          <a:p>
            <a:pPr>
              <a:buClr>
                <a:schemeClr val="tx2"/>
              </a:buClr>
            </a:pPr>
            <a:r>
              <a:rPr lang="en-IN" dirty="0" smtClean="0"/>
              <a:t>One </a:t>
            </a:r>
            <a:r>
              <a:rPr lang="en-IN" dirty="0" smtClean="0"/>
              <a:t>of the most critical steps in the discharge process is the time at which the doctors rounds take place. Early rounds will ensure early discharges and early admissions there after .The data for admissions and discharges can be extrapolated to understand the revenue loss for the hospital due to late discharges.</a:t>
            </a:r>
          </a:p>
        </p:txBody>
      </p:sp>
    </p:spTree>
    <p:extLst>
      <p:ext uri="{BB962C8B-B14F-4D97-AF65-F5344CB8AC3E}">
        <p14:creationId xmlns:p14="http://schemas.microsoft.com/office/powerpoint/2010/main" val="31721033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RFA software</a:t>
            </a:r>
            <a:endParaRPr lang="en-IN" dirty="0"/>
          </a:p>
        </p:txBody>
      </p:sp>
      <p:pic>
        <p:nvPicPr>
          <p:cNvPr id="5" name="Picture 2"/>
          <p:cNvPicPr>
            <a:picLocks noGrp="1" noChangeAspect="1" noChangeArrowheads="1"/>
          </p:cNvPicPr>
          <p:nvPr>
            <p:ph idx="1"/>
            <p:custDataLst>
              <p:tags r:id="rId1"/>
            </p:custDataLst>
          </p:nvPr>
        </p:nvPicPr>
        <p:blipFill rotWithShape="1">
          <a:blip r:embed="rId3">
            <a:extLst>
              <a:ext uri="{BEBA8EAE-BF5A-486C-A8C5-ECC9F3942E4B}">
                <a14:imgProps xmlns:a14="http://schemas.microsoft.com/office/drawing/2010/main">
                  <a14:imgLayer r:embed="rId4">
                    <a14:imgEffect>
                      <a14:brightnessContrast contrast="-40000"/>
                    </a14:imgEffect>
                  </a14:imgLayer>
                </a14:imgProps>
              </a:ext>
            </a:extLst>
          </a:blip>
          <a:srcRect l="14468" t="18080" r="15390" b="6372"/>
          <a:stretch/>
        </p:blipFill>
        <p:spPr bwMode="auto">
          <a:xfrm>
            <a:off x="197223" y="1371600"/>
            <a:ext cx="8641977" cy="527811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6" name="TextBox 5"/>
          <p:cNvSpPr txBox="1"/>
          <p:nvPr/>
        </p:nvSpPr>
        <p:spPr>
          <a:xfrm>
            <a:off x="7391400" y="6629399"/>
            <a:ext cx="1905000" cy="307777"/>
          </a:xfrm>
          <a:prstGeom prst="rect">
            <a:avLst/>
          </a:prstGeom>
          <a:noFill/>
        </p:spPr>
        <p:txBody>
          <a:bodyPr wrap="square" rtlCol="0">
            <a:spAutoFit/>
          </a:bodyPr>
          <a:lstStyle/>
          <a:p>
            <a:r>
              <a:rPr lang="en-IN" sz="1400" dirty="0" err="1" smtClean="0"/>
              <a:t>Source:Medanta</a:t>
            </a:r>
            <a:r>
              <a:rPr lang="en-IN" sz="1400" dirty="0" smtClean="0"/>
              <a:t> HIS</a:t>
            </a:r>
            <a:endParaRPr lang="en-IN" sz="1400" dirty="0"/>
          </a:p>
        </p:txBody>
      </p:sp>
    </p:spTree>
    <p:extLst>
      <p:ext uri="{BB962C8B-B14F-4D97-AF65-F5344CB8AC3E}">
        <p14:creationId xmlns:p14="http://schemas.microsoft.com/office/powerpoint/2010/main" val="15526839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HIS</a:t>
            </a:r>
            <a:endParaRPr lang="en-IN" dirty="0"/>
          </a:p>
        </p:txBody>
      </p:sp>
      <p:sp>
        <p:nvSpPr>
          <p:cNvPr id="3" name="Content Placeholder 2"/>
          <p:cNvSpPr>
            <a:spLocks noGrp="1"/>
          </p:cNvSpPr>
          <p:nvPr>
            <p:ph idx="1"/>
          </p:nvPr>
        </p:nvSpPr>
        <p:spPr/>
        <p:txBody>
          <a:bodyPr/>
          <a:lstStyle/>
          <a:p>
            <a:endParaRPr lang="en-IN"/>
          </a:p>
        </p:txBody>
      </p:sp>
      <p:pic>
        <p:nvPicPr>
          <p:cNvPr id="5" name="Picture 14"/>
          <p:cNvPicPr>
            <a:picLocks noChangeAspect="1" noChangeArrowheads="1"/>
          </p:cNvPicPr>
          <p:nvPr>
            <p:custDataLst>
              <p:tags r:id="rId1"/>
            </p:custDataLst>
          </p:nvPr>
        </p:nvPicPr>
        <p:blipFill rotWithShape="1">
          <a:blip r:embed="rId3">
            <a:extLst>
              <a:ext uri="{BEBA8EAE-BF5A-486C-A8C5-ECC9F3942E4B}">
                <a14:imgProps xmlns:a14="http://schemas.microsoft.com/office/drawing/2010/main">
                  <a14:imgLayer r:embed="rId4">
                    <a14:imgEffect>
                      <a14:saturation sat="66000"/>
                    </a14:imgEffect>
                    <a14:imgEffect>
                      <a14:brightnessContrast contrast="20000"/>
                    </a14:imgEffect>
                  </a14:imgLayer>
                </a14:imgProps>
              </a:ext>
            </a:extLst>
          </a:blip>
          <a:srcRect t="9082"/>
          <a:stretch/>
        </p:blipFill>
        <p:spPr bwMode="auto">
          <a:xfrm>
            <a:off x="381000" y="1371600"/>
            <a:ext cx="8458200" cy="516083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6" name="TextBox 5"/>
          <p:cNvSpPr txBox="1"/>
          <p:nvPr/>
        </p:nvSpPr>
        <p:spPr>
          <a:xfrm>
            <a:off x="7391400" y="6629399"/>
            <a:ext cx="1905000" cy="307777"/>
          </a:xfrm>
          <a:prstGeom prst="rect">
            <a:avLst/>
          </a:prstGeom>
          <a:noFill/>
        </p:spPr>
        <p:txBody>
          <a:bodyPr wrap="square" rtlCol="0">
            <a:spAutoFit/>
          </a:bodyPr>
          <a:lstStyle/>
          <a:p>
            <a:r>
              <a:rPr lang="en-IN" sz="1400" dirty="0" err="1" smtClean="0"/>
              <a:t>Source:Medanta</a:t>
            </a:r>
            <a:r>
              <a:rPr lang="en-IN" sz="1400" dirty="0" smtClean="0"/>
              <a:t> HIS</a:t>
            </a:r>
            <a:endParaRPr lang="en-IN" sz="1400" dirty="0"/>
          </a:p>
        </p:txBody>
      </p:sp>
    </p:spTree>
    <p:extLst>
      <p:ext uri="{BB962C8B-B14F-4D97-AF65-F5344CB8AC3E}">
        <p14:creationId xmlns:p14="http://schemas.microsoft.com/office/powerpoint/2010/main" val="2471049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Bed Master Software</a:t>
            </a:r>
            <a:endParaRPr lang="en-IN" dirty="0"/>
          </a:p>
        </p:txBody>
      </p:sp>
      <p:pic>
        <p:nvPicPr>
          <p:cNvPr id="4" name="Picture 2"/>
          <p:cNvPicPr>
            <a:picLocks noGrp="1" noChangeAspect="1" noChangeArrowheads="1"/>
          </p:cNvPicPr>
          <p:nvPr>
            <p:ph idx="1"/>
            <p:custDataLst>
              <p:tags r:id="rId1"/>
            </p:custDataLst>
          </p:nvPr>
        </p:nvPicPr>
        <p:blipFill>
          <a:blip r:embed="rId3">
            <a:extLst>
              <a:ext uri="{28A0092B-C50C-407E-A947-70E740481C1C}">
                <a14:useLocalDpi xmlns:a14="http://schemas.microsoft.com/office/drawing/2010/main" val="0"/>
              </a:ext>
            </a:extLst>
          </a:blip>
          <a:srcRect/>
          <a:stretch>
            <a:fillRect/>
          </a:stretch>
        </p:blipFill>
        <p:spPr bwMode="auto">
          <a:xfrm>
            <a:off x="381000" y="1447800"/>
            <a:ext cx="8495270"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7391400" y="6629399"/>
            <a:ext cx="1905000" cy="307777"/>
          </a:xfrm>
          <a:prstGeom prst="rect">
            <a:avLst/>
          </a:prstGeom>
          <a:noFill/>
        </p:spPr>
        <p:txBody>
          <a:bodyPr wrap="square" rtlCol="0">
            <a:spAutoFit/>
          </a:bodyPr>
          <a:lstStyle/>
          <a:p>
            <a:r>
              <a:rPr lang="en-IN" sz="1400" dirty="0" err="1" smtClean="0"/>
              <a:t>Source:Medanta</a:t>
            </a:r>
            <a:r>
              <a:rPr lang="en-IN" sz="1400" dirty="0" smtClean="0"/>
              <a:t> HIS</a:t>
            </a:r>
            <a:endParaRPr lang="en-IN" sz="1400" dirty="0"/>
          </a:p>
        </p:txBody>
      </p:sp>
    </p:spTree>
    <p:extLst>
      <p:ext uri="{BB962C8B-B14F-4D97-AF65-F5344CB8AC3E}">
        <p14:creationId xmlns:p14="http://schemas.microsoft.com/office/powerpoint/2010/main" val="8906858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Index</a:t>
            </a:r>
            <a:endParaRPr lang="en-IN" dirty="0"/>
          </a:p>
        </p:txBody>
      </p:sp>
      <p:sp>
        <p:nvSpPr>
          <p:cNvPr id="3" name="Rounded Rectangle 2"/>
          <p:cNvSpPr/>
          <p:nvPr/>
        </p:nvSpPr>
        <p:spPr>
          <a:xfrm>
            <a:off x="457200" y="5334000"/>
            <a:ext cx="8229600" cy="685800"/>
          </a:xfrm>
          <a:prstGeom prst="round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 name="Content Placeholder 1"/>
          <p:cNvSpPr>
            <a:spLocks noGrp="1"/>
          </p:cNvSpPr>
          <p:nvPr>
            <p:ph idx="1"/>
          </p:nvPr>
        </p:nvSpPr>
        <p:spPr/>
        <p:txBody>
          <a:bodyPr>
            <a:normAutofit/>
          </a:bodyPr>
          <a:lstStyle/>
          <a:p>
            <a:pPr marL="514350" indent="-514350">
              <a:lnSpc>
                <a:spcPct val="150000"/>
              </a:lnSpc>
              <a:buClr>
                <a:schemeClr val="tx2"/>
              </a:buClr>
              <a:buFont typeface="+mj-lt"/>
              <a:buAutoNum type="arabicPeriod"/>
            </a:pPr>
            <a:r>
              <a:rPr lang="en-IN" sz="2400" dirty="0" smtClean="0"/>
              <a:t>Introduction</a:t>
            </a:r>
          </a:p>
          <a:p>
            <a:pPr marL="514350" indent="-514350">
              <a:lnSpc>
                <a:spcPct val="150000"/>
              </a:lnSpc>
              <a:buClr>
                <a:schemeClr val="tx2"/>
              </a:buClr>
              <a:buFont typeface="+mj-lt"/>
              <a:buAutoNum type="arabicPeriod"/>
            </a:pPr>
            <a:r>
              <a:rPr lang="en-IN" dirty="0" smtClean="0"/>
              <a:t>Review of literature</a:t>
            </a:r>
            <a:endParaRPr lang="en-IN" sz="2400" dirty="0" smtClean="0"/>
          </a:p>
          <a:p>
            <a:pPr marL="514350" indent="-514350">
              <a:lnSpc>
                <a:spcPct val="150000"/>
              </a:lnSpc>
              <a:buClr>
                <a:schemeClr val="tx2"/>
              </a:buClr>
              <a:buFont typeface="+mj-lt"/>
              <a:buAutoNum type="arabicPeriod"/>
            </a:pPr>
            <a:r>
              <a:rPr lang="en-IN" dirty="0" smtClean="0"/>
              <a:t>Objectives/</a:t>
            </a:r>
            <a:r>
              <a:rPr lang="en-IN" sz="2400" dirty="0" smtClean="0"/>
              <a:t>Research question</a:t>
            </a:r>
          </a:p>
          <a:p>
            <a:pPr marL="514350" indent="-514350">
              <a:lnSpc>
                <a:spcPct val="150000"/>
              </a:lnSpc>
              <a:buClr>
                <a:schemeClr val="tx2"/>
              </a:buClr>
              <a:buFont typeface="+mj-lt"/>
              <a:buAutoNum type="arabicPeriod"/>
            </a:pPr>
            <a:r>
              <a:rPr lang="en-IN" sz="2400" dirty="0" smtClean="0"/>
              <a:t>Methodology</a:t>
            </a:r>
          </a:p>
          <a:p>
            <a:pPr marL="514350" indent="-514350">
              <a:lnSpc>
                <a:spcPct val="150000"/>
              </a:lnSpc>
              <a:buClr>
                <a:schemeClr val="tx2"/>
              </a:buClr>
              <a:buFont typeface="+mj-lt"/>
              <a:buAutoNum type="arabicPeriod"/>
            </a:pPr>
            <a:r>
              <a:rPr lang="en-IN" dirty="0" smtClean="0"/>
              <a:t>Findings</a:t>
            </a:r>
            <a:endParaRPr lang="en-IN" sz="2400" dirty="0" smtClean="0"/>
          </a:p>
          <a:p>
            <a:pPr marL="514350" indent="-514350">
              <a:lnSpc>
                <a:spcPct val="150000"/>
              </a:lnSpc>
              <a:buClr>
                <a:schemeClr val="tx2"/>
              </a:buClr>
              <a:buFont typeface="+mj-lt"/>
              <a:buAutoNum type="arabicPeriod"/>
            </a:pPr>
            <a:r>
              <a:rPr lang="en-IN" sz="2400" dirty="0" smtClean="0"/>
              <a:t>Discussion</a:t>
            </a:r>
          </a:p>
          <a:p>
            <a:pPr marL="514350" indent="-514350">
              <a:lnSpc>
                <a:spcPct val="150000"/>
              </a:lnSpc>
              <a:buClr>
                <a:schemeClr val="tx2"/>
              </a:buClr>
              <a:buFont typeface="+mj-lt"/>
              <a:buAutoNum type="arabicPeriod"/>
            </a:pPr>
            <a:r>
              <a:rPr lang="en-IN" dirty="0" smtClean="0"/>
              <a:t>Recommendations</a:t>
            </a:r>
            <a:endParaRPr lang="en-IN" sz="2400" dirty="0" smtClean="0"/>
          </a:p>
          <a:p>
            <a:pPr>
              <a:buNone/>
            </a:pPr>
            <a:endParaRPr lang="en-IN" dirty="0"/>
          </a:p>
        </p:txBody>
      </p:sp>
    </p:spTree>
    <p:extLst>
      <p:ext uri="{BB962C8B-B14F-4D97-AF65-F5344CB8AC3E}">
        <p14:creationId xmlns:p14="http://schemas.microsoft.com/office/powerpoint/2010/main" val="14449840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 y="1143000"/>
            <a:ext cx="8762999" cy="5716852"/>
          </a:xfrm>
        </p:spPr>
      </p:pic>
      <p:sp>
        <p:nvSpPr>
          <p:cNvPr id="2" name="Title 1"/>
          <p:cNvSpPr>
            <a:spLocks noGrp="1"/>
          </p:cNvSpPr>
          <p:nvPr>
            <p:ph type="title"/>
          </p:nvPr>
        </p:nvSpPr>
        <p:spPr/>
        <p:txBody>
          <a:bodyPr/>
          <a:lstStyle/>
          <a:p>
            <a:r>
              <a:rPr lang="en-IN" dirty="0" smtClean="0"/>
              <a:t>Recommendations</a:t>
            </a:r>
            <a:endParaRPr lang="en-IN" dirty="0"/>
          </a:p>
        </p:txBody>
      </p:sp>
    </p:spTree>
    <p:extLst>
      <p:ext uri="{BB962C8B-B14F-4D97-AF65-F5344CB8AC3E}">
        <p14:creationId xmlns:p14="http://schemas.microsoft.com/office/powerpoint/2010/main" val="29970479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Recommendations</a:t>
            </a:r>
            <a:endParaRPr lang="en-IN"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3400" y="1371600"/>
            <a:ext cx="8534400" cy="5486400"/>
          </a:xfrm>
          <a:prstGeom prst="rect">
            <a:avLst/>
          </a:prstGeom>
          <a:noFill/>
          <a:ln>
            <a:noFill/>
          </a:ln>
        </p:spPr>
      </p:pic>
      <p:sp>
        <p:nvSpPr>
          <p:cNvPr id="5" name="TextBox 4"/>
          <p:cNvSpPr txBox="1"/>
          <p:nvPr/>
        </p:nvSpPr>
        <p:spPr>
          <a:xfrm>
            <a:off x="2819400" y="6488668"/>
            <a:ext cx="4953000" cy="369332"/>
          </a:xfrm>
          <a:prstGeom prst="rect">
            <a:avLst/>
          </a:prstGeom>
          <a:solidFill>
            <a:schemeClr val="bg1"/>
          </a:solidFill>
        </p:spPr>
        <p:txBody>
          <a:bodyPr wrap="square" rtlCol="0">
            <a:spAutoFit/>
          </a:bodyPr>
          <a:lstStyle/>
          <a:p>
            <a:r>
              <a:rPr lang="en-IN" b="1" dirty="0" err="1" smtClean="0"/>
              <a:t>Figure:Checklist</a:t>
            </a:r>
            <a:r>
              <a:rPr lang="en-IN" b="1" dirty="0" smtClean="0"/>
              <a:t> for smooth discharges</a:t>
            </a:r>
            <a:endParaRPr lang="en-IN" b="1" dirty="0"/>
          </a:p>
        </p:txBody>
      </p:sp>
    </p:spTree>
    <p:extLst>
      <p:ext uri="{BB962C8B-B14F-4D97-AF65-F5344CB8AC3E}">
        <p14:creationId xmlns:p14="http://schemas.microsoft.com/office/powerpoint/2010/main" val="15308629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0" y="2276519"/>
            <a:ext cx="7772400" cy="1862048"/>
          </a:xfrm>
          <a:prstGeom prst="rect">
            <a:avLst/>
          </a:prstGeom>
          <a:noFill/>
        </p:spPr>
        <p:txBody>
          <a:bodyPr wrap="square" rtlCol="0">
            <a:spAutoFit/>
          </a:bodyPr>
          <a:lstStyle/>
          <a:p>
            <a:r>
              <a:rPr lang="en-IN" sz="11500" dirty="0" smtClean="0">
                <a:solidFill>
                  <a:srgbClr val="C00000"/>
                </a:solidFill>
              </a:rPr>
              <a:t>Thank You!</a:t>
            </a:r>
            <a:endParaRPr lang="en-IN" sz="11500" dirty="0">
              <a:solidFill>
                <a:srgbClr val="C00000"/>
              </a:solidFill>
            </a:endParaRPr>
          </a:p>
        </p:txBody>
      </p:sp>
    </p:spTree>
    <p:extLst>
      <p:ext uri="{BB962C8B-B14F-4D97-AF65-F5344CB8AC3E}">
        <p14:creationId xmlns:p14="http://schemas.microsoft.com/office/powerpoint/2010/main" val="33561288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Index</a:t>
            </a:r>
            <a:endParaRPr lang="en-IN" dirty="0"/>
          </a:p>
        </p:txBody>
      </p:sp>
      <p:sp>
        <p:nvSpPr>
          <p:cNvPr id="3" name="Rounded Rectangle 2"/>
          <p:cNvSpPr/>
          <p:nvPr/>
        </p:nvSpPr>
        <p:spPr>
          <a:xfrm>
            <a:off x="450273" y="1600200"/>
            <a:ext cx="8229600" cy="685800"/>
          </a:xfrm>
          <a:prstGeom prst="round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 name="Content Placeholder 1"/>
          <p:cNvSpPr>
            <a:spLocks noGrp="1"/>
          </p:cNvSpPr>
          <p:nvPr>
            <p:ph idx="1"/>
          </p:nvPr>
        </p:nvSpPr>
        <p:spPr/>
        <p:txBody>
          <a:bodyPr>
            <a:normAutofit/>
          </a:bodyPr>
          <a:lstStyle/>
          <a:p>
            <a:pPr marL="514350" indent="-514350">
              <a:lnSpc>
                <a:spcPct val="150000"/>
              </a:lnSpc>
              <a:buClr>
                <a:schemeClr val="tx2"/>
              </a:buClr>
              <a:buFont typeface="+mj-lt"/>
              <a:buAutoNum type="arabicPeriod"/>
            </a:pPr>
            <a:r>
              <a:rPr lang="en-IN" sz="2400" dirty="0" smtClean="0"/>
              <a:t>Introduction</a:t>
            </a:r>
          </a:p>
          <a:p>
            <a:pPr marL="514350" indent="-514350">
              <a:lnSpc>
                <a:spcPct val="150000"/>
              </a:lnSpc>
              <a:buClr>
                <a:schemeClr val="tx2"/>
              </a:buClr>
              <a:buFont typeface="+mj-lt"/>
              <a:buAutoNum type="arabicPeriod"/>
            </a:pPr>
            <a:r>
              <a:rPr lang="en-IN" dirty="0" smtClean="0"/>
              <a:t>Review of literature</a:t>
            </a:r>
            <a:endParaRPr lang="en-IN" sz="2400" dirty="0" smtClean="0"/>
          </a:p>
          <a:p>
            <a:pPr marL="514350" indent="-514350">
              <a:lnSpc>
                <a:spcPct val="150000"/>
              </a:lnSpc>
              <a:buClr>
                <a:schemeClr val="tx2"/>
              </a:buClr>
              <a:buFont typeface="+mj-lt"/>
              <a:buAutoNum type="arabicPeriod"/>
            </a:pPr>
            <a:r>
              <a:rPr lang="en-IN" dirty="0" smtClean="0"/>
              <a:t>Objectives/</a:t>
            </a:r>
            <a:r>
              <a:rPr lang="en-IN" sz="2400" dirty="0" smtClean="0"/>
              <a:t>Research question</a:t>
            </a:r>
          </a:p>
          <a:p>
            <a:pPr marL="514350" indent="-514350">
              <a:lnSpc>
                <a:spcPct val="150000"/>
              </a:lnSpc>
              <a:buClr>
                <a:schemeClr val="tx2"/>
              </a:buClr>
              <a:buFont typeface="+mj-lt"/>
              <a:buAutoNum type="arabicPeriod"/>
            </a:pPr>
            <a:r>
              <a:rPr lang="en-IN" sz="2400" dirty="0" smtClean="0"/>
              <a:t>Methodology</a:t>
            </a:r>
          </a:p>
          <a:p>
            <a:pPr marL="514350" indent="-514350">
              <a:lnSpc>
                <a:spcPct val="150000"/>
              </a:lnSpc>
              <a:buClr>
                <a:schemeClr val="tx2"/>
              </a:buClr>
              <a:buFont typeface="+mj-lt"/>
              <a:buAutoNum type="arabicPeriod"/>
            </a:pPr>
            <a:r>
              <a:rPr lang="en-IN" dirty="0" smtClean="0"/>
              <a:t>Key Findings</a:t>
            </a:r>
            <a:endParaRPr lang="en-IN" sz="2400" dirty="0" smtClean="0"/>
          </a:p>
          <a:p>
            <a:pPr marL="514350" indent="-514350">
              <a:lnSpc>
                <a:spcPct val="150000"/>
              </a:lnSpc>
              <a:buClr>
                <a:schemeClr val="tx2"/>
              </a:buClr>
              <a:buFont typeface="+mj-lt"/>
              <a:buAutoNum type="arabicPeriod"/>
            </a:pPr>
            <a:r>
              <a:rPr lang="en-IN" sz="2400" dirty="0" smtClean="0"/>
              <a:t>Discussion</a:t>
            </a:r>
          </a:p>
          <a:p>
            <a:pPr marL="514350" indent="-514350">
              <a:lnSpc>
                <a:spcPct val="150000"/>
              </a:lnSpc>
              <a:buClr>
                <a:schemeClr val="tx2"/>
              </a:buClr>
              <a:buFont typeface="+mj-lt"/>
              <a:buAutoNum type="arabicPeriod"/>
            </a:pPr>
            <a:r>
              <a:rPr lang="en-IN" dirty="0" smtClean="0"/>
              <a:t>Recommendations</a:t>
            </a:r>
            <a:endParaRPr lang="en-IN" sz="2400" dirty="0" smtClean="0"/>
          </a:p>
          <a:p>
            <a:pPr>
              <a:buNone/>
            </a:pPr>
            <a:endParaRPr lang="en-IN" dirty="0"/>
          </a:p>
        </p:txBody>
      </p:sp>
    </p:spTree>
    <p:extLst>
      <p:ext uri="{BB962C8B-B14F-4D97-AF65-F5344CB8AC3E}">
        <p14:creationId xmlns:p14="http://schemas.microsoft.com/office/powerpoint/2010/main" val="40175554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Introduction</a:t>
            </a:r>
            <a:endParaRPr lang="en-IN" dirty="0"/>
          </a:p>
        </p:txBody>
      </p:sp>
      <p:sp>
        <p:nvSpPr>
          <p:cNvPr id="3" name="Content Placeholder 2"/>
          <p:cNvSpPr>
            <a:spLocks noGrp="1"/>
          </p:cNvSpPr>
          <p:nvPr>
            <p:ph idx="1"/>
          </p:nvPr>
        </p:nvSpPr>
        <p:spPr>
          <a:xfrm>
            <a:off x="457200" y="1600200"/>
            <a:ext cx="8458200" cy="5029200"/>
          </a:xfrm>
        </p:spPr>
        <p:txBody>
          <a:bodyPr>
            <a:normAutofit/>
          </a:bodyPr>
          <a:lstStyle/>
          <a:p>
            <a:pPr marL="360163" indent="-342900" algn="just">
              <a:spcBef>
                <a:spcPts val="250"/>
              </a:spcBef>
              <a:spcAft>
                <a:spcPts val="1200"/>
              </a:spcAft>
              <a:buClr>
                <a:schemeClr val="tx2"/>
              </a:buClr>
              <a:buSzPct val="80000"/>
            </a:pPr>
            <a:r>
              <a:rPr lang="en-IN" dirty="0" smtClean="0"/>
              <a:t>The dissertation has been done in </a:t>
            </a:r>
            <a:r>
              <a:rPr lang="en-IN" dirty="0"/>
              <a:t>a 1250 bedded super specialty tertiary care </a:t>
            </a:r>
            <a:r>
              <a:rPr lang="en-IN" dirty="0" smtClean="0"/>
              <a:t>hospital in Gurgaon</a:t>
            </a:r>
            <a:endParaRPr lang="en-IN" dirty="0"/>
          </a:p>
          <a:p>
            <a:pPr marL="360163" indent="-342900" algn="just">
              <a:spcBef>
                <a:spcPts val="250"/>
              </a:spcBef>
              <a:spcAft>
                <a:spcPts val="1200"/>
              </a:spcAft>
              <a:buClr>
                <a:schemeClr val="tx2"/>
              </a:buClr>
              <a:buSzPct val="80000"/>
            </a:pPr>
            <a:r>
              <a:rPr lang="en-IN" dirty="0" smtClean="0"/>
              <a:t>On </a:t>
            </a:r>
            <a:r>
              <a:rPr lang="en-IN" dirty="0"/>
              <a:t>an </a:t>
            </a:r>
            <a:r>
              <a:rPr lang="en-IN" dirty="0" smtClean="0"/>
              <a:t>average, </a:t>
            </a:r>
            <a:r>
              <a:rPr lang="en-IN" dirty="0"/>
              <a:t>5000 patients get admitted </a:t>
            </a:r>
            <a:r>
              <a:rPr lang="en-IN" dirty="0" smtClean="0"/>
              <a:t>and more than 3250 patients get discharged per </a:t>
            </a:r>
            <a:r>
              <a:rPr lang="en-IN" dirty="0"/>
              <a:t>month in the  hospital</a:t>
            </a:r>
            <a:r>
              <a:rPr lang="en-IN" dirty="0" smtClean="0"/>
              <a:t>.</a:t>
            </a:r>
          </a:p>
          <a:p>
            <a:pPr marL="360163" indent="-342900" algn="just">
              <a:spcBef>
                <a:spcPts val="250"/>
              </a:spcBef>
              <a:spcAft>
                <a:spcPts val="1200"/>
              </a:spcAft>
              <a:buClr>
                <a:schemeClr val="tx2"/>
              </a:buClr>
              <a:buSzPct val="80000"/>
            </a:pPr>
            <a:r>
              <a:rPr lang="en-IN" dirty="0"/>
              <a:t>Discharge from the hospital is the point at which the patient leaves the hospital and either returns home or is transferred to another facility such as one for rehabilitation or to a nursing </a:t>
            </a:r>
            <a:r>
              <a:rPr lang="en-IN" dirty="0" smtClean="0"/>
              <a:t>home. It is the point at which the formal treatment of the patient is stopped at the hospital.</a:t>
            </a:r>
            <a:r>
              <a:rPr lang="en-IN" dirty="0"/>
              <a:t/>
            </a:r>
            <a:br>
              <a:rPr lang="en-IN" dirty="0"/>
            </a:br>
            <a:r>
              <a:rPr lang="en-IN" dirty="0"/>
              <a:t/>
            </a:r>
            <a:br>
              <a:rPr lang="en-IN" dirty="0"/>
            </a:br>
            <a:endParaRPr lang="en-IN" dirty="0" smtClean="0">
              <a:latin typeface="Verdana"/>
            </a:endParaRPr>
          </a:p>
        </p:txBody>
      </p:sp>
    </p:spTree>
    <p:extLst>
      <p:ext uri="{BB962C8B-B14F-4D97-AF65-F5344CB8AC3E}">
        <p14:creationId xmlns:p14="http://schemas.microsoft.com/office/powerpoint/2010/main" val="11420999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Index</a:t>
            </a:r>
            <a:endParaRPr lang="en-IN" dirty="0"/>
          </a:p>
        </p:txBody>
      </p:sp>
      <p:sp>
        <p:nvSpPr>
          <p:cNvPr id="3" name="Rounded Rectangle 2"/>
          <p:cNvSpPr/>
          <p:nvPr/>
        </p:nvSpPr>
        <p:spPr>
          <a:xfrm>
            <a:off x="436418" y="1981200"/>
            <a:ext cx="8229600" cy="685800"/>
          </a:xfrm>
          <a:prstGeom prst="round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rgbClr val="FFFFFF"/>
              </a:solidFill>
            </a:endParaRPr>
          </a:p>
        </p:txBody>
      </p:sp>
      <p:sp>
        <p:nvSpPr>
          <p:cNvPr id="4" name="Content Placeholder 1"/>
          <p:cNvSpPr>
            <a:spLocks noGrp="1"/>
          </p:cNvSpPr>
          <p:nvPr>
            <p:ph idx="1"/>
          </p:nvPr>
        </p:nvSpPr>
        <p:spPr>
          <a:xfrm>
            <a:off x="457200" y="1295400"/>
            <a:ext cx="8229600" cy="5181600"/>
          </a:xfrm>
        </p:spPr>
        <p:txBody>
          <a:bodyPr>
            <a:normAutofit/>
          </a:bodyPr>
          <a:lstStyle/>
          <a:p>
            <a:pPr marL="514350" indent="-514350">
              <a:lnSpc>
                <a:spcPct val="150000"/>
              </a:lnSpc>
              <a:buClr>
                <a:schemeClr val="tx2"/>
              </a:buClr>
              <a:buFont typeface="+mj-lt"/>
              <a:buAutoNum type="arabicPeriod"/>
            </a:pPr>
            <a:r>
              <a:rPr lang="en-IN" sz="2400" dirty="0" smtClean="0"/>
              <a:t>Introduction</a:t>
            </a:r>
          </a:p>
          <a:p>
            <a:pPr marL="514350" indent="-514350">
              <a:lnSpc>
                <a:spcPct val="150000"/>
              </a:lnSpc>
              <a:buClr>
                <a:schemeClr val="tx2"/>
              </a:buClr>
              <a:buFont typeface="+mj-lt"/>
              <a:buAutoNum type="arabicPeriod"/>
            </a:pPr>
            <a:r>
              <a:rPr lang="en-IN" dirty="0" smtClean="0"/>
              <a:t>Review of literature</a:t>
            </a:r>
            <a:endParaRPr lang="en-IN" sz="2400" dirty="0" smtClean="0"/>
          </a:p>
          <a:p>
            <a:pPr marL="514350" indent="-514350">
              <a:lnSpc>
                <a:spcPct val="150000"/>
              </a:lnSpc>
              <a:buClr>
                <a:schemeClr val="tx2"/>
              </a:buClr>
              <a:buFont typeface="+mj-lt"/>
              <a:buAutoNum type="arabicPeriod"/>
            </a:pPr>
            <a:r>
              <a:rPr lang="en-IN" dirty="0" smtClean="0"/>
              <a:t>Objectives/Research Question</a:t>
            </a:r>
            <a:endParaRPr lang="en-IN" sz="2400" dirty="0" smtClean="0"/>
          </a:p>
          <a:p>
            <a:pPr marL="514350" indent="-514350">
              <a:lnSpc>
                <a:spcPct val="150000"/>
              </a:lnSpc>
              <a:buClr>
                <a:schemeClr val="tx2"/>
              </a:buClr>
              <a:buFont typeface="+mj-lt"/>
              <a:buAutoNum type="arabicPeriod"/>
            </a:pPr>
            <a:r>
              <a:rPr lang="en-IN" sz="2400" dirty="0" smtClean="0"/>
              <a:t>Methodology</a:t>
            </a:r>
          </a:p>
          <a:p>
            <a:pPr marL="514350" indent="-514350">
              <a:lnSpc>
                <a:spcPct val="150000"/>
              </a:lnSpc>
              <a:buClr>
                <a:schemeClr val="tx2"/>
              </a:buClr>
              <a:buFont typeface="+mj-lt"/>
              <a:buAutoNum type="arabicPeriod"/>
            </a:pPr>
            <a:r>
              <a:rPr lang="en-IN" dirty="0" smtClean="0"/>
              <a:t>Key Findings</a:t>
            </a:r>
            <a:endParaRPr lang="en-IN" sz="2400" dirty="0" smtClean="0"/>
          </a:p>
          <a:p>
            <a:pPr marL="514350" indent="-514350">
              <a:lnSpc>
                <a:spcPct val="150000"/>
              </a:lnSpc>
              <a:buClr>
                <a:schemeClr val="tx2"/>
              </a:buClr>
              <a:buFont typeface="+mj-lt"/>
              <a:buAutoNum type="arabicPeriod"/>
            </a:pPr>
            <a:r>
              <a:rPr lang="en-IN" dirty="0" smtClean="0"/>
              <a:t>Discussion</a:t>
            </a:r>
          </a:p>
          <a:p>
            <a:pPr marL="514350" indent="-514350">
              <a:lnSpc>
                <a:spcPct val="150000"/>
              </a:lnSpc>
              <a:buClr>
                <a:schemeClr val="tx2"/>
              </a:buClr>
              <a:buFont typeface="+mj-lt"/>
              <a:buAutoNum type="arabicPeriod"/>
            </a:pPr>
            <a:r>
              <a:rPr lang="en-IN" dirty="0" smtClean="0"/>
              <a:t>Recommendations</a:t>
            </a:r>
            <a:endParaRPr lang="en-IN" sz="2400" dirty="0" smtClean="0"/>
          </a:p>
          <a:p>
            <a:pPr>
              <a:buNone/>
            </a:pPr>
            <a:endParaRPr lang="en-IN" dirty="0"/>
          </a:p>
        </p:txBody>
      </p:sp>
    </p:spTree>
    <p:extLst>
      <p:ext uri="{BB962C8B-B14F-4D97-AF65-F5344CB8AC3E}">
        <p14:creationId xmlns:p14="http://schemas.microsoft.com/office/powerpoint/2010/main" val="248155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Review of Literature</a:t>
            </a:r>
            <a:endParaRPr lang="en-IN" dirty="0"/>
          </a:p>
        </p:txBody>
      </p:sp>
      <p:sp>
        <p:nvSpPr>
          <p:cNvPr id="3" name="Content Placeholder 2"/>
          <p:cNvSpPr>
            <a:spLocks noGrp="1"/>
          </p:cNvSpPr>
          <p:nvPr>
            <p:ph idx="1"/>
          </p:nvPr>
        </p:nvSpPr>
        <p:spPr>
          <a:xfrm>
            <a:off x="457200" y="1524000"/>
            <a:ext cx="8229600" cy="4876800"/>
          </a:xfrm>
        </p:spPr>
        <p:txBody>
          <a:bodyPr>
            <a:normAutofit fontScale="85000" lnSpcReduction="10000"/>
          </a:bodyPr>
          <a:lstStyle/>
          <a:p>
            <a:pPr lvl="0">
              <a:buClr>
                <a:schemeClr val="tx2"/>
              </a:buClr>
            </a:pPr>
            <a:r>
              <a:rPr lang="en-GB" dirty="0"/>
              <a:t>In a report by the Kings Fund published in January 2005 to sustaining reductions in waiting times, it was found that successful Trusts started to address the task of reducing waiting times in a systematic way and persevered with the </a:t>
            </a:r>
            <a:r>
              <a:rPr lang="en-GB" dirty="0" smtClean="0"/>
              <a:t>task.</a:t>
            </a:r>
            <a:r>
              <a:rPr lang="en-IN" dirty="0" smtClean="0"/>
              <a:t>T</a:t>
            </a:r>
            <a:r>
              <a:rPr lang="en-GB" dirty="0" smtClean="0"/>
              <a:t>he </a:t>
            </a:r>
            <a:r>
              <a:rPr lang="en-GB" dirty="0"/>
              <a:t>redesign of flow through healthcare processes follows four key steps:</a:t>
            </a:r>
            <a:endParaRPr lang="en-IN" dirty="0"/>
          </a:p>
          <a:p>
            <a:pPr lvl="1"/>
            <a:r>
              <a:rPr lang="en-IN" dirty="0"/>
              <a:t>Simplification; </a:t>
            </a:r>
          </a:p>
          <a:p>
            <a:pPr lvl="1"/>
            <a:r>
              <a:rPr lang="en-IN" dirty="0"/>
              <a:t>Identification, control and elimination of variation; </a:t>
            </a:r>
          </a:p>
          <a:p>
            <a:pPr lvl="1"/>
            <a:r>
              <a:rPr lang="en-IN" dirty="0"/>
              <a:t>Setting up feedback and control systems; </a:t>
            </a:r>
          </a:p>
          <a:p>
            <a:pPr lvl="1"/>
            <a:r>
              <a:rPr lang="en-IN" dirty="0"/>
              <a:t>Managing and refining the process on an ongoing basis.</a:t>
            </a:r>
          </a:p>
          <a:p>
            <a:pPr algn="just">
              <a:buClr>
                <a:schemeClr val="tx2"/>
              </a:buClr>
            </a:pPr>
            <a:r>
              <a:rPr lang="en-US" dirty="0"/>
              <a:t>In a review of discharge planning from hospital to home, </a:t>
            </a:r>
            <a:r>
              <a:rPr lang="en-US" dirty="0" err="1"/>
              <a:t>Shepperd</a:t>
            </a:r>
            <a:r>
              <a:rPr lang="en-US" dirty="0"/>
              <a:t> et al (2003) report than nearly 30 per cent of all hospital discharges are delayed for non-medical reasons. The causes of such delay, reported by the U.S. Department of Health in 2003, include inadequate assessment resulting in, e.g., poor knowledge of the patient’s social circumstances’ poor organization, e.g., late booking of transport and poor communication between the hospital and providers of services in the community.</a:t>
            </a:r>
            <a:endParaRPr lang="en-IN" dirty="0"/>
          </a:p>
          <a:p>
            <a:pPr marL="0" lvl="0" indent="0" algn="just">
              <a:buClr>
                <a:schemeClr val="tx2"/>
              </a:buClr>
              <a:buNone/>
            </a:pPr>
            <a:endParaRPr lang="en-IN" dirty="0"/>
          </a:p>
        </p:txBody>
      </p:sp>
    </p:spTree>
    <p:extLst>
      <p:ext uri="{BB962C8B-B14F-4D97-AF65-F5344CB8AC3E}">
        <p14:creationId xmlns:p14="http://schemas.microsoft.com/office/powerpoint/2010/main" val="42460188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Index</a:t>
            </a:r>
            <a:endParaRPr lang="en-IN" dirty="0"/>
          </a:p>
        </p:txBody>
      </p:sp>
      <p:sp>
        <p:nvSpPr>
          <p:cNvPr id="3" name="Rounded Rectangle 2"/>
          <p:cNvSpPr/>
          <p:nvPr/>
        </p:nvSpPr>
        <p:spPr>
          <a:xfrm>
            <a:off x="436418" y="2590800"/>
            <a:ext cx="8229600" cy="685800"/>
          </a:xfrm>
          <a:prstGeom prst="round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rgbClr val="FFFFFF"/>
              </a:solidFill>
            </a:endParaRPr>
          </a:p>
        </p:txBody>
      </p:sp>
      <p:sp>
        <p:nvSpPr>
          <p:cNvPr id="4" name="Content Placeholder 1"/>
          <p:cNvSpPr>
            <a:spLocks noGrp="1"/>
          </p:cNvSpPr>
          <p:nvPr>
            <p:ph idx="1"/>
          </p:nvPr>
        </p:nvSpPr>
        <p:spPr>
          <a:xfrm>
            <a:off x="457200" y="1295400"/>
            <a:ext cx="8229600" cy="5181600"/>
          </a:xfrm>
        </p:spPr>
        <p:txBody>
          <a:bodyPr>
            <a:normAutofit/>
          </a:bodyPr>
          <a:lstStyle/>
          <a:p>
            <a:pPr marL="514350" indent="-514350">
              <a:lnSpc>
                <a:spcPct val="150000"/>
              </a:lnSpc>
              <a:buClr>
                <a:schemeClr val="tx2"/>
              </a:buClr>
              <a:buFont typeface="+mj-lt"/>
              <a:buAutoNum type="arabicPeriod"/>
            </a:pPr>
            <a:r>
              <a:rPr lang="en-IN" sz="2400" dirty="0" smtClean="0"/>
              <a:t>Introduction</a:t>
            </a:r>
          </a:p>
          <a:p>
            <a:pPr marL="514350" indent="-514350">
              <a:lnSpc>
                <a:spcPct val="150000"/>
              </a:lnSpc>
              <a:buClr>
                <a:schemeClr val="tx2"/>
              </a:buClr>
              <a:buFont typeface="+mj-lt"/>
              <a:buAutoNum type="arabicPeriod"/>
            </a:pPr>
            <a:r>
              <a:rPr lang="en-IN" dirty="0" smtClean="0"/>
              <a:t>Review of literature</a:t>
            </a:r>
            <a:endParaRPr lang="en-IN" sz="2400" dirty="0" smtClean="0"/>
          </a:p>
          <a:p>
            <a:pPr marL="514350" indent="-514350">
              <a:lnSpc>
                <a:spcPct val="150000"/>
              </a:lnSpc>
              <a:buClr>
                <a:schemeClr val="tx2"/>
              </a:buClr>
              <a:buFont typeface="+mj-lt"/>
              <a:buAutoNum type="arabicPeriod"/>
            </a:pPr>
            <a:r>
              <a:rPr lang="en-IN" dirty="0" smtClean="0"/>
              <a:t>Objectives/Research Question</a:t>
            </a:r>
            <a:endParaRPr lang="en-IN" sz="2400" dirty="0" smtClean="0"/>
          </a:p>
          <a:p>
            <a:pPr marL="514350" indent="-514350">
              <a:lnSpc>
                <a:spcPct val="150000"/>
              </a:lnSpc>
              <a:buClr>
                <a:schemeClr val="tx2"/>
              </a:buClr>
              <a:buFont typeface="+mj-lt"/>
              <a:buAutoNum type="arabicPeriod"/>
            </a:pPr>
            <a:r>
              <a:rPr lang="en-IN" sz="2400" dirty="0" smtClean="0"/>
              <a:t>Methodology</a:t>
            </a:r>
          </a:p>
          <a:p>
            <a:pPr marL="514350" indent="-514350">
              <a:lnSpc>
                <a:spcPct val="150000"/>
              </a:lnSpc>
              <a:buClr>
                <a:schemeClr val="tx2"/>
              </a:buClr>
              <a:buFont typeface="+mj-lt"/>
              <a:buAutoNum type="arabicPeriod"/>
            </a:pPr>
            <a:r>
              <a:rPr lang="en-IN" dirty="0" smtClean="0"/>
              <a:t>Key Findings</a:t>
            </a:r>
            <a:endParaRPr lang="en-IN" sz="2400" dirty="0" smtClean="0"/>
          </a:p>
          <a:p>
            <a:pPr marL="514350" indent="-514350">
              <a:lnSpc>
                <a:spcPct val="150000"/>
              </a:lnSpc>
              <a:buClr>
                <a:schemeClr val="tx2"/>
              </a:buClr>
              <a:buFont typeface="+mj-lt"/>
              <a:buAutoNum type="arabicPeriod"/>
            </a:pPr>
            <a:r>
              <a:rPr lang="en-IN" sz="2400" dirty="0" smtClean="0"/>
              <a:t>Discussion</a:t>
            </a:r>
          </a:p>
          <a:p>
            <a:pPr marL="514350" indent="-514350">
              <a:lnSpc>
                <a:spcPct val="150000"/>
              </a:lnSpc>
              <a:buClr>
                <a:schemeClr val="tx2"/>
              </a:buClr>
              <a:buFont typeface="+mj-lt"/>
              <a:buAutoNum type="arabicPeriod"/>
            </a:pPr>
            <a:r>
              <a:rPr lang="en-IN" dirty="0" smtClean="0"/>
              <a:t>Recommendations</a:t>
            </a:r>
            <a:endParaRPr lang="en-IN" sz="2400" dirty="0" smtClean="0"/>
          </a:p>
          <a:p>
            <a:pPr>
              <a:buNone/>
            </a:pPr>
            <a:endParaRPr lang="en-IN" dirty="0"/>
          </a:p>
        </p:txBody>
      </p:sp>
    </p:spTree>
    <p:extLst>
      <p:ext uri="{BB962C8B-B14F-4D97-AF65-F5344CB8AC3E}">
        <p14:creationId xmlns:p14="http://schemas.microsoft.com/office/powerpoint/2010/main" val="14640742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Objectives/ Research Question</a:t>
            </a:r>
            <a:endParaRPr lang="en-IN" dirty="0"/>
          </a:p>
        </p:txBody>
      </p:sp>
      <p:sp>
        <p:nvSpPr>
          <p:cNvPr id="3" name="Content Placeholder 2"/>
          <p:cNvSpPr>
            <a:spLocks noGrp="1"/>
          </p:cNvSpPr>
          <p:nvPr>
            <p:ph idx="1"/>
          </p:nvPr>
        </p:nvSpPr>
        <p:spPr/>
        <p:txBody>
          <a:bodyPr>
            <a:normAutofit/>
          </a:bodyPr>
          <a:lstStyle/>
          <a:p>
            <a:pPr>
              <a:buClr>
                <a:schemeClr val="tx2"/>
              </a:buClr>
            </a:pPr>
            <a:r>
              <a:rPr lang="en-US" sz="2200" dirty="0"/>
              <a:t>The </a:t>
            </a:r>
            <a:r>
              <a:rPr lang="en-US" sz="2200" dirty="0" smtClean="0"/>
              <a:t>aim of the study </a:t>
            </a:r>
            <a:r>
              <a:rPr lang="en-US" sz="2200" dirty="0"/>
              <a:t>is to streamline the discharge process on the 6</a:t>
            </a:r>
            <a:r>
              <a:rPr lang="en-US" sz="2200" baseline="30000" dirty="0"/>
              <a:t>th</a:t>
            </a:r>
            <a:r>
              <a:rPr lang="en-US" sz="2200" dirty="0"/>
              <a:t> floor B wing (comprising of 53 beds</a:t>
            </a:r>
            <a:r>
              <a:rPr lang="en-US" sz="2200" dirty="0" smtClean="0"/>
              <a:t>)</a:t>
            </a:r>
            <a:endParaRPr lang="en-IN" sz="2200" dirty="0"/>
          </a:p>
          <a:p>
            <a:pPr marL="0" indent="0">
              <a:buClr>
                <a:schemeClr val="tx2"/>
              </a:buClr>
              <a:buNone/>
            </a:pPr>
            <a:r>
              <a:rPr lang="en-US" sz="2200" b="1" dirty="0"/>
              <a:t>OBJECTIVES</a:t>
            </a:r>
            <a:endParaRPr lang="en-IN" sz="2200" dirty="0"/>
          </a:p>
          <a:p>
            <a:pPr lvl="0">
              <a:buClr>
                <a:schemeClr val="tx2"/>
              </a:buClr>
            </a:pPr>
            <a:r>
              <a:rPr lang="en-US" sz="2200" dirty="0"/>
              <a:t>To observe </a:t>
            </a:r>
            <a:r>
              <a:rPr lang="en-US" sz="2200" dirty="0" smtClean="0"/>
              <a:t>the existing functions involved in the process of the discharge of </a:t>
            </a:r>
            <a:r>
              <a:rPr lang="en-US" sz="2200" dirty="0"/>
              <a:t>a </a:t>
            </a:r>
            <a:r>
              <a:rPr lang="en-US" sz="2200" dirty="0" smtClean="0"/>
              <a:t>patient.</a:t>
            </a:r>
            <a:endParaRPr lang="en-IN" sz="2200" dirty="0"/>
          </a:p>
          <a:p>
            <a:pPr lvl="0">
              <a:buClr>
                <a:schemeClr val="tx2"/>
              </a:buClr>
            </a:pPr>
            <a:r>
              <a:rPr lang="en-US" sz="2200" dirty="0" smtClean="0"/>
              <a:t>To </a:t>
            </a:r>
            <a:r>
              <a:rPr lang="en-US" sz="2200" dirty="0"/>
              <a:t>analyze </a:t>
            </a:r>
            <a:r>
              <a:rPr lang="en-US" sz="2200" dirty="0" smtClean="0"/>
              <a:t>the </a:t>
            </a:r>
            <a:r>
              <a:rPr lang="en-US" sz="2200" dirty="0"/>
              <a:t>bottlenecks and to make recommendations for the same.</a:t>
            </a:r>
            <a:endParaRPr lang="en-IN" sz="2200" dirty="0"/>
          </a:p>
          <a:p>
            <a:pPr lvl="0">
              <a:buClr>
                <a:schemeClr val="tx2"/>
              </a:buClr>
            </a:pPr>
            <a:r>
              <a:rPr lang="en-US" sz="2200" dirty="0"/>
              <a:t>To implement these recommendations and measure their impacts in terms </a:t>
            </a:r>
            <a:r>
              <a:rPr lang="en-US" sz="2200" dirty="0" smtClean="0"/>
              <a:t>of </a:t>
            </a:r>
            <a:r>
              <a:rPr lang="en-US" sz="2200" dirty="0"/>
              <a:t>percentage of patients moving out of the hospital before 12 pm(noon)</a:t>
            </a:r>
            <a:endParaRPr lang="en-IN" sz="2200" dirty="0"/>
          </a:p>
          <a:p>
            <a:endParaRPr lang="en-IN" dirty="0"/>
          </a:p>
          <a:p>
            <a:pPr marL="0" indent="0">
              <a:buNone/>
            </a:pPr>
            <a:endParaRPr lang="en-IN" dirty="0"/>
          </a:p>
        </p:txBody>
      </p:sp>
    </p:spTree>
    <p:extLst>
      <p:ext uri="{BB962C8B-B14F-4D97-AF65-F5344CB8AC3E}">
        <p14:creationId xmlns:p14="http://schemas.microsoft.com/office/powerpoint/2010/main" val="14635676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Index</a:t>
            </a:r>
            <a:endParaRPr lang="en-IN" dirty="0"/>
          </a:p>
        </p:txBody>
      </p:sp>
      <p:sp>
        <p:nvSpPr>
          <p:cNvPr id="3" name="Rounded Rectangle 2"/>
          <p:cNvSpPr/>
          <p:nvPr/>
        </p:nvSpPr>
        <p:spPr>
          <a:xfrm>
            <a:off x="436418" y="3200400"/>
            <a:ext cx="8229600" cy="685800"/>
          </a:xfrm>
          <a:prstGeom prst="round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rgbClr val="FFFFFF"/>
              </a:solidFill>
            </a:endParaRPr>
          </a:p>
        </p:txBody>
      </p:sp>
      <p:sp>
        <p:nvSpPr>
          <p:cNvPr id="4" name="Content Placeholder 1"/>
          <p:cNvSpPr>
            <a:spLocks noGrp="1"/>
          </p:cNvSpPr>
          <p:nvPr>
            <p:ph idx="1"/>
          </p:nvPr>
        </p:nvSpPr>
        <p:spPr>
          <a:xfrm>
            <a:off x="457200" y="1295400"/>
            <a:ext cx="8229600" cy="5181600"/>
          </a:xfrm>
        </p:spPr>
        <p:txBody>
          <a:bodyPr>
            <a:normAutofit/>
          </a:bodyPr>
          <a:lstStyle/>
          <a:p>
            <a:pPr marL="514350" indent="-514350">
              <a:lnSpc>
                <a:spcPct val="150000"/>
              </a:lnSpc>
              <a:buClr>
                <a:schemeClr val="tx2"/>
              </a:buClr>
              <a:buFont typeface="+mj-lt"/>
              <a:buAutoNum type="arabicPeriod"/>
            </a:pPr>
            <a:r>
              <a:rPr lang="en-IN" sz="2400" dirty="0" smtClean="0"/>
              <a:t>Introduction</a:t>
            </a:r>
          </a:p>
          <a:p>
            <a:pPr marL="514350" indent="-514350">
              <a:lnSpc>
                <a:spcPct val="150000"/>
              </a:lnSpc>
              <a:buClr>
                <a:schemeClr val="tx2"/>
              </a:buClr>
              <a:buFont typeface="+mj-lt"/>
              <a:buAutoNum type="arabicPeriod"/>
            </a:pPr>
            <a:r>
              <a:rPr lang="en-IN" dirty="0" smtClean="0"/>
              <a:t>Review of literature</a:t>
            </a:r>
            <a:endParaRPr lang="en-IN" sz="2400" dirty="0" smtClean="0"/>
          </a:p>
          <a:p>
            <a:pPr marL="514350" indent="-514350">
              <a:lnSpc>
                <a:spcPct val="150000"/>
              </a:lnSpc>
              <a:buClr>
                <a:schemeClr val="tx2"/>
              </a:buClr>
              <a:buFont typeface="+mj-lt"/>
              <a:buAutoNum type="arabicPeriod"/>
            </a:pPr>
            <a:r>
              <a:rPr lang="en-IN" dirty="0" smtClean="0"/>
              <a:t>Objectives/Research Question</a:t>
            </a:r>
            <a:endParaRPr lang="en-IN" sz="2400" dirty="0" smtClean="0"/>
          </a:p>
          <a:p>
            <a:pPr marL="514350" indent="-514350">
              <a:lnSpc>
                <a:spcPct val="150000"/>
              </a:lnSpc>
              <a:buClr>
                <a:schemeClr val="tx2"/>
              </a:buClr>
              <a:buFont typeface="+mj-lt"/>
              <a:buAutoNum type="arabicPeriod"/>
            </a:pPr>
            <a:r>
              <a:rPr lang="en-IN" sz="2400" dirty="0" smtClean="0"/>
              <a:t>Methodology</a:t>
            </a:r>
          </a:p>
          <a:p>
            <a:pPr marL="514350" indent="-514350">
              <a:lnSpc>
                <a:spcPct val="150000"/>
              </a:lnSpc>
              <a:buClr>
                <a:schemeClr val="tx2"/>
              </a:buClr>
              <a:buFont typeface="+mj-lt"/>
              <a:buAutoNum type="arabicPeriod"/>
            </a:pPr>
            <a:r>
              <a:rPr lang="en-IN" dirty="0" smtClean="0"/>
              <a:t>Key Findings</a:t>
            </a:r>
            <a:endParaRPr lang="en-IN" sz="2400" dirty="0" smtClean="0"/>
          </a:p>
          <a:p>
            <a:pPr marL="514350" indent="-514350">
              <a:lnSpc>
                <a:spcPct val="150000"/>
              </a:lnSpc>
              <a:buClr>
                <a:schemeClr val="tx2"/>
              </a:buClr>
              <a:buFont typeface="+mj-lt"/>
              <a:buAutoNum type="arabicPeriod"/>
            </a:pPr>
            <a:r>
              <a:rPr lang="en-IN" sz="2400" dirty="0" smtClean="0"/>
              <a:t>Discussion</a:t>
            </a:r>
          </a:p>
          <a:p>
            <a:pPr marL="514350" indent="-514350">
              <a:lnSpc>
                <a:spcPct val="150000"/>
              </a:lnSpc>
              <a:buClr>
                <a:schemeClr val="tx2"/>
              </a:buClr>
              <a:buFont typeface="+mj-lt"/>
              <a:buAutoNum type="arabicPeriod"/>
            </a:pPr>
            <a:r>
              <a:rPr lang="en-IN" dirty="0" smtClean="0"/>
              <a:t>Recommendations</a:t>
            </a:r>
            <a:endParaRPr lang="en-IN" sz="2400" dirty="0" smtClean="0"/>
          </a:p>
          <a:p>
            <a:pPr>
              <a:buNone/>
            </a:pPr>
            <a:endParaRPr lang="en-IN" dirty="0"/>
          </a:p>
        </p:txBody>
      </p:sp>
    </p:spTree>
    <p:extLst>
      <p:ext uri="{BB962C8B-B14F-4D97-AF65-F5344CB8AC3E}">
        <p14:creationId xmlns:p14="http://schemas.microsoft.com/office/powerpoint/2010/main" val="47833114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9o8D_kimtkez1jWnIgLw8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zGR6H3SVGUO3bnMvDmvsR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VT3fucE8JUCIM2JTrKWUsw"/>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924</TotalTime>
  <Words>1097</Words>
  <Application>Microsoft Office PowerPoint</Application>
  <PresentationFormat>On-screen Show (4:3)</PresentationFormat>
  <Paragraphs>210</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Clarity</vt:lpstr>
      <vt:lpstr>A Study to streamline the discharge process</vt:lpstr>
      <vt:lpstr>Index</vt:lpstr>
      <vt:lpstr>Index</vt:lpstr>
      <vt:lpstr>Introduction</vt:lpstr>
      <vt:lpstr>Index</vt:lpstr>
      <vt:lpstr>Review of Literature</vt:lpstr>
      <vt:lpstr>Index</vt:lpstr>
      <vt:lpstr>Objectives/ Research Question</vt:lpstr>
      <vt:lpstr>Index</vt:lpstr>
      <vt:lpstr>Methodology</vt:lpstr>
      <vt:lpstr>Methodology</vt:lpstr>
      <vt:lpstr>Methodology</vt:lpstr>
      <vt:lpstr>Index</vt:lpstr>
      <vt:lpstr>Key Findings</vt:lpstr>
      <vt:lpstr>Findings- Discharge Process</vt:lpstr>
      <vt:lpstr>Findings</vt:lpstr>
      <vt:lpstr>Findings</vt:lpstr>
      <vt:lpstr>Findings</vt:lpstr>
      <vt:lpstr>Index</vt:lpstr>
      <vt:lpstr>Discussion</vt:lpstr>
      <vt:lpstr>RFA software</vt:lpstr>
      <vt:lpstr>HIS</vt:lpstr>
      <vt:lpstr>Bed Master Software</vt:lpstr>
      <vt:lpstr>Index</vt:lpstr>
      <vt:lpstr>Recommendations</vt:lpstr>
      <vt:lpstr>Recommendations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Study to streamline the discharge process</dc:title>
  <dc:creator>Dr.Chitwan Kaur</dc:creator>
  <cp:lastModifiedBy>Dr.Chitwan Kaur</cp:lastModifiedBy>
  <cp:revision>78</cp:revision>
  <dcterms:created xsi:type="dcterms:W3CDTF">2006-08-16T00:00:00Z</dcterms:created>
  <dcterms:modified xsi:type="dcterms:W3CDTF">2015-05-20T02:37:21Z</dcterms:modified>
</cp:coreProperties>
</file>