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75" r:id="rId4"/>
    <p:sldId id="276" r:id="rId5"/>
    <p:sldId id="257" r:id="rId6"/>
    <p:sldId id="260" r:id="rId7"/>
    <p:sldId id="269" r:id="rId8"/>
    <p:sldId id="270" r:id="rId9"/>
    <p:sldId id="261" r:id="rId10"/>
    <p:sldId id="268" r:id="rId11"/>
    <p:sldId id="271" r:id="rId12"/>
    <p:sldId id="267" r:id="rId13"/>
    <p:sldId id="272" r:id="rId14"/>
    <p:sldId id="273" r:id="rId15"/>
    <p:sldId id="27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86" y="4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B-Noo\Desktop\project\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Sheet1!$B$2</c:f>
              <c:strCache>
                <c:ptCount val="1"/>
                <c:pt idx="0">
                  <c:v>Frequency</c:v>
                </c:pt>
              </c:strCache>
            </c:strRef>
          </c:tx>
          <c:spPr>
            <a:solidFill>
              <a:schemeClr val="tx2">
                <a:lumMod val="60000"/>
                <a:lumOff val="40000"/>
              </a:schemeClr>
            </a:solidFill>
          </c:spPr>
          <c:cat>
            <c:strRef>
              <c:f>Sheet1!$A$3:$A$6</c:f>
              <c:strCache>
                <c:ptCount val="4"/>
                <c:pt idx="0">
                  <c:v>Incomplete documents submitted</c:v>
                </c:pt>
                <c:pt idx="1">
                  <c:v>Query reply received late</c:v>
                </c:pt>
                <c:pt idx="2">
                  <c:v>High claims to staff ratio</c:v>
                </c:pt>
                <c:pt idx="3">
                  <c:v>Misplaced documents</c:v>
                </c:pt>
              </c:strCache>
            </c:strRef>
          </c:cat>
          <c:val>
            <c:numRef>
              <c:f>Sheet1!$B$3:$B$6</c:f>
              <c:numCache>
                <c:formatCode>General</c:formatCode>
                <c:ptCount val="4"/>
                <c:pt idx="0">
                  <c:v>139</c:v>
                </c:pt>
                <c:pt idx="1">
                  <c:v>101</c:v>
                </c:pt>
                <c:pt idx="2">
                  <c:v>40</c:v>
                </c:pt>
                <c:pt idx="3">
                  <c:v>20</c:v>
                </c:pt>
              </c:numCache>
            </c:numRef>
          </c:val>
        </c:ser>
        <c:axId val="69731072"/>
        <c:axId val="69732608"/>
      </c:barChart>
      <c:lineChart>
        <c:grouping val="standard"/>
        <c:ser>
          <c:idx val="1"/>
          <c:order val="1"/>
          <c:tx>
            <c:strRef>
              <c:f>Sheet1!$D$2</c:f>
              <c:strCache>
                <c:ptCount val="1"/>
                <c:pt idx="0">
                  <c:v>Cum. Percentage</c:v>
                </c:pt>
              </c:strCache>
            </c:strRef>
          </c:tx>
          <c:dLbls>
            <c:txPr>
              <a:bodyPr/>
              <a:lstStyle/>
              <a:p>
                <a:pPr>
                  <a:defRPr b="1"/>
                </a:pPr>
                <a:endParaRPr lang="en-US"/>
              </a:p>
            </c:txPr>
            <c:dLblPos val="t"/>
            <c:showVal val="1"/>
          </c:dLbls>
          <c:cat>
            <c:strRef>
              <c:f>Sheet1!$A$3:$A$6</c:f>
              <c:strCache>
                <c:ptCount val="4"/>
                <c:pt idx="0">
                  <c:v>Incomplete documents submitted</c:v>
                </c:pt>
                <c:pt idx="1">
                  <c:v>Query reply received late</c:v>
                </c:pt>
                <c:pt idx="2">
                  <c:v>High claims to staff ratio</c:v>
                </c:pt>
                <c:pt idx="3">
                  <c:v>Misplaced documents</c:v>
                </c:pt>
              </c:strCache>
            </c:strRef>
          </c:cat>
          <c:val>
            <c:numRef>
              <c:f>Sheet1!$D$3:$D$6</c:f>
              <c:numCache>
                <c:formatCode>0.0</c:formatCode>
                <c:ptCount val="4"/>
                <c:pt idx="0">
                  <c:v>46.333333333333329</c:v>
                </c:pt>
                <c:pt idx="1">
                  <c:v>80</c:v>
                </c:pt>
                <c:pt idx="2">
                  <c:v>93.333333333333258</c:v>
                </c:pt>
                <c:pt idx="3">
                  <c:v>100</c:v>
                </c:pt>
              </c:numCache>
            </c:numRef>
          </c:val>
        </c:ser>
        <c:marker val="1"/>
        <c:axId val="69735936"/>
        <c:axId val="69734400"/>
      </c:lineChart>
      <c:catAx>
        <c:axId val="69731072"/>
        <c:scaling>
          <c:orientation val="minMax"/>
        </c:scaling>
        <c:axPos val="b"/>
        <c:tickLblPos val="nextTo"/>
        <c:crossAx val="69732608"/>
        <c:crosses val="autoZero"/>
        <c:auto val="1"/>
        <c:lblAlgn val="ctr"/>
        <c:lblOffset val="100"/>
      </c:catAx>
      <c:valAx>
        <c:axId val="69732608"/>
        <c:scaling>
          <c:orientation val="minMax"/>
        </c:scaling>
        <c:axPos val="l"/>
        <c:majorGridlines/>
        <c:numFmt formatCode="General" sourceLinked="1"/>
        <c:tickLblPos val="nextTo"/>
        <c:crossAx val="69731072"/>
        <c:crosses val="autoZero"/>
        <c:crossBetween val="between"/>
      </c:valAx>
      <c:valAx>
        <c:axId val="69734400"/>
        <c:scaling>
          <c:orientation val="minMax"/>
          <c:max val="100"/>
        </c:scaling>
        <c:axPos val="r"/>
        <c:numFmt formatCode="0.0" sourceLinked="1"/>
        <c:tickLblPos val="nextTo"/>
        <c:crossAx val="69735936"/>
        <c:crosses val="max"/>
        <c:crossBetween val="between"/>
      </c:valAx>
      <c:catAx>
        <c:axId val="69735936"/>
        <c:scaling>
          <c:orientation val="minMax"/>
        </c:scaling>
        <c:delete val="1"/>
        <c:axPos val="b"/>
        <c:tickLblPos val="none"/>
        <c:crossAx val="69734400"/>
        <c:crosses val="autoZero"/>
        <c:auto val="1"/>
        <c:lblAlgn val="ctr"/>
        <c:lblOffset val="100"/>
      </c:catAx>
    </c:plotArea>
    <c:legend>
      <c:legendPos val="r"/>
      <c:layout/>
    </c:legend>
    <c:plotVisOnly val="1"/>
    <c:dispBlanksAs val="gap"/>
  </c:chart>
  <c:externalData r:id="rId1"/>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0.28125</cdr:x>
      <cdr:y>0.19097</cdr:y>
    </cdr:from>
    <cdr:to>
      <cdr:x>0.65112</cdr:x>
      <cdr:y>0.19444</cdr:y>
    </cdr:to>
    <cdr:sp macro="" textlink="">
      <cdr:nvSpPr>
        <cdr:cNvPr id="3" name="Straight Connector 2"/>
        <cdr:cNvSpPr/>
      </cdr:nvSpPr>
      <cdr:spPr>
        <a:xfrm xmlns:a="http://schemas.openxmlformats.org/drawingml/2006/main" flipH="1" flipV="1">
          <a:off x="1435893" y="523874"/>
          <a:ext cx="1888331" cy="9525"/>
        </a:xfrm>
        <a:prstGeom xmlns:a="http://schemas.openxmlformats.org/drawingml/2006/main" prst="line">
          <a:avLst/>
        </a:prstGeom>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0.2875</cdr:x>
      <cdr:y>0.19097</cdr:y>
    </cdr:from>
    <cdr:to>
      <cdr:x>0.28918</cdr:x>
      <cdr:y>0.77778</cdr:y>
    </cdr:to>
    <cdr:sp macro="" textlink="">
      <cdr:nvSpPr>
        <cdr:cNvPr id="5" name="Straight Connector 4"/>
        <cdr:cNvSpPr/>
      </cdr:nvSpPr>
      <cdr:spPr>
        <a:xfrm xmlns:a="http://schemas.openxmlformats.org/drawingml/2006/main">
          <a:off x="1467801" y="523875"/>
          <a:ext cx="8573" cy="1609725"/>
        </a:xfrm>
        <a:prstGeom xmlns:a="http://schemas.openxmlformats.org/drawingml/2006/main" prst="line">
          <a:avLst/>
        </a:prstGeom>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44BD6E3-CFB8-4612-9139-2F8DAE12990A}" type="datetimeFigureOut">
              <a:rPr lang="en-US" smtClean="0"/>
              <a:pPr/>
              <a:t>5/19/2015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A2FD799-7CEC-4DF0-8313-B5C5AC55662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4BD6E3-CFB8-4612-9139-2F8DAE12990A}"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FD799-7CEC-4DF0-8313-B5C5AC55662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4BD6E3-CFB8-4612-9139-2F8DAE12990A}"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FD799-7CEC-4DF0-8313-B5C5AC55662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4BD6E3-CFB8-4612-9139-2F8DAE12990A}"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FD799-7CEC-4DF0-8313-B5C5AC55662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44BD6E3-CFB8-4612-9139-2F8DAE12990A}"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FD799-7CEC-4DF0-8313-B5C5AC55662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44BD6E3-CFB8-4612-9139-2F8DAE12990A}" type="datetimeFigureOut">
              <a:rPr lang="en-US" smtClean="0"/>
              <a:pPr/>
              <a:t>5/19/2015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FD799-7CEC-4DF0-8313-B5C5AC55662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44BD6E3-CFB8-4612-9139-2F8DAE12990A}" type="datetimeFigureOut">
              <a:rPr lang="en-US" smtClean="0"/>
              <a:pPr/>
              <a:t>5/19/2015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2FD799-7CEC-4DF0-8313-B5C5AC55662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44BD6E3-CFB8-4612-9139-2F8DAE12990A}" type="datetimeFigureOut">
              <a:rPr lang="en-US" smtClean="0"/>
              <a:pPr/>
              <a:t>5/19/2015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2FD799-7CEC-4DF0-8313-B5C5AC55662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4BD6E3-CFB8-4612-9139-2F8DAE12990A}" type="datetimeFigureOut">
              <a:rPr lang="en-US" smtClean="0"/>
              <a:pPr/>
              <a:t>5/19/2015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2FD799-7CEC-4DF0-8313-B5C5AC55662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44BD6E3-CFB8-4612-9139-2F8DAE12990A}" type="datetimeFigureOut">
              <a:rPr lang="en-US" smtClean="0"/>
              <a:pPr/>
              <a:t>5/19/2015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FD799-7CEC-4DF0-8313-B5C5AC55662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44BD6E3-CFB8-4612-9139-2F8DAE12990A}" type="datetimeFigureOut">
              <a:rPr lang="en-US" smtClean="0"/>
              <a:pPr/>
              <a:t>5/19/2015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A2FD799-7CEC-4DF0-8313-B5C5AC55662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44BD6E3-CFB8-4612-9139-2F8DAE12990A}" type="datetimeFigureOut">
              <a:rPr lang="en-US" smtClean="0"/>
              <a:pPr/>
              <a:t>5/19/2015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A2FD799-7CEC-4DF0-8313-B5C5AC55662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hdl.handle.net/123456789/46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theactuary.com/archive/old-articles/part-6/insurance-3A-improving-claims-management/" TargetMode="External"/><Relationship Id="rId2" Type="http://schemas.openxmlformats.org/officeDocument/2006/relationships/hyperlink" Target="http://ehealth.eletsonline.com/2010/04/1138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2285999"/>
          </a:xfrm>
        </p:spPr>
        <p:txBody>
          <a:bodyPr>
            <a:normAutofit fontScale="90000"/>
          </a:bodyPr>
          <a:lstStyle/>
          <a:p>
            <a:r>
              <a:rPr lang="en-US" sz="3200" dirty="0" smtClean="0">
                <a:solidFill>
                  <a:schemeClr val="tx2"/>
                </a:solidFill>
                <a:latin typeface="+mn-lt"/>
              </a:rPr>
              <a:t>Improvising Turnaround Time For Corporate Reimbursement Claims Process</a:t>
            </a:r>
            <a:br>
              <a:rPr lang="en-US" sz="3200" dirty="0" smtClean="0">
                <a:solidFill>
                  <a:schemeClr val="tx2"/>
                </a:solidFill>
                <a:latin typeface="+mn-lt"/>
              </a:rPr>
            </a:br>
            <a:r>
              <a:rPr lang="en-US" sz="3200" dirty="0" err="1" smtClean="0">
                <a:solidFill>
                  <a:schemeClr val="tx2"/>
                </a:solidFill>
                <a:latin typeface="+mn-lt"/>
              </a:rPr>
              <a:t>Vipul</a:t>
            </a:r>
            <a:r>
              <a:rPr lang="en-US" sz="3200" dirty="0" smtClean="0">
                <a:solidFill>
                  <a:schemeClr val="tx2"/>
                </a:solidFill>
                <a:latin typeface="+mn-lt"/>
              </a:rPr>
              <a:t> </a:t>
            </a:r>
            <a:r>
              <a:rPr lang="en-US" sz="3200" dirty="0" err="1" smtClean="0">
                <a:solidFill>
                  <a:schemeClr val="tx2"/>
                </a:solidFill>
                <a:latin typeface="+mn-lt"/>
              </a:rPr>
              <a:t>Medcorp</a:t>
            </a:r>
            <a:r>
              <a:rPr lang="en-US" sz="3200" dirty="0" smtClean="0">
                <a:solidFill>
                  <a:schemeClr val="tx2"/>
                </a:solidFill>
                <a:latin typeface="+mn-lt"/>
              </a:rPr>
              <a:t> TPA Private Limited, </a:t>
            </a:r>
            <a:r>
              <a:rPr lang="en-US" sz="3200" dirty="0" err="1" smtClean="0">
                <a:solidFill>
                  <a:schemeClr val="tx2"/>
                </a:solidFill>
                <a:latin typeface="+mn-lt"/>
              </a:rPr>
              <a:t>Bengaluru</a:t>
            </a:r>
            <a:endParaRPr lang="en-US" sz="3200" dirty="0">
              <a:solidFill>
                <a:schemeClr val="tx2"/>
              </a:solidFill>
              <a:latin typeface="+mn-lt"/>
            </a:endParaRPr>
          </a:p>
        </p:txBody>
      </p:sp>
      <p:sp>
        <p:nvSpPr>
          <p:cNvPr id="3" name="Subtitle 2"/>
          <p:cNvSpPr>
            <a:spLocks noGrp="1"/>
          </p:cNvSpPr>
          <p:nvPr>
            <p:ph type="subTitle" idx="1"/>
          </p:nvPr>
        </p:nvSpPr>
        <p:spPr>
          <a:xfrm>
            <a:off x="6019800" y="5410200"/>
            <a:ext cx="2743200" cy="1066800"/>
          </a:xfrm>
        </p:spPr>
        <p:txBody>
          <a:bodyPr>
            <a:normAutofit/>
          </a:bodyPr>
          <a:lstStyle/>
          <a:p>
            <a:r>
              <a:rPr lang="en-US" sz="2400" dirty="0" err="1" smtClean="0">
                <a:solidFill>
                  <a:schemeClr val="tx2"/>
                </a:solidFill>
              </a:rPr>
              <a:t>Binita</a:t>
            </a:r>
            <a:r>
              <a:rPr lang="en-US" sz="2400" dirty="0" smtClean="0">
                <a:solidFill>
                  <a:schemeClr val="tx2"/>
                </a:solidFill>
              </a:rPr>
              <a:t> </a:t>
            </a:r>
            <a:r>
              <a:rPr lang="en-US" sz="2400" dirty="0" err="1" smtClean="0">
                <a:solidFill>
                  <a:schemeClr val="tx2"/>
                </a:solidFill>
              </a:rPr>
              <a:t>Agarwal</a:t>
            </a:r>
            <a:endParaRPr lang="en-US" sz="2400" dirty="0" smtClean="0">
              <a:solidFill>
                <a:schemeClr val="tx2"/>
              </a:solidFill>
            </a:endParaRPr>
          </a:p>
          <a:p>
            <a:r>
              <a:rPr lang="en-US" sz="2400" dirty="0" smtClean="0">
                <a:solidFill>
                  <a:schemeClr val="tx2"/>
                </a:solidFill>
              </a:rPr>
              <a:t>PG/13/013</a:t>
            </a:r>
            <a:endParaRPr lang="en-US" sz="2400"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04088"/>
            <a:ext cx="7924800" cy="438912"/>
          </a:xfrm>
        </p:spPr>
        <p:txBody>
          <a:bodyPr>
            <a:normAutofit/>
          </a:bodyPr>
          <a:lstStyle/>
          <a:p>
            <a:r>
              <a:rPr lang="en-US" sz="2400" dirty="0" smtClean="0">
                <a:latin typeface="+mn-lt"/>
              </a:rPr>
              <a:t>RESULTS (To- Be)</a:t>
            </a:r>
            <a:endParaRPr lang="en-US" sz="2400" dirty="0">
              <a:latin typeface="+mn-lt"/>
            </a:endParaRPr>
          </a:p>
        </p:txBody>
      </p:sp>
      <p:pic>
        <p:nvPicPr>
          <p:cNvPr id="6" name="Picture 5" descr="C:\Users\B-Noo\Downloads\To-Be .jpeg"/>
          <p:cNvPicPr/>
          <p:nvPr/>
        </p:nvPicPr>
        <p:blipFill>
          <a:blip r:embed="rId2" cstate="print"/>
          <a:srcRect l="3699" t="4562" r="6287" b="5346"/>
          <a:stretch>
            <a:fillRect/>
          </a:stretch>
        </p:blipFill>
        <p:spPr bwMode="auto">
          <a:xfrm>
            <a:off x="304800" y="1295400"/>
            <a:ext cx="8382000" cy="533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r>
              <a:rPr lang="en-US" sz="2400" dirty="0" smtClean="0">
                <a:latin typeface="+mn-lt"/>
              </a:rPr>
              <a:t>CONCLUSION</a:t>
            </a:r>
            <a:endParaRPr lang="en-US" sz="2400" dirty="0">
              <a:latin typeface="+mn-lt"/>
            </a:endParaRPr>
          </a:p>
        </p:txBody>
      </p:sp>
      <p:sp>
        <p:nvSpPr>
          <p:cNvPr id="3" name="Content Placeholder 2"/>
          <p:cNvSpPr>
            <a:spLocks noGrp="1"/>
          </p:cNvSpPr>
          <p:nvPr>
            <p:ph idx="1"/>
          </p:nvPr>
        </p:nvSpPr>
        <p:spPr>
          <a:xfrm>
            <a:off x="457200" y="1600200"/>
            <a:ext cx="8229600" cy="4724400"/>
          </a:xfrm>
        </p:spPr>
        <p:txBody>
          <a:bodyPr>
            <a:normAutofit/>
          </a:bodyPr>
          <a:lstStyle/>
          <a:p>
            <a:pPr>
              <a:lnSpc>
                <a:spcPct val="200000"/>
              </a:lnSpc>
            </a:pPr>
            <a:r>
              <a:rPr lang="en-IN" sz="1600" dirty="0" smtClean="0"/>
              <a:t>Through the present study it has been observed that out of 300 claims which had increased TAT, the major issues i.e</a:t>
            </a:r>
            <a:r>
              <a:rPr lang="en-IN" sz="1600" dirty="0" smtClean="0">
                <a:solidFill>
                  <a:srgbClr val="0070C0"/>
                </a:solidFill>
              </a:rPr>
              <a:t>. submission of incomplete documents </a:t>
            </a:r>
            <a:r>
              <a:rPr lang="en-IN" sz="1600" dirty="0" smtClean="0"/>
              <a:t>and </a:t>
            </a:r>
            <a:r>
              <a:rPr lang="en-IN" sz="1600" dirty="0" smtClean="0">
                <a:solidFill>
                  <a:srgbClr val="0070C0"/>
                </a:solidFill>
              </a:rPr>
              <a:t>delayed query reply</a:t>
            </a:r>
            <a:r>
              <a:rPr lang="en-IN" sz="1600" dirty="0" smtClean="0"/>
              <a:t>, occurring over the period of time were due to inefficient system and improper use of resources.  This study has tried to find out the issues for increased TAT and has tried to provide a feasible solution for the same. </a:t>
            </a:r>
            <a:endParaRPr lang="en-US"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r>
              <a:rPr lang="en-US" sz="2400" dirty="0" smtClean="0">
                <a:latin typeface="+mn-lt"/>
              </a:rPr>
              <a:t>RECOMMENDATION</a:t>
            </a:r>
            <a:endParaRPr lang="en-US" sz="2400" dirty="0">
              <a:latin typeface="+mn-lt"/>
            </a:endParaRPr>
          </a:p>
        </p:txBody>
      </p:sp>
      <p:sp>
        <p:nvSpPr>
          <p:cNvPr id="3" name="Content Placeholder 2"/>
          <p:cNvSpPr>
            <a:spLocks noGrp="1"/>
          </p:cNvSpPr>
          <p:nvPr>
            <p:ph idx="1"/>
          </p:nvPr>
        </p:nvSpPr>
        <p:spPr>
          <a:xfrm>
            <a:off x="457200" y="1676400"/>
            <a:ext cx="8229600" cy="4648200"/>
          </a:xfrm>
        </p:spPr>
        <p:txBody>
          <a:bodyPr>
            <a:normAutofit/>
          </a:bodyPr>
          <a:lstStyle/>
          <a:p>
            <a:pPr>
              <a:lnSpc>
                <a:spcPct val="200000"/>
              </a:lnSpc>
            </a:pPr>
            <a:r>
              <a:rPr lang="en-IN" sz="1600" dirty="0" smtClean="0"/>
              <a:t>Development of web portal for the corporate which made process easy and time reducing</a:t>
            </a:r>
          </a:p>
          <a:p>
            <a:pPr>
              <a:lnSpc>
                <a:spcPct val="200000"/>
              </a:lnSpc>
            </a:pPr>
            <a:r>
              <a:rPr lang="en-IN" sz="1600" dirty="0" smtClean="0"/>
              <a:t>Move the process from paper based to paper less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mn-lt"/>
              </a:rPr>
              <a:t>REFERENCES</a:t>
            </a:r>
            <a:endParaRPr lang="en-US" sz="2400" dirty="0">
              <a:latin typeface="+mn-lt"/>
            </a:endParaRPr>
          </a:p>
        </p:txBody>
      </p:sp>
      <p:sp>
        <p:nvSpPr>
          <p:cNvPr id="3" name="Content Placeholder 2"/>
          <p:cNvSpPr>
            <a:spLocks noGrp="1"/>
          </p:cNvSpPr>
          <p:nvPr>
            <p:ph idx="1"/>
          </p:nvPr>
        </p:nvSpPr>
        <p:spPr/>
        <p:txBody>
          <a:bodyPr>
            <a:normAutofit fontScale="92500"/>
          </a:bodyPr>
          <a:lstStyle/>
          <a:p>
            <a:pPr>
              <a:lnSpc>
                <a:spcPct val="200000"/>
              </a:lnSpc>
            </a:pPr>
            <a:r>
              <a:rPr lang="en-US" sz="1600" dirty="0" smtClean="0"/>
              <a:t> </a:t>
            </a:r>
            <a:r>
              <a:rPr lang="en-US" sz="1600" dirty="0" err="1" smtClean="0"/>
              <a:t>Shri</a:t>
            </a:r>
            <a:r>
              <a:rPr lang="en-US" sz="1600" dirty="0" smtClean="0"/>
              <a:t> Ashok </a:t>
            </a:r>
            <a:r>
              <a:rPr lang="en-US" sz="1600" dirty="0" err="1" smtClean="0"/>
              <a:t>Sarkar</a:t>
            </a:r>
            <a:r>
              <a:rPr lang="en-US" sz="1600" dirty="0" smtClean="0"/>
              <a:t>, Arup </a:t>
            </a:r>
            <a:r>
              <a:rPr lang="en-US" sz="1600" dirty="0" err="1" smtClean="0"/>
              <a:t>Ranjan</a:t>
            </a:r>
            <a:r>
              <a:rPr lang="en-US" sz="1600" dirty="0" smtClean="0"/>
              <a:t> </a:t>
            </a:r>
            <a:r>
              <a:rPr lang="en-US" sz="1600" dirty="0" err="1" smtClean="0"/>
              <a:t>Mukhopadhyay</a:t>
            </a:r>
            <a:r>
              <a:rPr lang="en-US" sz="1600" dirty="0" smtClean="0"/>
              <a:t>, </a:t>
            </a:r>
            <a:r>
              <a:rPr lang="en-US" sz="1600" dirty="0" err="1" smtClean="0"/>
              <a:t>Sadhan</a:t>
            </a:r>
            <a:r>
              <a:rPr lang="en-US" sz="1600" dirty="0" smtClean="0"/>
              <a:t> Kumar </a:t>
            </a:r>
            <a:r>
              <a:rPr lang="en-US" sz="1600" dirty="0" err="1" smtClean="0"/>
              <a:t>Ghosh</a:t>
            </a:r>
            <a:r>
              <a:rPr lang="en-US" sz="1600" dirty="0" smtClean="0"/>
              <a:t>, (2013) "Improvement of claim processing cycle time through Lean Six Sigma methodology", International Journal of Lean Six Sigma, Vol. 4 </a:t>
            </a:r>
            <a:r>
              <a:rPr lang="en-US" sz="1600" dirty="0" err="1" smtClean="0"/>
              <a:t>Iss</a:t>
            </a:r>
            <a:r>
              <a:rPr lang="en-US" sz="1600" dirty="0" smtClean="0"/>
              <a:t>: 2, pp.171 – 183</a:t>
            </a:r>
          </a:p>
          <a:p>
            <a:pPr>
              <a:lnSpc>
                <a:spcPct val="200000"/>
              </a:lnSpc>
            </a:pPr>
            <a:r>
              <a:rPr lang="en-US" sz="1600" dirty="0" smtClean="0"/>
              <a:t> Improving Insurance Claim Throughput and Quality with Lean Process Improvement,   </a:t>
            </a:r>
            <a:r>
              <a:rPr lang="en-US" sz="1600" dirty="0" err="1" smtClean="0"/>
              <a:t>Amit</a:t>
            </a:r>
            <a:r>
              <a:rPr lang="en-US" sz="1600" dirty="0" smtClean="0"/>
              <a:t> </a:t>
            </a:r>
            <a:r>
              <a:rPr lang="en-US" sz="1600" dirty="0" err="1" smtClean="0"/>
              <a:t>Bhambi</a:t>
            </a:r>
            <a:r>
              <a:rPr lang="en-US" sz="1600" dirty="0" smtClean="0"/>
              <a:t>, http://www.processexcellencenetwork.com/business-process-management-bpm/articles/improving-insurance-claim-throughput-and-quality-w/ </a:t>
            </a:r>
          </a:p>
          <a:p>
            <a:pPr>
              <a:lnSpc>
                <a:spcPct val="200000"/>
              </a:lnSpc>
            </a:pPr>
            <a:r>
              <a:rPr lang="en-US" sz="1600" dirty="0" smtClean="0"/>
              <a:t> A New Paradigm in Capturing and Integrating Human Intelligence with Claims Payment Automation, Tom </a:t>
            </a:r>
            <a:r>
              <a:rPr lang="en-US" sz="1600" dirty="0" err="1" smtClean="0"/>
              <a:t>Brekka</a:t>
            </a:r>
            <a:r>
              <a:rPr lang="en-US" sz="1600" dirty="0" smtClean="0"/>
              <a:t>, http://www.myhealthguide.com/Brekka/BrekkaArticle1.htm </a:t>
            </a:r>
          </a:p>
          <a:p>
            <a:pPr>
              <a:lnSpc>
                <a:spcPct val="200000"/>
              </a:lnSpc>
              <a:buNone/>
            </a:pPr>
            <a:r>
              <a:rPr lang="en-US" sz="1600" dirty="0" smtClean="0"/>
              <a:t> </a:t>
            </a:r>
            <a:endParaRPr lang="en-US"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200000"/>
              </a:lnSpc>
            </a:pPr>
            <a:r>
              <a:rPr lang="en-US" sz="1600" dirty="0" err="1" smtClean="0"/>
              <a:t>Ramesh</a:t>
            </a:r>
            <a:r>
              <a:rPr lang="en-US" sz="1600" dirty="0" smtClean="0"/>
              <a:t> </a:t>
            </a:r>
            <a:r>
              <a:rPr lang="en-US" sz="1600" dirty="0" err="1" smtClean="0"/>
              <a:t>Bhat</a:t>
            </a:r>
            <a:r>
              <a:rPr lang="en-US" sz="1600" dirty="0" smtClean="0"/>
              <a:t> and </a:t>
            </a:r>
            <a:r>
              <a:rPr lang="en-US" sz="1600" dirty="0" err="1" smtClean="0"/>
              <a:t>Sumesh</a:t>
            </a:r>
            <a:r>
              <a:rPr lang="en-US" sz="1600" dirty="0" smtClean="0"/>
              <a:t> K. </a:t>
            </a:r>
            <a:r>
              <a:rPr lang="en-US" sz="1600" dirty="0" err="1" smtClean="0"/>
              <a:t>Babu</a:t>
            </a:r>
            <a:r>
              <a:rPr lang="en-US" sz="1600" dirty="0" smtClean="0"/>
              <a:t>, “Health Insurance and Third Party Administrators: Issues and Challenges”, Economic and Political Weekly, Vol. 39, No. 28 (Jul. 10-16, 2004), pp. 3149-3159</a:t>
            </a:r>
          </a:p>
          <a:p>
            <a:pPr>
              <a:lnSpc>
                <a:spcPct val="200000"/>
              </a:lnSpc>
            </a:pPr>
            <a:r>
              <a:rPr lang="en-US" sz="1600" dirty="0" smtClean="0"/>
              <a:t> </a:t>
            </a:r>
            <a:r>
              <a:rPr lang="en-US" sz="1600" dirty="0" err="1" smtClean="0"/>
              <a:t>Bhat</a:t>
            </a:r>
            <a:r>
              <a:rPr lang="en-US" sz="1600" dirty="0" smtClean="0"/>
              <a:t> </a:t>
            </a:r>
            <a:r>
              <a:rPr lang="en-US" sz="1600" dirty="0" err="1" smtClean="0"/>
              <a:t>Ramesh</a:t>
            </a:r>
            <a:r>
              <a:rPr lang="en-US" sz="1600" dirty="0" smtClean="0"/>
              <a:t>, Sunil </a:t>
            </a:r>
            <a:r>
              <a:rPr lang="en-US" sz="1600" dirty="0" err="1" smtClean="0"/>
              <a:t>Maheswari</a:t>
            </a:r>
            <a:r>
              <a:rPr lang="en-US" sz="1600" dirty="0" smtClean="0"/>
              <a:t>, </a:t>
            </a:r>
            <a:r>
              <a:rPr lang="en-US" sz="1600" dirty="0" err="1" smtClean="0"/>
              <a:t>Somen</a:t>
            </a:r>
            <a:r>
              <a:rPr lang="en-US" sz="1600" dirty="0" smtClean="0"/>
              <a:t> </a:t>
            </a:r>
            <a:r>
              <a:rPr lang="en-US" sz="1600" dirty="0" err="1" smtClean="0"/>
              <a:t>Saha</a:t>
            </a:r>
            <a:r>
              <a:rPr lang="en-US" sz="1600" dirty="0" smtClean="0"/>
              <a:t>, “Third Party Administrators and Health Insurance in India: Perception of Providers and Policyholders”, </a:t>
            </a:r>
            <a:r>
              <a:rPr lang="en-US" sz="1600" dirty="0" smtClean="0">
                <a:hlinkClick r:id="rId2"/>
              </a:rPr>
              <a:t>http://</a:t>
            </a:r>
            <a:r>
              <a:rPr lang="en-US" sz="1600" dirty="0" smtClean="0">
                <a:hlinkClick r:id="rId2"/>
              </a:rPr>
              <a:t>hdl.handle.net/123456789/463</a:t>
            </a:r>
            <a:endParaRPr lang="en-US" sz="1600" dirty="0" smtClean="0"/>
          </a:p>
          <a:p>
            <a:pPr lvl="0">
              <a:lnSpc>
                <a:spcPct val="200000"/>
              </a:lnSpc>
            </a:pPr>
            <a:r>
              <a:rPr lang="en-IN" sz="1600" dirty="0" err="1" smtClean="0"/>
              <a:t>Malti</a:t>
            </a:r>
            <a:r>
              <a:rPr lang="en-IN" sz="1600" dirty="0" smtClean="0"/>
              <a:t> </a:t>
            </a:r>
            <a:r>
              <a:rPr lang="en-IN" sz="1600" dirty="0" err="1" smtClean="0"/>
              <a:t>Jaiswal</a:t>
            </a:r>
            <a:r>
              <a:rPr lang="en-IN" sz="1600" dirty="0" smtClean="0"/>
              <a:t>, “Understanding the TPAs- Health Insurance Claims Management”, IRDA  Journal, </a:t>
            </a:r>
            <a:r>
              <a:rPr lang="en-IN" sz="1600" dirty="0" err="1" smtClean="0"/>
              <a:t>Vol</a:t>
            </a:r>
            <a:r>
              <a:rPr lang="en-IN" sz="1600" dirty="0" smtClean="0"/>
              <a:t> VIII, No. 8 (August 2010) pp.20-22</a:t>
            </a:r>
            <a:endParaRPr lang="en-US" sz="1600" dirty="0" smtClean="0"/>
          </a:p>
          <a:p>
            <a:pPr>
              <a:lnSpc>
                <a:spcPct val="200000"/>
              </a:lnSpc>
            </a:pPr>
            <a:endParaRPr lang="en-US" sz="1600" dirty="0" smtClean="0"/>
          </a:p>
          <a:p>
            <a:pPr>
              <a:lnSpc>
                <a:spcPct val="200000"/>
              </a:lnSpc>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nSpc>
                <a:spcPct val="200000"/>
              </a:lnSpc>
              <a:buClr>
                <a:srgbClr val="0BD0D9"/>
              </a:buClr>
            </a:pPr>
            <a:r>
              <a:rPr lang="en-IN" sz="1600" dirty="0" err="1" smtClean="0">
                <a:solidFill>
                  <a:prstClr val="black"/>
                </a:solidFill>
              </a:rPr>
              <a:t>Malti</a:t>
            </a:r>
            <a:r>
              <a:rPr lang="en-IN" sz="1600" dirty="0" smtClean="0">
                <a:solidFill>
                  <a:prstClr val="black"/>
                </a:solidFill>
              </a:rPr>
              <a:t> </a:t>
            </a:r>
            <a:r>
              <a:rPr lang="en-IN" sz="1600" dirty="0" err="1" smtClean="0">
                <a:solidFill>
                  <a:prstClr val="black"/>
                </a:solidFill>
              </a:rPr>
              <a:t>Jaiswal</a:t>
            </a:r>
            <a:r>
              <a:rPr lang="en-IN" sz="1600" dirty="0" smtClean="0">
                <a:solidFill>
                  <a:prstClr val="black"/>
                </a:solidFill>
              </a:rPr>
              <a:t>, “Health insurance claims-Making it easy for the customer” Available from: </a:t>
            </a:r>
            <a:r>
              <a:rPr lang="en-IN" sz="1600" u="sng" dirty="0" smtClean="0">
                <a:solidFill>
                  <a:prstClr val="black"/>
                </a:solidFill>
                <a:hlinkClick r:id="rId2"/>
              </a:rPr>
              <a:t>http://ehealth.eletsonline.com/2010/04/11389/</a:t>
            </a:r>
            <a:r>
              <a:rPr lang="en-IN" sz="1600" dirty="0" smtClean="0">
                <a:solidFill>
                  <a:prstClr val="black"/>
                </a:solidFill>
              </a:rPr>
              <a:t> , (April 2010), Accessed on May 15,2015</a:t>
            </a:r>
            <a:endParaRPr lang="en-US" sz="1600" dirty="0" smtClean="0">
              <a:solidFill>
                <a:prstClr val="black"/>
              </a:solidFill>
            </a:endParaRPr>
          </a:p>
          <a:p>
            <a:pPr lvl="0">
              <a:lnSpc>
                <a:spcPct val="200000"/>
              </a:lnSpc>
              <a:buClr>
                <a:srgbClr val="0BD0D9"/>
              </a:buClr>
            </a:pPr>
            <a:r>
              <a:rPr lang="en-IN" sz="1600" dirty="0" smtClean="0">
                <a:solidFill>
                  <a:prstClr val="black"/>
                </a:solidFill>
              </a:rPr>
              <a:t>Bart Patrick, “Insurance: Improving claims management”, The Actuary, Available from: </a:t>
            </a:r>
            <a:r>
              <a:rPr lang="en-IN" sz="1600" u="sng" dirty="0" smtClean="0">
                <a:solidFill>
                  <a:prstClr val="black"/>
                </a:solidFill>
                <a:hlinkClick r:id="rId3"/>
              </a:rPr>
              <a:t>http://www.theactuary.com/archive/old-articles/part-6/insurance-3A-improving-claims-management/</a:t>
            </a:r>
            <a:r>
              <a:rPr lang="en-IN" sz="1600" dirty="0" smtClean="0">
                <a:solidFill>
                  <a:prstClr val="black"/>
                </a:solidFill>
              </a:rPr>
              <a:t>, Accessed on May 15, 2015</a:t>
            </a:r>
            <a:endParaRPr lang="en-US" sz="1600" dirty="0" smtClean="0">
              <a:solidFill>
                <a:prstClr val="black"/>
              </a:solidFill>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mn-lt"/>
              </a:rPr>
              <a:t>ORGANIZATION’S PROFILE</a:t>
            </a:r>
            <a:endParaRPr lang="en-US" sz="2400" dirty="0">
              <a:latin typeface="+mn-lt"/>
            </a:endParaRPr>
          </a:p>
        </p:txBody>
      </p:sp>
      <p:sp>
        <p:nvSpPr>
          <p:cNvPr id="3" name="Content Placeholder 2"/>
          <p:cNvSpPr>
            <a:spLocks noGrp="1"/>
          </p:cNvSpPr>
          <p:nvPr>
            <p:ph idx="1"/>
          </p:nvPr>
        </p:nvSpPr>
        <p:spPr/>
        <p:txBody>
          <a:bodyPr>
            <a:normAutofit lnSpcReduction="10000"/>
          </a:bodyPr>
          <a:lstStyle/>
          <a:p>
            <a:pPr marL="0" marR="0" algn="just">
              <a:lnSpc>
                <a:spcPct val="200000"/>
              </a:lnSpc>
              <a:spcBef>
                <a:spcPts val="0"/>
              </a:spcBef>
              <a:spcAft>
                <a:spcPts val="1000"/>
              </a:spcAft>
            </a:pPr>
            <a:r>
              <a:rPr lang="en-IN" sz="1600" dirty="0" err="1" smtClean="0">
                <a:latin typeface="Times New Roman"/>
                <a:ea typeface="Calibri"/>
                <a:cs typeface="Times New Roman"/>
              </a:rPr>
              <a:t>Vipul</a:t>
            </a:r>
            <a:r>
              <a:rPr lang="en-IN" sz="1600" dirty="0" smtClean="0">
                <a:latin typeface="Times New Roman"/>
                <a:ea typeface="Calibri"/>
                <a:cs typeface="Times New Roman"/>
              </a:rPr>
              <a:t> </a:t>
            </a:r>
            <a:r>
              <a:rPr lang="en-IN" sz="1600" dirty="0" err="1" smtClean="0">
                <a:latin typeface="Times New Roman"/>
                <a:ea typeface="Calibri"/>
                <a:cs typeface="Times New Roman"/>
              </a:rPr>
              <a:t>Medcorp</a:t>
            </a:r>
            <a:r>
              <a:rPr lang="en-IN" sz="1600" dirty="0" smtClean="0">
                <a:latin typeface="Times New Roman"/>
                <a:ea typeface="Calibri"/>
                <a:cs typeface="Times New Roman"/>
              </a:rPr>
              <a:t> TPA is promoted by </a:t>
            </a:r>
            <a:r>
              <a:rPr lang="en-IN" sz="1600" dirty="0" err="1" smtClean="0">
                <a:latin typeface="Times New Roman"/>
                <a:ea typeface="Calibri"/>
                <a:cs typeface="Times New Roman"/>
              </a:rPr>
              <a:t>Vipul</a:t>
            </a:r>
            <a:r>
              <a:rPr lang="en-IN" sz="1600" dirty="0" smtClean="0">
                <a:latin typeface="Times New Roman"/>
                <a:ea typeface="Calibri"/>
                <a:cs typeface="Times New Roman"/>
              </a:rPr>
              <a:t> group of India, a diversified business group having presence in Automobile Dealerships, Real Estate, Information Technologies, Smart Card related services and in Health and wellness domain.</a:t>
            </a:r>
          </a:p>
          <a:p>
            <a:pPr marL="0" marR="0" algn="just">
              <a:lnSpc>
                <a:spcPct val="200000"/>
              </a:lnSpc>
              <a:spcBef>
                <a:spcPts val="0"/>
              </a:spcBef>
              <a:spcAft>
                <a:spcPts val="1000"/>
              </a:spcAft>
              <a:buNone/>
            </a:pPr>
            <a:r>
              <a:rPr lang="en-IN" sz="1600" u="sng" dirty="0" smtClean="0">
                <a:latin typeface="Times New Roman"/>
                <a:ea typeface="Calibri"/>
                <a:cs typeface="Times New Roman"/>
              </a:rPr>
              <a:t>Promoters</a:t>
            </a:r>
            <a:endParaRPr lang="en-US" sz="1400" dirty="0" smtClean="0">
              <a:latin typeface="Calibri"/>
              <a:ea typeface="Calibri"/>
              <a:cs typeface="Times New Roman"/>
            </a:endParaRPr>
          </a:p>
          <a:p>
            <a:pPr marL="0" marR="0" algn="just">
              <a:lnSpc>
                <a:spcPct val="200000"/>
              </a:lnSpc>
              <a:spcBef>
                <a:spcPts val="0"/>
              </a:spcBef>
              <a:spcAft>
                <a:spcPts val="1000"/>
              </a:spcAft>
            </a:pPr>
            <a:r>
              <a:rPr lang="en-IN" sz="1600" dirty="0" err="1" smtClean="0">
                <a:latin typeface="Times New Roman"/>
                <a:ea typeface="Calibri"/>
                <a:cs typeface="Times New Roman"/>
              </a:rPr>
              <a:t>Vipul</a:t>
            </a:r>
            <a:r>
              <a:rPr lang="en-IN" sz="1600" dirty="0" smtClean="0">
                <a:latin typeface="Times New Roman"/>
                <a:ea typeface="Calibri"/>
                <a:cs typeface="Times New Roman"/>
              </a:rPr>
              <a:t> </a:t>
            </a:r>
            <a:r>
              <a:rPr lang="en-IN" sz="1600" dirty="0" err="1" smtClean="0">
                <a:latin typeface="Times New Roman"/>
                <a:ea typeface="Calibri"/>
                <a:cs typeface="Times New Roman"/>
              </a:rPr>
              <a:t>medcorp</a:t>
            </a:r>
            <a:r>
              <a:rPr lang="en-IN" sz="1600" dirty="0" smtClean="0">
                <a:latin typeface="Times New Roman"/>
                <a:ea typeface="Calibri"/>
                <a:cs typeface="Times New Roman"/>
              </a:rPr>
              <a:t> TPA Pvt. Ltd. Has been promoted by </a:t>
            </a:r>
            <a:r>
              <a:rPr lang="en-IN" sz="1600" dirty="0" err="1" smtClean="0">
                <a:latin typeface="Times New Roman"/>
                <a:ea typeface="Calibri"/>
                <a:cs typeface="Times New Roman"/>
              </a:rPr>
              <a:t>Vipul</a:t>
            </a:r>
            <a:r>
              <a:rPr lang="en-IN" sz="1600" dirty="0" smtClean="0">
                <a:latin typeface="Times New Roman"/>
                <a:ea typeface="Calibri"/>
                <a:cs typeface="Times New Roman"/>
              </a:rPr>
              <a:t> Group. </a:t>
            </a:r>
            <a:r>
              <a:rPr lang="en-IN" sz="1600" dirty="0" err="1" smtClean="0">
                <a:latin typeface="Times New Roman"/>
                <a:ea typeface="Calibri"/>
                <a:cs typeface="Times New Roman"/>
              </a:rPr>
              <a:t>Vipul</a:t>
            </a:r>
            <a:r>
              <a:rPr lang="en-IN" sz="1600" dirty="0" smtClean="0">
                <a:latin typeface="Times New Roman"/>
                <a:ea typeface="Calibri"/>
                <a:cs typeface="Times New Roman"/>
              </a:rPr>
              <a:t> Group is promoted by Mr. </a:t>
            </a:r>
            <a:r>
              <a:rPr lang="en-IN" sz="1600" dirty="0" err="1" smtClean="0">
                <a:latin typeface="Times New Roman"/>
                <a:ea typeface="Calibri"/>
                <a:cs typeface="Times New Roman"/>
              </a:rPr>
              <a:t>Vinit</a:t>
            </a:r>
            <a:r>
              <a:rPr lang="en-IN" sz="1600" dirty="0" smtClean="0">
                <a:latin typeface="Times New Roman"/>
                <a:ea typeface="Calibri"/>
                <a:cs typeface="Times New Roman"/>
              </a:rPr>
              <a:t> </a:t>
            </a:r>
            <a:r>
              <a:rPr lang="en-IN" sz="1600" dirty="0" err="1" smtClean="0">
                <a:latin typeface="Times New Roman"/>
                <a:ea typeface="Calibri"/>
                <a:cs typeface="Times New Roman"/>
              </a:rPr>
              <a:t>Beriwala</a:t>
            </a:r>
            <a:r>
              <a:rPr lang="en-IN" sz="1600" dirty="0" smtClean="0">
                <a:latin typeface="Times New Roman"/>
                <a:ea typeface="Calibri"/>
                <a:cs typeface="Times New Roman"/>
              </a:rPr>
              <a:t> and family, third generation entrepreneurs.</a:t>
            </a:r>
            <a:endParaRPr lang="en-US" sz="1400" dirty="0" smtClean="0">
              <a:latin typeface="Calibri"/>
              <a:ea typeface="Calibri"/>
              <a:cs typeface="Times New Roman"/>
            </a:endParaRPr>
          </a:p>
          <a:p>
            <a:pPr marL="0" marR="0" algn="just">
              <a:lnSpc>
                <a:spcPct val="200000"/>
              </a:lnSpc>
              <a:spcBef>
                <a:spcPts val="0"/>
              </a:spcBef>
              <a:spcAft>
                <a:spcPts val="1000"/>
              </a:spcAft>
            </a:pPr>
            <a:r>
              <a:rPr lang="en-IN" sz="1600" dirty="0" smtClean="0">
                <a:latin typeface="Times New Roman"/>
                <a:ea typeface="Calibri"/>
                <a:cs typeface="Times New Roman"/>
              </a:rPr>
              <a:t>The promoters have a long-term vision of providing Complete Health and Medical Insurance products to the largely untapped Indian population.</a:t>
            </a:r>
            <a:endParaRPr lang="en-US" sz="1400" dirty="0" smtClean="0">
              <a:latin typeface="Calibri"/>
              <a:ea typeface="Calibri"/>
              <a:cs typeface="Times New Roman"/>
            </a:endParaRPr>
          </a:p>
          <a:p>
            <a:pPr marL="0" marR="0" algn="just">
              <a:lnSpc>
                <a:spcPct val="200000"/>
              </a:lnSpc>
              <a:spcBef>
                <a:spcPts val="0"/>
              </a:spcBef>
              <a:spcAft>
                <a:spcPts val="1000"/>
              </a:spcAft>
            </a:pPr>
            <a:endParaRPr lang="en-US" sz="1600" dirty="0" smtClean="0">
              <a:latin typeface="Calibri"/>
              <a:ea typeface="Calibri"/>
              <a:cs typeface="Times New Roman"/>
            </a:endParaRP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Autofit/>
          </a:bodyPr>
          <a:lstStyle/>
          <a:p>
            <a:pPr>
              <a:lnSpc>
                <a:spcPct val="200000"/>
              </a:lnSpc>
              <a:buNone/>
            </a:pPr>
            <a:r>
              <a:rPr lang="en-US" sz="1600" u="sng" dirty="0" smtClean="0"/>
              <a:t>Management </a:t>
            </a:r>
          </a:p>
          <a:p>
            <a:pPr>
              <a:lnSpc>
                <a:spcPct val="200000"/>
              </a:lnSpc>
              <a:buNone/>
            </a:pPr>
            <a:r>
              <a:rPr lang="en-US" sz="1600" dirty="0" smtClean="0"/>
              <a:t>CEO- Mr. </a:t>
            </a:r>
            <a:r>
              <a:rPr lang="en-US" sz="1600" dirty="0" err="1" smtClean="0"/>
              <a:t>Rajan</a:t>
            </a:r>
            <a:r>
              <a:rPr lang="en-US" sz="1600" dirty="0" smtClean="0"/>
              <a:t> </a:t>
            </a:r>
            <a:r>
              <a:rPr lang="en-US" sz="1600" dirty="0" err="1" smtClean="0"/>
              <a:t>Subramaniam</a:t>
            </a:r>
            <a:r>
              <a:rPr lang="en-US" sz="1600" dirty="0" smtClean="0"/>
              <a:t>, </a:t>
            </a:r>
            <a:r>
              <a:rPr lang="en-IN" sz="1600" dirty="0" smtClean="0"/>
              <a:t>a Management graduate and a qualified Insurance professional</a:t>
            </a:r>
          </a:p>
          <a:p>
            <a:pPr marL="0" marR="0" algn="just">
              <a:lnSpc>
                <a:spcPct val="200000"/>
              </a:lnSpc>
              <a:spcBef>
                <a:spcPts val="0"/>
              </a:spcBef>
              <a:spcAft>
                <a:spcPts val="1000"/>
              </a:spcAft>
              <a:buNone/>
            </a:pPr>
            <a:r>
              <a:rPr lang="en-IN" sz="1600" dirty="0" err="1" smtClean="0">
                <a:latin typeface="Times New Roman"/>
                <a:ea typeface="Calibri"/>
                <a:cs typeface="Times New Roman"/>
              </a:rPr>
              <a:t>Vipul</a:t>
            </a:r>
            <a:r>
              <a:rPr lang="en-IN" sz="1600" dirty="0" smtClean="0">
                <a:latin typeface="Times New Roman"/>
                <a:ea typeface="Calibri"/>
                <a:cs typeface="Times New Roman"/>
              </a:rPr>
              <a:t> </a:t>
            </a:r>
            <a:r>
              <a:rPr lang="en-IN" sz="1600" dirty="0" err="1" smtClean="0">
                <a:latin typeface="Times New Roman"/>
                <a:ea typeface="Calibri"/>
                <a:cs typeface="Times New Roman"/>
              </a:rPr>
              <a:t>medcorp</a:t>
            </a:r>
            <a:r>
              <a:rPr lang="en-IN" sz="1600" dirty="0" smtClean="0">
                <a:latin typeface="Times New Roman"/>
                <a:ea typeface="Calibri"/>
                <a:cs typeface="Times New Roman"/>
              </a:rPr>
              <a:t> TPA is engaged in the managed healthcare facilitation &amp; has obtained a license from IRDA for TPA activities (Health) and offers its clients a wide array of services and products in the following areas:</a:t>
            </a:r>
            <a:endParaRPr lang="en-US" sz="1600" dirty="0" smtClean="0">
              <a:latin typeface="Calibri"/>
              <a:ea typeface="Calibri"/>
              <a:cs typeface="Times New Roman"/>
            </a:endParaRPr>
          </a:p>
          <a:p>
            <a:pPr marL="742950" marR="0" lvl="1" indent="-285750" algn="just">
              <a:lnSpc>
                <a:spcPct val="200000"/>
              </a:lnSpc>
              <a:spcBef>
                <a:spcPts val="0"/>
              </a:spcBef>
              <a:spcAft>
                <a:spcPts val="0"/>
              </a:spcAft>
              <a:buFont typeface="Courier New"/>
              <a:buChar char="o"/>
            </a:pPr>
            <a:r>
              <a:rPr lang="en-IN" sz="1600" dirty="0" smtClean="0">
                <a:latin typeface="Times New Roman"/>
                <a:ea typeface="Calibri"/>
                <a:cs typeface="Times New Roman"/>
              </a:rPr>
              <a:t>Third party administration (health) services(TPA)</a:t>
            </a:r>
            <a:endParaRPr lang="en-US" sz="1600" dirty="0" smtClean="0">
              <a:latin typeface="Calibri"/>
              <a:ea typeface="Calibri"/>
              <a:cs typeface="Times New Roman"/>
            </a:endParaRPr>
          </a:p>
          <a:p>
            <a:pPr marL="742950" marR="0" lvl="1" indent="-285750" algn="just">
              <a:lnSpc>
                <a:spcPct val="200000"/>
              </a:lnSpc>
              <a:spcBef>
                <a:spcPts val="0"/>
              </a:spcBef>
              <a:spcAft>
                <a:spcPts val="0"/>
              </a:spcAft>
              <a:buFont typeface="Courier New"/>
              <a:buChar char="o"/>
            </a:pPr>
            <a:r>
              <a:rPr lang="en-IN" sz="1600" dirty="0" smtClean="0">
                <a:latin typeface="Times New Roman"/>
                <a:ea typeface="Calibri"/>
                <a:cs typeface="Times New Roman"/>
              </a:rPr>
              <a:t>Claims handling, management &amp; back office operations</a:t>
            </a:r>
            <a:endParaRPr lang="en-US" sz="1600" dirty="0" smtClean="0">
              <a:latin typeface="Calibri"/>
              <a:ea typeface="Calibri"/>
              <a:cs typeface="Times New Roman"/>
            </a:endParaRPr>
          </a:p>
          <a:p>
            <a:pPr marL="742950" marR="0" lvl="1" indent="-285750" algn="just">
              <a:lnSpc>
                <a:spcPct val="200000"/>
              </a:lnSpc>
              <a:spcBef>
                <a:spcPts val="0"/>
              </a:spcBef>
              <a:spcAft>
                <a:spcPts val="0"/>
              </a:spcAft>
              <a:buFont typeface="Courier New"/>
              <a:buChar char="o"/>
            </a:pPr>
            <a:r>
              <a:rPr lang="en-IN" sz="1600" dirty="0" smtClean="0">
                <a:latin typeface="Times New Roman"/>
                <a:ea typeface="Calibri"/>
                <a:cs typeface="Times New Roman"/>
              </a:rPr>
              <a:t>Healthcare assistance services</a:t>
            </a:r>
            <a:endParaRPr lang="en-US" sz="1600" dirty="0" smtClean="0">
              <a:latin typeface="Calibri"/>
              <a:ea typeface="Calibri"/>
              <a:cs typeface="Times New Roman"/>
            </a:endParaRPr>
          </a:p>
          <a:p>
            <a:pPr marL="742950" marR="0" lvl="1" indent="-285750" algn="just">
              <a:lnSpc>
                <a:spcPct val="200000"/>
              </a:lnSpc>
              <a:spcBef>
                <a:spcPts val="0"/>
              </a:spcBef>
              <a:spcAft>
                <a:spcPts val="1000"/>
              </a:spcAft>
              <a:buFont typeface="Courier New"/>
              <a:buChar char="o"/>
            </a:pPr>
            <a:r>
              <a:rPr lang="en-IN" sz="1600" dirty="0" smtClean="0">
                <a:latin typeface="Times New Roman"/>
                <a:ea typeface="Calibri"/>
                <a:cs typeface="Times New Roman"/>
              </a:rPr>
              <a:t>Preferred service provider (PSP) networks</a:t>
            </a:r>
            <a:endParaRPr lang="en-US" sz="1600" dirty="0" smtClean="0">
              <a:latin typeface="Calibri"/>
              <a:ea typeface="Calibri"/>
              <a:cs typeface="Times New Roman"/>
            </a:endParaRPr>
          </a:p>
          <a:p>
            <a:pPr>
              <a:lnSpc>
                <a:spcPct val="200000"/>
              </a:lnSpc>
              <a:buNone/>
            </a:pPr>
            <a:endParaRPr 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438912"/>
          </a:xfrm>
        </p:spPr>
        <p:txBody>
          <a:bodyPr>
            <a:normAutofit fontScale="90000"/>
          </a:bodyPr>
          <a:lstStyle/>
          <a:p>
            <a:pPr>
              <a:lnSpc>
                <a:spcPct val="200000"/>
              </a:lnSpc>
            </a:pPr>
            <a:r>
              <a:rPr lang="en-IN" sz="2400" dirty="0" smtClean="0">
                <a:latin typeface="+mn-lt"/>
              </a:rPr>
              <a:t>KEY LEARNING</a:t>
            </a:r>
          </a:p>
        </p:txBody>
      </p:sp>
      <p:sp>
        <p:nvSpPr>
          <p:cNvPr id="3" name="Content Placeholder 2"/>
          <p:cNvSpPr>
            <a:spLocks noGrp="1"/>
          </p:cNvSpPr>
          <p:nvPr>
            <p:ph idx="1"/>
          </p:nvPr>
        </p:nvSpPr>
        <p:spPr>
          <a:xfrm>
            <a:off x="457200" y="1295400"/>
            <a:ext cx="8229600" cy="5410200"/>
          </a:xfrm>
        </p:spPr>
        <p:txBody>
          <a:bodyPr>
            <a:normAutofit fontScale="77500" lnSpcReduction="20000"/>
          </a:bodyPr>
          <a:lstStyle/>
          <a:p>
            <a:pPr>
              <a:lnSpc>
                <a:spcPct val="220000"/>
              </a:lnSpc>
              <a:buNone/>
            </a:pPr>
            <a:r>
              <a:rPr lang="en-US" sz="1900" dirty="0" smtClean="0"/>
              <a:t>     </a:t>
            </a:r>
            <a:r>
              <a:rPr lang="en-US" sz="2100" dirty="0" smtClean="0"/>
              <a:t>During the entire internship period of three months </a:t>
            </a:r>
            <a:r>
              <a:rPr lang="en-US" sz="2100" dirty="0" err="1" smtClean="0"/>
              <a:t>Vipul</a:t>
            </a:r>
            <a:r>
              <a:rPr lang="en-US" sz="2100" dirty="0" smtClean="0"/>
              <a:t> </a:t>
            </a:r>
            <a:r>
              <a:rPr lang="en-US" sz="2100" dirty="0" err="1" smtClean="0"/>
              <a:t>Medcorp</a:t>
            </a:r>
            <a:r>
              <a:rPr lang="en-US" sz="2100" dirty="0" smtClean="0"/>
              <a:t> TPA has allowed a lot of learning from the tasks involved. </a:t>
            </a:r>
          </a:p>
          <a:p>
            <a:pPr>
              <a:lnSpc>
                <a:spcPct val="220000"/>
              </a:lnSpc>
              <a:buNone/>
            </a:pPr>
            <a:r>
              <a:rPr lang="en-US" sz="2100" dirty="0" smtClean="0"/>
              <a:t>Some of the learning is as follows:</a:t>
            </a:r>
          </a:p>
          <a:p>
            <a:pPr>
              <a:lnSpc>
                <a:spcPct val="220000"/>
              </a:lnSpc>
              <a:buFont typeface="Arial" pitchFamily="34" charset="0"/>
              <a:buChar char="•"/>
            </a:pPr>
            <a:r>
              <a:rPr lang="en-US" sz="2100" dirty="0" smtClean="0"/>
              <a:t>Broad perspective of Indian Healthcare from the payer side.</a:t>
            </a:r>
          </a:p>
          <a:p>
            <a:pPr>
              <a:lnSpc>
                <a:spcPct val="220000"/>
              </a:lnSpc>
              <a:buFont typeface="Arial" pitchFamily="34" charset="0"/>
              <a:buChar char="•"/>
            </a:pPr>
            <a:r>
              <a:rPr lang="en-US" sz="2100" dirty="0" smtClean="0"/>
              <a:t>Got good understanding on claims processes.</a:t>
            </a:r>
          </a:p>
          <a:p>
            <a:pPr>
              <a:lnSpc>
                <a:spcPct val="220000"/>
              </a:lnSpc>
              <a:buFont typeface="Arial" pitchFamily="34" charset="0"/>
              <a:buChar char="•"/>
            </a:pPr>
            <a:r>
              <a:rPr lang="en-US" sz="2100" dirty="0" smtClean="0"/>
              <a:t>Work flow of cashless claims and reimbursement claims.</a:t>
            </a:r>
          </a:p>
          <a:p>
            <a:pPr>
              <a:lnSpc>
                <a:spcPct val="220000"/>
              </a:lnSpc>
              <a:buFont typeface="Arial" pitchFamily="34" charset="0"/>
              <a:buChar char="•"/>
            </a:pPr>
            <a:r>
              <a:rPr lang="en-US" sz="2100" dirty="0" smtClean="0"/>
              <a:t>Process of corporate tie ups and was engaged in them.</a:t>
            </a:r>
          </a:p>
          <a:p>
            <a:pPr>
              <a:lnSpc>
                <a:spcPct val="220000"/>
              </a:lnSpc>
              <a:buFont typeface="Arial" pitchFamily="34" charset="0"/>
              <a:buChar char="•"/>
            </a:pPr>
            <a:r>
              <a:rPr lang="en-US" sz="2100" dirty="0" smtClean="0"/>
              <a:t>Issues faced by the insured</a:t>
            </a:r>
          </a:p>
          <a:p>
            <a:pPr>
              <a:lnSpc>
                <a:spcPct val="220000"/>
              </a:lnSpc>
              <a:buFont typeface="Arial" pitchFamily="34" charset="0"/>
              <a:buChar char="•"/>
            </a:pPr>
            <a:r>
              <a:rPr lang="en-US" sz="2100" dirty="0" smtClean="0"/>
              <a:t>Techniques to handle the issues of the insured</a:t>
            </a:r>
          </a:p>
          <a:p>
            <a:pPr>
              <a:lnSpc>
                <a:spcPct val="220000"/>
              </a:lnSpc>
              <a:buFont typeface="Arial" pitchFamily="34" charset="0"/>
              <a:buChar char="•"/>
            </a:pPr>
            <a:r>
              <a:rPr lang="en-US" sz="2100" dirty="0" smtClean="0"/>
              <a:t>Organizing health camps in the corporate offices.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67512"/>
          </a:xfrm>
        </p:spPr>
        <p:txBody>
          <a:bodyPr>
            <a:normAutofit/>
          </a:bodyPr>
          <a:lstStyle/>
          <a:p>
            <a:r>
              <a:rPr lang="en-US" sz="2400" dirty="0" smtClean="0">
                <a:latin typeface="+mn-lt"/>
              </a:rPr>
              <a:t>OBJECTIVES</a:t>
            </a:r>
            <a:endParaRPr lang="en-US" sz="2400" dirty="0">
              <a:latin typeface="+mn-lt"/>
            </a:endParaRPr>
          </a:p>
        </p:txBody>
      </p:sp>
      <p:sp>
        <p:nvSpPr>
          <p:cNvPr id="3" name="Content Placeholder 2"/>
          <p:cNvSpPr>
            <a:spLocks noGrp="1"/>
          </p:cNvSpPr>
          <p:nvPr>
            <p:ph idx="1"/>
          </p:nvPr>
        </p:nvSpPr>
        <p:spPr>
          <a:xfrm>
            <a:off x="457200" y="1905000"/>
            <a:ext cx="8229600" cy="4419600"/>
          </a:xfrm>
        </p:spPr>
        <p:txBody>
          <a:bodyPr/>
          <a:lstStyle/>
          <a:p>
            <a:pPr lvl="0">
              <a:lnSpc>
                <a:spcPct val="200000"/>
              </a:lnSpc>
            </a:pPr>
            <a:r>
              <a:rPr lang="en-IN" sz="1600" dirty="0" smtClean="0"/>
              <a:t>Review the process and identify the factors affecting the TAT of reimbursement claim process</a:t>
            </a:r>
            <a:endParaRPr lang="en-US" sz="1600" dirty="0" smtClean="0"/>
          </a:p>
          <a:p>
            <a:pPr lvl="0">
              <a:lnSpc>
                <a:spcPct val="200000"/>
              </a:lnSpc>
            </a:pPr>
            <a:r>
              <a:rPr lang="en-IN" sz="1600" dirty="0" smtClean="0"/>
              <a:t>Develop an appropriate solution for the major factor which causes backlogs</a:t>
            </a:r>
            <a:endParaRPr lang="en-US" sz="1600" dirty="0" smtClean="0"/>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591312"/>
          </a:xfrm>
        </p:spPr>
        <p:txBody>
          <a:bodyPr>
            <a:normAutofit/>
          </a:bodyPr>
          <a:lstStyle/>
          <a:p>
            <a:r>
              <a:rPr lang="en-US" sz="2400" dirty="0" smtClean="0">
                <a:latin typeface="+mn-lt"/>
              </a:rPr>
              <a:t>METHODOLOGY</a:t>
            </a:r>
            <a:endParaRPr lang="en-US" sz="2400" dirty="0">
              <a:latin typeface="+mn-lt"/>
            </a:endParaRPr>
          </a:p>
        </p:txBody>
      </p:sp>
      <p:sp>
        <p:nvSpPr>
          <p:cNvPr id="3" name="Content Placeholder 2"/>
          <p:cNvSpPr>
            <a:spLocks noGrp="1"/>
          </p:cNvSpPr>
          <p:nvPr>
            <p:ph idx="1"/>
          </p:nvPr>
        </p:nvSpPr>
        <p:spPr>
          <a:xfrm>
            <a:off x="457200" y="1981200"/>
            <a:ext cx="8229600" cy="4648200"/>
          </a:xfrm>
        </p:spPr>
        <p:txBody>
          <a:bodyPr>
            <a:noAutofit/>
          </a:bodyPr>
          <a:lstStyle/>
          <a:p>
            <a:pPr>
              <a:lnSpc>
                <a:spcPct val="200000"/>
              </a:lnSpc>
            </a:pPr>
            <a:r>
              <a:rPr lang="en-IN" sz="1600" u="sng" dirty="0" smtClean="0"/>
              <a:t>Type of Research</a:t>
            </a:r>
            <a:r>
              <a:rPr lang="en-IN" sz="1600" dirty="0" smtClean="0"/>
              <a:t>: Observational Study</a:t>
            </a:r>
            <a:endParaRPr lang="en-US" sz="1600" dirty="0" smtClean="0"/>
          </a:p>
          <a:p>
            <a:pPr>
              <a:lnSpc>
                <a:spcPct val="200000"/>
              </a:lnSpc>
              <a:buNone/>
            </a:pPr>
            <a:r>
              <a:rPr lang="en-IN" sz="1600" dirty="0" smtClean="0"/>
              <a:t>     An observational study was done to identify the loop holes which increased the turnaround time (TAT) in corporate reimbursement claims processing.</a:t>
            </a:r>
            <a:endParaRPr lang="en-US" sz="1600" dirty="0" smtClean="0"/>
          </a:p>
          <a:p>
            <a:pPr>
              <a:lnSpc>
                <a:spcPct val="200000"/>
              </a:lnSpc>
            </a:pPr>
            <a:r>
              <a:rPr lang="en-IN" sz="1600" u="sng" dirty="0" smtClean="0"/>
              <a:t>Study location</a:t>
            </a:r>
            <a:r>
              <a:rPr lang="en-IN" sz="1600" dirty="0" smtClean="0"/>
              <a:t>: </a:t>
            </a:r>
            <a:r>
              <a:rPr lang="en-IN" sz="1600" dirty="0" err="1" smtClean="0"/>
              <a:t>Vipul</a:t>
            </a:r>
            <a:r>
              <a:rPr lang="en-IN" sz="1600" dirty="0" smtClean="0"/>
              <a:t> </a:t>
            </a:r>
            <a:r>
              <a:rPr lang="en-IN" sz="1600" dirty="0" err="1" smtClean="0"/>
              <a:t>Medcorp</a:t>
            </a:r>
            <a:r>
              <a:rPr lang="en-IN" sz="1600" dirty="0" smtClean="0"/>
              <a:t> TPA Private Limited, </a:t>
            </a:r>
            <a:r>
              <a:rPr lang="en-IN" sz="1600" dirty="0" err="1" smtClean="0"/>
              <a:t>Bengaluru</a:t>
            </a:r>
            <a:r>
              <a:rPr lang="en-IN" sz="1600" dirty="0" smtClean="0"/>
              <a:t>.</a:t>
            </a:r>
            <a:endParaRPr lang="en-US" sz="1600" dirty="0" smtClean="0"/>
          </a:p>
          <a:p>
            <a:pPr>
              <a:lnSpc>
                <a:spcPct val="200000"/>
              </a:lnSpc>
            </a:pPr>
            <a:r>
              <a:rPr lang="en-IN" sz="1600" u="sng" dirty="0" smtClean="0"/>
              <a:t>Sampling Method</a:t>
            </a:r>
            <a:r>
              <a:rPr lang="en-IN" sz="1600" dirty="0" smtClean="0"/>
              <a:t>: Purposive Sampling</a:t>
            </a:r>
            <a:endParaRPr lang="en-US" sz="1600" dirty="0" smtClean="0"/>
          </a:p>
          <a:p>
            <a:pPr>
              <a:lnSpc>
                <a:spcPct val="200000"/>
              </a:lnSpc>
            </a:pPr>
            <a:r>
              <a:rPr lang="en-IN" sz="1600" u="sng" dirty="0" smtClean="0"/>
              <a:t>Sample Size</a:t>
            </a:r>
            <a:r>
              <a:rPr lang="en-IN" sz="1600" dirty="0" smtClean="0"/>
              <a:t>: 300</a:t>
            </a:r>
            <a:endParaRPr lang="en-US"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66800"/>
            <a:ext cx="7924800" cy="438912"/>
          </a:xfrm>
        </p:spPr>
        <p:txBody>
          <a:bodyPr>
            <a:normAutofit/>
          </a:bodyPr>
          <a:lstStyle/>
          <a:p>
            <a:r>
              <a:rPr lang="en-US" sz="2400" dirty="0" smtClean="0">
                <a:latin typeface="+mn-lt"/>
              </a:rPr>
              <a:t>RESULTS</a:t>
            </a:r>
            <a:endParaRPr lang="en-US" sz="2400" dirty="0">
              <a:latin typeface="+mn-lt"/>
            </a:endParaRPr>
          </a:p>
        </p:txBody>
      </p:sp>
      <p:sp>
        <p:nvSpPr>
          <p:cNvPr id="6" name="Content Placeholder 5"/>
          <p:cNvSpPr>
            <a:spLocks noGrp="1"/>
          </p:cNvSpPr>
          <p:nvPr>
            <p:ph idx="1"/>
          </p:nvPr>
        </p:nvSpPr>
        <p:spPr>
          <a:xfrm>
            <a:off x="457200" y="1524000"/>
            <a:ext cx="8229600" cy="4800600"/>
          </a:xfrm>
        </p:spPr>
        <p:txBody>
          <a:bodyPr>
            <a:normAutofit/>
          </a:bodyPr>
          <a:lstStyle/>
          <a:p>
            <a:pPr>
              <a:buNone/>
            </a:pPr>
            <a:endParaRPr lang="en-US" sz="1800" dirty="0"/>
          </a:p>
        </p:txBody>
      </p:sp>
      <p:graphicFrame>
        <p:nvGraphicFramePr>
          <p:cNvPr id="1027" name="Object 3"/>
          <p:cNvGraphicFramePr>
            <a:graphicFrameLocks noChangeAspect="1"/>
          </p:cNvGraphicFramePr>
          <p:nvPr/>
        </p:nvGraphicFramePr>
        <p:xfrm>
          <a:off x="1143000" y="3048000"/>
          <a:ext cx="6705600" cy="3200400"/>
        </p:xfrm>
        <a:graphic>
          <a:graphicData uri="http://schemas.openxmlformats.org/presentationml/2006/ole">
            <p:oleObj spid="_x0000_s1027" name="Document" r:id="rId3" imgW="5877636" imgH="2816525" progId="Word.Document.12">
              <p:embed/>
            </p:oleObj>
          </a:graphicData>
        </a:graphic>
      </p:graphicFrame>
      <p:sp>
        <p:nvSpPr>
          <p:cNvPr id="9" name="TextBox 8"/>
          <p:cNvSpPr txBox="1"/>
          <p:nvPr/>
        </p:nvSpPr>
        <p:spPr>
          <a:xfrm>
            <a:off x="685800" y="1828800"/>
            <a:ext cx="7543800" cy="1200329"/>
          </a:xfrm>
          <a:prstGeom prst="rect">
            <a:avLst/>
          </a:prstGeom>
          <a:noFill/>
        </p:spPr>
        <p:txBody>
          <a:bodyPr wrap="square" rtlCol="0">
            <a:spAutoFit/>
          </a:bodyPr>
          <a:lstStyle/>
          <a:p>
            <a:pPr>
              <a:lnSpc>
                <a:spcPct val="150000"/>
              </a:lnSpc>
            </a:pPr>
            <a:r>
              <a:rPr lang="en-US" b="1" u="sng" dirty="0" smtClean="0"/>
              <a:t>Table 1: Pareto analysis- Reasons for increased TAT in corporate claim reimbursement</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mn-lt"/>
              </a:rPr>
              <a:t>RESULTS- Cont…</a:t>
            </a:r>
            <a:endParaRPr lang="en-US" sz="2400" dirty="0">
              <a:latin typeface="+mn-lt"/>
            </a:endParaRPr>
          </a:p>
        </p:txBody>
      </p:sp>
      <p:graphicFrame>
        <p:nvGraphicFramePr>
          <p:cNvPr id="4" name="Content Placeholder 3"/>
          <p:cNvGraphicFramePr>
            <a:graphicFrameLocks noGrp="1"/>
          </p:cNvGraphicFramePr>
          <p:nvPr>
            <p:ph idx="1"/>
          </p:nvPr>
        </p:nvGraphicFramePr>
        <p:xfrm>
          <a:off x="1676400" y="3200400"/>
          <a:ext cx="5410200" cy="2895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81000" y="1981200"/>
            <a:ext cx="8305800" cy="1200329"/>
          </a:xfrm>
          <a:prstGeom prst="rect">
            <a:avLst/>
          </a:prstGeom>
          <a:noFill/>
        </p:spPr>
        <p:txBody>
          <a:bodyPr wrap="square" rtlCol="0">
            <a:spAutoFit/>
          </a:bodyPr>
          <a:lstStyle/>
          <a:p>
            <a:pPr>
              <a:lnSpc>
                <a:spcPct val="150000"/>
              </a:lnSpc>
            </a:pPr>
            <a:r>
              <a:rPr lang="en-IN" b="1" u="sng" dirty="0" smtClean="0"/>
              <a:t>Fig: 1.1: Pareto chart- Reasons for increased TAT in corporate claim reimbursement</a:t>
            </a: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04088"/>
            <a:ext cx="7924800" cy="438912"/>
          </a:xfrm>
        </p:spPr>
        <p:txBody>
          <a:bodyPr>
            <a:normAutofit/>
          </a:bodyPr>
          <a:lstStyle/>
          <a:p>
            <a:r>
              <a:rPr lang="en-US" sz="2400" dirty="0" smtClean="0">
                <a:latin typeface="+mn-lt"/>
              </a:rPr>
              <a:t>RESULTS (As- Is)</a:t>
            </a:r>
            <a:endParaRPr lang="en-US" sz="2400" dirty="0">
              <a:latin typeface="+mn-lt"/>
            </a:endParaRPr>
          </a:p>
        </p:txBody>
      </p:sp>
      <p:pic>
        <p:nvPicPr>
          <p:cNvPr id="4" name="Content Placeholder 3" descr="C:\Users\B-Noo\Downloads\AS-IS .jpeg"/>
          <p:cNvPicPr>
            <a:picLocks noGrp="1"/>
          </p:cNvPicPr>
          <p:nvPr>
            <p:ph idx="1"/>
          </p:nvPr>
        </p:nvPicPr>
        <p:blipFill>
          <a:blip r:embed="rId2" cstate="print"/>
          <a:srcRect l="4307" t="4072" r="3841" b="7613"/>
          <a:stretch>
            <a:fillRect/>
          </a:stretch>
        </p:blipFill>
        <p:spPr bwMode="auto">
          <a:xfrm>
            <a:off x="457200" y="1143000"/>
            <a:ext cx="8305799" cy="548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135</TotalTime>
  <Words>731</Words>
  <Application>Microsoft Office PowerPoint</Application>
  <PresentationFormat>On-screen Show (4:3)</PresentationFormat>
  <Paragraphs>55</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Flow</vt:lpstr>
      <vt:lpstr>Document</vt:lpstr>
      <vt:lpstr>Improvising Turnaround Time For Corporate Reimbursement Claims Process Vipul Medcorp TPA Private Limited, Bengaluru</vt:lpstr>
      <vt:lpstr>ORGANIZATION’S PROFILE</vt:lpstr>
      <vt:lpstr>Slide 3</vt:lpstr>
      <vt:lpstr>KEY LEARNING</vt:lpstr>
      <vt:lpstr>OBJECTIVES</vt:lpstr>
      <vt:lpstr>METHODOLOGY</vt:lpstr>
      <vt:lpstr>RESULTS</vt:lpstr>
      <vt:lpstr>RESULTS- Cont…</vt:lpstr>
      <vt:lpstr>RESULTS (As- Is)</vt:lpstr>
      <vt:lpstr>RESULTS (To- Be)</vt:lpstr>
      <vt:lpstr>CONCLUSION</vt:lpstr>
      <vt:lpstr>RECOMMENDATION</vt:lpstr>
      <vt:lpstr>REFERENCES</vt:lpstr>
      <vt:lpstr>Slide 14</vt:lpstr>
      <vt:lpstr>Slide 15</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B-Noo</dc:creator>
  <cp:lastModifiedBy>B-Noo</cp:lastModifiedBy>
  <cp:revision>18</cp:revision>
  <dcterms:created xsi:type="dcterms:W3CDTF">2015-05-14T12:27:00Z</dcterms:created>
  <dcterms:modified xsi:type="dcterms:W3CDTF">2015-05-19T14:22:13Z</dcterms:modified>
</cp:coreProperties>
</file>