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notesMasterIdLst>
    <p:notesMasterId r:id="rId38"/>
  </p:notesMasterIdLst>
  <p:handoutMasterIdLst>
    <p:handoutMasterId r:id="rId39"/>
  </p:handoutMasterIdLst>
  <p:sldIdLst>
    <p:sldId id="257" r:id="rId2"/>
    <p:sldId id="381" r:id="rId3"/>
    <p:sldId id="384" r:id="rId4"/>
    <p:sldId id="382" r:id="rId5"/>
    <p:sldId id="385" r:id="rId6"/>
    <p:sldId id="386" r:id="rId7"/>
    <p:sldId id="387" r:id="rId8"/>
    <p:sldId id="388" r:id="rId9"/>
    <p:sldId id="389" r:id="rId10"/>
    <p:sldId id="390" r:id="rId11"/>
    <p:sldId id="391" r:id="rId12"/>
    <p:sldId id="392" r:id="rId13"/>
    <p:sldId id="396" r:id="rId14"/>
    <p:sldId id="397" r:id="rId15"/>
    <p:sldId id="401" r:id="rId16"/>
    <p:sldId id="402" r:id="rId17"/>
    <p:sldId id="422" r:id="rId18"/>
    <p:sldId id="398" r:id="rId19"/>
    <p:sldId id="423" r:id="rId20"/>
    <p:sldId id="403" r:id="rId21"/>
    <p:sldId id="407" r:id="rId22"/>
    <p:sldId id="408" r:id="rId23"/>
    <p:sldId id="409" r:id="rId24"/>
    <p:sldId id="410" r:id="rId25"/>
    <p:sldId id="411" r:id="rId26"/>
    <p:sldId id="412" r:id="rId27"/>
    <p:sldId id="413" r:id="rId28"/>
    <p:sldId id="414" r:id="rId29"/>
    <p:sldId id="415" r:id="rId30"/>
    <p:sldId id="416" r:id="rId31"/>
    <p:sldId id="417" r:id="rId32"/>
    <p:sldId id="418" r:id="rId33"/>
    <p:sldId id="419" r:id="rId34"/>
    <p:sldId id="425" r:id="rId35"/>
    <p:sldId id="420" r:id="rId36"/>
    <p:sldId id="42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1728">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loitte" initials="Deloitte" lastIdx="8" clrIdx="0"/>
  <p:cmAuthor id="1" name="Vashisth, Sachin" initials="SV" lastIdx="6" clrIdx="1"/>
  <p:cmAuthor id="2" name="Sreepada, Srinivas" initials="SS" lastIdx="1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autoAdjust="0"/>
    <p:restoredTop sz="94660"/>
  </p:normalViewPr>
  <p:slideViewPr>
    <p:cSldViewPr>
      <p:cViewPr varScale="1">
        <p:scale>
          <a:sx n="73" d="100"/>
          <a:sy n="73" d="100"/>
        </p:scale>
        <p:origin x="-1308" y="-108"/>
      </p:cViewPr>
      <p:guideLst>
        <p:guide orient="horz" pos="2160"/>
        <p:guide pos="1728"/>
      </p:guideLst>
    </p:cSldViewPr>
  </p:slideViewPr>
  <p:notesTextViewPr>
    <p:cViewPr>
      <p:scale>
        <a:sx n="1" d="1"/>
        <a:sy n="1" d="1"/>
      </p:scale>
      <p:origin x="0" y="0"/>
    </p:cViewPr>
  </p:notesTextViewPr>
  <p:notesViewPr>
    <p:cSldViewPr showGuides="1">
      <p:cViewPr varScale="1">
        <p:scale>
          <a:sx n="53" d="100"/>
          <a:sy n="53" d="100"/>
        </p:scale>
        <p:origin x="-286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hikhetarpal\Desktop\Internship\Project\Project%20Analysis.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1.xml"/><Relationship Id="rId1" Type="http://schemas.openxmlformats.org/officeDocument/2006/relationships/oleObject" Target="file:///C:\Users\hikhetarpal\Desktop\Internship\Project\Project%20Analysis.xlsx" TargetMode="External"/><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hikhetarpal\Desktop\Internship\Project\Project%20Analysis.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hikhetarpal\Desktop\Internship\Project\Project%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IN"/>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a:t>Types of Issue in</a:t>
            </a:r>
            <a:r>
              <a:rPr lang="en-US" sz="1600" b="1" baseline="0"/>
              <a:t> Outpatient Department- 2014 &amp; 2015</a:t>
            </a:r>
            <a:endParaRPr lang="en-US" sz="1600" b="1"/>
          </a:p>
        </c:rich>
      </c:tx>
      <c:layout/>
      <c:spPr>
        <a:noFill/>
        <a:ln>
          <a:noFill/>
        </a:ln>
        <a:effectLst/>
      </c:spPr>
    </c:title>
    <c:plotArea>
      <c:layout/>
      <c:barChart>
        <c:barDir val="col"/>
        <c:grouping val="clustered"/>
        <c:ser>
          <c:idx val="0"/>
          <c:order val="0"/>
          <c:tx>
            <c:strRef>
              <c:f>Sheet1!$B$22</c:f>
              <c:strCache>
                <c:ptCount val="1"/>
                <c:pt idx="0">
                  <c:v>No. of Issues (2014)</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Sheet1!$A$23:$A$26</c:f>
              <c:strCache>
                <c:ptCount val="4"/>
                <c:pt idx="0">
                  <c:v>User Training Issues</c:v>
                </c:pt>
                <c:pt idx="1">
                  <c:v>Incorrect Build Issues</c:v>
                </c:pt>
                <c:pt idx="2">
                  <c:v>System/Network Issues</c:v>
                </c:pt>
                <c:pt idx="3">
                  <c:v>Third Party Vendor Issues</c:v>
                </c:pt>
              </c:strCache>
            </c:strRef>
          </c:cat>
          <c:val>
            <c:numRef>
              <c:f>Sheet1!$B$23:$B$26</c:f>
              <c:numCache>
                <c:formatCode>General</c:formatCode>
                <c:ptCount val="4"/>
                <c:pt idx="0">
                  <c:v>53</c:v>
                </c:pt>
                <c:pt idx="1">
                  <c:v>25</c:v>
                </c:pt>
                <c:pt idx="2">
                  <c:v>19</c:v>
                </c:pt>
                <c:pt idx="3">
                  <c:v>3</c:v>
                </c:pt>
              </c:numCache>
            </c:numRef>
          </c:val>
        </c:ser>
        <c:ser>
          <c:idx val="1"/>
          <c:order val="1"/>
          <c:tx>
            <c:strRef>
              <c:f>Sheet1!$C$22</c:f>
              <c:strCache>
                <c:ptCount val="1"/>
                <c:pt idx="0">
                  <c:v>No. of Issues (2015)</c:v>
                </c:pt>
              </c:strCache>
            </c:strRef>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Sheet1!$A$23:$A$26</c:f>
              <c:strCache>
                <c:ptCount val="4"/>
                <c:pt idx="0">
                  <c:v>User Training Issues</c:v>
                </c:pt>
                <c:pt idx="1">
                  <c:v>Incorrect Build Issues</c:v>
                </c:pt>
                <c:pt idx="2">
                  <c:v>System/Network Issues</c:v>
                </c:pt>
                <c:pt idx="3">
                  <c:v>Third Party Vendor Issues</c:v>
                </c:pt>
              </c:strCache>
            </c:strRef>
          </c:cat>
          <c:val>
            <c:numRef>
              <c:f>Sheet1!$C$23:$C$26</c:f>
              <c:numCache>
                <c:formatCode>General</c:formatCode>
                <c:ptCount val="4"/>
                <c:pt idx="0">
                  <c:v>41</c:v>
                </c:pt>
                <c:pt idx="1">
                  <c:v>39</c:v>
                </c:pt>
                <c:pt idx="2">
                  <c:v>11</c:v>
                </c:pt>
                <c:pt idx="3">
                  <c:v>9</c:v>
                </c:pt>
              </c:numCache>
            </c:numRef>
          </c:val>
        </c:ser>
        <c:gapWidth val="219"/>
        <c:overlap val="-27"/>
        <c:axId val="80455552"/>
        <c:axId val="80457088"/>
      </c:barChart>
      <c:catAx>
        <c:axId val="8045555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0457088"/>
        <c:crosses val="autoZero"/>
        <c:auto val="1"/>
        <c:lblAlgn val="ctr"/>
        <c:lblOffset val="100"/>
      </c:catAx>
      <c:valAx>
        <c:axId val="80457088"/>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45555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User</a:t>
            </a:r>
            <a:r>
              <a:rPr lang="en-US" b="1" baseline="0"/>
              <a:t> Service </a:t>
            </a:r>
            <a:r>
              <a:rPr lang="en-US" b="1"/>
              <a:t>Restorations-</a:t>
            </a:r>
            <a:r>
              <a:rPr lang="en-US" b="1" baseline="0"/>
              <a:t> </a:t>
            </a:r>
            <a:r>
              <a:rPr lang="en-US" b="1"/>
              <a:t>2014</a:t>
            </a:r>
          </a:p>
        </c:rich>
      </c:tx>
      <c:layout/>
      <c:spPr>
        <a:noFill/>
        <a:ln>
          <a:noFill/>
        </a:ln>
        <a:effectLst/>
      </c:spPr>
    </c:title>
    <c:plotArea>
      <c:layout/>
      <c:barChart>
        <c:barDir val="col"/>
        <c:grouping val="clustered"/>
        <c:ser>
          <c:idx val="0"/>
          <c:order val="0"/>
          <c:tx>
            <c:strRef>
              <c:f>Final!$B$4</c:f>
              <c:strCache>
                <c:ptCount val="1"/>
                <c:pt idx="0">
                  <c:v>No. of Issues</c:v>
                </c:pt>
              </c:strCache>
            </c:strRef>
          </c:tx>
          <c:spPr>
            <a:solidFill>
              <a:schemeClr val="accent1"/>
            </a:solidFill>
            <a:ln w="0">
              <a:solidFill>
                <a:schemeClr val="accent1"/>
              </a:solidFill>
            </a:ln>
            <a:effectLst/>
          </c:spPr>
          <c:cat>
            <c:strRef>
              <c:f>Final!$A$5:$A$8</c:f>
              <c:strCache>
                <c:ptCount val="4"/>
                <c:pt idx="0">
                  <c:v>User Training Issues</c:v>
                </c:pt>
                <c:pt idx="1">
                  <c:v>Incorrect Build Issues</c:v>
                </c:pt>
                <c:pt idx="2">
                  <c:v>System/Network Issues</c:v>
                </c:pt>
                <c:pt idx="3">
                  <c:v>Third Party Vendor Issues</c:v>
                </c:pt>
              </c:strCache>
            </c:strRef>
          </c:cat>
          <c:val>
            <c:numRef>
              <c:f>Final!$B$5:$B$8</c:f>
              <c:numCache>
                <c:formatCode>General</c:formatCode>
                <c:ptCount val="4"/>
                <c:pt idx="0">
                  <c:v>53</c:v>
                </c:pt>
                <c:pt idx="1">
                  <c:v>25</c:v>
                </c:pt>
                <c:pt idx="2">
                  <c:v>19</c:v>
                </c:pt>
                <c:pt idx="3">
                  <c:v>3</c:v>
                </c:pt>
              </c:numCache>
            </c:numRef>
          </c:val>
        </c:ser>
        <c:axId val="80386304"/>
        <c:axId val="80396288"/>
      </c:barChart>
      <c:lineChart>
        <c:grouping val="standard"/>
        <c:ser>
          <c:idx val="1"/>
          <c:order val="1"/>
          <c:tx>
            <c:strRef>
              <c:f>Final!$D$4</c:f>
              <c:strCache>
                <c:ptCount val="1"/>
                <c:pt idx="0">
                  <c:v>Cum. Percentage</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t"/>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Final!$A$5:$A$8</c:f>
              <c:strCache>
                <c:ptCount val="4"/>
                <c:pt idx="0">
                  <c:v>User Training Issues</c:v>
                </c:pt>
                <c:pt idx="1">
                  <c:v>Incorrect Build Issues</c:v>
                </c:pt>
                <c:pt idx="2">
                  <c:v>System/Network Issues</c:v>
                </c:pt>
                <c:pt idx="3">
                  <c:v>Third Party Vendor Issues</c:v>
                </c:pt>
              </c:strCache>
            </c:strRef>
          </c:cat>
          <c:val>
            <c:numRef>
              <c:f>Final!$D$5:$D$8</c:f>
              <c:numCache>
                <c:formatCode>0.0</c:formatCode>
                <c:ptCount val="4"/>
                <c:pt idx="0">
                  <c:v>53</c:v>
                </c:pt>
                <c:pt idx="1">
                  <c:v>78</c:v>
                </c:pt>
                <c:pt idx="2">
                  <c:v>97</c:v>
                </c:pt>
                <c:pt idx="3">
                  <c:v>100</c:v>
                </c:pt>
              </c:numCache>
            </c:numRef>
          </c:val>
        </c:ser>
        <c:marker val="1"/>
        <c:axId val="80399360"/>
        <c:axId val="80397824"/>
      </c:lineChart>
      <c:catAx>
        <c:axId val="8038630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0396288"/>
        <c:crosses val="autoZero"/>
        <c:auto val="1"/>
        <c:lblAlgn val="ctr"/>
        <c:lblOffset val="100"/>
      </c:catAx>
      <c:valAx>
        <c:axId val="80396288"/>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0386304"/>
        <c:crosses val="autoZero"/>
        <c:crossBetween val="between"/>
      </c:valAx>
      <c:valAx>
        <c:axId val="80397824"/>
        <c:scaling>
          <c:orientation val="minMax"/>
          <c:max val="100"/>
        </c:scaling>
        <c:axPos val="r"/>
        <c:numFmt formatCode="0.0" sourceLinked="1"/>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0399360"/>
        <c:crosses val="max"/>
        <c:crossBetween val="between"/>
      </c:valAx>
      <c:catAx>
        <c:axId val="80399360"/>
        <c:scaling>
          <c:orientation val="minMax"/>
        </c:scaling>
        <c:delete val="1"/>
        <c:axPos val="b"/>
        <c:numFmt formatCode="General" sourceLinked="1"/>
        <c:tickLblPos val="none"/>
        <c:crossAx val="80397824"/>
        <c:crosses val="autoZero"/>
        <c:auto val="1"/>
        <c:lblAlgn val="ctr"/>
        <c:lblOffset val="100"/>
      </c:catAx>
      <c:spPr>
        <a:noFill/>
        <a:ln>
          <a:noFill/>
        </a:ln>
        <a:effectLst/>
      </c:spPr>
    </c:plotArea>
    <c:legend>
      <c:legendPos val="b"/>
      <c:layout/>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Issues Related to User Training </a:t>
            </a:r>
            <a:r>
              <a:rPr lang="en-US" b="1" dirty="0" smtClean="0"/>
              <a:t>– 2014</a:t>
            </a:r>
            <a:r>
              <a:rPr lang="en-US" b="1" baseline="0" dirty="0" smtClean="0"/>
              <a:t> and</a:t>
            </a:r>
            <a:r>
              <a:rPr lang="en-US" b="1" dirty="0" smtClean="0"/>
              <a:t> </a:t>
            </a:r>
            <a:r>
              <a:rPr lang="en-US" b="1" dirty="0"/>
              <a:t>2015</a:t>
            </a:r>
          </a:p>
        </c:rich>
      </c:tx>
      <c:layout/>
      <c:spPr>
        <a:noFill/>
        <a:ln>
          <a:noFill/>
        </a:ln>
        <a:effectLst/>
      </c:spPr>
    </c:title>
    <c:plotArea>
      <c:layout/>
      <c:barChart>
        <c:barDir val="col"/>
        <c:grouping val="clustered"/>
        <c:ser>
          <c:idx val="0"/>
          <c:order val="0"/>
          <c:tx>
            <c:strRef>
              <c:f>Final!$B$54</c:f>
              <c:strCache>
                <c:ptCount val="1"/>
                <c:pt idx="0">
                  <c:v>No. of Issues (2014)</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Final!$A$55:$A$60</c:f>
              <c:strCache>
                <c:ptCount val="6"/>
                <c:pt idx="0">
                  <c:v>Medication Prescription</c:v>
                </c:pt>
                <c:pt idx="1">
                  <c:v>Sending E- Prescription</c:v>
                </c:pt>
                <c:pt idx="2">
                  <c:v>Closing Patient Visit</c:v>
                </c:pt>
                <c:pt idx="3">
                  <c:v>Receiving Wrong Inbox Messages</c:v>
                </c:pt>
                <c:pt idx="4">
                  <c:v>Placing Lab Order</c:v>
                </c:pt>
                <c:pt idx="5">
                  <c:v>Adding Notes to Closed Visit</c:v>
                </c:pt>
              </c:strCache>
            </c:strRef>
          </c:cat>
          <c:val>
            <c:numRef>
              <c:f>Final!$B$55:$B$60</c:f>
              <c:numCache>
                <c:formatCode>General</c:formatCode>
                <c:ptCount val="6"/>
                <c:pt idx="0">
                  <c:v>8</c:v>
                </c:pt>
                <c:pt idx="1">
                  <c:v>2</c:v>
                </c:pt>
                <c:pt idx="2">
                  <c:v>11</c:v>
                </c:pt>
                <c:pt idx="3">
                  <c:v>6</c:v>
                </c:pt>
                <c:pt idx="4">
                  <c:v>4</c:v>
                </c:pt>
                <c:pt idx="5">
                  <c:v>3</c:v>
                </c:pt>
              </c:numCache>
            </c:numRef>
          </c:val>
        </c:ser>
        <c:ser>
          <c:idx val="1"/>
          <c:order val="1"/>
          <c:tx>
            <c:strRef>
              <c:f>Final!$C$54</c:f>
              <c:strCache>
                <c:ptCount val="1"/>
                <c:pt idx="0">
                  <c:v>No. of Issues (2015)</c:v>
                </c:pt>
              </c:strCache>
            </c:strRef>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Final!$A$55:$A$60</c:f>
              <c:strCache>
                <c:ptCount val="6"/>
                <c:pt idx="0">
                  <c:v>Medication Prescription</c:v>
                </c:pt>
                <c:pt idx="1">
                  <c:v>Sending E- Prescription</c:v>
                </c:pt>
                <c:pt idx="2">
                  <c:v>Closing Patient Visit</c:v>
                </c:pt>
                <c:pt idx="3">
                  <c:v>Receiving Wrong Inbox Messages</c:v>
                </c:pt>
                <c:pt idx="4">
                  <c:v>Placing Lab Order</c:v>
                </c:pt>
                <c:pt idx="5">
                  <c:v>Adding Notes to Closed Visit</c:v>
                </c:pt>
              </c:strCache>
            </c:strRef>
          </c:cat>
          <c:val>
            <c:numRef>
              <c:f>Final!$C$55:$C$60</c:f>
              <c:numCache>
                <c:formatCode>General</c:formatCode>
                <c:ptCount val="6"/>
                <c:pt idx="0">
                  <c:v>3</c:v>
                </c:pt>
                <c:pt idx="1">
                  <c:v>10</c:v>
                </c:pt>
                <c:pt idx="2">
                  <c:v>7</c:v>
                </c:pt>
                <c:pt idx="3">
                  <c:v>3</c:v>
                </c:pt>
                <c:pt idx="4">
                  <c:v>1</c:v>
                </c:pt>
                <c:pt idx="5">
                  <c:v>2</c:v>
                </c:pt>
              </c:numCache>
            </c:numRef>
          </c:val>
        </c:ser>
        <c:gapWidth val="219"/>
        <c:overlap val="-27"/>
        <c:axId val="81367808"/>
        <c:axId val="81369344"/>
      </c:barChart>
      <c:catAx>
        <c:axId val="8136780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1369344"/>
        <c:crosses val="autoZero"/>
        <c:auto val="1"/>
        <c:lblAlgn val="ctr"/>
        <c:lblOffset val="100"/>
      </c:catAx>
      <c:valAx>
        <c:axId val="81369344"/>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136780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IN"/>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Issues</a:t>
            </a:r>
            <a:r>
              <a:rPr lang="en-US" b="1" baseline="0" dirty="0"/>
              <a:t> Related to Incorrect Build- </a:t>
            </a:r>
            <a:r>
              <a:rPr lang="en-US" b="1" dirty="0" smtClean="0"/>
              <a:t>2014</a:t>
            </a:r>
            <a:r>
              <a:rPr lang="en-US" b="1" baseline="0" dirty="0" smtClean="0"/>
              <a:t> and</a:t>
            </a:r>
            <a:r>
              <a:rPr lang="en-US" b="1" dirty="0" smtClean="0"/>
              <a:t> </a:t>
            </a:r>
            <a:r>
              <a:rPr lang="en-US" b="1" dirty="0"/>
              <a:t>2015</a:t>
            </a:r>
          </a:p>
        </c:rich>
      </c:tx>
      <c:layout/>
      <c:spPr>
        <a:noFill/>
        <a:ln>
          <a:noFill/>
        </a:ln>
        <a:effectLst/>
      </c:spPr>
    </c:title>
    <c:plotArea>
      <c:layout/>
      <c:barChart>
        <c:barDir val="col"/>
        <c:grouping val="clustered"/>
        <c:ser>
          <c:idx val="0"/>
          <c:order val="0"/>
          <c:tx>
            <c:strRef>
              <c:f>Final!$G$62</c:f>
              <c:strCache>
                <c:ptCount val="1"/>
                <c:pt idx="0">
                  <c:v>No. of Issues (2014)</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Final!$F$63:$F$64</c:f>
              <c:strCache>
                <c:ptCount val="2"/>
                <c:pt idx="0">
                  <c:v>Wrong Printer/ Workstation Mapped</c:v>
                </c:pt>
                <c:pt idx="1">
                  <c:v>Pool Access Not Available</c:v>
                </c:pt>
              </c:strCache>
            </c:strRef>
          </c:cat>
          <c:val>
            <c:numRef>
              <c:f>Final!$G$63:$G$64</c:f>
              <c:numCache>
                <c:formatCode>General</c:formatCode>
                <c:ptCount val="2"/>
                <c:pt idx="0">
                  <c:v>14</c:v>
                </c:pt>
                <c:pt idx="1">
                  <c:v>9</c:v>
                </c:pt>
              </c:numCache>
            </c:numRef>
          </c:val>
        </c:ser>
        <c:ser>
          <c:idx val="1"/>
          <c:order val="1"/>
          <c:tx>
            <c:strRef>
              <c:f>Final!$H$62</c:f>
              <c:strCache>
                <c:ptCount val="1"/>
                <c:pt idx="0">
                  <c:v>No. of Issues (2015)</c:v>
                </c:pt>
              </c:strCache>
            </c:strRef>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Final!$F$63:$F$64</c:f>
              <c:strCache>
                <c:ptCount val="2"/>
                <c:pt idx="0">
                  <c:v>Wrong Printer/ Workstation Mapped</c:v>
                </c:pt>
                <c:pt idx="1">
                  <c:v>Pool Access Not Available</c:v>
                </c:pt>
              </c:strCache>
            </c:strRef>
          </c:cat>
          <c:val>
            <c:numRef>
              <c:f>Final!$H$63:$H$64</c:f>
              <c:numCache>
                <c:formatCode>General</c:formatCode>
                <c:ptCount val="2"/>
                <c:pt idx="0">
                  <c:v>21</c:v>
                </c:pt>
                <c:pt idx="1">
                  <c:v>5</c:v>
                </c:pt>
              </c:numCache>
            </c:numRef>
          </c:val>
        </c:ser>
        <c:gapWidth val="219"/>
        <c:overlap val="-27"/>
        <c:axId val="81313792"/>
        <c:axId val="81315328"/>
      </c:barChart>
      <c:catAx>
        <c:axId val="8131379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1315328"/>
        <c:crosses val="autoZero"/>
        <c:auto val="1"/>
        <c:lblAlgn val="ctr"/>
        <c:lblOffset val="100"/>
      </c:catAx>
      <c:valAx>
        <c:axId val="81315328"/>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131379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0.40625</cdr:x>
      <cdr:y>0.26415</cdr:y>
    </cdr:from>
    <cdr:to>
      <cdr:x>0.92708</cdr:x>
      <cdr:y>0.26415</cdr:y>
    </cdr:to>
    <cdr:cxnSp macro="">
      <cdr:nvCxnSpPr>
        <cdr:cNvPr id="3" name="Straight Connector 2"/>
        <cdr:cNvCxnSpPr/>
      </cdr:nvCxnSpPr>
      <cdr:spPr>
        <a:xfrm xmlns:a="http://schemas.openxmlformats.org/drawingml/2006/main" flipH="1">
          <a:off x="2971800" y="1066800"/>
          <a:ext cx="3810000" cy="0"/>
        </a:xfrm>
        <a:prstGeom xmlns:a="http://schemas.openxmlformats.org/drawingml/2006/main" prst="line">
          <a:avLst/>
        </a:prstGeom>
      </cdr:spPr>
      <cdr:style>
        <a:lnRef xmlns:a="http://schemas.openxmlformats.org/drawingml/2006/main" idx="3">
          <a:schemeClr val="accent6"/>
        </a:lnRef>
        <a:fillRef xmlns:a="http://schemas.openxmlformats.org/drawingml/2006/main" idx="0">
          <a:schemeClr val="accent6"/>
        </a:fillRef>
        <a:effectRef xmlns:a="http://schemas.openxmlformats.org/drawingml/2006/main" idx="2">
          <a:schemeClr val="accent6"/>
        </a:effectRef>
        <a:fontRef xmlns:a="http://schemas.openxmlformats.org/drawingml/2006/main" idx="minor">
          <a:schemeClr val="tx1"/>
        </a:fontRef>
      </cdr:style>
    </cdr:cxnSp>
  </cdr:relSizeAnchor>
  <cdr:relSizeAnchor xmlns:cdr="http://schemas.openxmlformats.org/drawingml/2006/chartDrawing">
    <cdr:from>
      <cdr:x>0.40625</cdr:x>
      <cdr:y>0.26415</cdr:y>
    </cdr:from>
    <cdr:to>
      <cdr:x>0.40625</cdr:x>
      <cdr:y>0.83019</cdr:y>
    </cdr:to>
    <cdr:cxnSp macro="">
      <cdr:nvCxnSpPr>
        <cdr:cNvPr id="5" name="Straight Connector 4"/>
        <cdr:cNvCxnSpPr/>
      </cdr:nvCxnSpPr>
      <cdr:spPr>
        <a:xfrm xmlns:a="http://schemas.openxmlformats.org/drawingml/2006/main">
          <a:off x="2971800" y="1066800"/>
          <a:ext cx="0" cy="2286000"/>
        </a:xfrm>
        <a:prstGeom xmlns:a="http://schemas.openxmlformats.org/drawingml/2006/main" prst="line">
          <a:avLst/>
        </a:prstGeom>
      </cdr:spPr>
      <cdr:style>
        <a:lnRef xmlns:a="http://schemas.openxmlformats.org/drawingml/2006/main" idx="3">
          <a:schemeClr val="accent6"/>
        </a:lnRef>
        <a:fillRef xmlns:a="http://schemas.openxmlformats.org/drawingml/2006/main" idx="0">
          <a:schemeClr val="accent6"/>
        </a:fillRef>
        <a:effectRef xmlns:a="http://schemas.openxmlformats.org/drawingml/2006/main" idx="2">
          <a:schemeClr val="accent6"/>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AD7706-3CA9-4952-B8CF-F51E83630FC1}" type="datetimeFigureOut">
              <a:rPr lang="en-US" smtClean="0"/>
              <a:pPr/>
              <a:t>5/15/2015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5642426-6D8C-4F79-8B16-1A014EC1A2F2}" type="slidenum">
              <a:rPr lang="en-US" smtClean="0"/>
              <a:pPr/>
              <a:t>‹#›</a:t>
            </a:fld>
            <a:endParaRPr lang="en-US"/>
          </a:p>
        </p:txBody>
      </p:sp>
    </p:spTree>
    <p:extLst>
      <p:ext uri="{BB962C8B-B14F-4D97-AF65-F5344CB8AC3E}">
        <p14:creationId xmlns="" xmlns:p14="http://schemas.microsoft.com/office/powerpoint/2010/main" val="1226996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D280AB-61E2-4F81-BCB9-9FBE43529021}" type="datetimeFigureOut">
              <a:rPr lang="en-US" smtClean="0"/>
              <a:pPr/>
              <a:t>5/15/2015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CF2061-ACFC-4BED-A9D8-0189D38671E3}" type="slidenum">
              <a:rPr lang="en-US" smtClean="0"/>
              <a:pPr/>
              <a:t>‹#›</a:t>
            </a:fld>
            <a:endParaRPr lang="en-US"/>
          </a:p>
        </p:txBody>
      </p:sp>
    </p:spTree>
    <p:extLst>
      <p:ext uri="{BB962C8B-B14F-4D97-AF65-F5344CB8AC3E}">
        <p14:creationId xmlns="" xmlns:p14="http://schemas.microsoft.com/office/powerpoint/2010/main" val="3701159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4" name="Rectangle 4"/>
          <p:cNvSpPr>
            <a:spLocks noGrp="1" noRot="1" noChangeAspect="1" noTextEdit="1"/>
          </p:cNvSpPr>
          <p:nvPr>
            <p:ph type="sldImg"/>
          </p:nvPr>
        </p:nvSpPr>
        <p:spPr bwMode="auto">
          <a:noFill/>
          <a:ln>
            <a:solidFill>
              <a:srgbClr val="000000"/>
            </a:solidFill>
            <a:miter lim="800000"/>
            <a:headEnd/>
            <a:tailEnd/>
          </a:ln>
        </p:spPr>
      </p:sp>
      <p:sp>
        <p:nvSpPr>
          <p:cNvPr id="281605" name="Rectangle 5"/>
          <p:cNvSpPr>
            <a:spLocks noGrp="1"/>
          </p:cNvSpPr>
          <p:nvPr>
            <p:ph type="body" idx="1"/>
          </p:nvPr>
        </p:nvSpPr>
        <p:spPr>
          <a:xfrm>
            <a:off x="684214" y="4344028"/>
            <a:ext cx="5489575" cy="167590"/>
          </a:xfrm>
        </p:spPr>
        <p:txBody>
          <a:bodyPr/>
          <a:lstStyle/>
          <a:p>
            <a:endParaRPr lang="en-US" dirty="0" smtClean="0"/>
          </a:p>
        </p:txBody>
      </p:sp>
    </p:spTree>
    <p:extLst>
      <p:ext uri="{BB962C8B-B14F-4D97-AF65-F5344CB8AC3E}">
        <p14:creationId xmlns="" xmlns:p14="http://schemas.microsoft.com/office/powerpoint/2010/main" val="3802713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7CF2061-ACFC-4BED-A9D8-0189D38671E3}"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0A2168-FAB4-47C5-A930-84B112884C7E}"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278342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0A2168-FAB4-47C5-A930-84B112884C7E}"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1815582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0A2168-FAB4-47C5-A930-84B112884C7E}"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28661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1143001" y="2560596"/>
            <a:ext cx="4113213" cy="824825"/>
          </a:xfrm>
          <a:prstGeom prst="rect">
            <a:avLst/>
          </a:prstGeom>
        </p:spPr>
        <p:txBody>
          <a:bodyPr lIns="91426" tIns="45712" rIns="91426" bIns="45712" anchor="b" anchorCtr="0">
            <a:spAutoFit/>
          </a:bodyPr>
          <a:lstStyle>
            <a:lvl1pPr>
              <a:lnSpc>
                <a:spcPct val="85000"/>
              </a:lnSpc>
              <a:defRPr sz="2800" b="0" smtClean="0">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1143001" y="3689350"/>
            <a:ext cx="4113213" cy="369332"/>
          </a:xfrm>
          <a:prstGeom prst="rect">
            <a:avLst/>
          </a:prstGeom>
        </p:spPr>
        <p:txBody>
          <a:bodyPr>
            <a:spAutoFit/>
          </a:bodyPr>
          <a:lstStyle>
            <a:lvl1pPr>
              <a:lnSpc>
                <a:spcPct val="100000"/>
              </a:lnSpc>
              <a:defRPr sz="1800" b="1" smtClean="0">
                <a:latin typeface="Arial" pitchFamily="34" charset="0"/>
              </a:defRPr>
            </a:lvl1pPr>
          </a:lstStyle>
          <a:p>
            <a:r>
              <a:rPr lang="en-US" smtClean="0"/>
              <a:t>Click to edit Master subtitle style</a:t>
            </a:r>
            <a:endParaRPr smtClean="0"/>
          </a:p>
        </p:txBody>
      </p:sp>
    </p:spTree>
    <p:extLst>
      <p:ext uri="{BB962C8B-B14F-4D97-AF65-F5344CB8AC3E}">
        <p14:creationId xmlns="" xmlns:p14="http://schemas.microsoft.com/office/powerpoint/2010/main" val="3231425984"/>
      </p:ext>
    </p:extLst>
  </p:cSld>
  <p:clrMapOvr>
    <a:masterClrMapping/>
  </p:clrMapOvr>
  <p:transition/>
  <p:timing>
    <p:tnLst>
      <p:par>
        <p:cTn id="1" dur="indefinite" restart="never" nodeType="tmRoot"/>
      </p:par>
    </p:tnLst>
  </p:timing>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Headline Only NORPAC(2009)">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388980" y="633002"/>
            <a:ext cx="8352336"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txBox="1">
            <a:spLocks/>
          </p:cNvSpPr>
          <p:nvPr userDrawn="1"/>
        </p:nvSpPr>
        <p:spPr>
          <a:xfrm>
            <a:off x="405470" y="6553702"/>
            <a:ext cx="298695" cy="144905"/>
          </a:xfrm>
          <a:prstGeom prst="rect">
            <a:avLst/>
          </a:prstGeom>
        </p:spPr>
        <p:txBody>
          <a:bodyPr lIns="0" tIns="0" rIns="0" bIns="0"/>
          <a:lstStyle/>
          <a:p>
            <a:pPr defTabSz="877471" fontAlgn="base">
              <a:lnSpc>
                <a:spcPts val="1077"/>
              </a:lnSpc>
              <a:spcBef>
                <a:spcPct val="0"/>
              </a:spcBef>
              <a:spcAft>
                <a:spcPct val="0"/>
              </a:spcAft>
              <a:defRPr/>
            </a:pPr>
            <a:fld id="{CE2BFF26-2BFA-4A54-9DD5-787B43E30B1E}" type="slidenum">
              <a:rPr lang="en-US" sz="900" b="1">
                <a:solidFill>
                  <a:srgbClr val="1F497D"/>
                </a:solidFill>
                <a:cs typeface="Arial" charset="0"/>
              </a:rPr>
              <a:pPr defTabSz="877471" fontAlgn="base">
                <a:lnSpc>
                  <a:spcPts val="1077"/>
                </a:lnSpc>
                <a:spcBef>
                  <a:spcPct val="0"/>
                </a:spcBef>
                <a:spcAft>
                  <a:spcPct val="0"/>
                </a:spcAft>
                <a:defRPr/>
              </a:pPr>
              <a:t>‹#›</a:t>
            </a:fld>
            <a:endParaRPr lang="en-US" sz="900" b="1" dirty="0">
              <a:solidFill>
                <a:srgbClr val="1F497D"/>
              </a:solidFill>
              <a:cs typeface="Arial" charset="0"/>
            </a:endParaRPr>
          </a:p>
        </p:txBody>
      </p:sp>
    </p:spTree>
    <p:extLst>
      <p:ext uri="{BB962C8B-B14F-4D97-AF65-F5344CB8AC3E}">
        <p14:creationId xmlns="" xmlns:p14="http://schemas.microsoft.com/office/powerpoint/2010/main" val="3529803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0A2168-FAB4-47C5-A930-84B112884C7E}"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245540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0A2168-FAB4-47C5-A930-84B112884C7E}"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696285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0A2168-FAB4-47C5-A930-84B112884C7E}" type="datetimeFigureOut">
              <a:rPr lang="en-US" smtClean="0"/>
              <a:pPr/>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3502647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0A2168-FAB4-47C5-A930-84B112884C7E}" type="datetimeFigureOut">
              <a:rPr lang="en-US" smtClean="0"/>
              <a:pPr/>
              <a:t>5/15/2015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640414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0A2168-FAB4-47C5-A930-84B112884C7E}" type="datetimeFigureOut">
              <a:rPr lang="en-US" smtClean="0"/>
              <a:pPr/>
              <a:t>5/15/2015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219341999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0A2168-FAB4-47C5-A930-84B112884C7E}" type="datetimeFigureOut">
              <a:rPr lang="en-US" smtClean="0"/>
              <a:pPr/>
              <a:t>5/15/2015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3303837790"/>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0A2168-FAB4-47C5-A930-84B112884C7E}" type="datetimeFigureOut">
              <a:rPr lang="en-US" smtClean="0"/>
              <a:pPr/>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495436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0A2168-FAB4-47C5-A930-84B112884C7E}" type="datetimeFigureOut">
              <a:rPr lang="en-US" smtClean="0"/>
              <a:pPr/>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1956477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00A2168-FAB4-47C5-A930-84B112884C7E}" type="datetimeFigureOut">
              <a:rPr lang="en-US" smtClean="0"/>
              <a:pPr/>
              <a:t>5/15/2015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548133B-B27A-4546-A0E8-9894B126AF3B}" type="slidenum">
              <a:rPr lang="en-US" smtClean="0"/>
              <a:pPr/>
              <a:t>‹#›</a:t>
            </a:fld>
            <a:endParaRPr lang="en-US"/>
          </a:p>
        </p:txBody>
      </p:sp>
    </p:spTree>
    <p:extLst>
      <p:ext uri="{BB962C8B-B14F-4D97-AF65-F5344CB8AC3E}">
        <p14:creationId xmlns="" xmlns:p14="http://schemas.microsoft.com/office/powerpoint/2010/main" val="3296668819"/>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Lst>
  <p:transition>
    <p:fade/>
  </p:transition>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90" name="Rectangle 34"/>
          <p:cNvSpPr>
            <a:spLocks noGrp="1"/>
          </p:cNvSpPr>
          <p:nvPr>
            <p:ph type="ctrTitle"/>
          </p:nvPr>
        </p:nvSpPr>
        <p:spPr>
          <a:xfrm>
            <a:off x="457200" y="914400"/>
            <a:ext cx="7980669" cy="1923587"/>
          </a:xfrm>
        </p:spPr>
        <p:txBody>
          <a:bodyPr/>
          <a:lstStyle/>
          <a:p>
            <a:pPr algn="l"/>
            <a:r>
              <a:rPr lang="en-US" dirty="0" smtClean="0">
                <a:solidFill>
                  <a:srgbClr val="1F497D"/>
                </a:solidFill>
              </a:rPr>
              <a:t>Dissertation Report</a:t>
            </a:r>
            <a:br>
              <a:rPr lang="en-US" dirty="0" smtClean="0">
                <a:solidFill>
                  <a:srgbClr val="1F497D"/>
                </a:solidFill>
              </a:rPr>
            </a:br>
            <a:r>
              <a:rPr lang="en-US" dirty="0" smtClean="0">
                <a:solidFill>
                  <a:srgbClr val="1F497D"/>
                </a:solidFill>
              </a:rPr>
              <a:t/>
            </a:r>
            <a:br>
              <a:rPr lang="en-US" dirty="0" smtClean="0">
                <a:solidFill>
                  <a:srgbClr val="1F497D"/>
                </a:solidFill>
              </a:rPr>
            </a:br>
            <a:r>
              <a:rPr lang="en-US" dirty="0" smtClean="0">
                <a:solidFill>
                  <a:schemeClr val="accent2">
                    <a:lumMod val="75000"/>
                  </a:schemeClr>
                </a:solidFill>
                <a:cs typeface="Times New Roman" panose="02020603050405020304" pitchFamily="18" charset="0"/>
              </a:rPr>
              <a:t>Analysis </a:t>
            </a:r>
            <a:r>
              <a:rPr lang="en-US" dirty="0">
                <a:solidFill>
                  <a:schemeClr val="accent2">
                    <a:lumMod val="75000"/>
                  </a:schemeClr>
                </a:solidFill>
                <a:cs typeface="Times New Roman" panose="02020603050405020304" pitchFamily="18" charset="0"/>
              </a:rPr>
              <a:t>of Issues in the Outpatient Setup, Post Implementation of an Electronic Health Record </a:t>
            </a:r>
            <a:r>
              <a:rPr lang="en-US" dirty="0" smtClean="0">
                <a:solidFill>
                  <a:schemeClr val="accent2">
                    <a:lumMod val="75000"/>
                  </a:schemeClr>
                </a:solidFill>
                <a:cs typeface="Times New Roman" panose="02020603050405020304" pitchFamily="18" charset="0"/>
              </a:rPr>
              <a:t>System</a:t>
            </a:r>
            <a:endParaRPr lang="en-US" dirty="0">
              <a:solidFill>
                <a:schemeClr val="accent2">
                  <a:lumMod val="75000"/>
                </a:schemeClr>
              </a:solidFill>
              <a:cs typeface="Times New Roman" panose="02020603050405020304" pitchFamily="18" charset="0"/>
            </a:endParaRPr>
          </a:p>
        </p:txBody>
      </p:sp>
      <p:sp>
        <p:nvSpPr>
          <p:cNvPr id="2" name="TextBox 1"/>
          <p:cNvSpPr txBox="1"/>
          <p:nvPr/>
        </p:nvSpPr>
        <p:spPr>
          <a:xfrm>
            <a:off x="533400" y="3276600"/>
            <a:ext cx="2590800" cy="1015663"/>
          </a:xfrm>
          <a:prstGeom prst="rect">
            <a:avLst/>
          </a:prstGeom>
          <a:noFill/>
        </p:spPr>
        <p:txBody>
          <a:bodyPr wrap="square" rtlCol="0">
            <a:spAutoFit/>
          </a:bodyPr>
          <a:lstStyle/>
          <a:p>
            <a:r>
              <a:rPr lang="en-US" sz="2000" dirty="0">
                <a:solidFill>
                  <a:srgbClr val="1F497D"/>
                </a:solidFill>
                <a:latin typeface="Times New Roman" pitchFamily="18" charset="0"/>
                <a:ea typeface="+mj-ea"/>
                <a:cs typeface="+mj-cs"/>
              </a:rPr>
              <a:t>Himanshu Khetarpal</a:t>
            </a:r>
          </a:p>
          <a:p>
            <a:r>
              <a:rPr lang="en-US" sz="2000" dirty="0" smtClean="0">
                <a:solidFill>
                  <a:srgbClr val="1F497D"/>
                </a:solidFill>
                <a:latin typeface="Times New Roman" pitchFamily="18" charset="0"/>
                <a:ea typeface="+mj-ea"/>
                <a:cs typeface="+mj-cs"/>
              </a:rPr>
              <a:t>PG/13/027</a:t>
            </a:r>
          </a:p>
          <a:p>
            <a:r>
              <a:rPr lang="en-US" sz="2000" dirty="0" smtClean="0">
                <a:solidFill>
                  <a:srgbClr val="1F497D"/>
                </a:solidFill>
                <a:latin typeface="Times New Roman" pitchFamily="18" charset="0"/>
                <a:ea typeface="+mj-ea"/>
                <a:cs typeface="+mj-cs"/>
              </a:rPr>
              <a:t>IIHMR- Delhi</a:t>
            </a:r>
            <a:endParaRPr lang="en-US" sz="2000" dirty="0">
              <a:solidFill>
                <a:srgbClr val="1F497D"/>
              </a:solidFill>
              <a:latin typeface="Times New Roman" pitchFamily="18" charset="0"/>
              <a:ea typeface="+mj-ea"/>
              <a:cs typeface="+mj-cs"/>
            </a:endParaRPr>
          </a:p>
        </p:txBody>
      </p:sp>
      <p:pic>
        <p:nvPicPr>
          <p:cNvPr id="1026" name="Picture 2" descr="C:\Users\Blowfish\Desktop\iihmr-delhi-logo.png"/>
          <p:cNvPicPr>
            <a:picLocks noChangeAspect="1" noChangeArrowheads="1"/>
          </p:cNvPicPr>
          <p:nvPr/>
        </p:nvPicPr>
        <p:blipFill>
          <a:blip r:embed="rId3" cstate="print"/>
          <a:srcRect/>
          <a:stretch>
            <a:fillRect/>
          </a:stretch>
        </p:blipFill>
        <p:spPr bwMode="auto">
          <a:xfrm>
            <a:off x="381000" y="5105400"/>
            <a:ext cx="7620000" cy="1009650"/>
          </a:xfrm>
          <a:prstGeom prst="rect">
            <a:avLst/>
          </a:prstGeom>
          <a:noFill/>
        </p:spPr>
      </p:pic>
    </p:spTree>
    <p:extLst>
      <p:ext uri="{BB962C8B-B14F-4D97-AF65-F5344CB8AC3E}">
        <p14:creationId xmlns="" xmlns:p14="http://schemas.microsoft.com/office/powerpoint/2010/main" val="274676852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Research Methodology</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557383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dirty="0" smtClean="0">
                <a:solidFill>
                  <a:srgbClr val="002060"/>
                </a:solidFill>
                <a:latin typeface="Arial" pitchFamily="34" charset="0"/>
                <a:cs typeface="Arial" pitchFamily="34" charset="0"/>
              </a:rPr>
              <a:t>Research </a:t>
            </a:r>
            <a:r>
              <a:rPr lang="en-US" sz="1600" dirty="0">
                <a:solidFill>
                  <a:srgbClr val="002060"/>
                </a:solidFill>
                <a:latin typeface="Arial" pitchFamily="34" charset="0"/>
                <a:cs typeface="Arial" pitchFamily="34" charset="0"/>
              </a:rPr>
              <a:t>Design</a:t>
            </a:r>
          </a:p>
          <a:p>
            <a:pPr marL="285750" indent="-285750">
              <a:buFont typeface="Arial" panose="020B0604020202020204" pitchFamily="34" charset="0"/>
              <a:buChar char="•"/>
            </a:pPr>
            <a:r>
              <a:rPr lang="en-US" sz="1400" dirty="0" smtClean="0">
                <a:latin typeface="Arial" pitchFamily="34" charset="0"/>
                <a:cs typeface="Arial" pitchFamily="34" charset="0"/>
              </a:rPr>
              <a:t>Type </a:t>
            </a:r>
            <a:r>
              <a:rPr lang="en-US" sz="1400" dirty="0">
                <a:latin typeface="Arial" pitchFamily="34" charset="0"/>
                <a:cs typeface="Arial" pitchFamily="34" charset="0"/>
              </a:rPr>
              <a:t>of Research: Retrospective Descriptive Research</a:t>
            </a:r>
          </a:p>
          <a:p>
            <a:pPr marL="1588" fontAlgn="base">
              <a:spcBef>
                <a:spcPct val="80000"/>
              </a:spcBef>
              <a:spcAft>
                <a:spcPct val="0"/>
              </a:spcAft>
              <a:buClr>
                <a:srgbClr val="000000"/>
              </a:buClr>
            </a:pPr>
            <a:r>
              <a:rPr lang="en-US" sz="1600" dirty="0">
                <a:solidFill>
                  <a:srgbClr val="002060"/>
                </a:solidFill>
                <a:latin typeface="Arial" pitchFamily="34" charset="0"/>
                <a:cs typeface="Arial" pitchFamily="34" charset="0"/>
              </a:rPr>
              <a:t>Sample Design</a:t>
            </a:r>
          </a:p>
          <a:p>
            <a:pPr marL="285750" indent="-285750">
              <a:lnSpc>
                <a:spcPct val="150000"/>
              </a:lnSpc>
              <a:buFont typeface="Arial" panose="020B0604020202020204" pitchFamily="34" charset="0"/>
              <a:buChar char="•"/>
            </a:pPr>
            <a:r>
              <a:rPr lang="en-US" sz="1400" dirty="0" smtClean="0">
                <a:latin typeface="Arial" pitchFamily="34" charset="0"/>
                <a:cs typeface="Arial" pitchFamily="34" charset="0"/>
              </a:rPr>
              <a:t>Sample </a:t>
            </a:r>
            <a:r>
              <a:rPr lang="en-US" sz="1400" dirty="0">
                <a:latin typeface="Arial" pitchFamily="34" charset="0"/>
                <a:cs typeface="Arial" pitchFamily="34" charset="0"/>
              </a:rPr>
              <a:t>Unit: Issue</a:t>
            </a:r>
          </a:p>
          <a:p>
            <a:pPr marL="285750" indent="-285750">
              <a:lnSpc>
                <a:spcPct val="150000"/>
              </a:lnSpc>
              <a:buFont typeface="Arial" panose="020B0604020202020204" pitchFamily="34" charset="0"/>
              <a:buChar char="•"/>
            </a:pPr>
            <a:r>
              <a:rPr lang="en-US" sz="1400" dirty="0" smtClean="0">
                <a:latin typeface="Arial" pitchFamily="34" charset="0"/>
                <a:cs typeface="Arial" pitchFamily="34" charset="0"/>
              </a:rPr>
              <a:t>Sample </a:t>
            </a:r>
            <a:r>
              <a:rPr lang="en-US" sz="1400" dirty="0">
                <a:latin typeface="Arial" pitchFamily="34" charset="0"/>
                <a:cs typeface="Arial" pitchFamily="34" charset="0"/>
              </a:rPr>
              <a:t>Size: 200 </a:t>
            </a:r>
          </a:p>
          <a:p>
            <a:pPr marL="285750" indent="-285750">
              <a:lnSpc>
                <a:spcPct val="150000"/>
              </a:lnSpc>
              <a:buFont typeface="Arial" panose="020B0604020202020204" pitchFamily="34" charset="0"/>
              <a:buChar char="•"/>
            </a:pPr>
            <a:r>
              <a:rPr lang="en-US" sz="1400" dirty="0" smtClean="0">
                <a:latin typeface="Arial" pitchFamily="34" charset="0"/>
                <a:cs typeface="Arial" pitchFamily="34" charset="0"/>
              </a:rPr>
              <a:t>Sampling </a:t>
            </a:r>
            <a:r>
              <a:rPr lang="en-US" sz="1400" dirty="0">
                <a:latin typeface="Arial" pitchFamily="34" charset="0"/>
                <a:cs typeface="Arial" pitchFamily="34" charset="0"/>
              </a:rPr>
              <a:t>Technique: </a:t>
            </a:r>
            <a:r>
              <a:rPr lang="en-US" sz="1400" dirty="0" smtClean="0">
                <a:latin typeface="Arial" pitchFamily="34" charset="0"/>
                <a:cs typeface="Arial" pitchFamily="34" charset="0"/>
              </a:rPr>
              <a:t>Purposive Random </a:t>
            </a:r>
            <a:r>
              <a:rPr lang="en-US" sz="1400" dirty="0">
                <a:latin typeface="Arial" pitchFamily="34" charset="0"/>
                <a:cs typeface="Arial" pitchFamily="34" charset="0"/>
              </a:rPr>
              <a:t>Sampling</a:t>
            </a:r>
          </a:p>
          <a:p>
            <a:pPr marL="285750" indent="-285750">
              <a:lnSpc>
                <a:spcPct val="150000"/>
              </a:lnSpc>
              <a:buFont typeface="Arial" panose="020B0604020202020204" pitchFamily="34" charset="0"/>
              <a:buChar char="•"/>
            </a:pPr>
            <a:r>
              <a:rPr lang="en-US" sz="1400" dirty="0" smtClean="0">
                <a:latin typeface="Arial" pitchFamily="34" charset="0"/>
                <a:cs typeface="Arial" pitchFamily="34" charset="0"/>
              </a:rPr>
              <a:t>Sampling </a:t>
            </a:r>
            <a:r>
              <a:rPr lang="en-US" sz="1400" dirty="0">
                <a:latin typeface="Arial" pitchFamily="34" charset="0"/>
                <a:cs typeface="Arial" pitchFamily="34" charset="0"/>
              </a:rPr>
              <a:t>Area: PC hospitals and clinics</a:t>
            </a:r>
          </a:p>
          <a:p>
            <a:pPr marL="1588" fontAlgn="base">
              <a:spcBef>
                <a:spcPct val="80000"/>
              </a:spcBef>
              <a:spcAft>
                <a:spcPct val="0"/>
              </a:spcAft>
              <a:buClr>
                <a:srgbClr val="000000"/>
              </a:buClr>
            </a:pPr>
            <a:r>
              <a:rPr lang="en-US" sz="1600" dirty="0">
                <a:solidFill>
                  <a:srgbClr val="002060"/>
                </a:solidFill>
                <a:latin typeface="Arial" pitchFamily="34" charset="0"/>
                <a:cs typeface="Arial" pitchFamily="34" charset="0"/>
              </a:rPr>
              <a:t>Data </a:t>
            </a:r>
            <a:r>
              <a:rPr lang="en-US" sz="1600" dirty="0" smtClean="0">
                <a:solidFill>
                  <a:srgbClr val="002060"/>
                </a:solidFill>
                <a:latin typeface="Arial" pitchFamily="34" charset="0"/>
                <a:cs typeface="Arial" pitchFamily="34" charset="0"/>
              </a:rPr>
              <a:t>Collection</a:t>
            </a:r>
          </a:p>
          <a:p>
            <a:pPr marL="287338" indent="-285750" fontAlgn="base">
              <a:spcBef>
                <a:spcPct val="80000"/>
              </a:spcBef>
              <a:spcAft>
                <a:spcPct val="0"/>
              </a:spcAft>
              <a:buClr>
                <a:srgbClr val="000000"/>
              </a:buClr>
              <a:buFont typeface="Arial" panose="020B0604020202020204" pitchFamily="34" charset="0"/>
              <a:buChar char="•"/>
            </a:pPr>
            <a:r>
              <a:rPr lang="en-US" sz="1400" dirty="0" smtClean="0">
                <a:latin typeface="Arial" pitchFamily="34" charset="0"/>
                <a:cs typeface="Arial" pitchFamily="34" charset="0"/>
              </a:rPr>
              <a:t>Source</a:t>
            </a:r>
            <a:r>
              <a:rPr lang="en-US" sz="1400" dirty="0">
                <a:latin typeface="Arial" pitchFamily="34" charset="0"/>
                <a:cs typeface="Arial" pitchFamily="34" charset="0"/>
              </a:rPr>
              <a:t>: Secondary Data </a:t>
            </a:r>
          </a:p>
          <a:p>
            <a:pPr marL="742950" lvl="1" indent="-285750">
              <a:lnSpc>
                <a:spcPct val="150000"/>
              </a:lnSpc>
              <a:buFont typeface="Courier New" panose="02070309020205020404" pitchFamily="49" charset="0"/>
              <a:buChar char="o"/>
            </a:pPr>
            <a:r>
              <a:rPr lang="en-US" sz="1400" dirty="0">
                <a:latin typeface="Arial" pitchFamily="34" charset="0"/>
                <a:cs typeface="Arial" pitchFamily="34" charset="0"/>
              </a:rPr>
              <a:t>Data was collected from the system database,</a:t>
            </a:r>
          </a:p>
          <a:p>
            <a:pPr marL="742950" lvl="1" indent="-285750">
              <a:lnSpc>
                <a:spcPct val="150000"/>
              </a:lnSpc>
              <a:buFont typeface="Courier New" panose="02070309020205020404" pitchFamily="49" charset="0"/>
              <a:buChar char="o"/>
            </a:pPr>
            <a:r>
              <a:rPr lang="en-US" sz="1400" dirty="0">
                <a:latin typeface="Arial" pitchFamily="34" charset="0"/>
                <a:cs typeface="Arial" pitchFamily="34" charset="0"/>
              </a:rPr>
              <a:t>Data available on Internet and journals.</a:t>
            </a:r>
          </a:p>
          <a:p>
            <a:pPr marL="285750" lvl="0" indent="-285750">
              <a:lnSpc>
                <a:spcPct val="150000"/>
              </a:lnSpc>
              <a:buFont typeface="Arial" panose="020B0604020202020204" pitchFamily="34" charset="0"/>
              <a:buChar char="•"/>
            </a:pPr>
            <a:r>
              <a:rPr lang="en-US" sz="1400" dirty="0" smtClean="0">
                <a:latin typeface="Arial" pitchFamily="34" charset="0"/>
                <a:cs typeface="Arial" pitchFamily="34" charset="0"/>
              </a:rPr>
              <a:t>Tools</a:t>
            </a:r>
          </a:p>
          <a:p>
            <a:pPr marL="742950" lvl="1" indent="-285750">
              <a:buFont typeface="Courier New" panose="02070309020205020404" pitchFamily="49" charset="0"/>
              <a:buChar char="o"/>
            </a:pPr>
            <a:r>
              <a:rPr lang="en-US" sz="1400" dirty="0" smtClean="0">
                <a:latin typeface="Arial" pitchFamily="34" charset="0"/>
                <a:cs typeface="Arial" pitchFamily="34" charset="0"/>
              </a:rPr>
              <a:t>The </a:t>
            </a:r>
            <a:r>
              <a:rPr lang="en-US" sz="1400" dirty="0">
                <a:latin typeface="Arial" pitchFamily="34" charset="0"/>
                <a:cs typeface="Arial" pitchFamily="34" charset="0"/>
              </a:rPr>
              <a:t>data was collected through incident management application.</a:t>
            </a:r>
          </a:p>
          <a:p>
            <a:pPr marL="1588" fontAlgn="base">
              <a:spcBef>
                <a:spcPct val="80000"/>
              </a:spcBef>
              <a:spcAft>
                <a:spcPct val="0"/>
              </a:spcAft>
              <a:buClr>
                <a:srgbClr val="000000"/>
              </a:buClr>
            </a:pPr>
            <a:r>
              <a:rPr lang="en-US" sz="1600" dirty="0">
                <a:solidFill>
                  <a:srgbClr val="002060"/>
                </a:solidFill>
                <a:latin typeface="Arial" pitchFamily="34" charset="0"/>
                <a:cs typeface="Arial" pitchFamily="34" charset="0"/>
              </a:rPr>
              <a:t>Data Analysis</a:t>
            </a:r>
          </a:p>
          <a:p>
            <a:pPr marL="285750" indent="-285750">
              <a:lnSpc>
                <a:spcPct val="150000"/>
              </a:lnSpc>
              <a:buFont typeface="Arial" panose="020B0604020202020204" pitchFamily="34" charset="0"/>
              <a:buChar char="•"/>
            </a:pPr>
            <a:r>
              <a:rPr lang="en-US" sz="1400" dirty="0">
                <a:latin typeface="Arial" pitchFamily="34" charset="0"/>
                <a:cs typeface="Arial" pitchFamily="34" charset="0"/>
              </a:rPr>
              <a:t>Root Cause analysis</a:t>
            </a:r>
          </a:p>
          <a:p>
            <a:pPr marL="285750" indent="-285750">
              <a:lnSpc>
                <a:spcPct val="150000"/>
              </a:lnSpc>
              <a:buFont typeface="Arial" panose="020B0604020202020204" pitchFamily="34" charset="0"/>
              <a:buChar char="•"/>
            </a:pPr>
            <a:r>
              <a:rPr lang="en-US" sz="1400" dirty="0">
                <a:latin typeface="Arial" pitchFamily="34" charset="0"/>
                <a:cs typeface="Arial" pitchFamily="34" charset="0"/>
              </a:rPr>
              <a:t>Techniques: Frequencies Tables and Pareto </a:t>
            </a:r>
            <a:r>
              <a:rPr lang="en-US" sz="1400" dirty="0" smtClean="0">
                <a:latin typeface="Arial" pitchFamily="34" charset="0"/>
                <a:cs typeface="Arial" pitchFamily="34" charset="0"/>
              </a:rPr>
              <a:t>analysis</a:t>
            </a:r>
            <a:endParaRPr lang="en-US" sz="1400" dirty="0">
              <a:latin typeface="Arial" pitchFamily="34" charset="0"/>
              <a:cs typeface="Arial" pitchFamily="34" charset="0"/>
            </a:endParaRPr>
          </a:p>
        </p:txBody>
      </p:sp>
    </p:spTree>
    <p:extLst>
      <p:ext uri="{BB962C8B-B14F-4D97-AF65-F5344CB8AC3E}">
        <p14:creationId xmlns="" xmlns:p14="http://schemas.microsoft.com/office/powerpoint/2010/main" val="2372946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5763"/>
            <a:ext cx="8445500" cy="441325"/>
          </a:xfrm>
          <a:prstGeom prst="rect">
            <a:avLst/>
          </a:prstGeom>
        </p:spPr>
        <p:txBody>
          <a:bodyPr>
            <a:noAutofit/>
          </a:bodyPr>
          <a:lstStyle/>
          <a:p>
            <a:pPr marL="52388" algn="l" defTabSz="914400" eaLnBrk="1" hangingPunct="1">
              <a:lnSpc>
                <a:spcPct val="100000"/>
              </a:lnSpc>
            </a:pPr>
            <a:r>
              <a:rPr lang="en-US" sz="2000" b="1" dirty="0" smtClean="0">
                <a:solidFill>
                  <a:srgbClr val="002060"/>
                </a:solidFill>
                <a:latin typeface="Arial" pitchFamily="34" charset="0"/>
                <a:cs typeface="Arial" pitchFamily="34" charset="0"/>
              </a:rPr>
              <a:t>Content</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6"/>
          <p:cNvGraphicFramePr>
            <a:graphicFrameLocks/>
          </p:cNvGraphicFramePr>
          <p:nvPr>
            <p:extLst>
              <p:ext uri="{D42A27DB-BD31-4B8C-83A1-F6EECF244321}">
                <p14:modId xmlns="" xmlns:p14="http://schemas.microsoft.com/office/powerpoint/2010/main" val="3870702004"/>
              </p:ext>
            </p:extLst>
          </p:nvPr>
        </p:nvGraphicFramePr>
        <p:xfrm>
          <a:off x="381000" y="1066800"/>
          <a:ext cx="8382000" cy="4800600"/>
        </p:xfrm>
        <a:graphic>
          <a:graphicData uri="http://schemas.openxmlformats.org/drawingml/2006/table">
            <a:tbl>
              <a:tblPr firstRow="1" bandRow="1">
                <a:tableStyleId>{5C22544A-7EE6-4342-B048-85BDC9FD1C3A}</a:tableStyleId>
              </a:tblPr>
              <a:tblGrid>
                <a:gridCol w="8382000"/>
              </a:tblGrid>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Arial" pitchFamily="34" charset="0"/>
                          <a:cs typeface="Arial" pitchFamily="34" charset="0"/>
                        </a:rPr>
                        <a:t>Modules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33400">
                <a:tc>
                  <a:txBody>
                    <a:bodyPr/>
                    <a:lstStyle/>
                    <a:p>
                      <a:pPr marL="285750" marR="0" lvl="0" indent="-285750" algn="l" defTabSz="914400" rtl="0" eaLnBrk="1" fontAlgn="base" latinLnBrk="0" hangingPunct="1">
                        <a:lnSpc>
                          <a:spcPct val="100000"/>
                        </a:lnSpc>
                        <a:spcBef>
                          <a:spcPts val="400"/>
                        </a:spcBef>
                        <a:spcAft>
                          <a:spcPct val="0"/>
                        </a:spcAft>
                        <a:buClr>
                          <a:schemeClr val="tx1"/>
                        </a:buClr>
                        <a:buSzPct val="80000"/>
                        <a:buFont typeface="Wingdings"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Introduction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Objectives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Research Methodology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Result and Discussion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grad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Conclusion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Recommendations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References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Acknowledgment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3771963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2194960"/>
          </a:xfrm>
          <a:prstGeom prst="rect">
            <a:avLst/>
          </a:prstGeom>
        </p:spPr>
        <p:txBody>
          <a:bodyPr wrap="square" rtlCol="0">
            <a:spAutoFit/>
          </a:bodyPr>
          <a:lstStyle/>
          <a:p>
            <a:pPr lvl="0">
              <a:lnSpc>
                <a:spcPct val="150000"/>
              </a:lnSpc>
            </a:pPr>
            <a:r>
              <a:rPr lang="en-US" sz="1600" dirty="0" smtClean="0">
                <a:solidFill>
                  <a:srgbClr val="002060"/>
                </a:solidFill>
                <a:latin typeface="Arial" pitchFamily="34" charset="0"/>
                <a:cs typeface="Arial" pitchFamily="34" charset="0"/>
              </a:rPr>
              <a:t>User </a:t>
            </a:r>
            <a:r>
              <a:rPr lang="en-US" sz="1600" dirty="0">
                <a:solidFill>
                  <a:srgbClr val="002060"/>
                </a:solidFill>
                <a:latin typeface="Arial" pitchFamily="34" charset="0"/>
                <a:cs typeface="Arial" pitchFamily="34" charset="0"/>
              </a:rPr>
              <a:t>Service Restoration</a:t>
            </a:r>
            <a:r>
              <a:rPr lang="en-US" sz="1600" dirty="0">
                <a:latin typeface="Arial" pitchFamily="34" charset="0"/>
                <a:cs typeface="Arial" pitchFamily="34" charset="0"/>
              </a:rPr>
              <a:t>.</a:t>
            </a:r>
          </a:p>
          <a:p>
            <a:pPr>
              <a:lnSpc>
                <a:spcPct val="150000"/>
              </a:lnSpc>
            </a:pPr>
            <a:r>
              <a:rPr lang="en-US" sz="1400" dirty="0">
                <a:latin typeface="Arial" pitchFamily="34" charset="0"/>
                <a:cs typeface="Arial" pitchFamily="34" charset="0"/>
              </a:rPr>
              <a:t>User service restoration is the category for the issues that require a build – fix issues. It fixes those functionalities that are supposed to function properly but are not.</a:t>
            </a:r>
          </a:p>
          <a:p>
            <a:pPr marL="1588" fontAlgn="base">
              <a:lnSpc>
                <a:spcPct val="150000"/>
              </a:lnSpc>
              <a:spcBef>
                <a:spcPct val="80000"/>
              </a:spcBef>
              <a:spcAft>
                <a:spcPct val="0"/>
              </a:spcAft>
              <a:buClr>
                <a:srgbClr val="000000"/>
              </a:buClr>
            </a:pPr>
            <a:r>
              <a:rPr lang="en-US" sz="1600" b="1" u="sng" dirty="0">
                <a:solidFill>
                  <a:srgbClr val="002060"/>
                </a:solidFill>
                <a:latin typeface="Arial" pitchFamily="34" charset="0"/>
                <a:cs typeface="Arial" pitchFamily="34" charset="0"/>
              </a:rPr>
              <a:t>Total no. of User Service Restorations for year 2014 and </a:t>
            </a:r>
            <a:r>
              <a:rPr lang="en-US" sz="1600" b="1" u="sng" dirty="0" smtClean="0">
                <a:solidFill>
                  <a:srgbClr val="002060"/>
                </a:solidFill>
                <a:latin typeface="Arial" pitchFamily="34" charset="0"/>
                <a:cs typeface="Arial" pitchFamily="34" charset="0"/>
              </a:rPr>
              <a:t>2015</a:t>
            </a: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1188194635"/>
              </p:ext>
            </p:extLst>
          </p:nvPr>
        </p:nvGraphicFramePr>
        <p:xfrm>
          <a:off x="533400" y="2743200"/>
          <a:ext cx="7467600" cy="3131870"/>
        </p:xfrm>
        <a:graphic>
          <a:graphicData uri="http://schemas.openxmlformats.org/drawingml/2006/table">
            <a:tbl>
              <a:tblPr firstRow="1">
                <a:tableStyleId>{5940675A-B579-460E-94D1-54222C63F5DA}</a:tableStyleId>
              </a:tblPr>
              <a:tblGrid>
                <a:gridCol w="3822265"/>
                <a:gridCol w="3645335"/>
              </a:tblGrid>
              <a:tr h="838200">
                <a:tc>
                  <a:txBody>
                    <a:bodyPr/>
                    <a:lstStyle/>
                    <a:p>
                      <a:pPr marL="0" marR="0">
                        <a:lnSpc>
                          <a:spcPct val="115000"/>
                        </a:lnSpc>
                        <a:spcBef>
                          <a:spcPts val="0"/>
                        </a:spcBef>
                        <a:spcAft>
                          <a:spcPts val="0"/>
                        </a:spcAft>
                      </a:pPr>
                      <a:r>
                        <a:rPr lang="en-US" sz="1200" b="1" dirty="0">
                          <a:effectLst/>
                          <a:latin typeface="Arial" panose="020B0604020202020204" pitchFamily="34" charset="0"/>
                          <a:cs typeface="Arial" panose="020B0604020202020204" pitchFamily="34" charset="0"/>
                        </a:rPr>
                        <a:t>Total issues</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40000"/>
                        <a:lumOff val="60000"/>
                      </a:schemeClr>
                    </a:solidFill>
                  </a:tcPr>
                </a:tc>
                <a:tc>
                  <a:txBody>
                    <a:bodyPr/>
                    <a:lstStyle/>
                    <a:p>
                      <a:pPr marL="0" marR="0">
                        <a:lnSpc>
                          <a:spcPct val="115000"/>
                        </a:lnSpc>
                        <a:spcBef>
                          <a:spcPts val="0"/>
                        </a:spcBef>
                        <a:spcAft>
                          <a:spcPts val="0"/>
                        </a:spcAft>
                      </a:pPr>
                      <a:r>
                        <a:rPr lang="en-US" sz="1200" b="1" dirty="0">
                          <a:effectLst/>
                          <a:latin typeface="Arial" panose="020B0604020202020204" pitchFamily="34" charset="0"/>
                          <a:cs typeface="Arial" panose="020B0604020202020204" pitchFamily="34" charset="0"/>
                        </a:rPr>
                        <a:t>200</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40000"/>
                        <a:lumOff val="60000"/>
                      </a:schemeClr>
                    </a:solidFill>
                  </a:tcPr>
                </a:tc>
              </a:tr>
              <a:tr h="1120157">
                <a:tc>
                  <a:txBody>
                    <a:bodyPr/>
                    <a:lstStyle/>
                    <a:p>
                      <a:pPr marL="0" marR="0">
                        <a:lnSpc>
                          <a:spcPct val="115000"/>
                        </a:lnSpc>
                        <a:spcBef>
                          <a:spcPts val="0"/>
                        </a:spcBef>
                        <a:spcAft>
                          <a:spcPts val="0"/>
                        </a:spcAft>
                      </a:pPr>
                      <a:r>
                        <a:rPr lang="en-US" sz="1200" dirty="0">
                          <a:effectLst/>
                          <a:latin typeface="Arial" panose="020B0604020202020204" pitchFamily="34" charset="0"/>
                          <a:cs typeface="Arial" panose="020B0604020202020204" pitchFamily="34" charset="0"/>
                        </a:rPr>
                        <a:t>User service restoration (2014)</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latin typeface="Arial" panose="020B0604020202020204" pitchFamily="34" charset="0"/>
                          <a:cs typeface="Arial" panose="020B0604020202020204" pitchFamily="34" charset="0"/>
                        </a:rPr>
                        <a:t>100</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173513">
                <a:tc>
                  <a:txBody>
                    <a:bodyPr/>
                    <a:lstStyle/>
                    <a:p>
                      <a:pPr marL="0" marR="0">
                        <a:lnSpc>
                          <a:spcPct val="115000"/>
                        </a:lnSpc>
                        <a:spcBef>
                          <a:spcPts val="0"/>
                        </a:spcBef>
                        <a:spcAft>
                          <a:spcPts val="0"/>
                        </a:spcAft>
                      </a:pPr>
                      <a:r>
                        <a:rPr lang="en-US" sz="1200" dirty="0">
                          <a:effectLst/>
                          <a:latin typeface="Arial" panose="020B0604020202020204" pitchFamily="34" charset="0"/>
                          <a:cs typeface="Arial" panose="020B0604020202020204" pitchFamily="34" charset="0"/>
                        </a:rPr>
                        <a:t>User service restoration (2015)</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200" dirty="0">
                          <a:effectLst/>
                          <a:latin typeface="Arial" panose="020B0604020202020204" pitchFamily="34" charset="0"/>
                          <a:cs typeface="Arial" panose="020B0604020202020204" pitchFamily="34" charset="0"/>
                        </a:rPr>
                        <a:t>100</a:t>
                      </a:r>
                    </a:p>
                    <a:p>
                      <a:pPr marL="0" marR="0">
                        <a:lnSpc>
                          <a:spcPct val="115000"/>
                        </a:lnSpc>
                        <a:spcBef>
                          <a:spcPts val="0"/>
                        </a:spcBef>
                        <a:spcAft>
                          <a:spcPts val="0"/>
                        </a:spcAft>
                      </a:pPr>
                      <a:r>
                        <a:rPr lang="en-US" sz="1200" dirty="0">
                          <a:effectLst/>
                          <a:latin typeface="Arial" panose="020B060402020202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 xmlns:p14="http://schemas.microsoft.com/office/powerpoint/2010/main" val="2910973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2529923"/>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b="1" u="sng" dirty="0" smtClean="0">
                <a:solidFill>
                  <a:srgbClr val="002060"/>
                </a:solidFill>
                <a:latin typeface="Arial" pitchFamily="34" charset="0"/>
                <a:cs typeface="Arial" pitchFamily="34" charset="0"/>
              </a:rPr>
              <a:t>Root Cause Analysis</a:t>
            </a:r>
          </a:p>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Total </a:t>
            </a:r>
            <a:r>
              <a:rPr lang="en-US" sz="1600" u="sng" dirty="0">
                <a:solidFill>
                  <a:srgbClr val="002060"/>
                </a:solidFill>
                <a:latin typeface="Arial" pitchFamily="34" charset="0"/>
                <a:cs typeface="Arial" pitchFamily="34" charset="0"/>
              </a:rPr>
              <a:t>no. of User Service Restorations based on the types of issues for year 2014 and 2015</a:t>
            </a: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811473569"/>
              </p:ext>
            </p:extLst>
          </p:nvPr>
        </p:nvGraphicFramePr>
        <p:xfrm>
          <a:off x="609600" y="2514600"/>
          <a:ext cx="7905754" cy="2514600"/>
        </p:xfrm>
        <a:graphic>
          <a:graphicData uri="http://schemas.openxmlformats.org/drawingml/2006/table">
            <a:tbl>
              <a:tblPr firstRow="1">
                <a:tableStyleId>{5C22544A-7EE6-4342-B048-85BDC9FD1C3A}</a:tableStyleId>
              </a:tblPr>
              <a:tblGrid>
                <a:gridCol w="4181738"/>
                <a:gridCol w="1848485"/>
                <a:gridCol w="1875531"/>
              </a:tblGrid>
              <a:tr h="419100">
                <a:tc>
                  <a:txBody>
                    <a:bodyPr/>
                    <a:lstStyle/>
                    <a:p>
                      <a:pPr marL="0" marR="0">
                        <a:lnSpc>
                          <a:spcPct val="115000"/>
                        </a:lnSpc>
                        <a:spcBef>
                          <a:spcPts val="0"/>
                        </a:spcBef>
                        <a:spcAft>
                          <a:spcPts val="0"/>
                        </a:spcAft>
                      </a:pPr>
                      <a:r>
                        <a:rPr lang="en-US" sz="1400" dirty="0">
                          <a:effectLst/>
                          <a:latin typeface="Arial" panose="020B0604020202020204" pitchFamily="34" charset="0"/>
                          <a:cs typeface="Arial" panose="020B0604020202020204" pitchFamily="34" charset="0"/>
                        </a:rPr>
                        <a:t>Types of Issues</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400">
                          <a:effectLst/>
                          <a:latin typeface="Arial" panose="020B0604020202020204" pitchFamily="34" charset="0"/>
                          <a:cs typeface="Arial" panose="020B0604020202020204" pitchFamily="34" charset="0"/>
                        </a:rPr>
                        <a:t>No. of Issues (2014)</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400">
                          <a:effectLst/>
                          <a:latin typeface="Arial" panose="020B0604020202020204" pitchFamily="34" charset="0"/>
                          <a:cs typeface="Arial" panose="020B0604020202020204" pitchFamily="34" charset="0"/>
                        </a:rPr>
                        <a:t>No. of Issues (2015)</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419100">
                <a:tc>
                  <a:txBody>
                    <a:bodyPr/>
                    <a:lstStyle/>
                    <a:p>
                      <a:pPr marL="0" marR="0">
                        <a:lnSpc>
                          <a:spcPct val="115000"/>
                        </a:lnSpc>
                        <a:spcBef>
                          <a:spcPts val="0"/>
                        </a:spcBef>
                        <a:spcAft>
                          <a:spcPts val="0"/>
                        </a:spcAft>
                      </a:pPr>
                      <a:r>
                        <a:rPr lang="en-US" sz="1400" dirty="0">
                          <a:effectLst/>
                          <a:latin typeface="Arial" panose="020B0604020202020204" pitchFamily="34" charset="0"/>
                          <a:cs typeface="Arial" panose="020B0604020202020204" pitchFamily="34" charset="0"/>
                        </a:rPr>
                        <a:t>User Training Issues</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15000"/>
                        </a:lnSpc>
                        <a:spcBef>
                          <a:spcPts val="0"/>
                        </a:spcBef>
                        <a:spcAft>
                          <a:spcPts val="0"/>
                        </a:spcAft>
                      </a:pPr>
                      <a:r>
                        <a:rPr lang="en-US" sz="1400">
                          <a:effectLst/>
                          <a:latin typeface="Arial" panose="020B0604020202020204" pitchFamily="34" charset="0"/>
                          <a:cs typeface="Arial" panose="020B0604020202020204" pitchFamily="34" charset="0"/>
                        </a:rPr>
                        <a:t>53</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400">
                          <a:effectLst/>
                          <a:latin typeface="Arial" panose="020B0604020202020204" pitchFamily="34" charset="0"/>
                          <a:cs typeface="Arial" panose="020B0604020202020204" pitchFamily="34" charset="0"/>
                        </a:rPr>
                        <a:t>41</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19100">
                <a:tc>
                  <a:txBody>
                    <a:bodyPr/>
                    <a:lstStyle/>
                    <a:p>
                      <a:pPr marL="0" marR="0">
                        <a:lnSpc>
                          <a:spcPct val="115000"/>
                        </a:lnSpc>
                        <a:spcBef>
                          <a:spcPts val="0"/>
                        </a:spcBef>
                        <a:spcAft>
                          <a:spcPts val="0"/>
                        </a:spcAft>
                      </a:pPr>
                      <a:r>
                        <a:rPr lang="en-US" sz="1400">
                          <a:effectLst/>
                          <a:latin typeface="Arial" panose="020B0604020202020204" pitchFamily="34" charset="0"/>
                          <a:cs typeface="Arial" panose="020B0604020202020204" pitchFamily="34" charset="0"/>
                        </a:rPr>
                        <a:t>Incorrect Build Issues</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15000"/>
                        </a:lnSpc>
                        <a:spcBef>
                          <a:spcPts val="0"/>
                        </a:spcBef>
                        <a:spcAft>
                          <a:spcPts val="0"/>
                        </a:spcAft>
                      </a:pPr>
                      <a:r>
                        <a:rPr lang="en-US" sz="1400">
                          <a:effectLst/>
                          <a:latin typeface="Arial" panose="020B0604020202020204" pitchFamily="34" charset="0"/>
                          <a:cs typeface="Arial" panose="020B0604020202020204" pitchFamily="34" charset="0"/>
                        </a:rPr>
                        <a:t>25</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400">
                          <a:effectLst/>
                          <a:latin typeface="Arial" panose="020B0604020202020204" pitchFamily="34" charset="0"/>
                          <a:cs typeface="Arial" panose="020B0604020202020204" pitchFamily="34" charset="0"/>
                        </a:rPr>
                        <a:t>39</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19100">
                <a:tc>
                  <a:txBody>
                    <a:bodyPr/>
                    <a:lstStyle/>
                    <a:p>
                      <a:pPr marL="0" marR="0">
                        <a:lnSpc>
                          <a:spcPct val="115000"/>
                        </a:lnSpc>
                        <a:spcBef>
                          <a:spcPts val="0"/>
                        </a:spcBef>
                        <a:spcAft>
                          <a:spcPts val="0"/>
                        </a:spcAft>
                      </a:pPr>
                      <a:r>
                        <a:rPr lang="en-US" sz="1400" dirty="0">
                          <a:effectLst/>
                          <a:latin typeface="Arial" panose="020B0604020202020204" pitchFamily="34" charset="0"/>
                          <a:cs typeface="Arial" panose="020B0604020202020204" pitchFamily="34" charset="0"/>
                        </a:rPr>
                        <a:t>System/Network Issues</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15000"/>
                        </a:lnSpc>
                        <a:spcBef>
                          <a:spcPts val="0"/>
                        </a:spcBef>
                        <a:spcAft>
                          <a:spcPts val="0"/>
                        </a:spcAft>
                      </a:pPr>
                      <a:r>
                        <a:rPr lang="en-US" sz="1400">
                          <a:effectLst/>
                          <a:latin typeface="Arial" panose="020B0604020202020204" pitchFamily="34" charset="0"/>
                          <a:cs typeface="Arial" panose="020B0604020202020204" pitchFamily="34" charset="0"/>
                        </a:rPr>
                        <a:t>19</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400">
                          <a:effectLst/>
                          <a:latin typeface="Arial" panose="020B0604020202020204" pitchFamily="34" charset="0"/>
                          <a:cs typeface="Arial" panose="020B0604020202020204" pitchFamily="34" charset="0"/>
                        </a:rPr>
                        <a:t>11</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19100">
                <a:tc>
                  <a:txBody>
                    <a:bodyPr/>
                    <a:lstStyle/>
                    <a:p>
                      <a:pPr marL="0" marR="0">
                        <a:lnSpc>
                          <a:spcPct val="115000"/>
                        </a:lnSpc>
                        <a:spcBef>
                          <a:spcPts val="0"/>
                        </a:spcBef>
                        <a:spcAft>
                          <a:spcPts val="0"/>
                        </a:spcAft>
                      </a:pPr>
                      <a:r>
                        <a:rPr lang="en-US" sz="1400">
                          <a:effectLst/>
                          <a:latin typeface="Arial" panose="020B0604020202020204" pitchFamily="34" charset="0"/>
                          <a:cs typeface="Arial" panose="020B0604020202020204" pitchFamily="34" charset="0"/>
                        </a:rPr>
                        <a:t>Third Party Vendor Issues</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15000"/>
                        </a:lnSpc>
                        <a:spcBef>
                          <a:spcPts val="0"/>
                        </a:spcBef>
                        <a:spcAft>
                          <a:spcPts val="0"/>
                        </a:spcAft>
                      </a:pPr>
                      <a:r>
                        <a:rPr lang="en-US" sz="1400">
                          <a:effectLst/>
                          <a:latin typeface="Arial" panose="020B0604020202020204" pitchFamily="34" charset="0"/>
                          <a:cs typeface="Arial" panose="020B0604020202020204" pitchFamily="34" charset="0"/>
                        </a:rPr>
                        <a:t>3</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400">
                          <a:effectLst/>
                          <a:latin typeface="Arial" panose="020B0604020202020204" pitchFamily="34" charset="0"/>
                          <a:cs typeface="Arial" panose="020B0604020202020204" pitchFamily="34" charset="0"/>
                        </a:rPr>
                        <a:t>9</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19100">
                <a:tc>
                  <a:txBody>
                    <a:bodyPr/>
                    <a:lstStyle/>
                    <a:p>
                      <a:pPr marL="0" marR="0">
                        <a:lnSpc>
                          <a:spcPct val="115000"/>
                        </a:lnSpc>
                        <a:spcBef>
                          <a:spcPts val="0"/>
                        </a:spcBef>
                        <a:spcAft>
                          <a:spcPts val="0"/>
                        </a:spcAft>
                      </a:pPr>
                      <a:r>
                        <a:rPr lang="en-US" sz="1400" b="1" dirty="0">
                          <a:effectLst/>
                          <a:latin typeface="Arial" panose="020B0604020202020204" pitchFamily="34" charset="0"/>
                          <a:cs typeface="Arial" panose="020B0604020202020204" pitchFamily="34" charset="0"/>
                        </a:rPr>
                        <a:t>Total</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15000"/>
                        </a:lnSpc>
                        <a:spcBef>
                          <a:spcPts val="0"/>
                        </a:spcBef>
                        <a:spcAft>
                          <a:spcPts val="0"/>
                        </a:spcAft>
                      </a:pPr>
                      <a:r>
                        <a:rPr lang="en-US" sz="1400" b="1" dirty="0">
                          <a:effectLst/>
                          <a:latin typeface="Arial" panose="020B0604020202020204" pitchFamily="34" charset="0"/>
                          <a:cs typeface="Arial" panose="020B0604020202020204" pitchFamily="34" charset="0"/>
                        </a:rPr>
                        <a:t>100</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400" b="1" dirty="0">
                          <a:effectLst/>
                          <a:latin typeface="Arial" panose="020B0604020202020204" pitchFamily="34" charset="0"/>
                          <a:cs typeface="Arial" panose="020B0604020202020204" pitchFamily="34" charset="0"/>
                        </a:rPr>
                        <a:t>100</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Tree>
    <p:extLst>
      <p:ext uri="{BB962C8B-B14F-4D97-AF65-F5344CB8AC3E}">
        <p14:creationId xmlns="" xmlns:p14="http://schemas.microsoft.com/office/powerpoint/2010/main" val="823934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Total </a:t>
            </a:r>
            <a:r>
              <a:rPr lang="en-US" sz="1600" u="sng" dirty="0">
                <a:solidFill>
                  <a:srgbClr val="002060"/>
                </a:solidFill>
                <a:latin typeface="Arial" pitchFamily="34" charset="0"/>
                <a:cs typeface="Arial" pitchFamily="34" charset="0"/>
              </a:rPr>
              <a:t>no. of User Service Restorations based on the types of issues for year 2014 and 2015</a:t>
            </a: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5" name="Chart 4"/>
          <p:cNvGraphicFramePr/>
          <p:nvPr>
            <p:extLst>
              <p:ext uri="{D42A27DB-BD31-4B8C-83A1-F6EECF244321}">
                <p14:modId xmlns="" xmlns:p14="http://schemas.microsoft.com/office/powerpoint/2010/main" val="3372993626"/>
              </p:ext>
            </p:extLst>
          </p:nvPr>
        </p:nvGraphicFramePr>
        <p:xfrm>
          <a:off x="838200" y="2057400"/>
          <a:ext cx="777240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41267470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2529923"/>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b="1" u="sng" dirty="0" smtClean="0">
                <a:solidFill>
                  <a:srgbClr val="002060"/>
                </a:solidFill>
                <a:latin typeface="Arial" pitchFamily="34" charset="0"/>
                <a:cs typeface="Arial" pitchFamily="34" charset="0"/>
              </a:rPr>
              <a:t>Pareto Analysis</a:t>
            </a:r>
          </a:p>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Pareto </a:t>
            </a:r>
            <a:r>
              <a:rPr lang="en-US" sz="1600" u="sng" dirty="0">
                <a:solidFill>
                  <a:srgbClr val="002060"/>
                </a:solidFill>
                <a:latin typeface="Arial" pitchFamily="34" charset="0"/>
                <a:cs typeface="Arial" pitchFamily="34" charset="0"/>
              </a:rPr>
              <a:t>Analysis of all the User Service Restorations based on types of </a:t>
            </a:r>
            <a:r>
              <a:rPr lang="en-US" sz="1600" u="sng" dirty="0" smtClean="0">
                <a:solidFill>
                  <a:srgbClr val="002060"/>
                </a:solidFill>
                <a:latin typeface="Arial" pitchFamily="34" charset="0"/>
                <a:cs typeface="Arial" pitchFamily="34" charset="0"/>
              </a:rPr>
              <a:t>issues for </a:t>
            </a:r>
            <a:r>
              <a:rPr lang="en-US" sz="1600" u="sng" dirty="0">
                <a:solidFill>
                  <a:srgbClr val="002060"/>
                </a:solidFill>
                <a:latin typeface="Arial" pitchFamily="34" charset="0"/>
                <a:cs typeface="Arial" pitchFamily="34" charset="0"/>
              </a:rPr>
              <a:t>year </a:t>
            </a:r>
            <a:r>
              <a:rPr lang="en-US" sz="1600" u="sng" dirty="0" smtClean="0">
                <a:solidFill>
                  <a:srgbClr val="002060"/>
                </a:solidFill>
                <a:latin typeface="Arial" pitchFamily="34" charset="0"/>
                <a:cs typeface="Arial" pitchFamily="34" charset="0"/>
              </a:rPr>
              <a:t>2014</a:t>
            </a: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1110930273"/>
              </p:ext>
            </p:extLst>
          </p:nvPr>
        </p:nvGraphicFramePr>
        <p:xfrm>
          <a:off x="533401" y="2514593"/>
          <a:ext cx="7776593" cy="3124206"/>
        </p:xfrm>
        <a:graphic>
          <a:graphicData uri="http://schemas.openxmlformats.org/drawingml/2006/table">
            <a:tbl>
              <a:tblPr firstRow="1">
                <a:tableStyleId>{5C22544A-7EE6-4342-B048-85BDC9FD1C3A}</a:tableStyleId>
              </a:tblPr>
              <a:tblGrid>
                <a:gridCol w="3466787"/>
                <a:gridCol w="976948"/>
                <a:gridCol w="1664296"/>
                <a:gridCol w="1668562"/>
              </a:tblGrid>
              <a:tr h="520701">
                <a:tc>
                  <a:txBody>
                    <a:bodyPr/>
                    <a:lstStyle/>
                    <a:p>
                      <a:pPr marL="0" marR="0">
                        <a:lnSpc>
                          <a:spcPct val="115000"/>
                        </a:lnSpc>
                        <a:spcBef>
                          <a:spcPts val="0"/>
                        </a:spcBef>
                        <a:spcAft>
                          <a:spcPts val="0"/>
                        </a:spcAft>
                      </a:pPr>
                      <a:r>
                        <a:rPr lang="en-US" sz="1200" dirty="0" smtClean="0">
                          <a:effectLst/>
                        </a:rPr>
                        <a:t>Types of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No. of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Frequency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Percentage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20701">
                <a:tc>
                  <a:txBody>
                    <a:bodyPr/>
                    <a:lstStyle/>
                    <a:p>
                      <a:pPr marL="0" marR="0">
                        <a:lnSpc>
                          <a:spcPct val="115000"/>
                        </a:lnSpc>
                        <a:spcBef>
                          <a:spcPts val="0"/>
                        </a:spcBef>
                        <a:spcAft>
                          <a:spcPts val="0"/>
                        </a:spcAft>
                      </a:pPr>
                      <a:r>
                        <a:rPr lang="en-US" sz="1200">
                          <a:effectLst/>
                        </a:rPr>
                        <a:t>User Training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53.0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20701">
                <a:tc>
                  <a:txBody>
                    <a:bodyPr/>
                    <a:lstStyle/>
                    <a:p>
                      <a:pPr marL="0" marR="0">
                        <a:lnSpc>
                          <a:spcPct val="115000"/>
                        </a:lnSpc>
                        <a:spcBef>
                          <a:spcPts val="0"/>
                        </a:spcBef>
                        <a:spcAft>
                          <a:spcPts val="0"/>
                        </a:spcAft>
                      </a:pPr>
                      <a:r>
                        <a:rPr lang="en-US" sz="1200">
                          <a:effectLst/>
                        </a:rPr>
                        <a:t>Incorrect Build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78.0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20701">
                <a:tc>
                  <a:txBody>
                    <a:bodyPr/>
                    <a:lstStyle/>
                    <a:p>
                      <a:pPr marL="0" marR="0">
                        <a:lnSpc>
                          <a:spcPct val="115000"/>
                        </a:lnSpc>
                        <a:spcBef>
                          <a:spcPts val="0"/>
                        </a:spcBef>
                        <a:spcAft>
                          <a:spcPts val="0"/>
                        </a:spcAft>
                      </a:pPr>
                      <a:r>
                        <a:rPr lang="en-US" sz="1200" dirty="0">
                          <a:effectLst/>
                        </a:rPr>
                        <a:t>System/Network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97.0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20701">
                <a:tc>
                  <a:txBody>
                    <a:bodyPr/>
                    <a:lstStyle/>
                    <a:p>
                      <a:pPr marL="0" marR="0">
                        <a:lnSpc>
                          <a:spcPct val="115000"/>
                        </a:lnSpc>
                        <a:spcBef>
                          <a:spcPts val="0"/>
                        </a:spcBef>
                        <a:spcAft>
                          <a:spcPts val="0"/>
                        </a:spcAft>
                      </a:pPr>
                      <a:r>
                        <a:rPr lang="en-US" sz="1200">
                          <a:effectLst/>
                        </a:rPr>
                        <a:t>Third Party Vendor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20701">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100</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25459242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Pareto Chart </a:t>
            </a:r>
            <a:r>
              <a:rPr lang="en-US" sz="1600" u="sng" dirty="0">
                <a:solidFill>
                  <a:srgbClr val="002060"/>
                </a:solidFill>
                <a:latin typeface="Arial" pitchFamily="34" charset="0"/>
                <a:cs typeface="Arial" pitchFamily="34" charset="0"/>
              </a:rPr>
              <a:t>of all the User Service Restorations based on types of </a:t>
            </a:r>
            <a:r>
              <a:rPr lang="en-US" sz="1600" u="sng" dirty="0" smtClean="0">
                <a:solidFill>
                  <a:srgbClr val="002060"/>
                </a:solidFill>
                <a:latin typeface="Arial" pitchFamily="34" charset="0"/>
                <a:cs typeface="Arial" pitchFamily="34" charset="0"/>
              </a:rPr>
              <a:t>issues for </a:t>
            </a:r>
            <a:r>
              <a:rPr lang="en-US" sz="1600" u="sng" dirty="0">
                <a:solidFill>
                  <a:srgbClr val="002060"/>
                </a:solidFill>
                <a:latin typeface="Arial" pitchFamily="34" charset="0"/>
                <a:cs typeface="Arial" pitchFamily="34" charset="0"/>
              </a:rPr>
              <a:t>year </a:t>
            </a:r>
            <a:r>
              <a:rPr lang="en-US" sz="1600" u="sng" dirty="0" smtClean="0">
                <a:solidFill>
                  <a:srgbClr val="002060"/>
                </a:solidFill>
                <a:latin typeface="Arial" pitchFamily="34" charset="0"/>
                <a:cs typeface="Arial" pitchFamily="34" charset="0"/>
              </a:rPr>
              <a:t>2014</a:t>
            </a:r>
            <a:endParaRPr lang="en-US" sz="1600" u="sng" dirty="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6" name="Chart 5"/>
          <p:cNvGraphicFramePr/>
          <p:nvPr>
            <p:extLst>
              <p:ext uri="{D42A27DB-BD31-4B8C-83A1-F6EECF244321}">
                <p14:modId xmlns="" xmlns:p14="http://schemas.microsoft.com/office/powerpoint/2010/main" val="2962447093"/>
              </p:ext>
            </p:extLst>
          </p:nvPr>
        </p:nvGraphicFramePr>
        <p:xfrm>
          <a:off x="685800" y="2057400"/>
          <a:ext cx="731520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674108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2529923"/>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b="1" u="sng" dirty="0" smtClean="0">
                <a:solidFill>
                  <a:srgbClr val="002060"/>
                </a:solidFill>
                <a:latin typeface="Arial" pitchFamily="34" charset="0"/>
                <a:cs typeface="Arial" pitchFamily="34" charset="0"/>
              </a:rPr>
              <a:t>Pareto Analysis</a:t>
            </a:r>
          </a:p>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Pareto </a:t>
            </a:r>
            <a:r>
              <a:rPr lang="en-US" sz="1600" u="sng" dirty="0">
                <a:solidFill>
                  <a:srgbClr val="002060"/>
                </a:solidFill>
                <a:latin typeface="Arial" pitchFamily="34" charset="0"/>
                <a:cs typeface="Arial" pitchFamily="34" charset="0"/>
              </a:rPr>
              <a:t>Analysis of all the User Service Restorations based on types of </a:t>
            </a:r>
            <a:r>
              <a:rPr lang="en-US" sz="1600" u="sng" dirty="0" smtClean="0">
                <a:solidFill>
                  <a:srgbClr val="002060"/>
                </a:solidFill>
                <a:latin typeface="Arial" pitchFamily="34" charset="0"/>
                <a:cs typeface="Arial" pitchFamily="34" charset="0"/>
              </a:rPr>
              <a:t>issues for </a:t>
            </a:r>
            <a:r>
              <a:rPr lang="en-US" sz="1600" u="sng" dirty="0">
                <a:solidFill>
                  <a:srgbClr val="002060"/>
                </a:solidFill>
                <a:latin typeface="Arial" pitchFamily="34" charset="0"/>
                <a:cs typeface="Arial" pitchFamily="34" charset="0"/>
              </a:rPr>
              <a:t>year </a:t>
            </a:r>
            <a:r>
              <a:rPr lang="en-US" sz="1600" u="sng" dirty="0" smtClean="0">
                <a:solidFill>
                  <a:srgbClr val="002060"/>
                </a:solidFill>
                <a:latin typeface="Arial" pitchFamily="34" charset="0"/>
                <a:cs typeface="Arial" pitchFamily="34" charset="0"/>
              </a:rPr>
              <a:t>2014</a:t>
            </a: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1491688549"/>
              </p:ext>
            </p:extLst>
          </p:nvPr>
        </p:nvGraphicFramePr>
        <p:xfrm>
          <a:off x="533401" y="2514593"/>
          <a:ext cx="7776593" cy="3124206"/>
        </p:xfrm>
        <a:graphic>
          <a:graphicData uri="http://schemas.openxmlformats.org/drawingml/2006/table">
            <a:tbl>
              <a:tblPr firstRow="1">
                <a:tableStyleId>{5C22544A-7EE6-4342-B048-85BDC9FD1C3A}</a:tableStyleId>
              </a:tblPr>
              <a:tblGrid>
                <a:gridCol w="3466787"/>
                <a:gridCol w="976948"/>
                <a:gridCol w="1664296"/>
                <a:gridCol w="1668562"/>
              </a:tblGrid>
              <a:tr h="520701">
                <a:tc>
                  <a:txBody>
                    <a:bodyPr/>
                    <a:lstStyle/>
                    <a:p>
                      <a:pPr marL="0" marR="0">
                        <a:lnSpc>
                          <a:spcPct val="115000"/>
                        </a:lnSpc>
                        <a:spcBef>
                          <a:spcPts val="0"/>
                        </a:spcBef>
                        <a:spcAft>
                          <a:spcPts val="0"/>
                        </a:spcAft>
                      </a:pPr>
                      <a:r>
                        <a:rPr lang="en-US" sz="1200" dirty="0" smtClean="0">
                          <a:effectLst/>
                        </a:rPr>
                        <a:t>Types of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No. of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Frequency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Percentage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20701">
                <a:tc>
                  <a:txBody>
                    <a:bodyPr/>
                    <a:lstStyle/>
                    <a:p>
                      <a:pPr marL="0" marR="0">
                        <a:lnSpc>
                          <a:spcPct val="115000"/>
                        </a:lnSpc>
                        <a:spcBef>
                          <a:spcPts val="0"/>
                        </a:spcBef>
                        <a:spcAft>
                          <a:spcPts val="0"/>
                        </a:spcAft>
                      </a:pPr>
                      <a:r>
                        <a:rPr lang="en-US" sz="1200" dirty="0">
                          <a:effectLst/>
                        </a:rPr>
                        <a:t>User Training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53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53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indent="254000">
                        <a:lnSpc>
                          <a:spcPct val="115000"/>
                        </a:lnSpc>
                        <a:spcBef>
                          <a:spcPts val="0"/>
                        </a:spcBef>
                        <a:spcAft>
                          <a:spcPts val="0"/>
                        </a:spcAft>
                      </a:pPr>
                      <a:r>
                        <a:rPr lang="en-US" sz="1200" dirty="0">
                          <a:effectLst/>
                        </a:rPr>
                        <a:t>53.0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520701">
                <a:tc>
                  <a:txBody>
                    <a:bodyPr/>
                    <a:lstStyle/>
                    <a:p>
                      <a:pPr marL="0" marR="0">
                        <a:lnSpc>
                          <a:spcPct val="115000"/>
                        </a:lnSpc>
                        <a:spcBef>
                          <a:spcPts val="0"/>
                        </a:spcBef>
                        <a:spcAft>
                          <a:spcPts val="0"/>
                        </a:spcAft>
                      </a:pPr>
                      <a:r>
                        <a:rPr lang="en-US" sz="1200">
                          <a:effectLst/>
                        </a:rPr>
                        <a:t>Incorrect Build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indent="254000">
                        <a:lnSpc>
                          <a:spcPct val="115000"/>
                        </a:lnSpc>
                        <a:spcBef>
                          <a:spcPts val="0"/>
                        </a:spcBef>
                        <a:spcAft>
                          <a:spcPts val="0"/>
                        </a:spcAft>
                      </a:pPr>
                      <a:r>
                        <a:rPr lang="en-US" sz="1200" dirty="0">
                          <a:effectLst/>
                        </a:rPr>
                        <a:t>78.0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520701">
                <a:tc>
                  <a:txBody>
                    <a:bodyPr/>
                    <a:lstStyle/>
                    <a:p>
                      <a:pPr marL="0" marR="0">
                        <a:lnSpc>
                          <a:spcPct val="115000"/>
                        </a:lnSpc>
                        <a:spcBef>
                          <a:spcPts val="0"/>
                        </a:spcBef>
                        <a:spcAft>
                          <a:spcPts val="0"/>
                        </a:spcAft>
                      </a:pPr>
                      <a:r>
                        <a:rPr lang="en-US" sz="1200" dirty="0">
                          <a:effectLst/>
                        </a:rPr>
                        <a:t>System/Network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97.0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20701">
                <a:tc>
                  <a:txBody>
                    <a:bodyPr/>
                    <a:lstStyle/>
                    <a:p>
                      <a:pPr marL="0" marR="0">
                        <a:lnSpc>
                          <a:spcPct val="115000"/>
                        </a:lnSpc>
                        <a:spcBef>
                          <a:spcPts val="0"/>
                        </a:spcBef>
                        <a:spcAft>
                          <a:spcPts val="0"/>
                        </a:spcAft>
                      </a:pPr>
                      <a:r>
                        <a:rPr lang="en-US" sz="1200">
                          <a:effectLst/>
                        </a:rPr>
                        <a:t>Third Party Vendor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20701">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100</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209755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Pareto </a:t>
            </a:r>
            <a:r>
              <a:rPr lang="en-US" sz="1600" u="sng" dirty="0">
                <a:solidFill>
                  <a:srgbClr val="002060"/>
                </a:solidFill>
                <a:latin typeface="Arial" pitchFamily="34" charset="0"/>
                <a:cs typeface="Arial" pitchFamily="34" charset="0"/>
              </a:rPr>
              <a:t>Analysis of all the User Service Restorations based on types of </a:t>
            </a:r>
            <a:r>
              <a:rPr lang="en-US" sz="1600" u="sng" dirty="0" smtClean="0">
                <a:solidFill>
                  <a:srgbClr val="002060"/>
                </a:solidFill>
                <a:latin typeface="Arial" pitchFamily="34" charset="0"/>
                <a:cs typeface="Arial" pitchFamily="34" charset="0"/>
              </a:rPr>
              <a:t>issues for </a:t>
            </a:r>
            <a:r>
              <a:rPr lang="en-US" sz="1600" u="sng" dirty="0">
                <a:solidFill>
                  <a:srgbClr val="002060"/>
                </a:solidFill>
                <a:latin typeface="Arial" pitchFamily="34" charset="0"/>
                <a:cs typeface="Arial" pitchFamily="34" charset="0"/>
              </a:rPr>
              <a:t>year </a:t>
            </a:r>
            <a:r>
              <a:rPr lang="en-US" sz="1600" u="sng" dirty="0" smtClean="0">
                <a:solidFill>
                  <a:srgbClr val="002060"/>
                </a:solidFill>
                <a:latin typeface="Arial" pitchFamily="34" charset="0"/>
                <a:cs typeface="Arial" pitchFamily="34" charset="0"/>
              </a:rPr>
              <a:t>2015</a:t>
            </a: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1088953215"/>
              </p:ext>
            </p:extLst>
          </p:nvPr>
        </p:nvGraphicFramePr>
        <p:xfrm>
          <a:off x="448250" y="1981200"/>
          <a:ext cx="7904971" cy="3200399"/>
        </p:xfrm>
        <a:graphic>
          <a:graphicData uri="http://schemas.openxmlformats.org/drawingml/2006/table">
            <a:tbl>
              <a:tblPr firstRow="1">
                <a:tableStyleId>{5C22544A-7EE6-4342-B048-85BDC9FD1C3A}</a:tableStyleId>
              </a:tblPr>
              <a:tblGrid>
                <a:gridCol w="3793917"/>
                <a:gridCol w="976948"/>
                <a:gridCol w="1666025"/>
                <a:gridCol w="1468081"/>
              </a:tblGrid>
              <a:tr h="914399">
                <a:tc>
                  <a:txBody>
                    <a:bodyPr/>
                    <a:lstStyle/>
                    <a:p>
                      <a:pPr marL="0" marR="0">
                        <a:lnSpc>
                          <a:spcPct val="115000"/>
                        </a:lnSpc>
                        <a:spcBef>
                          <a:spcPts val="0"/>
                        </a:spcBef>
                        <a:spcAft>
                          <a:spcPts val="0"/>
                        </a:spcAft>
                      </a:pPr>
                      <a:r>
                        <a:rPr lang="en-US" sz="1200" b="1" dirty="0" smtClean="0">
                          <a:effectLst/>
                          <a:latin typeface="+mn-lt"/>
                          <a:ea typeface="+mn-ea"/>
                          <a:cs typeface="+mn-cs"/>
                        </a:rPr>
                        <a:t>Type</a:t>
                      </a:r>
                      <a:r>
                        <a:rPr lang="en-US" sz="1200" b="1" baseline="0" dirty="0" smtClean="0">
                          <a:effectLst/>
                          <a:latin typeface="+mn-lt"/>
                          <a:ea typeface="+mn-ea"/>
                          <a:cs typeface="+mn-cs"/>
                        </a:rPr>
                        <a:t> of Issues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No. of Issues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Cum. Frequency</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Cum. Percentage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7200">
                <a:tc>
                  <a:txBody>
                    <a:bodyPr/>
                    <a:lstStyle/>
                    <a:p>
                      <a:pPr marL="0" marR="0">
                        <a:lnSpc>
                          <a:spcPct val="115000"/>
                        </a:lnSpc>
                        <a:spcBef>
                          <a:spcPts val="0"/>
                        </a:spcBef>
                        <a:spcAft>
                          <a:spcPts val="0"/>
                        </a:spcAft>
                      </a:pPr>
                      <a:r>
                        <a:rPr lang="en-US" sz="1200" dirty="0">
                          <a:effectLst/>
                        </a:rPr>
                        <a:t>User Training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41.0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7200">
                <a:tc>
                  <a:txBody>
                    <a:bodyPr/>
                    <a:lstStyle/>
                    <a:p>
                      <a:pPr marL="0" marR="0">
                        <a:lnSpc>
                          <a:spcPct val="115000"/>
                        </a:lnSpc>
                        <a:spcBef>
                          <a:spcPts val="0"/>
                        </a:spcBef>
                        <a:spcAft>
                          <a:spcPts val="0"/>
                        </a:spcAft>
                      </a:pPr>
                      <a:r>
                        <a:rPr lang="en-US" sz="1200">
                          <a:effectLst/>
                        </a:rPr>
                        <a:t>Incorrect Build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80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80.0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7200">
                <a:tc>
                  <a:txBody>
                    <a:bodyPr/>
                    <a:lstStyle/>
                    <a:p>
                      <a:pPr marL="0" marR="0">
                        <a:lnSpc>
                          <a:spcPct val="115000"/>
                        </a:lnSpc>
                        <a:spcBef>
                          <a:spcPts val="0"/>
                        </a:spcBef>
                        <a:spcAft>
                          <a:spcPts val="0"/>
                        </a:spcAft>
                      </a:pPr>
                      <a:r>
                        <a:rPr lang="en-US" sz="1200">
                          <a:effectLst/>
                        </a:rPr>
                        <a:t>System/Network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91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91.0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7200">
                <a:tc>
                  <a:txBody>
                    <a:bodyPr/>
                    <a:lstStyle/>
                    <a:p>
                      <a:pPr marL="0" marR="0">
                        <a:lnSpc>
                          <a:spcPct val="115000"/>
                        </a:lnSpc>
                        <a:spcBef>
                          <a:spcPts val="0"/>
                        </a:spcBef>
                        <a:spcAft>
                          <a:spcPts val="0"/>
                        </a:spcAft>
                      </a:pPr>
                      <a:r>
                        <a:rPr lang="en-US" sz="1200">
                          <a:effectLst/>
                        </a:rPr>
                        <a:t>Third Party Vendor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100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7200">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100</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34935443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Pareto </a:t>
            </a:r>
            <a:r>
              <a:rPr lang="en-US" sz="1600" u="sng" dirty="0">
                <a:solidFill>
                  <a:srgbClr val="002060"/>
                </a:solidFill>
                <a:latin typeface="Arial" pitchFamily="34" charset="0"/>
                <a:cs typeface="Arial" pitchFamily="34" charset="0"/>
              </a:rPr>
              <a:t>Analysis of all the User Service Restorations based on types of </a:t>
            </a:r>
            <a:r>
              <a:rPr lang="en-US" sz="1600" u="sng" dirty="0" smtClean="0">
                <a:solidFill>
                  <a:srgbClr val="002060"/>
                </a:solidFill>
                <a:latin typeface="Arial" pitchFamily="34" charset="0"/>
                <a:cs typeface="Arial" pitchFamily="34" charset="0"/>
              </a:rPr>
              <a:t>issues for </a:t>
            </a:r>
            <a:r>
              <a:rPr lang="en-US" sz="1600" u="sng" dirty="0">
                <a:solidFill>
                  <a:srgbClr val="002060"/>
                </a:solidFill>
                <a:latin typeface="Arial" pitchFamily="34" charset="0"/>
                <a:cs typeface="Arial" pitchFamily="34" charset="0"/>
              </a:rPr>
              <a:t>year </a:t>
            </a:r>
            <a:r>
              <a:rPr lang="en-US" sz="1600" u="sng" dirty="0" smtClean="0">
                <a:solidFill>
                  <a:srgbClr val="002060"/>
                </a:solidFill>
                <a:latin typeface="Arial" pitchFamily="34" charset="0"/>
                <a:cs typeface="Arial" pitchFamily="34" charset="0"/>
              </a:rPr>
              <a:t>2015</a:t>
            </a: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648515341"/>
              </p:ext>
            </p:extLst>
          </p:nvPr>
        </p:nvGraphicFramePr>
        <p:xfrm>
          <a:off x="448250" y="1981200"/>
          <a:ext cx="7904971" cy="3200399"/>
        </p:xfrm>
        <a:graphic>
          <a:graphicData uri="http://schemas.openxmlformats.org/drawingml/2006/table">
            <a:tbl>
              <a:tblPr firstRow="1">
                <a:tableStyleId>{5C22544A-7EE6-4342-B048-85BDC9FD1C3A}</a:tableStyleId>
              </a:tblPr>
              <a:tblGrid>
                <a:gridCol w="3793917"/>
                <a:gridCol w="976948"/>
                <a:gridCol w="1666025"/>
                <a:gridCol w="1468081"/>
              </a:tblGrid>
              <a:tr h="914399">
                <a:tc>
                  <a:txBody>
                    <a:bodyPr/>
                    <a:lstStyle/>
                    <a:p>
                      <a:pPr marL="0" marR="0">
                        <a:lnSpc>
                          <a:spcPct val="115000"/>
                        </a:lnSpc>
                        <a:spcBef>
                          <a:spcPts val="0"/>
                        </a:spcBef>
                        <a:spcAft>
                          <a:spcPts val="0"/>
                        </a:spcAft>
                      </a:pPr>
                      <a:r>
                        <a:rPr lang="en-US" sz="1200" b="1" dirty="0" smtClean="0">
                          <a:effectLst/>
                          <a:latin typeface="+mn-lt"/>
                          <a:ea typeface="+mn-ea"/>
                          <a:cs typeface="+mn-cs"/>
                        </a:rPr>
                        <a:t>Type</a:t>
                      </a:r>
                      <a:r>
                        <a:rPr lang="en-US" sz="1200" b="1" baseline="0" dirty="0" smtClean="0">
                          <a:effectLst/>
                          <a:latin typeface="+mn-lt"/>
                          <a:ea typeface="+mn-ea"/>
                          <a:cs typeface="+mn-cs"/>
                        </a:rPr>
                        <a:t> of Issues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No. of Issues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Cum. Frequency</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Cum. Percentage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7200">
                <a:tc>
                  <a:txBody>
                    <a:bodyPr/>
                    <a:lstStyle/>
                    <a:p>
                      <a:pPr marL="0" marR="0">
                        <a:lnSpc>
                          <a:spcPct val="115000"/>
                        </a:lnSpc>
                        <a:spcBef>
                          <a:spcPts val="0"/>
                        </a:spcBef>
                        <a:spcAft>
                          <a:spcPts val="0"/>
                        </a:spcAft>
                      </a:pPr>
                      <a:r>
                        <a:rPr lang="en-US" sz="1200" dirty="0">
                          <a:effectLst/>
                        </a:rPr>
                        <a:t>User Training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indent="254000">
                        <a:lnSpc>
                          <a:spcPct val="115000"/>
                        </a:lnSpc>
                        <a:spcBef>
                          <a:spcPts val="0"/>
                        </a:spcBef>
                        <a:spcAft>
                          <a:spcPts val="0"/>
                        </a:spcAft>
                      </a:pPr>
                      <a:r>
                        <a:rPr lang="en-US" sz="1200" dirty="0">
                          <a:effectLst/>
                        </a:rPr>
                        <a:t>41.0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457200">
                <a:tc>
                  <a:txBody>
                    <a:bodyPr/>
                    <a:lstStyle/>
                    <a:p>
                      <a:pPr marL="0" marR="0">
                        <a:lnSpc>
                          <a:spcPct val="115000"/>
                        </a:lnSpc>
                        <a:spcBef>
                          <a:spcPts val="0"/>
                        </a:spcBef>
                        <a:spcAft>
                          <a:spcPts val="0"/>
                        </a:spcAft>
                      </a:pPr>
                      <a:r>
                        <a:rPr lang="en-US" sz="1200">
                          <a:effectLst/>
                        </a:rPr>
                        <a:t>Incorrect Build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80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indent="254000">
                        <a:lnSpc>
                          <a:spcPct val="115000"/>
                        </a:lnSpc>
                        <a:spcBef>
                          <a:spcPts val="0"/>
                        </a:spcBef>
                        <a:spcAft>
                          <a:spcPts val="0"/>
                        </a:spcAft>
                      </a:pPr>
                      <a:r>
                        <a:rPr lang="en-US" sz="1200" dirty="0">
                          <a:effectLst/>
                        </a:rPr>
                        <a:t>80.0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457200">
                <a:tc>
                  <a:txBody>
                    <a:bodyPr/>
                    <a:lstStyle/>
                    <a:p>
                      <a:pPr marL="0" marR="0">
                        <a:lnSpc>
                          <a:spcPct val="115000"/>
                        </a:lnSpc>
                        <a:spcBef>
                          <a:spcPts val="0"/>
                        </a:spcBef>
                        <a:spcAft>
                          <a:spcPts val="0"/>
                        </a:spcAft>
                      </a:pPr>
                      <a:r>
                        <a:rPr lang="en-US" sz="1200">
                          <a:effectLst/>
                        </a:rPr>
                        <a:t>System/Network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91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a:effectLst/>
                        </a:rPr>
                        <a:t>91.0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7200">
                <a:tc>
                  <a:txBody>
                    <a:bodyPr/>
                    <a:lstStyle/>
                    <a:p>
                      <a:pPr marL="0" marR="0">
                        <a:lnSpc>
                          <a:spcPct val="115000"/>
                        </a:lnSpc>
                        <a:spcBef>
                          <a:spcPts val="0"/>
                        </a:spcBef>
                        <a:spcAft>
                          <a:spcPts val="0"/>
                        </a:spcAft>
                      </a:pPr>
                      <a:r>
                        <a:rPr lang="en-US" sz="1200">
                          <a:effectLst/>
                        </a:rPr>
                        <a:t>Third Party Vendor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100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254000">
                        <a:lnSpc>
                          <a:spcPct val="115000"/>
                        </a:lnSpc>
                        <a:spcBef>
                          <a:spcPts val="0"/>
                        </a:spcBef>
                        <a:spcAft>
                          <a:spcPts val="0"/>
                        </a:spcAft>
                      </a:pPr>
                      <a:r>
                        <a:rPr lang="en-US"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7200">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100</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1268973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5763"/>
            <a:ext cx="8445500" cy="441325"/>
          </a:xfrm>
          <a:prstGeom prst="rect">
            <a:avLst/>
          </a:prstGeom>
        </p:spPr>
        <p:txBody>
          <a:bodyPr>
            <a:noAutofit/>
          </a:bodyPr>
          <a:lstStyle/>
          <a:p>
            <a:pPr marL="52388" algn="l" defTabSz="914400" eaLnBrk="1" hangingPunct="1">
              <a:lnSpc>
                <a:spcPct val="100000"/>
              </a:lnSpc>
            </a:pPr>
            <a:r>
              <a:rPr lang="en-US" sz="2000" b="1" dirty="0" smtClean="0">
                <a:solidFill>
                  <a:srgbClr val="002060"/>
                </a:solidFill>
                <a:latin typeface="Arial" pitchFamily="34" charset="0"/>
                <a:cs typeface="Arial" pitchFamily="34" charset="0"/>
              </a:rPr>
              <a:t>Content</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6"/>
          <p:cNvGraphicFramePr>
            <a:graphicFrameLocks/>
          </p:cNvGraphicFramePr>
          <p:nvPr>
            <p:extLst>
              <p:ext uri="{D42A27DB-BD31-4B8C-83A1-F6EECF244321}">
                <p14:modId xmlns="" xmlns:p14="http://schemas.microsoft.com/office/powerpoint/2010/main" val="3911233978"/>
              </p:ext>
            </p:extLst>
          </p:nvPr>
        </p:nvGraphicFramePr>
        <p:xfrm>
          <a:off x="381000" y="1066800"/>
          <a:ext cx="8382000" cy="4800600"/>
        </p:xfrm>
        <a:graphic>
          <a:graphicData uri="http://schemas.openxmlformats.org/drawingml/2006/table">
            <a:tbl>
              <a:tblPr firstRow="1" bandRow="1">
                <a:tableStyleId>{5C22544A-7EE6-4342-B048-85BDC9FD1C3A}</a:tableStyleId>
              </a:tblPr>
              <a:tblGrid>
                <a:gridCol w="8382000"/>
              </a:tblGrid>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Arial" pitchFamily="34" charset="0"/>
                          <a:cs typeface="Arial" pitchFamily="34" charset="0"/>
                        </a:rPr>
                        <a:t>Modules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33400">
                <a:tc>
                  <a:txBody>
                    <a:bodyPr/>
                    <a:lstStyle/>
                    <a:p>
                      <a:pPr marL="285750" marR="0" lvl="0" indent="-285750" algn="l" defTabSz="914400" rtl="0" eaLnBrk="1" fontAlgn="base" latinLnBrk="0" hangingPunct="1">
                        <a:lnSpc>
                          <a:spcPct val="100000"/>
                        </a:lnSpc>
                        <a:spcBef>
                          <a:spcPts val="400"/>
                        </a:spcBef>
                        <a:spcAft>
                          <a:spcPct val="0"/>
                        </a:spcAft>
                        <a:buClr>
                          <a:schemeClr val="tx1"/>
                        </a:buClr>
                        <a:buSzPct val="80000"/>
                        <a:buFont typeface="Wingdings"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Introduction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Objectives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Research Methodology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Result and Discussion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Conclusion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Recommendations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References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Acknowledgment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1839150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Pareto </a:t>
            </a:r>
            <a:r>
              <a:rPr lang="en-US" sz="1600" u="sng" dirty="0">
                <a:solidFill>
                  <a:srgbClr val="002060"/>
                </a:solidFill>
                <a:latin typeface="Arial" pitchFamily="34" charset="0"/>
                <a:cs typeface="Arial" pitchFamily="34" charset="0"/>
              </a:rPr>
              <a:t>Analysis of all the User Service Restorations under User </a:t>
            </a:r>
            <a:r>
              <a:rPr lang="en-US" sz="1600" u="sng" dirty="0" smtClean="0">
                <a:solidFill>
                  <a:srgbClr val="002060"/>
                </a:solidFill>
                <a:latin typeface="Arial" pitchFamily="34" charset="0"/>
                <a:cs typeface="Arial" pitchFamily="34" charset="0"/>
              </a:rPr>
              <a:t>Training for </a:t>
            </a:r>
            <a:r>
              <a:rPr lang="en-US" sz="1600" u="sng" dirty="0">
                <a:solidFill>
                  <a:srgbClr val="002060"/>
                </a:solidFill>
                <a:latin typeface="Arial" pitchFamily="34" charset="0"/>
                <a:cs typeface="Arial" pitchFamily="34" charset="0"/>
              </a:rPr>
              <a:t>year </a:t>
            </a:r>
            <a:r>
              <a:rPr lang="en-US" sz="1600" u="sng" dirty="0" smtClean="0">
                <a:solidFill>
                  <a:srgbClr val="002060"/>
                </a:solidFill>
                <a:latin typeface="Arial" pitchFamily="34" charset="0"/>
                <a:cs typeface="Arial" pitchFamily="34" charset="0"/>
              </a:rPr>
              <a:t>2014 &amp; 2015</a:t>
            </a:r>
            <a:endParaRPr lang="en-US" sz="1600" u="sng" dirty="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345363954"/>
              </p:ext>
            </p:extLst>
          </p:nvPr>
        </p:nvGraphicFramePr>
        <p:xfrm>
          <a:off x="533400" y="1752597"/>
          <a:ext cx="7391401" cy="1911247"/>
        </p:xfrm>
        <a:graphic>
          <a:graphicData uri="http://schemas.openxmlformats.org/drawingml/2006/table">
            <a:tbl>
              <a:tblPr firstRow="1">
                <a:tableStyleId>{5C22544A-7EE6-4342-B048-85BDC9FD1C3A}</a:tableStyleId>
              </a:tblPr>
              <a:tblGrid>
                <a:gridCol w="2373013"/>
                <a:gridCol w="1302707"/>
                <a:gridCol w="1828412"/>
                <a:gridCol w="1887269"/>
              </a:tblGrid>
              <a:tr h="427999">
                <a:tc>
                  <a:txBody>
                    <a:bodyPr/>
                    <a:lstStyle/>
                    <a:p>
                      <a:pPr marL="0" marR="0">
                        <a:lnSpc>
                          <a:spcPct val="115000"/>
                        </a:lnSpc>
                        <a:spcBef>
                          <a:spcPts val="0"/>
                        </a:spcBef>
                        <a:spcAft>
                          <a:spcPts val="0"/>
                        </a:spcAft>
                      </a:pPr>
                      <a:r>
                        <a:rPr lang="en-US" sz="1200" b="1" dirty="0">
                          <a:effectLst/>
                          <a:latin typeface="+mn-lt"/>
                          <a:cs typeface="Arial" panose="020B0604020202020204" pitchFamily="34" charset="0"/>
                        </a:rPr>
                        <a:t>Issue </a:t>
                      </a:r>
                      <a:r>
                        <a:rPr lang="en-US" sz="1200" b="1" dirty="0" smtClean="0">
                          <a:effectLst/>
                          <a:latin typeface="+mn-lt"/>
                          <a:cs typeface="Arial" panose="020B0604020202020204" pitchFamily="34" charset="0"/>
                        </a:rPr>
                        <a:t>Categories (2014)</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b="1" dirty="0">
                          <a:effectLst/>
                          <a:latin typeface="+mn-lt"/>
                          <a:cs typeface="Arial" panose="020B0604020202020204" pitchFamily="34" charset="0"/>
                        </a:rPr>
                        <a:t>No. of Issues</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b="1" dirty="0">
                          <a:effectLst/>
                          <a:latin typeface="+mn-lt"/>
                          <a:cs typeface="Arial" panose="020B0604020202020204" pitchFamily="34" charset="0"/>
                        </a:rPr>
                        <a:t>Cum. Frequency</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b="1" dirty="0">
                          <a:effectLst/>
                          <a:latin typeface="+mn-lt"/>
                          <a:cs typeface="Arial" panose="020B0604020202020204" pitchFamily="34" charset="0"/>
                        </a:rPr>
                        <a:t>Cum. Percentage</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r>
              <a:tr h="214000">
                <a:tc>
                  <a:txBody>
                    <a:bodyPr/>
                    <a:lstStyle/>
                    <a:p>
                      <a:pPr marL="0" marR="0">
                        <a:lnSpc>
                          <a:spcPct val="115000"/>
                        </a:lnSpc>
                        <a:spcBef>
                          <a:spcPts val="0"/>
                        </a:spcBef>
                        <a:spcAft>
                          <a:spcPts val="0"/>
                        </a:spcAft>
                      </a:pPr>
                      <a:r>
                        <a:rPr lang="en-US" sz="1200" dirty="0">
                          <a:effectLst/>
                        </a:rPr>
                        <a:t>Medications and Orders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35.8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14000">
                <a:tc>
                  <a:txBody>
                    <a:bodyPr/>
                    <a:lstStyle/>
                    <a:p>
                      <a:pPr marL="0" marR="0">
                        <a:lnSpc>
                          <a:spcPct val="115000"/>
                        </a:lnSpc>
                        <a:spcBef>
                          <a:spcPts val="0"/>
                        </a:spcBef>
                        <a:spcAft>
                          <a:spcPts val="0"/>
                        </a:spcAft>
                      </a:pPr>
                      <a:r>
                        <a:rPr lang="en-US" sz="1200" dirty="0">
                          <a:effectLst/>
                        </a:rPr>
                        <a:t>Application Inbox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30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56.6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08751">
                <a:tc>
                  <a:txBody>
                    <a:bodyPr/>
                    <a:lstStyle/>
                    <a:p>
                      <a:pPr marL="0" marR="0">
                        <a:lnSpc>
                          <a:spcPct val="115000"/>
                        </a:lnSpc>
                        <a:spcBef>
                          <a:spcPts val="0"/>
                        </a:spcBef>
                        <a:spcAft>
                          <a:spcPts val="0"/>
                        </a:spcAft>
                      </a:pPr>
                      <a:r>
                        <a:rPr lang="en-US" sz="1200">
                          <a:effectLst/>
                        </a:rPr>
                        <a:t>Patient Visit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71.7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08751">
                <a:tc>
                  <a:txBody>
                    <a:bodyPr/>
                    <a:lstStyle/>
                    <a:p>
                      <a:pPr marL="0" marR="0">
                        <a:lnSpc>
                          <a:spcPct val="115000"/>
                        </a:lnSpc>
                        <a:spcBef>
                          <a:spcPts val="0"/>
                        </a:spcBef>
                        <a:spcAft>
                          <a:spcPts val="0"/>
                        </a:spcAft>
                      </a:pPr>
                      <a:r>
                        <a:rPr lang="en-US" sz="1200">
                          <a:effectLst/>
                        </a:rPr>
                        <a:t>Printer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84.9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14000">
                <a:tc>
                  <a:txBody>
                    <a:bodyPr/>
                    <a:lstStyle/>
                    <a:p>
                      <a:pPr marL="0" marR="0">
                        <a:lnSpc>
                          <a:spcPct val="115000"/>
                        </a:lnSpc>
                        <a:spcBef>
                          <a:spcPts val="0"/>
                        </a:spcBef>
                        <a:spcAft>
                          <a:spcPts val="0"/>
                        </a:spcAft>
                      </a:pPr>
                      <a:r>
                        <a:rPr lang="en-US" sz="1200">
                          <a:effectLst/>
                        </a:rPr>
                        <a:t>Patient Visit Notes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94.3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08751">
                <a:tc>
                  <a:txBody>
                    <a:bodyPr/>
                    <a:lstStyle/>
                    <a:p>
                      <a:pPr marL="0" marR="0">
                        <a:lnSpc>
                          <a:spcPct val="115000"/>
                        </a:lnSpc>
                        <a:spcBef>
                          <a:spcPts val="0"/>
                        </a:spcBef>
                        <a:spcAft>
                          <a:spcPts val="0"/>
                        </a:spcAft>
                      </a:pPr>
                      <a:r>
                        <a:rPr lang="en-US" sz="1200">
                          <a:effectLst/>
                        </a:rPr>
                        <a:t>Patient Chart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08751">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53</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3890313382"/>
              </p:ext>
            </p:extLst>
          </p:nvPr>
        </p:nvGraphicFramePr>
        <p:xfrm>
          <a:off x="533400" y="3886200"/>
          <a:ext cx="7391401" cy="2209800"/>
        </p:xfrm>
        <a:graphic>
          <a:graphicData uri="http://schemas.openxmlformats.org/drawingml/2006/table">
            <a:tbl>
              <a:tblPr firstRow="1">
                <a:tableStyleId>{5C22544A-7EE6-4342-B048-85BDC9FD1C3A}</a:tableStyleId>
              </a:tblPr>
              <a:tblGrid>
                <a:gridCol w="2519858"/>
                <a:gridCol w="1149841"/>
                <a:gridCol w="1978379"/>
                <a:gridCol w="1743323"/>
              </a:tblGrid>
              <a:tr h="22098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b="1" kern="1200" dirty="0" smtClean="0">
                          <a:solidFill>
                            <a:schemeClr val="lt1"/>
                          </a:solidFill>
                          <a:effectLst/>
                          <a:latin typeface="+mn-lt"/>
                          <a:ea typeface="+mn-ea"/>
                          <a:cs typeface="Arial" panose="020B0604020202020204" pitchFamily="34" charset="0"/>
                        </a:rPr>
                        <a:t>Issue Categories (2015)</a:t>
                      </a:r>
                    </a:p>
                  </a:txBody>
                  <a:tcPr marL="68580" marR="68580" marT="0" marB="0" anchor="b"/>
                </a:tc>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Arial" panose="020B0604020202020204" pitchFamily="34" charset="0"/>
                        </a:rPr>
                        <a:t>No. of Issues</a:t>
                      </a:r>
                    </a:p>
                  </a:txBody>
                  <a:tcPr marL="68580" marR="68580" marT="0" marB="0" anchor="b"/>
                </a:tc>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Arial" panose="020B0604020202020204" pitchFamily="34" charset="0"/>
                        </a:rPr>
                        <a:t>Cum. Frequency</a:t>
                      </a:r>
                    </a:p>
                  </a:txBody>
                  <a:tcPr marL="68580" marR="68580" marT="0" marB="0" anchor="b"/>
                </a:tc>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Arial" panose="020B0604020202020204" pitchFamily="34" charset="0"/>
                        </a:rPr>
                        <a:t>Cum. Percentage</a:t>
                      </a:r>
                    </a:p>
                  </a:txBody>
                  <a:tcPr marL="68580" marR="68580" marT="0" marB="0" anchor="b"/>
                </a:tc>
              </a:tr>
              <a:tr h="220980">
                <a:tc>
                  <a:txBody>
                    <a:bodyPr/>
                    <a:lstStyle/>
                    <a:p>
                      <a:pPr marL="0" marR="0">
                        <a:lnSpc>
                          <a:spcPct val="115000"/>
                        </a:lnSpc>
                        <a:spcBef>
                          <a:spcPts val="0"/>
                        </a:spcBef>
                        <a:spcAft>
                          <a:spcPts val="0"/>
                        </a:spcAft>
                      </a:pPr>
                      <a:r>
                        <a:rPr lang="en-US" sz="1200" dirty="0">
                          <a:effectLst/>
                        </a:rPr>
                        <a:t>Medications and Orders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14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34.1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dirty="0">
                          <a:effectLst/>
                        </a:rPr>
                        <a:t>Printer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56.1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a:effectLst/>
                        </a:rPr>
                        <a:t>Patient Visit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68.3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a:effectLst/>
                        </a:rPr>
                        <a:t>Application Inbox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33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80.5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a:effectLst/>
                        </a:rPr>
                        <a:t>Patient Visit Notes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36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87.8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a:effectLst/>
                        </a:rPr>
                        <a:t>Patient Chart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39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95.1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a:effectLst/>
                        </a:rPr>
                        <a:t>Activities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97.6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a:effectLst/>
                        </a:rPr>
                        <a:t>Search Toolbar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41</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38099047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Pareto </a:t>
            </a:r>
            <a:r>
              <a:rPr lang="en-US" sz="1600" u="sng" dirty="0">
                <a:solidFill>
                  <a:srgbClr val="002060"/>
                </a:solidFill>
                <a:latin typeface="Arial" pitchFamily="34" charset="0"/>
                <a:cs typeface="Arial" pitchFamily="34" charset="0"/>
              </a:rPr>
              <a:t>Analysis of all the User Service Restorations under User </a:t>
            </a:r>
            <a:r>
              <a:rPr lang="en-US" sz="1600" u="sng" dirty="0" smtClean="0">
                <a:solidFill>
                  <a:srgbClr val="002060"/>
                </a:solidFill>
                <a:latin typeface="Arial" pitchFamily="34" charset="0"/>
                <a:cs typeface="Arial" pitchFamily="34" charset="0"/>
              </a:rPr>
              <a:t>Training for </a:t>
            </a:r>
            <a:r>
              <a:rPr lang="en-US" sz="1600" u="sng" dirty="0">
                <a:solidFill>
                  <a:srgbClr val="002060"/>
                </a:solidFill>
                <a:latin typeface="Arial" pitchFamily="34" charset="0"/>
                <a:cs typeface="Arial" pitchFamily="34" charset="0"/>
              </a:rPr>
              <a:t>year </a:t>
            </a:r>
            <a:r>
              <a:rPr lang="en-US" sz="1600" u="sng" dirty="0" smtClean="0">
                <a:solidFill>
                  <a:srgbClr val="002060"/>
                </a:solidFill>
                <a:latin typeface="Arial" pitchFamily="34" charset="0"/>
                <a:cs typeface="Arial" pitchFamily="34" charset="0"/>
              </a:rPr>
              <a:t>2014 &amp; 2015</a:t>
            </a:r>
            <a:endParaRPr lang="en-US" sz="1600" u="sng" dirty="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1993041606"/>
              </p:ext>
            </p:extLst>
          </p:nvPr>
        </p:nvGraphicFramePr>
        <p:xfrm>
          <a:off x="533400" y="1752597"/>
          <a:ext cx="7391401" cy="1911247"/>
        </p:xfrm>
        <a:graphic>
          <a:graphicData uri="http://schemas.openxmlformats.org/drawingml/2006/table">
            <a:tbl>
              <a:tblPr firstRow="1">
                <a:tableStyleId>{5C22544A-7EE6-4342-B048-85BDC9FD1C3A}</a:tableStyleId>
              </a:tblPr>
              <a:tblGrid>
                <a:gridCol w="2373013"/>
                <a:gridCol w="1302707"/>
                <a:gridCol w="1828412"/>
                <a:gridCol w="1887269"/>
              </a:tblGrid>
              <a:tr h="427999">
                <a:tc>
                  <a:txBody>
                    <a:bodyPr/>
                    <a:lstStyle/>
                    <a:p>
                      <a:pPr marL="0" marR="0">
                        <a:lnSpc>
                          <a:spcPct val="115000"/>
                        </a:lnSpc>
                        <a:spcBef>
                          <a:spcPts val="0"/>
                        </a:spcBef>
                        <a:spcAft>
                          <a:spcPts val="0"/>
                        </a:spcAft>
                      </a:pPr>
                      <a:r>
                        <a:rPr lang="en-US" sz="1200" b="1" dirty="0">
                          <a:effectLst/>
                          <a:latin typeface="+mn-lt"/>
                          <a:cs typeface="Arial" panose="020B0604020202020204" pitchFamily="34" charset="0"/>
                        </a:rPr>
                        <a:t>Issue </a:t>
                      </a:r>
                      <a:r>
                        <a:rPr lang="en-US" sz="1200" b="1" dirty="0" smtClean="0">
                          <a:effectLst/>
                          <a:latin typeface="+mn-lt"/>
                          <a:cs typeface="Arial" panose="020B0604020202020204" pitchFamily="34" charset="0"/>
                        </a:rPr>
                        <a:t>Categories (2014)</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b="1" dirty="0">
                          <a:effectLst/>
                          <a:latin typeface="+mn-lt"/>
                          <a:cs typeface="Arial" panose="020B0604020202020204" pitchFamily="34" charset="0"/>
                        </a:rPr>
                        <a:t>No. of Issues</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b="1" dirty="0">
                          <a:effectLst/>
                          <a:latin typeface="+mn-lt"/>
                          <a:cs typeface="Arial" panose="020B0604020202020204" pitchFamily="34" charset="0"/>
                        </a:rPr>
                        <a:t>Cum. Frequency</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b="1" dirty="0">
                          <a:effectLst/>
                          <a:latin typeface="+mn-lt"/>
                          <a:cs typeface="Arial" panose="020B0604020202020204" pitchFamily="34" charset="0"/>
                        </a:rPr>
                        <a:t>Cum. Percentage</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r>
              <a:tr h="214000">
                <a:tc>
                  <a:txBody>
                    <a:bodyPr/>
                    <a:lstStyle/>
                    <a:p>
                      <a:pPr marL="0" marR="0">
                        <a:lnSpc>
                          <a:spcPct val="115000"/>
                        </a:lnSpc>
                        <a:spcBef>
                          <a:spcPts val="0"/>
                        </a:spcBef>
                        <a:spcAft>
                          <a:spcPts val="0"/>
                        </a:spcAft>
                      </a:pPr>
                      <a:r>
                        <a:rPr lang="en-US" sz="1200" dirty="0">
                          <a:effectLst/>
                        </a:rPr>
                        <a:t>Medications and Orders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35.8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14000">
                <a:tc>
                  <a:txBody>
                    <a:bodyPr/>
                    <a:lstStyle/>
                    <a:p>
                      <a:pPr marL="0" marR="0">
                        <a:lnSpc>
                          <a:spcPct val="115000"/>
                        </a:lnSpc>
                        <a:spcBef>
                          <a:spcPts val="0"/>
                        </a:spcBef>
                        <a:spcAft>
                          <a:spcPts val="0"/>
                        </a:spcAft>
                      </a:pPr>
                      <a:r>
                        <a:rPr lang="en-US" sz="1200" dirty="0">
                          <a:effectLst/>
                        </a:rPr>
                        <a:t>Application Inbox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30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56.6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08751">
                <a:tc>
                  <a:txBody>
                    <a:bodyPr/>
                    <a:lstStyle/>
                    <a:p>
                      <a:pPr marL="0" marR="0">
                        <a:lnSpc>
                          <a:spcPct val="115000"/>
                        </a:lnSpc>
                        <a:spcBef>
                          <a:spcPts val="0"/>
                        </a:spcBef>
                        <a:spcAft>
                          <a:spcPts val="0"/>
                        </a:spcAft>
                      </a:pPr>
                      <a:r>
                        <a:rPr lang="en-US" sz="1200">
                          <a:effectLst/>
                        </a:rPr>
                        <a:t>Patient Visit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71.7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08751">
                <a:tc>
                  <a:txBody>
                    <a:bodyPr/>
                    <a:lstStyle/>
                    <a:p>
                      <a:pPr marL="0" marR="0">
                        <a:lnSpc>
                          <a:spcPct val="115000"/>
                        </a:lnSpc>
                        <a:spcBef>
                          <a:spcPts val="0"/>
                        </a:spcBef>
                        <a:spcAft>
                          <a:spcPts val="0"/>
                        </a:spcAft>
                      </a:pPr>
                      <a:r>
                        <a:rPr lang="en-US" sz="1200">
                          <a:effectLst/>
                        </a:rPr>
                        <a:t>Printer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84.9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14000">
                <a:tc>
                  <a:txBody>
                    <a:bodyPr/>
                    <a:lstStyle/>
                    <a:p>
                      <a:pPr marL="0" marR="0">
                        <a:lnSpc>
                          <a:spcPct val="115000"/>
                        </a:lnSpc>
                        <a:spcBef>
                          <a:spcPts val="0"/>
                        </a:spcBef>
                        <a:spcAft>
                          <a:spcPts val="0"/>
                        </a:spcAft>
                      </a:pPr>
                      <a:r>
                        <a:rPr lang="en-US" sz="1200">
                          <a:effectLst/>
                        </a:rPr>
                        <a:t>Patient Visit Notes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94.3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08751">
                <a:tc>
                  <a:txBody>
                    <a:bodyPr/>
                    <a:lstStyle/>
                    <a:p>
                      <a:pPr marL="0" marR="0">
                        <a:lnSpc>
                          <a:spcPct val="115000"/>
                        </a:lnSpc>
                        <a:spcBef>
                          <a:spcPts val="0"/>
                        </a:spcBef>
                        <a:spcAft>
                          <a:spcPts val="0"/>
                        </a:spcAft>
                      </a:pPr>
                      <a:r>
                        <a:rPr lang="en-US" sz="1200">
                          <a:effectLst/>
                        </a:rPr>
                        <a:t>Patient Chart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08751">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53</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2969018921"/>
              </p:ext>
            </p:extLst>
          </p:nvPr>
        </p:nvGraphicFramePr>
        <p:xfrm>
          <a:off x="533400" y="3886200"/>
          <a:ext cx="7391401" cy="2209800"/>
        </p:xfrm>
        <a:graphic>
          <a:graphicData uri="http://schemas.openxmlformats.org/drawingml/2006/table">
            <a:tbl>
              <a:tblPr firstRow="1">
                <a:tableStyleId>{5C22544A-7EE6-4342-B048-85BDC9FD1C3A}</a:tableStyleId>
              </a:tblPr>
              <a:tblGrid>
                <a:gridCol w="2519858"/>
                <a:gridCol w="1149841"/>
                <a:gridCol w="1978379"/>
                <a:gridCol w="1743323"/>
              </a:tblGrid>
              <a:tr h="22098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b="1" kern="1200" dirty="0" smtClean="0">
                          <a:solidFill>
                            <a:schemeClr val="lt1"/>
                          </a:solidFill>
                          <a:effectLst/>
                          <a:latin typeface="+mn-lt"/>
                          <a:ea typeface="+mn-ea"/>
                          <a:cs typeface="Arial" panose="020B0604020202020204" pitchFamily="34" charset="0"/>
                        </a:rPr>
                        <a:t>Issue Categories (2015)</a:t>
                      </a:r>
                    </a:p>
                  </a:txBody>
                  <a:tcPr marL="68580" marR="68580" marT="0" marB="0" anchor="b"/>
                </a:tc>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Arial" panose="020B0604020202020204" pitchFamily="34" charset="0"/>
                        </a:rPr>
                        <a:t>No. of Issues</a:t>
                      </a:r>
                    </a:p>
                  </a:txBody>
                  <a:tcPr marL="68580" marR="68580" marT="0" marB="0" anchor="b"/>
                </a:tc>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Arial" panose="020B0604020202020204" pitchFamily="34" charset="0"/>
                        </a:rPr>
                        <a:t>Cum. Frequency</a:t>
                      </a:r>
                    </a:p>
                  </a:txBody>
                  <a:tcPr marL="68580" marR="68580" marT="0" marB="0" anchor="b"/>
                </a:tc>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Arial" panose="020B0604020202020204" pitchFamily="34" charset="0"/>
                        </a:rPr>
                        <a:t>Cum. Percentage</a:t>
                      </a:r>
                    </a:p>
                  </a:txBody>
                  <a:tcPr marL="68580" marR="68580" marT="0" marB="0" anchor="b"/>
                </a:tc>
              </a:tr>
              <a:tr h="220980">
                <a:tc>
                  <a:txBody>
                    <a:bodyPr/>
                    <a:lstStyle/>
                    <a:p>
                      <a:pPr marL="0" marR="0">
                        <a:lnSpc>
                          <a:spcPct val="115000"/>
                        </a:lnSpc>
                        <a:spcBef>
                          <a:spcPts val="0"/>
                        </a:spcBef>
                        <a:spcAft>
                          <a:spcPts val="0"/>
                        </a:spcAft>
                      </a:pPr>
                      <a:r>
                        <a:rPr lang="en-US" sz="1200" dirty="0">
                          <a:effectLst/>
                        </a:rPr>
                        <a:t>Medications and Orders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14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34.1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20980">
                <a:tc>
                  <a:txBody>
                    <a:bodyPr/>
                    <a:lstStyle/>
                    <a:p>
                      <a:pPr marL="0" marR="0">
                        <a:lnSpc>
                          <a:spcPct val="115000"/>
                        </a:lnSpc>
                        <a:spcBef>
                          <a:spcPts val="0"/>
                        </a:spcBef>
                        <a:spcAft>
                          <a:spcPts val="0"/>
                        </a:spcAft>
                      </a:pPr>
                      <a:r>
                        <a:rPr lang="en-US" sz="1200" dirty="0">
                          <a:effectLst/>
                        </a:rPr>
                        <a:t>Printer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56.1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20980">
                <a:tc>
                  <a:txBody>
                    <a:bodyPr/>
                    <a:lstStyle/>
                    <a:p>
                      <a:pPr marL="0" marR="0">
                        <a:lnSpc>
                          <a:spcPct val="115000"/>
                        </a:lnSpc>
                        <a:spcBef>
                          <a:spcPts val="0"/>
                        </a:spcBef>
                        <a:spcAft>
                          <a:spcPts val="0"/>
                        </a:spcAft>
                      </a:pPr>
                      <a:r>
                        <a:rPr lang="en-US" sz="1200">
                          <a:effectLst/>
                        </a:rPr>
                        <a:t>Patient Visit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28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68.3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20980">
                <a:tc>
                  <a:txBody>
                    <a:bodyPr/>
                    <a:lstStyle/>
                    <a:p>
                      <a:pPr marL="0" marR="0">
                        <a:lnSpc>
                          <a:spcPct val="115000"/>
                        </a:lnSpc>
                        <a:spcBef>
                          <a:spcPts val="0"/>
                        </a:spcBef>
                        <a:spcAft>
                          <a:spcPts val="0"/>
                        </a:spcAft>
                      </a:pPr>
                      <a:r>
                        <a:rPr lang="en-US" sz="1200">
                          <a:effectLst/>
                        </a:rPr>
                        <a:t>Application Inbox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33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80.5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20980">
                <a:tc>
                  <a:txBody>
                    <a:bodyPr/>
                    <a:lstStyle/>
                    <a:p>
                      <a:pPr marL="0" marR="0">
                        <a:lnSpc>
                          <a:spcPct val="115000"/>
                        </a:lnSpc>
                        <a:spcBef>
                          <a:spcPts val="0"/>
                        </a:spcBef>
                        <a:spcAft>
                          <a:spcPts val="0"/>
                        </a:spcAft>
                      </a:pPr>
                      <a:r>
                        <a:rPr lang="en-US" sz="1200">
                          <a:effectLst/>
                        </a:rPr>
                        <a:t>Patient Visit Notes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36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87.8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a:effectLst/>
                        </a:rPr>
                        <a:t>Patient Chart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39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95.1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a:effectLst/>
                        </a:rPr>
                        <a:t>Activities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97.6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a:effectLst/>
                        </a:rPr>
                        <a:t>Search Toolbar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20980">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41</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7761303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Pareto </a:t>
            </a:r>
            <a:r>
              <a:rPr lang="en-US" sz="1600" u="sng" dirty="0">
                <a:solidFill>
                  <a:srgbClr val="002060"/>
                </a:solidFill>
                <a:latin typeface="Arial" pitchFamily="34" charset="0"/>
                <a:cs typeface="Arial" pitchFamily="34" charset="0"/>
              </a:rPr>
              <a:t>Analysis of all the User Service Restorations under </a:t>
            </a:r>
            <a:r>
              <a:rPr lang="en-US" sz="1600" u="sng" dirty="0" smtClean="0">
                <a:solidFill>
                  <a:srgbClr val="002060"/>
                </a:solidFill>
                <a:latin typeface="Arial" pitchFamily="34" charset="0"/>
                <a:cs typeface="Arial" pitchFamily="34" charset="0"/>
              </a:rPr>
              <a:t>Incorrect Build for </a:t>
            </a:r>
            <a:r>
              <a:rPr lang="en-US" sz="1600" u="sng" dirty="0">
                <a:solidFill>
                  <a:srgbClr val="002060"/>
                </a:solidFill>
                <a:latin typeface="Arial" pitchFamily="34" charset="0"/>
                <a:cs typeface="Arial" pitchFamily="34" charset="0"/>
              </a:rPr>
              <a:t>year </a:t>
            </a:r>
            <a:r>
              <a:rPr lang="en-US" sz="1600" u="sng" dirty="0" smtClean="0">
                <a:solidFill>
                  <a:srgbClr val="002060"/>
                </a:solidFill>
                <a:latin typeface="Arial" pitchFamily="34" charset="0"/>
                <a:cs typeface="Arial" pitchFamily="34" charset="0"/>
              </a:rPr>
              <a:t>2014 &amp; 2015</a:t>
            </a:r>
            <a:endParaRPr lang="en-US" sz="1600" u="sng" dirty="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2786662490"/>
              </p:ext>
            </p:extLst>
          </p:nvPr>
        </p:nvGraphicFramePr>
        <p:xfrm>
          <a:off x="533400" y="1828798"/>
          <a:ext cx="7942325" cy="1732848"/>
        </p:xfrm>
        <a:graphic>
          <a:graphicData uri="http://schemas.openxmlformats.org/drawingml/2006/table">
            <a:tbl>
              <a:tblPr firstRow="1">
                <a:tableStyleId>{5C22544A-7EE6-4342-B048-85BDC9FD1C3A}</a:tableStyleId>
              </a:tblPr>
              <a:tblGrid>
                <a:gridCol w="2362200"/>
                <a:gridCol w="1905000"/>
                <a:gridCol w="1981200"/>
                <a:gridCol w="1693925"/>
              </a:tblGrid>
              <a:tr h="495098">
                <a:tc>
                  <a:txBody>
                    <a:bodyPr/>
                    <a:lstStyle/>
                    <a:p>
                      <a:pPr marL="0" marR="0">
                        <a:lnSpc>
                          <a:spcPct val="115000"/>
                        </a:lnSpc>
                        <a:spcBef>
                          <a:spcPts val="0"/>
                        </a:spcBef>
                        <a:spcAft>
                          <a:spcPts val="0"/>
                        </a:spcAft>
                      </a:pPr>
                      <a:r>
                        <a:rPr lang="en-US" sz="1200" b="1" dirty="0" smtClean="0">
                          <a:effectLst/>
                          <a:latin typeface="+mn-lt"/>
                          <a:cs typeface="Arial" panose="020B0604020202020204" pitchFamily="34" charset="0"/>
                        </a:rPr>
                        <a:t>Issue Categories (2014)</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a:effectLst/>
                        </a:rPr>
                        <a:t>No. of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Frequency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Percentage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47550">
                <a:tc>
                  <a:txBody>
                    <a:bodyPr/>
                    <a:lstStyle/>
                    <a:p>
                      <a:pPr marL="0" marR="0">
                        <a:lnSpc>
                          <a:spcPct val="115000"/>
                        </a:lnSpc>
                        <a:spcBef>
                          <a:spcPts val="0"/>
                        </a:spcBef>
                        <a:spcAft>
                          <a:spcPts val="0"/>
                        </a:spcAft>
                      </a:pPr>
                      <a:r>
                        <a:rPr lang="en-US" sz="1200">
                          <a:effectLst/>
                        </a:rPr>
                        <a:t>Application Inbox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47550">
                <a:tc>
                  <a:txBody>
                    <a:bodyPr/>
                    <a:lstStyle/>
                    <a:p>
                      <a:pPr marL="0" marR="0">
                        <a:lnSpc>
                          <a:spcPct val="115000"/>
                        </a:lnSpc>
                        <a:spcBef>
                          <a:spcPts val="0"/>
                        </a:spcBef>
                        <a:spcAft>
                          <a:spcPts val="0"/>
                        </a:spcAft>
                      </a:pPr>
                      <a:r>
                        <a:rPr lang="en-US" sz="1200">
                          <a:effectLst/>
                        </a:rPr>
                        <a:t>Printer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80.0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47550">
                <a:tc>
                  <a:txBody>
                    <a:bodyPr/>
                    <a:lstStyle/>
                    <a:p>
                      <a:pPr marL="0" marR="0">
                        <a:lnSpc>
                          <a:spcPct val="115000"/>
                        </a:lnSpc>
                        <a:spcBef>
                          <a:spcPts val="0"/>
                        </a:spcBef>
                        <a:spcAft>
                          <a:spcPts val="0"/>
                        </a:spcAft>
                      </a:pPr>
                      <a:r>
                        <a:rPr lang="en-US" sz="1200">
                          <a:effectLst/>
                        </a:rPr>
                        <a:t>Medications and Orders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96.0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47550">
                <a:tc>
                  <a:txBody>
                    <a:bodyPr/>
                    <a:lstStyle/>
                    <a:p>
                      <a:pPr marL="0" marR="0">
                        <a:lnSpc>
                          <a:spcPct val="115000"/>
                        </a:lnSpc>
                        <a:spcBef>
                          <a:spcPts val="0"/>
                        </a:spcBef>
                        <a:spcAft>
                          <a:spcPts val="0"/>
                        </a:spcAft>
                      </a:pPr>
                      <a:r>
                        <a:rPr lang="en-US" sz="1200">
                          <a:effectLst/>
                        </a:rPr>
                        <a:t>Patient Visit Notes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47550">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25</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2615191479"/>
              </p:ext>
            </p:extLst>
          </p:nvPr>
        </p:nvGraphicFramePr>
        <p:xfrm>
          <a:off x="533400" y="3810000"/>
          <a:ext cx="7970279" cy="2209800"/>
        </p:xfrm>
        <a:graphic>
          <a:graphicData uri="http://schemas.openxmlformats.org/drawingml/2006/table">
            <a:tbl>
              <a:tblPr firstRow="1" bandRow="1">
                <a:tableStyleId>{5C22544A-7EE6-4342-B048-85BDC9FD1C3A}</a:tableStyleId>
              </a:tblPr>
              <a:tblGrid>
                <a:gridCol w="2388206"/>
                <a:gridCol w="1937421"/>
                <a:gridCol w="1937421"/>
                <a:gridCol w="1707231"/>
              </a:tblGrid>
              <a:tr h="276225">
                <a:tc>
                  <a:txBody>
                    <a:bodyPr/>
                    <a:lstStyle/>
                    <a:p>
                      <a:pPr marL="0" marR="0">
                        <a:lnSpc>
                          <a:spcPct val="115000"/>
                        </a:lnSpc>
                        <a:spcBef>
                          <a:spcPts val="0"/>
                        </a:spcBef>
                        <a:spcAft>
                          <a:spcPts val="0"/>
                        </a:spcAft>
                      </a:pPr>
                      <a:r>
                        <a:rPr lang="en-US" sz="1200" b="1" dirty="0" smtClean="0">
                          <a:effectLst/>
                          <a:latin typeface="+mn-lt"/>
                          <a:cs typeface="Arial" panose="020B0604020202020204" pitchFamily="34" charset="0"/>
                        </a:rPr>
                        <a:t>Issue Categories (2015)</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dirty="0">
                          <a:effectLst/>
                        </a:rPr>
                        <a:t>No. of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Frequency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Percentage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Printer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46.2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Application Inbox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74.4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Medications and Orders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89.7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Patient Visit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94.9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Patient Chart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97.4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Patient Visit Notes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39</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5665435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Pareto </a:t>
            </a:r>
            <a:r>
              <a:rPr lang="en-US" sz="1600" u="sng" dirty="0">
                <a:solidFill>
                  <a:srgbClr val="002060"/>
                </a:solidFill>
                <a:latin typeface="Arial" pitchFamily="34" charset="0"/>
                <a:cs typeface="Arial" pitchFamily="34" charset="0"/>
              </a:rPr>
              <a:t>Analysis of all the User Service Restorations under </a:t>
            </a:r>
            <a:r>
              <a:rPr lang="en-US" sz="1600" u="sng" dirty="0" smtClean="0">
                <a:solidFill>
                  <a:srgbClr val="002060"/>
                </a:solidFill>
                <a:latin typeface="Arial" pitchFamily="34" charset="0"/>
                <a:cs typeface="Arial" pitchFamily="34" charset="0"/>
              </a:rPr>
              <a:t>Incorrect Build for </a:t>
            </a:r>
            <a:r>
              <a:rPr lang="en-US" sz="1600" u="sng" dirty="0">
                <a:solidFill>
                  <a:srgbClr val="002060"/>
                </a:solidFill>
                <a:latin typeface="Arial" pitchFamily="34" charset="0"/>
                <a:cs typeface="Arial" pitchFamily="34" charset="0"/>
              </a:rPr>
              <a:t>year </a:t>
            </a:r>
            <a:r>
              <a:rPr lang="en-US" sz="1600" u="sng" dirty="0" smtClean="0">
                <a:solidFill>
                  <a:srgbClr val="002060"/>
                </a:solidFill>
                <a:latin typeface="Arial" pitchFamily="34" charset="0"/>
                <a:cs typeface="Arial" pitchFamily="34" charset="0"/>
              </a:rPr>
              <a:t>2014 &amp; 2015</a:t>
            </a:r>
            <a:endParaRPr lang="en-US" sz="1600" u="sng" dirty="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1594509509"/>
              </p:ext>
            </p:extLst>
          </p:nvPr>
        </p:nvGraphicFramePr>
        <p:xfrm>
          <a:off x="533400" y="1828798"/>
          <a:ext cx="7942325" cy="1732848"/>
        </p:xfrm>
        <a:graphic>
          <a:graphicData uri="http://schemas.openxmlformats.org/drawingml/2006/table">
            <a:tbl>
              <a:tblPr firstRow="1">
                <a:tableStyleId>{5C22544A-7EE6-4342-B048-85BDC9FD1C3A}</a:tableStyleId>
              </a:tblPr>
              <a:tblGrid>
                <a:gridCol w="2362200"/>
                <a:gridCol w="1905000"/>
                <a:gridCol w="1981200"/>
                <a:gridCol w="1693925"/>
              </a:tblGrid>
              <a:tr h="495098">
                <a:tc>
                  <a:txBody>
                    <a:bodyPr/>
                    <a:lstStyle/>
                    <a:p>
                      <a:pPr marL="0" marR="0">
                        <a:lnSpc>
                          <a:spcPct val="115000"/>
                        </a:lnSpc>
                        <a:spcBef>
                          <a:spcPts val="0"/>
                        </a:spcBef>
                        <a:spcAft>
                          <a:spcPts val="0"/>
                        </a:spcAft>
                      </a:pPr>
                      <a:r>
                        <a:rPr lang="en-US" sz="1200" b="1" dirty="0" smtClean="0">
                          <a:effectLst/>
                          <a:latin typeface="+mn-lt"/>
                          <a:cs typeface="Arial" panose="020B0604020202020204" pitchFamily="34" charset="0"/>
                        </a:rPr>
                        <a:t>Issue Categories (2014)</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a:effectLst/>
                        </a:rPr>
                        <a:t>No. of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Frequency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Percentage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47550">
                <a:tc>
                  <a:txBody>
                    <a:bodyPr/>
                    <a:lstStyle/>
                    <a:p>
                      <a:pPr marL="0" marR="0">
                        <a:lnSpc>
                          <a:spcPct val="115000"/>
                        </a:lnSpc>
                        <a:spcBef>
                          <a:spcPts val="0"/>
                        </a:spcBef>
                        <a:spcAft>
                          <a:spcPts val="0"/>
                        </a:spcAft>
                      </a:pPr>
                      <a:r>
                        <a:rPr lang="en-US" sz="1200" dirty="0">
                          <a:effectLst/>
                        </a:rPr>
                        <a:t>Application Inbox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52.0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47550">
                <a:tc>
                  <a:txBody>
                    <a:bodyPr/>
                    <a:lstStyle/>
                    <a:p>
                      <a:pPr marL="0" marR="0">
                        <a:lnSpc>
                          <a:spcPct val="115000"/>
                        </a:lnSpc>
                        <a:spcBef>
                          <a:spcPts val="0"/>
                        </a:spcBef>
                        <a:spcAft>
                          <a:spcPts val="0"/>
                        </a:spcAft>
                      </a:pPr>
                      <a:r>
                        <a:rPr lang="en-US" sz="1200" dirty="0">
                          <a:effectLst/>
                        </a:rPr>
                        <a:t>Printer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80.0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47550">
                <a:tc>
                  <a:txBody>
                    <a:bodyPr/>
                    <a:lstStyle/>
                    <a:p>
                      <a:pPr marL="0" marR="0">
                        <a:lnSpc>
                          <a:spcPct val="115000"/>
                        </a:lnSpc>
                        <a:spcBef>
                          <a:spcPts val="0"/>
                        </a:spcBef>
                        <a:spcAft>
                          <a:spcPts val="0"/>
                        </a:spcAft>
                      </a:pPr>
                      <a:r>
                        <a:rPr lang="en-US" sz="1200">
                          <a:effectLst/>
                        </a:rPr>
                        <a:t>Medications and Orders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96.0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47550">
                <a:tc>
                  <a:txBody>
                    <a:bodyPr/>
                    <a:lstStyle/>
                    <a:p>
                      <a:pPr marL="0" marR="0">
                        <a:lnSpc>
                          <a:spcPct val="115000"/>
                        </a:lnSpc>
                        <a:spcBef>
                          <a:spcPts val="0"/>
                        </a:spcBef>
                        <a:spcAft>
                          <a:spcPts val="0"/>
                        </a:spcAft>
                      </a:pPr>
                      <a:r>
                        <a:rPr lang="en-US" sz="1200">
                          <a:effectLst/>
                        </a:rPr>
                        <a:t>Patient Visit Notes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47550">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25</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953913052"/>
              </p:ext>
            </p:extLst>
          </p:nvPr>
        </p:nvGraphicFramePr>
        <p:xfrm>
          <a:off x="533400" y="3810000"/>
          <a:ext cx="7970279" cy="2209800"/>
        </p:xfrm>
        <a:graphic>
          <a:graphicData uri="http://schemas.openxmlformats.org/drawingml/2006/table">
            <a:tbl>
              <a:tblPr firstRow="1" bandRow="1">
                <a:tableStyleId>{5C22544A-7EE6-4342-B048-85BDC9FD1C3A}</a:tableStyleId>
              </a:tblPr>
              <a:tblGrid>
                <a:gridCol w="2388206"/>
                <a:gridCol w="1937421"/>
                <a:gridCol w="1937421"/>
                <a:gridCol w="1707231"/>
              </a:tblGrid>
              <a:tr h="276225">
                <a:tc>
                  <a:txBody>
                    <a:bodyPr/>
                    <a:lstStyle/>
                    <a:p>
                      <a:pPr marL="0" marR="0">
                        <a:lnSpc>
                          <a:spcPct val="115000"/>
                        </a:lnSpc>
                        <a:spcBef>
                          <a:spcPts val="0"/>
                        </a:spcBef>
                        <a:spcAft>
                          <a:spcPts val="0"/>
                        </a:spcAft>
                      </a:pPr>
                      <a:r>
                        <a:rPr lang="en-US" sz="1200" b="1" dirty="0" smtClean="0">
                          <a:effectLst/>
                          <a:latin typeface="+mn-lt"/>
                          <a:cs typeface="Arial" panose="020B0604020202020204" pitchFamily="34" charset="0"/>
                        </a:rPr>
                        <a:t>Issue Categories (2015)</a:t>
                      </a:r>
                      <a:endParaRPr lang="en-US" sz="1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marL="0" marR="0">
                        <a:lnSpc>
                          <a:spcPct val="115000"/>
                        </a:lnSpc>
                        <a:spcBef>
                          <a:spcPts val="0"/>
                        </a:spcBef>
                        <a:spcAft>
                          <a:spcPts val="0"/>
                        </a:spcAft>
                      </a:pPr>
                      <a:r>
                        <a:rPr lang="en-US" sz="1200" dirty="0">
                          <a:effectLst/>
                        </a:rPr>
                        <a:t>No. of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Frequency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Cum. Percentage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Printer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46.2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76225">
                <a:tc>
                  <a:txBody>
                    <a:bodyPr/>
                    <a:lstStyle/>
                    <a:p>
                      <a:pPr marL="0" marR="0">
                        <a:lnSpc>
                          <a:spcPct val="115000"/>
                        </a:lnSpc>
                        <a:spcBef>
                          <a:spcPts val="0"/>
                        </a:spcBef>
                        <a:spcAft>
                          <a:spcPts val="0"/>
                        </a:spcAft>
                      </a:pPr>
                      <a:r>
                        <a:rPr lang="en-US" sz="1200" dirty="0">
                          <a:effectLst/>
                        </a:rPr>
                        <a:t>Application Inbox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a:effectLst/>
                        </a:rPr>
                        <a:t>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c>
                  <a:txBody>
                    <a:bodyPr/>
                    <a:lstStyle/>
                    <a:p>
                      <a:pPr marL="0" marR="0" algn="r">
                        <a:lnSpc>
                          <a:spcPct val="115000"/>
                        </a:lnSpc>
                        <a:spcBef>
                          <a:spcPts val="0"/>
                        </a:spcBef>
                        <a:spcAft>
                          <a:spcPts val="0"/>
                        </a:spcAft>
                      </a:pPr>
                      <a:r>
                        <a:rPr lang="en-US" sz="1200" dirty="0">
                          <a:effectLst/>
                        </a:rPr>
                        <a:t>74.4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3"/>
                    </a:solidFill>
                  </a:tcPr>
                </a:tc>
              </a:tr>
              <a:tr h="276225">
                <a:tc>
                  <a:txBody>
                    <a:bodyPr/>
                    <a:lstStyle/>
                    <a:p>
                      <a:pPr marL="0" marR="0">
                        <a:lnSpc>
                          <a:spcPct val="115000"/>
                        </a:lnSpc>
                        <a:spcBef>
                          <a:spcPts val="0"/>
                        </a:spcBef>
                        <a:spcAft>
                          <a:spcPts val="0"/>
                        </a:spcAft>
                      </a:pPr>
                      <a:r>
                        <a:rPr lang="en-US" sz="1200" dirty="0">
                          <a:effectLst/>
                        </a:rPr>
                        <a:t>Medications and Orders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89.7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Patient Visit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94.9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Patient Chart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97.4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dirty="0">
                          <a:effectLst/>
                        </a:rPr>
                        <a:t>Patient Visit Notes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76225">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39</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254714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2529923"/>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b="1" u="sng" dirty="0" smtClean="0">
                <a:solidFill>
                  <a:srgbClr val="002060"/>
                </a:solidFill>
                <a:latin typeface="Arial" pitchFamily="34" charset="0"/>
                <a:cs typeface="Arial" pitchFamily="34" charset="0"/>
              </a:rPr>
              <a:t>Comparative Analysis</a:t>
            </a:r>
          </a:p>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Total </a:t>
            </a:r>
            <a:r>
              <a:rPr lang="en-US" sz="1600" u="sng" dirty="0">
                <a:solidFill>
                  <a:srgbClr val="002060"/>
                </a:solidFill>
                <a:latin typeface="Arial" pitchFamily="34" charset="0"/>
                <a:cs typeface="Arial" pitchFamily="34" charset="0"/>
              </a:rPr>
              <a:t>no. of issues </a:t>
            </a:r>
            <a:r>
              <a:rPr lang="en-US" sz="1600" u="sng" dirty="0" smtClean="0">
                <a:solidFill>
                  <a:srgbClr val="002060"/>
                </a:solidFill>
                <a:latin typeface="Arial" pitchFamily="34" charset="0"/>
                <a:cs typeface="Arial" pitchFamily="34" charset="0"/>
              </a:rPr>
              <a:t>occurring </a:t>
            </a:r>
            <a:r>
              <a:rPr lang="en-US" sz="1600" u="sng" dirty="0">
                <a:solidFill>
                  <a:srgbClr val="002060"/>
                </a:solidFill>
                <a:latin typeface="Arial" pitchFamily="34" charset="0"/>
                <a:cs typeface="Arial" pitchFamily="34" charset="0"/>
              </a:rPr>
              <a:t>commonly under the User Training category for year 2014 and 2015  &amp; 2015</a:t>
            </a: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2005075306"/>
              </p:ext>
            </p:extLst>
          </p:nvPr>
        </p:nvGraphicFramePr>
        <p:xfrm>
          <a:off x="533400" y="2514599"/>
          <a:ext cx="7848600" cy="2971800"/>
        </p:xfrm>
        <a:graphic>
          <a:graphicData uri="http://schemas.openxmlformats.org/drawingml/2006/table">
            <a:tbl>
              <a:tblPr firstRow="1">
                <a:tableStyleId>{5C22544A-7EE6-4342-B048-85BDC9FD1C3A}</a:tableStyleId>
              </a:tblPr>
              <a:tblGrid>
                <a:gridCol w="3564846"/>
                <a:gridCol w="2141877"/>
                <a:gridCol w="2141877"/>
              </a:tblGrid>
              <a:tr h="371475">
                <a:tc>
                  <a:txBody>
                    <a:bodyPr/>
                    <a:lstStyle/>
                    <a:p>
                      <a:pPr marL="0" marR="0">
                        <a:lnSpc>
                          <a:spcPct val="115000"/>
                        </a:lnSpc>
                        <a:spcBef>
                          <a:spcPts val="0"/>
                        </a:spcBef>
                        <a:spcAft>
                          <a:spcPts val="0"/>
                        </a:spcAft>
                      </a:pPr>
                      <a:r>
                        <a:rPr lang="en-US" sz="1200" dirty="0">
                          <a:effectLst/>
                        </a:rPr>
                        <a:t>User Training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No. of Issues (2014)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No. of Issues (2015)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71475">
                <a:tc>
                  <a:txBody>
                    <a:bodyPr/>
                    <a:lstStyle/>
                    <a:p>
                      <a:pPr marL="0" marR="0">
                        <a:lnSpc>
                          <a:spcPct val="115000"/>
                        </a:lnSpc>
                        <a:spcBef>
                          <a:spcPts val="0"/>
                        </a:spcBef>
                        <a:spcAft>
                          <a:spcPts val="0"/>
                        </a:spcAft>
                      </a:pPr>
                      <a:r>
                        <a:rPr lang="en-US" sz="1200">
                          <a:effectLst/>
                        </a:rPr>
                        <a:t>Medication Prescription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71475">
                <a:tc>
                  <a:txBody>
                    <a:bodyPr/>
                    <a:lstStyle/>
                    <a:p>
                      <a:pPr marL="0" marR="0">
                        <a:lnSpc>
                          <a:spcPct val="115000"/>
                        </a:lnSpc>
                        <a:spcBef>
                          <a:spcPts val="0"/>
                        </a:spcBef>
                        <a:spcAft>
                          <a:spcPts val="0"/>
                        </a:spcAft>
                      </a:pPr>
                      <a:r>
                        <a:rPr lang="en-US" sz="1200" dirty="0" smtClean="0">
                          <a:effectLst/>
                        </a:rPr>
                        <a:t>Sending Prescription to Pharmacy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71475">
                <a:tc>
                  <a:txBody>
                    <a:bodyPr/>
                    <a:lstStyle/>
                    <a:p>
                      <a:pPr marL="0" marR="0">
                        <a:lnSpc>
                          <a:spcPct val="115000"/>
                        </a:lnSpc>
                        <a:spcBef>
                          <a:spcPts val="0"/>
                        </a:spcBef>
                        <a:spcAft>
                          <a:spcPts val="0"/>
                        </a:spcAft>
                      </a:pPr>
                      <a:r>
                        <a:rPr lang="en-US" sz="1200">
                          <a:effectLst/>
                        </a:rPr>
                        <a:t>Closing Patient Visit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71475">
                <a:tc>
                  <a:txBody>
                    <a:bodyPr/>
                    <a:lstStyle/>
                    <a:p>
                      <a:pPr marL="0" marR="0">
                        <a:lnSpc>
                          <a:spcPct val="115000"/>
                        </a:lnSpc>
                        <a:spcBef>
                          <a:spcPts val="0"/>
                        </a:spcBef>
                        <a:spcAft>
                          <a:spcPts val="0"/>
                        </a:spcAft>
                      </a:pPr>
                      <a:r>
                        <a:rPr lang="en-US" sz="1200">
                          <a:effectLst/>
                        </a:rPr>
                        <a:t>Receiving Wrong Inbox Messages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71475">
                <a:tc>
                  <a:txBody>
                    <a:bodyPr/>
                    <a:lstStyle/>
                    <a:p>
                      <a:pPr marL="0" marR="0">
                        <a:lnSpc>
                          <a:spcPct val="115000"/>
                        </a:lnSpc>
                        <a:spcBef>
                          <a:spcPts val="0"/>
                        </a:spcBef>
                        <a:spcAft>
                          <a:spcPts val="0"/>
                        </a:spcAft>
                      </a:pPr>
                      <a:r>
                        <a:rPr lang="en-US" sz="1200">
                          <a:effectLst/>
                        </a:rPr>
                        <a:t>Placing Lab Order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71475">
                <a:tc>
                  <a:txBody>
                    <a:bodyPr/>
                    <a:lstStyle/>
                    <a:p>
                      <a:pPr marL="0" marR="0">
                        <a:lnSpc>
                          <a:spcPct val="115000"/>
                        </a:lnSpc>
                        <a:spcBef>
                          <a:spcPts val="0"/>
                        </a:spcBef>
                        <a:spcAft>
                          <a:spcPts val="0"/>
                        </a:spcAft>
                      </a:pPr>
                      <a:r>
                        <a:rPr lang="en-US" sz="1200">
                          <a:effectLst/>
                        </a:rPr>
                        <a:t>Adding Notes to Closed Visit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dirty="0">
                          <a:effectLst/>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71475">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34</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26</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37437063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Total </a:t>
            </a:r>
            <a:r>
              <a:rPr lang="en-US" sz="1600" u="sng" dirty="0">
                <a:solidFill>
                  <a:srgbClr val="002060"/>
                </a:solidFill>
                <a:latin typeface="Arial" pitchFamily="34" charset="0"/>
                <a:cs typeface="Arial" pitchFamily="34" charset="0"/>
              </a:rPr>
              <a:t>no. of issues </a:t>
            </a:r>
            <a:r>
              <a:rPr lang="en-US" sz="1600" u="sng" dirty="0" smtClean="0">
                <a:solidFill>
                  <a:srgbClr val="002060"/>
                </a:solidFill>
                <a:latin typeface="Arial" pitchFamily="34" charset="0"/>
                <a:cs typeface="Arial" pitchFamily="34" charset="0"/>
              </a:rPr>
              <a:t>occurring </a:t>
            </a:r>
            <a:r>
              <a:rPr lang="en-US" sz="1600" u="sng" dirty="0">
                <a:solidFill>
                  <a:srgbClr val="002060"/>
                </a:solidFill>
                <a:latin typeface="Arial" pitchFamily="34" charset="0"/>
                <a:cs typeface="Arial" pitchFamily="34" charset="0"/>
              </a:rPr>
              <a:t>commonly under the User Training category for year 2014 and 2015  &amp; 2015</a:t>
            </a: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5" name="Chart 4"/>
          <p:cNvGraphicFramePr/>
          <p:nvPr>
            <p:extLst>
              <p:ext uri="{D42A27DB-BD31-4B8C-83A1-F6EECF244321}">
                <p14:modId xmlns="" xmlns:p14="http://schemas.microsoft.com/office/powerpoint/2010/main" val="1606669307"/>
              </p:ext>
            </p:extLst>
          </p:nvPr>
        </p:nvGraphicFramePr>
        <p:xfrm>
          <a:off x="609600" y="2057400"/>
          <a:ext cx="7696199"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2286000" y="2590800"/>
            <a:ext cx="1066800" cy="3048000"/>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91104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351652"/>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Total </a:t>
            </a:r>
            <a:r>
              <a:rPr lang="en-US" sz="1600" u="sng" dirty="0">
                <a:solidFill>
                  <a:srgbClr val="002060"/>
                </a:solidFill>
                <a:latin typeface="Arial" pitchFamily="34" charset="0"/>
                <a:cs typeface="Arial" pitchFamily="34" charset="0"/>
              </a:rPr>
              <a:t>no. of issues </a:t>
            </a:r>
            <a:r>
              <a:rPr lang="en-US" sz="1600" u="sng" dirty="0" smtClean="0">
                <a:solidFill>
                  <a:srgbClr val="002060"/>
                </a:solidFill>
                <a:latin typeface="Arial" pitchFamily="34" charset="0"/>
                <a:cs typeface="Arial" pitchFamily="34" charset="0"/>
              </a:rPr>
              <a:t>occurring </a:t>
            </a:r>
            <a:r>
              <a:rPr lang="en-US" sz="1600" u="sng" dirty="0">
                <a:solidFill>
                  <a:srgbClr val="002060"/>
                </a:solidFill>
                <a:latin typeface="Arial" pitchFamily="34" charset="0"/>
                <a:cs typeface="Arial" pitchFamily="34" charset="0"/>
              </a:rPr>
              <a:t>commonly under the </a:t>
            </a:r>
            <a:r>
              <a:rPr lang="en-US" sz="1600" u="sng" dirty="0" smtClean="0">
                <a:solidFill>
                  <a:srgbClr val="002060"/>
                </a:solidFill>
                <a:latin typeface="Arial" pitchFamily="34" charset="0"/>
                <a:cs typeface="Arial" pitchFamily="34" charset="0"/>
              </a:rPr>
              <a:t>Incorrect Build category </a:t>
            </a:r>
            <a:r>
              <a:rPr lang="en-US" sz="1600" u="sng" dirty="0">
                <a:solidFill>
                  <a:srgbClr val="002060"/>
                </a:solidFill>
                <a:latin typeface="Arial" pitchFamily="34" charset="0"/>
                <a:cs typeface="Arial" pitchFamily="34" charset="0"/>
              </a:rPr>
              <a:t>for year 2014 and 2015  &amp; </a:t>
            </a:r>
            <a:r>
              <a:rPr lang="en-US" sz="1600" u="sng" dirty="0" smtClean="0">
                <a:solidFill>
                  <a:srgbClr val="002060"/>
                </a:solidFill>
                <a:latin typeface="Arial" pitchFamily="34" charset="0"/>
                <a:cs typeface="Arial" pitchFamily="34" charset="0"/>
              </a:rPr>
              <a:t>2015</a:t>
            </a: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1163060141"/>
              </p:ext>
            </p:extLst>
          </p:nvPr>
        </p:nvGraphicFramePr>
        <p:xfrm>
          <a:off x="533400" y="2211623"/>
          <a:ext cx="7848599" cy="2438400"/>
        </p:xfrm>
        <a:graphic>
          <a:graphicData uri="http://schemas.openxmlformats.org/drawingml/2006/table">
            <a:tbl>
              <a:tblPr firstRow="1">
                <a:tableStyleId>{5C22544A-7EE6-4342-B048-85BDC9FD1C3A}</a:tableStyleId>
              </a:tblPr>
              <a:tblGrid>
                <a:gridCol w="3647149"/>
                <a:gridCol w="2100725"/>
                <a:gridCol w="2100725"/>
              </a:tblGrid>
              <a:tr h="609600">
                <a:tc>
                  <a:txBody>
                    <a:bodyPr/>
                    <a:lstStyle/>
                    <a:p>
                      <a:pPr marL="0" marR="0">
                        <a:lnSpc>
                          <a:spcPct val="115000"/>
                        </a:lnSpc>
                        <a:spcBef>
                          <a:spcPts val="0"/>
                        </a:spcBef>
                        <a:spcAft>
                          <a:spcPts val="0"/>
                        </a:spcAft>
                      </a:pPr>
                      <a:r>
                        <a:rPr lang="en-US" sz="1200" dirty="0">
                          <a:effectLst/>
                        </a:rPr>
                        <a:t>Incorrect Build Issues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No. of Issues (2014)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200">
                          <a:effectLst/>
                        </a:rPr>
                        <a:t>No. of Issues (2015)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609600">
                <a:tc>
                  <a:txBody>
                    <a:bodyPr/>
                    <a:lstStyle/>
                    <a:p>
                      <a:pPr marL="0" marR="0">
                        <a:lnSpc>
                          <a:spcPct val="115000"/>
                        </a:lnSpc>
                        <a:spcBef>
                          <a:spcPts val="0"/>
                        </a:spcBef>
                        <a:spcAft>
                          <a:spcPts val="0"/>
                        </a:spcAft>
                      </a:pPr>
                      <a:r>
                        <a:rPr lang="en-US" sz="1200">
                          <a:effectLst/>
                        </a:rPr>
                        <a:t>Wrong Printer/ Workstation Mapped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609600">
                <a:tc>
                  <a:txBody>
                    <a:bodyPr/>
                    <a:lstStyle/>
                    <a:p>
                      <a:pPr marL="0" marR="0">
                        <a:lnSpc>
                          <a:spcPct val="115000"/>
                        </a:lnSpc>
                        <a:spcBef>
                          <a:spcPts val="0"/>
                        </a:spcBef>
                        <a:spcAft>
                          <a:spcPts val="0"/>
                        </a:spcAft>
                      </a:pPr>
                      <a:r>
                        <a:rPr lang="en-US" sz="1200">
                          <a:effectLst/>
                        </a:rPr>
                        <a:t>Pool Access Not Available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a:effectLst/>
                        </a:rPr>
                        <a:t>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609600">
                <a:tc>
                  <a:txBody>
                    <a:bodyPr/>
                    <a:lstStyle/>
                    <a:p>
                      <a:pPr marL="0" marR="0">
                        <a:lnSpc>
                          <a:spcPct val="115000"/>
                        </a:lnSpc>
                        <a:spcBef>
                          <a:spcPts val="0"/>
                        </a:spcBef>
                        <a:spcAft>
                          <a:spcPts val="0"/>
                        </a:spcAft>
                      </a:pPr>
                      <a:r>
                        <a:rPr lang="en-US" sz="1200" b="1" dirty="0">
                          <a:effectLst/>
                        </a:rPr>
                        <a:t>Total</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23</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200" b="1" dirty="0">
                          <a:effectLst/>
                        </a:rPr>
                        <a:t>26</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 xmlns:p14="http://schemas.microsoft.com/office/powerpoint/2010/main" val="9002357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Result and Discussion (Contd.)</a:t>
            </a:r>
            <a:br>
              <a:rPr lang="en-US" sz="2000" b="1" dirty="0" smtClean="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963614"/>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600" u="sng" dirty="0" smtClean="0">
                <a:solidFill>
                  <a:srgbClr val="002060"/>
                </a:solidFill>
                <a:latin typeface="Arial" pitchFamily="34" charset="0"/>
                <a:cs typeface="Arial" pitchFamily="34" charset="0"/>
              </a:rPr>
              <a:t>Total </a:t>
            </a:r>
            <a:r>
              <a:rPr lang="en-US" sz="1600" u="sng" dirty="0">
                <a:solidFill>
                  <a:srgbClr val="002060"/>
                </a:solidFill>
                <a:latin typeface="Arial" pitchFamily="34" charset="0"/>
                <a:cs typeface="Arial" pitchFamily="34" charset="0"/>
              </a:rPr>
              <a:t>no. of issues </a:t>
            </a:r>
            <a:r>
              <a:rPr lang="en-US" sz="1600" u="sng" dirty="0" smtClean="0">
                <a:solidFill>
                  <a:srgbClr val="002060"/>
                </a:solidFill>
                <a:latin typeface="Arial" pitchFamily="34" charset="0"/>
                <a:cs typeface="Arial" pitchFamily="34" charset="0"/>
              </a:rPr>
              <a:t>occurring </a:t>
            </a:r>
            <a:r>
              <a:rPr lang="en-US" sz="1600" u="sng" dirty="0">
                <a:solidFill>
                  <a:srgbClr val="002060"/>
                </a:solidFill>
                <a:latin typeface="Arial" pitchFamily="34" charset="0"/>
                <a:cs typeface="Arial" pitchFamily="34" charset="0"/>
              </a:rPr>
              <a:t>commonly under the </a:t>
            </a:r>
            <a:r>
              <a:rPr lang="en-US" sz="1600" u="sng" dirty="0" smtClean="0">
                <a:solidFill>
                  <a:srgbClr val="002060"/>
                </a:solidFill>
                <a:latin typeface="Arial" pitchFamily="34" charset="0"/>
                <a:cs typeface="Arial" pitchFamily="34" charset="0"/>
              </a:rPr>
              <a:t>Incorrect Build category </a:t>
            </a:r>
            <a:r>
              <a:rPr lang="en-US" sz="1600" u="sng" dirty="0">
                <a:solidFill>
                  <a:srgbClr val="002060"/>
                </a:solidFill>
                <a:latin typeface="Arial" pitchFamily="34" charset="0"/>
                <a:cs typeface="Arial" pitchFamily="34" charset="0"/>
              </a:rPr>
              <a:t>for year 2014 and 2015  &amp; 2015</a:t>
            </a:r>
          </a:p>
          <a:p>
            <a:pPr marL="1588" fontAlgn="base">
              <a:lnSpc>
                <a:spcPct val="150000"/>
              </a:lnSpc>
              <a:spcBef>
                <a:spcPct val="80000"/>
              </a:spcBef>
              <a:spcAft>
                <a:spcPct val="0"/>
              </a:spcAft>
              <a:buClr>
                <a:srgbClr val="000000"/>
              </a:buClr>
            </a:pPr>
            <a:endParaRPr lang="en-US" sz="1600" u="sng" dirty="0" smtClean="0">
              <a:solidFill>
                <a:srgbClr val="002060"/>
              </a:solidFill>
              <a:latin typeface="Arial" pitchFamily="34" charset="0"/>
              <a:cs typeface="Arial" pitchFamily="34" charset="0"/>
            </a:endParaRPr>
          </a:p>
          <a:p>
            <a:pPr marL="1588" fontAlgn="base">
              <a:lnSpc>
                <a:spcPct val="150000"/>
              </a:lnSpc>
              <a:spcBef>
                <a:spcPct val="80000"/>
              </a:spcBef>
              <a:spcAft>
                <a:spcPct val="0"/>
              </a:spcAft>
              <a:buClr>
                <a:srgbClr val="000000"/>
              </a:buClr>
            </a:pPr>
            <a:endParaRPr lang="en-US" sz="1600" u="sng" dirty="0">
              <a:solidFill>
                <a:srgbClr val="002060"/>
              </a:solidFill>
              <a:latin typeface="Arial" pitchFamily="34" charset="0"/>
              <a:cs typeface="Arial" pitchFamily="34" charset="0"/>
            </a:endParaRPr>
          </a:p>
        </p:txBody>
      </p:sp>
      <p:graphicFrame>
        <p:nvGraphicFramePr>
          <p:cNvPr id="6" name="Chart 5"/>
          <p:cNvGraphicFramePr/>
          <p:nvPr>
            <p:extLst>
              <p:ext uri="{D42A27DB-BD31-4B8C-83A1-F6EECF244321}">
                <p14:modId xmlns="" xmlns:p14="http://schemas.microsoft.com/office/powerpoint/2010/main" val="3339683103"/>
              </p:ext>
            </p:extLst>
          </p:nvPr>
        </p:nvGraphicFramePr>
        <p:xfrm>
          <a:off x="609600" y="1752600"/>
          <a:ext cx="7696200" cy="4212908"/>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524000" y="2286000"/>
            <a:ext cx="2514600" cy="3352800"/>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66036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5763"/>
            <a:ext cx="8445500" cy="441325"/>
          </a:xfrm>
          <a:prstGeom prst="rect">
            <a:avLst/>
          </a:prstGeom>
        </p:spPr>
        <p:txBody>
          <a:bodyPr>
            <a:noAutofit/>
          </a:bodyPr>
          <a:lstStyle/>
          <a:p>
            <a:pPr marL="52388" algn="l" defTabSz="914400" eaLnBrk="1" hangingPunct="1">
              <a:lnSpc>
                <a:spcPct val="100000"/>
              </a:lnSpc>
            </a:pPr>
            <a:r>
              <a:rPr lang="en-US" sz="2000" b="1" dirty="0" smtClean="0">
                <a:solidFill>
                  <a:srgbClr val="002060"/>
                </a:solidFill>
                <a:latin typeface="Arial" pitchFamily="34" charset="0"/>
                <a:cs typeface="Arial" pitchFamily="34" charset="0"/>
              </a:rPr>
              <a:t>Content</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6"/>
          <p:cNvGraphicFramePr>
            <a:graphicFrameLocks/>
          </p:cNvGraphicFramePr>
          <p:nvPr>
            <p:extLst>
              <p:ext uri="{D42A27DB-BD31-4B8C-83A1-F6EECF244321}">
                <p14:modId xmlns="" xmlns:p14="http://schemas.microsoft.com/office/powerpoint/2010/main" val="280338581"/>
              </p:ext>
            </p:extLst>
          </p:nvPr>
        </p:nvGraphicFramePr>
        <p:xfrm>
          <a:off x="381000" y="1066800"/>
          <a:ext cx="8382000" cy="4800600"/>
        </p:xfrm>
        <a:graphic>
          <a:graphicData uri="http://schemas.openxmlformats.org/drawingml/2006/table">
            <a:tbl>
              <a:tblPr firstRow="1" bandRow="1">
                <a:tableStyleId>{5C22544A-7EE6-4342-B048-85BDC9FD1C3A}</a:tableStyleId>
              </a:tblPr>
              <a:tblGrid>
                <a:gridCol w="8382000"/>
              </a:tblGrid>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Arial" pitchFamily="34" charset="0"/>
                          <a:cs typeface="Arial" pitchFamily="34" charset="0"/>
                        </a:rPr>
                        <a:t>Modules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33400">
                <a:tc>
                  <a:txBody>
                    <a:bodyPr/>
                    <a:lstStyle/>
                    <a:p>
                      <a:pPr marL="285750" marR="0" lvl="0" indent="-285750" algn="l" defTabSz="914400" rtl="0" eaLnBrk="1" fontAlgn="base" latinLnBrk="0" hangingPunct="1">
                        <a:lnSpc>
                          <a:spcPct val="100000"/>
                        </a:lnSpc>
                        <a:spcBef>
                          <a:spcPts val="400"/>
                        </a:spcBef>
                        <a:spcAft>
                          <a:spcPct val="0"/>
                        </a:spcAft>
                        <a:buClr>
                          <a:schemeClr val="tx1"/>
                        </a:buClr>
                        <a:buSzPct val="80000"/>
                        <a:buFont typeface="Wingdings"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Introduction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Objectives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Research Methodology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Result and Discussion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Conclusion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grad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Recommendations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References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Acknowledgment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1295497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Conclusion</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3973460"/>
          </a:xfrm>
          <a:prstGeom prst="rect">
            <a:avLst/>
          </a:prstGeom>
        </p:spPr>
        <p:txBody>
          <a:bodyPr wrap="square" rtlCol="0">
            <a:spAutoFit/>
          </a:bodyPr>
          <a:lstStyle/>
          <a:p>
            <a:pPr marL="1588" fontAlgn="base">
              <a:lnSpc>
                <a:spcPct val="150000"/>
              </a:lnSpc>
              <a:spcBef>
                <a:spcPct val="80000"/>
              </a:spcBef>
              <a:spcAft>
                <a:spcPct val="0"/>
              </a:spcAft>
              <a:buClr>
                <a:srgbClr val="000000"/>
              </a:buClr>
            </a:pPr>
            <a:r>
              <a:rPr lang="en-US" sz="1400" dirty="0" smtClean="0">
                <a:latin typeface="Arial" pitchFamily="34" charset="0"/>
                <a:cs typeface="Arial" pitchFamily="34" charset="0"/>
              </a:rPr>
              <a:t>The </a:t>
            </a:r>
            <a:r>
              <a:rPr lang="en-US" sz="1400" dirty="0">
                <a:latin typeface="Arial" pitchFamily="34" charset="0"/>
                <a:cs typeface="Arial" pitchFamily="34" charset="0"/>
              </a:rPr>
              <a:t>analysis of these issues reveals that out of 200 issues analyzed, the root cause of the major issues i.e</a:t>
            </a:r>
            <a:r>
              <a:rPr lang="en-US" sz="1400" b="1" dirty="0">
                <a:latin typeface="Arial" pitchFamily="34" charset="0"/>
                <a:cs typeface="Arial" pitchFamily="34" charset="0"/>
              </a:rPr>
              <a:t>. </a:t>
            </a:r>
            <a:r>
              <a:rPr lang="en-US" sz="1400" b="1" dirty="0">
                <a:solidFill>
                  <a:srgbClr val="002060"/>
                </a:solidFill>
                <a:latin typeface="Arial" pitchFamily="34" charset="0"/>
                <a:cs typeface="Arial" pitchFamily="34" charset="0"/>
              </a:rPr>
              <a:t>User Training </a:t>
            </a:r>
            <a:r>
              <a:rPr lang="en-US" sz="1400" dirty="0">
                <a:latin typeface="Arial" pitchFamily="34" charset="0"/>
                <a:cs typeface="Arial" pitchFamily="34" charset="0"/>
              </a:rPr>
              <a:t>and </a:t>
            </a:r>
            <a:r>
              <a:rPr lang="en-US" sz="1400" b="1" dirty="0">
                <a:solidFill>
                  <a:srgbClr val="002060"/>
                </a:solidFill>
                <a:latin typeface="Arial" pitchFamily="34" charset="0"/>
                <a:cs typeface="Arial" pitchFamily="34" charset="0"/>
              </a:rPr>
              <a:t>Incorrect Build</a:t>
            </a:r>
            <a:r>
              <a:rPr lang="en-US" sz="1400" dirty="0">
                <a:latin typeface="Arial" pitchFamily="34" charset="0"/>
                <a:cs typeface="Arial" pitchFamily="34" charset="0"/>
              </a:rPr>
              <a:t>, occurring over the period of time were </a:t>
            </a:r>
            <a:r>
              <a:rPr lang="en-US" sz="1400" dirty="0" smtClean="0">
                <a:latin typeface="Arial" pitchFamily="34" charset="0"/>
                <a:cs typeface="Arial" pitchFamily="34" charset="0"/>
              </a:rPr>
              <a:t>due:</a:t>
            </a:r>
          </a:p>
          <a:p>
            <a:pPr marL="1588" fontAlgn="base">
              <a:lnSpc>
                <a:spcPct val="150000"/>
              </a:lnSpc>
              <a:spcBef>
                <a:spcPct val="80000"/>
              </a:spcBef>
              <a:spcAft>
                <a:spcPct val="0"/>
              </a:spcAft>
              <a:buClr>
                <a:srgbClr val="000000"/>
              </a:buClr>
            </a:pPr>
            <a:r>
              <a:rPr lang="en-US" sz="1400" u="sng" dirty="0" smtClean="0">
                <a:solidFill>
                  <a:srgbClr val="002060"/>
                </a:solidFill>
                <a:latin typeface="Arial" pitchFamily="34" charset="0"/>
                <a:cs typeface="Arial" pitchFamily="34" charset="0"/>
              </a:rPr>
              <a:t>Sending </a:t>
            </a:r>
            <a:r>
              <a:rPr lang="en-US" sz="1400" u="sng" dirty="0">
                <a:solidFill>
                  <a:srgbClr val="002060"/>
                </a:solidFill>
                <a:latin typeface="Arial" pitchFamily="34" charset="0"/>
                <a:cs typeface="Arial" pitchFamily="34" charset="0"/>
              </a:rPr>
              <a:t>the </a:t>
            </a:r>
            <a:r>
              <a:rPr lang="en-US" sz="1400" u="sng" dirty="0" smtClean="0">
                <a:solidFill>
                  <a:srgbClr val="002060"/>
                </a:solidFill>
                <a:latin typeface="Arial" pitchFamily="34" charset="0"/>
                <a:cs typeface="Arial" pitchFamily="34" charset="0"/>
              </a:rPr>
              <a:t>Prescription to the Pharmacy (User Training)</a:t>
            </a:r>
          </a:p>
          <a:p>
            <a:pPr marL="1588" fontAlgn="base">
              <a:lnSpc>
                <a:spcPct val="150000"/>
              </a:lnSpc>
              <a:spcBef>
                <a:spcPct val="80000"/>
              </a:spcBef>
              <a:spcAft>
                <a:spcPct val="0"/>
              </a:spcAft>
              <a:buClr>
                <a:srgbClr val="000000"/>
              </a:buClr>
            </a:pPr>
            <a:r>
              <a:rPr lang="en-US" sz="1400" dirty="0" smtClean="0">
                <a:latin typeface="Arial" pitchFamily="34" charset="0"/>
                <a:cs typeface="Arial" pitchFamily="34" charset="0"/>
              </a:rPr>
              <a:t>The </a:t>
            </a:r>
            <a:r>
              <a:rPr lang="en-US" sz="1400" dirty="0">
                <a:latin typeface="Arial" pitchFamily="34" charset="0"/>
                <a:cs typeface="Arial" pitchFamily="34" charset="0"/>
              </a:rPr>
              <a:t>user are not aware about the names of all the pharmacy included where </a:t>
            </a:r>
            <a:r>
              <a:rPr lang="en-US" sz="1400" dirty="0" smtClean="0">
                <a:latin typeface="Arial" pitchFamily="34" charset="0"/>
                <a:cs typeface="Arial" pitchFamily="34" charset="0"/>
              </a:rPr>
              <a:t>prescriptions </a:t>
            </a:r>
            <a:r>
              <a:rPr lang="en-US" sz="1400" dirty="0">
                <a:latin typeface="Arial" pitchFamily="34" charset="0"/>
                <a:cs typeface="Arial" pitchFamily="34" charset="0"/>
              </a:rPr>
              <a:t>can be sent. </a:t>
            </a:r>
            <a:endParaRPr lang="en-US" sz="1400" dirty="0" smtClean="0">
              <a:latin typeface="Arial" pitchFamily="34" charset="0"/>
              <a:cs typeface="Arial" pitchFamily="34" charset="0"/>
            </a:endParaRPr>
          </a:p>
          <a:p>
            <a:pPr marL="1588" fontAlgn="base">
              <a:lnSpc>
                <a:spcPct val="150000"/>
              </a:lnSpc>
              <a:spcBef>
                <a:spcPct val="80000"/>
              </a:spcBef>
              <a:spcAft>
                <a:spcPct val="0"/>
              </a:spcAft>
              <a:buClr>
                <a:srgbClr val="000000"/>
              </a:buClr>
            </a:pPr>
            <a:r>
              <a:rPr lang="en-US" sz="1400" u="sng" dirty="0" smtClean="0">
                <a:solidFill>
                  <a:srgbClr val="002060"/>
                </a:solidFill>
                <a:latin typeface="Arial" pitchFamily="34" charset="0"/>
                <a:cs typeface="Arial" pitchFamily="34" charset="0"/>
              </a:rPr>
              <a:t>Wrong Printer </a:t>
            </a:r>
            <a:r>
              <a:rPr lang="en-US" sz="1400" u="sng" dirty="0">
                <a:solidFill>
                  <a:srgbClr val="002060"/>
                </a:solidFill>
                <a:latin typeface="Arial" pitchFamily="34" charset="0"/>
                <a:cs typeface="Arial" pitchFamily="34" charset="0"/>
              </a:rPr>
              <a:t>and </a:t>
            </a:r>
            <a:r>
              <a:rPr lang="en-US" sz="1400" u="sng" dirty="0" smtClean="0">
                <a:solidFill>
                  <a:srgbClr val="002060"/>
                </a:solidFill>
                <a:latin typeface="Arial" pitchFamily="34" charset="0"/>
                <a:cs typeface="Arial" pitchFamily="34" charset="0"/>
              </a:rPr>
              <a:t>Workstation Mapping (Incorrect Build)</a:t>
            </a:r>
          </a:p>
          <a:p>
            <a:pPr marL="1588" fontAlgn="base">
              <a:lnSpc>
                <a:spcPct val="150000"/>
              </a:lnSpc>
              <a:spcBef>
                <a:spcPct val="80000"/>
              </a:spcBef>
              <a:spcAft>
                <a:spcPct val="0"/>
              </a:spcAft>
              <a:buClr>
                <a:srgbClr val="000000"/>
              </a:buClr>
            </a:pPr>
            <a:r>
              <a:rPr lang="en-US" sz="1400" dirty="0" smtClean="0">
                <a:latin typeface="Arial" pitchFamily="34" charset="0"/>
                <a:cs typeface="Arial" pitchFamily="34" charset="0"/>
              </a:rPr>
              <a:t>This occurs </a:t>
            </a:r>
            <a:r>
              <a:rPr lang="en-US" sz="1400" dirty="0">
                <a:latin typeface="Arial" pitchFamily="34" charset="0"/>
                <a:cs typeface="Arial" pitchFamily="34" charset="0"/>
              </a:rPr>
              <a:t>because the team which </a:t>
            </a:r>
            <a:r>
              <a:rPr lang="en-US" sz="1400" dirty="0" smtClean="0">
                <a:latin typeface="Arial" pitchFamily="34" charset="0"/>
                <a:cs typeface="Arial" pitchFamily="34" charset="0"/>
              </a:rPr>
              <a:t>physically setups </a:t>
            </a:r>
            <a:r>
              <a:rPr lang="en-US" sz="1400" dirty="0">
                <a:latin typeface="Arial" pitchFamily="34" charset="0"/>
                <a:cs typeface="Arial" pitchFamily="34" charset="0"/>
              </a:rPr>
              <a:t>the workstation and printers does not communicate effectively to application support team regarding update or change in the printer or the workstation so that they can update the changes in the </a:t>
            </a:r>
            <a:r>
              <a:rPr lang="en-US" sz="1400" dirty="0" smtClean="0">
                <a:latin typeface="Arial" pitchFamily="34" charset="0"/>
                <a:cs typeface="Arial" pitchFamily="34" charset="0"/>
              </a:rPr>
              <a:t>application as well, </a:t>
            </a:r>
            <a:r>
              <a:rPr lang="en-US" sz="1400" dirty="0">
                <a:latin typeface="Arial" pitchFamily="34" charset="0"/>
                <a:cs typeface="Arial" pitchFamily="34" charset="0"/>
              </a:rPr>
              <a:t>thus affecting the normal functionality expected from the application. </a:t>
            </a:r>
            <a:endParaRPr lang="en-US" sz="1400" dirty="0" smtClean="0">
              <a:latin typeface="Arial" pitchFamily="34" charset="0"/>
              <a:cs typeface="Arial" pitchFamily="34" charset="0"/>
            </a:endParaRPr>
          </a:p>
        </p:txBody>
      </p:sp>
    </p:spTree>
    <p:extLst>
      <p:ext uri="{BB962C8B-B14F-4D97-AF65-F5344CB8AC3E}">
        <p14:creationId xmlns="" xmlns:p14="http://schemas.microsoft.com/office/powerpoint/2010/main" val="3723747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5763"/>
            <a:ext cx="8445500" cy="441325"/>
          </a:xfrm>
          <a:prstGeom prst="rect">
            <a:avLst/>
          </a:prstGeom>
        </p:spPr>
        <p:txBody>
          <a:bodyPr>
            <a:noAutofit/>
          </a:bodyPr>
          <a:lstStyle/>
          <a:p>
            <a:pPr marL="52388" algn="l" defTabSz="914400" eaLnBrk="1" hangingPunct="1">
              <a:lnSpc>
                <a:spcPct val="100000"/>
              </a:lnSpc>
            </a:pPr>
            <a:r>
              <a:rPr lang="en-US" sz="2000" b="1" dirty="0" smtClean="0">
                <a:solidFill>
                  <a:srgbClr val="002060"/>
                </a:solidFill>
                <a:latin typeface="Arial" pitchFamily="34" charset="0"/>
                <a:cs typeface="Arial" pitchFamily="34" charset="0"/>
              </a:rPr>
              <a:t>Content</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6"/>
          <p:cNvGraphicFramePr>
            <a:graphicFrameLocks/>
          </p:cNvGraphicFramePr>
          <p:nvPr>
            <p:extLst>
              <p:ext uri="{D42A27DB-BD31-4B8C-83A1-F6EECF244321}">
                <p14:modId xmlns="" xmlns:p14="http://schemas.microsoft.com/office/powerpoint/2010/main" val="3359321240"/>
              </p:ext>
            </p:extLst>
          </p:nvPr>
        </p:nvGraphicFramePr>
        <p:xfrm>
          <a:off x="381000" y="1066800"/>
          <a:ext cx="8382000" cy="4800600"/>
        </p:xfrm>
        <a:graphic>
          <a:graphicData uri="http://schemas.openxmlformats.org/drawingml/2006/table">
            <a:tbl>
              <a:tblPr firstRow="1" bandRow="1">
                <a:tableStyleId>{5C22544A-7EE6-4342-B048-85BDC9FD1C3A}</a:tableStyleId>
              </a:tblPr>
              <a:tblGrid>
                <a:gridCol w="8382000"/>
              </a:tblGrid>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Arial" pitchFamily="34" charset="0"/>
                          <a:cs typeface="Arial" pitchFamily="34" charset="0"/>
                        </a:rPr>
                        <a:t>Modules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33400">
                <a:tc>
                  <a:txBody>
                    <a:bodyPr/>
                    <a:lstStyle/>
                    <a:p>
                      <a:pPr marL="285750" marR="0" lvl="0" indent="-285750" algn="l" defTabSz="914400" rtl="0" eaLnBrk="1" fontAlgn="base" latinLnBrk="0" hangingPunct="1">
                        <a:lnSpc>
                          <a:spcPct val="100000"/>
                        </a:lnSpc>
                        <a:spcBef>
                          <a:spcPts val="400"/>
                        </a:spcBef>
                        <a:spcAft>
                          <a:spcPct val="0"/>
                        </a:spcAft>
                        <a:buClr>
                          <a:schemeClr val="tx1"/>
                        </a:buClr>
                        <a:buSzPct val="80000"/>
                        <a:buFont typeface="Wingdings"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Introduction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Objectives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Research Methodology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Result and Discussion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Conclusion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Recommendations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References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Acknowledgment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26619103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5763"/>
            <a:ext cx="8445500" cy="441325"/>
          </a:xfrm>
          <a:prstGeom prst="rect">
            <a:avLst/>
          </a:prstGeom>
        </p:spPr>
        <p:txBody>
          <a:bodyPr>
            <a:noAutofit/>
          </a:bodyPr>
          <a:lstStyle/>
          <a:p>
            <a:pPr marL="52388" algn="l" defTabSz="914400" eaLnBrk="1" hangingPunct="1">
              <a:lnSpc>
                <a:spcPct val="100000"/>
              </a:lnSpc>
            </a:pPr>
            <a:r>
              <a:rPr lang="en-US" sz="2000" b="1" dirty="0" smtClean="0">
                <a:solidFill>
                  <a:srgbClr val="002060"/>
                </a:solidFill>
                <a:latin typeface="Arial" pitchFamily="34" charset="0"/>
                <a:cs typeface="Arial" pitchFamily="34" charset="0"/>
              </a:rPr>
              <a:t>Content</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6"/>
          <p:cNvGraphicFramePr>
            <a:graphicFrameLocks/>
          </p:cNvGraphicFramePr>
          <p:nvPr>
            <p:extLst>
              <p:ext uri="{D42A27DB-BD31-4B8C-83A1-F6EECF244321}">
                <p14:modId xmlns="" xmlns:p14="http://schemas.microsoft.com/office/powerpoint/2010/main" val="1304107497"/>
              </p:ext>
            </p:extLst>
          </p:nvPr>
        </p:nvGraphicFramePr>
        <p:xfrm>
          <a:off x="381000" y="1066800"/>
          <a:ext cx="8382000" cy="4800600"/>
        </p:xfrm>
        <a:graphic>
          <a:graphicData uri="http://schemas.openxmlformats.org/drawingml/2006/table">
            <a:tbl>
              <a:tblPr firstRow="1" bandRow="1">
                <a:tableStyleId>{5C22544A-7EE6-4342-B048-85BDC9FD1C3A}</a:tableStyleId>
              </a:tblPr>
              <a:tblGrid>
                <a:gridCol w="8382000"/>
              </a:tblGrid>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Arial" pitchFamily="34" charset="0"/>
                          <a:cs typeface="Arial" pitchFamily="34" charset="0"/>
                        </a:rPr>
                        <a:t>Modules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33400">
                <a:tc>
                  <a:txBody>
                    <a:bodyPr/>
                    <a:lstStyle/>
                    <a:p>
                      <a:pPr marL="285750" marR="0" lvl="0" indent="-285750" algn="l" defTabSz="914400" rtl="0" eaLnBrk="1" fontAlgn="base" latinLnBrk="0" hangingPunct="1">
                        <a:lnSpc>
                          <a:spcPct val="100000"/>
                        </a:lnSpc>
                        <a:spcBef>
                          <a:spcPts val="400"/>
                        </a:spcBef>
                        <a:spcAft>
                          <a:spcPct val="0"/>
                        </a:spcAft>
                        <a:buClr>
                          <a:schemeClr val="tx1"/>
                        </a:buClr>
                        <a:buSzPct val="80000"/>
                        <a:buFont typeface="Wingdings"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Introduction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Objectives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Research Methodology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Result and Discussion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Conclusion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Recommendations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grad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References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Acknowledgment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33399169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Recommendations</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4524315"/>
          </a:xfrm>
          <a:prstGeom prst="rect">
            <a:avLst/>
          </a:prstGeom>
        </p:spPr>
        <p:txBody>
          <a:bodyPr wrap="square" rtlCol="0">
            <a:spAutoFit/>
          </a:bodyPr>
          <a:lstStyle/>
          <a:p>
            <a:pPr marL="285750" lvl="0" indent="-285750">
              <a:lnSpc>
                <a:spcPct val="200000"/>
              </a:lnSpc>
              <a:buFont typeface="Arial" panose="020B0604020202020204" pitchFamily="34" charset="0"/>
              <a:buChar char="•"/>
            </a:pPr>
            <a:r>
              <a:rPr lang="en-US" sz="1600" u="sng" dirty="0">
                <a:solidFill>
                  <a:srgbClr val="002060"/>
                </a:solidFill>
                <a:latin typeface="Arial" pitchFamily="34" charset="0"/>
                <a:cs typeface="Arial" pitchFamily="34" charset="0"/>
              </a:rPr>
              <a:t>Issue with </a:t>
            </a:r>
            <a:r>
              <a:rPr lang="en-US" sz="1600" u="sng" dirty="0" smtClean="0">
                <a:solidFill>
                  <a:srgbClr val="002060"/>
                </a:solidFill>
                <a:latin typeface="Arial" pitchFamily="34" charset="0"/>
                <a:cs typeface="Arial" pitchFamily="34" charset="0"/>
              </a:rPr>
              <a:t>Sending Prescription to Pharmacy</a:t>
            </a:r>
            <a:r>
              <a:rPr lang="en-US" sz="1400" dirty="0" smtClean="0">
                <a:latin typeface="Arial" pitchFamily="34" charset="0"/>
                <a:cs typeface="Arial" pitchFamily="34" charset="0"/>
              </a:rPr>
              <a:t> To </a:t>
            </a:r>
            <a:r>
              <a:rPr lang="en-US" sz="1400" dirty="0">
                <a:latin typeface="Arial" pitchFamily="34" charset="0"/>
                <a:cs typeface="Arial" pitchFamily="34" charset="0"/>
              </a:rPr>
              <a:t>overcome this issue, all the users should be provided with the updated list of all the e- prescription enabled pharmacies with the exact name that reflects in the application. Also any </a:t>
            </a:r>
            <a:r>
              <a:rPr lang="en-US" sz="1400" dirty="0" smtClean="0">
                <a:latin typeface="Arial" pitchFamily="34" charset="0"/>
                <a:cs typeface="Arial" pitchFamily="34" charset="0"/>
              </a:rPr>
              <a:t>change/ update </a:t>
            </a:r>
            <a:r>
              <a:rPr lang="en-US" sz="1400" dirty="0">
                <a:latin typeface="Arial" pitchFamily="34" charset="0"/>
                <a:cs typeface="Arial" pitchFamily="34" charset="0"/>
              </a:rPr>
              <a:t>in the list should be communicated immediately and effectively</a:t>
            </a:r>
            <a:r>
              <a:rPr lang="en-US" sz="1400" dirty="0" smtClean="0">
                <a:latin typeface="Arial" pitchFamily="34" charset="0"/>
                <a:cs typeface="Arial" pitchFamily="34" charset="0"/>
              </a:rPr>
              <a:t>.</a:t>
            </a:r>
          </a:p>
          <a:p>
            <a:pPr lvl="0">
              <a:lnSpc>
                <a:spcPct val="200000"/>
              </a:lnSpc>
            </a:pPr>
            <a:endParaRPr lang="en-US" sz="1400" dirty="0">
              <a:latin typeface="Arial" pitchFamily="34" charset="0"/>
              <a:cs typeface="Arial" pitchFamily="34" charset="0"/>
            </a:endParaRPr>
          </a:p>
          <a:p>
            <a:pPr marL="285750" lvl="0" indent="-285750">
              <a:lnSpc>
                <a:spcPct val="200000"/>
              </a:lnSpc>
              <a:buFont typeface="Arial" panose="020B0604020202020204" pitchFamily="34" charset="0"/>
              <a:buChar char="•"/>
            </a:pPr>
            <a:r>
              <a:rPr lang="en-US" sz="1600" u="sng" dirty="0">
                <a:solidFill>
                  <a:srgbClr val="002060"/>
                </a:solidFill>
                <a:latin typeface="Arial" pitchFamily="34" charset="0"/>
                <a:cs typeface="Arial" pitchFamily="34" charset="0"/>
              </a:rPr>
              <a:t>Issue with </a:t>
            </a:r>
            <a:r>
              <a:rPr lang="en-US" sz="1600" u="sng" dirty="0" smtClean="0">
                <a:solidFill>
                  <a:srgbClr val="002060"/>
                </a:solidFill>
                <a:latin typeface="Arial" pitchFamily="34" charset="0"/>
                <a:cs typeface="Arial" pitchFamily="34" charset="0"/>
              </a:rPr>
              <a:t>Wrong Printer</a:t>
            </a:r>
            <a:r>
              <a:rPr lang="en-US" sz="1600" u="sng" dirty="0">
                <a:solidFill>
                  <a:srgbClr val="002060"/>
                </a:solidFill>
                <a:latin typeface="Arial" pitchFamily="34" charset="0"/>
                <a:cs typeface="Arial" pitchFamily="34" charset="0"/>
              </a:rPr>
              <a:t>/ </a:t>
            </a:r>
            <a:r>
              <a:rPr lang="en-US" sz="1600" u="sng" dirty="0" smtClean="0">
                <a:solidFill>
                  <a:srgbClr val="002060"/>
                </a:solidFill>
                <a:latin typeface="Arial" pitchFamily="34" charset="0"/>
                <a:cs typeface="Arial" pitchFamily="34" charset="0"/>
              </a:rPr>
              <a:t>Workstation Mapping</a:t>
            </a:r>
            <a:r>
              <a:rPr lang="en-US" sz="1400" dirty="0">
                <a:latin typeface="Arial" pitchFamily="34" charset="0"/>
                <a:cs typeface="Arial" pitchFamily="34" charset="0"/>
              </a:rPr>
              <a:t>: To avoid the recurrence of these issues, an effective and robust communication plan should be devised to maintain a timely and proper communication between the team that setups the printers and workstation physically and the application support team, so that a printer or a workstation can be setup in the application for the user as soon as there is any change in the physical setup of the same.</a:t>
            </a:r>
          </a:p>
        </p:txBody>
      </p:sp>
    </p:spTree>
    <p:extLst>
      <p:ext uri="{BB962C8B-B14F-4D97-AF65-F5344CB8AC3E}">
        <p14:creationId xmlns="" xmlns:p14="http://schemas.microsoft.com/office/powerpoint/2010/main" val="42918142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5763"/>
            <a:ext cx="8445500" cy="441325"/>
          </a:xfrm>
          <a:prstGeom prst="rect">
            <a:avLst/>
          </a:prstGeom>
        </p:spPr>
        <p:txBody>
          <a:bodyPr>
            <a:noAutofit/>
          </a:bodyPr>
          <a:lstStyle/>
          <a:p>
            <a:pPr marL="52388" algn="l" defTabSz="914400" eaLnBrk="1" hangingPunct="1">
              <a:lnSpc>
                <a:spcPct val="100000"/>
              </a:lnSpc>
            </a:pPr>
            <a:r>
              <a:rPr lang="en-US" sz="2000" b="1" dirty="0" smtClean="0">
                <a:solidFill>
                  <a:srgbClr val="002060"/>
                </a:solidFill>
                <a:latin typeface="Arial" pitchFamily="34" charset="0"/>
                <a:cs typeface="Arial" pitchFamily="34" charset="0"/>
              </a:rPr>
              <a:t>Content</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6"/>
          <p:cNvGraphicFramePr>
            <a:graphicFrameLocks/>
          </p:cNvGraphicFramePr>
          <p:nvPr>
            <p:extLst>
              <p:ext uri="{D42A27DB-BD31-4B8C-83A1-F6EECF244321}">
                <p14:modId xmlns="" xmlns:p14="http://schemas.microsoft.com/office/powerpoint/2010/main" val="2661204245"/>
              </p:ext>
            </p:extLst>
          </p:nvPr>
        </p:nvGraphicFramePr>
        <p:xfrm>
          <a:off x="381000" y="1066800"/>
          <a:ext cx="8382000" cy="4800600"/>
        </p:xfrm>
        <a:graphic>
          <a:graphicData uri="http://schemas.openxmlformats.org/drawingml/2006/table">
            <a:tbl>
              <a:tblPr firstRow="1" bandRow="1">
                <a:tableStyleId>{5C22544A-7EE6-4342-B048-85BDC9FD1C3A}</a:tableStyleId>
              </a:tblPr>
              <a:tblGrid>
                <a:gridCol w="8382000"/>
              </a:tblGrid>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Arial" pitchFamily="34" charset="0"/>
                          <a:cs typeface="Arial" pitchFamily="34" charset="0"/>
                        </a:rPr>
                        <a:t>Modules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33400">
                <a:tc>
                  <a:txBody>
                    <a:bodyPr/>
                    <a:lstStyle/>
                    <a:p>
                      <a:pPr marL="285750" marR="0" lvl="0" indent="-285750" algn="l" defTabSz="914400" rtl="0" eaLnBrk="1" fontAlgn="base" latinLnBrk="0" hangingPunct="1">
                        <a:lnSpc>
                          <a:spcPct val="100000"/>
                        </a:lnSpc>
                        <a:spcBef>
                          <a:spcPts val="400"/>
                        </a:spcBef>
                        <a:spcAft>
                          <a:spcPct val="0"/>
                        </a:spcAft>
                        <a:buClr>
                          <a:schemeClr val="tx1"/>
                        </a:buClr>
                        <a:buSzPct val="80000"/>
                        <a:buFont typeface="Wingdings"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Introduction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Objectives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Research Methodology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Result and Discussion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Conclusion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Recommendations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References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grad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Acknowledgment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41777680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References</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4401205"/>
          </a:xfrm>
          <a:prstGeom prst="rect">
            <a:avLst/>
          </a:prstGeom>
        </p:spPr>
        <p:txBody>
          <a:bodyPr wrap="square" rtlCol="0">
            <a:spAutoFit/>
          </a:bodyPr>
          <a:lstStyle/>
          <a:p>
            <a:pPr marL="342900" indent="-342900">
              <a:lnSpc>
                <a:spcPct val="200000"/>
              </a:lnSpc>
              <a:buFont typeface="+mj-lt"/>
              <a:buAutoNum type="arabicPeriod"/>
            </a:pPr>
            <a:r>
              <a:rPr lang="en-US" sz="1400" dirty="0" err="1">
                <a:latin typeface="Arial" pitchFamily="34" charset="0"/>
                <a:cs typeface="Arial" pitchFamily="34" charset="0"/>
              </a:rPr>
              <a:t>Menachemi</a:t>
            </a:r>
            <a:r>
              <a:rPr lang="en-US" sz="1400" dirty="0">
                <a:latin typeface="Arial" pitchFamily="34" charset="0"/>
                <a:cs typeface="Arial" pitchFamily="34" charset="0"/>
              </a:rPr>
              <a:t> N, </a:t>
            </a:r>
            <a:r>
              <a:rPr lang="en-US" sz="1400" dirty="0" err="1">
                <a:latin typeface="Arial" pitchFamily="34" charset="0"/>
                <a:cs typeface="Arial" pitchFamily="34" charset="0"/>
              </a:rPr>
              <a:t>Collum</a:t>
            </a:r>
            <a:r>
              <a:rPr lang="en-US" sz="1400" dirty="0">
                <a:latin typeface="Arial" pitchFamily="34" charset="0"/>
                <a:cs typeface="Arial" pitchFamily="34" charset="0"/>
              </a:rPr>
              <a:t> TH. Benefits and drawbacks of electronic health record systems. Risk Management and Healthcare Policy. 2011;4:47-55. doi:10.2147/RMHP.S12985.</a:t>
            </a:r>
          </a:p>
          <a:p>
            <a:pPr marL="342900" indent="-342900">
              <a:lnSpc>
                <a:spcPct val="200000"/>
              </a:lnSpc>
              <a:buFont typeface="+mj-lt"/>
              <a:buAutoNum type="arabicPeriod"/>
            </a:pPr>
            <a:r>
              <a:rPr lang="en-US" sz="1400" dirty="0" err="1">
                <a:latin typeface="Arial" pitchFamily="34" charset="0"/>
                <a:cs typeface="Arial" pitchFamily="34" charset="0"/>
              </a:rPr>
              <a:t>Zandieh</a:t>
            </a:r>
            <a:r>
              <a:rPr lang="en-US" sz="1400" dirty="0">
                <a:latin typeface="Arial" pitchFamily="34" charset="0"/>
                <a:cs typeface="Arial" pitchFamily="34" charset="0"/>
              </a:rPr>
              <a:t> SO, Yoon-Flannery K, </a:t>
            </a:r>
            <a:r>
              <a:rPr lang="en-US" sz="1400" dirty="0" err="1">
                <a:latin typeface="Arial" pitchFamily="34" charset="0"/>
                <a:cs typeface="Arial" pitchFamily="34" charset="0"/>
              </a:rPr>
              <a:t>Kuperman</a:t>
            </a:r>
            <a:r>
              <a:rPr lang="en-US" sz="1400" dirty="0">
                <a:latin typeface="Arial" pitchFamily="34" charset="0"/>
                <a:cs typeface="Arial" pitchFamily="34" charset="0"/>
              </a:rPr>
              <a:t> GJ, </a:t>
            </a:r>
            <a:r>
              <a:rPr lang="en-US" sz="1400" dirty="0" err="1">
                <a:latin typeface="Arial" pitchFamily="34" charset="0"/>
                <a:cs typeface="Arial" pitchFamily="34" charset="0"/>
              </a:rPr>
              <a:t>Langsam</a:t>
            </a:r>
            <a:r>
              <a:rPr lang="en-US" sz="1400" dirty="0">
                <a:latin typeface="Arial" pitchFamily="34" charset="0"/>
                <a:cs typeface="Arial" pitchFamily="34" charset="0"/>
              </a:rPr>
              <a:t> DJ, Hyman D, </a:t>
            </a:r>
            <a:r>
              <a:rPr lang="en-US" sz="1400" dirty="0" err="1">
                <a:latin typeface="Arial" pitchFamily="34" charset="0"/>
                <a:cs typeface="Arial" pitchFamily="34" charset="0"/>
              </a:rPr>
              <a:t>Kaushal</a:t>
            </a:r>
            <a:r>
              <a:rPr lang="en-US" sz="1400" dirty="0">
                <a:latin typeface="Arial" pitchFamily="34" charset="0"/>
                <a:cs typeface="Arial" pitchFamily="34" charset="0"/>
              </a:rPr>
              <a:t> R. Challenges to EHR Implementation in Electronic- Versus Paper-based Office Practices. Journal of General Internal Medicine. 2008;23(6):755-761. doi:10.1007/s11606-008-0573-5.</a:t>
            </a:r>
          </a:p>
          <a:p>
            <a:pPr marL="342900" indent="-342900">
              <a:lnSpc>
                <a:spcPct val="200000"/>
              </a:lnSpc>
              <a:buFont typeface="+mj-lt"/>
              <a:buAutoNum type="arabicPeriod"/>
            </a:pPr>
            <a:r>
              <a:rPr lang="en-US" sz="1400" dirty="0" err="1">
                <a:latin typeface="Arial" pitchFamily="34" charset="0"/>
                <a:cs typeface="Arial" pitchFamily="34" charset="0"/>
              </a:rPr>
              <a:t>Lorenzi</a:t>
            </a:r>
            <a:r>
              <a:rPr lang="en-US" sz="1400" dirty="0">
                <a:latin typeface="Arial" pitchFamily="34" charset="0"/>
                <a:cs typeface="Arial" pitchFamily="34" charset="0"/>
              </a:rPr>
              <a:t> NM, </a:t>
            </a:r>
            <a:r>
              <a:rPr lang="en-US" sz="1400" dirty="0" err="1">
                <a:latin typeface="Arial" pitchFamily="34" charset="0"/>
                <a:cs typeface="Arial" pitchFamily="34" charset="0"/>
              </a:rPr>
              <a:t>Kouroubali</a:t>
            </a:r>
            <a:r>
              <a:rPr lang="en-US" sz="1400" dirty="0">
                <a:latin typeface="Arial" pitchFamily="34" charset="0"/>
                <a:cs typeface="Arial" pitchFamily="34" charset="0"/>
              </a:rPr>
              <a:t> A, </a:t>
            </a:r>
            <a:r>
              <a:rPr lang="en-US" sz="1400" dirty="0" err="1">
                <a:latin typeface="Arial" pitchFamily="34" charset="0"/>
                <a:cs typeface="Arial" pitchFamily="34" charset="0"/>
              </a:rPr>
              <a:t>Detmer</a:t>
            </a:r>
            <a:r>
              <a:rPr lang="en-US" sz="1400" dirty="0">
                <a:latin typeface="Arial" pitchFamily="34" charset="0"/>
                <a:cs typeface="Arial" pitchFamily="34" charset="0"/>
              </a:rPr>
              <a:t> DE, </a:t>
            </a:r>
            <a:r>
              <a:rPr lang="en-US" sz="1400" dirty="0" err="1">
                <a:latin typeface="Arial" pitchFamily="34" charset="0"/>
                <a:cs typeface="Arial" pitchFamily="34" charset="0"/>
              </a:rPr>
              <a:t>Bloomrosen</a:t>
            </a:r>
            <a:r>
              <a:rPr lang="en-US" sz="1400" dirty="0">
                <a:latin typeface="Arial" pitchFamily="34" charset="0"/>
                <a:cs typeface="Arial" pitchFamily="34" charset="0"/>
              </a:rPr>
              <a:t> M. How to successfully select and implement electronic health records (EHR) in small ambulatory practice settings. BMC Medical Informatics and Decision Making. 2009;9:15. doi:10.1186/1472-6947-9-15</a:t>
            </a:r>
            <a:r>
              <a:rPr lang="en-US" sz="1400" dirty="0" smtClean="0">
                <a:latin typeface="Arial" pitchFamily="34" charset="0"/>
                <a:cs typeface="Arial" pitchFamily="34" charset="0"/>
              </a:rPr>
              <a:t>.</a:t>
            </a:r>
          </a:p>
          <a:p>
            <a:pPr marL="342900" lvl="0" indent="-342900">
              <a:lnSpc>
                <a:spcPct val="200000"/>
              </a:lnSpc>
              <a:buFont typeface="+mj-lt"/>
              <a:buAutoNum type="arabicPeriod"/>
            </a:pPr>
            <a:r>
              <a:rPr lang="en-US" sz="1400" dirty="0" smtClean="0">
                <a:latin typeface="Arial" pitchFamily="34" charset="0"/>
                <a:cs typeface="Arial" pitchFamily="34" charset="0"/>
              </a:rPr>
              <a:t>Overcoming barriers to electronic medical record (EMR) implementation in the US healthcare system: A comparative study. </a:t>
            </a:r>
            <a:r>
              <a:rPr lang="en-US" sz="1400" dirty="0" smtClean="0">
                <a:latin typeface="Arial" pitchFamily="34" charset="0"/>
                <a:cs typeface="Arial" pitchFamily="34" charset="0"/>
              </a:rPr>
              <a:t>Health Informatics Journal December 2010 16: 306-318</a:t>
            </a:r>
            <a:r>
              <a:rPr lang="en-US" sz="1400" dirty="0" smtClean="0">
                <a:latin typeface="Arial" pitchFamily="34" charset="0"/>
                <a:cs typeface="Arial" pitchFamily="34" charset="0"/>
              </a:rPr>
              <a:t>.</a:t>
            </a:r>
            <a:endParaRPr lang="en-IN" sz="1400" dirty="0" smtClean="0">
              <a:latin typeface="Arial" pitchFamily="34" charset="0"/>
              <a:cs typeface="Arial" pitchFamily="34" charset="0"/>
            </a:endParaRPr>
          </a:p>
        </p:txBody>
      </p:sp>
    </p:spTree>
    <p:extLst>
      <p:ext uri="{BB962C8B-B14F-4D97-AF65-F5344CB8AC3E}">
        <p14:creationId xmlns="" xmlns:p14="http://schemas.microsoft.com/office/powerpoint/2010/main" val="20928846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References (Contd.)</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3323987"/>
          </a:xfrm>
          <a:prstGeom prst="rect">
            <a:avLst/>
          </a:prstGeom>
        </p:spPr>
        <p:txBody>
          <a:bodyPr wrap="square" rtlCol="0">
            <a:spAutoFit/>
          </a:bodyPr>
          <a:lstStyle/>
          <a:p>
            <a:pPr marL="342900" lvl="0" indent="-342900">
              <a:lnSpc>
                <a:spcPct val="200000"/>
              </a:lnSpc>
            </a:pPr>
            <a:r>
              <a:rPr lang="en-US" sz="1400" dirty="0" smtClean="0">
                <a:latin typeface="Arial" pitchFamily="34" charset="0"/>
                <a:cs typeface="Arial" pitchFamily="34" charset="0"/>
              </a:rPr>
              <a:t>5. 	</a:t>
            </a:r>
            <a:r>
              <a:rPr lang="en-US" sz="1400" dirty="0" err="1" smtClean="0">
                <a:latin typeface="Arial" pitchFamily="34" charset="0"/>
                <a:cs typeface="Arial" pitchFamily="34" charset="0"/>
              </a:rPr>
              <a:t>Hillestad</a:t>
            </a:r>
            <a:r>
              <a:rPr lang="en-US" sz="1400" dirty="0" smtClean="0">
                <a:latin typeface="Arial" pitchFamily="34" charset="0"/>
                <a:cs typeface="Arial" pitchFamily="34" charset="0"/>
              </a:rPr>
              <a:t>, Richard, et al. "Can electronic medical record systems transform health care? </a:t>
            </a:r>
            <a:r>
              <a:rPr lang="en-US" sz="1400" dirty="0" smtClean="0">
                <a:latin typeface="Arial" pitchFamily="34" charset="0"/>
                <a:cs typeface="Arial" pitchFamily="34" charset="0"/>
              </a:rPr>
              <a:t>Potential health </a:t>
            </a:r>
            <a:r>
              <a:rPr lang="en-US" sz="1400" dirty="0" smtClean="0">
                <a:latin typeface="Arial" pitchFamily="34" charset="0"/>
                <a:cs typeface="Arial" pitchFamily="34" charset="0"/>
              </a:rPr>
              <a:t>benefits, savings, and costs." Health Affairs 24.5 (2005): 1103-1117.</a:t>
            </a:r>
            <a:endParaRPr lang="en-IN" sz="1400" dirty="0" smtClean="0">
              <a:latin typeface="Arial" pitchFamily="34" charset="0"/>
              <a:cs typeface="Arial" pitchFamily="34" charset="0"/>
            </a:endParaRPr>
          </a:p>
          <a:p>
            <a:pPr marL="342900" lvl="0" indent="-342900">
              <a:lnSpc>
                <a:spcPct val="200000"/>
              </a:lnSpc>
            </a:pPr>
            <a:r>
              <a:rPr lang="en-US" sz="1400" dirty="0" smtClean="0">
                <a:latin typeface="Arial" pitchFamily="34" charset="0"/>
                <a:cs typeface="Arial" pitchFamily="34" charset="0"/>
              </a:rPr>
              <a:t>6. 	</a:t>
            </a:r>
            <a:r>
              <a:rPr lang="en-US" sz="1400" dirty="0" err="1" smtClean="0">
                <a:latin typeface="Arial" pitchFamily="34" charset="0"/>
                <a:cs typeface="Arial" pitchFamily="34" charset="0"/>
              </a:rPr>
              <a:t>Makoul</a:t>
            </a:r>
            <a:r>
              <a:rPr lang="en-US" sz="1400" dirty="0" smtClean="0">
                <a:latin typeface="Arial" pitchFamily="34" charset="0"/>
                <a:cs typeface="Arial" pitchFamily="34" charset="0"/>
              </a:rPr>
              <a:t> </a:t>
            </a:r>
            <a:r>
              <a:rPr lang="en-US" sz="1400" dirty="0" smtClean="0">
                <a:latin typeface="Arial" pitchFamily="34" charset="0"/>
                <a:cs typeface="Arial" pitchFamily="34" charset="0"/>
              </a:rPr>
              <a:t>G, Curry RH, Tang PC. The Use of Electronic Medical Records: Communication Patterns in Outpatient Encounters. Journal of the American Medical Informatics Association : JAMIA. 2001;8(6):610-615.</a:t>
            </a:r>
            <a:endParaRPr lang="en-IN" sz="1400" dirty="0" smtClean="0">
              <a:latin typeface="Arial" pitchFamily="34" charset="0"/>
              <a:cs typeface="Arial" pitchFamily="34" charset="0"/>
            </a:endParaRPr>
          </a:p>
          <a:p>
            <a:r>
              <a:rPr lang="en-US" sz="1400" dirty="0" smtClean="0">
                <a:latin typeface="Arial" pitchFamily="34" charset="0"/>
                <a:cs typeface="Arial" pitchFamily="34" charset="0"/>
              </a:rPr>
              <a:t> </a:t>
            </a:r>
            <a:endParaRPr lang="en-IN" sz="1400" dirty="0" smtClean="0">
              <a:latin typeface="Arial" pitchFamily="34" charset="0"/>
              <a:cs typeface="Arial" pitchFamily="34" charset="0"/>
            </a:endParaRPr>
          </a:p>
          <a:p>
            <a:pPr marL="342900" indent="-342900">
              <a:lnSpc>
                <a:spcPct val="200000"/>
              </a:lnSpc>
              <a:buFont typeface="+mj-lt"/>
              <a:buAutoNum type="arabicPeriod"/>
            </a:pPr>
            <a:endParaRPr lang="en-US" sz="1400" dirty="0" smtClean="0">
              <a:latin typeface="Arial" pitchFamily="34" charset="0"/>
              <a:cs typeface="Arial" pitchFamily="34" charset="0"/>
            </a:endParaRPr>
          </a:p>
          <a:p>
            <a:pPr marL="342900" indent="-342900">
              <a:lnSpc>
                <a:spcPct val="200000"/>
              </a:lnSpc>
              <a:buFont typeface="+mj-lt"/>
              <a:buAutoNum type="arabicPeriod"/>
            </a:pPr>
            <a:endParaRPr lang="en-US" sz="1400" dirty="0">
              <a:latin typeface="Arial" pitchFamily="34" charset="0"/>
              <a:cs typeface="Arial" pitchFamily="34" charset="0"/>
            </a:endParaRPr>
          </a:p>
        </p:txBody>
      </p:sp>
    </p:spTree>
    <p:extLst>
      <p:ext uri="{BB962C8B-B14F-4D97-AF65-F5344CB8AC3E}">
        <p14:creationId xmlns="" xmlns:p14="http://schemas.microsoft.com/office/powerpoint/2010/main" val="20928846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5763"/>
            <a:ext cx="8445500" cy="441325"/>
          </a:xfrm>
          <a:prstGeom prst="rect">
            <a:avLst/>
          </a:prstGeom>
        </p:spPr>
        <p:txBody>
          <a:bodyPr>
            <a:noAutofit/>
          </a:bodyPr>
          <a:lstStyle/>
          <a:p>
            <a:pPr marL="52388" algn="l" defTabSz="914400" eaLnBrk="1" hangingPunct="1">
              <a:lnSpc>
                <a:spcPct val="100000"/>
              </a:lnSpc>
            </a:pPr>
            <a:r>
              <a:rPr lang="en-US" sz="2000" b="1" dirty="0" smtClean="0">
                <a:solidFill>
                  <a:srgbClr val="002060"/>
                </a:solidFill>
                <a:latin typeface="Arial" pitchFamily="34" charset="0"/>
                <a:cs typeface="Arial" pitchFamily="34" charset="0"/>
              </a:rPr>
              <a:t>Content</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6"/>
          <p:cNvGraphicFramePr>
            <a:graphicFrameLocks/>
          </p:cNvGraphicFramePr>
          <p:nvPr>
            <p:extLst>
              <p:ext uri="{D42A27DB-BD31-4B8C-83A1-F6EECF244321}">
                <p14:modId xmlns="" xmlns:p14="http://schemas.microsoft.com/office/powerpoint/2010/main" val="35389478"/>
              </p:ext>
            </p:extLst>
          </p:nvPr>
        </p:nvGraphicFramePr>
        <p:xfrm>
          <a:off x="381000" y="1066800"/>
          <a:ext cx="8382000" cy="4800600"/>
        </p:xfrm>
        <a:graphic>
          <a:graphicData uri="http://schemas.openxmlformats.org/drawingml/2006/table">
            <a:tbl>
              <a:tblPr firstRow="1" bandRow="1">
                <a:tableStyleId>{5C22544A-7EE6-4342-B048-85BDC9FD1C3A}</a:tableStyleId>
              </a:tblPr>
              <a:tblGrid>
                <a:gridCol w="8382000"/>
              </a:tblGrid>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Arial" pitchFamily="34" charset="0"/>
                          <a:cs typeface="Arial" pitchFamily="34" charset="0"/>
                        </a:rPr>
                        <a:t>Modules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33400">
                <a:tc>
                  <a:txBody>
                    <a:bodyPr/>
                    <a:lstStyle/>
                    <a:p>
                      <a:pPr marL="285750" marR="0" lvl="0" indent="-285750" algn="l" defTabSz="914400" rtl="0" eaLnBrk="1" fontAlgn="base" latinLnBrk="0" hangingPunct="1">
                        <a:lnSpc>
                          <a:spcPct val="100000"/>
                        </a:lnSpc>
                        <a:spcBef>
                          <a:spcPts val="400"/>
                        </a:spcBef>
                        <a:spcAft>
                          <a:spcPct val="0"/>
                        </a:spcAft>
                        <a:buClr>
                          <a:schemeClr val="tx1"/>
                        </a:buClr>
                        <a:buSzPct val="80000"/>
                        <a:buFont typeface="Wingdings"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Introduction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Objectives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Research Methodology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Result and Discussion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Conclusion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Recommendations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References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Acknowledgment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gradFill>
                  </a:tcPr>
                </a:tc>
              </a:tr>
            </a:tbl>
          </a:graphicData>
        </a:graphic>
      </p:graphicFrame>
    </p:spTree>
    <p:extLst>
      <p:ext uri="{BB962C8B-B14F-4D97-AF65-F5344CB8AC3E}">
        <p14:creationId xmlns="" xmlns:p14="http://schemas.microsoft.com/office/powerpoint/2010/main" val="42272596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Acknowledgements</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itchFamily="34" charset="0"/>
              <a:cs typeface="Arial" pitchFamily="34" charset="0"/>
            </a:endParaRPr>
          </a:p>
        </p:txBody>
      </p:sp>
      <p:sp>
        <p:nvSpPr>
          <p:cNvPr id="11" name="TextBox 10"/>
          <p:cNvSpPr txBox="1"/>
          <p:nvPr/>
        </p:nvSpPr>
        <p:spPr>
          <a:xfrm>
            <a:off x="426479" y="838200"/>
            <a:ext cx="8077200" cy="1569660"/>
          </a:xfrm>
          <a:prstGeom prst="rect">
            <a:avLst/>
          </a:prstGeom>
        </p:spPr>
        <p:txBody>
          <a:bodyPr wrap="square" rtlCol="0">
            <a:spAutoFit/>
          </a:bodyPr>
          <a:lstStyle/>
          <a:p>
            <a:pPr marL="285750" indent="-285750">
              <a:lnSpc>
                <a:spcPct val="300000"/>
              </a:lnSpc>
              <a:buFont typeface="Arial" panose="020B0604020202020204" pitchFamily="34" charset="0"/>
              <a:buChar char="•"/>
            </a:pPr>
            <a:r>
              <a:rPr lang="en-US" sz="1600" dirty="0" smtClean="0">
                <a:latin typeface="Arial" pitchFamily="34" charset="0"/>
                <a:cs typeface="Arial" pitchFamily="34" charset="0"/>
              </a:rPr>
              <a:t>Dr. </a:t>
            </a:r>
            <a:r>
              <a:rPr lang="en-US" sz="1600" dirty="0" err="1" smtClean="0">
                <a:latin typeface="Arial" pitchFamily="34" charset="0"/>
                <a:cs typeface="Arial" pitchFamily="34" charset="0"/>
              </a:rPr>
              <a:t>Anandhi</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Ramachandran</a:t>
            </a:r>
            <a:r>
              <a:rPr lang="en-US" sz="1600" dirty="0" smtClean="0">
                <a:latin typeface="Arial" pitchFamily="34" charset="0"/>
                <a:cs typeface="Arial" pitchFamily="34" charset="0"/>
              </a:rPr>
              <a:t>, Associate Professor, IIHMR Delhi</a:t>
            </a:r>
          </a:p>
          <a:p>
            <a:pPr marL="285750" indent="-285750">
              <a:lnSpc>
                <a:spcPct val="300000"/>
              </a:lnSpc>
              <a:buFont typeface="Arial" panose="020B0604020202020204" pitchFamily="34" charset="0"/>
              <a:buChar char="•"/>
            </a:pPr>
            <a:r>
              <a:rPr lang="en-US" sz="1600" dirty="0" smtClean="0">
                <a:latin typeface="Arial" pitchFamily="34" charset="0"/>
                <a:cs typeface="Arial" pitchFamily="34" charset="0"/>
              </a:rPr>
              <a:t>Everyone who made this project a success!!</a:t>
            </a:r>
            <a:endParaRPr lang="en-US" sz="1600" dirty="0">
              <a:latin typeface="Arial" pitchFamily="34" charset="0"/>
              <a:cs typeface="Arial" pitchFamily="34" charset="0"/>
            </a:endParaRPr>
          </a:p>
        </p:txBody>
      </p:sp>
      <p:pic>
        <p:nvPicPr>
          <p:cNvPr id="3" name="Picture 2"/>
          <p:cNvPicPr>
            <a:picLocks noChangeAspect="1"/>
          </p:cNvPicPr>
          <p:nvPr/>
        </p:nvPicPr>
        <p:blipFill rotWithShape="1">
          <a:blip r:embed="rId2" cstate="print">
            <a:extLst>
              <a:ext uri="{28A0092B-C50C-407E-A947-70E740481C1C}">
                <a14:useLocalDpi xmlns="" xmlns:a14="http://schemas.microsoft.com/office/drawing/2010/main" val="0"/>
              </a:ext>
            </a:extLst>
          </a:blip>
          <a:srcRect l="11321" t="10523" r="18869" b="356"/>
          <a:stretch/>
        </p:blipFill>
        <p:spPr>
          <a:xfrm>
            <a:off x="5943600" y="2133600"/>
            <a:ext cx="2819400" cy="4179238"/>
          </a:xfrm>
          <a:prstGeom prst="rect">
            <a:avLst/>
          </a:prstGeom>
        </p:spPr>
      </p:pic>
    </p:spTree>
    <p:extLst>
      <p:ext uri="{BB962C8B-B14F-4D97-AF65-F5344CB8AC3E}">
        <p14:creationId xmlns="" xmlns:p14="http://schemas.microsoft.com/office/powerpoint/2010/main" val="3825324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Introduction</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sp>
        <p:nvSpPr>
          <p:cNvPr id="11" name="TextBox 10"/>
          <p:cNvSpPr txBox="1"/>
          <p:nvPr/>
        </p:nvSpPr>
        <p:spPr>
          <a:xfrm>
            <a:off x="426479" y="982777"/>
            <a:ext cx="8077200" cy="5493170"/>
          </a:xfrm>
          <a:prstGeom prst="rect">
            <a:avLst/>
          </a:prstGeom>
        </p:spPr>
        <p:txBody>
          <a:bodyPr wrap="square" rtlCol="0">
            <a:spAutoFit/>
          </a:bodyPr>
          <a:lstStyle/>
          <a:p>
            <a:pPr marL="1588" fontAlgn="base">
              <a:lnSpc>
                <a:spcPct val="106000"/>
              </a:lnSpc>
              <a:spcBef>
                <a:spcPct val="80000"/>
              </a:spcBef>
              <a:spcAft>
                <a:spcPct val="0"/>
              </a:spcAft>
              <a:buClr>
                <a:srgbClr val="000000"/>
              </a:buClr>
            </a:pPr>
            <a:r>
              <a:rPr lang="en-US" sz="1600" dirty="0" smtClean="0">
                <a:solidFill>
                  <a:srgbClr val="002060"/>
                </a:solidFill>
                <a:latin typeface="Arial" pitchFamily="34" charset="0"/>
                <a:cs typeface="Arial" pitchFamily="34" charset="0"/>
              </a:rPr>
              <a:t>What </a:t>
            </a:r>
            <a:r>
              <a:rPr lang="en-US" sz="1600" dirty="0">
                <a:solidFill>
                  <a:srgbClr val="002060"/>
                </a:solidFill>
                <a:latin typeface="Arial" pitchFamily="34" charset="0"/>
                <a:cs typeface="Arial" pitchFamily="34" charset="0"/>
              </a:rPr>
              <a:t>Are Electronic Health Records (EHRs</a:t>
            </a:r>
            <a:r>
              <a:rPr lang="en-US" sz="1600" dirty="0" smtClean="0">
                <a:solidFill>
                  <a:srgbClr val="002060"/>
                </a:solidFill>
                <a:latin typeface="Arial" pitchFamily="34" charset="0"/>
                <a:cs typeface="Arial" pitchFamily="34" charset="0"/>
              </a:rPr>
              <a:t>)?</a:t>
            </a:r>
            <a:endParaRPr lang="en-US" sz="1600" dirty="0" smtClean="0">
              <a:latin typeface="Arial" pitchFamily="34" charset="0"/>
              <a:cs typeface="Arial" pitchFamily="34" charset="0"/>
            </a:endParaRPr>
          </a:p>
          <a:p>
            <a:pPr marL="285750" indent="-285750">
              <a:lnSpc>
                <a:spcPct val="150000"/>
              </a:lnSpc>
              <a:buFont typeface="Arial" panose="020B0604020202020204" pitchFamily="34" charset="0"/>
              <a:buChar char="•"/>
            </a:pPr>
            <a:r>
              <a:rPr lang="en-US" sz="1400" dirty="0" smtClean="0">
                <a:latin typeface="Arial" pitchFamily="34" charset="0"/>
                <a:cs typeface="Arial" pitchFamily="34" charset="0"/>
              </a:rPr>
              <a:t>EHRs </a:t>
            </a:r>
            <a:r>
              <a:rPr lang="en-US" sz="1400" dirty="0">
                <a:latin typeface="Arial" pitchFamily="34" charset="0"/>
                <a:cs typeface="Arial" pitchFamily="34" charset="0"/>
              </a:rPr>
              <a:t>are, at their simplest, digital (computerized) versions of patient’s paper </a:t>
            </a:r>
            <a:r>
              <a:rPr lang="en-US" sz="1400" dirty="0" smtClean="0">
                <a:latin typeface="Arial" pitchFamily="34" charset="0"/>
                <a:cs typeface="Arial" pitchFamily="34" charset="0"/>
              </a:rPr>
              <a:t>charts.</a:t>
            </a:r>
          </a:p>
          <a:p>
            <a:pPr marL="285750" indent="-285750">
              <a:lnSpc>
                <a:spcPct val="150000"/>
              </a:lnSpc>
              <a:buFont typeface="Arial" panose="020B0604020202020204" pitchFamily="34" charset="0"/>
              <a:buChar char="•"/>
            </a:pPr>
            <a:r>
              <a:rPr lang="en-US" sz="1400" dirty="0" smtClean="0">
                <a:latin typeface="Arial" pitchFamily="34" charset="0"/>
                <a:cs typeface="Arial" pitchFamily="34" charset="0"/>
              </a:rPr>
              <a:t>They </a:t>
            </a:r>
            <a:r>
              <a:rPr lang="en-US" sz="1400" dirty="0">
                <a:latin typeface="Arial" pitchFamily="34" charset="0"/>
                <a:cs typeface="Arial" pitchFamily="34" charset="0"/>
              </a:rPr>
              <a:t>make information available instantly, "whenever and wherever it is </a:t>
            </a:r>
            <a:r>
              <a:rPr lang="en-US" sz="1400" dirty="0" smtClean="0">
                <a:latin typeface="Arial" pitchFamily="34" charset="0"/>
                <a:cs typeface="Arial" pitchFamily="34" charset="0"/>
              </a:rPr>
              <a:t>needed“</a:t>
            </a:r>
          </a:p>
          <a:p>
            <a:pPr marL="285750" indent="-285750">
              <a:lnSpc>
                <a:spcPct val="150000"/>
              </a:lnSpc>
              <a:buFont typeface="Arial" panose="020B0604020202020204" pitchFamily="34" charset="0"/>
              <a:buChar char="•"/>
            </a:pPr>
            <a:r>
              <a:rPr lang="en-US" sz="1400" dirty="0">
                <a:latin typeface="Arial" pitchFamily="34" charset="0"/>
                <a:cs typeface="Arial" pitchFamily="34" charset="0"/>
              </a:rPr>
              <a:t>Contain information about a patient's medical history, diagnoses, medications, immunization dates, allergies, radiology images, and lab results </a:t>
            </a:r>
            <a:endParaRPr lang="en-US" sz="1400" dirty="0" smtClean="0">
              <a:latin typeface="Arial" pitchFamily="34" charset="0"/>
              <a:cs typeface="Arial" pitchFamily="34" charset="0"/>
            </a:endParaRPr>
          </a:p>
          <a:p>
            <a:pPr marL="285750" indent="-285750">
              <a:lnSpc>
                <a:spcPct val="150000"/>
              </a:lnSpc>
              <a:buFont typeface="Arial" panose="020B0604020202020204" pitchFamily="34" charset="0"/>
              <a:buChar char="•"/>
            </a:pPr>
            <a:r>
              <a:rPr lang="en-US" sz="1400" dirty="0">
                <a:latin typeface="Arial" pitchFamily="34" charset="0"/>
                <a:cs typeface="Arial" pitchFamily="34" charset="0"/>
              </a:rPr>
              <a:t>Offer access to evidence-based tools that providers can use in making decisions about a patient's care </a:t>
            </a:r>
          </a:p>
          <a:p>
            <a:pPr marL="285750" indent="-285750">
              <a:lnSpc>
                <a:spcPct val="150000"/>
              </a:lnSpc>
              <a:buFont typeface="Arial" panose="020B0604020202020204" pitchFamily="34" charset="0"/>
              <a:buChar char="•"/>
            </a:pPr>
            <a:r>
              <a:rPr lang="en-US" sz="1400" dirty="0">
                <a:latin typeface="Arial" pitchFamily="34" charset="0"/>
                <a:cs typeface="Arial" pitchFamily="34" charset="0"/>
              </a:rPr>
              <a:t>Automate and streamline providers' </a:t>
            </a:r>
            <a:r>
              <a:rPr lang="en-US" sz="1400" dirty="0" smtClean="0">
                <a:latin typeface="Arial" pitchFamily="34" charset="0"/>
                <a:cs typeface="Arial" pitchFamily="34" charset="0"/>
              </a:rPr>
              <a:t>workflow</a:t>
            </a:r>
          </a:p>
          <a:p>
            <a:pPr marL="285750" indent="-285750">
              <a:lnSpc>
                <a:spcPct val="150000"/>
              </a:lnSpc>
              <a:buFont typeface="Arial" panose="020B0604020202020204" pitchFamily="34" charset="0"/>
              <a:buChar char="•"/>
            </a:pPr>
            <a:r>
              <a:rPr lang="en-US" sz="1400" dirty="0">
                <a:latin typeface="Arial" pitchFamily="34" charset="0"/>
                <a:cs typeface="Arial" pitchFamily="34" charset="0"/>
              </a:rPr>
              <a:t>Increase organization and accuracy of patient </a:t>
            </a:r>
            <a:r>
              <a:rPr lang="en-US" sz="1400" dirty="0" smtClean="0">
                <a:latin typeface="Arial" pitchFamily="34" charset="0"/>
                <a:cs typeface="Arial" pitchFamily="34" charset="0"/>
              </a:rPr>
              <a:t>information</a:t>
            </a:r>
          </a:p>
          <a:p>
            <a:pPr>
              <a:lnSpc>
                <a:spcPct val="150000"/>
              </a:lnSpc>
            </a:pPr>
            <a:endParaRPr lang="en-US" sz="1400" dirty="0" smtClean="0">
              <a:latin typeface="Arial" pitchFamily="34" charset="0"/>
              <a:cs typeface="Arial" pitchFamily="34" charset="0"/>
            </a:endParaRPr>
          </a:p>
          <a:p>
            <a:pPr>
              <a:lnSpc>
                <a:spcPct val="150000"/>
              </a:lnSpc>
            </a:pPr>
            <a:r>
              <a:rPr lang="en-US" sz="1600" dirty="0">
                <a:solidFill>
                  <a:srgbClr val="002060"/>
                </a:solidFill>
                <a:latin typeface="Arial" pitchFamily="34" charset="0"/>
                <a:cs typeface="Arial" pitchFamily="34" charset="0"/>
              </a:rPr>
              <a:t>Key </a:t>
            </a:r>
            <a:r>
              <a:rPr lang="en-US" sz="1600" dirty="0" smtClean="0">
                <a:solidFill>
                  <a:srgbClr val="002060"/>
                </a:solidFill>
                <a:latin typeface="Arial" pitchFamily="34" charset="0"/>
                <a:cs typeface="Arial" pitchFamily="34" charset="0"/>
              </a:rPr>
              <a:t>Features </a:t>
            </a:r>
            <a:r>
              <a:rPr lang="en-US" sz="1600" dirty="0">
                <a:solidFill>
                  <a:srgbClr val="002060"/>
                </a:solidFill>
                <a:latin typeface="Arial" pitchFamily="34" charset="0"/>
                <a:cs typeface="Arial" pitchFamily="34" charset="0"/>
              </a:rPr>
              <a:t>of </a:t>
            </a:r>
            <a:r>
              <a:rPr lang="en-US" sz="1600" dirty="0" smtClean="0">
                <a:solidFill>
                  <a:srgbClr val="002060"/>
                </a:solidFill>
                <a:latin typeface="Arial" pitchFamily="34" charset="0"/>
                <a:cs typeface="Arial" pitchFamily="34" charset="0"/>
              </a:rPr>
              <a:t>EHRs</a:t>
            </a:r>
            <a:endParaRPr lang="en-US" sz="1600" dirty="0">
              <a:solidFill>
                <a:srgbClr val="002060"/>
              </a:solidFill>
              <a:latin typeface="Arial" pitchFamily="34" charset="0"/>
              <a:cs typeface="Arial" pitchFamily="34" charset="0"/>
            </a:endParaRPr>
          </a:p>
          <a:p>
            <a:pPr marL="285750" indent="-285750">
              <a:lnSpc>
                <a:spcPct val="150000"/>
              </a:lnSpc>
              <a:buFont typeface="Arial" panose="020B0604020202020204" pitchFamily="34" charset="0"/>
              <a:buChar char="•"/>
            </a:pPr>
            <a:r>
              <a:rPr lang="en-US" sz="1400" dirty="0" smtClean="0">
                <a:latin typeface="Arial" pitchFamily="34" charset="0"/>
                <a:cs typeface="Arial" pitchFamily="34" charset="0"/>
              </a:rPr>
              <a:t>It </a:t>
            </a:r>
            <a:r>
              <a:rPr lang="en-US" sz="1400" dirty="0">
                <a:latin typeface="Arial" pitchFamily="34" charset="0"/>
                <a:cs typeface="Arial" pitchFamily="34" charset="0"/>
              </a:rPr>
              <a:t>can be created, managed, and consulted by authorized providers and staff across more than one health care organization. </a:t>
            </a:r>
            <a:endParaRPr lang="en-US" sz="1400" dirty="0" smtClean="0">
              <a:latin typeface="Arial" pitchFamily="34" charset="0"/>
              <a:cs typeface="Arial" pitchFamily="34" charset="0"/>
            </a:endParaRPr>
          </a:p>
          <a:p>
            <a:pPr marL="285750" indent="-285750">
              <a:lnSpc>
                <a:spcPct val="150000"/>
              </a:lnSpc>
              <a:buFont typeface="Arial" panose="020B0604020202020204" pitchFamily="34" charset="0"/>
              <a:buChar char="•"/>
            </a:pPr>
            <a:r>
              <a:rPr lang="en-US" sz="1400" dirty="0" smtClean="0">
                <a:latin typeface="Arial" pitchFamily="34" charset="0"/>
                <a:cs typeface="Arial" pitchFamily="34" charset="0"/>
              </a:rPr>
              <a:t>A </a:t>
            </a:r>
            <a:r>
              <a:rPr lang="en-US" sz="1400" dirty="0">
                <a:latin typeface="Arial" pitchFamily="34" charset="0"/>
                <a:cs typeface="Arial" pitchFamily="34" charset="0"/>
              </a:rPr>
              <a:t>single EHR can bring together information from current and past doctors, emergency facilities, school and workplace clinics, pharmacies, laboratories, and medical imaging </a:t>
            </a:r>
            <a:r>
              <a:rPr lang="en-US" sz="1400" dirty="0" smtClean="0">
                <a:latin typeface="Arial" pitchFamily="34" charset="0"/>
                <a:cs typeface="Arial" pitchFamily="34" charset="0"/>
              </a:rPr>
              <a:t>facilities</a:t>
            </a:r>
          </a:p>
          <a:p>
            <a:endParaRPr lang="en-US" sz="1600" dirty="0" smtClean="0">
              <a:latin typeface="Arial" pitchFamily="34" charset="0"/>
              <a:cs typeface="Arial" pitchFamily="34" charset="0"/>
            </a:endParaRPr>
          </a:p>
          <a:p>
            <a:pPr>
              <a:lnSpc>
                <a:spcPct val="150000"/>
              </a:lnSpc>
            </a:pPr>
            <a:endParaRPr lang="en-US" sz="1400" dirty="0">
              <a:latin typeface="Arial" pitchFamily="34" charset="0"/>
              <a:cs typeface="Arial" pitchFamily="34" charset="0"/>
            </a:endParaRPr>
          </a:p>
        </p:txBody>
      </p:sp>
    </p:spTree>
    <p:extLst>
      <p:ext uri="{BB962C8B-B14F-4D97-AF65-F5344CB8AC3E}">
        <p14:creationId xmlns="" xmlns:p14="http://schemas.microsoft.com/office/powerpoint/2010/main" val="2527843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Introduction (Contd.)</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sp>
        <p:nvSpPr>
          <p:cNvPr id="11" name="TextBox 10"/>
          <p:cNvSpPr txBox="1"/>
          <p:nvPr/>
        </p:nvSpPr>
        <p:spPr>
          <a:xfrm>
            <a:off x="426479" y="982777"/>
            <a:ext cx="8077200" cy="5231560"/>
          </a:xfrm>
          <a:prstGeom prst="rect">
            <a:avLst/>
          </a:prstGeom>
        </p:spPr>
        <p:txBody>
          <a:bodyPr wrap="square" rtlCol="0">
            <a:spAutoFit/>
          </a:bodyPr>
          <a:lstStyle/>
          <a:p>
            <a:pPr marL="1588" fontAlgn="base">
              <a:lnSpc>
                <a:spcPct val="106000"/>
              </a:lnSpc>
              <a:spcBef>
                <a:spcPct val="80000"/>
              </a:spcBef>
              <a:spcAft>
                <a:spcPct val="0"/>
              </a:spcAft>
              <a:buClr>
                <a:srgbClr val="000000"/>
              </a:buClr>
            </a:pPr>
            <a:r>
              <a:rPr lang="en-US" sz="1600" dirty="0" smtClean="0">
                <a:solidFill>
                  <a:srgbClr val="002060"/>
                </a:solidFill>
                <a:latin typeface="Arial" pitchFamily="34" charset="0"/>
                <a:cs typeface="Arial" pitchFamily="34" charset="0"/>
              </a:rPr>
              <a:t>EHRs</a:t>
            </a:r>
            <a:r>
              <a:rPr lang="en-US" sz="1600" dirty="0">
                <a:solidFill>
                  <a:srgbClr val="002060"/>
                </a:solidFill>
                <a:latin typeface="Arial" pitchFamily="34" charset="0"/>
                <a:cs typeface="Arial" pitchFamily="34" charset="0"/>
              </a:rPr>
              <a:t> </a:t>
            </a:r>
            <a:r>
              <a:rPr lang="en-US" sz="1600" dirty="0" smtClean="0">
                <a:solidFill>
                  <a:srgbClr val="002060"/>
                </a:solidFill>
                <a:latin typeface="Arial" pitchFamily="34" charset="0"/>
                <a:cs typeface="Arial" pitchFamily="34" charset="0"/>
              </a:rPr>
              <a:t>in Outpatient Department</a:t>
            </a:r>
            <a:endParaRPr lang="en-US" sz="1600" dirty="0" smtClean="0">
              <a:latin typeface="Arial" pitchFamily="34" charset="0"/>
              <a:cs typeface="Arial" pitchFamily="34" charset="0"/>
            </a:endParaRPr>
          </a:p>
          <a:p>
            <a:pPr marL="285750" indent="-285750">
              <a:lnSpc>
                <a:spcPct val="200000"/>
              </a:lnSpc>
              <a:buFont typeface="Arial" panose="020B0604020202020204" pitchFamily="34" charset="0"/>
              <a:buChar char="•"/>
            </a:pPr>
            <a:r>
              <a:rPr lang="en-US" sz="1400" dirty="0">
                <a:latin typeface="Arial" pitchFamily="34" charset="0"/>
                <a:cs typeface="Arial" pitchFamily="34" charset="0"/>
              </a:rPr>
              <a:t>Outpatient module is crucial for core clinical functioning of a Hospital or a Clinic as it one of the important point of entry for the patient into a healthcare setting.</a:t>
            </a:r>
          </a:p>
          <a:p>
            <a:pPr marL="285750" indent="-285750">
              <a:lnSpc>
                <a:spcPct val="200000"/>
              </a:lnSpc>
              <a:buFont typeface="Arial" panose="020B0604020202020204" pitchFamily="34" charset="0"/>
              <a:buChar char="•"/>
            </a:pPr>
            <a:r>
              <a:rPr lang="en-US" sz="1400" dirty="0">
                <a:latin typeface="Arial" pitchFamily="34" charset="0"/>
                <a:cs typeface="Arial" pitchFamily="34" charset="0"/>
              </a:rPr>
              <a:t>An Outpatient </a:t>
            </a:r>
            <a:r>
              <a:rPr lang="en-US" sz="1400" dirty="0" smtClean="0">
                <a:latin typeface="Arial" pitchFamily="34" charset="0"/>
                <a:cs typeface="Arial" pitchFamily="34" charset="0"/>
              </a:rPr>
              <a:t>EHR </a:t>
            </a:r>
            <a:r>
              <a:rPr lang="en-US" sz="1400" dirty="0">
                <a:latin typeface="Arial" pitchFamily="34" charset="0"/>
                <a:cs typeface="Arial" pitchFamily="34" charset="0"/>
              </a:rPr>
              <a:t>supports the following </a:t>
            </a:r>
            <a:r>
              <a:rPr lang="en-US" sz="1400" dirty="0" smtClean="0">
                <a:latin typeface="Arial" pitchFamily="34" charset="0"/>
                <a:cs typeface="Arial" pitchFamily="34" charset="0"/>
              </a:rPr>
              <a:t>features:</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Scheduling of the appointment</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Patient List Management</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Outpatient Department workflow management</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Placing Medication and Lab Orders</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Result(s) Entry</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Result(s) Delivery including faxing and e-mailing of clinical reports</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Reporting and </a:t>
            </a:r>
            <a:r>
              <a:rPr lang="en-US" sz="1400" dirty="0" smtClean="0">
                <a:latin typeface="Arial" pitchFamily="34" charset="0"/>
                <a:cs typeface="Arial" pitchFamily="34" charset="0"/>
              </a:rPr>
              <a:t>printout</a:t>
            </a:r>
          </a:p>
          <a:p>
            <a:endParaRPr lang="en-US" sz="1600" dirty="0" smtClean="0">
              <a:latin typeface="Arial" pitchFamily="34" charset="0"/>
              <a:cs typeface="Arial" pitchFamily="34" charset="0"/>
            </a:endParaRPr>
          </a:p>
          <a:p>
            <a:pPr>
              <a:lnSpc>
                <a:spcPct val="150000"/>
              </a:lnSpc>
            </a:pPr>
            <a:endParaRPr lang="en-US" sz="1400" dirty="0">
              <a:latin typeface="Arial" pitchFamily="34" charset="0"/>
              <a:cs typeface="Arial" pitchFamily="34" charset="0"/>
            </a:endParaRPr>
          </a:p>
        </p:txBody>
      </p:sp>
    </p:spTree>
    <p:extLst>
      <p:ext uri="{BB962C8B-B14F-4D97-AF65-F5344CB8AC3E}">
        <p14:creationId xmlns="" xmlns:p14="http://schemas.microsoft.com/office/powerpoint/2010/main" val="404679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Introduction (Contd.)</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sp>
        <p:nvSpPr>
          <p:cNvPr id="11" name="TextBox 10"/>
          <p:cNvSpPr txBox="1"/>
          <p:nvPr/>
        </p:nvSpPr>
        <p:spPr>
          <a:xfrm>
            <a:off x="426479" y="982777"/>
            <a:ext cx="8077200" cy="4164410"/>
          </a:xfrm>
          <a:prstGeom prst="rect">
            <a:avLst/>
          </a:prstGeom>
        </p:spPr>
        <p:txBody>
          <a:bodyPr wrap="square" rtlCol="0">
            <a:spAutoFit/>
          </a:bodyPr>
          <a:lstStyle/>
          <a:p>
            <a:pPr marL="1588" fontAlgn="base">
              <a:lnSpc>
                <a:spcPct val="106000"/>
              </a:lnSpc>
              <a:spcBef>
                <a:spcPct val="80000"/>
              </a:spcBef>
              <a:spcAft>
                <a:spcPct val="0"/>
              </a:spcAft>
              <a:buClr>
                <a:srgbClr val="000000"/>
              </a:buClr>
            </a:pPr>
            <a:r>
              <a:rPr lang="en-US" sz="1600" dirty="0" smtClean="0">
                <a:solidFill>
                  <a:srgbClr val="002060"/>
                </a:solidFill>
                <a:latin typeface="Arial" pitchFamily="34" charset="0"/>
                <a:cs typeface="Arial" pitchFamily="34" charset="0"/>
              </a:rPr>
              <a:t>Challenges Post EHR Implementation</a:t>
            </a:r>
          </a:p>
          <a:p>
            <a:pPr marL="285750" indent="-285750">
              <a:lnSpc>
                <a:spcPct val="200000"/>
              </a:lnSpc>
              <a:buFont typeface="Arial" panose="020B0604020202020204" pitchFamily="34" charset="0"/>
              <a:buChar char="•"/>
            </a:pPr>
            <a:r>
              <a:rPr lang="en-US" sz="1400" dirty="0" smtClean="0">
                <a:latin typeface="Arial" pitchFamily="34" charset="0"/>
                <a:cs typeface="Arial" pitchFamily="34" charset="0"/>
              </a:rPr>
              <a:t>A </a:t>
            </a:r>
            <a:r>
              <a:rPr lang="en-US" sz="1400" dirty="0">
                <a:latin typeface="Arial" pitchFamily="34" charset="0"/>
                <a:cs typeface="Arial" pitchFamily="34" charset="0"/>
              </a:rPr>
              <a:t>successful </a:t>
            </a:r>
            <a:r>
              <a:rPr lang="en-US" sz="1400" dirty="0" smtClean="0">
                <a:latin typeface="Arial" pitchFamily="34" charset="0"/>
                <a:cs typeface="Arial" pitchFamily="34" charset="0"/>
              </a:rPr>
              <a:t>EHR </a:t>
            </a:r>
            <a:r>
              <a:rPr lang="en-US" sz="1400" dirty="0">
                <a:latin typeface="Arial" pitchFamily="34" charset="0"/>
                <a:cs typeface="Arial" pitchFamily="34" charset="0"/>
              </a:rPr>
              <a:t>implementation can yield great results in improving organizational strength and efficiency. On the other hand, a failure can drain an organization of people, funds and vitality.</a:t>
            </a:r>
          </a:p>
          <a:p>
            <a:pPr marL="285750" indent="-285750">
              <a:lnSpc>
                <a:spcPct val="200000"/>
              </a:lnSpc>
              <a:buFont typeface="Arial" panose="020B0604020202020204" pitchFamily="34" charset="0"/>
              <a:buChar char="•"/>
            </a:pPr>
            <a:r>
              <a:rPr lang="en-US" sz="1400" dirty="0">
                <a:latin typeface="Arial" pitchFamily="34" charset="0"/>
                <a:cs typeface="Arial" pitchFamily="34" charset="0"/>
              </a:rPr>
              <a:t>EHR implementation in the Outpatient setup raises challenges for Information Technology professionals due to various </a:t>
            </a:r>
            <a:r>
              <a:rPr lang="en-US" sz="1400" dirty="0" smtClean="0">
                <a:latin typeface="Arial" pitchFamily="34" charset="0"/>
                <a:cs typeface="Arial" pitchFamily="34" charset="0"/>
              </a:rPr>
              <a:t>reasons:</a:t>
            </a:r>
            <a:endParaRPr lang="en-US" sz="1400" dirty="0">
              <a:latin typeface="Arial" pitchFamily="34" charset="0"/>
              <a:cs typeface="Arial" pitchFamily="34" charset="0"/>
            </a:endParaRP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Lack of comprehensive work flow and data analyses prior to EHR implementation </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Encouraging providers to utilize the EHR, including the use of electronic signatures </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Collaborating with other organizations, </a:t>
            </a:r>
          </a:p>
          <a:p>
            <a:pPr marL="742950" lvl="1" indent="-285750">
              <a:lnSpc>
                <a:spcPct val="200000"/>
              </a:lnSpc>
              <a:buFont typeface="Courier New" panose="02070309020205020404" pitchFamily="49" charset="0"/>
              <a:buChar char="o"/>
            </a:pPr>
            <a:r>
              <a:rPr lang="en-US" sz="1400" dirty="0">
                <a:latin typeface="Arial" pitchFamily="34" charset="0"/>
                <a:cs typeface="Arial" pitchFamily="34" charset="0"/>
              </a:rPr>
              <a:t>Obtaining comprehensive training from the vendor</a:t>
            </a:r>
          </a:p>
          <a:p>
            <a:pPr>
              <a:lnSpc>
                <a:spcPct val="200000"/>
              </a:lnSpc>
            </a:pPr>
            <a:endParaRPr lang="en-US" sz="1400" dirty="0">
              <a:latin typeface="Arial" pitchFamily="34" charset="0"/>
              <a:cs typeface="Arial" pitchFamily="34" charset="0"/>
            </a:endParaRPr>
          </a:p>
        </p:txBody>
      </p:sp>
    </p:spTree>
    <p:extLst>
      <p:ext uri="{BB962C8B-B14F-4D97-AF65-F5344CB8AC3E}">
        <p14:creationId xmlns="" xmlns:p14="http://schemas.microsoft.com/office/powerpoint/2010/main" val="2352194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5763"/>
            <a:ext cx="8445500" cy="441325"/>
          </a:xfrm>
          <a:prstGeom prst="rect">
            <a:avLst/>
          </a:prstGeom>
        </p:spPr>
        <p:txBody>
          <a:bodyPr>
            <a:noAutofit/>
          </a:bodyPr>
          <a:lstStyle/>
          <a:p>
            <a:pPr marL="52388" algn="l" defTabSz="914400" eaLnBrk="1" hangingPunct="1">
              <a:lnSpc>
                <a:spcPct val="100000"/>
              </a:lnSpc>
            </a:pPr>
            <a:r>
              <a:rPr lang="en-US" sz="2000" b="1" dirty="0" smtClean="0">
                <a:solidFill>
                  <a:srgbClr val="002060"/>
                </a:solidFill>
                <a:latin typeface="Arial" pitchFamily="34" charset="0"/>
                <a:cs typeface="Arial" pitchFamily="34" charset="0"/>
              </a:rPr>
              <a:t>Content</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6"/>
          <p:cNvGraphicFramePr>
            <a:graphicFrameLocks/>
          </p:cNvGraphicFramePr>
          <p:nvPr>
            <p:extLst>
              <p:ext uri="{D42A27DB-BD31-4B8C-83A1-F6EECF244321}">
                <p14:modId xmlns="" xmlns:p14="http://schemas.microsoft.com/office/powerpoint/2010/main" val="1410777724"/>
              </p:ext>
            </p:extLst>
          </p:nvPr>
        </p:nvGraphicFramePr>
        <p:xfrm>
          <a:off x="381000" y="1066800"/>
          <a:ext cx="8382000" cy="4800600"/>
        </p:xfrm>
        <a:graphic>
          <a:graphicData uri="http://schemas.openxmlformats.org/drawingml/2006/table">
            <a:tbl>
              <a:tblPr firstRow="1" bandRow="1">
                <a:tableStyleId>{5C22544A-7EE6-4342-B048-85BDC9FD1C3A}</a:tableStyleId>
              </a:tblPr>
              <a:tblGrid>
                <a:gridCol w="8382000"/>
              </a:tblGrid>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Arial" pitchFamily="34" charset="0"/>
                          <a:cs typeface="Arial" pitchFamily="34" charset="0"/>
                        </a:rPr>
                        <a:t>Modules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33400">
                <a:tc>
                  <a:txBody>
                    <a:bodyPr/>
                    <a:lstStyle/>
                    <a:p>
                      <a:pPr marL="285750" marR="0" lvl="0" indent="-285750" algn="l" defTabSz="914400" rtl="0" eaLnBrk="1" fontAlgn="base" latinLnBrk="0" hangingPunct="1">
                        <a:lnSpc>
                          <a:spcPct val="100000"/>
                        </a:lnSpc>
                        <a:spcBef>
                          <a:spcPts val="400"/>
                        </a:spcBef>
                        <a:spcAft>
                          <a:spcPct val="0"/>
                        </a:spcAft>
                        <a:buClr>
                          <a:schemeClr val="tx1"/>
                        </a:buClr>
                        <a:buSzPct val="80000"/>
                        <a:buFont typeface="Wingdings"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Introduction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Objectives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grad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Research Methodology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Result and Discussion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Conclusion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Recommendations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References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Acknowledgment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1181729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1338"/>
            <a:ext cx="8447088" cy="441325"/>
          </a:xfrm>
          <a:prstGeom prst="rect">
            <a:avLst/>
          </a:prstGeom>
        </p:spPr>
        <p:txBody>
          <a:bodyPr>
            <a:noAutofit/>
          </a:bodyPr>
          <a:lstStyle/>
          <a:p>
            <a:pPr marL="52388" algn="l"/>
            <a:r>
              <a:rPr lang="en-US" sz="2000" b="1" dirty="0" smtClean="0">
                <a:solidFill>
                  <a:srgbClr val="002060"/>
                </a:solidFill>
                <a:latin typeface="Arial" pitchFamily="34" charset="0"/>
                <a:cs typeface="Arial" pitchFamily="34" charset="0"/>
              </a:rPr>
              <a:t>Objectives</a:t>
            </a:r>
            <a:r>
              <a:rPr lang="en-US" sz="2000" b="1" dirty="0">
                <a:solidFill>
                  <a:srgbClr val="002060"/>
                </a:solidFill>
                <a:latin typeface="Arial" pitchFamily="34" charset="0"/>
                <a:cs typeface="Arial" pitchFamily="34" charset="0"/>
              </a:rPr>
              <a:t/>
            </a:r>
            <a:br>
              <a:rPr lang="en-US" sz="2000" b="1" dirty="0">
                <a:solidFill>
                  <a:srgbClr val="002060"/>
                </a:solidFill>
                <a:latin typeface="Arial" pitchFamily="34" charset="0"/>
                <a:cs typeface="Arial" pitchFamily="34" charset="0"/>
              </a:rPr>
            </a:br>
            <a:r>
              <a:rPr lang="en-US" sz="2000" b="1" dirty="0" smtClean="0">
                <a:solidFill>
                  <a:srgbClr val="002060"/>
                </a:solidFill>
                <a:latin typeface="Arial" pitchFamily="34" charset="0"/>
                <a:cs typeface="Arial" pitchFamily="34" charset="0"/>
              </a:rPr>
              <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sp>
        <p:nvSpPr>
          <p:cNvPr id="11" name="TextBox 10"/>
          <p:cNvSpPr txBox="1"/>
          <p:nvPr/>
        </p:nvSpPr>
        <p:spPr>
          <a:xfrm>
            <a:off x="426479" y="982777"/>
            <a:ext cx="8077200" cy="4223529"/>
          </a:xfrm>
          <a:prstGeom prst="rect">
            <a:avLst/>
          </a:prstGeom>
        </p:spPr>
        <p:txBody>
          <a:bodyPr wrap="square" rtlCol="0">
            <a:spAutoFit/>
          </a:bodyPr>
          <a:lstStyle/>
          <a:p>
            <a:pPr marL="1588" fontAlgn="base">
              <a:lnSpc>
                <a:spcPct val="200000"/>
              </a:lnSpc>
              <a:spcBef>
                <a:spcPct val="80000"/>
              </a:spcBef>
              <a:spcAft>
                <a:spcPct val="0"/>
              </a:spcAft>
              <a:buClr>
                <a:srgbClr val="000000"/>
              </a:buClr>
            </a:pPr>
            <a:r>
              <a:rPr lang="en-US" sz="1600" dirty="0" smtClean="0">
                <a:solidFill>
                  <a:srgbClr val="002060"/>
                </a:solidFill>
                <a:latin typeface="Arial" pitchFamily="34" charset="0"/>
                <a:cs typeface="Arial" pitchFamily="34" charset="0"/>
              </a:rPr>
              <a:t>GENERAL OBJECTIVES</a:t>
            </a:r>
            <a:endParaRPr lang="en-US" sz="1600" dirty="0">
              <a:latin typeface="Arial" pitchFamily="34" charset="0"/>
              <a:cs typeface="Arial" pitchFamily="34" charset="0"/>
            </a:endParaRPr>
          </a:p>
          <a:p>
            <a:pPr marL="285750" lvl="0" indent="-285750">
              <a:lnSpc>
                <a:spcPct val="200000"/>
              </a:lnSpc>
              <a:buFont typeface="Arial" panose="020B0604020202020204" pitchFamily="34" charset="0"/>
              <a:buChar char="•"/>
            </a:pPr>
            <a:r>
              <a:rPr lang="en-US" sz="1400" dirty="0">
                <a:latin typeface="Arial" pitchFamily="34" charset="0"/>
                <a:cs typeface="Arial" pitchFamily="34" charset="0"/>
              </a:rPr>
              <a:t>Identification of major causes of the incidents occurring in the Outpatient setup.</a:t>
            </a:r>
          </a:p>
          <a:p>
            <a:pPr marL="285750" lvl="0" indent="-285750">
              <a:lnSpc>
                <a:spcPct val="200000"/>
              </a:lnSpc>
              <a:buFont typeface="Arial" panose="020B0604020202020204" pitchFamily="34" charset="0"/>
              <a:buChar char="•"/>
            </a:pPr>
            <a:r>
              <a:rPr lang="en-US" sz="1400" dirty="0">
                <a:latin typeface="Arial" pitchFamily="34" charset="0"/>
                <a:cs typeface="Arial" pitchFamily="34" charset="0"/>
              </a:rPr>
              <a:t>Understand and compare the trend of Incidents in 2014 and 2015. </a:t>
            </a:r>
          </a:p>
          <a:p>
            <a:pPr marL="1588" fontAlgn="base">
              <a:lnSpc>
                <a:spcPct val="200000"/>
              </a:lnSpc>
              <a:spcBef>
                <a:spcPct val="80000"/>
              </a:spcBef>
              <a:spcAft>
                <a:spcPct val="0"/>
              </a:spcAft>
              <a:buClr>
                <a:srgbClr val="000000"/>
              </a:buClr>
            </a:pPr>
            <a:r>
              <a:rPr lang="en-US" sz="1600" dirty="0">
                <a:solidFill>
                  <a:srgbClr val="002060"/>
                </a:solidFill>
                <a:latin typeface="Arial" pitchFamily="34" charset="0"/>
                <a:cs typeface="Arial" pitchFamily="34" charset="0"/>
              </a:rPr>
              <a:t>SPECIFIC </a:t>
            </a:r>
            <a:r>
              <a:rPr lang="en-US" sz="1600" dirty="0" smtClean="0">
                <a:solidFill>
                  <a:srgbClr val="002060"/>
                </a:solidFill>
                <a:latin typeface="Arial" pitchFamily="34" charset="0"/>
                <a:cs typeface="Arial" pitchFamily="34" charset="0"/>
              </a:rPr>
              <a:t>OBJECTIVES</a:t>
            </a:r>
            <a:endParaRPr lang="en-US" sz="1600" dirty="0">
              <a:solidFill>
                <a:srgbClr val="002060"/>
              </a:solidFill>
              <a:latin typeface="Arial" pitchFamily="34" charset="0"/>
              <a:cs typeface="Arial" pitchFamily="34" charset="0"/>
            </a:endParaRPr>
          </a:p>
          <a:p>
            <a:pPr marL="285750" lvl="0" indent="-285750">
              <a:lnSpc>
                <a:spcPct val="200000"/>
              </a:lnSpc>
              <a:buFont typeface="Arial" panose="020B0604020202020204" pitchFamily="34" charset="0"/>
              <a:buChar char="•"/>
            </a:pPr>
            <a:r>
              <a:rPr lang="en-US" sz="1400" dirty="0" smtClean="0">
                <a:latin typeface="Arial" pitchFamily="34" charset="0"/>
                <a:cs typeface="Arial" pitchFamily="34" charset="0"/>
              </a:rPr>
              <a:t>Gather </a:t>
            </a:r>
            <a:r>
              <a:rPr lang="en-US" sz="1400" dirty="0">
                <a:latin typeface="Arial" pitchFamily="34" charset="0"/>
                <a:cs typeface="Arial" pitchFamily="34" charset="0"/>
              </a:rPr>
              <a:t>the issues faced after the implementation of the Outpatient module at the client setup.</a:t>
            </a:r>
          </a:p>
          <a:p>
            <a:pPr marL="285750" lvl="0" indent="-285750">
              <a:lnSpc>
                <a:spcPct val="200000"/>
              </a:lnSpc>
              <a:buFont typeface="Arial" panose="020B0604020202020204" pitchFamily="34" charset="0"/>
              <a:buChar char="•"/>
            </a:pPr>
            <a:r>
              <a:rPr lang="en-US" sz="1400" dirty="0">
                <a:latin typeface="Arial" pitchFamily="34" charset="0"/>
                <a:cs typeface="Arial" pitchFamily="34" charset="0"/>
              </a:rPr>
              <a:t>To find the count of issue faced by the users.</a:t>
            </a:r>
          </a:p>
          <a:p>
            <a:pPr marL="285750" lvl="0" indent="-285750">
              <a:lnSpc>
                <a:spcPct val="200000"/>
              </a:lnSpc>
              <a:buFont typeface="Arial" panose="020B0604020202020204" pitchFamily="34" charset="0"/>
              <a:buChar char="•"/>
            </a:pPr>
            <a:r>
              <a:rPr lang="en-US" sz="1400" dirty="0">
                <a:latin typeface="Arial" pitchFamily="34" charset="0"/>
                <a:cs typeface="Arial" pitchFamily="34" charset="0"/>
              </a:rPr>
              <a:t>To identify and analyze the different types of issues face by the user</a:t>
            </a:r>
            <a:r>
              <a:rPr lang="en-US" sz="1400" dirty="0" smtClean="0">
                <a:latin typeface="Arial" pitchFamily="34" charset="0"/>
                <a:cs typeface="Arial" pitchFamily="34" charset="0"/>
              </a:rPr>
              <a:t>.</a:t>
            </a:r>
            <a:endParaRPr lang="en-US" sz="1400" dirty="0">
              <a:latin typeface="Arial" pitchFamily="34" charset="0"/>
              <a:cs typeface="Arial" pitchFamily="34" charset="0"/>
            </a:endParaRPr>
          </a:p>
          <a:p>
            <a:pPr marL="285750" lvl="0" indent="-285750">
              <a:lnSpc>
                <a:spcPct val="200000"/>
              </a:lnSpc>
              <a:buFont typeface="Arial" panose="020B0604020202020204" pitchFamily="34" charset="0"/>
              <a:buChar char="•"/>
            </a:pPr>
            <a:r>
              <a:rPr lang="en-US" sz="1400" dirty="0">
                <a:latin typeface="Arial" pitchFamily="34" charset="0"/>
                <a:cs typeface="Arial" pitchFamily="34" charset="0"/>
              </a:rPr>
              <a:t>Root cause analysis of the issues.</a:t>
            </a:r>
          </a:p>
          <a:p>
            <a:pPr marL="285750" lvl="0" indent="-285750">
              <a:lnSpc>
                <a:spcPct val="200000"/>
              </a:lnSpc>
              <a:buFont typeface="Arial" panose="020B0604020202020204" pitchFamily="34" charset="0"/>
              <a:buChar char="•"/>
            </a:pPr>
            <a:r>
              <a:rPr lang="en-US" sz="1400" dirty="0">
                <a:latin typeface="Arial" pitchFamily="34" charset="0"/>
                <a:cs typeface="Arial" pitchFamily="34" charset="0"/>
              </a:rPr>
              <a:t>Ways to minimize the Issues</a:t>
            </a:r>
            <a:r>
              <a:rPr lang="en-US" sz="1400" dirty="0" smtClean="0">
                <a:latin typeface="Arial" pitchFamily="34" charset="0"/>
                <a:cs typeface="Arial" pitchFamily="34" charset="0"/>
              </a:rPr>
              <a:t>.</a:t>
            </a:r>
            <a:endParaRPr lang="en-US" sz="1400" dirty="0">
              <a:latin typeface="Arial" pitchFamily="34" charset="0"/>
              <a:cs typeface="Arial" pitchFamily="34" charset="0"/>
            </a:endParaRPr>
          </a:p>
        </p:txBody>
      </p:sp>
    </p:spTree>
    <p:extLst>
      <p:ext uri="{BB962C8B-B14F-4D97-AF65-F5344CB8AC3E}">
        <p14:creationId xmlns="" xmlns:p14="http://schemas.microsoft.com/office/powerpoint/2010/main" val="7754946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5763"/>
            <a:ext cx="8445500" cy="441325"/>
          </a:xfrm>
          <a:prstGeom prst="rect">
            <a:avLst/>
          </a:prstGeom>
        </p:spPr>
        <p:txBody>
          <a:bodyPr>
            <a:noAutofit/>
          </a:bodyPr>
          <a:lstStyle/>
          <a:p>
            <a:pPr marL="52388" algn="l" defTabSz="914400" eaLnBrk="1" hangingPunct="1">
              <a:lnSpc>
                <a:spcPct val="100000"/>
              </a:lnSpc>
            </a:pPr>
            <a:r>
              <a:rPr lang="en-US" sz="2000" b="1" dirty="0" smtClean="0">
                <a:solidFill>
                  <a:srgbClr val="002060"/>
                </a:solidFill>
                <a:latin typeface="Arial" pitchFamily="34" charset="0"/>
                <a:cs typeface="Arial" pitchFamily="34" charset="0"/>
              </a:rPr>
              <a:t>Content</a:t>
            </a:r>
            <a:br>
              <a:rPr lang="en-US" sz="2000" b="1" dirty="0" smtClean="0">
                <a:solidFill>
                  <a:srgbClr val="002060"/>
                </a:solidFill>
                <a:latin typeface="Arial" pitchFamily="34" charset="0"/>
                <a:cs typeface="Arial" pitchFamily="34" charset="0"/>
              </a:rPr>
            </a:br>
            <a:endParaRPr lang="en-US" sz="20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6"/>
          <p:cNvGraphicFramePr>
            <a:graphicFrameLocks/>
          </p:cNvGraphicFramePr>
          <p:nvPr>
            <p:extLst>
              <p:ext uri="{D42A27DB-BD31-4B8C-83A1-F6EECF244321}">
                <p14:modId xmlns="" xmlns:p14="http://schemas.microsoft.com/office/powerpoint/2010/main" val="1469643959"/>
              </p:ext>
            </p:extLst>
          </p:nvPr>
        </p:nvGraphicFramePr>
        <p:xfrm>
          <a:off x="381000" y="1066800"/>
          <a:ext cx="8382000" cy="4800600"/>
        </p:xfrm>
        <a:graphic>
          <a:graphicData uri="http://schemas.openxmlformats.org/drawingml/2006/table">
            <a:tbl>
              <a:tblPr firstRow="1" bandRow="1">
                <a:tableStyleId>{5C22544A-7EE6-4342-B048-85BDC9FD1C3A}</a:tableStyleId>
              </a:tblPr>
              <a:tblGrid>
                <a:gridCol w="8382000"/>
              </a:tblGrid>
              <a:tr h="533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Arial" pitchFamily="34" charset="0"/>
                          <a:cs typeface="Arial" pitchFamily="34" charset="0"/>
                        </a:rPr>
                        <a:t>Modules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33400">
                <a:tc>
                  <a:txBody>
                    <a:bodyPr/>
                    <a:lstStyle/>
                    <a:p>
                      <a:pPr marL="285750" marR="0" lvl="0" indent="-285750" algn="l" defTabSz="914400" rtl="0" eaLnBrk="1" fontAlgn="base" latinLnBrk="0" hangingPunct="1">
                        <a:lnSpc>
                          <a:spcPct val="100000"/>
                        </a:lnSpc>
                        <a:spcBef>
                          <a:spcPts val="400"/>
                        </a:spcBef>
                        <a:spcAft>
                          <a:spcPct val="0"/>
                        </a:spcAft>
                        <a:buClr>
                          <a:schemeClr val="tx1"/>
                        </a:buClr>
                        <a:buSzPct val="80000"/>
                        <a:buFont typeface="Wingdings"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Introduction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Objectives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2689225" algn="l"/>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Research Methodology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grad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Result and Discussion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Conclusion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defRPr/>
                      </a:pPr>
                      <a:r>
                        <a:rPr kumimoji="0" lang="en-US" sz="1400" b="1" i="0" u="none" strike="noStrike" kern="1200" cap="none" normalizeH="0" baseline="0" dirty="0" smtClean="0">
                          <a:ln>
                            <a:noFill/>
                          </a:ln>
                          <a:solidFill>
                            <a:srgbClr val="002060"/>
                          </a:solidFill>
                          <a:effectLst/>
                          <a:latin typeface="Arial" charset="0"/>
                          <a:ea typeface="+mn-ea"/>
                          <a:cs typeface="+mn-cs"/>
                        </a:rPr>
                        <a:t>Recommendations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References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marL="287337" marR="0" lvl="1" indent="-285750" algn="l" defTabSz="914400" rtl="0" eaLnBrk="1" fontAlgn="base" latinLnBrk="0" hangingPunct="1">
                        <a:lnSpc>
                          <a:spcPct val="100000"/>
                        </a:lnSpc>
                        <a:spcBef>
                          <a:spcPts val="400"/>
                        </a:spcBef>
                        <a:spcAft>
                          <a:spcPct val="0"/>
                        </a:spcAft>
                        <a:buClr>
                          <a:schemeClr val="tx1"/>
                        </a:buClr>
                        <a:buSzTx/>
                        <a:buFont typeface="Wingdings" panose="05000000000000000000" pitchFamily="2" charset="2"/>
                        <a:buChar char="q"/>
                        <a:tabLst>
                          <a:tab pos="3587750" algn="r"/>
                        </a:tabLst>
                      </a:pPr>
                      <a:r>
                        <a:rPr kumimoji="0" lang="en-US" sz="1400" b="1" i="0" u="none" strike="noStrike" kern="1200" cap="none" normalizeH="0" baseline="0" dirty="0" smtClean="0">
                          <a:ln>
                            <a:noFill/>
                          </a:ln>
                          <a:solidFill>
                            <a:srgbClr val="002060"/>
                          </a:solidFill>
                          <a:effectLst/>
                          <a:latin typeface="Arial" charset="0"/>
                          <a:ea typeface="+mn-ea"/>
                          <a:cs typeface="+mn-cs"/>
                        </a:rPr>
                        <a:t>Acknowledgment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2983781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4192</TotalTime>
  <Words>2071</Words>
  <Application>Microsoft Office PowerPoint</Application>
  <PresentationFormat>On-screen Show (4:3)</PresentationFormat>
  <Paragraphs>630</Paragraphs>
  <Slides>36</Slides>
  <Notes>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Dissertation Report  Analysis of Issues in the Outpatient Setup, Post Implementation of an Electronic Health Record System</vt:lpstr>
      <vt:lpstr>Content </vt:lpstr>
      <vt:lpstr>Content </vt:lpstr>
      <vt:lpstr>Introduction  </vt:lpstr>
      <vt:lpstr>Introduction (Contd.)  </vt:lpstr>
      <vt:lpstr>Introduction (Contd.)  </vt:lpstr>
      <vt:lpstr>Content </vt:lpstr>
      <vt:lpstr>Objectives  </vt:lpstr>
      <vt:lpstr>Content </vt:lpstr>
      <vt:lpstr>Research Methodology  </vt:lpstr>
      <vt:lpstr>Content </vt:lpstr>
      <vt:lpstr>Result and Discussion  </vt:lpstr>
      <vt:lpstr>Result and Discussion (Contd.)  </vt:lpstr>
      <vt:lpstr>Result and Discussion (Contd.)  </vt:lpstr>
      <vt:lpstr>Result and Discussion (Contd.)  </vt:lpstr>
      <vt:lpstr>Result and Discussion (Contd.)  </vt:lpstr>
      <vt:lpstr>Result and Discussion (Contd.)  </vt:lpstr>
      <vt:lpstr>Result and Discussion (Contd.)  </vt:lpstr>
      <vt:lpstr>Result and Discussion (Contd.)  </vt:lpstr>
      <vt:lpstr>Result and Discussion (Contd.)  </vt:lpstr>
      <vt:lpstr>Result and Discussion (Contd.)  </vt:lpstr>
      <vt:lpstr>Result and Discussion (Contd.)  </vt:lpstr>
      <vt:lpstr>Result and Discussion (Contd.)  </vt:lpstr>
      <vt:lpstr>Result and Discussion (Contd.)  </vt:lpstr>
      <vt:lpstr>Result and Discussion (Contd.)  </vt:lpstr>
      <vt:lpstr>Result and Discussion (Contd.)  </vt:lpstr>
      <vt:lpstr>Result and Discussion (Contd.)  </vt:lpstr>
      <vt:lpstr>Content </vt:lpstr>
      <vt:lpstr>Conclusion  </vt:lpstr>
      <vt:lpstr>Content </vt:lpstr>
      <vt:lpstr>Recommendations  </vt:lpstr>
      <vt:lpstr>Content </vt:lpstr>
      <vt:lpstr>References  </vt:lpstr>
      <vt:lpstr>References (Contd.)  </vt:lpstr>
      <vt:lpstr>Content </vt:lpstr>
      <vt:lpstr>Acknowledgements  </vt:lpstr>
    </vt:vector>
  </TitlesOfParts>
  <Company>Deloitte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CHI-OneCare Epic AMS Engagement  Engagement Review - USI</dc:title>
  <dc:creator>Vashisth, Sachin</dc:creator>
  <cp:lastModifiedBy>Blowfish</cp:lastModifiedBy>
  <cp:revision>204</cp:revision>
  <dcterms:created xsi:type="dcterms:W3CDTF">2013-11-22T11:09:11Z</dcterms:created>
  <dcterms:modified xsi:type="dcterms:W3CDTF">2015-05-15T09:27:16Z</dcterms:modified>
</cp:coreProperties>
</file>