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65" r:id="rId11"/>
    <p:sldId id="274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Age of aganwadi workers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32</c:v>
                </c:pt>
                <c:pt idx="2">
                  <c:v>50</c:v>
                </c:pt>
                <c:pt idx="3">
                  <c:v>16</c:v>
                </c:pt>
              </c:numCache>
            </c:numRef>
          </c:val>
        </c:ser>
        <c:dLbls>
          <c:showVal val="1"/>
        </c:dLbls>
        <c:gapWidth val="75"/>
        <c:axId val="134642304"/>
        <c:axId val="134918144"/>
      </c:barChart>
      <c:catAx>
        <c:axId val="134642304"/>
        <c:scaling>
          <c:orientation val="minMax"/>
        </c:scaling>
        <c:axPos val="b"/>
        <c:majorTickMark val="none"/>
        <c:tickLblPos val="nextTo"/>
        <c:crossAx val="134918144"/>
        <c:crosses val="autoZero"/>
        <c:auto val="1"/>
        <c:lblAlgn val="ctr"/>
        <c:lblOffset val="100"/>
      </c:catAx>
      <c:valAx>
        <c:axId val="134918144"/>
        <c:scaling>
          <c:orientation val="minMax"/>
        </c:scaling>
        <c:axPos val="l"/>
        <c:numFmt formatCode="General" sourceLinked="1"/>
        <c:majorTickMark val="none"/>
        <c:tickLblPos val="nextTo"/>
        <c:crossAx val="134642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364011547667466"/>
          <c:y val="0.90299941673957418"/>
          <c:w val="0.41194743544440521"/>
          <c:h val="7.0545556805399326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  <c:txPr>
        <a:bodyPr/>
        <a:lstStyle/>
        <a:p>
          <a:pPr>
            <a:defRPr u="sng"/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 Qualification of aanganwadi workers</c:v>
                </c:pt>
              </c:strCache>
            </c:strRef>
          </c:tx>
          <c:dLbls>
            <c:showVal val="1"/>
          </c:dLbls>
          <c:cat>
            <c:strRef>
              <c:f>Sheet1!$A$2:$A$4</c:f>
              <c:strCache>
                <c:ptCount val="3"/>
                <c:pt idx="0">
                  <c:v>upto 10th </c:v>
                </c:pt>
                <c:pt idx="1">
                  <c:v>12-Nov</c:v>
                </c:pt>
                <c:pt idx="2">
                  <c:v>graduate or above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36</c:v>
                </c:pt>
                <c:pt idx="2">
                  <c:v>40</c:v>
                </c:pt>
              </c:numCache>
            </c:numRef>
          </c:val>
        </c:ser>
        <c:dLbls>
          <c:showVal val="1"/>
        </c:dLbls>
        <c:overlap val="-25"/>
        <c:axId val="127522304"/>
        <c:axId val="134919680"/>
      </c:barChart>
      <c:catAx>
        <c:axId val="127522304"/>
        <c:scaling>
          <c:orientation val="minMax"/>
        </c:scaling>
        <c:axPos val="b"/>
        <c:majorTickMark val="none"/>
        <c:tickLblPos val="nextTo"/>
        <c:crossAx val="134919680"/>
        <c:crosses val="autoZero"/>
        <c:auto val="1"/>
        <c:lblAlgn val="ctr"/>
        <c:lblOffset val="100"/>
      </c:catAx>
      <c:valAx>
        <c:axId val="13491968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75223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less than 3 years</c:v>
                </c:pt>
                <c:pt idx="1">
                  <c:v>3-5 years</c:v>
                </c:pt>
                <c:pt idx="2">
                  <c:v>5-10 years</c:v>
                </c:pt>
                <c:pt idx="3">
                  <c:v>more than 10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18</c:v>
                </c:pt>
                <c:pt idx="2">
                  <c:v>30</c:v>
                </c:pt>
                <c:pt idx="3">
                  <c:v>42</c:v>
                </c:pt>
              </c:numCache>
            </c:numRef>
          </c:val>
        </c:ser>
        <c:dLbls>
          <c:showVal val="1"/>
        </c:dLbls>
        <c:gapWidth val="75"/>
        <c:axId val="135738112"/>
        <c:axId val="135740032"/>
      </c:barChart>
      <c:catAx>
        <c:axId val="135738112"/>
        <c:scaling>
          <c:orientation val="minMax"/>
        </c:scaling>
        <c:axPos val="b"/>
        <c:majorTickMark val="none"/>
        <c:tickLblPos val="nextTo"/>
        <c:crossAx val="135740032"/>
        <c:crosses val="autoZero"/>
        <c:auto val="1"/>
        <c:lblAlgn val="ctr"/>
        <c:lblOffset val="100"/>
      </c:catAx>
      <c:valAx>
        <c:axId val="135740032"/>
        <c:scaling>
          <c:orientation val="minMax"/>
        </c:scaling>
        <c:axPos val="l"/>
        <c:numFmt formatCode="General" sourceLinked="1"/>
        <c:majorTickMark val="none"/>
        <c:tickLblPos val="nextTo"/>
        <c:crossAx val="135738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10777652793400855"/>
          <c:y val="7.0588235294117813E-2"/>
          <c:w val="0.42880959880015096"/>
          <c:h val="0.882843291647367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Lbls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Don't have Knowledge regarding weight gain</c:v>
                </c:pt>
                <c:pt idx="1">
                  <c:v>Have  knowledge regarding weight gain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39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5753343456322599"/>
          <c:y val="9.7852709587772368E-2"/>
          <c:w val="0.32364302374728032"/>
          <c:h val="0.83153002933456854"/>
        </c:manualLayout>
      </c:layout>
      <c:txPr>
        <a:bodyPr/>
        <a:lstStyle/>
        <a:p>
          <a:pPr>
            <a:defRPr lang="en-IN" sz="12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779550382289172"/>
          <c:y val="0.16020107400368058"/>
          <c:w val="0.44160184868195823"/>
          <c:h val="0.6393679669351676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 lang="en-IN" sz="105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Knowledge about EWM</c:v>
                </c:pt>
                <c:pt idx="1">
                  <c:v>No Knowledge of EWM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90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lang="en-IN" sz="2400"/>
          </a:pPr>
          <a:endParaRPr lang="en-US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5995591828911849E-2"/>
          <c:y val="0.10204791138395836"/>
          <c:w val="0.74328967753270192"/>
          <c:h val="0.812853329774456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105</c:v>
                </c:pt>
                <c:pt idx="1">
                  <c:v>15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8178097647296352"/>
          <c:y val="0.1086348883808881"/>
          <c:w val="0.20011947601572441"/>
          <c:h val="0.63201309513730142"/>
        </c:manualLayout>
      </c:layout>
      <c:txPr>
        <a:bodyPr/>
        <a:lstStyle/>
        <a:p>
          <a:pPr>
            <a:defRPr lang="en-IN" sz="1400"/>
          </a:pPr>
          <a:endParaRPr lang="en-US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MUAC TAPE</c:v>
                </c:pt>
              </c:strCache>
            </c:strRef>
          </c:tx>
          <c:dLbls>
            <c:txPr>
              <a:bodyPr/>
              <a:lstStyle/>
              <a:p>
                <a:pPr>
                  <a:defRPr lang="en-IN" sz="16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Know regarding MUAC Tape</c:v>
                </c:pt>
                <c:pt idx="1">
                  <c:v>Don't Know regarding MUAC Tape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109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>
        <c:manualLayout>
          <c:xMode val="edge"/>
          <c:yMode val="edge"/>
          <c:x val="0.6470069207450766"/>
          <c:y val="0.12450646794150765"/>
          <c:w val="0.33362261920649894"/>
          <c:h val="0.62598706411698535"/>
        </c:manualLayout>
      </c:layout>
      <c:txPr>
        <a:bodyPr/>
        <a:lstStyle/>
        <a:p>
          <a:pPr>
            <a:defRPr lang="en-IN" sz="1600" b="1"/>
          </a:pPr>
          <a:endParaRPr lang="en-US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37164-A8D9-4912-9C2C-D8FA577C339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BFEEA-821B-400B-935A-3DC2AE4857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EBCA5-CEC6-4FBB-A467-FBCCD093774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5FB6-4BC2-43E4-BA69-64FE543961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EBCA5-CEC6-4FBB-A467-FBCCD093774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5FB6-4BC2-43E4-BA69-64FE54396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EBCA5-CEC6-4FBB-A467-FBCCD093774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5FB6-4BC2-43E4-BA69-64FE54396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EBCA5-CEC6-4FBB-A467-FBCCD093774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5FB6-4BC2-43E4-BA69-64FE54396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EBCA5-CEC6-4FBB-A467-FBCCD093774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5FB6-4BC2-43E4-BA69-64FE543961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EBCA5-CEC6-4FBB-A467-FBCCD093774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5FB6-4BC2-43E4-BA69-64FE54396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EBCA5-CEC6-4FBB-A467-FBCCD093774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5FB6-4BC2-43E4-BA69-64FE54396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EBCA5-CEC6-4FBB-A467-FBCCD093774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5FB6-4BC2-43E4-BA69-64FE54396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EBCA5-CEC6-4FBB-A467-FBCCD093774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5FB6-4BC2-43E4-BA69-64FE543961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EBCA5-CEC6-4FBB-A467-FBCCD093774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5FB6-4BC2-43E4-BA69-64FE54396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EBCA5-CEC6-4FBB-A467-FBCCD093774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5FB6-4BC2-43E4-BA69-64FE543961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BEBCA5-CEC6-4FBB-A467-FBCCD093774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805FB6-4BC2-43E4-BA69-64FE5439613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533400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u="sng" dirty="0" smtClean="0">
                <a:latin typeface="Times New Roman" pitchFamily="18" charset="0"/>
                <a:cs typeface="Times New Roman" pitchFamily="18" charset="0"/>
              </a:rPr>
              <a:t>Assessing </a:t>
            </a:r>
            <a:r>
              <a:rPr lang="en-IN" sz="3200" u="sng" dirty="0">
                <a:latin typeface="Times New Roman" pitchFamily="18" charset="0"/>
                <a:cs typeface="Times New Roman" pitchFamily="18" charset="0"/>
              </a:rPr>
              <a:t>the Knowledge level of </a:t>
            </a:r>
            <a:r>
              <a:rPr lang="en-IN" sz="3200" u="sng" dirty="0" err="1">
                <a:latin typeface="Times New Roman" pitchFamily="18" charset="0"/>
                <a:cs typeface="Times New Roman" pitchFamily="18" charset="0"/>
              </a:rPr>
              <a:t>Anganwadi</a:t>
            </a:r>
            <a:r>
              <a:rPr lang="en-IN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u="sng" dirty="0" smtClean="0">
                <a:latin typeface="Times New Roman" pitchFamily="18" charset="0"/>
                <a:cs typeface="Times New Roman" pitchFamily="18" charset="0"/>
              </a:rPr>
              <a:t>Workers </a:t>
            </a:r>
            <a:r>
              <a:rPr lang="en-IN" sz="3200" u="sng" dirty="0">
                <a:latin typeface="Times New Roman" pitchFamily="18" charset="0"/>
                <a:cs typeface="Times New Roman" pitchFamily="18" charset="0"/>
              </a:rPr>
              <a:t>on Growth Monitoring and Counselling services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295400" y="12192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2200" y="457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Age of the </a:t>
            </a:r>
            <a:r>
              <a:rPr lang="en-US" sz="2800" b="1" u="sng" dirty="0" err="1" smtClean="0"/>
              <a:t>anganwadi</a:t>
            </a:r>
            <a:r>
              <a:rPr lang="en-US" sz="2800" b="1" u="sng" dirty="0" smtClean="0"/>
              <a:t> workers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533400"/>
          <a:ext cx="749935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sz="2700" b="1" u="sng" dirty="0" smtClean="0">
                <a:solidFill>
                  <a:schemeClr val="tx1"/>
                </a:solidFill>
              </a:rPr>
              <a:t>Years AWW working in same AWC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533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u="sng" dirty="0" smtClean="0"/>
              <a:t>The </a:t>
            </a:r>
            <a:r>
              <a:rPr lang="en-IN" sz="2400" b="1" u="sng" dirty="0"/>
              <a:t>knowledge of the </a:t>
            </a:r>
            <a:r>
              <a:rPr lang="en-IN" sz="2400" b="1" u="sng" dirty="0" err="1"/>
              <a:t>Anganwadi</a:t>
            </a:r>
            <a:r>
              <a:rPr lang="en-IN" sz="2400" b="1" u="sng" dirty="0"/>
              <a:t> worker regarding the weight gain by children per month 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Knowledge about weight gain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</a:tr>
              <a:tr h="571500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Work </a:t>
                      </a:r>
                      <a:r>
                        <a:rPr lang="en-IN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Experience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less than 3 Year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Count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within Work Experience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.0%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100.0%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years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Count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within Work Experience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22.2%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77.7%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5-10 Years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Count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within Work Experience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46.7%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53.3%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More than 10 </a:t>
                      </a:r>
                      <a:r>
                        <a:rPr lang="en-IN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Years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Count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within Work </a:t>
                      </a:r>
                      <a:r>
                        <a:rPr lang="en-IN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Experience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38%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5715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Count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within Work Experience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56%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0"/>
          <a:ext cx="8763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609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u="sng" dirty="0" smtClean="0"/>
              <a:t>The </a:t>
            </a:r>
            <a:r>
              <a:rPr lang="en-IN" sz="2400" b="1" u="sng" dirty="0"/>
              <a:t>knowledge of the </a:t>
            </a:r>
            <a:r>
              <a:rPr lang="en-IN" sz="2400" b="1" u="sng" dirty="0" err="1"/>
              <a:t>Anganwadi</a:t>
            </a:r>
            <a:r>
              <a:rPr lang="en-IN" sz="2400" b="1" u="sng" dirty="0"/>
              <a:t> worker regarding Electronic weighing machine 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2800" b="1" u="sng" dirty="0" smtClean="0">
                <a:solidFill>
                  <a:schemeClr val="tx1"/>
                </a:solidFill>
              </a:rPr>
              <a:t>The </a:t>
            </a:r>
            <a:r>
              <a:rPr lang="en-IN" sz="2800" b="1" u="sng" dirty="0" smtClean="0">
                <a:solidFill>
                  <a:schemeClr val="tx1"/>
                </a:solidFill>
              </a:rPr>
              <a:t>knowledge of the </a:t>
            </a:r>
            <a:r>
              <a:rPr lang="en-IN" sz="2800" b="1" u="sng" dirty="0" err="1" smtClean="0">
                <a:solidFill>
                  <a:schemeClr val="tx1"/>
                </a:solidFill>
              </a:rPr>
              <a:t>Anganwadi</a:t>
            </a:r>
            <a:r>
              <a:rPr lang="en-IN" sz="2800" b="1" u="sng" dirty="0" smtClean="0">
                <a:solidFill>
                  <a:schemeClr val="tx1"/>
                </a:solidFill>
              </a:rPr>
              <a:t> worker regarding WHO Growth Chart </a:t>
            </a:r>
            <a:endParaRPr lang="en-US" sz="28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1447800"/>
          <a:ext cx="62611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304800"/>
          <a:ext cx="7848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2620"/>
          <a:ext cx="8915400" cy="6344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3080"/>
                <a:gridCol w="1783080"/>
                <a:gridCol w="1783080"/>
                <a:gridCol w="1783080"/>
                <a:gridCol w="1783080"/>
              </a:tblGrid>
              <a:tr h="593725">
                <a:tc gridSpan="5"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000" u="sng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Problems</a:t>
                      </a:r>
                      <a:r>
                        <a:rPr lang="en-US" sz="2000" u="sng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faced by </a:t>
                      </a:r>
                      <a:r>
                        <a:rPr lang="en-US" sz="2000" u="sng" baseline="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anganwadi</a:t>
                      </a:r>
                      <a:r>
                        <a:rPr lang="en-US" sz="2000" u="sng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workers</a:t>
                      </a:r>
                      <a:endParaRPr lang="en-US" sz="2000" u="sng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725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 dirty="0">
                          <a:latin typeface="Cambria"/>
                          <a:ea typeface="Times New Roman"/>
                          <a:cs typeface="Cambria"/>
                        </a:rPr>
                        <a:t>Type of problem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 dirty="0">
                          <a:latin typeface="Cambria"/>
                          <a:ea typeface="Times New Roman"/>
                          <a:cs typeface="Cambria"/>
                        </a:rPr>
                        <a:t>Yes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No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725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Number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 dirty="0">
                          <a:latin typeface="Cambria"/>
                          <a:ea typeface="Times New Roman"/>
                          <a:cs typeface="Cambria"/>
                        </a:rPr>
                        <a:t>%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Number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1580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Inadequate salary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20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 dirty="0">
                          <a:latin typeface="Cambria"/>
                          <a:ea typeface="Times New Roman"/>
                          <a:cs typeface="Cambria"/>
                        </a:rPr>
                        <a:t>40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30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60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1580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Infrastructure related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36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72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14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28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1580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Logistics Supply related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43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86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14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725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Work overload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48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96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1580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Excessive record maintenance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50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100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1580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Lack of help from community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44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88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1580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Inaccessibility of superiors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22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44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>
                          <a:latin typeface="Cambria"/>
                          <a:ea typeface="Times New Roman"/>
                          <a:cs typeface="Cambria"/>
                        </a:rPr>
                        <a:t>28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IN" sz="1300" b="1" dirty="0">
                          <a:latin typeface="Cambria"/>
                          <a:ea typeface="Times New Roman"/>
                          <a:cs typeface="Cambria"/>
                        </a:rPr>
                        <a:t>56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CONCLUSION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924800" cy="5181600"/>
          </a:xfrm>
        </p:spPr>
        <p:txBody>
          <a:bodyPr>
            <a:noAutofit/>
          </a:bodyPr>
          <a:lstStyle/>
          <a:p>
            <a:pPr hangingPunct="0"/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study findings highlight that 100% of AWWs having the knowledge regarding the services provided under ICDS at AWC. In terms of knowledge regarding the weight gain by the children 67% of AWWs don’t have proper idea and knowledge. 75% of AWW don’t know how to use the electronic weighing machine to weight the children even after the training. Depending on response to question regarding the growth chart 87 % of AWW know the importance of growth chart and the colour difference provided in growth chart and for what colour code stand for . Almost 91% of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Anganwadi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worker don’t know how to use the MUAC tape.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 smtClean="0"/>
              <a:t>AIM 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3048000"/>
          </a:xfrm>
        </p:spPr>
        <p:txBody>
          <a:bodyPr/>
          <a:lstStyle/>
          <a:p>
            <a:r>
              <a:rPr lang="en-IN" dirty="0" smtClean="0"/>
              <a:t>To assess </a:t>
            </a:r>
            <a:r>
              <a:rPr lang="en-IN" dirty="0" smtClean="0"/>
              <a:t>the current knowledge among </a:t>
            </a:r>
            <a:r>
              <a:rPr lang="en-IN" dirty="0" err="1" smtClean="0"/>
              <a:t>anganwadi</a:t>
            </a:r>
            <a:r>
              <a:rPr lang="en-IN" dirty="0" smtClean="0"/>
              <a:t> workers </a:t>
            </a:r>
            <a:r>
              <a:rPr lang="en-IN" dirty="0" smtClean="0"/>
              <a:t>on growth monitoring of children enrolled in </a:t>
            </a:r>
            <a:r>
              <a:rPr lang="en-IN" dirty="0" err="1" smtClean="0"/>
              <a:t>anganwadi</a:t>
            </a:r>
            <a:r>
              <a:rPr lang="en-IN" dirty="0" smtClean="0"/>
              <a:t> </a:t>
            </a:r>
            <a:r>
              <a:rPr lang="en-IN" dirty="0" smtClean="0"/>
              <a:t>centre and counselling of beneficiaries.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RECOMMENDATIONS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029200"/>
          </a:xfrm>
        </p:spPr>
        <p:txBody>
          <a:bodyPr>
            <a:noAutofit/>
          </a:bodyPr>
          <a:lstStyle/>
          <a:p>
            <a:pPr lvl="0"/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Requirement of refresher training of all AWWs regarding the ideal weight gain of children at specific age.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Proper re-orientation of Electronic Weighing Machine at SEJA level or Block level of AWW required. This can be done by providing training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hierchically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,i.e. training of supervisors, block co-ordinators and CDPOs at block level who can further train the AWWs.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Training and Counselling  of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Anganwadi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Worker regarding  the importance of MUAC Tape and using of tape along with Weighing the child to identify the malnourished child.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-you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28600"/>
            <a:ext cx="6748608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/>
              <a:t>OBJECTIVES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To understand the </a:t>
            </a:r>
            <a:r>
              <a:rPr lang="en-IN" dirty="0" smtClean="0"/>
              <a:t>Socio-demographic characteristics of </a:t>
            </a:r>
            <a:r>
              <a:rPr lang="en-IN" dirty="0" err="1" smtClean="0"/>
              <a:t>a</a:t>
            </a:r>
            <a:r>
              <a:rPr lang="en-IN" dirty="0" err="1" smtClean="0"/>
              <a:t>nganwadi</a:t>
            </a:r>
            <a:r>
              <a:rPr lang="en-IN" dirty="0" smtClean="0"/>
              <a:t> </a:t>
            </a:r>
            <a:r>
              <a:rPr lang="en-IN" dirty="0" smtClean="0"/>
              <a:t>workers</a:t>
            </a:r>
            <a:endParaRPr lang="en-US" dirty="0" smtClean="0"/>
          </a:p>
          <a:p>
            <a:pPr lvl="0"/>
            <a:r>
              <a:rPr lang="en-IN" dirty="0" smtClean="0"/>
              <a:t>To assess the services provided by </a:t>
            </a:r>
            <a:r>
              <a:rPr lang="en-IN" dirty="0" err="1" smtClean="0"/>
              <a:t>anganwadi</a:t>
            </a:r>
            <a:r>
              <a:rPr lang="en-IN" dirty="0" smtClean="0"/>
              <a:t> </a:t>
            </a:r>
            <a:r>
              <a:rPr lang="en-IN" dirty="0" smtClean="0"/>
              <a:t>workers and their knowledge regarding the services.</a:t>
            </a:r>
            <a:endParaRPr lang="en-US" dirty="0" smtClean="0"/>
          </a:p>
          <a:p>
            <a:pPr lvl="0"/>
            <a:r>
              <a:rPr lang="en-IN" dirty="0" smtClean="0"/>
              <a:t>To </a:t>
            </a:r>
            <a:r>
              <a:rPr lang="en-IN" dirty="0" smtClean="0"/>
              <a:t>identify  </a:t>
            </a:r>
            <a:r>
              <a:rPr lang="en-IN" dirty="0" smtClean="0"/>
              <a:t>the problems faced by </a:t>
            </a:r>
            <a:r>
              <a:rPr lang="en-IN" dirty="0" err="1" smtClean="0"/>
              <a:t>anganwadi</a:t>
            </a:r>
            <a:r>
              <a:rPr lang="en-IN" dirty="0" smtClean="0"/>
              <a:t> </a:t>
            </a:r>
            <a:r>
              <a:rPr lang="en-IN" dirty="0" smtClean="0"/>
              <a:t>workers while delivering health services at </a:t>
            </a:r>
            <a:r>
              <a:rPr lang="en-IN" dirty="0" err="1" smtClean="0"/>
              <a:t>Anganwadi</a:t>
            </a:r>
            <a:r>
              <a:rPr lang="en-IN" dirty="0" smtClean="0"/>
              <a:t> Centre areas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Autofit/>
          </a:bodyPr>
          <a:lstStyle/>
          <a:p>
            <a:pPr algn="ctr"/>
            <a:r>
              <a:rPr lang="en-IN" sz="4000" b="1" u="sng" dirty="0" smtClean="0"/>
              <a:t>METHODOLOGY: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>
            <a:normAutofit/>
          </a:bodyPr>
          <a:lstStyle/>
          <a:p>
            <a:pPr lvl="2" hangingPunct="0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Study Period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: March 2014- April 2014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hangingPunct="0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Study Design: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Cross-sectional descriptive study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hangingPunct="0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Study area: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study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was conducted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Jodiya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Dhrol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Lalpur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and Jamnagar rural blocks of Jamnagar district of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Gujarat and  50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anganwadi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centres were selected randomly from each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block.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04800"/>
            <a:ext cx="7498080" cy="5410200"/>
          </a:xfrm>
        </p:spPr>
        <p:txBody>
          <a:bodyPr/>
          <a:lstStyle/>
          <a:p>
            <a:pPr marL="365760" lvl="2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IN" sz="2600" b="1" dirty="0" smtClean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IN" sz="2600" b="1" dirty="0" smtClean="0">
                <a:latin typeface="Times New Roman" pitchFamily="18" charset="0"/>
                <a:cs typeface="Times New Roman" pitchFamily="18" charset="0"/>
              </a:rPr>
              <a:t>Group:</a:t>
            </a:r>
          </a:p>
          <a:p>
            <a:pPr marL="365760" lvl="2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sample for the present study comprises of 50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Anganwadi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workers belonging to four Blocks of Jamnagar District. </a:t>
            </a:r>
            <a:endParaRPr lang="en-I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2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In the study10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AWWs from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Jodiya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, 10 AWWs from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Dhrol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and 15 AWWs from Jamnagar rural and 15 AWWs from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Lalpur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. The nature and purpose of the study was explained to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Anganwadi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worker. The study was carried out with AWW consent and co-operation. The line listing of all AWCs was made for each block and the AWCs were selected randomly by a random number table.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81000"/>
            <a:ext cx="7498080" cy="5410200"/>
          </a:xfrm>
        </p:spPr>
        <p:txBody>
          <a:bodyPr>
            <a:normAutofit/>
          </a:bodyPr>
          <a:lstStyle/>
          <a:p>
            <a:r>
              <a:rPr lang="en-IN" sz="2600" b="1" dirty="0" smtClean="0">
                <a:latin typeface="Times New Roman" pitchFamily="18" charset="0"/>
                <a:cs typeface="Times New Roman" pitchFamily="18" charset="0"/>
              </a:rPr>
              <a:t>Tools Applied: </a:t>
            </a:r>
            <a:endParaRPr lang="en-IN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face to face interview schedule was used as a tool for data collection with various questions framed on the knowledge among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Anganwadi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workers regarding the services of ICDS. </a:t>
            </a:r>
            <a:endParaRPr lang="en-IN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content of the interview schedule was: socio-economic and demographic profiles of AWWs, Knowledge about various ICDS services especially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monitoring under AWC done by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AWW.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5943600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en-IN" sz="3400" b="1" dirty="0" smtClean="0">
                <a:latin typeface="Times New Roman" pitchFamily="18" charset="0"/>
                <a:cs typeface="Times New Roman" pitchFamily="18" charset="0"/>
              </a:rPr>
              <a:t>Data Collection: 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Quantitative and Qualitative study design was followed to collect necessary information on </a:t>
            </a:r>
            <a:r>
              <a:rPr lang="en-IN" sz="3400" dirty="0" err="1" smtClean="0">
                <a:latin typeface="Times New Roman" pitchFamily="18" charset="0"/>
                <a:cs typeface="Times New Roman" pitchFamily="18" charset="0"/>
              </a:rPr>
              <a:t>Anganwadi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 workers awareness regarding growth monitoring of Children. Data were collected personally by making personal visits to </a:t>
            </a:r>
            <a:r>
              <a:rPr lang="en-IN" sz="3400" dirty="0" err="1" smtClean="0">
                <a:latin typeface="Times New Roman" pitchFamily="18" charset="0"/>
                <a:cs typeface="Times New Roman" pitchFamily="18" charset="0"/>
              </a:rPr>
              <a:t>Anganwadi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 centres. Data was collected both from primary and secondary sources. Primary data was collected from all the </a:t>
            </a:r>
            <a:r>
              <a:rPr lang="en-IN" sz="3400" dirty="0" err="1" smtClean="0">
                <a:latin typeface="Times New Roman" pitchFamily="18" charset="0"/>
                <a:cs typeface="Times New Roman" pitchFamily="18" charset="0"/>
              </a:rPr>
              <a:t>Anganwadi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 workers. The secondary data was collected from official records, journals and literature form social science discipline and Guidelines.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5943600"/>
          </a:xfrm>
        </p:spPr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Data Analysis: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data obtained was compiled and tabulated using the SPSS software along with Microsoft Excel wherever required.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Multivariate analysis is performed to address above objective.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52600"/>
            <a:ext cx="7498080" cy="1143000"/>
          </a:xfrm>
        </p:spPr>
        <p:txBody>
          <a:bodyPr/>
          <a:lstStyle/>
          <a:p>
            <a:pPr algn="ctr"/>
            <a:r>
              <a:rPr lang="en-US" b="1" u="sng" dirty="0" smtClean="0"/>
              <a:t>RESULTS</a:t>
            </a:r>
            <a:endParaRPr lang="en-US" b="1" u="sn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</TotalTime>
  <Words>769</Words>
  <Application>Microsoft Office PowerPoint</Application>
  <PresentationFormat>On-screen Show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         Assessing the Knowledge level of Anganwadi Workers on Growth Monitoring and Counselling services </vt:lpstr>
      <vt:lpstr>AIM </vt:lpstr>
      <vt:lpstr>OBJECTIVES</vt:lpstr>
      <vt:lpstr>METHODOLOGY:</vt:lpstr>
      <vt:lpstr>Slide 5</vt:lpstr>
      <vt:lpstr>Slide 6</vt:lpstr>
      <vt:lpstr>Slide 7</vt:lpstr>
      <vt:lpstr>Slide 8</vt:lpstr>
      <vt:lpstr>RESULTS</vt:lpstr>
      <vt:lpstr>Slide 10</vt:lpstr>
      <vt:lpstr>Slide 11</vt:lpstr>
      <vt:lpstr>Years AWW working in same AWC </vt:lpstr>
      <vt:lpstr>Slide 13</vt:lpstr>
      <vt:lpstr>Slide 14</vt:lpstr>
      <vt:lpstr>Slide 15</vt:lpstr>
      <vt:lpstr>The knowledge of the Anganwadi worker regarding WHO Growth Chart </vt:lpstr>
      <vt:lpstr>Slide 17</vt:lpstr>
      <vt:lpstr>Slide 18</vt:lpstr>
      <vt:lpstr>CONCLUSION </vt:lpstr>
      <vt:lpstr>RECOMMENDATIONS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</cp:revision>
  <dcterms:created xsi:type="dcterms:W3CDTF">2015-05-18T16:52:25Z</dcterms:created>
  <dcterms:modified xsi:type="dcterms:W3CDTF">2015-05-18T18:16:33Z</dcterms:modified>
</cp:coreProperties>
</file>