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9" r:id="rId3"/>
    <p:sldId id="260" r:id="rId4"/>
    <p:sldId id="261" r:id="rId5"/>
    <p:sldId id="262"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9" r:id="rId21"/>
    <p:sldId id="281" r:id="rId22"/>
    <p:sldId id="282" r:id="rId23"/>
    <p:sldId id="283" r:id="rId24"/>
    <p:sldId id="284" r:id="rId25"/>
    <p:sldId id="285" r:id="rId26"/>
    <p:sldId id="286"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56" autoAdjust="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4"/>
  <c:chart>
    <c:autoTitleDeleted val="1"/>
    <c:plotArea>
      <c:layout/>
      <c:pieChart>
        <c:varyColors val="1"/>
        <c:ser>
          <c:idx val="0"/>
          <c:order val="0"/>
          <c:tx>
            <c:strRef>
              <c:f>Sheet1!$B$1</c:f>
              <c:strCache>
                <c:ptCount val="1"/>
                <c:pt idx="0">
                  <c:v>NO. OF PARTICIPENT</c:v>
                </c:pt>
              </c:strCache>
            </c:strRef>
          </c:tx>
          <c:dLbls>
            <c:showPercent val="1"/>
          </c:dLbls>
          <c:cat>
            <c:strRef>
              <c:f>Sheet1!$A$2:$A$5</c:f>
              <c:strCache>
                <c:ptCount val="4"/>
                <c:pt idx="0">
                  <c:v>26-30 yrs</c:v>
                </c:pt>
                <c:pt idx="1">
                  <c:v>30-35yrs</c:v>
                </c:pt>
                <c:pt idx="2">
                  <c:v>36-40 yrs</c:v>
                </c:pt>
                <c:pt idx="3">
                  <c:v>Over 41 yrs</c:v>
                </c:pt>
              </c:strCache>
            </c:strRef>
          </c:cat>
          <c:val>
            <c:numRef>
              <c:f>Sheet1!$B$2:$B$5</c:f>
              <c:numCache>
                <c:formatCode>General</c:formatCode>
                <c:ptCount val="4"/>
                <c:pt idx="0">
                  <c:v>4</c:v>
                </c:pt>
                <c:pt idx="1">
                  <c:v>2</c:v>
                </c:pt>
                <c:pt idx="2">
                  <c:v>5</c:v>
                </c:pt>
                <c:pt idx="3">
                  <c:v>9</c:v>
                </c:pt>
              </c:numCache>
            </c:numRef>
          </c:val>
        </c:ser>
        <c:dLbls>
          <c:showPercent val="1"/>
        </c:dLbls>
        <c:firstSliceAng val="0"/>
      </c:pieChart>
    </c:plotArea>
    <c:legend>
      <c:legendPos val="r"/>
      <c:layout>
        <c:manualLayout>
          <c:xMode val="edge"/>
          <c:yMode val="edge"/>
          <c:x val="0.78133476497256027"/>
          <c:y val="0.30946989020738602"/>
          <c:w val="0.19139250775471248"/>
          <c:h val="0.30359543085283353"/>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CPOE </c:v>
                </c:pt>
              </c:strCache>
            </c:strRef>
          </c:tx>
          <c:cat>
            <c:strRef>
              <c:f>Sheet1!$A$2</c:f>
              <c:strCache>
                <c:ptCount val="1"/>
                <c:pt idx="0">
                  <c:v>Doctors Preference </c:v>
                </c:pt>
              </c:strCache>
            </c:strRef>
          </c:cat>
          <c:val>
            <c:numRef>
              <c:f>Sheet1!$B$2</c:f>
              <c:numCache>
                <c:formatCode>General</c:formatCode>
                <c:ptCount val="1"/>
                <c:pt idx="0">
                  <c:v>3</c:v>
                </c:pt>
              </c:numCache>
            </c:numRef>
          </c:val>
        </c:ser>
        <c:ser>
          <c:idx val="1"/>
          <c:order val="1"/>
          <c:tx>
            <c:strRef>
              <c:f>Sheet1!$C$1</c:f>
              <c:strCache>
                <c:ptCount val="1"/>
                <c:pt idx="0">
                  <c:v>Prescription paper</c:v>
                </c:pt>
              </c:strCache>
            </c:strRef>
          </c:tx>
          <c:cat>
            <c:strRef>
              <c:f>Sheet1!$A$2</c:f>
              <c:strCache>
                <c:ptCount val="1"/>
                <c:pt idx="0">
                  <c:v>Doctors Preference </c:v>
                </c:pt>
              </c:strCache>
            </c:strRef>
          </c:cat>
          <c:val>
            <c:numRef>
              <c:f>Sheet1!$C$2</c:f>
              <c:numCache>
                <c:formatCode>General</c:formatCode>
                <c:ptCount val="1"/>
                <c:pt idx="0">
                  <c:v>20</c:v>
                </c:pt>
              </c:numCache>
            </c:numRef>
          </c:val>
        </c:ser>
        <c:axId val="49820416"/>
        <c:axId val="50235264"/>
      </c:barChart>
      <c:catAx>
        <c:axId val="49820416"/>
        <c:scaling>
          <c:orientation val="minMax"/>
        </c:scaling>
        <c:axPos val="b"/>
        <c:tickLblPos val="nextTo"/>
        <c:crossAx val="50235264"/>
        <c:crosses val="autoZero"/>
        <c:auto val="1"/>
        <c:lblAlgn val="ctr"/>
        <c:lblOffset val="100"/>
      </c:catAx>
      <c:valAx>
        <c:axId val="50235264"/>
        <c:scaling>
          <c:orientation val="minMax"/>
        </c:scaling>
        <c:axPos val="l"/>
        <c:majorGridlines/>
        <c:numFmt formatCode="General" sourceLinked="1"/>
        <c:tickLblPos val="nextTo"/>
        <c:crossAx val="49820416"/>
        <c:crosses val="autoZero"/>
        <c:crossBetween val="between"/>
      </c:valAx>
    </c:plotArea>
    <c:legend>
      <c:legendPos val="r"/>
      <c:layout/>
    </c:legend>
    <c:plotVisOnly val="1"/>
  </c:chart>
  <c:txPr>
    <a:bodyPr/>
    <a:lstStyle/>
    <a:p>
      <a:pPr>
        <a:defRPr sz="1800">
          <a:latin typeface="Times New Roman" pitchFamily="18" charset="0"/>
          <a:cs typeface="Times New Roman" pitchFamily="18"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Sheet1!#REF!</c:f>
              <c:strCache>
                <c:ptCount val="1"/>
                <c:pt idx="0">
                  <c:v>#REF!</c:v>
                </c:pt>
              </c:strCache>
            </c:strRef>
          </c:tx>
          <c:dLbls>
            <c:dLblPos val="ctr"/>
            <c:showPercent val="1"/>
          </c:dLbls>
          <c:cat>
            <c:strRef>
              <c:f>Sheet1!$A$2:$A$3</c:f>
              <c:strCache>
                <c:ptCount val="2"/>
                <c:pt idx="0">
                  <c:v>Doctors Work Bench Order Entry </c:v>
                </c:pt>
                <c:pt idx="1">
                  <c:v>Paper form</c:v>
                </c:pt>
              </c:strCache>
            </c:strRef>
          </c:cat>
          <c:val>
            <c:numRef>
              <c:f>Sheet1!$B$2:$B$3</c:f>
              <c:numCache>
                <c:formatCode>General</c:formatCode>
                <c:ptCount val="2"/>
                <c:pt idx="0">
                  <c:v>4</c:v>
                </c:pt>
                <c:pt idx="1">
                  <c:v>16</c:v>
                </c:pt>
              </c:numCache>
            </c:numRef>
          </c:val>
        </c:ser>
        <c:dLbls>
          <c:showPercent val="1"/>
        </c:dLbls>
        <c:firstSliceAng val="0"/>
      </c:pieChart>
    </c:plotArea>
    <c:legend>
      <c:legendPos val="r"/>
      <c:layout>
        <c:manualLayout>
          <c:xMode val="edge"/>
          <c:yMode val="edge"/>
          <c:x val="0.64362427573911751"/>
          <c:y val="0.34422409179650254"/>
          <c:w val="0.3375077997325806"/>
          <c:h val="0.43189755998524582"/>
        </c:manualLayout>
      </c:layout>
    </c:legend>
    <c:plotVisOnly val="1"/>
  </c:chart>
  <c:txPr>
    <a:bodyPr/>
    <a:lstStyle/>
    <a:p>
      <a:pPr>
        <a:defRPr sz="1800"/>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8.2584478195456695E-2"/>
          <c:y val="0.11807055368079"/>
          <c:w val="0.54809606958125956"/>
          <c:h val="0.77973190851144014"/>
        </c:manualLayout>
      </c:layout>
      <c:pieChart>
        <c:varyColors val="1"/>
        <c:ser>
          <c:idx val="0"/>
          <c:order val="0"/>
          <c:tx>
            <c:strRef>
              <c:f>'Sheet1'!$B$1</c:f>
              <c:strCache>
                <c:ptCount val="1"/>
                <c:pt idx="0">
                  <c:v>Column1</c:v>
                </c:pt>
              </c:strCache>
            </c:strRef>
          </c:tx>
          <c:dLbls>
            <c:txPr>
              <a:bodyPr/>
              <a:lstStyle/>
              <a:p>
                <a:pPr>
                  <a:defRPr sz="1800"/>
                </a:pPr>
                <a:endParaRPr lang="en-US"/>
              </a:p>
            </c:txPr>
            <c:dLblPos val="ctr"/>
            <c:showPercent val="1"/>
          </c:dLbls>
          <c:cat>
            <c:strRef>
              <c:f>'Sheet1'!$A$2:$A$3</c:f>
              <c:strCache>
                <c:ptCount val="2"/>
                <c:pt idx="0">
                  <c:v>Doctors Work Bench Order Entry </c:v>
                </c:pt>
                <c:pt idx="1">
                  <c:v>Paper form</c:v>
                </c:pt>
              </c:strCache>
            </c:strRef>
          </c:cat>
          <c:val>
            <c:numRef>
              <c:f>'Sheet1'!$B$2:$B$3</c:f>
              <c:numCache>
                <c:formatCode>General</c:formatCode>
                <c:ptCount val="2"/>
                <c:pt idx="0">
                  <c:v>17</c:v>
                </c:pt>
                <c:pt idx="1">
                  <c:v>5</c:v>
                </c:pt>
              </c:numCache>
            </c:numRef>
          </c:val>
        </c:ser>
        <c:dLbls>
          <c:showPercent val="1"/>
        </c:dLbls>
        <c:firstSliceAng val="0"/>
      </c:pieChart>
    </c:plotArea>
    <c:legend>
      <c:legendPos val="r"/>
      <c:layout/>
      <c:txPr>
        <a:bodyPr/>
        <a:lstStyle/>
        <a:p>
          <a:pPr>
            <a:defRPr sz="1800"/>
          </a:pPr>
          <a:endParaRPr lang="en-US"/>
        </a:p>
      </c:txPr>
    </c:legend>
    <c:plotVisOnly val="1"/>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400">
                <a:latin typeface="Times New Roman" pitchFamily="18" charset="0"/>
                <a:cs typeface="Times New Roman" pitchFamily="18" charset="0"/>
              </a:defRPr>
            </a:pPr>
            <a:r>
              <a:rPr lang="en-US" sz="2800" b="0" i="0" u="none" strike="noStrike" baseline="0" dirty="0" smtClean="0">
                <a:latin typeface="Times New Roman" pitchFamily="18" charset="0"/>
                <a:cs typeface="Times New Roman" pitchFamily="18" charset="0"/>
              </a:rPr>
              <a:t>Faster System</a:t>
            </a:r>
            <a:endParaRPr lang="en-US" sz="2800" b="0" dirty="0">
              <a:latin typeface="Times New Roman" pitchFamily="18" charset="0"/>
              <a:cs typeface="Times New Roman" pitchFamily="18" charset="0"/>
            </a:endParaRPr>
          </a:p>
        </c:rich>
      </c:tx>
      <c:layout>
        <c:manualLayout>
          <c:xMode val="edge"/>
          <c:yMode val="edge"/>
          <c:x val="0.25113582677165353"/>
          <c:y val="9.0909090909090912E-2"/>
        </c:manualLayout>
      </c:layout>
    </c:title>
    <c:plotArea>
      <c:layout/>
      <c:pieChart>
        <c:varyColors val="1"/>
        <c:ser>
          <c:idx val="0"/>
          <c:order val="0"/>
          <c:tx>
            <c:strRef>
              <c:f>'Sheet1'!$B$1</c:f>
              <c:strCache>
                <c:ptCount val="1"/>
                <c:pt idx="0">
                  <c:v>Column1</c:v>
                </c:pt>
              </c:strCache>
            </c:strRef>
          </c:tx>
          <c:dLbls>
            <c:txPr>
              <a:bodyPr/>
              <a:lstStyle/>
              <a:p>
                <a:pPr>
                  <a:defRPr sz="1800"/>
                </a:pPr>
                <a:endParaRPr lang="en-US"/>
              </a:p>
            </c:txPr>
            <c:showPercent val="1"/>
          </c:dLbls>
          <c:cat>
            <c:strRef>
              <c:f>'Sheet1'!$A$2:$A$3</c:f>
              <c:strCache>
                <c:ptCount val="2"/>
                <c:pt idx="0">
                  <c:v>CPOE </c:v>
                </c:pt>
                <c:pt idx="1">
                  <c:v>Paper Form </c:v>
                </c:pt>
              </c:strCache>
            </c:strRef>
          </c:cat>
          <c:val>
            <c:numRef>
              <c:f>'Sheet1'!$B$2:$B$3</c:f>
              <c:numCache>
                <c:formatCode>General</c:formatCode>
                <c:ptCount val="2"/>
                <c:pt idx="0">
                  <c:v>8</c:v>
                </c:pt>
                <c:pt idx="1">
                  <c:v>14</c:v>
                </c:pt>
              </c:numCache>
            </c:numRef>
          </c:val>
        </c:ser>
        <c:dLbls>
          <c:showPercent val="1"/>
        </c:dLbls>
        <c:firstSliceAng val="0"/>
      </c:pieChart>
    </c:plotArea>
    <c:legend>
      <c:legendPos val="r"/>
      <c:layout>
        <c:manualLayout>
          <c:xMode val="edge"/>
          <c:yMode val="edge"/>
          <c:x val="0.68247922134733163"/>
          <c:y val="0.49219108975014486"/>
          <c:w val="0.31752077865266842"/>
          <c:h val="0.12015236731772165"/>
        </c:manualLayout>
      </c:layout>
      <c:txPr>
        <a:bodyPr/>
        <a:lstStyle/>
        <a:p>
          <a:pPr>
            <a:defRPr sz="18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latin typeface="Times New Roman" pitchFamily="18" charset="0"/>
                <a:cs typeface="Times New Roman" pitchFamily="18" charset="0"/>
              </a:defRPr>
            </a:pPr>
            <a:r>
              <a:rPr lang="en-US" sz="2800" b="0" i="0" u="none" strike="noStrike" baseline="0" dirty="0" smtClean="0">
                <a:latin typeface="Times New Roman" pitchFamily="18" charset="0"/>
                <a:cs typeface="Times New Roman" pitchFamily="18" charset="0"/>
              </a:rPr>
              <a:t>User Training</a:t>
            </a:r>
            <a:endParaRPr lang="en-US" sz="2800" b="0" dirty="0">
              <a:latin typeface="Times New Roman" pitchFamily="18" charset="0"/>
              <a:cs typeface="Times New Roman" pitchFamily="18" charset="0"/>
            </a:endParaRPr>
          </a:p>
        </c:rich>
      </c:tx>
      <c:layout>
        <c:manualLayout>
          <c:xMode val="edge"/>
          <c:yMode val="edge"/>
          <c:x val="0.28059160104986874"/>
          <c:y val="0.11904761904761904"/>
        </c:manualLayout>
      </c:layout>
    </c:title>
    <c:plotArea>
      <c:layout/>
      <c:pieChart>
        <c:varyColors val="1"/>
        <c:ser>
          <c:idx val="0"/>
          <c:order val="0"/>
          <c:tx>
            <c:strRef>
              <c:f>Sheet1!$B$1</c:f>
              <c:strCache>
                <c:ptCount val="1"/>
                <c:pt idx="0">
                  <c:v>Column1</c:v>
                </c:pt>
              </c:strCache>
            </c:strRef>
          </c:tx>
          <c:dLbls>
            <c:showPercent val="1"/>
          </c:dLbls>
          <c:cat>
            <c:strRef>
              <c:f>Sheet1!$A$2:$A$3</c:f>
              <c:strCache>
                <c:ptCount val="2"/>
                <c:pt idx="0">
                  <c:v>Yes</c:v>
                </c:pt>
                <c:pt idx="1">
                  <c:v>No</c:v>
                </c:pt>
              </c:strCache>
            </c:strRef>
          </c:cat>
          <c:val>
            <c:numRef>
              <c:f>Sheet1!$B$2:$B$3</c:f>
              <c:numCache>
                <c:formatCode>General</c:formatCode>
                <c:ptCount val="2"/>
                <c:pt idx="0">
                  <c:v>8</c:v>
                </c:pt>
                <c:pt idx="1">
                  <c:v>12</c:v>
                </c:pt>
              </c:numCache>
            </c:numRef>
          </c:val>
        </c:ser>
        <c:dLbls>
          <c:showPercent val="1"/>
        </c:dLbls>
        <c:firstSliceAng val="0"/>
      </c:pieChart>
    </c:plotArea>
    <c:legend>
      <c:legendPos val="r"/>
      <c:layout/>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Sheet1!$B$1</c:f>
              <c:strCache>
                <c:ptCount val="1"/>
                <c:pt idx="0">
                  <c:v>Sales</c:v>
                </c:pt>
              </c:strCache>
            </c:strRef>
          </c:tx>
          <c:dLbls>
            <c:showPercent val="1"/>
          </c:dLbls>
          <c:cat>
            <c:strRef>
              <c:f>Sheet1!$A$2:$A$7</c:f>
              <c:strCache>
                <c:ptCount val="6"/>
                <c:pt idx="0">
                  <c:v>Pharmacy order </c:v>
                </c:pt>
                <c:pt idx="1">
                  <c:v>Investigation order </c:v>
                </c:pt>
                <c:pt idx="2">
                  <c:v>Retrieval of laboratory reports </c:v>
                </c:pt>
                <c:pt idx="3">
                  <c:v>Retrieval of Radiology reports </c:v>
                </c:pt>
                <c:pt idx="4">
                  <c:v>Cross Consultation </c:v>
                </c:pt>
                <c:pt idx="5">
                  <c:v>Admission Request </c:v>
                </c:pt>
              </c:strCache>
            </c:strRef>
          </c:cat>
          <c:val>
            <c:numRef>
              <c:f>Sheet1!$B$2:$B$7</c:f>
              <c:numCache>
                <c:formatCode>General</c:formatCode>
                <c:ptCount val="6"/>
                <c:pt idx="0">
                  <c:v>0</c:v>
                </c:pt>
                <c:pt idx="1">
                  <c:v>0</c:v>
                </c:pt>
                <c:pt idx="2">
                  <c:v>20</c:v>
                </c:pt>
                <c:pt idx="3">
                  <c:v>20</c:v>
                </c:pt>
                <c:pt idx="4">
                  <c:v>0</c:v>
                </c:pt>
                <c:pt idx="5">
                  <c:v>0</c:v>
                </c:pt>
              </c:numCache>
            </c:numRef>
          </c:val>
        </c:ser>
        <c:dLbls>
          <c:showPercent val="1"/>
        </c:dLbls>
        <c:firstSliceAng val="0"/>
      </c:pieChart>
    </c:plotArea>
    <c:legend>
      <c:legendPos val="r"/>
      <c:layout>
        <c:manualLayout>
          <c:xMode val="edge"/>
          <c:yMode val="edge"/>
          <c:x val="0.63782051282051277"/>
          <c:y val="0.28568872072809082"/>
          <c:w val="0.34294871794871795"/>
          <c:h val="0.49355762347888332"/>
        </c:manualLayout>
      </c:layout>
    </c:legend>
    <c:plotVisOnly val="1"/>
  </c:chart>
  <c:txPr>
    <a:bodyPr/>
    <a:lstStyle/>
    <a:p>
      <a:pPr>
        <a:defRPr sz="1800"/>
      </a:pPr>
      <a:endParaRPr lang="en-US"/>
    </a:p>
  </c:txPr>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Sheet1!$B$1</c:f>
              <c:strCache>
                <c:ptCount val="1"/>
                <c:pt idx="0">
                  <c:v>Sales</c:v>
                </c:pt>
              </c:strCache>
            </c:strRef>
          </c:tx>
          <c:dLbls>
            <c:txPr>
              <a:bodyPr/>
              <a:lstStyle/>
              <a:p>
                <a:pPr>
                  <a:defRPr sz="1800">
                    <a:latin typeface="Times New Roman" pitchFamily="18" charset="0"/>
                    <a:cs typeface="Times New Roman" pitchFamily="18" charset="0"/>
                  </a:defRPr>
                </a:pPr>
                <a:endParaRPr lang="en-US"/>
              </a:p>
            </c:txPr>
            <c:showPercent val="1"/>
          </c:dLbls>
          <c:cat>
            <c:strRef>
              <c:f>Sheet1!$A$2:$A$7</c:f>
              <c:strCache>
                <c:ptCount val="6"/>
                <c:pt idx="0">
                  <c:v>Lengthy than Traditional Paper </c:v>
                </c:pt>
                <c:pt idx="1">
                  <c:v>Improper or no training </c:v>
                </c:pt>
                <c:pt idx="2">
                  <c:v>Less techno Friendly </c:v>
                </c:pt>
                <c:pt idx="3">
                  <c:v>Non Essential confusing features </c:v>
                </c:pt>
                <c:pt idx="4">
                  <c:v>Lack of resources for doctors </c:v>
                </c:pt>
                <c:pt idx="5">
                  <c:v>workflow of OPD not favours the CPOE Usage </c:v>
                </c:pt>
              </c:strCache>
            </c:strRef>
          </c:cat>
          <c:val>
            <c:numRef>
              <c:f>Sheet1!$B$2:$B$7</c:f>
              <c:numCache>
                <c:formatCode>General</c:formatCode>
                <c:ptCount val="6"/>
                <c:pt idx="0">
                  <c:v>17</c:v>
                </c:pt>
                <c:pt idx="1">
                  <c:v>6</c:v>
                </c:pt>
                <c:pt idx="2">
                  <c:v>11</c:v>
                </c:pt>
                <c:pt idx="3">
                  <c:v>8</c:v>
                </c:pt>
                <c:pt idx="4">
                  <c:v>1</c:v>
                </c:pt>
                <c:pt idx="5">
                  <c:v>0</c:v>
                </c:pt>
              </c:numCache>
            </c:numRef>
          </c:val>
        </c:ser>
        <c:dLbls>
          <c:showPercent val="1"/>
        </c:dLbls>
        <c:firstSliceAng val="0"/>
      </c:pieChart>
    </c:plotArea>
    <c:legend>
      <c:legendPos val="r"/>
      <c:layout/>
      <c:txPr>
        <a:bodyPr/>
        <a:lstStyle/>
        <a:p>
          <a:pPr>
            <a:defRPr sz="1800">
              <a:latin typeface="Times New Roman" pitchFamily="18" charset="0"/>
              <a:cs typeface="Times New Roman" pitchFamily="18" charset="0"/>
            </a:defRPr>
          </a:pPr>
          <a:endParaRPr lang="en-US"/>
        </a:p>
      </c:txPr>
    </c:legend>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0.05263</cdr:x>
      <cdr:y>0.07317</cdr:y>
    </cdr:from>
    <cdr:to>
      <cdr:x>0.87803</cdr:x>
      <cdr:y>0.14505</cdr:y>
    </cdr:to>
    <cdr:sp macro="" textlink="">
      <cdr:nvSpPr>
        <cdr:cNvPr id="3" name="TextBox 2"/>
        <cdr:cNvSpPr txBox="1"/>
      </cdr:nvSpPr>
      <cdr:spPr>
        <a:xfrm xmlns:a="http://schemas.openxmlformats.org/drawingml/2006/main">
          <a:off x="228600" y="457200"/>
          <a:ext cx="3585028" cy="44910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2800" dirty="0">
              <a:latin typeface="Times New Roman" pitchFamily="18" charset="0"/>
              <a:cs typeface="Times New Roman" pitchFamily="18" charset="0"/>
            </a:rPr>
            <a:t>User Friendly System </a:t>
          </a:r>
        </a:p>
      </cdr:txBody>
    </cdr:sp>
  </cdr:relSizeAnchor>
</c:userShapes>
</file>

<file path=ppt/drawings/drawing2.xml><?xml version="1.0" encoding="utf-8"?>
<c:userShapes xmlns:c="http://schemas.openxmlformats.org/drawingml/2006/chart">
  <cdr:relSizeAnchor xmlns:cdr="http://schemas.openxmlformats.org/drawingml/2006/chartDrawing">
    <cdr:from>
      <cdr:x>0.0339</cdr:x>
      <cdr:y>0.0625</cdr:y>
    </cdr:from>
    <cdr:to>
      <cdr:x>0.57627</cdr:x>
      <cdr:y>0.1625</cdr:y>
    </cdr:to>
    <cdr:sp macro="" textlink="">
      <cdr:nvSpPr>
        <cdr:cNvPr id="2" name="TextBox 1"/>
        <cdr:cNvSpPr txBox="1"/>
      </cdr:nvSpPr>
      <cdr:spPr>
        <a:xfrm xmlns:a="http://schemas.openxmlformats.org/drawingml/2006/main">
          <a:off x="152400" y="381000"/>
          <a:ext cx="2438400" cy="609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800" dirty="0" smtClean="0">
              <a:latin typeface="Times New Roman" pitchFamily="18" charset="0"/>
              <a:cs typeface="Times New Roman" pitchFamily="18" charset="0"/>
            </a:rPr>
            <a:t>Time Consuming System</a:t>
          </a:r>
          <a:endParaRPr lang="en-US" sz="2800" dirty="0"/>
        </a:p>
      </cdr:txBody>
    </cdr:sp>
  </cdr:relSizeAnchor>
</c:userShapes>
</file>

<file path=ppt/drawings/drawing3.xml><?xml version="1.0" encoding="utf-8"?>
<c:userShapes xmlns:c="http://schemas.openxmlformats.org/drawingml/2006/chart">
  <cdr:relSizeAnchor xmlns:cdr="http://schemas.openxmlformats.org/drawingml/2006/chartDrawing">
    <cdr:from>
      <cdr:x>0.42308</cdr:x>
      <cdr:y>0.07103</cdr:y>
    </cdr:from>
    <cdr:to>
      <cdr:x>0.65385</cdr:x>
      <cdr:y>0.24149</cdr:y>
    </cdr:to>
    <cdr:sp macro="" textlink="">
      <cdr:nvSpPr>
        <cdr:cNvPr id="2" name="TextBox 1"/>
        <cdr:cNvSpPr txBox="1"/>
      </cdr:nvSpPr>
      <cdr:spPr>
        <a:xfrm xmlns:a="http://schemas.openxmlformats.org/drawingml/2006/main">
          <a:off x="1676400" y="3810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2CCB63-0D58-47D8-964D-EBA7EDE5E8AD}" type="datetimeFigureOut">
              <a:rPr lang="en-US" smtClean="0"/>
              <a:t>5/17/2015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D8E66E-25F0-46B0-9DE2-6A4129E5730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F80894-4515-4862-B36E-05C0557AFCA0}"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F80894-4515-4862-B36E-05C0557AFCA0}"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F80894-4515-4862-B36E-05C0557AFCA0}"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F80894-4515-4862-B36E-05C0557AFCA0}"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F80894-4515-4862-B36E-05C0557AFCA0}"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F80894-4515-4862-B36E-05C0557AFCA0}"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F80894-4515-4862-B36E-05C0557AFCA0}" type="datetimeFigureOut">
              <a:rPr lang="en-US" smtClean="0"/>
              <a:pPr/>
              <a:t>5/17/2015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80894-4515-4862-B36E-05C0557AFCA0}" type="datetimeFigureOut">
              <a:rPr lang="en-US" smtClean="0"/>
              <a:pPr/>
              <a:t>5/17/2015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80894-4515-4862-B36E-05C0557AFCA0}" type="datetimeFigureOut">
              <a:rPr lang="en-US" smtClean="0"/>
              <a:pPr/>
              <a:t>5/17/2015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F80894-4515-4862-B36E-05C0557AFCA0}"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F80894-4515-4862-B36E-05C0557AFCA0}"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BA70F-63C2-4511-8239-C5BBE02C49F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80894-4515-4862-B36E-05C0557AFCA0}" type="datetimeFigureOut">
              <a:rPr lang="en-US" smtClean="0"/>
              <a:pPr/>
              <a:t>5/17/2015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3BA70F-63C2-4511-8239-C5BBE02C49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0" y="304800"/>
            <a:ext cx="9144000" cy="5105400"/>
            <a:chOff x="0" y="304800"/>
            <a:chExt cx="9144000" cy="5105400"/>
          </a:xfrm>
        </p:grpSpPr>
        <p:pic>
          <p:nvPicPr>
            <p:cNvPr id="4098" name="Picture 2" descr="C:\Users\Priyanka.Kaushal.JHCL\Desktop\jaypee hospital photo.jpg"/>
            <p:cNvPicPr>
              <a:picLocks noChangeAspect="1" noChangeArrowheads="1"/>
            </p:cNvPicPr>
            <p:nvPr/>
          </p:nvPicPr>
          <p:blipFill>
            <a:blip r:embed="rId2"/>
            <a:srcRect/>
            <a:stretch>
              <a:fillRect/>
            </a:stretch>
          </p:blipFill>
          <p:spPr bwMode="auto">
            <a:xfrm>
              <a:off x="0" y="475968"/>
              <a:ext cx="9144000" cy="4934232"/>
            </a:xfrm>
            <a:prstGeom prst="rect">
              <a:avLst/>
            </a:prstGeom>
            <a:noFill/>
          </p:spPr>
        </p:pic>
        <p:pic>
          <p:nvPicPr>
            <p:cNvPr id="6" name="Picture 2" descr="E:\Priyanka\Jaypee\Logo\Final Jaypee hospital Logo.jpg"/>
            <p:cNvPicPr>
              <a:picLocks noChangeAspect="1" noChangeArrowheads="1"/>
            </p:cNvPicPr>
            <p:nvPr/>
          </p:nvPicPr>
          <p:blipFill>
            <a:blip r:embed="rId3" cstate="print"/>
            <a:srcRect l="27500" t="32333" r="27500" b="40577"/>
            <a:stretch>
              <a:fillRect/>
            </a:stretch>
          </p:blipFill>
          <p:spPr bwMode="auto">
            <a:xfrm>
              <a:off x="5844208" y="304800"/>
              <a:ext cx="2829709" cy="1205247"/>
            </a:xfrm>
            <a:prstGeom prst="rect">
              <a:avLst/>
            </a:prstGeom>
            <a:noFill/>
          </p:spPr>
        </p:pic>
      </p:grpSp>
      <p:sp>
        <p:nvSpPr>
          <p:cNvPr id="7" name="TextBox 6"/>
          <p:cNvSpPr txBox="1"/>
          <p:nvPr/>
        </p:nvSpPr>
        <p:spPr>
          <a:xfrm>
            <a:off x="304800" y="5486400"/>
            <a:ext cx="8610600" cy="1200329"/>
          </a:xfrm>
          <a:prstGeom prst="rect">
            <a:avLst/>
          </a:prstGeom>
          <a:noFill/>
        </p:spPr>
        <p:txBody>
          <a:bodyPr wrap="square" rtlCol="0">
            <a:spAutoFit/>
          </a:bodyPr>
          <a:lstStyle/>
          <a:p>
            <a:pPr algn="ctr"/>
            <a:r>
              <a:rPr lang="en-US" sz="3600" b="1" dirty="0" smtClean="0">
                <a:solidFill>
                  <a:srgbClr val="00458E"/>
                </a:solidFill>
                <a:latin typeface="Times New Roman" pitchFamily="18" charset="0"/>
                <a:cs typeface="Times New Roman" pitchFamily="18" charset="0"/>
              </a:rPr>
              <a:t>PROJECT BY Dr. STUTI TRIPATHI (PT)</a:t>
            </a:r>
          </a:p>
          <a:p>
            <a:pPr algn="ctr"/>
            <a:r>
              <a:rPr lang="en-US" sz="3600" b="1" dirty="0" smtClean="0">
                <a:solidFill>
                  <a:srgbClr val="00458E"/>
                </a:solidFill>
                <a:latin typeface="Times New Roman" pitchFamily="18" charset="0"/>
                <a:cs typeface="Times New Roman" pitchFamily="18" charset="0"/>
              </a:rPr>
              <a:t>PG/13/067</a:t>
            </a:r>
            <a:endParaRPr lang="en-US" sz="3600" b="1" dirty="0">
              <a:solidFill>
                <a:srgbClr val="00458E"/>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059363"/>
          </a:xfrm>
        </p:spPr>
        <p:txBody>
          <a:bodyPr>
            <a:noAutofit/>
          </a:bodyPr>
          <a:lstStyle/>
          <a:p>
            <a:r>
              <a:rPr lang="en-US" sz="2000" dirty="0" smtClean="0">
                <a:latin typeface="Times New Roman" pitchFamily="18" charset="0"/>
                <a:cs typeface="Times New Roman" pitchFamily="18" charset="0"/>
              </a:rPr>
              <a:t>According to the report of California Healthcare Foundation:</a:t>
            </a:r>
          </a:p>
          <a:p>
            <a:pPr>
              <a:buNone/>
            </a:pPr>
            <a:r>
              <a:rPr lang="en-US" sz="2000" dirty="0" smtClean="0">
                <a:latin typeface="Times New Roman" pitchFamily="18" charset="0"/>
                <a:cs typeface="Times New Roman" pitchFamily="18" charset="0"/>
              </a:rPr>
              <a:t> (1) Adoption of sophisticated ACPOE systems in California would save more than $3.2 billion and prevent 249,000 adverse drug events (ADEs) annually.</a:t>
            </a:r>
          </a:p>
          <a:p>
            <a:pPr>
              <a:buNone/>
            </a:pPr>
            <a:r>
              <a:rPr lang="en-US" sz="2000" dirty="0" smtClean="0">
                <a:latin typeface="Times New Roman" pitchFamily="18" charset="0"/>
                <a:cs typeface="Times New Roman" pitchFamily="18" charset="0"/>
              </a:rPr>
              <a:t> (2) ACPOE would also avert 156,000 office visits and 23,000 hospital admissions. </a:t>
            </a:r>
          </a:p>
          <a:p>
            <a:pPr>
              <a:buNone/>
            </a:pPr>
            <a:r>
              <a:rPr lang="en-US" sz="2000" dirty="0" smtClean="0">
                <a:latin typeface="Times New Roman" pitchFamily="18" charset="0"/>
                <a:cs typeface="Times New Roman" pitchFamily="18" charset="0"/>
              </a:rPr>
              <a:t>(3) ACPOE would save the average provider nearly $29,000 and prevent nine ADEs each year.</a:t>
            </a:r>
          </a:p>
          <a:p>
            <a:pPr>
              <a:buNone/>
            </a:pPr>
            <a:r>
              <a:rPr lang="en-US" sz="2000" dirty="0" smtClean="0">
                <a:latin typeface="Times New Roman" pitchFamily="18" charset="0"/>
                <a:cs typeface="Times New Roman" pitchFamily="18" charset="0"/>
              </a:rPr>
              <a:t> (4) Physicians bear the bulk of ACPOE implementation costs -- approximately $29,000 in the first year for a 25-provider practice -- but don’t receive a proportionate share of the annual cost savings. </a:t>
            </a:r>
          </a:p>
          <a:p>
            <a:pPr>
              <a:buNone/>
            </a:pPr>
            <a:r>
              <a:rPr lang="en-US" sz="2000" dirty="0" smtClean="0">
                <a:latin typeface="Times New Roman" pitchFamily="18" charset="0"/>
                <a:cs typeface="Times New Roman" pitchFamily="18" charset="0"/>
              </a:rPr>
              <a:t>The Study findings suggest that society would clearly benefit from </a:t>
            </a:r>
          </a:p>
          <a:p>
            <a:pPr>
              <a:buNone/>
            </a:pPr>
            <a:r>
              <a:rPr lang="en-US" sz="2000" dirty="0" smtClean="0">
                <a:latin typeface="Times New Roman" pitchFamily="18" charset="0"/>
                <a:cs typeface="Times New Roman" pitchFamily="18" charset="0"/>
              </a:rPr>
              <a:t>widespread adoption of ACPOE systems. However, in the current payment </a:t>
            </a:r>
          </a:p>
          <a:p>
            <a:pPr>
              <a:buNone/>
            </a:pPr>
            <a:r>
              <a:rPr lang="en-US" sz="2000" dirty="0" smtClean="0">
                <a:latin typeface="Times New Roman" pitchFamily="18" charset="0"/>
                <a:cs typeface="Times New Roman" pitchFamily="18" charset="0"/>
              </a:rPr>
              <a:t>environment, other health care stakeholders -- not providers -- realize most of </a:t>
            </a:r>
          </a:p>
          <a:p>
            <a:pPr>
              <a:buNone/>
            </a:pPr>
            <a:r>
              <a:rPr lang="en-US" sz="2000" dirty="0" smtClean="0">
                <a:latin typeface="Times New Roman" pitchFamily="18" charset="0"/>
                <a:cs typeface="Times New Roman" pitchFamily="18" charset="0"/>
              </a:rPr>
              <a:t>the financial benefits from ACPOE. The systems are expensive to implement </a:t>
            </a:r>
          </a:p>
          <a:p>
            <a:pPr>
              <a:buNone/>
            </a:pPr>
            <a:r>
              <a:rPr lang="en-US" sz="2000" dirty="0" smtClean="0">
                <a:latin typeface="Times New Roman" pitchFamily="18" charset="0"/>
                <a:cs typeface="Times New Roman" pitchFamily="18" charset="0"/>
              </a:rPr>
              <a:t>and maintain, suggesting the need for public debate on who finances this </a:t>
            </a:r>
          </a:p>
          <a:p>
            <a:pPr>
              <a:buNone/>
            </a:pPr>
            <a:r>
              <a:rPr lang="en-US" sz="2000" dirty="0" smtClean="0">
                <a:latin typeface="Times New Roman" pitchFamily="18" charset="0"/>
                <a:cs typeface="Times New Roman" pitchFamily="18" charset="0"/>
              </a:rPr>
              <a:t>valuable technology</a:t>
            </a:r>
            <a:endParaRPr lang="en-US" sz="2000" dirty="0">
              <a:latin typeface="Times New Roman" pitchFamily="18" charset="0"/>
              <a:cs typeface="Times New Roman" pitchFamily="18" charset="0"/>
            </a:endParaRPr>
          </a:p>
        </p:txBody>
      </p:sp>
      <p:pic>
        <p:nvPicPr>
          <p:cNvPr id="9218" name="Picture 2" descr="C:\Users\stuti tripathi\Desktop\jaypee-hospital.jpg"/>
          <p:cNvPicPr>
            <a:picLocks noChangeAspect="1" noChangeArrowheads="1"/>
          </p:cNvPicPr>
          <p:nvPr/>
        </p:nvPicPr>
        <p:blipFill>
          <a:blip r:embed="rId2"/>
          <a:srcRect/>
          <a:stretch>
            <a:fillRect/>
          </a:stretch>
        </p:blipFill>
        <p:spPr bwMode="auto">
          <a:xfrm>
            <a:off x="7620000" y="0"/>
            <a:ext cx="1524000" cy="9144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OBJECTIVES</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Autofit/>
          </a:bodyPr>
          <a:lstStyle/>
          <a:p>
            <a:pPr>
              <a:buNone/>
            </a:pPr>
            <a:r>
              <a:rPr lang="en-US" sz="2000" b="1" dirty="0" smtClean="0">
                <a:latin typeface="Times New Roman" pitchFamily="18" charset="0"/>
                <a:cs typeface="Times New Roman" pitchFamily="18" charset="0"/>
              </a:rPr>
              <a:t>General:</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To evaluate the usability of CPOE and DBOE module functioning of HIS in OPD and perform root cause analysis..</a:t>
            </a:r>
          </a:p>
          <a:p>
            <a:pPr>
              <a:buNone/>
            </a:pPr>
            <a:endParaRPr lang="en-US"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Specific:</a:t>
            </a:r>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To identify the important  key stakeholders of CPOE, Doctors Bench Order Entry Modules</a:t>
            </a:r>
          </a:p>
          <a:p>
            <a:pPr lvl="0"/>
            <a:r>
              <a:rPr lang="en-US" sz="2000" dirty="0" smtClean="0">
                <a:latin typeface="Times New Roman" pitchFamily="18" charset="0"/>
                <a:cs typeface="Times New Roman" pitchFamily="18" charset="0"/>
              </a:rPr>
              <a:t>To study the CPOE, Doctors Bench Order Entry Modules Features and Functionality.</a:t>
            </a:r>
          </a:p>
          <a:p>
            <a:pPr lvl="0"/>
            <a:r>
              <a:rPr lang="en-US" sz="2000" dirty="0" smtClean="0">
                <a:latin typeface="Times New Roman" pitchFamily="18" charset="0"/>
                <a:cs typeface="Times New Roman" pitchFamily="18" charset="0"/>
              </a:rPr>
              <a:t>To evaluate the training given to doctors.</a:t>
            </a:r>
          </a:p>
          <a:p>
            <a:pPr lvl="0"/>
            <a:r>
              <a:rPr lang="en-US" sz="2000" dirty="0" smtClean="0">
                <a:latin typeface="Times New Roman" pitchFamily="18" charset="0"/>
                <a:cs typeface="Times New Roman" pitchFamily="18" charset="0"/>
              </a:rPr>
              <a:t>To understand the perceptions of the doctors regarding the use of CPOE and DBOE and their existing practice in using these modules. </a:t>
            </a:r>
          </a:p>
          <a:p>
            <a:r>
              <a:rPr lang="en-US" sz="2000" dirty="0" smtClean="0">
                <a:latin typeface="Times New Roman" pitchFamily="18" charset="0"/>
                <a:cs typeface="Times New Roman" pitchFamily="18" charset="0"/>
              </a:rPr>
              <a:t>To study and analyze the major reasons for scarce use of CPOE, Doctors Bench Order Entry Modules by Doctors</a:t>
            </a:r>
            <a:endParaRPr lang="en-US" sz="2000" dirty="0">
              <a:latin typeface="Times New Roman" pitchFamily="18" charset="0"/>
              <a:cs typeface="Times New Roman" pitchFamily="18" charset="0"/>
            </a:endParaRPr>
          </a:p>
        </p:txBody>
      </p:sp>
      <p:pic>
        <p:nvPicPr>
          <p:cNvPr id="10242" name="Picture 2" descr="C:\Users\stuti tripathi\Desktop\jaypee-hospital.jpg"/>
          <p:cNvPicPr>
            <a:picLocks noChangeAspect="1" noChangeArrowheads="1"/>
          </p:cNvPicPr>
          <p:nvPr/>
        </p:nvPicPr>
        <p:blipFill>
          <a:blip r:embed="rId2"/>
          <a:srcRect/>
          <a:stretch>
            <a:fillRect/>
          </a:stretch>
        </p:blipFill>
        <p:spPr bwMode="auto">
          <a:xfrm>
            <a:off x="7543801" y="0"/>
            <a:ext cx="1600200" cy="914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METHODOLOGY</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pPr>
              <a:buNone/>
            </a:pPr>
            <a:endParaRPr lang="en-US" b="1" dirty="0" smtClean="0">
              <a:latin typeface="Times New Roman" pitchFamily="18" charset="0"/>
              <a:cs typeface="Times New Roman" pitchFamily="18" charset="0"/>
            </a:endParaRPr>
          </a:p>
          <a:p>
            <a:pPr>
              <a:buNone/>
            </a:pPr>
            <a:r>
              <a:rPr lang="en-US" sz="3300" b="1" dirty="0" smtClean="0">
                <a:latin typeface="Times New Roman" pitchFamily="18" charset="0"/>
                <a:cs typeface="Times New Roman" pitchFamily="18" charset="0"/>
              </a:rPr>
              <a:t>Type of Research </a:t>
            </a:r>
            <a:r>
              <a:rPr lang="en-US" sz="3300" b="1" dirty="0" smtClean="0">
                <a:latin typeface="Times New Roman" pitchFamily="18" charset="0"/>
                <a:cs typeface="Times New Roman" pitchFamily="18" charset="0"/>
              </a:rPr>
              <a:t>Study:</a:t>
            </a:r>
            <a:endParaRPr lang="en-US" sz="3300" dirty="0" smtClean="0">
              <a:latin typeface="Times New Roman" pitchFamily="18" charset="0"/>
              <a:cs typeface="Times New Roman" pitchFamily="18" charset="0"/>
            </a:endParaRPr>
          </a:p>
          <a:p>
            <a:pPr>
              <a:buNone/>
            </a:pPr>
            <a:r>
              <a:rPr lang="en-US" sz="3300" dirty="0" smtClean="0">
                <a:latin typeface="Times New Roman" pitchFamily="18" charset="0"/>
                <a:cs typeface="Times New Roman" pitchFamily="18" charset="0"/>
              </a:rPr>
              <a:t> Exploratory and descriptive study involving analysis </a:t>
            </a:r>
          </a:p>
          <a:p>
            <a:pPr>
              <a:buNone/>
            </a:pPr>
            <a:r>
              <a:rPr lang="en-US" sz="3300" dirty="0" smtClean="0">
                <a:latin typeface="Times New Roman" pitchFamily="18" charset="0"/>
                <a:cs typeface="Times New Roman" pitchFamily="18" charset="0"/>
              </a:rPr>
              <a:t>of major key stakeholders involved in using the </a:t>
            </a:r>
          </a:p>
          <a:p>
            <a:pPr>
              <a:buNone/>
            </a:pPr>
            <a:r>
              <a:rPr lang="en-US" sz="3300" dirty="0" smtClean="0">
                <a:latin typeface="Times New Roman" pitchFamily="18" charset="0"/>
                <a:cs typeface="Times New Roman" pitchFamily="18" charset="0"/>
              </a:rPr>
              <a:t>CPOE, Doctors Bench Order Entry Modules. The </a:t>
            </a:r>
          </a:p>
          <a:p>
            <a:pPr>
              <a:buNone/>
            </a:pPr>
            <a:r>
              <a:rPr lang="en-US" sz="3300" dirty="0" smtClean="0">
                <a:latin typeface="Times New Roman" pitchFamily="18" charset="0"/>
                <a:cs typeface="Times New Roman" pitchFamily="18" charset="0"/>
              </a:rPr>
              <a:t>study used both quantitative and qualitative </a:t>
            </a:r>
          </a:p>
          <a:p>
            <a:pPr>
              <a:buNone/>
            </a:pPr>
            <a:r>
              <a:rPr lang="en-US" sz="3300" dirty="0" smtClean="0">
                <a:latin typeface="Times New Roman" pitchFamily="18" charset="0"/>
                <a:cs typeface="Times New Roman" pitchFamily="18" charset="0"/>
              </a:rPr>
              <a:t>research methods. The study used qualitative </a:t>
            </a:r>
          </a:p>
          <a:p>
            <a:pPr>
              <a:buNone/>
            </a:pPr>
            <a:r>
              <a:rPr lang="en-US" sz="3300" dirty="0" smtClean="0">
                <a:latin typeface="Times New Roman" pitchFamily="18" charset="0"/>
                <a:cs typeface="Times New Roman" pitchFamily="18" charset="0"/>
              </a:rPr>
              <a:t>research methods because it mainly focused at </a:t>
            </a:r>
          </a:p>
          <a:p>
            <a:pPr>
              <a:buNone/>
            </a:pPr>
            <a:r>
              <a:rPr lang="en-US" sz="3300" dirty="0" smtClean="0">
                <a:latin typeface="Times New Roman" pitchFamily="18" charset="0"/>
                <a:cs typeface="Times New Roman" pitchFamily="18" charset="0"/>
              </a:rPr>
              <a:t>obtaining subjective experiences and observed </a:t>
            </a:r>
          </a:p>
          <a:p>
            <a:pPr>
              <a:buNone/>
            </a:pPr>
            <a:r>
              <a:rPr lang="en-US" sz="3300" dirty="0" smtClean="0">
                <a:latin typeface="Times New Roman" pitchFamily="18" charset="0"/>
                <a:cs typeface="Times New Roman" pitchFamily="18" charset="0"/>
              </a:rPr>
              <a:t>behaviors of CPOE/Doctors Bench Order Entry </a:t>
            </a:r>
          </a:p>
          <a:p>
            <a:pPr>
              <a:buNone/>
            </a:pPr>
            <a:r>
              <a:rPr lang="en-US" sz="3300" dirty="0" smtClean="0">
                <a:latin typeface="Times New Roman" pitchFamily="18" charset="0"/>
                <a:cs typeface="Times New Roman" pitchFamily="18" charset="0"/>
              </a:rPr>
              <a:t>Modules users. </a:t>
            </a:r>
          </a:p>
          <a:p>
            <a:endParaRPr lang="en-US" dirty="0"/>
          </a:p>
        </p:txBody>
      </p:sp>
      <p:pic>
        <p:nvPicPr>
          <p:cNvPr id="11266" name="Picture 2" descr="C:\Users\stuti tripathi\Desktop\jaypee-hospital.jpg"/>
          <p:cNvPicPr>
            <a:picLocks noChangeAspect="1" noChangeArrowheads="1"/>
          </p:cNvPicPr>
          <p:nvPr/>
        </p:nvPicPr>
        <p:blipFill>
          <a:blip r:embed="rId2"/>
          <a:srcRect/>
          <a:stretch>
            <a:fillRect/>
          </a:stretch>
        </p:blipFill>
        <p:spPr bwMode="auto">
          <a:xfrm>
            <a:off x="7620000" y="0"/>
            <a:ext cx="1524000" cy="8382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a:buNone/>
            </a:pPr>
            <a:r>
              <a:rPr lang="en-US" sz="2800" b="1" dirty="0" smtClean="0">
                <a:latin typeface="Times New Roman" pitchFamily="18" charset="0"/>
                <a:cs typeface="Times New Roman" pitchFamily="18" charset="0"/>
              </a:rPr>
              <a:t>Study Location, Population and </a:t>
            </a:r>
            <a:r>
              <a:rPr lang="en-US" sz="2800" b="1" dirty="0" smtClean="0">
                <a:latin typeface="Times New Roman" pitchFamily="18" charset="0"/>
                <a:cs typeface="Times New Roman" pitchFamily="18" charset="0"/>
              </a:rPr>
              <a:t>Sampling:</a:t>
            </a:r>
            <a:endParaRPr lang="en-US" sz="2800" b="1" dirty="0" smtClean="0">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Location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Jaypee</a:t>
            </a:r>
            <a:r>
              <a:rPr lang="en-US" sz="2800" dirty="0" smtClean="0">
                <a:latin typeface="Times New Roman" pitchFamily="18" charset="0"/>
                <a:cs typeface="Times New Roman" pitchFamily="18" charset="0"/>
              </a:rPr>
              <a:t> Hospital </a:t>
            </a:r>
            <a:r>
              <a:rPr lang="en-US" sz="2800" dirty="0" err="1" smtClean="0">
                <a:latin typeface="Times New Roman" pitchFamily="18" charset="0"/>
                <a:cs typeface="Times New Roman" pitchFamily="18" charset="0"/>
              </a:rPr>
              <a:t>Noida</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Sampling </a:t>
            </a:r>
            <a:r>
              <a:rPr lang="en-US" sz="2800" dirty="0" smtClean="0">
                <a:latin typeface="Times New Roman" pitchFamily="18" charset="0"/>
                <a:cs typeface="Times New Roman" pitchFamily="18" charset="0"/>
              </a:rPr>
              <a:t>– Convenient and Purposive Method. One doctor from one OPD, The doctor selected was based on availability.</a:t>
            </a:r>
          </a:p>
          <a:p>
            <a:r>
              <a:rPr lang="en-US" sz="2800" b="1" dirty="0" smtClean="0">
                <a:latin typeface="Times New Roman" pitchFamily="18" charset="0"/>
                <a:cs typeface="Times New Roman" pitchFamily="18" charset="0"/>
              </a:rPr>
              <a:t>Sample Population</a:t>
            </a:r>
            <a:r>
              <a:rPr lang="en-US" sz="2800" dirty="0" smtClean="0">
                <a:latin typeface="Times New Roman" pitchFamily="18" charset="0"/>
                <a:cs typeface="Times New Roman" pitchFamily="18" charset="0"/>
              </a:rPr>
              <a:t> – All Doctors in OPD.</a:t>
            </a:r>
          </a:p>
          <a:p>
            <a:r>
              <a:rPr lang="en-US" sz="2800" b="1" dirty="0" smtClean="0">
                <a:latin typeface="Times New Roman" pitchFamily="18" charset="0"/>
                <a:cs typeface="Times New Roman" pitchFamily="18" charset="0"/>
              </a:rPr>
              <a:t>Sample size</a:t>
            </a:r>
            <a:r>
              <a:rPr lang="en-US" sz="2800" dirty="0" smtClean="0">
                <a:latin typeface="Times New Roman" pitchFamily="18" charset="0"/>
                <a:cs typeface="Times New Roman" pitchFamily="18" charset="0"/>
              </a:rPr>
              <a:t> is 20 doctors. </a:t>
            </a:r>
          </a:p>
          <a:p>
            <a:endParaRPr lang="en-US" dirty="0"/>
          </a:p>
        </p:txBody>
      </p:sp>
      <p:pic>
        <p:nvPicPr>
          <p:cNvPr id="12290" name="Picture 2" descr="C:\Users\stuti tripathi\Desktop\jaypee-hospital.jpg"/>
          <p:cNvPicPr>
            <a:picLocks noChangeAspect="1" noChangeArrowheads="1"/>
          </p:cNvPicPr>
          <p:nvPr/>
        </p:nvPicPr>
        <p:blipFill>
          <a:blip r:embed="rId2"/>
          <a:srcRect/>
          <a:stretch>
            <a:fillRect/>
          </a:stretch>
        </p:blipFill>
        <p:spPr bwMode="auto">
          <a:xfrm>
            <a:off x="7543800" y="0"/>
            <a:ext cx="1600200" cy="8382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buNone/>
            </a:pPr>
            <a:r>
              <a:rPr lang="en-US" b="1" dirty="0" smtClean="0">
                <a:latin typeface="Times New Roman" pitchFamily="18" charset="0"/>
                <a:cs typeface="Times New Roman" pitchFamily="18" charset="0"/>
              </a:rPr>
              <a:t>Data Collection Tools:  </a:t>
            </a:r>
            <a:r>
              <a:rPr lang="en-US" dirty="0" smtClean="0">
                <a:latin typeface="Times New Roman" pitchFamily="18" charset="0"/>
                <a:cs typeface="Times New Roman" pitchFamily="18" charset="0"/>
              </a:rPr>
              <a:t>The study used </a:t>
            </a:r>
          </a:p>
          <a:p>
            <a:pPr lvl="0">
              <a:buFont typeface="Wingdings" pitchFamily="2" charset="2"/>
              <a:buChar char="Ø"/>
            </a:pPr>
            <a:r>
              <a:rPr lang="en-US" sz="2800" b="1" dirty="0" smtClean="0">
                <a:latin typeface="Times New Roman" pitchFamily="18" charset="0"/>
                <a:cs typeface="Times New Roman" pitchFamily="18" charset="0"/>
              </a:rPr>
              <a:t>Primary Data Collection</a:t>
            </a:r>
            <a:endParaRPr lang="en-US" sz="28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Questionnaire</a:t>
            </a:r>
          </a:p>
          <a:p>
            <a:pPr lvl="1"/>
            <a:r>
              <a:rPr lang="en-US" dirty="0" smtClean="0">
                <a:latin typeface="Times New Roman" pitchFamily="18" charset="0"/>
                <a:cs typeface="Times New Roman" pitchFamily="18" charset="0"/>
              </a:rPr>
              <a:t>Informal interviews </a:t>
            </a:r>
          </a:p>
          <a:p>
            <a:pPr lvl="1"/>
            <a:r>
              <a:rPr lang="en-US" dirty="0" smtClean="0">
                <a:latin typeface="Times New Roman" pitchFamily="18" charset="0"/>
                <a:cs typeface="Times New Roman" pitchFamily="18" charset="0"/>
              </a:rPr>
              <a:t>Direct observation</a:t>
            </a:r>
          </a:p>
          <a:p>
            <a:pPr lvl="1"/>
            <a:r>
              <a:rPr lang="en-US" dirty="0" smtClean="0">
                <a:latin typeface="Times New Roman" pitchFamily="18" charset="0"/>
                <a:cs typeface="Times New Roman" pitchFamily="18" charset="0"/>
              </a:rPr>
              <a:t>In-depth interviews</a:t>
            </a:r>
          </a:p>
          <a:p>
            <a:pPr lvl="0">
              <a:buFont typeface="Wingdings" pitchFamily="2" charset="2"/>
              <a:buChar char="Ø"/>
            </a:pPr>
            <a:r>
              <a:rPr lang="en-US" sz="2800" b="1" dirty="0" smtClean="0">
                <a:latin typeface="Times New Roman" pitchFamily="18" charset="0"/>
                <a:cs typeface="Times New Roman" pitchFamily="18" charset="0"/>
              </a:rPr>
              <a:t>Secondary Data Collection</a:t>
            </a:r>
            <a:endParaRPr lang="en-US" sz="28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Internal organization records</a:t>
            </a:r>
          </a:p>
          <a:p>
            <a:pPr lvl="1"/>
            <a:r>
              <a:rPr lang="en-US" dirty="0" smtClean="0">
                <a:latin typeface="Times New Roman" pitchFamily="18" charset="0"/>
                <a:cs typeface="Times New Roman" pitchFamily="18" charset="0"/>
              </a:rPr>
              <a:t>Training Manuals of  CPOE &amp; Doctors Bench Order Entry</a:t>
            </a:r>
          </a:p>
          <a:p>
            <a:pPr lvl="1"/>
            <a:endParaRPr lang="en-US" dirty="0" smtClean="0"/>
          </a:p>
        </p:txBody>
      </p:sp>
      <p:pic>
        <p:nvPicPr>
          <p:cNvPr id="13314" name="Picture 2" descr="C:\Users\stuti tripathi\Desktop\jaypee-hospital.jpg"/>
          <p:cNvPicPr>
            <a:picLocks noChangeAspect="1" noChangeArrowheads="1"/>
          </p:cNvPicPr>
          <p:nvPr/>
        </p:nvPicPr>
        <p:blipFill>
          <a:blip r:embed="rId2"/>
          <a:srcRect/>
          <a:stretch>
            <a:fillRect/>
          </a:stretch>
        </p:blipFill>
        <p:spPr bwMode="auto">
          <a:xfrm>
            <a:off x="7467601" y="0"/>
            <a:ext cx="1676400" cy="8382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lvl="1">
              <a:buNone/>
            </a:pPr>
            <a:r>
              <a:rPr lang="en-US" sz="3000" b="1" dirty="0" smtClean="0">
                <a:latin typeface="Times New Roman" pitchFamily="18" charset="0"/>
                <a:cs typeface="Times New Roman" pitchFamily="18" charset="0"/>
              </a:rPr>
              <a:t>Key Research </a:t>
            </a:r>
            <a:r>
              <a:rPr lang="en-US" sz="3000" b="1" dirty="0" smtClean="0">
                <a:latin typeface="Times New Roman" pitchFamily="18" charset="0"/>
                <a:cs typeface="Times New Roman" pitchFamily="18" charset="0"/>
              </a:rPr>
              <a:t>Questions:</a:t>
            </a:r>
            <a:endParaRPr lang="en-US" sz="3000" dirty="0" smtClean="0">
              <a:latin typeface="Times New Roman" pitchFamily="18" charset="0"/>
              <a:cs typeface="Times New Roman" pitchFamily="18" charset="0"/>
            </a:endParaRPr>
          </a:p>
          <a:p>
            <a:pPr lvl="1"/>
            <a:r>
              <a:rPr lang="en-US" sz="3000" dirty="0" smtClean="0">
                <a:latin typeface="Times New Roman" pitchFamily="18" charset="0"/>
                <a:cs typeface="Times New Roman" pitchFamily="18" charset="0"/>
              </a:rPr>
              <a:t>Do Doctors use CPOE?</a:t>
            </a:r>
          </a:p>
          <a:p>
            <a:pPr lvl="1"/>
            <a:r>
              <a:rPr lang="en-US" sz="3000" dirty="0" smtClean="0">
                <a:latin typeface="Times New Roman" pitchFamily="18" charset="0"/>
                <a:cs typeface="Times New Roman" pitchFamily="18" charset="0"/>
              </a:rPr>
              <a:t>What is the extent of usage?</a:t>
            </a:r>
          </a:p>
          <a:p>
            <a:pPr lvl="1"/>
            <a:r>
              <a:rPr lang="en-US" sz="3000" dirty="0" smtClean="0">
                <a:latin typeface="Times New Roman" pitchFamily="18" charset="0"/>
                <a:cs typeface="Times New Roman" pitchFamily="18" charset="0"/>
              </a:rPr>
              <a:t>Why do they prefer to use CPOE?</a:t>
            </a:r>
          </a:p>
          <a:p>
            <a:pPr lvl="1"/>
            <a:r>
              <a:rPr lang="en-US" sz="3000" dirty="0" smtClean="0">
                <a:latin typeface="Times New Roman" pitchFamily="18" charset="0"/>
                <a:cs typeface="Times New Roman" pitchFamily="18" charset="0"/>
              </a:rPr>
              <a:t>If they do not use, what is the reason behind it?</a:t>
            </a:r>
          </a:p>
          <a:p>
            <a:pPr lvl="1"/>
            <a:endParaRPr lang="en-US" sz="3000" dirty="0" smtClean="0">
              <a:latin typeface="Times New Roman" pitchFamily="18" charset="0"/>
              <a:cs typeface="Times New Roman" pitchFamily="18" charset="0"/>
            </a:endParaRPr>
          </a:p>
          <a:p>
            <a:pPr>
              <a:buNone/>
            </a:pPr>
            <a:r>
              <a:rPr lang="en-US" sz="3000" b="1" dirty="0" smtClean="0">
                <a:latin typeface="Times New Roman" pitchFamily="18" charset="0"/>
                <a:cs typeface="Times New Roman" pitchFamily="18" charset="0"/>
              </a:rPr>
              <a:t>     Expected </a:t>
            </a:r>
            <a:r>
              <a:rPr lang="en-US" sz="3000" b="1" dirty="0" smtClean="0">
                <a:latin typeface="Times New Roman" pitchFamily="18" charset="0"/>
                <a:cs typeface="Times New Roman" pitchFamily="18" charset="0"/>
              </a:rPr>
              <a:t>Outcome:</a:t>
            </a:r>
            <a:endParaRPr lang="en-US" sz="3000" dirty="0" smtClean="0">
              <a:latin typeface="Times New Roman" pitchFamily="18" charset="0"/>
              <a:cs typeface="Times New Roman" pitchFamily="18" charset="0"/>
            </a:endParaRPr>
          </a:p>
          <a:p>
            <a:pPr lvl="1"/>
            <a:r>
              <a:rPr lang="en-US" sz="3000" dirty="0" smtClean="0">
                <a:latin typeface="Times New Roman" pitchFamily="18" charset="0"/>
                <a:cs typeface="Times New Roman" pitchFamily="18" charset="0"/>
              </a:rPr>
              <a:t>By the end of the study the following will be highlighted:-</a:t>
            </a:r>
          </a:p>
          <a:p>
            <a:pPr lvl="1"/>
            <a:r>
              <a:rPr lang="en-US" sz="3000" dirty="0" smtClean="0">
                <a:latin typeface="Times New Roman" pitchFamily="18" charset="0"/>
                <a:cs typeface="Times New Roman" pitchFamily="18" charset="0"/>
              </a:rPr>
              <a:t>Extent of usage of CPOE and DBOE</a:t>
            </a:r>
          </a:p>
          <a:p>
            <a:pPr lvl="1"/>
            <a:r>
              <a:rPr lang="en-US" sz="3000" dirty="0" smtClean="0">
                <a:latin typeface="Times New Roman" pitchFamily="18" charset="0"/>
                <a:cs typeface="Times New Roman" pitchFamily="18" charset="0"/>
              </a:rPr>
              <a:t>An understanding of their perceptions</a:t>
            </a:r>
          </a:p>
          <a:p>
            <a:pPr lvl="1"/>
            <a:r>
              <a:rPr lang="en-US" sz="3000" dirty="0" smtClean="0">
                <a:latin typeface="Times New Roman" pitchFamily="18" charset="0"/>
                <a:cs typeface="Times New Roman" pitchFamily="18" charset="0"/>
              </a:rPr>
              <a:t>Root cause for less usage</a:t>
            </a:r>
          </a:p>
          <a:p>
            <a:pPr lvl="1">
              <a:buNone/>
            </a:pPr>
            <a:endParaRPr lang="en-US" sz="2400" dirty="0" smtClean="0">
              <a:latin typeface="Times New Roman" pitchFamily="18" charset="0"/>
              <a:cs typeface="Times New Roman" pitchFamily="18" charset="0"/>
            </a:endParaRPr>
          </a:p>
          <a:p>
            <a:endParaRPr lang="en-US" dirty="0"/>
          </a:p>
        </p:txBody>
      </p:sp>
      <p:pic>
        <p:nvPicPr>
          <p:cNvPr id="14338" name="Picture 2" descr="C:\Users\stuti tripathi\Desktop\jaypee-hospital.jpg"/>
          <p:cNvPicPr>
            <a:picLocks noChangeAspect="1" noChangeArrowheads="1"/>
          </p:cNvPicPr>
          <p:nvPr/>
        </p:nvPicPr>
        <p:blipFill>
          <a:blip r:embed="rId2"/>
          <a:srcRect/>
          <a:stretch>
            <a:fillRect/>
          </a:stretch>
        </p:blipFill>
        <p:spPr bwMode="auto">
          <a:xfrm>
            <a:off x="7391401" y="0"/>
            <a:ext cx="1752600" cy="762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RESULTS</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533400" y="1828800"/>
            <a:ext cx="8229600" cy="4525963"/>
          </a:xfrm>
        </p:spPr>
        <p:txBody>
          <a:bodyPr>
            <a:normAutofit/>
          </a:bodyPr>
          <a:lstStyle/>
          <a:p>
            <a:r>
              <a:rPr lang="en-US" sz="2800" dirty="0" smtClean="0">
                <a:latin typeface="Times New Roman" pitchFamily="18" charset="0"/>
                <a:cs typeface="Times New Roman" pitchFamily="18" charset="0"/>
              </a:rPr>
              <a:t>The study had twenty participants. All Participants were experience Doctors providing the ambulatory care at OPD of </a:t>
            </a:r>
            <a:r>
              <a:rPr lang="en-US" sz="2800" dirty="0" err="1" smtClean="0">
                <a:latin typeface="Times New Roman" pitchFamily="18" charset="0"/>
                <a:cs typeface="Times New Roman" pitchFamily="18" charset="0"/>
              </a:rPr>
              <a:t>Jaypee</a:t>
            </a:r>
            <a:r>
              <a:rPr lang="en-US" sz="2800" dirty="0" smtClean="0">
                <a:latin typeface="Times New Roman" pitchFamily="18" charset="0"/>
                <a:cs typeface="Times New Roman" pitchFamily="18" charset="0"/>
              </a:rPr>
              <a:t> Hospital. The study took place in OPD of </a:t>
            </a:r>
            <a:r>
              <a:rPr lang="en-US" sz="2800" dirty="0" err="1" smtClean="0">
                <a:latin typeface="Times New Roman" pitchFamily="18" charset="0"/>
                <a:cs typeface="Times New Roman" pitchFamily="18" charset="0"/>
              </a:rPr>
              <a:t>Jaypee</a:t>
            </a:r>
            <a:r>
              <a:rPr lang="en-US" sz="2800" dirty="0" smtClean="0">
                <a:latin typeface="Times New Roman" pitchFamily="18" charset="0"/>
                <a:cs typeface="Times New Roman" pitchFamily="18" charset="0"/>
              </a:rPr>
              <a:t> Hospital. The study had both male and female participants of age between 25 to over 41 year</a:t>
            </a:r>
            <a:endParaRPr lang="en-US" sz="2800" dirty="0">
              <a:latin typeface="Times New Roman" pitchFamily="18" charset="0"/>
              <a:cs typeface="Times New Roman" pitchFamily="18" charset="0"/>
            </a:endParaRPr>
          </a:p>
        </p:txBody>
      </p:sp>
      <p:pic>
        <p:nvPicPr>
          <p:cNvPr id="15362" name="Picture 2" descr="C:\Users\stuti tripathi\Desktop\jaypee-hospital.jpg"/>
          <p:cNvPicPr>
            <a:picLocks noChangeAspect="1" noChangeArrowheads="1"/>
          </p:cNvPicPr>
          <p:nvPr/>
        </p:nvPicPr>
        <p:blipFill>
          <a:blip r:embed="rId2"/>
          <a:srcRect/>
          <a:stretch>
            <a:fillRect/>
          </a:stretch>
        </p:blipFill>
        <p:spPr bwMode="auto">
          <a:xfrm>
            <a:off x="7543801" y="0"/>
            <a:ext cx="1600200" cy="762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990600"/>
          </a:xfrm>
        </p:spPr>
        <p:txBody>
          <a:bodyPr>
            <a:normAutofit fontScale="90000"/>
          </a:bodyPr>
          <a:lstStyle/>
          <a:p>
            <a:r>
              <a:rPr lang="en-US" dirty="0" smtClean="0">
                <a:latin typeface="Times New Roman" pitchFamily="18" charset="0"/>
                <a:cs typeface="Times New Roman" pitchFamily="18" charset="0"/>
              </a:rPr>
              <a:t>NO. OF PARTICIPENT AGE WISE</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52400" y="1143000"/>
          <a:ext cx="41910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495800" y="1981200"/>
            <a:ext cx="4190999" cy="3539430"/>
          </a:xfrm>
          <a:prstGeom prst="rect">
            <a:avLst/>
          </a:prstGeom>
          <a:noFill/>
        </p:spPr>
        <p:txBody>
          <a:bodyPr wrap="square" rtlCol="0">
            <a:spAutoFit/>
          </a:bodyPr>
          <a:lstStyle/>
          <a:p>
            <a:r>
              <a:rPr lang="en-US" sz="2800" dirty="0" smtClean="0">
                <a:latin typeface="Times New Roman" pitchFamily="18" charset="0"/>
                <a:cs typeface="Times New Roman" pitchFamily="18" charset="0"/>
              </a:rPr>
              <a:t>According </a:t>
            </a:r>
            <a:r>
              <a:rPr lang="en-US" sz="2800" dirty="0" smtClean="0">
                <a:latin typeface="Times New Roman" pitchFamily="18" charset="0"/>
                <a:cs typeface="Times New Roman" pitchFamily="18" charset="0"/>
              </a:rPr>
              <a:t>to figure </a:t>
            </a:r>
            <a:r>
              <a:rPr lang="en-US" sz="2800" dirty="0" smtClean="0">
                <a:latin typeface="Times New Roman" pitchFamily="18" charset="0"/>
                <a:cs typeface="Times New Roman" pitchFamily="18" charset="0"/>
              </a:rPr>
              <a:t>most of doctors of OPD is between 30 year to over 41year age.  From the beginning of their practice they are using traditional prescription method.</a:t>
            </a:r>
          </a:p>
          <a:p>
            <a:endParaRPr lang="en-US" sz="2800" dirty="0"/>
          </a:p>
        </p:txBody>
      </p:sp>
      <p:pic>
        <p:nvPicPr>
          <p:cNvPr id="16386" name="Picture 2" descr="C:\Users\stuti tripathi\Desktop\jaypee-hospital.jpg"/>
          <p:cNvPicPr>
            <a:picLocks noChangeAspect="1" noChangeArrowheads="1"/>
          </p:cNvPicPr>
          <p:nvPr/>
        </p:nvPicPr>
        <p:blipFill>
          <a:blip r:embed="rId3"/>
          <a:srcRect/>
          <a:stretch>
            <a:fillRect/>
          </a:stretch>
        </p:blipFill>
        <p:spPr bwMode="auto">
          <a:xfrm>
            <a:off x="7620000" y="0"/>
            <a:ext cx="1524000" cy="8382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1143000"/>
          </a:xfrm>
        </p:spPr>
        <p:txBody>
          <a:bodyPr>
            <a:normAutofit fontScale="90000"/>
          </a:bodyPr>
          <a:lstStyle/>
          <a:p>
            <a:r>
              <a:rPr lang="en-US" dirty="0" smtClean="0">
                <a:latin typeface="Times New Roman" pitchFamily="18" charset="0"/>
                <a:cs typeface="Times New Roman" pitchFamily="18" charset="0"/>
              </a:rPr>
              <a:t>PREFERENCE OF USER HIS EXPERIENCE WISE</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6096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pic>
        <p:nvPicPr>
          <p:cNvPr id="17410" name="Picture 2" descr="C:\Users\stuti tripathi\Desktop\jaypee-hospital.jpg"/>
          <p:cNvPicPr>
            <a:picLocks noChangeAspect="1" noChangeArrowheads="1"/>
          </p:cNvPicPr>
          <p:nvPr/>
        </p:nvPicPr>
        <p:blipFill>
          <a:blip r:embed="rId3"/>
          <a:srcRect/>
          <a:stretch>
            <a:fillRect/>
          </a:stretch>
        </p:blipFill>
        <p:spPr bwMode="auto">
          <a:xfrm>
            <a:off x="7620001" y="0"/>
            <a:ext cx="1524000" cy="8382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381000"/>
          <a:ext cx="4343400" cy="624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3"/>
          <p:cNvGraphicFramePr>
            <a:graphicFrameLocks/>
          </p:cNvGraphicFramePr>
          <p:nvPr/>
        </p:nvGraphicFramePr>
        <p:xfrm>
          <a:off x="4495800" y="457200"/>
          <a:ext cx="4495800" cy="6096000"/>
        </p:xfrm>
        <a:graphic>
          <a:graphicData uri="http://schemas.openxmlformats.org/drawingml/2006/chart">
            <c:chart xmlns:c="http://schemas.openxmlformats.org/drawingml/2006/chart" xmlns:r="http://schemas.openxmlformats.org/officeDocument/2006/relationships" r:id="rId3"/>
          </a:graphicData>
        </a:graphic>
      </p:graphicFrame>
      <p:pic>
        <p:nvPicPr>
          <p:cNvPr id="18434" name="Picture 2" descr="C:\Users\stuti tripathi\Desktop\jaypee-hospital.jpg"/>
          <p:cNvPicPr>
            <a:picLocks noChangeAspect="1" noChangeArrowheads="1"/>
          </p:cNvPicPr>
          <p:nvPr/>
        </p:nvPicPr>
        <p:blipFill>
          <a:blip r:embed="rId4"/>
          <a:srcRect/>
          <a:stretch>
            <a:fillRect/>
          </a:stretch>
        </p:blipFill>
        <p:spPr bwMode="auto">
          <a:xfrm>
            <a:off x="7467600" y="0"/>
            <a:ext cx="1676400" cy="685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1143000"/>
          </a:xfrm>
        </p:spPr>
        <p:txBody>
          <a:bodyPr/>
          <a:lstStyle/>
          <a:p>
            <a:r>
              <a:rPr lang="en-US" b="1" u="sng" dirty="0" smtClean="0">
                <a:latin typeface="Times New Roman" pitchFamily="18" charset="0"/>
                <a:cs typeface="Times New Roman" pitchFamily="18" charset="0"/>
              </a:rPr>
              <a:t>ORGANIZATION PROFILE</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sz="3300" dirty="0" err="1">
                <a:latin typeface="Times New Roman" pitchFamily="18" charset="0"/>
                <a:cs typeface="Times New Roman" pitchFamily="18" charset="0"/>
              </a:rPr>
              <a:t>Jaypee</a:t>
            </a:r>
            <a:r>
              <a:rPr lang="en-US" sz="3300" dirty="0">
                <a:latin typeface="Times New Roman" pitchFamily="18" charset="0"/>
                <a:cs typeface="Times New Roman" pitchFamily="18" charset="0"/>
              </a:rPr>
              <a:t> Hospital at </a:t>
            </a:r>
            <a:r>
              <a:rPr lang="en-US" sz="3300" dirty="0" err="1">
                <a:latin typeface="Times New Roman" pitchFamily="18" charset="0"/>
                <a:cs typeface="Times New Roman" pitchFamily="18" charset="0"/>
              </a:rPr>
              <a:t>Noida</a:t>
            </a:r>
            <a:r>
              <a:rPr lang="en-US" sz="3300" dirty="0">
                <a:latin typeface="Times New Roman" pitchFamily="18" charset="0"/>
                <a:cs typeface="Times New Roman" pitchFamily="18" charset="0"/>
              </a:rPr>
              <a:t> is the flagship hospital of the </a:t>
            </a:r>
            <a:r>
              <a:rPr lang="en-US" sz="3300" dirty="0" err="1">
                <a:latin typeface="Times New Roman" pitchFamily="18" charset="0"/>
                <a:cs typeface="Times New Roman" pitchFamily="18" charset="0"/>
              </a:rPr>
              <a:t>Jaypee</a:t>
            </a:r>
            <a:r>
              <a:rPr lang="en-US" sz="3300" dirty="0">
                <a:latin typeface="Times New Roman" pitchFamily="18" charset="0"/>
                <a:cs typeface="Times New Roman" pitchFamily="18" charset="0"/>
              </a:rPr>
              <a:t> </a:t>
            </a:r>
            <a:r>
              <a:rPr lang="en-US" sz="3300" dirty="0" smtClean="0">
                <a:latin typeface="Times New Roman" pitchFamily="18" charset="0"/>
                <a:cs typeface="Times New Roman" pitchFamily="18" charset="0"/>
              </a:rPr>
              <a:t>Group</a:t>
            </a:r>
          </a:p>
          <a:p>
            <a:r>
              <a:rPr lang="en-IN" sz="3300" dirty="0">
                <a:latin typeface="Times New Roman" pitchFamily="18" charset="0"/>
                <a:cs typeface="Times New Roman" pitchFamily="18" charset="0"/>
              </a:rPr>
              <a:t>This hospital has been planned and designed as a 1200 bedded tertiary care multi-specialty facility and has commissioned 525 beds in the first phase.</a:t>
            </a:r>
            <a:endParaRPr lang="en-US" sz="3300" dirty="0">
              <a:latin typeface="Times New Roman" pitchFamily="18" charset="0"/>
              <a:cs typeface="Times New Roman" pitchFamily="18" charset="0"/>
            </a:endParaRPr>
          </a:p>
          <a:p>
            <a:pPr lvl="0"/>
            <a:r>
              <a:rPr lang="en-US" sz="3300" dirty="0">
                <a:latin typeface="Times New Roman" pitchFamily="18" charset="0"/>
                <a:cs typeface="Times New Roman" pitchFamily="18" charset="0"/>
              </a:rPr>
              <a:t>525 beds in first </a:t>
            </a:r>
            <a:r>
              <a:rPr lang="en-US" sz="3300" dirty="0" smtClean="0">
                <a:latin typeface="Times New Roman" pitchFamily="18" charset="0"/>
                <a:cs typeface="Times New Roman" pitchFamily="18" charset="0"/>
              </a:rPr>
              <a:t>phase,150 </a:t>
            </a:r>
            <a:r>
              <a:rPr lang="en-US" sz="3300" dirty="0">
                <a:latin typeface="Times New Roman" pitchFamily="18" charset="0"/>
                <a:cs typeface="Times New Roman" pitchFamily="18" charset="0"/>
              </a:rPr>
              <a:t>Critical Care </a:t>
            </a:r>
            <a:r>
              <a:rPr lang="en-US" sz="3300" dirty="0" smtClean="0">
                <a:latin typeface="Times New Roman" pitchFamily="18" charset="0"/>
                <a:cs typeface="Times New Roman" pitchFamily="18" charset="0"/>
              </a:rPr>
              <a:t>beds, 24 </a:t>
            </a:r>
            <a:r>
              <a:rPr lang="en-US" sz="3300" dirty="0">
                <a:latin typeface="Times New Roman" pitchFamily="18" charset="0"/>
                <a:cs typeface="Times New Roman" pitchFamily="18" charset="0"/>
              </a:rPr>
              <a:t>bedded Advanced Neonatal </a:t>
            </a:r>
            <a:r>
              <a:rPr lang="en-US" sz="3300" dirty="0" smtClean="0">
                <a:latin typeface="Times New Roman" pitchFamily="18" charset="0"/>
                <a:cs typeface="Times New Roman" pitchFamily="18" charset="0"/>
              </a:rPr>
              <a:t>ICU,20 </a:t>
            </a:r>
            <a:r>
              <a:rPr lang="en-US" sz="3300" dirty="0">
                <a:latin typeface="Times New Roman" pitchFamily="18" charset="0"/>
                <a:cs typeface="Times New Roman" pitchFamily="18" charset="0"/>
              </a:rPr>
              <a:t>bedded Dialysis </a:t>
            </a:r>
            <a:r>
              <a:rPr lang="en-US" sz="3300" dirty="0" smtClean="0">
                <a:latin typeface="Times New Roman" pitchFamily="18" charset="0"/>
                <a:cs typeface="Times New Roman" pitchFamily="18" charset="0"/>
              </a:rPr>
              <a:t>Unit,325 </a:t>
            </a:r>
            <a:r>
              <a:rPr lang="en-US" sz="3300" dirty="0">
                <a:latin typeface="Times New Roman" pitchFamily="18" charset="0"/>
                <a:cs typeface="Times New Roman" pitchFamily="18" charset="0"/>
              </a:rPr>
              <a:t>ward beds with Suite, Deluxe, Twin Sharing and Economy </a:t>
            </a:r>
            <a:r>
              <a:rPr lang="en-US" sz="3300" dirty="0" smtClean="0">
                <a:latin typeface="Times New Roman" pitchFamily="18" charset="0"/>
                <a:cs typeface="Times New Roman" pitchFamily="18" charset="0"/>
              </a:rPr>
              <a:t>options,18 </a:t>
            </a:r>
            <a:r>
              <a:rPr lang="en-US" sz="3300" dirty="0">
                <a:latin typeface="Times New Roman" pitchFamily="18" charset="0"/>
                <a:cs typeface="Times New Roman" pitchFamily="18" charset="0"/>
              </a:rPr>
              <a:t>Modular </a:t>
            </a:r>
            <a:r>
              <a:rPr lang="en-US" sz="3300" dirty="0" err="1" smtClean="0">
                <a:latin typeface="Times New Roman" pitchFamily="18" charset="0"/>
                <a:cs typeface="Times New Roman" pitchFamily="18" charset="0"/>
              </a:rPr>
              <a:t>Ots</a:t>
            </a:r>
            <a:r>
              <a:rPr lang="en-US" sz="3300" dirty="0" smtClean="0">
                <a:latin typeface="Times New Roman" pitchFamily="18" charset="0"/>
                <a:cs typeface="Times New Roman" pitchFamily="18" charset="0"/>
              </a:rPr>
              <a:t>, 4 </a:t>
            </a:r>
            <a:r>
              <a:rPr lang="en-US" sz="3300" dirty="0">
                <a:latin typeface="Times New Roman" pitchFamily="18" charset="0"/>
                <a:cs typeface="Times New Roman" pitchFamily="18" charset="0"/>
              </a:rPr>
              <a:t>Cardiac Catheterization Lab with Hybrid Operating </a:t>
            </a:r>
            <a:r>
              <a:rPr lang="en-US" sz="3300" dirty="0" smtClean="0">
                <a:latin typeface="Times New Roman" pitchFamily="18" charset="0"/>
                <a:cs typeface="Times New Roman" pitchFamily="18" charset="0"/>
              </a:rPr>
              <a:t>Room, 2 </a:t>
            </a:r>
            <a:r>
              <a:rPr lang="en-US" sz="3300" dirty="0">
                <a:latin typeface="Times New Roman" pitchFamily="18" charset="0"/>
                <a:cs typeface="Times New Roman" pitchFamily="18" charset="0"/>
              </a:rPr>
              <a:t>Linear Accelerator (IMRT, IGRT and VMAT), 1 </a:t>
            </a:r>
            <a:r>
              <a:rPr lang="en-US" sz="3300" dirty="0" smtClean="0">
                <a:latin typeface="Times New Roman" pitchFamily="18" charset="0"/>
                <a:cs typeface="Times New Roman" pitchFamily="18" charset="0"/>
              </a:rPr>
              <a:t>Brach therapy </a:t>
            </a:r>
            <a:r>
              <a:rPr lang="en-US" sz="3300" dirty="0">
                <a:latin typeface="Times New Roman" pitchFamily="18" charset="0"/>
                <a:cs typeface="Times New Roman" pitchFamily="18" charset="0"/>
              </a:rPr>
              <a:t>Suite, Wide Bore CT Simulator</a:t>
            </a:r>
          </a:p>
          <a:p>
            <a:endParaRPr lang="en-US" dirty="0"/>
          </a:p>
        </p:txBody>
      </p:sp>
      <p:pic>
        <p:nvPicPr>
          <p:cNvPr id="1026" name="Picture 2" descr="C:\Users\stuti tripathi\Desktop\jaypee-hospital.jpg"/>
          <p:cNvPicPr>
            <a:picLocks noChangeAspect="1" noChangeArrowheads="1"/>
          </p:cNvPicPr>
          <p:nvPr/>
        </p:nvPicPr>
        <p:blipFill>
          <a:blip r:embed="rId2"/>
          <a:srcRect/>
          <a:stretch>
            <a:fillRect/>
          </a:stretch>
        </p:blipFill>
        <p:spPr bwMode="auto">
          <a:xfrm>
            <a:off x="7391400" y="0"/>
            <a:ext cx="1752600" cy="914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685800"/>
          <a:ext cx="4572000" cy="5867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3"/>
          <p:cNvGraphicFramePr>
            <a:graphicFrameLocks/>
          </p:cNvGraphicFramePr>
          <p:nvPr/>
        </p:nvGraphicFramePr>
        <p:xfrm>
          <a:off x="4724400" y="457200"/>
          <a:ext cx="3810000" cy="6400800"/>
        </p:xfrm>
        <a:graphic>
          <a:graphicData uri="http://schemas.openxmlformats.org/drawingml/2006/chart">
            <c:chart xmlns:c="http://schemas.openxmlformats.org/drawingml/2006/chart" xmlns:r="http://schemas.openxmlformats.org/officeDocument/2006/relationships" r:id="rId3"/>
          </a:graphicData>
        </a:graphic>
      </p:graphicFrame>
      <p:pic>
        <p:nvPicPr>
          <p:cNvPr id="19458" name="Picture 2" descr="C:\Users\stuti tripathi\Desktop\jaypee-hospital.jpg"/>
          <p:cNvPicPr>
            <a:picLocks noChangeAspect="1" noChangeArrowheads="1"/>
          </p:cNvPicPr>
          <p:nvPr/>
        </p:nvPicPr>
        <p:blipFill>
          <a:blip r:embed="rId4"/>
          <a:srcRect/>
          <a:stretch>
            <a:fillRect/>
          </a:stretch>
        </p:blipFill>
        <p:spPr bwMode="auto">
          <a:xfrm>
            <a:off x="7467600" y="0"/>
            <a:ext cx="1676400" cy="8382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7543800" cy="533400"/>
          </a:xfrm>
        </p:spPr>
        <p:txBody>
          <a:bodyPr>
            <a:normAutofit fontScale="90000"/>
          </a:bodyPr>
          <a:lstStyle/>
          <a:p>
            <a:r>
              <a:rPr lang="en-US" dirty="0" smtClean="0">
                <a:latin typeface="Times New Roman" pitchFamily="18" charset="0"/>
                <a:cs typeface="Times New Roman" pitchFamily="18" charset="0"/>
              </a:rPr>
              <a:t>Reasons provided for incomplete IT Training </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latin typeface="Times New Roman" pitchFamily="18" charset="0"/>
                <a:cs typeface="Times New Roman" pitchFamily="18" charset="0"/>
              </a:rPr>
              <a:t>Doctors </a:t>
            </a:r>
            <a:r>
              <a:rPr lang="en-US" dirty="0" smtClean="0">
                <a:latin typeface="Times New Roman" pitchFamily="18" charset="0"/>
                <a:cs typeface="Times New Roman" pitchFamily="18" charset="0"/>
              </a:rPr>
              <a:t>are not computer savvy</a:t>
            </a:r>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Some of the functionality of this module is missing like print option after confirmation of pharmacy and investigation order. (given in fig 10,14 appendix)</a:t>
            </a:r>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module is not configured according to the need. </a:t>
            </a:r>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work flow of module is complicated and lengthy which need to be revised.</a:t>
            </a:r>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Doctors have very busy schedule so follow up of training is difficult. </a:t>
            </a:r>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They will train the doctors when 5.7.2 version will be given by software provider (</a:t>
            </a:r>
            <a:r>
              <a:rPr lang="en-US" dirty="0" smtClean="0">
                <a:latin typeface="Times New Roman" pitchFamily="18" charset="0"/>
                <a:cs typeface="Times New Roman" pitchFamily="18" charset="0"/>
              </a:rPr>
              <a:t>ICT Health)</a:t>
            </a:r>
            <a:endParaRPr lang="en-US" sz="24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20482" name="Picture 2" descr="C:\Users\stuti tripathi\Desktop\jaypee-hospital.jpg"/>
          <p:cNvPicPr>
            <a:picLocks noChangeAspect="1" noChangeArrowheads="1"/>
          </p:cNvPicPr>
          <p:nvPr/>
        </p:nvPicPr>
        <p:blipFill>
          <a:blip r:embed="rId2"/>
          <a:srcRect/>
          <a:stretch>
            <a:fillRect/>
          </a:stretch>
        </p:blipFill>
        <p:spPr bwMode="auto">
          <a:xfrm>
            <a:off x="7620000" y="0"/>
            <a:ext cx="1524000" cy="9144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905000"/>
          <a:ext cx="81534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66890" y="762000"/>
            <a:ext cx="8877110" cy="95410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Commonly using features of CPOE/ Doctors Work Bench Order Entry</a:t>
            </a:r>
            <a:endParaRPr lang="en-US" sz="2800" dirty="0">
              <a:latin typeface="Times New Roman" pitchFamily="18" charset="0"/>
              <a:cs typeface="Times New Roman" pitchFamily="18" charset="0"/>
            </a:endParaRPr>
          </a:p>
        </p:txBody>
      </p:sp>
      <p:pic>
        <p:nvPicPr>
          <p:cNvPr id="21506" name="Picture 2" descr="C:\Users\stuti tripathi\Desktop\jaypee-hospital.jpg"/>
          <p:cNvPicPr>
            <a:picLocks noChangeAspect="1" noChangeArrowheads="1"/>
          </p:cNvPicPr>
          <p:nvPr/>
        </p:nvPicPr>
        <p:blipFill>
          <a:blip r:embed="rId3"/>
          <a:srcRect/>
          <a:stretch>
            <a:fillRect/>
          </a:stretch>
        </p:blipFill>
        <p:spPr bwMode="auto">
          <a:xfrm>
            <a:off x="7543800" y="0"/>
            <a:ext cx="1600200" cy="7620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162800" cy="1143000"/>
          </a:xfrm>
        </p:spPr>
        <p:txBody>
          <a:bodyPr>
            <a:normAutofit fontScale="90000"/>
          </a:bodyPr>
          <a:lstStyle/>
          <a:p>
            <a:r>
              <a:rPr lang="en-US" dirty="0" smtClean="0">
                <a:latin typeface="Times New Roman" pitchFamily="18" charset="0"/>
                <a:cs typeface="Times New Roman" pitchFamily="18" charset="0"/>
              </a:rPr>
              <a:t>Reason for not using CPOE/ Doctors Work Bench Order Entry</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22530" name="Picture 2" descr="C:\Users\stuti tripathi\Desktop\jaypee-hospital.jpg"/>
          <p:cNvPicPr>
            <a:picLocks noChangeAspect="1" noChangeArrowheads="1"/>
          </p:cNvPicPr>
          <p:nvPr/>
        </p:nvPicPr>
        <p:blipFill>
          <a:blip r:embed="rId3"/>
          <a:srcRect/>
          <a:stretch>
            <a:fillRect/>
          </a:stretch>
        </p:blipFill>
        <p:spPr bwMode="auto">
          <a:xfrm>
            <a:off x="7543800" y="0"/>
            <a:ext cx="1600200" cy="8382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DISCUSSION</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334000"/>
          </a:xfrm>
        </p:spPr>
        <p:txBody>
          <a:bodyPr>
            <a:normAutofit/>
          </a:bodyPr>
          <a:lstStyle/>
          <a:p>
            <a:r>
              <a:rPr lang="en-US" sz="2800" dirty="0" smtClean="0">
                <a:latin typeface="Times New Roman" pitchFamily="18" charset="0"/>
                <a:cs typeface="Times New Roman" pitchFamily="18" charset="0"/>
              </a:rPr>
              <a:t>The above Findings show that most of the users are between 30 to above 41 age and they are less techno friendly. They are comfortable in using computer but not use to with it even after that they are using this module for retrieval of patient information</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They need vigorous training to make them comfortable in using Doctors work bench order entry/ </a:t>
            </a:r>
            <a:r>
              <a:rPr lang="en-US" sz="2800" dirty="0" smtClean="0">
                <a:latin typeface="Times New Roman" pitchFamily="18" charset="0"/>
                <a:cs typeface="Times New Roman" pitchFamily="18" charset="0"/>
              </a:rPr>
              <a:t>CPOE</a:t>
            </a:r>
          </a:p>
          <a:p>
            <a:r>
              <a:rPr lang="en-US" sz="2800" dirty="0" smtClean="0">
                <a:latin typeface="Times New Roman" pitchFamily="18" charset="0"/>
                <a:cs typeface="Times New Roman" pitchFamily="18" charset="0"/>
              </a:rPr>
              <a:t>As this module need more configurations from the software provider side and they are doing </a:t>
            </a:r>
            <a:r>
              <a:rPr lang="en-US" sz="2800" dirty="0" smtClean="0">
                <a:latin typeface="Times New Roman" pitchFamily="18" charset="0"/>
                <a:cs typeface="Times New Roman" pitchFamily="18" charset="0"/>
              </a:rPr>
              <a:t>it. So because of this proper training have not been given.</a:t>
            </a:r>
          </a:p>
        </p:txBody>
      </p:sp>
      <p:pic>
        <p:nvPicPr>
          <p:cNvPr id="23554" name="Picture 2" descr="C:\Users\stuti tripathi\Desktop\jaypee-hospital.jpg"/>
          <p:cNvPicPr>
            <a:picLocks noChangeAspect="1" noChangeArrowheads="1"/>
          </p:cNvPicPr>
          <p:nvPr/>
        </p:nvPicPr>
        <p:blipFill>
          <a:blip r:embed="rId2"/>
          <a:srcRect/>
          <a:stretch>
            <a:fillRect/>
          </a:stretch>
        </p:blipFill>
        <p:spPr bwMode="auto">
          <a:xfrm>
            <a:off x="7467600" y="0"/>
            <a:ext cx="1676400" cy="8382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b="1" u="sng" dirty="0" smtClean="0">
                <a:latin typeface="Times New Roman" pitchFamily="18" charset="0"/>
                <a:cs typeface="Times New Roman" pitchFamily="18" charset="0"/>
              </a:rPr>
              <a:t>RECOMMENDATIONS</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pPr>
              <a:buNone/>
            </a:pPr>
            <a:r>
              <a:rPr lang="en-US" sz="4200" dirty="0" smtClean="0">
                <a:latin typeface="Times New Roman" pitchFamily="18" charset="0"/>
                <a:cs typeface="Times New Roman" pitchFamily="18" charset="0"/>
              </a:rPr>
              <a:t>The recommendations for complete implementation are as follow:</a:t>
            </a:r>
          </a:p>
          <a:p>
            <a:pPr lvl="0"/>
            <a:r>
              <a:rPr lang="en-US" sz="4200" dirty="0" smtClean="0">
                <a:latin typeface="Times New Roman" pitchFamily="18" charset="0"/>
                <a:cs typeface="Times New Roman" pitchFamily="18" charset="0"/>
              </a:rPr>
              <a:t>Making Login ID should be mandatory for all doctors. As doctors are recruited in organization, login ID should be developed within 2 to 3 days</a:t>
            </a:r>
          </a:p>
          <a:p>
            <a:pPr lvl="0"/>
            <a:r>
              <a:rPr lang="en-US" sz="4200" dirty="0" smtClean="0">
                <a:latin typeface="Times New Roman" pitchFamily="18" charset="0"/>
                <a:cs typeface="Times New Roman" pitchFamily="18" charset="0"/>
              </a:rPr>
              <a:t>During induction phase, doctors training for HIS should be given </a:t>
            </a:r>
          </a:p>
          <a:p>
            <a:pPr lvl="0"/>
            <a:r>
              <a:rPr lang="en-US" sz="4200" dirty="0" smtClean="0">
                <a:latin typeface="Times New Roman" pitchFamily="18" charset="0"/>
                <a:cs typeface="Times New Roman" pitchFamily="18" charset="0"/>
              </a:rPr>
              <a:t>Organization should make it mandatory for doctors to use there HIS login ID</a:t>
            </a:r>
          </a:p>
          <a:p>
            <a:pPr lvl="0"/>
            <a:r>
              <a:rPr lang="en-US" sz="4200" dirty="0" smtClean="0">
                <a:latin typeface="Times New Roman" pitchFamily="18" charset="0"/>
                <a:cs typeface="Times New Roman" pitchFamily="18" charset="0"/>
              </a:rPr>
              <a:t>Follow up class room training of HIS for doctors should be scheduled in every month and attendance for training of doctors should be made compulsory.</a:t>
            </a:r>
          </a:p>
          <a:p>
            <a:pPr lvl="0"/>
            <a:r>
              <a:rPr lang="en-US" sz="4200" dirty="0" smtClean="0">
                <a:latin typeface="Times New Roman" pitchFamily="18" charset="0"/>
                <a:cs typeface="Times New Roman" pitchFamily="18" charset="0"/>
              </a:rPr>
              <a:t>HIS personnel should make a note of all the doctors are trained and are to be trained.</a:t>
            </a:r>
          </a:p>
          <a:p>
            <a:pPr lvl="0"/>
            <a:r>
              <a:rPr lang="en-US" sz="4200" dirty="0" smtClean="0">
                <a:latin typeface="Times New Roman" pitchFamily="18" charset="0"/>
                <a:cs typeface="Times New Roman" pitchFamily="18" charset="0"/>
              </a:rPr>
              <a:t>HR should give doctor’s information upon joining the hospital to the HIS department. So that their training can be scheduled.</a:t>
            </a:r>
          </a:p>
          <a:p>
            <a:pPr lvl="0"/>
            <a:r>
              <a:rPr lang="en-US" sz="4200" dirty="0" smtClean="0">
                <a:latin typeface="Times New Roman" pitchFamily="18" charset="0"/>
                <a:cs typeface="Times New Roman" pitchFamily="18" charset="0"/>
              </a:rPr>
              <a:t>HIS department should give training to those doctors who are willing to take the training again. </a:t>
            </a:r>
          </a:p>
          <a:p>
            <a:endParaRPr lang="en-US" dirty="0"/>
          </a:p>
        </p:txBody>
      </p:sp>
      <p:pic>
        <p:nvPicPr>
          <p:cNvPr id="4" name="Picture 2" descr="C:\Users\stuti tripathi\Desktop\jaypee-hospital.jpg"/>
          <p:cNvPicPr>
            <a:picLocks noChangeAspect="1" noChangeArrowheads="1"/>
          </p:cNvPicPr>
          <p:nvPr/>
        </p:nvPicPr>
        <p:blipFill>
          <a:blip r:embed="rId2"/>
          <a:srcRect/>
          <a:stretch>
            <a:fillRect/>
          </a:stretch>
        </p:blipFill>
        <p:spPr bwMode="auto">
          <a:xfrm>
            <a:off x="7467600" y="0"/>
            <a:ext cx="1676400" cy="8382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Limitations</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800" b="1" dirty="0" smtClean="0">
                <a:latin typeface="Times New Roman" pitchFamily="18" charset="0"/>
                <a:cs typeface="Times New Roman" pitchFamily="18" charset="0"/>
              </a:rPr>
              <a:t>Study </a:t>
            </a:r>
            <a:r>
              <a:rPr lang="en-US" sz="2800" b="1" dirty="0" smtClean="0">
                <a:latin typeface="Times New Roman" pitchFamily="18" charset="0"/>
                <a:cs typeface="Times New Roman" pitchFamily="18" charset="0"/>
              </a:rPr>
              <a:t>Limitations are as follow</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Sample Size is small because it is difficult to cover all Doctors due to busy schedule of doctors.</a:t>
            </a:r>
          </a:p>
          <a:p>
            <a:pPr lvl="0"/>
            <a:r>
              <a:rPr lang="en-US" sz="2800" dirty="0" smtClean="0">
                <a:latin typeface="Times New Roman" pitchFamily="18" charset="0"/>
                <a:cs typeface="Times New Roman" pitchFamily="18" charset="0"/>
              </a:rPr>
              <a:t>Shortage of time.</a:t>
            </a:r>
          </a:p>
          <a:p>
            <a:r>
              <a:rPr lang="en-US" sz="2800" dirty="0" smtClean="0">
                <a:latin typeface="Times New Roman" pitchFamily="18" charset="0"/>
                <a:cs typeface="Times New Roman" pitchFamily="18" charset="0"/>
              </a:rPr>
              <a:t> U</a:t>
            </a:r>
            <a:r>
              <a:rPr lang="en-US" sz="2800" dirty="0" smtClean="0">
                <a:latin typeface="Times New Roman" pitchFamily="18" charset="0"/>
                <a:cs typeface="Times New Roman" pitchFamily="18" charset="0"/>
              </a:rPr>
              <a:t>nable to analyze the software provider </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pic>
        <p:nvPicPr>
          <p:cNvPr id="4" name="Picture 2" descr="C:\Users\stuti tripathi\Desktop\jaypee-hospital.jpg"/>
          <p:cNvPicPr>
            <a:picLocks noChangeAspect="1" noChangeArrowheads="1"/>
          </p:cNvPicPr>
          <p:nvPr/>
        </p:nvPicPr>
        <p:blipFill>
          <a:blip r:embed="rId2"/>
          <a:srcRect/>
          <a:stretch>
            <a:fillRect/>
          </a:stretch>
        </p:blipFill>
        <p:spPr bwMode="auto">
          <a:xfrm>
            <a:off x="7467600" y="0"/>
            <a:ext cx="1676400" cy="8382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C:\Users\stuti tripathi\Desktop\jaypee-hospital.jpg"/>
          <p:cNvPicPr>
            <a:picLocks noChangeAspect="1" noChangeArrowheads="1"/>
          </p:cNvPicPr>
          <p:nvPr/>
        </p:nvPicPr>
        <p:blipFill>
          <a:blip r:embed="rId2"/>
          <a:srcRect/>
          <a:stretch>
            <a:fillRect/>
          </a:stretch>
        </p:blipFill>
        <p:spPr bwMode="auto">
          <a:xfrm>
            <a:off x="7315200" y="0"/>
            <a:ext cx="1828800" cy="838200"/>
          </a:xfrm>
          <a:prstGeom prst="rect">
            <a:avLst/>
          </a:prstGeom>
          <a:noFill/>
        </p:spPr>
      </p:pic>
      <p:pic>
        <p:nvPicPr>
          <p:cNvPr id="24578" name="Picture 2" descr="C:\Users\stuti tripathi\Desktop\dcae3bc315a6cafb76eb71ea98dd1926.jpg"/>
          <p:cNvPicPr>
            <a:picLocks noGrp="1" noChangeAspect="1" noChangeArrowheads="1"/>
          </p:cNvPicPr>
          <p:nvPr>
            <p:ph idx="1"/>
          </p:nvPr>
        </p:nvPicPr>
        <p:blipFill>
          <a:blip r:embed="rId3"/>
          <a:srcRect/>
          <a:stretch>
            <a:fillRect/>
          </a:stretch>
        </p:blipFill>
        <p:spPr bwMode="auto">
          <a:xfrm>
            <a:off x="609600" y="1676400"/>
            <a:ext cx="7391400" cy="414416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1143000"/>
          </a:xfrm>
        </p:spPr>
        <p:txBody>
          <a:bodyPr>
            <a:normAutofit fontScale="90000"/>
          </a:bodyPr>
          <a:lstStyle/>
          <a:p>
            <a:r>
              <a:rPr lang="en-US" b="1" u="sng" dirty="0" smtClean="0">
                <a:latin typeface="Times New Roman" pitchFamily="18" charset="0"/>
                <a:cs typeface="Times New Roman" pitchFamily="18" charset="0"/>
              </a:rPr>
              <a:t>DEPARTMENT VISITED/WORKED</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Department- OPD </a:t>
            </a:r>
          </a:p>
          <a:p>
            <a:r>
              <a:rPr lang="en-US" sz="2800" dirty="0" smtClean="0">
                <a:latin typeface="Times New Roman" pitchFamily="18" charset="0"/>
                <a:cs typeface="Times New Roman" pitchFamily="18" charset="0"/>
              </a:rPr>
              <a:t>Period of working- 2months</a:t>
            </a:r>
          </a:p>
          <a:p>
            <a:r>
              <a:rPr lang="en-US" sz="2800" dirty="0" smtClean="0">
                <a:latin typeface="Times New Roman" pitchFamily="18" charset="0"/>
                <a:cs typeface="Times New Roman" pitchFamily="18" charset="0"/>
              </a:rPr>
              <a:t>Task assigned- Time motion study</a:t>
            </a:r>
          </a:p>
          <a:p>
            <a:r>
              <a:rPr lang="en-US" sz="2800" dirty="0" smtClean="0">
                <a:latin typeface="Times New Roman" pitchFamily="18" charset="0"/>
                <a:cs typeface="Times New Roman" pitchFamily="18" charset="0"/>
              </a:rPr>
              <a:t>Task Performed- Time motion Study, OPD coordination</a:t>
            </a:r>
          </a:p>
          <a:p>
            <a:r>
              <a:rPr lang="en-US" sz="2800" dirty="0" smtClean="0">
                <a:latin typeface="Times New Roman" pitchFamily="18" charset="0"/>
                <a:cs typeface="Times New Roman" pitchFamily="18" charset="0"/>
              </a:rPr>
              <a:t>Observations- OPD need appointment and queue management system </a:t>
            </a:r>
          </a:p>
          <a:p>
            <a:r>
              <a:rPr lang="en-US" sz="2800" dirty="0" smtClean="0">
                <a:latin typeface="Times New Roman" pitchFamily="18" charset="0"/>
                <a:cs typeface="Times New Roman" pitchFamily="18" charset="0"/>
              </a:rPr>
              <a:t>Key Learning's- OPD management, Coordination with consultants</a:t>
            </a:r>
            <a:endParaRPr lang="en-US" sz="2800" dirty="0">
              <a:latin typeface="Times New Roman" pitchFamily="18" charset="0"/>
              <a:cs typeface="Times New Roman" pitchFamily="18" charset="0"/>
            </a:endParaRPr>
          </a:p>
        </p:txBody>
      </p:sp>
      <p:pic>
        <p:nvPicPr>
          <p:cNvPr id="2050" name="Picture 2" descr="C:\Users\stuti tripathi\Desktop\jaypee-hospital.jpg"/>
          <p:cNvPicPr>
            <a:picLocks noChangeAspect="1" noChangeArrowheads="1"/>
          </p:cNvPicPr>
          <p:nvPr/>
        </p:nvPicPr>
        <p:blipFill>
          <a:blip r:embed="rId2"/>
          <a:srcRect/>
          <a:stretch>
            <a:fillRect/>
          </a:stretch>
        </p:blipFill>
        <p:spPr bwMode="auto">
          <a:xfrm>
            <a:off x="7391400" y="0"/>
            <a:ext cx="1752600" cy="1066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5364163"/>
          </a:xfrm>
        </p:spPr>
        <p:txBody>
          <a:bodyPr>
            <a:noAutofit/>
          </a:bodyPr>
          <a:lstStyle/>
          <a:p>
            <a:r>
              <a:rPr lang="en-US" sz="2400" dirty="0" smtClean="0">
                <a:latin typeface="Times New Roman" pitchFamily="18" charset="0"/>
                <a:cs typeface="Times New Roman" pitchFamily="18" charset="0"/>
              </a:rPr>
              <a:t>Department- HIS Department</a:t>
            </a:r>
          </a:p>
          <a:p>
            <a:pPr lvl="0"/>
            <a:r>
              <a:rPr lang="en-US" sz="2400" dirty="0" smtClean="0">
                <a:latin typeface="Times New Roman" pitchFamily="18" charset="0"/>
                <a:cs typeface="Times New Roman" pitchFamily="18" charset="0"/>
              </a:rPr>
              <a:t>Task Assigned-</a:t>
            </a:r>
          </a:p>
          <a:p>
            <a:pPr lvl="1"/>
            <a:r>
              <a:rPr lang="en-US" sz="2400" dirty="0" smtClean="0">
                <a:latin typeface="Times New Roman" pitchFamily="18" charset="0"/>
                <a:cs typeface="Times New Roman" pitchFamily="18" charset="0"/>
              </a:rPr>
              <a:t> Provide direct support to user of doctors work bench order entry, CPOE, Nursing Work Bench Order Entry.</a:t>
            </a:r>
          </a:p>
          <a:p>
            <a:pPr lvl="1"/>
            <a:r>
              <a:rPr lang="en-US" sz="2400" dirty="0" smtClean="0">
                <a:latin typeface="Times New Roman" pitchFamily="18" charset="0"/>
                <a:cs typeface="Times New Roman" pitchFamily="18" charset="0"/>
              </a:rPr>
              <a:t>Testing and changes master data of doctors work bench order entry, CPOE, Nursing Work Bench Order Entry. </a:t>
            </a:r>
          </a:p>
          <a:p>
            <a:pPr lvl="1"/>
            <a:r>
              <a:rPr lang="en-US" sz="2400" dirty="0" smtClean="0">
                <a:latin typeface="Times New Roman" pitchFamily="18" charset="0"/>
                <a:cs typeface="Times New Roman" pitchFamily="18" charset="0"/>
              </a:rPr>
              <a:t>Assisting in making of Revised Tariff for service running in hospital.</a:t>
            </a:r>
          </a:p>
          <a:p>
            <a:pPr lvl="1"/>
            <a:r>
              <a:rPr lang="en-US" sz="2400" dirty="0" smtClean="0">
                <a:latin typeface="Times New Roman" pitchFamily="18" charset="0"/>
                <a:cs typeface="Times New Roman" pitchFamily="18" charset="0"/>
              </a:rPr>
              <a:t>Study regarding dissertation Topic: Usability of CPOE &amp; Doctors Work Bench Order Entry by Doctors in OPD.</a:t>
            </a:r>
          </a:p>
          <a:p>
            <a:pPr lvl="1"/>
            <a:r>
              <a:rPr lang="en-US" sz="2400" dirty="0" smtClean="0">
                <a:latin typeface="Times New Roman" pitchFamily="18" charset="0"/>
                <a:cs typeface="Times New Roman" pitchFamily="18" charset="0"/>
              </a:rPr>
              <a:t>Promote usage of online and specialized discharge summary through HIS</a:t>
            </a:r>
          </a:p>
          <a:p>
            <a:pPr lvl="1"/>
            <a:r>
              <a:rPr lang="en-US" sz="2400" dirty="0" smtClean="0">
                <a:latin typeface="Times New Roman" pitchFamily="18" charset="0"/>
                <a:cs typeface="Times New Roman" pitchFamily="18" charset="0"/>
              </a:rPr>
              <a:t>EMR Implementation</a:t>
            </a:r>
            <a:r>
              <a:rPr lang="en-US" sz="2400" dirty="0" smtClean="0"/>
              <a:t> </a:t>
            </a:r>
            <a:endParaRPr lang="en-US" sz="2400" dirty="0"/>
          </a:p>
        </p:txBody>
      </p:sp>
      <p:pic>
        <p:nvPicPr>
          <p:cNvPr id="3074" name="Picture 2" descr="C:\Users\stuti tripathi\Desktop\jaypee-hospital.jpg"/>
          <p:cNvPicPr>
            <a:picLocks noChangeAspect="1" noChangeArrowheads="1"/>
          </p:cNvPicPr>
          <p:nvPr/>
        </p:nvPicPr>
        <p:blipFill>
          <a:blip r:embed="rId2"/>
          <a:srcRect/>
          <a:stretch>
            <a:fillRect/>
          </a:stretch>
        </p:blipFill>
        <p:spPr bwMode="auto">
          <a:xfrm>
            <a:off x="7467600" y="0"/>
            <a:ext cx="1676400" cy="914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a:bodyPr>
          <a:lstStyle/>
          <a:p>
            <a:r>
              <a:rPr lang="en-US" sz="2800" dirty="0" smtClean="0">
                <a:latin typeface="Times New Roman" pitchFamily="18" charset="0"/>
                <a:cs typeface="Times New Roman" pitchFamily="18" charset="0"/>
              </a:rPr>
              <a:t>The HIS running here is called HINAI provided by ICT Health Bangalore. Right not 5.7.1 version is running, improved 5.7.2 version will be running very soon.  </a:t>
            </a:r>
          </a:p>
          <a:p>
            <a:r>
              <a:rPr lang="en-US" sz="2800" dirty="0" smtClean="0">
                <a:latin typeface="Times New Roman" pitchFamily="18" charset="0"/>
                <a:cs typeface="Times New Roman" pitchFamily="18" charset="0"/>
              </a:rPr>
              <a:t>Key Learning- functioning of some HIS module like Doctors work bench order entry, Dietary module, Laboratory module, Ambulatory module etc, Services and packages mapping, Doctors and employee mapping</a:t>
            </a:r>
            <a:endParaRPr lang="en-US" sz="2800" dirty="0">
              <a:latin typeface="Times New Roman" pitchFamily="18" charset="0"/>
              <a:cs typeface="Times New Roman" pitchFamily="18" charset="0"/>
            </a:endParaRPr>
          </a:p>
        </p:txBody>
      </p:sp>
      <p:pic>
        <p:nvPicPr>
          <p:cNvPr id="4098" name="Picture 2" descr="C:\Users\stuti tripathi\Desktop\jaypee-hospital.jpg"/>
          <p:cNvPicPr>
            <a:picLocks noChangeAspect="1" noChangeArrowheads="1"/>
          </p:cNvPicPr>
          <p:nvPr/>
        </p:nvPicPr>
        <p:blipFill>
          <a:blip r:embed="rId2"/>
          <a:srcRect/>
          <a:stretch>
            <a:fillRect/>
          </a:stretch>
        </p:blipFill>
        <p:spPr bwMode="auto">
          <a:xfrm>
            <a:off x="7543800" y="0"/>
            <a:ext cx="1600200" cy="914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447800"/>
            <a:ext cx="8686800" cy="3276600"/>
          </a:xfrm>
        </p:spPr>
        <p:txBody>
          <a:bodyPr>
            <a:normAutofit fontScale="90000"/>
          </a:bodyPr>
          <a:lstStyle/>
          <a:p>
            <a:r>
              <a:rPr lang="en-US" b="1" dirty="0" smtClean="0">
                <a:latin typeface="Times New Roman" pitchFamily="18" charset="0"/>
                <a:cs typeface="Times New Roman" pitchFamily="18" charset="0"/>
              </a:rPr>
              <a:t>EVALUATING THE USABILITY OF CPOE (COMPUTERIZE PROVIDER ORDER ENTRY) AND DOCTORS BENCH ORDER ENTRY MODULE FUNCTIONING OF HIS BY DOCTORS IN OPD</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pic>
        <p:nvPicPr>
          <p:cNvPr id="5122" name="Picture 2" descr="C:\Users\stuti tripathi\Desktop\jaypee-hospital.jpg"/>
          <p:cNvPicPr>
            <a:picLocks noChangeAspect="1" noChangeArrowheads="1"/>
          </p:cNvPicPr>
          <p:nvPr/>
        </p:nvPicPr>
        <p:blipFill>
          <a:blip r:embed="rId2"/>
          <a:srcRect/>
          <a:stretch>
            <a:fillRect/>
          </a:stretch>
        </p:blipFill>
        <p:spPr bwMode="auto">
          <a:xfrm>
            <a:off x="7467601" y="0"/>
            <a:ext cx="1676400" cy="990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229600" cy="731838"/>
          </a:xfrm>
        </p:spPr>
        <p:txBody>
          <a:bodyPr>
            <a:normAutofit fontScale="90000"/>
          </a:bodyPr>
          <a:lstStyle/>
          <a:p>
            <a:r>
              <a:rPr lang="en-US" b="1" u="sng" dirty="0" smtClean="0">
                <a:latin typeface="Times New Roman" pitchFamily="18" charset="0"/>
                <a:cs typeface="Times New Roman" pitchFamily="18" charset="0"/>
              </a:rPr>
              <a:t>PURPOSE OF THE STUDY </a:t>
            </a:r>
            <a:br>
              <a:rPr lang="en-US" b="1" u="sng" dirty="0" smtClean="0">
                <a:latin typeface="Times New Roman" pitchFamily="18" charset="0"/>
                <a:cs typeface="Times New Roman" pitchFamily="18" charset="0"/>
              </a:rPr>
            </a:b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724400"/>
          </a:xfrm>
        </p:spPr>
        <p:txBody>
          <a:bodyPr>
            <a:normAutofit/>
          </a:bodyPr>
          <a:lstStyle/>
          <a:p>
            <a:pPr>
              <a:buNone/>
            </a:pP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The study focuses on evaluating the usability of computerized physician Order Entry (CPOE)/ Doctors Bench Order Entry (DBOE) Module of HIS by doctors in OPD. The purpose of this study is to identify the gaps, perform a root cause analysis of scarce usage of CPOE by doctors in OPD. Based on these, recommendations would be provided, to increase the usability of CPOE by the doctors in OPD</a:t>
            </a:r>
            <a:endParaRPr lang="en-US" sz="2800" dirty="0">
              <a:latin typeface="Times New Roman" pitchFamily="18" charset="0"/>
              <a:cs typeface="Times New Roman" pitchFamily="18" charset="0"/>
            </a:endParaRPr>
          </a:p>
        </p:txBody>
      </p:sp>
      <p:pic>
        <p:nvPicPr>
          <p:cNvPr id="6146" name="Picture 2" descr="C:\Users\stuti tripathi\Desktop\jaypee-hospital.jpg"/>
          <p:cNvPicPr>
            <a:picLocks noChangeAspect="1" noChangeArrowheads="1"/>
          </p:cNvPicPr>
          <p:nvPr/>
        </p:nvPicPr>
        <p:blipFill>
          <a:blip r:embed="rId2"/>
          <a:srcRect/>
          <a:stretch>
            <a:fillRect/>
          </a:stretch>
        </p:blipFill>
        <p:spPr bwMode="auto">
          <a:xfrm>
            <a:off x="7543800" y="0"/>
            <a:ext cx="1600200" cy="9906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LITERATURE REVIEW</a:t>
            </a:r>
            <a:r>
              <a:rPr lang="en-US" dirty="0" smtClean="0"/>
              <a:t> </a:t>
            </a:r>
            <a:endParaRPr lang="en-US" dirty="0"/>
          </a:p>
        </p:txBody>
      </p:sp>
      <p:sp>
        <p:nvSpPr>
          <p:cNvPr id="3" name="Content Placeholder 2"/>
          <p:cNvSpPr>
            <a:spLocks noGrp="1"/>
          </p:cNvSpPr>
          <p:nvPr>
            <p:ph idx="1"/>
          </p:nvPr>
        </p:nvSpPr>
        <p:spPr>
          <a:xfrm>
            <a:off x="457200" y="1905000"/>
            <a:ext cx="8229600" cy="4525963"/>
          </a:xfrm>
        </p:spPr>
        <p:txBody>
          <a:bodyPr>
            <a:normAutofit/>
          </a:bodyPr>
          <a:lstStyle/>
          <a:p>
            <a:r>
              <a:rPr lang="en-US" sz="2800" dirty="0" smtClean="0">
                <a:latin typeface="Times New Roman" pitchFamily="18" charset="0"/>
                <a:cs typeface="Times New Roman" pitchFamily="18" charset="0"/>
              </a:rPr>
              <a:t>According to agency for Healthcare research and quality the CPOE systems with clinical decision support systems can improve medication safety and quality of care as well as compliance with guidelines and the efficiency of hospital workflow; they can also reduce the cost of care</a:t>
            </a:r>
            <a:endParaRPr lang="en-US" sz="2800" dirty="0">
              <a:latin typeface="Times New Roman" pitchFamily="18" charset="0"/>
              <a:cs typeface="Times New Roman" pitchFamily="18" charset="0"/>
            </a:endParaRPr>
          </a:p>
        </p:txBody>
      </p:sp>
      <p:pic>
        <p:nvPicPr>
          <p:cNvPr id="7170" name="Picture 2" descr="C:\Users\stuti tripathi\Desktop\jaypee-hospital.jpg"/>
          <p:cNvPicPr>
            <a:picLocks noChangeAspect="1" noChangeArrowheads="1"/>
          </p:cNvPicPr>
          <p:nvPr/>
        </p:nvPicPr>
        <p:blipFill>
          <a:blip r:embed="rId2"/>
          <a:srcRect/>
          <a:stretch>
            <a:fillRect/>
          </a:stretch>
        </p:blipFill>
        <p:spPr bwMode="auto">
          <a:xfrm>
            <a:off x="7620001" y="0"/>
            <a:ext cx="1524000" cy="990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r>
              <a:rPr lang="en-US" sz="2800" dirty="0" smtClean="0">
                <a:latin typeface="Times New Roman" pitchFamily="18" charset="0"/>
                <a:cs typeface="Times New Roman" pitchFamily="18" charset="0"/>
              </a:rPr>
              <a:t>A study published in 2013 in the Journal of the American Medical Informatics Association shed light on some CPOE benefits. The study found that processing a prescription medication order through CPOE lowered the chance of an error occurring on that order by 48%. The authors of the study projected, based on the degree of CPOE implementation when the study was conducted, that 17.4 million medical errors could be avoided in the U.S. in one year</a:t>
            </a:r>
            <a:endParaRPr lang="en-US" sz="2800" dirty="0">
              <a:latin typeface="Times New Roman" pitchFamily="18" charset="0"/>
              <a:cs typeface="Times New Roman" pitchFamily="18" charset="0"/>
            </a:endParaRPr>
          </a:p>
        </p:txBody>
      </p:sp>
      <p:pic>
        <p:nvPicPr>
          <p:cNvPr id="8194" name="Picture 2" descr="C:\Users\stuti tripathi\Desktop\jaypee-hospital.jpg"/>
          <p:cNvPicPr>
            <a:picLocks noChangeAspect="1" noChangeArrowheads="1"/>
          </p:cNvPicPr>
          <p:nvPr/>
        </p:nvPicPr>
        <p:blipFill>
          <a:blip r:embed="rId2"/>
          <a:srcRect/>
          <a:stretch>
            <a:fillRect/>
          </a:stretch>
        </p:blipFill>
        <p:spPr bwMode="auto">
          <a:xfrm>
            <a:off x="7543800" y="0"/>
            <a:ext cx="1600200" cy="9144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1426</Words>
  <Application>Microsoft Office PowerPoint</Application>
  <PresentationFormat>On-screen Show (4:3)</PresentationFormat>
  <Paragraphs>124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ORGANIZATION PROFILE</vt:lpstr>
      <vt:lpstr>DEPARTMENT VISITED/WORKED</vt:lpstr>
      <vt:lpstr>Slide 4</vt:lpstr>
      <vt:lpstr>Slide 5</vt:lpstr>
      <vt:lpstr>EVALUATING THE USABILITY OF CPOE (COMPUTERIZE PROVIDER ORDER ENTRY) AND DOCTORS BENCH ORDER ENTRY MODULE FUNCTIONING OF HIS BY DOCTORS IN OPD</vt:lpstr>
      <vt:lpstr>PURPOSE OF THE STUDY  </vt:lpstr>
      <vt:lpstr>LITERATURE REVIEW </vt:lpstr>
      <vt:lpstr>Slide 9</vt:lpstr>
      <vt:lpstr>Slide 10</vt:lpstr>
      <vt:lpstr>OBJECTIVES</vt:lpstr>
      <vt:lpstr>METHODOLOGY</vt:lpstr>
      <vt:lpstr>Slide 13</vt:lpstr>
      <vt:lpstr>Slide 14</vt:lpstr>
      <vt:lpstr>Slide 15</vt:lpstr>
      <vt:lpstr>RESULTS</vt:lpstr>
      <vt:lpstr>NO. OF PARTICIPENT AGE WISE </vt:lpstr>
      <vt:lpstr>PREFERENCE OF USER HIS EXPERIENCE WISE</vt:lpstr>
      <vt:lpstr>Slide 19</vt:lpstr>
      <vt:lpstr>Slide 20</vt:lpstr>
      <vt:lpstr>Reasons provided for incomplete IT Training  </vt:lpstr>
      <vt:lpstr>Slide 22</vt:lpstr>
      <vt:lpstr>Reason for not using CPOE/ Doctors Work Bench Order Entry</vt:lpstr>
      <vt:lpstr>DISCUSSION</vt:lpstr>
      <vt:lpstr>RECOMMENDATIONS</vt:lpstr>
      <vt:lpstr>Limitations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stuti tripathi</dc:creator>
  <cp:lastModifiedBy>stuti tripathi</cp:lastModifiedBy>
  <cp:revision>23</cp:revision>
  <dcterms:created xsi:type="dcterms:W3CDTF">2015-05-17T12:52:45Z</dcterms:created>
  <dcterms:modified xsi:type="dcterms:W3CDTF">2015-05-17T18:13:32Z</dcterms:modified>
</cp:coreProperties>
</file>