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95" r:id="rId2"/>
    <p:sldId id="296" r:id="rId3"/>
    <p:sldId id="297" r:id="rId4"/>
    <p:sldId id="259" r:id="rId5"/>
    <p:sldId id="261" r:id="rId6"/>
    <p:sldId id="298" r:id="rId7"/>
    <p:sldId id="264" r:id="rId8"/>
    <p:sldId id="299" r:id="rId9"/>
    <p:sldId id="302" r:id="rId10"/>
    <p:sldId id="303" r:id="rId11"/>
    <p:sldId id="304" r:id="rId12"/>
    <p:sldId id="306" r:id="rId13"/>
    <p:sldId id="307" r:id="rId14"/>
    <p:sldId id="308" r:id="rId15"/>
    <p:sldId id="309" r:id="rId16"/>
    <p:sldId id="310" r:id="rId17"/>
    <p:sldId id="311" r:id="rId18"/>
    <p:sldId id="313" r:id="rId19"/>
    <p:sldId id="267" r:id="rId20"/>
    <p:sldId id="30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5/18/2013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791199"/>
          </a:xfrm>
        </p:spPr>
        <p:txBody>
          <a:bodyPr>
            <a:normAutofit fontScale="70000" lnSpcReduction="20000"/>
          </a:bodyPr>
          <a:lstStyle/>
          <a:p>
            <a:pPr algn="ctr">
              <a:lnSpc>
                <a:spcPct val="150000"/>
              </a:lnSpc>
              <a:buNone/>
              <a:defRPr/>
            </a:pPr>
            <a:r>
              <a:rPr lang="en-US" sz="3300" b="1" dirty="0" smtClean="0"/>
              <a:t>Dissertation</a:t>
            </a:r>
          </a:p>
          <a:p>
            <a:pPr algn="ctr">
              <a:lnSpc>
                <a:spcPct val="150000"/>
              </a:lnSpc>
              <a:buNone/>
              <a:defRPr/>
            </a:pPr>
            <a:r>
              <a:rPr lang="en-US" sz="3300" b="1" dirty="0" smtClean="0"/>
              <a:t>At</a:t>
            </a:r>
          </a:p>
          <a:p>
            <a:pPr algn="ctr">
              <a:lnSpc>
                <a:spcPct val="150000"/>
              </a:lnSpc>
              <a:buNone/>
              <a:defRPr/>
            </a:pPr>
            <a:r>
              <a:rPr lang="en-US" sz="5800" b="1" dirty="0" smtClean="0"/>
              <a:t>National Rural Health Mission, Bihar </a:t>
            </a:r>
          </a:p>
          <a:p>
            <a:pPr algn="ctr">
              <a:lnSpc>
                <a:spcPct val="150000"/>
              </a:lnSpc>
              <a:buNone/>
              <a:defRPr/>
            </a:pPr>
            <a:r>
              <a:rPr lang="en-US" sz="3600" b="1" dirty="0" smtClean="0"/>
              <a:t>Dissertation Report  on</a:t>
            </a:r>
          </a:p>
          <a:p>
            <a:pPr algn="ctr">
              <a:lnSpc>
                <a:spcPct val="150000"/>
              </a:lnSpc>
              <a:buNone/>
              <a:defRPr/>
            </a:pPr>
            <a:endParaRPr lang="en-US" sz="3600" b="1" dirty="0" smtClean="0"/>
          </a:p>
          <a:p>
            <a:pPr algn="ctr">
              <a:lnSpc>
                <a:spcPct val="150000"/>
              </a:lnSpc>
              <a:buNone/>
              <a:defRPr/>
            </a:pPr>
            <a:endParaRPr lang="en-US" sz="3600" b="1" dirty="0" smtClean="0"/>
          </a:p>
          <a:p>
            <a:pPr marL="0" marR="0" indent="0" algn="ctr">
              <a:lnSpc>
                <a:spcPct val="115000"/>
              </a:lnSpc>
              <a:spcBef>
                <a:spcPts val="0"/>
              </a:spcBef>
              <a:spcAft>
                <a:spcPts val="1000"/>
              </a:spcAft>
              <a:buNone/>
            </a:pPr>
            <a:r>
              <a:rPr lang="en-US" sz="3600" b="1" dirty="0" smtClean="0">
                <a:latin typeface="Times New Roman"/>
                <a:ea typeface="Calibri"/>
                <a:cs typeface="Times New Roman"/>
              </a:rPr>
              <a:t>                           </a:t>
            </a:r>
            <a:r>
              <a:rPr lang="en-US" sz="3600" b="1" dirty="0">
                <a:latin typeface="Times New Roman"/>
                <a:ea typeface="Calibri"/>
                <a:cs typeface="Times New Roman"/>
              </a:rPr>
              <a:t>IMPLEMENTING QUALITY STANDARD IN </a:t>
            </a:r>
            <a:r>
              <a:rPr lang="en-US" sz="3600" b="1" dirty="0" smtClean="0">
                <a:latin typeface="Times New Roman"/>
                <a:ea typeface="Calibri"/>
                <a:cs typeface="Times New Roman"/>
              </a:rPr>
              <a:t>SUB –DIVISIONAL  HOSPITAL       MAHUA                          </a:t>
            </a:r>
            <a:endParaRPr lang="en-US" sz="3600" b="1" dirty="0" smtClean="0"/>
          </a:p>
          <a:p>
            <a:pPr algn="ctr">
              <a:lnSpc>
                <a:spcPct val="150000"/>
              </a:lnSpc>
              <a:buNone/>
              <a:defRPr/>
            </a:pPr>
            <a:r>
              <a:rPr lang="en-US" sz="3600" b="1" dirty="0" err="1" smtClean="0"/>
              <a:t>Vikas</a:t>
            </a:r>
            <a:r>
              <a:rPr lang="en-US" sz="3600" b="1" dirty="0" smtClean="0"/>
              <a:t> Kumar Gupta PG/11/120</a:t>
            </a:r>
            <a:endParaRPr lang="en-US" sz="3600" b="1" dirty="0" smtClean="0"/>
          </a:p>
          <a:p>
            <a:pPr>
              <a:lnSpc>
                <a:spcPct val="150000"/>
              </a:lnSpc>
              <a:buNone/>
              <a:defRPr/>
            </a:pPr>
            <a:endParaRPr lang="en-US" sz="2900" dirty="0"/>
          </a:p>
          <a:p>
            <a:pPr>
              <a:lnSpc>
                <a:spcPct val="150000"/>
              </a:lnSpc>
              <a:buNone/>
              <a:defRPr/>
            </a:pPr>
            <a:endParaRPr lang="en-US" sz="2900" b="1" dirty="0" smtClean="0"/>
          </a:p>
          <a:p>
            <a:pPr>
              <a:lnSpc>
                <a:spcPct val="150000"/>
              </a:lnSpc>
              <a:buNone/>
              <a:defRPr/>
            </a:pPr>
            <a:endParaRPr lang="en-US" sz="2900" b="1" dirty="0" smtClean="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43800" y="6015228"/>
            <a:ext cx="1600200" cy="842772"/>
          </a:xfrm>
          <a:prstGeom prst="rect">
            <a:avLst/>
          </a:prstGeom>
          <a:noFill/>
        </p:spPr>
      </p:pic>
      <p:pic>
        <p:nvPicPr>
          <p:cNvPr id="7" name="Picture 6"/>
          <p:cNvPicPr/>
          <p:nvPr/>
        </p:nvPicPr>
        <p:blipFill>
          <a:blip r:embed="rId3" cstate="print"/>
          <a:srcRect/>
          <a:stretch>
            <a:fillRect/>
          </a:stretch>
        </p:blipFill>
        <p:spPr bwMode="auto">
          <a:xfrm>
            <a:off x="0" y="5791201"/>
            <a:ext cx="1524000" cy="106680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2582540"/>
              </p:ext>
            </p:extLst>
          </p:nvPr>
        </p:nvGraphicFramePr>
        <p:xfrm>
          <a:off x="685800" y="381000"/>
          <a:ext cx="7848600" cy="4724401"/>
        </p:xfrm>
        <a:graphic>
          <a:graphicData uri="http://schemas.openxmlformats.org/drawingml/2006/table">
            <a:tbl>
              <a:tblPr firstRow="1" firstCol="1" bandRow="1">
                <a:tableStyleId>{5C22544A-7EE6-4342-B048-85BDC9FD1C3A}</a:tableStyleId>
              </a:tblPr>
              <a:tblGrid>
                <a:gridCol w="3924300"/>
                <a:gridCol w="3924300"/>
              </a:tblGrid>
              <a:tr h="333638">
                <a:tc>
                  <a:txBody>
                    <a:bodyPr/>
                    <a:lstStyle/>
                    <a:p>
                      <a:pPr marL="0" marR="0" algn="just">
                        <a:lnSpc>
                          <a:spcPct val="150000"/>
                        </a:lnSpc>
                        <a:spcBef>
                          <a:spcPts val="0"/>
                        </a:spcBef>
                        <a:spcAft>
                          <a:spcPts val="0"/>
                        </a:spcAft>
                      </a:pPr>
                      <a:r>
                        <a:rPr lang="en-US" sz="1200">
                          <a:effectLst/>
                        </a:rPr>
                        <a:t>Gap ID No.</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dirty="0" smtClean="0">
                          <a:effectLst/>
                        </a:rPr>
                        <a:t>OP002</a:t>
                      </a:r>
                      <a:endParaRPr lang="en-US" sz="1100" dirty="0">
                        <a:effectLst/>
                        <a:latin typeface="Calibri"/>
                        <a:ea typeface="Times New Roman"/>
                        <a:cs typeface="Times New Roman"/>
                      </a:endParaRPr>
                    </a:p>
                  </a:txBody>
                  <a:tcPr marL="68580" marR="68580" marT="0" marB="0"/>
                </a:tc>
              </a:tr>
              <a:tr h="380707">
                <a:tc gridSpan="2">
                  <a:txBody>
                    <a:bodyPr/>
                    <a:lstStyle/>
                    <a:p>
                      <a:pPr marL="0" marR="0" algn="just">
                        <a:lnSpc>
                          <a:spcPct val="150000"/>
                        </a:lnSpc>
                        <a:spcBef>
                          <a:spcPts val="0"/>
                        </a:spcBef>
                        <a:spcAft>
                          <a:spcPts val="0"/>
                        </a:spcAft>
                      </a:pPr>
                      <a:r>
                        <a:rPr lang="en-US" sz="1200">
                          <a:effectLst/>
                        </a:rPr>
                        <a:t>Gap Statement: Space for patient waiting area is a narrow corridor.</a:t>
                      </a:r>
                      <a:endParaRPr lang="en-US" sz="1100">
                        <a:effectLst/>
                        <a:latin typeface="Calibri"/>
                        <a:ea typeface="Times New Roman"/>
                        <a:cs typeface="Times New Roman"/>
                      </a:endParaRPr>
                    </a:p>
                  </a:txBody>
                  <a:tcPr marL="68580" marR="68580" marT="0" marB="0"/>
                </a:tc>
                <a:tc hMerge="1">
                  <a:txBody>
                    <a:bodyPr/>
                    <a:lstStyle/>
                    <a:p>
                      <a:endParaRPr lang="en-US"/>
                    </a:p>
                  </a:txBody>
                  <a:tcPr/>
                </a:tc>
              </a:tr>
              <a:tr h="2576348">
                <a:tc gridSpan="2">
                  <a:txBody>
                    <a:bodyPr/>
                    <a:lstStyle/>
                    <a:p>
                      <a:pPr marL="0" marR="0" algn="just">
                        <a:lnSpc>
                          <a:spcPct val="150000"/>
                        </a:lnSpc>
                        <a:spcBef>
                          <a:spcPts val="0"/>
                        </a:spcBef>
                        <a:spcAft>
                          <a:spcPts val="0"/>
                        </a:spcAft>
                      </a:pPr>
                      <a:r>
                        <a:rPr lang="en-US" sz="1200">
                          <a:effectLst/>
                        </a:rPr>
                        <a:t>Rationale/Explanation:</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There is no designated waiting area for the patients.</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The patients wait outside the consulting chamber in the corridor.</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There is no sufficient space for waiting of the patients.</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No supporting facilities (like wheelchair, ramps, handrails &amp; trolleys) for disabled patients.</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Rights of the patients/ Patients Charter are not displayed.</a:t>
                      </a:r>
                      <a:endParaRPr lang="en-US" sz="1100">
                        <a:effectLst/>
                        <a:latin typeface="Calibri"/>
                        <a:ea typeface="Times New Roman"/>
                        <a:cs typeface="Times New Roman"/>
                      </a:endParaRPr>
                    </a:p>
                  </a:txBody>
                  <a:tcPr marL="68580" marR="68580" marT="0" marB="0"/>
                </a:tc>
                <a:tc hMerge="1">
                  <a:txBody>
                    <a:bodyPr/>
                    <a:lstStyle/>
                    <a:p>
                      <a:endParaRPr lang="en-US"/>
                    </a:p>
                  </a:txBody>
                  <a:tcPr/>
                </a:tc>
              </a:tr>
              <a:tr h="709499">
                <a:tc>
                  <a:txBody>
                    <a:bodyPr/>
                    <a:lstStyle/>
                    <a:p>
                      <a:pPr marL="0" marR="0" algn="just">
                        <a:lnSpc>
                          <a:spcPct val="150000"/>
                        </a:lnSpc>
                        <a:spcBef>
                          <a:spcPts val="0"/>
                        </a:spcBef>
                        <a:spcAft>
                          <a:spcPts val="0"/>
                        </a:spcAft>
                      </a:pPr>
                      <a:r>
                        <a:rPr lang="en-US" sz="1200">
                          <a:effectLst/>
                        </a:rPr>
                        <a:t>Gap Classification</a:t>
                      </a:r>
                      <a:endParaRPr lang="en-US" sz="1100">
                        <a:effectLst/>
                      </a:endParaRPr>
                    </a:p>
                    <a:p>
                      <a:pPr marL="0" marR="0" algn="just">
                        <a:lnSpc>
                          <a:spcPct val="150000"/>
                        </a:lnSpc>
                        <a:spcBef>
                          <a:spcPts val="0"/>
                        </a:spcBef>
                        <a:spcAft>
                          <a:spcPts val="0"/>
                        </a:spcAft>
                      </a:pPr>
                      <a:r>
                        <a:rPr lang="en-US" sz="1200">
                          <a:effectLst/>
                        </a:rPr>
                        <a:t>Structure</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*Gap Severity Rating</a:t>
                      </a:r>
                      <a:endParaRPr lang="en-US" sz="1100">
                        <a:effectLst/>
                      </a:endParaRPr>
                    </a:p>
                    <a:p>
                      <a:pPr marL="0" marR="0" algn="just">
                        <a:lnSpc>
                          <a:spcPct val="150000"/>
                        </a:lnSpc>
                        <a:spcBef>
                          <a:spcPts val="0"/>
                        </a:spcBef>
                        <a:spcAft>
                          <a:spcPts val="0"/>
                        </a:spcAft>
                      </a:pPr>
                      <a:r>
                        <a:rPr lang="en-US" sz="1200">
                          <a:effectLst/>
                        </a:rPr>
                        <a:t>Medium</a:t>
                      </a:r>
                      <a:endParaRPr lang="en-US" sz="1100">
                        <a:effectLst/>
                        <a:latin typeface="Calibri"/>
                        <a:ea typeface="Times New Roman"/>
                        <a:cs typeface="Times New Roman"/>
                      </a:endParaRPr>
                    </a:p>
                  </a:txBody>
                  <a:tcPr marL="68580" marR="68580" marT="0" marB="0"/>
                </a:tc>
              </a:tr>
              <a:tr h="724209">
                <a:tc>
                  <a:txBody>
                    <a:bodyPr/>
                    <a:lstStyle/>
                    <a:p>
                      <a:pPr marL="0" marR="0" algn="just">
                        <a:lnSpc>
                          <a:spcPct val="150000"/>
                        </a:lnSpc>
                        <a:spcBef>
                          <a:spcPts val="0"/>
                        </a:spcBef>
                        <a:spcAft>
                          <a:spcPts val="0"/>
                        </a:spcAft>
                      </a:pPr>
                      <a:r>
                        <a:rPr lang="en-US" sz="1200">
                          <a:effectLst/>
                        </a:rPr>
                        <a:t>Gap Reference </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dirty="0">
                          <a:effectLst/>
                        </a:rPr>
                        <a:t>IPHS (4.1.4 &amp; 4.1.5, 4.1.6)</a:t>
                      </a:r>
                      <a:endParaRPr lang="en-US" sz="1100" dirty="0">
                        <a:effectLst/>
                        <a:latin typeface="Calibri"/>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543050" y="1249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60025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4346963"/>
              </p:ext>
            </p:extLst>
          </p:nvPr>
        </p:nvGraphicFramePr>
        <p:xfrm>
          <a:off x="533400" y="609602"/>
          <a:ext cx="8077200" cy="4876797"/>
        </p:xfrm>
        <a:graphic>
          <a:graphicData uri="http://schemas.openxmlformats.org/drawingml/2006/table">
            <a:tbl>
              <a:tblPr firstRow="1" firstCol="1" bandRow="1">
                <a:tableStyleId>{5C22544A-7EE6-4342-B048-85BDC9FD1C3A}</a:tableStyleId>
              </a:tblPr>
              <a:tblGrid>
                <a:gridCol w="4038600"/>
                <a:gridCol w="4038600"/>
              </a:tblGrid>
              <a:tr h="366035">
                <a:tc>
                  <a:txBody>
                    <a:bodyPr/>
                    <a:lstStyle/>
                    <a:p>
                      <a:pPr marL="0" marR="0" algn="just">
                        <a:lnSpc>
                          <a:spcPct val="150000"/>
                        </a:lnSpc>
                        <a:spcBef>
                          <a:spcPts val="0"/>
                        </a:spcBef>
                        <a:spcAft>
                          <a:spcPts val="0"/>
                        </a:spcAft>
                      </a:pPr>
                      <a:r>
                        <a:rPr lang="en-US" sz="1600" dirty="0">
                          <a:effectLst/>
                        </a:rPr>
                        <a:t>Gap ID No.</a:t>
                      </a:r>
                      <a:endParaRPr lang="en-US" sz="1400" dirty="0">
                        <a:effectLst/>
                        <a:latin typeface="Calibri"/>
                        <a:ea typeface="Times New Roman"/>
                        <a:cs typeface="Times New Roman"/>
                      </a:endParaRPr>
                    </a:p>
                  </a:txBody>
                  <a:tcPr marL="67017" marR="67017" marT="0" marB="0"/>
                </a:tc>
                <a:tc>
                  <a:txBody>
                    <a:bodyPr/>
                    <a:lstStyle/>
                    <a:p>
                      <a:pPr marL="0" marR="0" algn="just">
                        <a:lnSpc>
                          <a:spcPct val="150000"/>
                        </a:lnSpc>
                        <a:spcBef>
                          <a:spcPts val="0"/>
                        </a:spcBef>
                        <a:spcAft>
                          <a:spcPts val="0"/>
                        </a:spcAft>
                      </a:pPr>
                      <a:r>
                        <a:rPr lang="en-US" sz="1600">
                          <a:effectLst/>
                        </a:rPr>
                        <a:t>OP003</a:t>
                      </a:r>
                      <a:endParaRPr lang="en-US" sz="1400">
                        <a:effectLst/>
                        <a:latin typeface="Calibri"/>
                        <a:ea typeface="Times New Roman"/>
                        <a:cs typeface="Times New Roman"/>
                      </a:endParaRPr>
                    </a:p>
                  </a:txBody>
                  <a:tcPr marL="67017" marR="67017" marT="0" marB="0"/>
                </a:tc>
              </a:tr>
              <a:tr h="484374">
                <a:tc gridSpan="2">
                  <a:txBody>
                    <a:bodyPr/>
                    <a:lstStyle/>
                    <a:p>
                      <a:pPr marL="0" marR="0" algn="just">
                        <a:lnSpc>
                          <a:spcPct val="150000"/>
                        </a:lnSpc>
                        <a:spcBef>
                          <a:spcPts val="0"/>
                        </a:spcBef>
                        <a:spcAft>
                          <a:spcPts val="0"/>
                        </a:spcAft>
                      </a:pPr>
                      <a:r>
                        <a:rPr lang="en-US" sz="1600">
                          <a:effectLst/>
                        </a:rPr>
                        <a:t>Gap Statement: Basic facilities are not available in the OPD</a:t>
                      </a:r>
                      <a:endParaRPr lang="en-US" sz="1400">
                        <a:effectLst/>
                        <a:latin typeface="Calibri"/>
                        <a:ea typeface="Times New Roman"/>
                        <a:cs typeface="Times New Roman"/>
                      </a:endParaRPr>
                    </a:p>
                  </a:txBody>
                  <a:tcPr marL="67017" marR="67017" marT="0" marB="0"/>
                </a:tc>
                <a:tc hMerge="1">
                  <a:txBody>
                    <a:bodyPr/>
                    <a:lstStyle/>
                    <a:p>
                      <a:endParaRPr lang="en-US"/>
                    </a:p>
                  </a:txBody>
                  <a:tcPr/>
                </a:tc>
              </a:tr>
              <a:tr h="2562248">
                <a:tc gridSpan="2">
                  <a:txBody>
                    <a:bodyPr/>
                    <a:lstStyle/>
                    <a:p>
                      <a:pPr marL="0" marR="0" algn="just">
                        <a:lnSpc>
                          <a:spcPct val="150000"/>
                        </a:lnSpc>
                        <a:spcBef>
                          <a:spcPts val="0"/>
                        </a:spcBef>
                        <a:spcAft>
                          <a:spcPts val="0"/>
                        </a:spcAft>
                      </a:pPr>
                      <a:r>
                        <a:rPr lang="en-US" sz="1600" dirty="0">
                          <a:effectLst/>
                        </a:rPr>
                        <a:t>Rationale/Explanation: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There is no waiting area.</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 doorway leading to the entrance not has a ramp facility easy access for handicapped patients; wheelchairs and stretchers are also not available.</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Toilets with adequate water supply separate for males and females are not available.</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Drinking water is not available in the patient’s waiting area.</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There are in-adequate chairs for patients and attendant in waiting area.</a:t>
                      </a:r>
                      <a:endParaRPr lang="en-US" sz="1400" dirty="0">
                        <a:effectLst/>
                        <a:latin typeface="Calibri"/>
                        <a:ea typeface="Times New Roman"/>
                        <a:cs typeface="Times New Roman"/>
                      </a:endParaRPr>
                    </a:p>
                  </a:txBody>
                  <a:tcPr marL="67017" marR="67017" marT="0" marB="0"/>
                </a:tc>
                <a:tc hMerge="1">
                  <a:txBody>
                    <a:bodyPr/>
                    <a:lstStyle/>
                    <a:p>
                      <a:endParaRPr lang="en-US"/>
                    </a:p>
                  </a:txBody>
                  <a:tcPr/>
                </a:tc>
              </a:tr>
              <a:tr h="732070">
                <a:tc>
                  <a:txBody>
                    <a:bodyPr/>
                    <a:lstStyle/>
                    <a:p>
                      <a:pPr marL="0" marR="0" algn="just">
                        <a:lnSpc>
                          <a:spcPct val="150000"/>
                        </a:lnSpc>
                        <a:spcBef>
                          <a:spcPts val="0"/>
                        </a:spcBef>
                        <a:spcAft>
                          <a:spcPts val="0"/>
                        </a:spcAft>
                      </a:pPr>
                      <a:r>
                        <a:rPr lang="en-US" sz="1600">
                          <a:effectLst/>
                        </a:rPr>
                        <a:t>Gap Classification</a:t>
                      </a:r>
                      <a:endParaRPr lang="en-US" sz="1400">
                        <a:effectLst/>
                      </a:endParaRPr>
                    </a:p>
                    <a:p>
                      <a:pPr marL="0" marR="0" algn="just">
                        <a:lnSpc>
                          <a:spcPct val="150000"/>
                        </a:lnSpc>
                        <a:spcBef>
                          <a:spcPts val="0"/>
                        </a:spcBef>
                        <a:spcAft>
                          <a:spcPts val="0"/>
                        </a:spcAft>
                      </a:pPr>
                      <a:r>
                        <a:rPr lang="en-US" sz="1600">
                          <a:effectLst/>
                        </a:rPr>
                        <a:t>Structure</a:t>
                      </a:r>
                      <a:endParaRPr lang="en-US" sz="1400">
                        <a:effectLst/>
                        <a:latin typeface="Calibri"/>
                        <a:ea typeface="Times New Roman"/>
                        <a:cs typeface="Times New Roman"/>
                      </a:endParaRPr>
                    </a:p>
                  </a:txBody>
                  <a:tcPr marL="67017" marR="67017" marT="0" marB="0"/>
                </a:tc>
                <a:tc>
                  <a:txBody>
                    <a:bodyPr/>
                    <a:lstStyle/>
                    <a:p>
                      <a:pPr marL="0" marR="0" algn="just">
                        <a:lnSpc>
                          <a:spcPct val="150000"/>
                        </a:lnSpc>
                        <a:spcBef>
                          <a:spcPts val="0"/>
                        </a:spcBef>
                        <a:spcAft>
                          <a:spcPts val="0"/>
                        </a:spcAft>
                      </a:pPr>
                      <a:r>
                        <a:rPr lang="en-US" sz="1600">
                          <a:effectLst/>
                        </a:rPr>
                        <a:t>*Gap Severity Rating</a:t>
                      </a:r>
                      <a:endParaRPr lang="en-US" sz="1400">
                        <a:effectLst/>
                      </a:endParaRPr>
                    </a:p>
                    <a:p>
                      <a:pPr marL="0" marR="0" algn="just">
                        <a:lnSpc>
                          <a:spcPct val="150000"/>
                        </a:lnSpc>
                        <a:spcBef>
                          <a:spcPts val="0"/>
                        </a:spcBef>
                        <a:spcAft>
                          <a:spcPts val="0"/>
                        </a:spcAft>
                      </a:pPr>
                      <a:r>
                        <a:rPr lang="en-US" sz="1600">
                          <a:effectLst/>
                        </a:rPr>
                        <a:t>Medium</a:t>
                      </a:r>
                      <a:endParaRPr lang="en-US" sz="1400">
                        <a:effectLst/>
                        <a:latin typeface="Calibri"/>
                        <a:ea typeface="Times New Roman"/>
                        <a:cs typeface="Times New Roman"/>
                      </a:endParaRPr>
                    </a:p>
                  </a:txBody>
                  <a:tcPr marL="67017" marR="67017" marT="0" marB="0"/>
                </a:tc>
              </a:tr>
              <a:tr h="366035">
                <a:tc>
                  <a:txBody>
                    <a:bodyPr/>
                    <a:lstStyle/>
                    <a:p>
                      <a:pPr marL="0" marR="0" algn="just">
                        <a:lnSpc>
                          <a:spcPct val="150000"/>
                        </a:lnSpc>
                        <a:spcBef>
                          <a:spcPts val="0"/>
                        </a:spcBef>
                        <a:spcAft>
                          <a:spcPts val="0"/>
                        </a:spcAft>
                      </a:pPr>
                      <a:r>
                        <a:rPr lang="en-US" sz="1600">
                          <a:effectLst/>
                        </a:rPr>
                        <a:t>Gap Reference</a:t>
                      </a:r>
                      <a:endParaRPr lang="en-US" sz="1400">
                        <a:effectLst/>
                        <a:latin typeface="Calibri"/>
                        <a:ea typeface="Times New Roman"/>
                        <a:cs typeface="Times New Roman"/>
                      </a:endParaRPr>
                    </a:p>
                  </a:txBody>
                  <a:tcPr marL="67017" marR="67017" marT="0" marB="0"/>
                </a:tc>
                <a:tc>
                  <a:txBody>
                    <a:bodyPr/>
                    <a:lstStyle/>
                    <a:p>
                      <a:pPr marL="0" marR="0" algn="just">
                        <a:lnSpc>
                          <a:spcPct val="150000"/>
                        </a:lnSpc>
                        <a:spcBef>
                          <a:spcPts val="0"/>
                        </a:spcBef>
                        <a:spcAft>
                          <a:spcPts val="0"/>
                        </a:spcAft>
                      </a:pPr>
                      <a:r>
                        <a:rPr lang="en-US" sz="1600">
                          <a:effectLst/>
                        </a:rPr>
                        <a:t>IPHS (4.1.4 &amp; 4.1.5)</a:t>
                      </a:r>
                      <a:endParaRPr lang="en-US" sz="1400">
                        <a:effectLst/>
                        <a:latin typeface="Calibri"/>
                        <a:ea typeface="Times New Roman"/>
                        <a:cs typeface="Times New Roman"/>
                      </a:endParaRPr>
                    </a:p>
                  </a:txBody>
                  <a:tcPr marL="67017" marR="67017" marT="0" marB="0"/>
                </a:tc>
              </a:tr>
              <a:tr h="366035">
                <a:tc>
                  <a:txBody>
                    <a:bodyPr/>
                    <a:lstStyle/>
                    <a:p>
                      <a:pPr marL="0" marR="0" algn="just">
                        <a:lnSpc>
                          <a:spcPct val="150000"/>
                        </a:lnSpc>
                        <a:spcBef>
                          <a:spcPts val="0"/>
                        </a:spcBef>
                        <a:spcAft>
                          <a:spcPts val="0"/>
                        </a:spcAft>
                      </a:pPr>
                      <a:r>
                        <a:rPr lang="en-US" sz="1600">
                          <a:effectLst/>
                        </a:rPr>
                        <a:t>Supporting Annexure</a:t>
                      </a:r>
                      <a:endParaRPr lang="en-US" sz="1400">
                        <a:effectLst/>
                        <a:latin typeface="Calibri"/>
                        <a:ea typeface="Times New Roman"/>
                        <a:cs typeface="Times New Roman"/>
                      </a:endParaRPr>
                    </a:p>
                  </a:txBody>
                  <a:tcPr marL="67017" marR="67017" marT="0" marB="0"/>
                </a:tc>
                <a:tc>
                  <a:txBody>
                    <a:bodyPr/>
                    <a:lstStyle/>
                    <a:p>
                      <a:pPr marL="0" marR="0" algn="just">
                        <a:lnSpc>
                          <a:spcPct val="150000"/>
                        </a:lnSpc>
                        <a:spcBef>
                          <a:spcPts val="0"/>
                        </a:spcBef>
                        <a:spcAft>
                          <a:spcPts val="0"/>
                        </a:spcAft>
                      </a:pPr>
                      <a:r>
                        <a:rPr lang="en-US" sz="1600" dirty="0">
                          <a:effectLst/>
                        </a:rPr>
                        <a:t>Photograph</a:t>
                      </a:r>
                      <a:endParaRPr lang="en-US" sz="1400" dirty="0">
                        <a:effectLst/>
                        <a:latin typeface="Calibri"/>
                        <a:ea typeface="Times New Roman"/>
                        <a:cs typeface="Times New Roman"/>
                      </a:endParaRPr>
                    </a:p>
                  </a:txBody>
                  <a:tcPr marL="67017" marR="67017" marT="0" marB="0"/>
                </a:tc>
              </a:tr>
            </a:tbl>
          </a:graphicData>
        </a:graphic>
      </p:graphicFrame>
      <p:sp>
        <p:nvSpPr>
          <p:cNvPr id="5" name="Rectangle 1"/>
          <p:cNvSpPr>
            <a:spLocks noChangeArrowheads="1"/>
          </p:cNvSpPr>
          <p:nvPr/>
        </p:nvSpPr>
        <p:spPr bwMode="auto">
          <a:xfrm>
            <a:off x="1611313" y="1062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970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gaps analysis of </a:t>
            </a:r>
            <a:r>
              <a:rPr lang="en-US" dirty="0" err="1" smtClean="0"/>
              <a:t>Ipd</a:t>
            </a: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0885495"/>
              </p:ext>
            </p:extLst>
          </p:nvPr>
        </p:nvGraphicFramePr>
        <p:xfrm>
          <a:off x="457197" y="1018658"/>
          <a:ext cx="8305802" cy="5440680"/>
        </p:xfrm>
        <a:graphic>
          <a:graphicData uri="http://schemas.openxmlformats.org/drawingml/2006/table">
            <a:tbl>
              <a:tblPr firstRow="1" firstCol="1" bandRow="1">
                <a:tableStyleId>{5C22544A-7EE6-4342-B048-85BDC9FD1C3A}</a:tableStyleId>
              </a:tblPr>
              <a:tblGrid>
                <a:gridCol w="4152901"/>
                <a:gridCol w="4152901"/>
              </a:tblGrid>
              <a:tr h="267049">
                <a:tc>
                  <a:txBody>
                    <a:bodyPr/>
                    <a:lstStyle/>
                    <a:p>
                      <a:pPr marL="0" marR="0" algn="just">
                        <a:lnSpc>
                          <a:spcPct val="150000"/>
                        </a:lnSpc>
                        <a:spcBef>
                          <a:spcPts val="0"/>
                        </a:spcBef>
                        <a:spcAft>
                          <a:spcPts val="0"/>
                        </a:spcAft>
                      </a:pPr>
                      <a:r>
                        <a:rPr lang="en-US" sz="1400" dirty="0">
                          <a:effectLst/>
                        </a:rPr>
                        <a:t>Gap ID No.</a:t>
                      </a:r>
                      <a:endParaRPr lang="en-US" sz="1200" dirty="0">
                        <a:effectLst/>
                        <a:latin typeface="Calibri"/>
                        <a:ea typeface="Times New Roman"/>
                        <a:cs typeface="Times New Roman"/>
                      </a:endParaRPr>
                    </a:p>
                  </a:txBody>
                  <a:tcPr marL="49039" marR="49039" marT="0" marB="0"/>
                </a:tc>
                <a:tc>
                  <a:txBody>
                    <a:bodyPr/>
                    <a:lstStyle/>
                    <a:p>
                      <a:pPr marL="0" marR="0" algn="just">
                        <a:lnSpc>
                          <a:spcPct val="150000"/>
                        </a:lnSpc>
                        <a:spcBef>
                          <a:spcPts val="0"/>
                        </a:spcBef>
                        <a:spcAft>
                          <a:spcPts val="0"/>
                        </a:spcAft>
                      </a:pPr>
                      <a:r>
                        <a:rPr lang="en-US" sz="1400">
                          <a:effectLst/>
                        </a:rPr>
                        <a:t>IP001</a:t>
                      </a:r>
                      <a:endParaRPr lang="en-US" sz="1200">
                        <a:effectLst/>
                        <a:latin typeface="Calibri"/>
                        <a:ea typeface="Times New Roman"/>
                        <a:cs typeface="Times New Roman"/>
                      </a:endParaRPr>
                    </a:p>
                  </a:txBody>
                  <a:tcPr marL="49039" marR="49039" marT="0" marB="0"/>
                </a:tc>
              </a:tr>
              <a:tr h="318259">
                <a:tc gridSpan="2">
                  <a:txBody>
                    <a:bodyPr/>
                    <a:lstStyle/>
                    <a:p>
                      <a:pPr marL="0" marR="0" algn="just">
                        <a:lnSpc>
                          <a:spcPct val="150000"/>
                        </a:lnSpc>
                        <a:spcBef>
                          <a:spcPts val="0"/>
                        </a:spcBef>
                        <a:spcAft>
                          <a:spcPts val="0"/>
                        </a:spcAft>
                      </a:pPr>
                      <a:r>
                        <a:rPr lang="en-US" sz="1400">
                          <a:effectLst/>
                        </a:rPr>
                        <a:t>Gap Statement: Wards are not fully equipped for patients care.</a:t>
                      </a:r>
                      <a:endParaRPr lang="en-US" sz="1200">
                        <a:effectLst/>
                        <a:latin typeface="Calibri"/>
                        <a:ea typeface="Times New Roman"/>
                        <a:cs typeface="Times New Roman"/>
                      </a:endParaRPr>
                    </a:p>
                  </a:txBody>
                  <a:tcPr marL="49039" marR="49039" marT="0" marB="0"/>
                </a:tc>
                <a:tc hMerge="1">
                  <a:txBody>
                    <a:bodyPr/>
                    <a:lstStyle/>
                    <a:p>
                      <a:endParaRPr lang="en-US"/>
                    </a:p>
                  </a:txBody>
                  <a:tcPr/>
                </a:tc>
              </a:tr>
              <a:tr h="3309887">
                <a:tc gridSpan="2">
                  <a:txBody>
                    <a:bodyPr/>
                    <a:lstStyle/>
                    <a:p>
                      <a:pPr marL="0" marR="0" algn="just">
                        <a:lnSpc>
                          <a:spcPct val="150000"/>
                        </a:lnSpc>
                        <a:spcBef>
                          <a:spcPts val="0"/>
                        </a:spcBef>
                        <a:spcAft>
                          <a:spcPts val="0"/>
                        </a:spcAft>
                      </a:pPr>
                      <a:r>
                        <a:rPr lang="en-US" sz="1400" dirty="0">
                          <a:effectLst/>
                        </a:rPr>
                        <a:t>Rationale/ Explanation:</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Patient transport facility (from OP consultation room to ward) is not adequate for vulnerable patient.</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Bed side lockers are not provided to keep medicines.</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Bed railings are not available in the wards.</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Pillow and blanket not provided to patient.</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Waste segregation bins are not available near the patient’s bed.</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Drinking water facility is not available in ward area.</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Waiting area for patient’s attendant is not available in front of wards.</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The cots and mattresses are in bed condition and need immediate repair.</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All the drugs are not available in the hospital and some have to bought from outside.</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Wards are not clean.</a:t>
                      </a:r>
                      <a:endParaRPr lang="en-US" sz="1200" dirty="0">
                        <a:effectLst/>
                      </a:endParaRPr>
                    </a:p>
                    <a:p>
                      <a:pPr marL="342900" marR="0" lvl="0" indent="-342900" algn="just">
                        <a:lnSpc>
                          <a:spcPct val="150000"/>
                        </a:lnSpc>
                        <a:spcBef>
                          <a:spcPts val="0"/>
                        </a:spcBef>
                        <a:spcAft>
                          <a:spcPts val="0"/>
                        </a:spcAft>
                        <a:buFont typeface="Symbol"/>
                        <a:buChar char=""/>
                      </a:pPr>
                      <a:r>
                        <a:rPr lang="en-US" sz="1400" dirty="0">
                          <a:effectLst/>
                        </a:rPr>
                        <a:t>No washing area is designated for washing of badly soiled linen.</a:t>
                      </a:r>
                      <a:endParaRPr lang="en-US" sz="1200" dirty="0">
                        <a:effectLst/>
                        <a:latin typeface="Calibri"/>
                        <a:ea typeface="Times New Roman"/>
                        <a:cs typeface="Times New Roman"/>
                      </a:endParaRPr>
                    </a:p>
                  </a:txBody>
                  <a:tcPr marL="49039" marR="49039" marT="0" marB="0"/>
                </a:tc>
                <a:tc hMerge="1">
                  <a:txBody>
                    <a:bodyPr/>
                    <a:lstStyle/>
                    <a:p>
                      <a:endParaRPr lang="en-US"/>
                    </a:p>
                  </a:txBody>
                  <a:tcPr/>
                </a:tc>
              </a:tr>
              <a:tr h="534098">
                <a:tc>
                  <a:txBody>
                    <a:bodyPr/>
                    <a:lstStyle/>
                    <a:p>
                      <a:pPr marL="0" marR="0" algn="just">
                        <a:lnSpc>
                          <a:spcPct val="150000"/>
                        </a:lnSpc>
                        <a:spcBef>
                          <a:spcPts val="0"/>
                        </a:spcBef>
                        <a:spcAft>
                          <a:spcPts val="0"/>
                        </a:spcAft>
                      </a:pPr>
                      <a:r>
                        <a:rPr lang="en-US" sz="1400">
                          <a:effectLst/>
                        </a:rPr>
                        <a:t>Gap Classification</a:t>
                      </a:r>
                      <a:endParaRPr lang="en-US" sz="1200">
                        <a:effectLst/>
                      </a:endParaRPr>
                    </a:p>
                    <a:p>
                      <a:pPr marL="0" marR="0" algn="just">
                        <a:lnSpc>
                          <a:spcPct val="150000"/>
                        </a:lnSpc>
                        <a:spcBef>
                          <a:spcPts val="0"/>
                        </a:spcBef>
                        <a:spcAft>
                          <a:spcPts val="0"/>
                        </a:spcAft>
                      </a:pPr>
                      <a:r>
                        <a:rPr lang="en-US" sz="1400">
                          <a:effectLst/>
                        </a:rPr>
                        <a:t>Structural</a:t>
                      </a:r>
                      <a:endParaRPr lang="en-US" sz="1200">
                        <a:effectLst/>
                        <a:latin typeface="Calibri"/>
                        <a:ea typeface="Times New Roman"/>
                        <a:cs typeface="Times New Roman"/>
                      </a:endParaRPr>
                    </a:p>
                  </a:txBody>
                  <a:tcPr marL="49039" marR="49039" marT="0" marB="0"/>
                </a:tc>
                <a:tc>
                  <a:txBody>
                    <a:bodyPr/>
                    <a:lstStyle/>
                    <a:p>
                      <a:pPr marL="0" marR="0" algn="just">
                        <a:lnSpc>
                          <a:spcPct val="150000"/>
                        </a:lnSpc>
                        <a:spcBef>
                          <a:spcPts val="0"/>
                        </a:spcBef>
                        <a:spcAft>
                          <a:spcPts val="0"/>
                        </a:spcAft>
                      </a:pPr>
                      <a:r>
                        <a:rPr lang="en-US" sz="1400">
                          <a:effectLst/>
                        </a:rPr>
                        <a:t>*Gap Severity Rating</a:t>
                      </a:r>
                      <a:endParaRPr lang="en-US" sz="1200">
                        <a:effectLst/>
                      </a:endParaRPr>
                    </a:p>
                    <a:p>
                      <a:pPr marL="0" marR="0" algn="just">
                        <a:lnSpc>
                          <a:spcPct val="150000"/>
                        </a:lnSpc>
                        <a:spcBef>
                          <a:spcPts val="0"/>
                        </a:spcBef>
                        <a:spcAft>
                          <a:spcPts val="0"/>
                        </a:spcAft>
                      </a:pPr>
                      <a:r>
                        <a:rPr lang="en-US" sz="1400">
                          <a:effectLst/>
                        </a:rPr>
                        <a:t>High</a:t>
                      </a:r>
                      <a:endParaRPr lang="en-US" sz="1200">
                        <a:effectLst/>
                        <a:latin typeface="Calibri"/>
                        <a:ea typeface="Times New Roman"/>
                        <a:cs typeface="Times New Roman"/>
                      </a:endParaRPr>
                    </a:p>
                  </a:txBody>
                  <a:tcPr marL="49039" marR="49039" marT="0" marB="0"/>
                </a:tc>
              </a:tr>
              <a:tr h="267049">
                <a:tc>
                  <a:txBody>
                    <a:bodyPr/>
                    <a:lstStyle/>
                    <a:p>
                      <a:pPr marL="0" marR="0" algn="just">
                        <a:lnSpc>
                          <a:spcPct val="150000"/>
                        </a:lnSpc>
                        <a:spcBef>
                          <a:spcPts val="0"/>
                        </a:spcBef>
                        <a:spcAft>
                          <a:spcPts val="0"/>
                        </a:spcAft>
                      </a:pPr>
                      <a:r>
                        <a:rPr lang="en-US" sz="1400">
                          <a:effectLst/>
                        </a:rPr>
                        <a:t>Gap Reference</a:t>
                      </a:r>
                      <a:endParaRPr lang="en-US" sz="1200">
                        <a:effectLst/>
                        <a:latin typeface="Calibri"/>
                        <a:ea typeface="Times New Roman"/>
                        <a:cs typeface="Times New Roman"/>
                      </a:endParaRPr>
                    </a:p>
                  </a:txBody>
                  <a:tcPr marL="49039" marR="49039" marT="0" marB="0"/>
                </a:tc>
                <a:tc>
                  <a:txBody>
                    <a:bodyPr/>
                    <a:lstStyle/>
                    <a:p>
                      <a:pPr marL="0" marR="0" algn="just">
                        <a:lnSpc>
                          <a:spcPct val="150000"/>
                        </a:lnSpc>
                        <a:spcBef>
                          <a:spcPts val="0"/>
                        </a:spcBef>
                        <a:spcAft>
                          <a:spcPts val="0"/>
                        </a:spcAft>
                      </a:pPr>
                      <a:r>
                        <a:rPr lang="en-US" sz="1400" dirty="0">
                          <a:effectLst/>
                        </a:rPr>
                        <a:t>IPHS (4.1.8)</a:t>
                      </a:r>
                      <a:endParaRPr lang="en-US" sz="1200" dirty="0">
                        <a:effectLst/>
                        <a:latin typeface="Calibri"/>
                        <a:ea typeface="Times New Roman"/>
                        <a:cs typeface="Times New Roman"/>
                      </a:endParaRPr>
                    </a:p>
                  </a:txBody>
                  <a:tcPr marL="49039" marR="49039" marT="0" marB="0"/>
                </a:tc>
              </a:tr>
            </a:tbl>
          </a:graphicData>
        </a:graphic>
      </p:graphicFrame>
      <p:sp>
        <p:nvSpPr>
          <p:cNvPr id="5" name="Rectangle 1"/>
          <p:cNvSpPr>
            <a:spLocks noChangeArrowheads="1"/>
          </p:cNvSpPr>
          <p:nvPr/>
        </p:nvSpPr>
        <p:spPr bwMode="auto">
          <a:xfrm>
            <a:off x="2409825" y="10191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(2.1) For 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4379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2057199"/>
              </p:ext>
            </p:extLst>
          </p:nvPr>
        </p:nvGraphicFramePr>
        <p:xfrm>
          <a:off x="457200" y="902018"/>
          <a:ext cx="8153402" cy="5447094"/>
        </p:xfrm>
        <a:graphic>
          <a:graphicData uri="http://schemas.openxmlformats.org/drawingml/2006/table">
            <a:tbl>
              <a:tblPr firstRow="1" firstCol="1" bandRow="1">
                <a:tableStyleId>{5C22544A-7EE6-4342-B048-85BDC9FD1C3A}</a:tableStyleId>
              </a:tblPr>
              <a:tblGrid>
                <a:gridCol w="4076701"/>
                <a:gridCol w="4076701"/>
              </a:tblGrid>
              <a:tr h="207392">
                <a:tc>
                  <a:txBody>
                    <a:bodyPr/>
                    <a:lstStyle/>
                    <a:p>
                      <a:pPr marL="0" marR="0" algn="just">
                        <a:lnSpc>
                          <a:spcPct val="150000"/>
                        </a:lnSpc>
                        <a:spcBef>
                          <a:spcPts val="0"/>
                        </a:spcBef>
                        <a:spcAft>
                          <a:spcPts val="0"/>
                        </a:spcAft>
                      </a:pPr>
                      <a:r>
                        <a:rPr lang="en-US" sz="1600" dirty="0">
                          <a:effectLst/>
                        </a:rPr>
                        <a:t>Gap ID No.</a:t>
                      </a:r>
                      <a:endParaRPr lang="en-US" sz="1600" dirty="0">
                        <a:effectLst/>
                        <a:latin typeface="Calibri"/>
                        <a:ea typeface="Times New Roman"/>
                        <a:cs typeface="Times New Roman"/>
                      </a:endParaRPr>
                    </a:p>
                  </a:txBody>
                  <a:tcPr marL="59664" marR="59664" marT="0" marB="0"/>
                </a:tc>
                <a:tc>
                  <a:txBody>
                    <a:bodyPr/>
                    <a:lstStyle/>
                    <a:p>
                      <a:pPr marL="0" marR="0" algn="just">
                        <a:lnSpc>
                          <a:spcPct val="150000"/>
                        </a:lnSpc>
                        <a:spcBef>
                          <a:spcPts val="0"/>
                        </a:spcBef>
                        <a:spcAft>
                          <a:spcPts val="0"/>
                        </a:spcAft>
                      </a:pPr>
                      <a:r>
                        <a:rPr lang="en-US" sz="1600">
                          <a:effectLst/>
                        </a:rPr>
                        <a:t>IP001</a:t>
                      </a:r>
                      <a:endParaRPr lang="en-US" sz="1600">
                        <a:effectLst/>
                        <a:latin typeface="Calibri"/>
                        <a:ea typeface="Times New Roman"/>
                        <a:cs typeface="Times New Roman"/>
                      </a:endParaRPr>
                    </a:p>
                  </a:txBody>
                  <a:tcPr marL="59664" marR="59664" marT="0" marB="0"/>
                </a:tc>
              </a:tr>
              <a:tr h="312737">
                <a:tc gridSpan="2">
                  <a:txBody>
                    <a:bodyPr/>
                    <a:lstStyle/>
                    <a:p>
                      <a:pPr marL="0" marR="0" algn="just">
                        <a:lnSpc>
                          <a:spcPct val="150000"/>
                        </a:lnSpc>
                        <a:spcBef>
                          <a:spcPts val="0"/>
                        </a:spcBef>
                        <a:spcAft>
                          <a:spcPts val="0"/>
                        </a:spcAft>
                      </a:pPr>
                      <a:r>
                        <a:rPr lang="en-US" sz="1600">
                          <a:effectLst/>
                        </a:rPr>
                        <a:t>Gap Statement: Infection control not being practiced in the ward.</a:t>
                      </a:r>
                      <a:endParaRPr lang="en-US" sz="1600">
                        <a:effectLst/>
                        <a:latin typeface="Calibri"/>
                        <a:ea typeface="Times New Roman"/>
                        <a:cs typeface="Times New Roman"/>
                      </a:endParaRPr>
                    </a:p>
                  </a:txBody>
                  <a:tcPr marL="59664" marR="59664" marT="0" marB="0"/>
                </a:tc>
                <a:tc hMerge="1">
                  <a:txBody>
                    <a:bodyPr/>
                    <a:lstStyle/>
                    <a:p>
                      <a:endParaRPr lang="en-US"/>
                    </a:p>
                  </a:txBody>
                  <a:tcPr/>
                </a:tc>
              </a:tr>
              <a:tr h="2814638">
                <a:tc gridSpan="2">
                  <a:txBody>
                    <a:bodyPr/>
                    <a:lstStyle/>
                    <a:p>
                      <a:pPr marL="0" marR="0" algn="just">
                        <a:lnSpc>
                          <a:spcPct val="150000"/>
                        </a:lnSpc>
                        <a:spcBef>
                          <a:spcPts val="0"/>
                        </a:spcBef>
                        <a:spcAft>
                          <a:spcPts val="0"/>
                        </a:spcAft>
                      </a:pPr>
                      <a:r>
                        <a:rPr lang="en-US" sz="1600" dirty="0">
                          <a:effectLst/>
                        </a:rPr>
                        <a:t>Rationale/ Explanation:</a:t>
                      </a:r>
                    </a:p>
                    <a:p>
                      <a:pPr marL="342900" marR="0" lvl="0" indent="-342900" algn="just">
                        <a:lnSpc>
                          <a:spcPct val="150000"/>
                        </a:lnSpc>
                        <a:spcBef>
                          <a:spcPts val="0"/>
                        </a:spcBef>
                        <a:spcAft>
                          <a:spcPts val="0"/>
                        </a:spcAft>
                        <a:buFont typeface="Symbol"/>
                        <a:buChar char=""/>
                      </a:pPr>
                      <a:r>
                        <a:rPr lang="en-US" sz="1600" dirty="0" err="1" smtClean="0">
                          <a:effectLst/>
                        </a:rPr>
                        <a:t>Cheattle</a:t>
                      </a:r>
                      <a:r>
                        <a:rPr lang="en-US" sz="1600" dirty="0" smtClean="0">
                          <a:effectLst/>
                        </a:rPr>
                        <a:t> </a:t>
                      </a:r>
                      <a:r>
                        <a:rPr lang="en-US" sz="1600" dirty="0">
                          <a:effectLst/>
                        </a:rPr>
                        <a:t>Forceps and thermometer kept in the </a:t>
                      </a:r>
                      <a:r>
                        <a:rPr lang="en-US" sz="1600" dirty="0" err="1">
                          <a:effectLst/>
                        </a:rPr>
                        <a:t>Savlon</a:t>
                      </a:r>
                      <a:r>
                        <a:rPr lang="en-US" sz="1600" dirty="0">
                          <a:effectLst/>
                        </a:rPr>
                        <a:t> Solution but the solution is not changed every day.</a:t>
                      </a:r>
                    </a:p>
                    <a:p>
                      <a:pPr marL="342900" marR="0" lvl="0" indent="-342900" algn="just">
                        <a:lnSpc>
                          <a:spcPct val="150000"/>
                        </a:lnSpc>
                        <a:spcBef>
                          <a:spcPts val="0"/>
                        </a:spcBef>
                        <a:spcAft>
                          <a:spcPts val="0"/>
                        </a:spcAft>
                        <a:buFont typeface="Symbol"/>
                        <a:buChar char=""/>
                      </a:pPr>
                      <a:r>
                        <a:rPr lang="en-US" sz="1600" dirty="0">
                          <a:effectLst/>
                        </a:rPr>
                        <a:t>There is no separate area to keep the sterile and unsterile </a:t>
                      </a:r>
                      <a:r>
                        <a:rPr lang="en-US" sz="1600" dirty="0" err="1">
                          <a:effectLst/>
                        </a:rPr>
                        <a:t>equipments</a:t>
                      </a:r>
                      <a:r>
                        <a:rPr lang="en-US" sz="1600" dirty="0">
                          <a:effectLst/>
                        </a:rPr>
                        <a:t>.</a:t>
                      </a:r>
                    </a:p>
                    <a:p>
                      <a:pPr marL="342900" marR="0" lvl="0" indent="-342900" algn="just">
                        <a:lnSpc>
                          <a:spcPct val="150000"/>
                        </a:lnSpc>
                        <a:spcBef>
                          <a:spcPts val="0"/>
                        </a:spcBef>
                        <a:spcAft>
                          <a:spcPts val="0"/>
                        </a:spcAft>
                        <a:buFont typeface="Symbol"/>
                        <a:buChar char=""/>
                      </a:pPr>
                      <a:r>
                        <a:rPr lang="en-US" sz="1600" dirty="0">
                          <a:effectLst/>
                        </a:rPr>
                        <a:t>The Biomedical waste segregation is not as per guidelines.</a:t>
                      </a:r>
                    </a:p>
                    <a:p>
                      <a:pPr marL="342900" marR="0" lvl="0" indent="-342900" algn="just">
                        <a:lnSpc>
                          <a:spcPct val="150000"/>
                        </a:lnSpc>
                        <a:spcBef>
                          <a:spcPts val="0"/>
                        </a:spcBef>
                        <a:spcAft>
                          <a:spcPts val="0"/>
                        </a:spcAft>
                        <a:buFont typeface="Symbol"/>
                        <a:buChar char=""/>
                      </a:pPr>
                      <a:r>
                        <a:rPr lang="en-US" sz="1600" dirty="0">
                          <a:effectLst/>
                        </a:rPr>
                        <a:t>Color coded dustbins have not been provided in the wards.</a:t>
                      </a:r>
                    </a:p>
                    <a:p>
                      <a:pPr marL="342900" marR="0" lvl="0" indent="-342900" algn="just">
                        <a:lnSpc>
                          <a:spcPct val="150000"/>
                        </a:lnSpc>
                        <a:spcBef>
                          <a:spcPts val="0"/>
                        </a:spcBef>
                        <a:spcAft>
                          <a:spcPts val="0"/>
                        </a:spcAft>
                        <a:buFont typeface="Symbol"/>
                        <a:buChar char=""/>
                      </a:pPr>
                      <a:r>
                        <a:rPr lang="en-US" sz="1600" dirty="0">
                          <a:effectLst/>
                        </a:rPr>
                        <a:t>Needle cutter is not available in the ward.</a:t>
                      </a:r>
                    </a:p>
                    <a:p>
                      <a:pPr marL="342900" marR="0" lvl="0" indent="-342900" algn="just">
                        <a:lnSpc>
                          <a:spcPct val="150000"/>
                        </a:lnSpc>
                        <a:spcBef>
                          <a:spcPts val="0"/>
                        </a:spcBef>
                        <a:spcAft>
                          <a:spcPts val="0"/>
                        </a:spcAft>
                        <a:buFont typeface="Symbol"/>
                        <a:buChar char=""/>
                      </a:pPr>
                      <a:r>
                        <a:rPr lang="en-US" sz="1600" dirty="0">
                          <a:effectLst/>
                        </a:rPr>
                        <a:t>Unsterile instruments are used by staff nurse/ ANM.</a:t>
                      </a:r>
                    </a:p>
                    <a:p>
                      <a:pPr marL="342900" marR="0" lvl="0" indent="-342900" algn="just">
                        <a:lnSpc>
                          <a:spcPct val="150000"/>
                        </a:lnSpc>
                        <a:spcBef>
                          <a:spcPts val="0"/>
                        </a:spcBef>
                        <a:spcAft>
                          <a:spcPts val="0"/>
                        </a:spcAft>
                        <a:buFont typeface="Symbol"/>
                        <a:buChar char=""/>
                      </a:pPr>
                      <a:r>
                        <a:rPr lang="en-US" sz="1600" dirty="0">
                          <a:effectLst/>
                        </a:rPr>
                        <a:t>Cleaning and mopping schedule is not proper and disinfectants are not used.</a:t>
                      </a:r>
                      <a:endParaRPr lang="en-US" sz="1600" dirty="0">
                        <a:effectLst/>
                        <a:latin typeface="Calibri"/>
                        <a:ea typeface="Times New Roman"/>
                        <a:cs typeface="Times New Roman"/>
                      </a:endParaRPr>
                    </a:p>
                  </a:txBody>
                  <a:tcPr marL="59664" marR="59664" marT="0" marB="0"/>
                </a:tc>
                <a:tc hMerge="1">
                  <a:txBody>
                    <a:bodyPr/>
                    <a:lstStyle/>
                    <a:p>
                      <a:endParaRPr lang="en-US"/>
                    </a:p>
                  </a:txBody>
                  <a:tcPr/>
                </a:tc>
              </a:tr>
              <a:tr h="625475">
                <a:tc>
                  <a:txBody>
                    <a:bodyPr/>
                    <a:lstStyle/>
                    <a:p>
                      <a:pPr marL="0" marR="0" algn="just">
                        <a:lnSpc>
                          <a:spcPct val="150000"/>
                        </a:lnSpc>
                        <a:spcBef>
                          <a:spcPts val="0"/>
                        </a:spcBef>
                        <a:spcAft>
                          <a:spcPts val="0"/>
                        </a:spcAft>
                      </a:pPr>
                      <a:r>
                        <a:rPr lang="en-US" sz="1600">
                          <a:effectLst/>
                        </a:rPr>
                        <a:t>Gap Classification</a:t>
                      </a:r>
                    </a:p>
                    <a:p>
                      <a:pPr marL="0" marR="0" algn="just">
                        <a:lnSpc>
                          <a:spcPct val="150000"/>
                        </a:lnSpc>
                        <a:spcBef>
                          <a:spcPts val="0"/>
                        </a:spcBef>
                        <a:spcAft>
                          <a:spcPts val="0"/>
                        </a:spcAft>
                      </a:pPr>
                      <a:r>
                        <a:rPr lang="en-US" sz="1600">
                          <a:effectLst/>
                        </a:rPr>
                        <a:t>Process</a:t>
                      </a:r>
                      <a:endParaRPr lang="en-US" sz="1600">
                        <a:effectLst/>
                        <a:latin typeface="Calibri"/>
                        <a:ea typeface="Times New Roman"/>
                        <a:cs typeface="Times New Roman"/>
                      </a:endParaRPr>
                    </a:p>
                  </a:txBody>
                  <a:tcPr marL="59664" marR="59664" marT="0" marB="0"/>
                </a:tc>
                <a:tc>
                  <a:txBody>
                    <a:bodyPr/>
                    <a:lstStyle/>
                    <a:p>
                      <a:pPr marL="0" marR="0" algn="just">
                        <a:lnSpc>
                          <a:spcPct val="150000"/>
                        </a:lnSpc>
                        <a:spcBef>
                          <a:spcPts val="0"/>
                        </a:spcBef>
                        <a:spcAft>
                          <a:spcPts val="0"/>
                        </a:spcAft>
                      </a:pPr>
                      <a:r>
                        <a:rPr lang="en-US" sz="1600">
                          <a:effectLst/>
                        </a:rPr>
                        <a:t>*Gap Severity Rating</a:t>
                      </a:r>
                    </a:p>
                    <a:p>
                      <a:pPr marL="0" marR="0" algn="just">
                        <a:lnSpc>
                          <a:spcPct val="150000"/>
                        </a:lnSpc>
                        <a:spcBef>
                          <a:spcPts val="0"/>
                        </a:spcBef>
                        <a:spcAft>
                          <a:spcPts val="0"/>
                        </a:spcAft>
                      </a:pPr>
                      <a:r>
                        <a:rPr lang="en-US" sz="1600">
                          <a:effectLst/>
                        </a:rPr>
                        <a:t>Medium</a:t>
                      </a:r>
                      <a:endParaRPr lang="en-US" sz="1600">
                        <a:effectLst/>
                        <a:latin typeface="Calibri"/>
                        <a:ea typeface="Times New Roman"/>
                        <a:cs typeface="Times New Roman"/>
                      </a:endParaRPr>
                    </a:p>
                  </a:txBody>
                  <a:tcPr marL="59664" marR="59664" marT="0" marB="0"/>
                </a:tc>
              </a:tr>
              <a:tr h="312737">
                <a:tc>
                  <a:txBody>
                    <a:bodyPr/>
                    <a:lstStyle/>
                    <a:p>
                      <a:pPr marL="0" marR="0" algn="just">
                        <a:lnSpc>
                          <a:spcPct val="150000"/>
                        </a:lnSpc>
                        <a:spcBef>
                          <a:spcPts val="0"/>
                        </a:spcBef>
                        <a:spcAft>
                          <a:spcPts val="0"/>
                        </a:spcAft>
                      </a:pPr>
                      <a:r>
                        <a:rPr lang="en-US" sz="1600">
                          <a:effectLst/>
                        </a:rPr>
                        <a:t>Gap Reference</a:t>
                      </a:r>
                      <a:endParaRPr lang="en-US" sz="1600">
                        <a:effectLst/>
                        <a:latin typeface="Calibri"/>
                        <a:ea typeface="Times New Roman"/>
                        <a:cs typeface="Times New Roman"/>
                      </a:endParaRPr>
                    </a:p>
                  </a:txBody>
                  <a:tcPr marL="59664" marR="59664" marT="0" marB="0"/>
                </a:tc>
                <a:tc>
                  <a:txBody>
                    <a:bodyPr/>
                    <a:lstStyle/>
                    <a:p>
                      <a:pPr marL="0" marR="0" algn="just">
                        <a:lnSpc>
                          <a:spcPct val="150000"/>
                        </a:lnSpc>
                        <a:spcBef>
                          <a:spcPts val="0"/>
                        </a:spcBef>
                        <a:spcAft>
                          <a:spcPts val="0"/>
                        </a:spcAft>
                      </a:pPr>
                      <a:r>
                        <a:rPr lang="en-US" sz="1600">
                          <a:effectLst/>
                        </a:rPr>
                        <a:t>IPHS (4.1.8)</a:t>
                      </a:r>
                      <a:endParaRPr lang="en-US" sz="1600">
                        <a:effectLst/>
                        <a:latin typeface="Calibri"/>
                        <a:ea typeface="Times New Roman"/>
                        <a:cs typeface="Times New Roman"/>
                      </a:endParaRPr>
                    </a:p>
                  </a:txBody>
                  <a:tcPr marL="59664" marR="59664" marT="0" marB="0"/>
                </a:tc>
              </a:tr>
              <a:tr h="312737">
                <a:tc>
                  <a:txBody>
                    <a:bodyPr/>
                    <a:lstStyle/>
                    <a:p>
                      <a:pPr marL="0" marR="0" algn="just">
                        <a:lnSpc>
                          <a:spcPct val="150000"/>
                        </a:lnSpc>
                        <a:spcBef>
                          <a:spcPts val="0"/>
                        </a:spcBef>
                        <a:spcAft>
                          <a:spcPts val="0"/>
                        </a:spcAft>
                      </a:pPr>
                      <a:r>
                        <a:rPr lang="en-US" sz="1600">
                          <a:effectLst/>
                        </a:rPr>
                        <a:t>Supporting Annexure</a:t>
                      </a:r>
                      <a:endParaRPr lang="en-US" sz="1600">
                        <a:effectLst/>
                        <a:latin typeface="Calibri"/>
                        <a:ea typeface="Times New Roman"/>
                        <a:cs typeface="Times New Roman"/>
                      </a:endParaRPr>
                    </a:p>
                  </a:txBody>
                  <a:tcPr marL="59664" marR="59664" marT="0" marB="0"/>
                </a:tc>
                <a:tc>
                  <a:txBody>
                    <a:bodyPr/>
                    <a:lstStyle/>
                    <a:p>
                      <a:pPr marL="0" marR="0" algn="just">
                        <a:lnSpc>
                          <a:spcPct val="150000"/>
                        </a:lnSpc>
                        <a:spcBef>
                          <a:spcPts val="0"/>
                        </a:spcBef>
                        <a:spcAft>
                          <a:spcPts val="0"/>
                        </a:spcAft>
                      </a:pPr>
                      <a:r>
                        <a:rPr lang="en-US" sz="1600" dirty="0">
                          <a:effectLst/>
                        </a:rPr>
                        <a:t>Photographs</a:t>
                      </a:r>
                      <a:endParaRPr lang="en-US" sz="1600" dirty="0">
                        <a:effectLst/>
                        <a:latin typeface="Calibri"/>
                        <a:ea typeface="Times New Roman"/>
                        <a:cs typeface="Times New Roman"/>
                      </a:endParaRPr>
                    </a:p>
                  </a:txBody>
                  <a:tcPr marL="59664" marR="59664" marT="0" marB="0"/>
                </a:tc>
              </a:tr>
            </a:tbl>
          </a:graphicData>
        </a:graphic>
      </p:graphicFrame>
      <p:sp>
        <p:nvSpPr>
          <p:cNvPr id="5" name="Rectangle 1"/>
          <p:cNvSpPr>
            <a:spLocks noChangeArrowheads="1"/>
          </p:cNvSpPr>
          <p:nvPr/>
        </p:nvSpPr>
        <p:spPr bwMode="auto">
          <a:xfrm>
            <a:off x="1828800" y="871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40978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Maternity &amp; Child Health Care:</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7102552"/>
              </p:ext>
            </p:extLst>
          </p:nvPr>
        </p:nvGraphicFramePr>
        <p:xfrm>
          <a:off x="685800" y="1364456"/>
          <a:ext cx="7924800" cy="3984054"/>
        </p:xfrm>
        <a:graphic>
          <a:graphicData uri="http://schemas.openxmlformats.org/drawingml/2006/table">
            <a:tbl>
              <a:tblPr firstRow="1" firstCol="1" bandRow="1">
                <a:tableStyleId>{5C22544A-7EE6-4342-B048-85BDC9FD1C3A}</a:tableStyleId>
              </a:tblPr>
              <a:tblGrid>
                <a:gridCol w="3962400"/>
                <a:gridCol w="3962400"/>
              </a:tblGrid>
              <a:tr h="0">
                <a:tc>
                  <a:txBody>
                    <a:bodyPr/>
                    <a:lstStyle/>
                    <a:p>
                      <a:pPr marL="0" marR="0" algn="just">
                        <a:lnSpc>
                          <a:spcPct val="150000"/>
                        </a:lnSpc>
                        <a:spcBef>
                          <a:spcPts val="0"/>
                        </a:spcBef>
                        <a:spcAft>
                          <a:spcPts val="0"/>
                        </a:spcAft>
                      </a:pPr>
                      <a:r>
                        <a:rPr lang="en-US" sz="1600" dirty="0">
                          <a:effectLst/>
                        </a:rPr>
                        <a:t>Gap ID No.</a:t>
                      </a:r>
                      <a:endParaRPr lang="en-US" sz="1400" dirty="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IP001</a:t>
                      </a:r>
                      <a:endParaRPr lang="en-US" sz="1400">
                        <a:effectLst/>
                        <a:latin typeface="Calibri"/>
                        <a:ea typeface="Times New Roman"/>
                        <a:cs typeface="Times New Roman"/>
                      </a:endParaRPr>
                    </a:p>
                  </a:txBody>
                  <a:tcPr marL="68580" marR="68580" marT="0" marB="0"/>
                </a:tc>
              </a:tr>
              <a:tr h="307975">
                <a:tc gridSpan="2">
                  <a:txBody>
                    <a:bodyPr/>
                    <a:lstStyle/>
                    <a:p>
                      <a:pPr marL="0" marR="0" algn="just">
                        <a:lnSpc>
                          <a:spcPct val="150000"/>
                        </a:lnSpc>
                        <a:spcBef>
                          <a:spcPts val="0"/>
                        </a:spcBef>
                        <a:spcAft>
                          <a:spcPts val="0"/>
                        </a:spcAft>
                      </a:pPr>
                      <a:r>
                        <a:rPr lang="en-US" sz="1600">
                          <a:effectLst/>
                        </a:rPr>
                        <a:t>Gap Statement: Essential facility for labour room is not available.</a:t>
                      </a:r>
                      <a:endParaRPr lang="en-US" sz="1400">
                        <a:effectLst/>
                        <a:latin typeface="Calibri"/>
                        <a:ea typeface="Times New Roman"/>
                        <a:cs typeface="Times New Roman"/>
                      </a:endParaRPr>
                    </a:p>
                  </a:txBody>
                  <a:tcPr marL="68580" marR="68580" marT="0" marB="0"/>
                </a:tc>
                <a:tc hMerge="1">
                  <a:txBody>
                    <a:bodyPr/>
                    <a:lstStyle/>
                    <a:p>
                      <a:endParaRPr lang="en-US"/>
                    </a:p>
                  </a:txBody>
                  <a:tcPr/>
                </a:tc>
              </a:tr>
              <a:tr h="965200">
                <a:tc gridSpan="2">
                  <a:txBody>
                    <a:bodyPr/>
                    <a:lstStyle/>
                    <a:p>
                      <a:pPr marL="0" marR="0" algn="just">
                        <a:lnSpc>
                          <a:spcPct val="150000"/>
                        </a:lnSpc>
                        <a:spcBef>
                          <a:spcPts val="0"/>
                        </a:spcBef>
                        <a:spcAft>
                          <a:spcPts val="0"/>
                        </a:spcAft>
                      </a:pPr>
                      <a:r>
                        <a:rPr lang="en-US" sz="1600" dirty="0">
                          <a:effectLst/>
                        </a:rPr>
                        <a:t>Rationale/ Explanation: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There are no separate areas for septic and aseptic deliveries.</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 </a:t>
                      </a:r>
                      <a:r>
                        <a:rPr lang="en-US" sz="1600" dirty="0" err="1" smtClean="0">
                          <a:effectLst/>
                        </a:rPr>
                        <a:t>labour</a:t>
                      </a:r>
                      <a:r>
                        <a:rPr lang="en-US" sz="1600" dirty="0" smtClean="0">
                          <a:effectLst/>
                        </a:rPr>
                        <a:t> </a:t>
                      </a:r>
                      <a:r>
                        <a:rPr lang="en-US" sz="1600" dirty="0">
                          <a:effectLst/>
                        </a:rPr>
                        <a:t>room is not well-lit and ventilated with an attached toilet facilities.</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No scrub room for doctors and nurses.</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No sterile supply in </a:t>
                      </a:r>
                      <a:r>
                        <a:rPr lang="en-US" sz="1600" dirty="0" err="1" smtClean="0">
                          <a:effectLst/>
                        </a:rPr>
                        <a:t>labour</a:t>
                      </a:r>
                      <a:r>
                        <a:rPr lang="en-US" sz="1600" dirty="0" smtClean="0">
                          <a:effectLst/>
                        </a:rPr>
                        <a:t> </a:t>
                      </a:r>
                      <a:r>
                        <a:rPr lang="en-US" sz="1600" dirty="0">
                          <a:effectLst/>
                        </a:rPr>
                        <a:t>room.</a:t>
                      </a:r>
                      <a:endParaRPr lang="en-US" sz="1400" dirty="0">
                        <a:effectLst/>
                        <a:latin typeface="Calibri"/>
                        <a:ea typeface="Times New Roman"/>
                        <a:cs typeface="Times New Roman"/>
                      </a:endParaRPr>
                    </a:p>
                  </a:txBody>
                  <a:tcPr marL="68580" marR="68580" marT="0" marB="0"/>
                </a:tc>
                <a:tc hMerge="1">
                  <a:txBody>
                    <a:bodyPr/>
                    <a:lstStyle/>
                    <a:p>
                      <a:endParaRPr lang="en-US"/>
                    </a:p>
                  </a:txBody>
                  <a:tcPr/>
                </a:tc>
              </a:tr>
              <a:tr h="0">
                <a:tc>
                  <a:txBody>
                    <a:bodyPr/>
                    <a:lstStyle/>
                    <a:p>
                      <a:pPr marL="0" marR="0" algn="just">
                        <a:lnSpc>
                          <a:spcPct val="150000"/>
                        </a:lnSpc>
                        <a:spcBef>
                          <a:spcPts val="0"/>
                        </a:spcBef>
                        <a:spcAft>
                          <a:spcPts val="0"/>
                        </a:spcAft>
                      </a:pPr>
                      <a:r>
                        <a:rPr lang="en-US" sz="1600">
                          <a:effectLst/>
                        </a:rPr>
                        <a:t>Gap Classification</a:t>
                      </a:r>
                      <a:endParaRPr lang="en-US" sz="1400">
                        <a:effectLst/>
                      </a:endParaRPr>
                    </a:p>
                    <a:p>
                      <a:pPr marL="0" marR="0" algn="just">
                        <a:lnSpc>
                          <a:spcPct val="150000"/>
                        </a:lnSpc>
                        <a:spcBef>
                          <a:spcPts val="0"/>
                        </a:spcBef>
                        <a:spcAft>
                          <a:spcPts val="0"/>
                        </a:spcAft>
                      </a:pPr>
                      <a:r>
                        <a:rPr lang="en-US" sz="1600">
                          <a:effectLst/>
                        </a:rPr>
                        <a:t>Structure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*Gap Severity Rating</a:t>
                      </a:r>
                      <a:endParaRPr lang="en-US" sz="1400">
                        <a:effectLst/>
                      </a:endParaRPr>
                    </a:p>
                    <a:p>
                      <a:pPr marL="0" marR="0" algn="just">
                        <a:lnSpc>
                          <a:spcPct val="150000"/>
                        </a:lnSpc>
                        <a:spcBef>
                          <a:spcPts val="0"/>
                        </a:spcBef>
                        <a:spcAft>
                          <a:spcPts val="0"/>
                        </a:spcAft>
                      </a:pPr>
                      <a:r>
                        <a:rPr lang="en-US" sz="1600">
                          <a:effectLst/>
                        </a:rPr>
                        <a:t>Medium</a:t>
                      </a:r>
                      <a:endParaRPr lang="en-US" sz="1400">
                        <a:effectLst/>
                        <a:latin typeface="Calibri"/>
                        <a:ea typeface="Times New Roman"/>
                        <a:cs typeface="Times New Roman"/>
                      </a:endParaRPr>
                    </a:p>
                  </a:txBody>
                  <a:tcPr marL="68580" marR="68580" marT="0" marB="0"/>
                </a:tc>
              </a:tr>
              <a:tr h="0">
                <a:tc>
                  <a:txBody>
                    <a:bodyPr/>
                    <a:lstStyle/>
                    <a:p>
                      <a:pPr marL="0" marR="0" algn="just">
                        <a:lnSpc>
                          <a:spcPct val="150000"/>
                        </a:lnSpc>
                        <a:spcBef>
                          <a:spcPts val="0"/>
                        </a:spcBef>
                        <a:spcAft>
                          <a:spcPts val="0"/>
                        </a:spcAft>
                      </a:pPr>
                      <a:r>
                        <a:rPr lang="en-US" sz="1600">
                          <a:effectLst/>
                        </a:rPr>
                        <a:t>Gap Reference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IPHS (4.1.10)</a:t>
                      </a:r>
                      <a:endParaRPr lang="en-US" sz="1400">
                        <a:effectLst/>
                        <a:latin typeface="Calibri"/>
                        <a:ea typeface="Times New Roman"/>
                        <a:cs typeface="Times New Roman"/>
                      </a:endParaRPr>
                    </a:p>
                  </a:txBody>
                  <a:tcPr marL="68580" marR="68580" marT="0" marB="0"/>
                </a:tc>
              </a:tr>
              <a:tr h="0">
                <a:tc>
                  <a:txBody>
                    <a:bodyPr/>
                    <a:lstStyle/>
                    <a:p>
                      <a:pPr marL="0" marR="0" algn="just">
                        <a:lnSpc>
                          <a:spcPct val="150000"/>
                        </a:lnSpc>
                        <a:spcBef>
                          <a:spcPts val="0"/>
                        </a:spcBef>
                        <a:spcAft>
                          <a:spcPts val="0"/>
                        </a:spcAft>
                      </a:pPr>
                      <a:r>
                        <a:rPr lang="en-US" sz="1600">
                          <a:effectLst/>
                        </a:rPr>
                        <a:t>Supporting Annexure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effectLst/>
                        </a:rPr>
                        <a:t>Photograph</a:t>
                      </a:r>
                      <a:endParaRPr lang="en-US" sz="1400" dirty="0">
                        <a:effectLst/>
                        <a:latin typeface="Calibri"/>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543050" y="13636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Pics...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1390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6401166"/>
              </p:ext>
            </p:extLst>
          </p:nvPr>
        </p:nvGraphicFramePr>
        <p:xfrm>
          <a:off x="762000" y="914401"/>
          <a:ext cx="6806632" cy="5189218"/>
        </p:xfrm>
        <a:graphic>
          <a:graphicData uri="http://schemas.openxmlformats.org/drawingml/2006/table">
            <a:tbl>
              <a:tblPr firstRow="1" firstCol="1" bandRow="1">
                <a:tableStyleId>{5C22544A-7EE6-4342-B048-85BDC9FD1C3A}</a:tableStyleId>
              </a:tblPr>
              <a:tblGrid>
                <a:gridCol w="3205263"/>
                <a:gridCol w="3601369"/>
              </a:tblGrid>
              <a:tr h="495299">
                <a:tc>
                  <a:txBody>
                    <a:bodyPr/>
                    <a:lstStyle/>
                    <a:p>
                      <a:pPr marL="0" marR="0" algn="just">
                        <a:lnSpc>
                          <a:spcPct val="150000"/>
                        </a:lnSpc>
                        <a:spcBef>
                          <a:spcPts val="0"/>
                        </a:spcBef>
                        <a:spcAft>
                          <a:spcPts val="0"/>
                        </a:spcAft>
                      </a:pPr>
                      <a:r>
                        <a:rPr lang="en-US" sz="1600">
                          <a:effectLst/>
                        </a:rPr>
                        <a:t>Gap ID No.</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IP 007</a:t>
                      </a:r>
                      <a:endParaRPr lang="en-US" sz="1400">
                        <a:effectLst/>
                        <a:latin typeface="Calibri"/>
                        <a:ea typeface="Times New Roman"/>
                        <a:cs typeface="Times New Roman"/>
                      </a:endParaRPr>
                    </a:p>
                  </a:txBody>
                  <a:tcPr marL="68580" marR="68580" marT="0" marB="0"/>
                </a:tc>
              </a:tr>
              <a:tr h="495299">
                <a:tc gridSpan="2">
                  <a:txBody>
                    <a:bodyPr/>
                    <a:lstStyle/>
                    <a:p>
                      <a:pPr marL="0" marR="0" algn="just">
                        <a:lnSpc>
                          <a:spcPct val="150000"/>
                        </a:lnSpc>
                        <a:spcBef>
                          <a:spcPts val="0"/>
                        </a:spcBef>
                        <a:spcAft>
                          <a:spcPts val="0"/>
                        </a:spcAft>
                      </a:pPr>
                      <a:r>
                        <a:rPr lang="en-US" sz="1600">
                          <a:effectLst/>
                        </a:rPr>
                        <a:t>Gap Statement: Patients are not accompanied by any hospital staff during transfer.</a:t>
                      </a:r>
                      <a:endParaRPr lang="en-US" sz="1400">
                        <a:effectLst/>
                        <a:latin typeface="Calibri"/>
                        <a:ea typeface="Times New Roman"/>
                        <a:cs typeface="Times New Roman"/>
                      </a:endParaRPr>
                    </a:p>
                  </a:txBody>
                  <a:tcPr marL="68580" marR="68580" marT="0" marB="0"/>
                </a:tc>
                <a:tc hMerge="1">
                  <a:txBody>
                    <a:bodyPr/>
                    <a:lstStyle/>
                    <a:p>
                      <a:endParaRPr lang="en-US"/>
                    </a:p>
                  </a:txBody>
                  <a:tcPr/>
                </a:tc>
              </a:tr>
              <a:tr h="1981201">
                <a:tc gridSpan="2">
                  <a:txBody>
                    <a:bodyPr/>
                    <a:lstStyle/>
                    <a:p>
                      <a:pPr marL="0" marR="0" algn="just">
                        <a:lnSpc>
                          <a:spcPct val="150000"/>
                        </a:lnSpc>
                        <a:spcBef>
                          <a:spcPts val="0"/>
                        </a:spcBef>
                        <a:spcAft>
                          <a:spcPts val="0"/>
                        </a:spcAft>
                      </a:pPr>
                      <a:r>
                        <a:rPr lang="en-US" sz="1600" dirty="0">
                          <a:effectLst/>
                        </a:rPr>
                        <a:t>Rationale/ Explanation: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 Referral Hospital has 24hr facility for the Ambulance.</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During transfer no staff member accompanies the patient in ambulance in critical cases.</a:t>
                      </a:r>
                      <a:endParaRPr lang="en-US" sz="1400" dirty="0">
                        <a:effectLst/>
                        <a:latin typeface="Calibri"/>
                        <a:ea typeface="Times New Roman"/>
                        <a:cs typeface="Times New Roman"/>
                      </a:endParaRPr>
                    </a:p>
                  </a:txBody>
                  <a:tcPr marL="68580" marR="68580" marT="0" marB="0"/>
                </a:tc>
                <a:tc hMerge="1">
                  <a:txBody>
                    <a:bodyPr/>
                    <a:lstStyle/>
                    <a:p>
                      <a:endParaRPr lang="en-US"/>
                    </a:p>
                  </a:txBody>
                  <a:tcPr/>
                </a:tc>
              </a:tr>
              <a:tr h="990600">
                <a:tc>
                  <a:txBody>
                    <a:bodyPr/>
                    <a:lstStyle/>
                    <a:p>
                      <a:pPr marL="0" marR="0" algn="just">
                        <a:lnSpc>
                          <a:spcPct val="150000"/>
                        </a:lnSpc>
                        <a:spcBef>
                          <a:spcPts val="0"/>
                        </a:spcBef>
                        <a:spcAft>
                          <a:spcPts val="0"/>
                        </a:spcAft>
                      </a:pPr>
                      <a:r>
                        <a:rPr lang="en-US" sz="1600">
                          <a:effectLst/>
                        </a:rPr>
                        <a:t>Gap Classification</a:t>
                      </a:r>
                      <a:endParaRPr lang="en-US" sz="1400">
                        <a:effectLst/>
                      </a:endParaRPr>
                    </a:p>
                    <a:p>
                      <a:pPr marL="0" marR="0" algn="just">
                        <a:lnSpc>
                          <a:spcPct val="150000"/>
                        </a:lnSpc>
                        <a:spcBef>
                          <a:spcPts val="0"/>
                        </a:spcBef>
                        <a:spcAft>
                          <a:spcPts val="0"/>
                        </a:spcAft>
                      </a:pPr>
                      <a:r>
                        <a:rPr lang="en-US" sz="1600">
                          <a:effectLst/>
                        </a:rPr>
                        <a:t>Structure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*Gap Severity Rating</a:t>
                      </a:r>
                      <a:endParaRPr lang="en-US" sz="1400">
                        <a:effectLst/>
                      </a:endParaRPr>
                    </a:p>
                    <a:p>
                      <a:pPr marL="0" marR="0" algn="just">
                        <a:lnSpc>
                          <a:spcPct val="150000"/>
                        </a:lnSpc>
                        <a:spcBef>
                          <a:spcPts val="0"/>
                        </a:spcBef>
                        <a:spcAft>
                          <a:spcPts val="0"/>
                        </a:spcAft>
                      </a:pPr>
                      <a:r>
                        <a:rPr lang="en-US" sz="1600">
                          <a:effectLst/>
                        </a:rPr>
                        <a:t>High</a:t>
                      </a:r>
                      <a:endParaRPr lang="en-US" sz="1400">
                        <a:effectLst/>
                        <a:latin typeface="Calibri"/>
                        <a:ea typeface="Times New Roman"/>
                        <a:cs typeface="Times New Roman"/>
                      </a:endParaRPr>
                    </a:p>
                  </a:txBody>
                  <a:tcPr marL="68580" marR="68580" marT="0" marB="0"/>
                </a:tc>
              </a:tr>
              <a:tr h="495299">
                <a:tc>
                  <a:txBody>
                    <a:bodyPr/>
                    <a:lstStyle/>
                    <a:p>
                      <a:pPr marL="0" marR="0" algn="just">
                        <a:lnSpc>
                          <a:spcPct val="150000"/>
                        </a:lnSpc>
                        <a:spcBef>
                          <a:spcPts val="0"/>
                        </a:spcBef>
                        <a:spcAft>
                          <a:spcPts val="0"/>
                        </a:spcAft>
                      </a:pPr>
                      <a:r>
                        <a:rPr lang="en-US" sz="1600">
                          <a:effectLst/>
                        </a:rPr>
                        <a:t>Gap Reference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a:effectLst/>
                        </a:rPr>
                        <a:t>IPHS (4.1.11)</a:t>
                      </a:r>
                      <a:endParaRPr lang="en-US" sz="1400">
                        <a:effectLst/>
                        <a:latin typeface="Calibri"/>
                        <a:ea typeface="Times New Roman"/>
                        <a:cs typeface="Times New Roman"/>
                      </a:endParaRPr>
                    </a:p>
                  </a:txBody>
                  <a:tcPr marL="68580" marR="68580" marT="0" marB="0"/>
                </a:tc>
              </a:tr>
              <a:tr h="495299">
                <a:tc>
                  <a:txBody>
                    <a:bodyPr/>
                    <a:lstStyle/>
                    <a:p>
                      <a:pPr marL="0" marR="0" algn="just">
                        <a:lnSpc>
                          <a:spcPct val="150000"/>
                        </a:lnSpc>
                        <a:spcBef>
                          <a:spcPts val="0"/>
                        </a:spcBef>
                        <a:spcAft>
                          <a:spcPts val="0"/>
                        </a:spcAft>
                      </a:pPr>
                      <a:r>
                        <a:rPr lang="en-US" sz="1600">
                          <a:effectLst/>
                        </a:rPr>
                        <a:t>Supporting Annexure</a:t>
                      </a:r>
                      <a:endParaRPr lang="en-US" sz="14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effectLst/>
                        </a:rPr>
                        <a:t>-</a:t>
                      </a:r>
                      <a:endParaRPr lang="en-US" sz="1400" dirty="0">
                        <a:effectLst/>
                        <a:latin typeface="Calibri"/>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597025" y="1655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91312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Ot</a:t>
            </a:r>
            <a:endParaRPr lang="en-US" dirty="0"/>
          </a:p>
        </p:txBody>
      </p:sp>
      <p:graphicFrame>
        <p:nvGraphicFramePr>
          <p:cNvPr id="6" name="Content Placeholder 5"/>
          <p:cNvGraphicFramePr>
            <a:graphicFrameLocks noGrp="1"/>
          </p:cNvGraphicFramePr>
          <p:nvPr>
            <p:ph idx="1"/>
          </p:nvPr>
        </p:nvGraphicFramePr>
        <p:xfrm>
          <a:off x="2012498" y="1326991"/>
          <a:ext cx="5141228" cy="3126105"/>
        </p:xfrm>
        <a:graphic>
          <a:graphicData uri="http://schemas.openxmlformats.org/drawingml/2006/table">
            <a:tbl>
              <a:tblPr firstRow="1" firstCol="1" bandRow="1">
                <a:tableStyleId>{5C22544A-7EE6-4342-B048-85BDC9FD1C3A}</a:tableStyleId>
              </a:tblPr>
              <a:tblGrid>
                <a:gridCol w="1962150"/>
                <a:gridCol w="138698"/>
                <a:gridCol w="3040380"/>
              </a:tblGrid>
              <a:tr h="0">
                <a:tc gridSpan="2">
                  <a:txBody>
                    <a:bodyPr/>
                    <a:lstStyle/>
                    <a:p>
                      <a:pPr marL="0" marR="0" algn="just">
                        <a:lnSpc>
                          <a:spcPct val="150000"/>
                        </a:lnSpc>
                        <a:spcBef>
                          <a:spcPts val="0"/>
                        </a:spcBef>
                        <a:spcAft>
                          <a:spcPts val="0"/>
                        </a:spcAft>
                      </a:pPr>
                      <a:r>
                        <a:rPr lang="en-US" sz="1200">
                          <a:effectLst/>
                        </a:rPr>
                        <a:t>Gap ID No.</a:t>
                      </a:r>
                      <a:endParaRPr lang="en-US" sz="1100">
                        <a:effectLst/>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1200">
                          <a:effectLst/>
                        </a:rPr>
                        <a:t>OT001</a:t>
                      </a:r>
                      <a:endParaRPr lang="en-US" sz="1100">
                        <a:effectLst/>
                        <a:latin typeface="Calibri"/>
                        <a:ea typeface="Times New Roman"/>
                        <a:cs typeface="Times New Roman"/>
                      </a:endParaRPr>
                    </a:p>
                  </a:txBody>
                  <a:tcPr marL="68580" marR="68580" marT="0" marB="0"/>
                </a:tc>
              </a:tr>
              <a:tr h="285750">
                <a:tc gridSpan="3">
                  <a:txBody>
                    <a:bodyPr/>
                    <a:lstStyle/>
                    <a:p>
                      <a:pPr marL="0" marR="0" algn="just">
                        <a:lnSpc>
                          <a:spcPct val="150000"/>
                        </a:lnSpc>
                        <a:spcBef>
                          <a:spcPts val="0"/>
                        </a:spcBef>
                        <a:spcAft>
                          <a:spcPts val="0"/>
                        </a:spcAft>
                      </a:pPr>
                      <a:r>
                        <a:rPr lang="en-US" sz="1200">
                          <a:effectLst/>
                        </a:rPr>
                        <a:t>Gap Statement: OT is not designed as per standard guidelines.</a:t>
                      </a:r>
                      <a:endParaRPr lang="en-US" sz="1100">
                        <a:effectLst/>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847725">
                <a:tc gridSpan="3">
                  <a:txBody>
                    <a:bodyPr/>
                    <a:lstStyle/>
                    <a:p>
                      <a:pPr marL="0" marR="0" algn="just">
                        <a:lnSpc>
                          <a:spcPct val="150000"/>
                        </a:lnSpc>
                        <a:spcBef>
                          <a:spcPts val="0"/>
                        </a:spcBef>
                        <a:spcAft>
                          <a:spcPts val="0"/>
                        </a:spcAft>
                      </a:pPr>
                      <a:r>
                        <a:rPr lang="en-US" sz="1200">
                          <a:effectLst/>
                        </a:rPr>
                        <a:t>Rationale/ Explanation:</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No concept of zoning exists at present.</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There is no separate dress change area in the OT.</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There are windows which are not sealed.</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Scrubbing Room is inside the Operating Room.</a:t>
                      </a:r>
                      <a:endParaRPr lang="en-US" sz="1100">
                        <a:effectLst/>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0">
                <a:tc gridSpan="2">
                  <a:txBody>
                    <a:bodyPr/>
                    <a:lstStyle/>
                    <a:p>
                      <a:pPr marL="0" marR="0" algn="just">
                        <a:lnSpc>
                          <a:spcPct val="150000"/>
                        </a:lnSpc>
                        <a:spcBef>
                          <a:spcPts val="0"/>
                        </a:spcBef>
                        <a:spcAft>
                          <a:spcPts val="0"/>
                        </a:spcAft>
                      </a:pPr>
                      <a:r>
                        <a:rPr lang="en-US" sz="1200">
                          <a:effectLst/>
                        </a:rPr>
                        <a:t>Gap Classification</a:t>
                      </a:r>
                      <a:endParaRPr lang="en-US" sz="1100">
                        <a:effectLst/>
                      </a:endParaRPr>
                    </a:p>
                    <a:p>
                      <a:pPr marL="0" marR="0" algn="just">
                        <a:lnSpc>
                          <a:spcPct val="150000"/>
                        </a:lnSpc>
                        <a:spcBef>
                          <a:spcPts val="0"/>
                        </a:spcBef>
                        <a:spcAft>
                          <a:spcPts val="0"/>
                        </a:spcAft>
                      </a:pPr>
                      <a:r>
                        <a:rPr lang="en-US" sz="1200">
                          <a:effectLst/>
                        </a:rPr>
                        <a:t>Structure</a:t>
                      </a:r>
                      <a:endParaRPr lang="en-US" sz="1100">
                        <a:effectLst/>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1200">
                          <a:effectLst/>
                        </a:rPr>
                        <a:t>*Gap Severity Rating</a:t>
                      </a:r>
                      <a:endParaRPr lang="en-US" sz="1100">
                        <a:effectLst/>
                      </a:endParaRPr>
                    </a:p>
                    <a:p>
                      <a:pPr marL="0" marR="0" algn="just">
                        <a:lnSpc>
                          <a:spcPct val="150000"/>
                        </a:lnSpc>
                        <a:spcBef>
                          <a:spcPts val="0"/>
                        </a:spcBef>
                        <a:spcAft>
                          <a:spcPts val="0"/>
                        </a:spcAft>
                      </a:pPr>
                      <a:r>
                        <a:rPr lang="en-US" sz="1200">
                          <a:effectLst/>
                        </a:rPr>
                        <a:t>High</a:t>
                      </a:r>
                      <a:endParaRPr lang="en-US" sz="1100">
                        <a:effectLst/>
                        <a:latin typeface="Calibri"/>
                        <a:ea typeface="Times New Roman"/>
                        <a:cs typeface="Times New Roman"/>
                      </a:endParaRPr>
                    </a:p>
                  </a:txBody>
                  <a:tcPr marL="68580" marR="68580" marT="0" marB="0"/>
                </a:tc>
              </a:tr>
              <a:tr h="371475">
                <a:tc>
                  <a:txBody>
                    <a:bodyPr/>
                    <a:lstStyle/>
                    <a:p>
                      <a:pPr marL="0" marR="0" algn="just">
                        <a:lnSpc>
                          <a:spcPct val="150000"/>
                        </a:lnSpc>
                        <a:spcBef>
                          <a:spcPts val="0"/>
                        </a:spcBef>
                        <a:spcAft>
                          <a:spcPts val="0"/>
                        </a:spcAft>
                      </a:pPr>
                      <a:r>
                        <a:rPr lang="en-US" sz="1200">
                          <a:effectLst/>
                        </a:rPr>
                        <a:t>Gap Reference</a:t>
                      </a:r>
                      <a:endParaRPr lang="en-US" sz="1100">
                        <a:effectLst/>
                        <a:latin typeface="Calibri"/>
                        <a:ea typeface="Times New Roman"/>
                        <a:cs typeface="Times New Roman"/>
                      </a:endParaRPr>
                    </a:p>
                  </a:txBody>
                  <a:tcPr marL="68580" marR="68580" marT="0" marB="0"/>
                </a:tc>
                <a:tc gridSpan="2">
                  <a:txBody>
                    <a:bodyPr/>
                    <a:lstStyle/>
                    <a:p>
                      <a:pPr marL="0" marR="0" algn="just">
                        <a:lnSpc>
                          <a:spcPct val="150000"/>
                        </a:lnSpc>
                        <a:spcBef>
                          <a:spcPts val="0"/>
                        </a:spcBef>
                        <a:spcAft>
                          <a:spcPts val="0"/>
                        </a:spcAft>
                      </a:pPr>
                      <a:r>
                        <a:rPr lang="en-US" sz="1200">
                          <a:effectLst/>
                        </a:rPr>
                        <a:t>IPHS (4.1.9)</a:t>
                      </a:r>
                      <a:endParaRPr lang="en-US" sz="1100">
                        <a:effectLst/>
                        <a:latin typeface="Calibri"/>
                        <a:ea typeface="Times New Roman"/>
                        <a:cs typeface="Times New Roman"/>
                      </a:endParaRPr>
                    </a:p>
                  </a:txBody>
                  <a:tcPr marL="68580" marR="68580" marT="0" marB="0"/>
                </a:tc>
                <a:tc hMerge="1">
                  <a:txBody>
                    <a:bodyPr/>
                    <a:lstStyle/>
                    <a:p>
                      <a:endParaRPr lang="en-US"/>
                    </a:p>
                  </a:txBody>
                  <a:tcPr/>
                </a:tc>
              </a:tr>
              <a:tr h="0">
                <a:tc gridSpan="2">
                  <a:txBody>
                    <a:bodyPr/>
                    <a:lstStyle/>
                    <a:p>
                      <a:pPr marL="0" marR="0" algn="just">
                        <a:lnSpc>
                          <a:spcPct val="150000"/>
                        </a:lnSpc>
                        <a:spcBef>
                          <a:spcPts val="0"/>
                        </a:spcBef>
                        <a:spcAft>
                          <a:spcPts val="0"/>
                        </a:spcAft>
                      </a:pPr>
                      <a:r>
                        <a:rPr lang="en-US" sz="1200">
                          <a:effectLst/>
                        </a:rPr>
                        <a:t>Supporting Annexure</a:t>
                      </a:r>
                      <a:endParaRPr lang="en-US" sz="1100">
                        <a:effectLst/>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1200" dirty="0">
                          <a:effectLst/>
                        </a:rPr>
                        <a:t>-</a:t>
                      </a:r>
                      <a:endParaRPr lang="en-US" sz="1100" dirty="0">
                        <a:effectLst/>
                        <a:latin typeface="Calibri"/>
                        <a:ea typeface="Times New Roman"/>
                        <a:cs typeface="Times New Roman"/>
                      </a:endParaRPr>
                    </a:p>
                  </a:txBody>
                  <a:tcPr marL="68580" marR="68580" marT="0" marB="0"/>
                </a:tc>
              </a:tr>
            </a:tbl>
          </a:graphicData>
        </a:graphic>
      </p:graphicFrame>
      <p:sp>
        <p:nvSpPr>
          <p:cNvPr id="7" name="Rectangle 2"/>
          <p:cNvSpPr>
            <a:spLocks noChangeArrowheads="1"/>
          </p:cNvSpPr>
          <p:nvPr/>
        </p:nvSpPr>
        <p:spPr bwMode="auto">
          <a:xfrm>
            <a:off x="2012950" y="1327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Pics...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9116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STERILIZATION UNIT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6533283"/>
              </p:ext>
            </p:extLst>
          </p:nvPr>
        </p:nvGraphicFramePr>
        <p:xfrm>
          <a:off x="381000" y="990600"/>
          <a:ext cx="8305800" cy="4654296"/>
        </p:xfrm>
        <a:graphic>
          <a:graphicData uri="http://schemas.openxmlformats.org/drawingml/2006/table">
            <a:tbl>
              <a:tblPr firstRow="1" firstCol="1" bandRow="1">
                <a:tableStyleId>{5C22544A-7EE6-4342-B048-85BDC9FD1C3A}</a:tableStyleId>
              </a:tblPr>
              <a:tblGrid>
                <a:gridCol w="4152900"/>
                <a:gridCol w="4152900"/>
              </a:tblGrid>
              <a:tr h="311061">
                <a:tc>
                  <a:txBody>
                    <a:bodyPr/>
                    <a:lstStyle/>
                    <a:p>
                      <a:pPr marL="0" marR="0" algn="just">
                        <a:lnSpc>
                          <a:spcPct val="150000"/>
                        </a:lnSpc>
                        <a:spcBef>
                          <a:spcPts val="0"/>
                        </a:spcBef>
                        <a:spcAft>
                          <a:spcPts val="0"/>
                        </a:spcAft>
                      </a:pPr>
                      <a:r>
                        <a:rPr lang="en-US" sz="1200" dirty="0">
                          <a:effectLst/>
                        </a:rPr>
                        <a:t>Gap ID No.</a:t>
                      </a:r>
                      <a:endParaRPr lang="en-US" sz="1100" dirty="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OT001</a:t>
                      </a:r>
                      <a:endParaRPr lang="en-US" sz="1100">
                        <a:effectLst/>
                        <a:latin typeface="Calibri"/>
                        <a:ea typeface="Times New Roman"/>
                        <a:cs typeface="Times New Roman"/>
                      </a:endParaRPr>
                    </a:p>
                  </a:txBody>
                  <a:tcPr marL="68580" marR="68580" marT="0" marB="0"/>
                </a:tc>
              </a:tr>
              <a:tr h="659552">
                <a:tc gridSpan="2">
                  <a:txBody>
                    <a:bodyPr/>
                    <a:lstStyle/>
                    <a:p>
                      <a:pPr marL="0" marR="0" algn="just">
                        <a:lnSpc>
                          <a:spcPct val="150000"/>
                        </a:lnSpc>
                        <a:spcBef>
                          <a:spcPts val="0"/>
                        </a:spcBef>
                        <a:spcAft>
                          <a:spcPts val="0"/>
                        </a:spcAft>
                      </a:pPr>
                      <a:r>
                        <a:rPr lang="en-US" sz="1200" dirty="0">
                          <a:effectLst/>
                        </a:rPr>
                        <a:t>Gap Statement: Sterilization process is not commensurate the standard sterilization practices.</a:t>
                      </a:r>
                      <a:endParaRPr lang="en-US" sz="1100" dirty="0">
                        <a:effectLst/>
                        <a:latin typeface="Calibri"/>
                        <a:ea typeface="Times New Roman"/>
                        <a:cs typeface="Times New Roman"/>
                      </a:endParaRPr>
                    </a:p>
                  </a:txBody>
                  <a:tcPr marL="68580" marR="68580" marT="0" marB="0"/>
                </a:tc>
                <a:tc hMerge="1">
                  <a:txBody>
                    <a:bodyPr/>
                    <a:lstStyle/>
                    <a:p>
                      <a:endParaRPr lang="en-US"/>
                    </a:p>
                  </a:txBody>
                  <a:tcPr/>
                </a:tc>
              </a:tr>
              <a:tr h="2402009">
                <a:tc gridSpan="2">
                  <a:txBody>
                    <a:bodyPr/>
                    <a:lstStyle/>
                    <a:p>
                      <a:pPr marL="0" marR="0" algn="just">
                        <a:lnSpc>
                          <a:spcPct val="150000"/>
                        </a:lnSpc>
                        <a:spcBef>
                          <a:spcPts val="0"/>
                        </a:spcBef>
                        <a:spcAft>
                          <a:spcPts val="0"/>
                        </a:spcAft>
                      </a:pPr>
                      <a:r>
                        <a:rPr lang="en-US" sz="1200">
                          <a:effectLst/>
                        </a:rPr>
                        <a:t>Rationale/ Explanation:</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Calibration and maintenance of Autoclave is not being done.</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Chemical indicators for sterilization are not being used.</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Instruments are not disinfected and washed in enzymatic solution.</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Decontamination of instruments, gloves, cannulae and syringes are not in practices.</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No proper storage and re-assembly of instruments.</a:t>
                      </a:r>
                      <a:endParaRPr lang="en-US" sz="1100">
                        <a:effectLst/>
                      </a:endParaRPr>
                    </a:p>
                    <a:p>
                      <a:pPr marL="342900" marR="0" lvl="0" indent="-342900" algn="just">
                        <a:lnSpc>
                          <a:spcPct val="150000"/>
                        </a:lnSpc>
                        <a:spcBef>
                          <a:spcPts val="0"/>
                        </a:spcBef>
                        <a:spcAft>
                          <a:spcPts val="0"/>
                        </a:spcAft>
                        <a:buFont typeface="Symbol"/>
                        <a:buChar char=""/>
                      </a:pPr>
                      <a:r>
                        <a:rPr lang="en-US" sz="1200">
                          <a:effectLst/>
                        </a:rPr>
                        <a:t>No testing of sterilization.</a:t>
                      </a:r>
                      <a:endParaRPr lang="en-US" sz="1100">
                        <a:effectLst/>
                        <a:latin typeface="Calibri"/>
                        <a:ea typeface="Times New Roman"/>
                        <a:cs typeface="Times New Roman"/>
                      </a:endParaRPr>
                    </a:p>
                  </a:txBody>
                  <a:tcPr marL="68580" marR="68580" marT="0" marB="0"/>
                </a:tc>
                <a:tc hMerge="1">
                  <a:txBody>
                    <a:bodyPr/>
                    <a:lstStyle/>
                    <a:p>
                      <a:endParaRPr lang="en-US"/>
                    </a:p>
                  </a:txBody>
                  <a:tcPr/>
                </a:tc>
              </a:tr>
              <a:tr h="659552">
                <a:tc>
                  <a:txBody>
                    <a:bodyPr/>
                    <a:lstStyle/>
                    <a:p>
                      <a:pPr marL="0" marR="0" algn="just">
                        <a:lnSpc>
                          <a:spcPct val="150000"/>
                        </a:lnSpc>
                        <a:spcBef>
                          <a:spcPts val="0"/>
                        </a:spcBef>
                        <a:spcAft>
                          <a:spcPts val="0"/>
                        </a:spcAft>
                      </a:pPr>
                      <a:r>
                        <a:rPr lang="en-US" sz="1200">
                          <a:effectLst/>
                        </a:rPr>
                        <a:t>Gap Classification</a:t>
                      </a:r>
                      <a:endParaRPr lang="en-US" sz="1100">
                        <a:effectLst/>
                      </a:endParaRPr>
                    </a:p>
                    <a:p>
                      <a:pPr marL="0" marR="0" algn="just">
                        <a:lnSpc>
                          <a:spcPct val="150000"/>
                        </a:lnSpc>
                        <a:spcBef>
                          <a:spcPts val="0"/>
                        </a:spcBef>
                        <a:spcAft>
                          <a:spcPts val="0"/>
                        </a:spcAft>
                      </a:pPr>
                      <a:r>
                        <a:rPr lang="en-US" sz="1200">
                          <a:effectLst/>
                        </a:rPr>
                        <a:t>Structure</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*Gap Severity Rating</a:t>
                      </a:r>
                      <a:endParaRPr lang="en-US" sz="1100">
                        <a:effectLst/>
                      </a:endParaRPr>
                    </a:p>
                    <a:p>
                      <a:pPr marL="0" marR="0" algn="just">
                        <a:lnSpc>
                          <a:spcPct val="150000"/>
                        </a:lnSpc>
                        <a:spcBef>
                          <a:spcPts val="0"/>
                        </a:spcBef>
                        <a:spcAft>
                          <a:spcPts val="0"/>
                        </a:spcAft>
                      </a:pPr>
                      <a:r>
                        <a:rPr lang="en-US" sz="1200">
                          <a:effectLst/>
                        </a:rPr>
                        <a:t>Medium</a:t>
                      </a:r>
                      <a:endParaRPr lang="en-US" sz="1100">
                        <a:effectLst/>
                        <a:latin typeface="Calibri"/>
                        <a:ea typeface="Times New Roman"/>
                        <a:cs typeface="Times New Roman"/>
                      </a:endParaRPr>
                    </a:p>
                  </a:txBody>
                  <a:tcPr marL="68580" marR="68580" marT="0" marB="0"/>
                </a:tc>
              </a:tr>
              <a:tr h="311061">
                <a:tc>
                  <a:txBody>
                    <a:bodyPr/>
                    <a:lstStyle/>
                    <a:p>
                      <a:pPr marL="0" marR="0" algn="just">
                        <a:lnSpc>
                          <a:spcPct val="150000"/>
                        </a:lnSpc>
                        <a:spcBef>
                          <a:spcPts val="0"/>
                        </a:spcBef>
                        <a:spcAft>
                          <a:spcPts val="0"/>
                        </a:spcAft>
                      </a:pPr>
                      <a:r>
                        <a:rPr lang="en-US" sz="1200">
                          <a:effectLst/>
                        </a:rPr>
                        <a:t>Gap Reference</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IPHS (4.1.9)</a:t>
                      </a:r>
                      <a:endParaRPr lang="en-US" sz="1100">
                        <a:effectLst/>
                        <a:latin typeface="Calibri"/>
                        <a:ea typeface="Times New Roman"/>
                        <a:cs typeface="Times New Roman"/>
                      </a:endParaRPr>
                    </a:p>
                  </a:txBody>
                  <a:tcPr marL="68580" marR="68580" marT="0" marB="0"/>
                </a:tc>
              </a:tr>
              <a:tr h="311061">
                <a:tc>
                  <a:txBody>
                    <a:bodyPr/>
                    <a:lstStyle/>
                    <a:p>
                      <a:pPr marL="0" marR="0" algn="just">
                        <a:lnSpc>
                          <a:spcPct val="150000"/>
                        </a:lnSpc>
                        <a:spcBef>
                          <a:spcPts val="0"/>
                        </a:spcBef>
                        <a:spcAft>
                          <a:spcPts val="0"/>
                        </a:spcAft>
                      </a:pPr>
                      <a:r>
                        <a:rPr lang="en-US" sz="1200">
                          <a:effectLst/>
                        </a:rPr>
                        <a:t>Supporting Annexure</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dirty="0">
                          <a:effectLst/>
                        </a:rPr>
                        <a:t>Photographs</a:t>
                      </a:r>
                      <a:endParaRPr lang="en-US" sz="1100" dirty="0">
                        <a:effectLst/>
                        <a:latin typeface="Calibri"/>
                        <a:ea typeface="Times New Roman"/>
                        <a:cs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47870790"/>
              </p:ext>
            </p:extLst>
          </p:nvPr>
        </p:nvGraphicFramePr>
        <p:xfrm>
          <a:off x="2514600" y="2341404"/>
          <a:ext cx="5108892" cy="1371600"/>
        </p:xfrm>
        <a:graphic>
          <a:graphicData uri="http://schemas.openxmlformats.org/drawingml/2006/table">
            <a:tbl>
              <a:tblPr firstRow="1" firstCol="1" bandRow="1">
                <a:tableStyleId>{5C22544A-7EE6-4342-B048-85BDC9FD1C3A}</a:tableStyleId>
              </a:tblPr>
              <a:tblGrid>
                <a:gridCol w="390842"/>
                <a:gridCol w="1940560"/>
                <a:gridCol w="1374775"/>
                <a:gridCol w="1402715"/>
              </a:tblGrid>
              <a:tr h="0">
                <a:tc>
                  <a:txBody>
                    <a:bodyPr/>
                    <a:lstStyle/>
                    <a:p>
                      <a:pPr marL="0" marR="0" algn="just">
                        <a:lnSpc>
                          <a:spcPct val="150000"/>
                        </a:lnSpc>
                        <a:spcBef>
                          <a:spcPts val="0"/>
                        </a:spcBef>
                        <a:spcAft>
                          <a:spcPts val="0"/>
                        </a:spcAft>
                      </a:pPr>
                      <a:r>
                        <a:rPr lang="en-US" sz="1200" dirty="0">
                          <a:effectLst/>
                        </a:rPr>
                        <a:t>Process Group</a:t>
                      </a:r>
                      <a:endParaRPr lang="en-US" sz="1100" dirty="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Administration(Procurement)</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a:effectLst/>
                        </a:rPr>
                        <a:t>Sub-Process</a:t>
                      </a:r>
                      <a:endParaRPr lang="en-US" sz="1100">
                        <a:effectLst/>
                        <a:latin typeface="Calibri"/>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200" dirty="0">
                          <a:effectLst/>
                        </a:rPr>
                        <a:t>Procurement of drugs and kits, Lab </a:t>
                      </a:r>
                      <a:r>
                        <a:rPr lang="en-US" sz="1200" dirty="0" err="1">
                          <a:effectLst/>
                        </a:rPr>
                        <a:t>equipments</a:t>
                      </a:r>
                      <a:r>
                        <a:rPr lang="en-US" sz="1200" dirty="0">
                          <a:effectLst/>
                        </a:rPr>
                        <a:t> &amp; stationary.</a:t>
                      </a:r>
                      <a:endParaRPr lang="en-US" sz="1100" dirty="0">
                        <a:effectLst/>
                        <a:latin typeface="Calibri"/>
                        <a:ea typeface="Times New Roman"/>
                        <a:cs typeface="Times New Roman"/>
                      </a:endParaRPr>
                    </a:p>
                  </a:txBody>
                  <a:tcPr marL="68580" marR="68580" marT="0" marB="0"/>
                </a:tc>
              </a:tr>
            </a:tbl>
          </a:graphicData>
        </a:graphic>
      </p:graphicFrame>
      <p:sp>
        <p:nvSpPr>
          <p:cNvPr id="6" name="Rectangle 1"/>
          <p:cNvSpPr>
            <a:spLocks noChangeArrowheads="1"/>
          </p:cNvSpPr>
          <p:nvPr/>
        </p:nvSpPr>
        <p:spPr bwMode="auto">
          <a:xfrm>
            <a:off x="1543050" y="2341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Medical Store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Process Flow:</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17598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a:t>
            </a:r>
            <a:endParaRPr lang="en-US" dirty="0"/>
          </a:p>
        </p:txBody>
      </p:sp>
      <p:sp>
        <p:nvSpPr>
          <p:cNvPr id="3" name="Content Placeholder 2"/>
          <p:cNvSpPr>
            <a:spLocks noGrp="1"/>
          </p:cNvSpPr>
          <p:nvPr>
            <p:ph idx="1"/>
          </p:nvPr>
        </p:nvSpPr>
        <p:spPr/>
        <p:txBody>
          <a:bodyPr/>
          <a:lstStyle/>
          <a:p>
            <a:pPr lvl="0"/>
            <a:r>
              <a:rPr lang="en-US" dirty="0">
                <a:latin typeface="Times New Roman" pitchFamily="18" charset="0"/>
                <a:cs typeface="Times New Roman" pitchFamily="18" charset="0"/>
              </a:rPr>
              <a:t>There are no adequate chairs in waiting area.</a:t>
            </a:r>
          </a:p>
          <a:p>
            <a:pPr lvl="0"/>
            <a:r>
              <a:rPr lang="en-US" dirty="0">
                <a:latin typeface="Times New Roman" pitchFamily="18" charset="0"/>
                <a:cs typeface="Times New Roman" pitchFamily="18" charset="0"/>
              </a:rPr>
              <a:t>No availability of Wheel chairs &amp; trolley ramp.</a:t>
            </a:r>
          </a:p>
          <a:p>
            <a:pPr lvl="0"/>
            <a:r>
              <a:rPr lang="en-US" dirty="0">
                <a:latin typeface="Times New Roman" pitchFamily="18" charset="0"/>
                <a:cs typeface="Times New Roman" pitchFamily="18" charset="0"/>
              </a:rPr>
              <a:t>Too many patients and its relative enter the consultation chamber at a time.</a:t>
            </a:r>
          </a:p>
          <a:p>
            <a:pPr lvl="0"/>
            <a:r>
              <a:rPr lang="en-US" dirty="0">
                <a:latin typeface="Times New Roman" pitchFamily="18" charset="0"/>
                <a:cs typeface="Times New Roman" pitchFamily="18" charset="0"/>
              </a:rPr>
              <a:t>OPD patient’s registration takes place from 8:00 am to 12:00 pm. </a:t>
            </a:r>
          </a:p>
          <a:p>
            <a:pPr lvl="0"/>
            <a:r>
              <a:rPr lang="en-US" dirty="0">
                <a:latin typeface="Times New Roman" pitchFamily="18" charset="0"/>
                <a:cs typeface="Times New Roman" pitchFamily="18" charset="0"/>
              </a:rPr>
              <a:t>There are two registration counters for both female and male patients. </a:t>
            </a:r>
          </a:p>
          <a:p>
            <a:pPr lvl="0"/>
            <a:r>
              <a:rPr lang="en-US" dirty="0">
                <a:latin typeface="Times New Roman" pitchFamily="18" charset="0"/>
                <a:cs typeface="Times New Roman" pitchFamily="18" charset="0"/>
              </a:rPr>
              <a:t>Drinking Water facilities is not available </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Not available essential  equipment in labor room</a:t>
            </a:r>
          </a:p>
          <a:p>
            <a:pPr lvl="0"/>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In emergency not available required instrument</a:t>
            </a:r>
          </a:p>
          <a:p>
            <a:pPr lvl="0"/>
            <a:r>
              <a:rPr lang="en-US" dirty="0" smtClean="0">
                <a:latin typeface="Times New Roman" pitchFamily="18" charset="0"/>
                <a:cs typeface="Times New Roman" pitchFamily="18" charset="0"/>
              </a:rPr>
              <a:t>Very Less human resource in hospital but hospital is running with help of PHC staff</a:t>
            </a:r>
          </a:p>
          <a:p>
            <a:pPr lvl="0"/>
            <a:r>
              <a:rPr lang="en-US" dirty="0" smtClean="0">
                <a:latin typeface="Times New Roman" pitchFamily="18" charset="0"/>
                <a:cs typeface="Times New Roman" pitchFamily="18" charset="0"/>
              </a:rPr>
              <a:t>Nursing staff is  very efficient</a:t>
            </a:r>
          </a:p>
          <a:p>
            <a:pPr lvl="0"/>
            <a:endParaRPr lang="en-US" dirty="0" smtClean="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pPr lvl="0"/>
            <a:endParaRPr lang="en-US" dirty="0">
              <a:latin typeface="Times New Roman" pitchFamily="18" charset="0"/>
              <a:cs typeface="Times New Roman"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4147685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RECOMMENDATION</a:t>
            </a:r>
            <a:endParaRPr lang="en-US" sz="4000" dirty="0"/>
          </a:p>
        </p:txBody>
      </p:sp>
      <p:sp>
        <p:nvSpPr>
          <p:cNvPr id="3" name="Content Placeholder 2"/>
          <p:cNvSpPr>
            <a:spLocks noGrp="1"/>
          </p:cNvSpPr>
          <p:nvPr>
            <p:ph idx="1"/>
          </p:nvPr>
        </p:nvSpPr>
        <p:spPr>
          <a:xfrm>
            <a:off x="457200" y="1600201"/>
            <a:ext cx="8229600" cy="3733800"/>
          </a:xfrm>
        </p:spPr>
        <p:txBody>
          <a:bodyPr>
            <a:normAutofit/>
          </a:bodyPr>
          <a:lstStyle/>
          <a:p>
            <a:pPr algn="just">
              <a:lnSpc>
                <a:spcPct val="150000"/>
              </a:lnSpc>
              <a:buFont typeface="Arial" pitchFamily="34" charset="0"/>
              <a:buChar char="•"/>
              <a:defRPr/>
            </a:pPr>
            <a:r>
              <a:rPr lang="en-US" sz="1800" b="1" dirty="0" smtClean="0"/>
              <a:t>To maintain the quality of services external and internal monitoring should be done in regular basis.</a:t>
            </a:r>
          </a:p>
          <a:p>
            <a:pPr algn="just">
              <a:lnSpc>
                <a:spcPct val="150000"/>
              </a:lnSpc>
              <a:buFont typeface="Arial" pitchFamily="34" charset="0"/>
              <a:buChar char="•"/>
              <a:defRPr/>
            </a:pPr>
            <a:r>
              <a:rPr lang="en-US" sz="1800" b="1" dirty="0" smtClean="0"/>
              <a:t>Training of  staff to make them efficient .</a:t>
            </a:r>
          </a:p>
          <a:p>
            <a:pPr algn="just">
              <a:lnSpc>
                <a:spcPct val="150000"/>
              </a:lnSpc>
              <a:buFont typeface="Arial" pitchFamily="34" charset="0"/>
              <a:buChar char="•"/>
              <a:defRPr/>
            </a:pPr>
            <a:r>
              <a:rPr lang="en-US" sz="1800" b="1" dirty="0" smtClean="0"/>
              <a:t>Should be distribute the work in the staff.</a:t>
            </a:r>
          </a:p>
          <a:p>
            <a:pPr algn="just">
              <a:lnSpc>
                <a:spcPct val="150000"/>
              </a:lnSpc>
              <a:buFont typeface="Arial" pitchFamily="34" charset="0"/>
              <a:buChar char="•"/>
              <a:defRPr/>
            </a:pPr>
            <a:r>
              <a:rPr lang="en-US" sz="1800" b="1" dirty="0" smtClean="0"/>
              <a:t>Should be evaluate the work in the weekly basis.</a:t>
            </a:r>
          </a:p>
          <a:p>
            <a:pPr algn="just">
              <a:lnSpc>
                <a:spcPct val="150000"/>
              </a:lnSpc>
              <a:buNone/>
              <a:defRPr/>
            </a:pPr>
            <a:endParaRPr lang="en-US" sz="1800" b="1" dirty="0" smtClean="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52480" y="6019800"/>
            <a:ext cx="1591519" cy="8382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LEARNING DURING DISSERTATION</a:t>
            </a:r>
            <a:endParaRPr lang="en-US" sz="4000" dirty="0"/>
          </a:p>
        </p:txBody>
      </p:sp>
      <p:sp>
        <p:nvSpPr>
          <p:cNvPr id="3" name="Content Placeholder 2"/>
          <p:cNvSpPr>
            <a:spLocks noGrp="1"/>
          </p:cNvSpPr>
          <p:nvPr>
            <p:ph idx="1"/>
          </p:nvPr>
        </p:nvSpPr>
        <p:spPr>
          <a:xfrm>
            <a:off x="457200" y="1600201"/>
            <a:ext cx="8229600" cy="3733800"/>
          </a:xfrm>
        </p:spPr>
        <p:txBody>
          <a:bodyPr>
            <a:noAutofit/>
          </a:bodyPr>
          <a:lstStyle/>
          <a:p>
            <a:pPr algn="just">
              <a:lnSpc>
                <a:spcPct val="160000"/>
              </a:lnSpc>
              <a:defRPr/>
            </a:pPr>
            <a:r>
              <a:rPr lang="en-US" sz="1600" b="1" dirty="0" smtClean="0">
                <a:latin typeface="Garamond" pitchFamily="18" charset="0"/>
              </a:rPr>
              <a:t>Attend the Bio Medical Waste (BMW) workshop.</a:t>
            </a:r>
          </a:p>
          <a:p>
            <a:pPr algn="just">
              <a:lnSpc>
                <a:spcPct val="160000"/>
              </a:lnSpc>
              <a:defRPr/>
            </a:pPr>
            <a:r>
              <a:rPr lang="en-US" dirty="0" err="1" smtClean="0">
                <a:latin typeface="Garamond" pitchFamily="18" charset="0"/>
              </a:rPr>
              <a:t>Labour</a:t>
            </a:r>
            <a:r>
              <a:rPr lang="en-US" dirty="0" smtClean="0">
                <a:latin typeface="Garamond" pitchFamily="18" charset="0"/>
              </a:rPr>
              <a:t> room assessment as hospital manager</a:t>
            </a:r>
            <a:r>
              <a:rPr lang="en-US" sz="1600" b="1" dirty="0" smtClean="0">
                <a:latin typeface="Garamond" pitchFamily="18" charset="0"/>
              </a:rPr>
              <a:t>.</a:t>
            </a:r>
          </a:p>
          <a:p>
            <a:pPr algn="just">
              <a:lnSpc>
                <a:spcPct val="160000"/>
              </a:lnSpc>
              <a:defRPr/>
            </a:pPr>
            <a:r>
              <a:rPr lang="en-US" sz="1600" b="1" dirty="0" smtClean="0">
                <a:latin typeface="Garamond" pitchFamily="18" charset="0"/>
              </a:rPr>
              <a:t>Visit of the community as a health manager.</a:t>
            </a:r>
          </a:p>
          <a:p>
            <a:pPr algn="just">
              <a:lnSpc>
                <a:spcPct val="160000"/>
              </a:lnSpc>
              <a:defRPr/>
            </a:pPr>
            <a:r>
              <a:rPr lang="en-US" sz="1600" b="1" dirty="0" smtClean="0">
                <a:latin typeface="Garamond" pitchFamily="18" charset="0"/>
              </a:rPr>
              <a:t>Prepare </a:t>
            </a:r>
            <a:r>
              <a:rPr lang="en-US" dirty="0" smtClean="0">
                <a:latin typeface="Garamond" pitchFamily="18" charset="0"/>
              </a:rPr>
              <a:t>ACTION PLAN</a:t>
            </a:r>
            <a:r>
              <a:rPr lang="en-US" sz="1600" b="1" dirty="0" smtClean="0">
                <a:latin typeface="Garamond" pitchFamily="18" charset="0"/>
              </a:rPr>
              <a:t>  as a </a:t>
            </a:r>
            <a:r>
              <a:rPr lang="en-US" dirty="0" smtClean="0">
                <a:latin typeface="Garamond" pitchFamily="18" charset="0"/>
              </a:rPr>
              <a:t>HOSPITAL</a:t>
            </a:r>
            <a:r>
              <a:rPr lang="en-US" sz="1600" b="1" dirty="0" smtClean="0">
                <a:latin typeface="Garamond" pitchFamily="18" charset="0"/>
              </a:rPr>
              <a:t> MANAGER.</a:t>
            </a:r>
          </a:p>
          <a:p>
            <a:pPr algn="just">
              <a:lnSpc>
                <a:spcPct val="160000"/>
              </a:lnSpc>
              <a:defRPr/>
            </a:pPr>
            <a:r>
              <a:rPr lang="en-US" sz="1600" b="1" dirty="0" smtClean="0">
                <a:latin typeface="Garamond" pitchFamily="18" charset="0"/>
              </a:rPr>
              <a:t>Prepare the Gap analysis report as a Hospital manager.</a:t>
            </a:r>
          </a:p>
          <a:p>
            <a:pPr algn="just">
              <a:lnSpc>
                <a:spcPct val="160000"/>
              </a:lnSpc>
              <a:defRPr/>
            </a:pPr>
            <a:r>
              <a:rPr lang="en-US" sz="1600" b="1" dirty="0" smtClean="0">
                <a:latin typeface="Garamond" pitchFamily="18" charset="0"/>
              </a:rPr>
              <a:t>Mobilize the </a:t>
            </a:r>
            <a:r>
              <a:rPr lang="en-US" sz="1600" b="1" dirty="0" err="1" smtClean="0">
                <a:latin typeface="Garamond" pitchFamily="18" charset="0"/>
              </a:rPr>
              <a:t>Asha</a:t>
            </a:r>
            <a:r>
              <a:rPr lang="en-US" sz="1600" b="1" dirty="0" smtClean="0">
                <a:latin typeface="Garamond" pitchFamily="18" charset="0"/>
              </a:rPr>
              <a:t>, AWW and ANM for program successful.</a:t>
            </a:r>
          </a:p>
          <a:p>
            <a:pPr algn="just">
              <a:lnSpc>
                <a:spcPct val="160000"/>
              </a:lnSpc>
              <a:defRPr/>
            </a:pPr>
            <a:endParaRPr lang="en-US" sz="1600" dirty="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697165" y="6096000"/>
            <a:ext cx="1446835" cy="762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endParaRPr lang="en-US" sz="6000" dirty="0" smtClean="0"/>
          </a:p>
          <a:p>
            <a:pPr algn="ctr"/>
            <a:endParaRPr lang="en-US" sz="6000" dirty="0"/>
          </a:p>
          <a:p>
            <a:pPr algn="ctr"/>
            <a:r>
              <a:rPr lang="en-US" sz="6000" dirty="0" smtClean="0"/>
              <a:t>Thank You</a:t>
            </a:r>
            <a:endParaRPr lang="en-US" sz="6000" dirty="0"/>
          </a:p>
        </p:txBody>
      </p:sp>
    </p:spTree>
    <p:extLst>
      <p:ext uri="{BB962C8B-B14F-4D97-AF65-F5344CB8AC3E}">
        <p14:creationId xmlns:p14="http://schemas.microsoft.com/office/powerpoint/2010/main" val="234496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INTRODUCTION</a:t>
            </a:r>
            <a:endParaRPr lang="en-US" sz="4000" dirty="0"/>
          </a:p>
        </p:txBody>
      </p:sp>
      <p:sp>
        <p:nvSpPr>
          <p:cNvPr id="3" name="Content Placeholder 2"/>
          <p:cNvSpPr>
            <a:spLocks noGrp="1"/>
          </p:cNvSpPr>
          <p:nvPr>
            <p:ph idx="1"/>
          </p:nvPr>
        </p:nvSpPr>
        <p:spPr>
          <a:xfrm>
            <a:off x="457200" y="1600201"/>
            <a:ext cx="8229600" cy="3733800"/>
          </a:xfrm>
        </p:spPr>
        <p:txBody>
          <a:bodyPr>
            <a:noAutofit/>
          </a:bodyPr>
          <a:lstStyle/>
          <a:p>
            <a:pPr lvl="0"/>
            <a:r>
              <a:rPr lang="en-US" sz="1600" dirty="0" smtClean="0">
                <a:latin typeface="Bookman Old Style" pitchFamily="18" charset="0"/>
                <a:cs typeface="Times New Roman" pitchFamily="18" charset="0"/>
              </a:rPr>
              <a:t>Sub-Divisional Hospital </a:t>
            </a:r>
            <a:r>
              <a:rPr lang="en-US" sz="1600" dirty="0" err="1" smtClean="0">
                <a:latin typeface="Bookman Old Style" pitchFamily="18" charset="0"/>
                <a:cs typeface="Times New Roman" pitchFamily="18" charset="0"/>
              </a:rPr>
              <a:t>Mahua</a:t>
            </a:r>
            <a:r>
              <a:rPr lang="en-US" sz="1600" dirty="0" smtClean="0">
                <a:latin typeface="Bookman Old Style" pitchFamily="18" charset="0"/>
                <a:cs typeface="Times New Roman" pitchFamily="18" charset="0"/>
              </a:rPr>
              <a:t> is 80 bedded referral unit situated in </a:t>
            </a:r>
            <a:r>
              <a:rPr lang="en-US" sz="1600" dirty="0" err="1" smtClean="0">
                <a:latin typeface="Bookman Old Style" pitchFamily="18" charset="0"/>
                <a:cs typeface="Times New Roman" pitchFamily="18" charset="0"/>
              </a:rPr>
              <a:t>Mahua</a:t>
            </a:r>
            <a:r>
              <a:rPr lang="en-US" sz="1600" dirty="0" smtClean="0">
                <a:latin typeface="Bookman Old Style" pitchFamily="18" charset="0"/>
                <a:cs typeface="Times New Roman" pitchFamily="18" charset="0"/>
              </a:rPr>
              <a:t> Bock. .</a:t>
            </a:r>
          </a:p>
          <a:p>
            <a:pPr lvl="0"/>
            <a:endParaRPr lang="en-US" sz="1600" dirty="0" smtClean="0">
              <a:latin typeface="Bookman Old Style" pitchFamily="18" charset="0"/>
              <a:cs typeface="Times New Roman" pitchFamily="18" charset="0"/>
            </a:endParaRPr>
          </a:p>
          <a:p>
            <a:pPr lvl="0"/>
            <a:r>
              <a:rPr lang="en-US" sz="1600" dirty="0" smtClean="0">
                <a:latin typeface="Bookman Old Style" pitchFamily="18" charset="0"/>
                <a:cs typeface="Times New Roman" pitchFamily="18" charset="0"/>
              </a:rPr>
              <a:t>One of the major component of NRHM was to establish the quality healthcare services in public hospitals as per standards. For this purpose Indian Public Health Standards (IPHS) were released to provide optimal specialized care within a define parameters of quality in public hospitals.</a:t>
            </a:r>
          </a:p>
          <a:p>
            <a:pPr lvl="0"/>
            <a:endParaRPr lang="en-US" sz="1600" dirty="0" smtClean="0">
              <a:latin typeface="Bookman Old Style" pitchFamily="18" charset="0"/>
              <a:cs typeface="Times New Roman" pitchFamily="18" charset="0"/>
            </a:endParaRPr>
          </a:p>
          <a:p>
            <a:pPr lvl="0"/>
            <a:r>
              <a:rPr lang="en-US" sz="1600" dirty="0" smtClean="0">
                <a:latin typeface="Bookman Old Style" pitchFamily="18" charset="0"/>
                <a:cs typeface="Times New Roman" pitchFamily="18" charset="0"/>
              </a:rPr>
              <a:t>In this study the gap analysis of SDH </a:t>
            </a:r>
            <a:r>
              <a:rPr lang="en-US" sz="1600" dirty="0" err="1" smtClean="0">
                <a:latin typeface="Bookman Old Style" pitchFamily="18" charset="0"/>
                <a:cs typeface="Times New Roman" pitchFamily="18" charset="0"/>
              </a:rPr>
              <a:t>Mahua</a:t>
            </a:r>
            <a:r>
              <a:rPr lang="en-US" sz="1600" dirty="0" smtClean="0">
                <a:latin typeface="Bookman Old Style" pitchFamily="18" charset="0"/>
                <a:cs typeface="Times New Roman" pitchFamily="18" charset="0"/>
              </a:rPr>
              <a:t> hospital  is done by using IPHS standards. </a:t>
            </a:r>
          </a:p>
          <a:p>
            <a:pPr algn="just">
              <a:lnSpc>
                <a:spcPct val="160000"/>
              </a:lnSpc>
              <a:defRPr/>
            </a:pPr>
            <a:endParaRPr lang="en-US" sz="1600" dirty="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697165" y="6096000"/>
            <a:ext cx="1446835" cy="7620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INTRODUCTION</a:t>
            </a:r>
            <a:endParaRPr lang="en-US" sz="4000" dirty="0"/>
          </a:p>
        </p:txBody>
      </p:sp>
      <p:sp>
        <p:nvSpPr>
          <p:cNvPr id="3" name="Content Placeholder 2"/>
          <p:cNvSpPr>
            <a:spLocks noGrp="1"/>
          </p:cNvSpPr>
          <p:nvPr>
            <p:ph idx="1"/>
          </p:nvPr>
        </p:nvSpPr>
        <p:spPr>
          <a:xfrm>
            <a:off x="457200" y="990600"/>
            <a:ext cx="8229600" cy="4419599"/>
          </a:xfrm>
        </p:spPr>
        <p:txBody>
          <a:bodyPr>
            <a:normAutofit/>
          </a:bodyPr>
          <a:lstStyle/>
          <a:p>
            <a:pPr>
              <a:lnSpc>
                <a:spcPct val="150000"/>
              </a:lnSpc>
              <a:defRPr/>
            </a:pPr>
            <a:r>
              <a:rPr lang="en-US" sz="1800" b="1" dirty="0" smtClean="0">
                <a:latin typeface="Garamond" pitchFamily="18" charset="0"/>
                <a:cs typeface="Times New Roman" pitchFamily="18" charset="0"/>
              </a:rPr>
              <a:t>Sub-district (Sub-divisional) hospitals are below the district and above the block level (CHC) hospitals and act as First Referral Units for the </a:t>
            </a:r>
            <a:r>
              <a:rPr lang="en-US" sz="1800" b="1" dirty="0" err="1" smtClean="0">
                <a:latin typeface="Garamond" pitchFamily="18" charset="0"/>
                <a:cs typeface="Times New Roman" pitchFamily="18" charset="0"/>
              </a:rPr>
              <a:t>Tehsil</a:t>
            </a:r>
            <a:r>
              <a:rPr lang="en-US" sz="1800" b="1" dirty="0" smtClean="0">
                <a:latin typeface="Garamond" pitchFamily="18" charset="0"/>
                <a:cs typeface="Times New Roman" pitchFamily="18" charset="0"/>
              </a:rPr>
              <a:t> /</a:t>
            </a:r>
            <a:r>
              <a:rPr lang="en-US" sz="1800" b="1" dirty="0" err="1" smtClean="0">
                <a:latin typeface="Garamond" pitchFamily="18" charset="0"/>
                <a:cs typeface="Times New Roman" pitchFamily="18" charset="0"/>
              </a:rPr>
              <a:t>Taluk</a:t>
            </a:r>
            <a:r>
              <a:rPr lang="en-US" sz="1800" b="1" dirty="0" smtClean="0">
                <a:latin typeface="Garamond" pitchFamily="18" charset="0"/>
                <a:cs typeface="Times New Roman" pitchFamily="18" charset="0"/>
              </a:rPr>
              <a:t> /block population in which they are geographically located.</a:t>
            </a:r>
          </a:p>
          <a:p>
            <a:pPr>
              <a:lnSpc>
                <a:spcPct val="150000"/>
              </a:lnSpc>
              <a:defRPr/>
            </a:pPr>
            <a:endParaRPr lang="en-US" sz="1800" b="1" dirty="0" smtClean="0">
              <a:latin typeface="Garamond" pitchFamily="18" charset="0"/>
              <a:cs typeface="Times New Roman" pitchFamily="18" charset="0"/>
            </a:endParaRPr>
          </a:p>
          <a:p>
            <a:pPr>
              <a:lnSpc>
                <a:spcPct val="150000"/>
              </a:lnSpc>
              <a:defRPr/>
            </a:pPr>
            <a:r>
              <a:rPr lang="en-US" sz="1800" b="1" dirty="0" smtClean="0">
                <a:latin typeface="Garamond" pitchFamily="18" charset="0"/>
                <a:cs typeface="Times New Roman" pitchFamily="18" charset="0"/>
              </a:rPr>
              <a:t>Referral hospital plays an important referral link between the Community Health Centers, Primary Health Centers and sub-centers. </a:t>
            </a:r>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3200" dirty="0" smtClean="0"/>
              <a:t>RATIONAL OF THE STUDY </a:t>
            </a:r>
            <a:endParaRPr lang="en-US" sz="3200" dirty="0"/>
          </a:p>
        </p:txBody>
      </p:sp>
      <p:sp>
        <p:nvSpPr>
          <p:cNvPr id="3" name="Content Placeholder 2"/>
          <p:cNvSpPr>
            <a:spLocks noGrp="1"/>
          </p:cNvSpPr>
          <p:nvPr>
            <p:ph idx="1"/>
          </p:nvPr>
        </p:nvSpPr>
        <p:spPr>
          <a:xfrm>
            <a:off x="533400" y="1524000"/>
            <a:ext cx="8229600" cy="4724400"/>
          </a:xfrm>
        </p:spPr>
        <p:txBody>
          <a:bodyPr>
            <a:noAutofit/>
          </a:bodyPr>
          <a:lstStyle/>
          <a:p>
            <a:r>
              <a:rPr lang="en-US" sz="2000" b="1" dirty="0" smtClean="0"/>
              <a:t>In order to provide Quality of Care in FRUs, Indian Public Health Standards (IPHS)</a:t>
            </a:r>
            <a:r>
              <a:rPr lang="en-US" sz="2000" dirty="0" smtClean="0"/>
              <a:t> </a:t>
            </a:r>
            <a:r>
              <a:rPr lang="en-US" sz="2000" b="1" dirty="0" smtClean="0"/>
              <a:t>are being prescribed </a:t>
            </a:r>
            <a:r>
              <a:rPr lang="en-US" sz="2000" dirty="0" smtClean="0"/>
              <a:t>to provide optimal expert care to the community and achieve and maintain an acceptable standard of quality of care. These standards would help monitor and improve the functioning of the Referral Hospital.</a:t>
            </a:r>
          </a:p>
          <a:p>
            <a:endParaRPr lang="en-US" sz="2000" dirty="0" smtClean="0"/>
          </a:p>
          <a:p>
            <a:r>
              <a:rPr lang="en-US" sz="2000" dirty="0" smtClean="0"/>
              <a:t>To facilitate the above goals, comprehensive study of Referral Hospital was carried out on the current process, practices and existing infrastructure with other available resources to identify the major gaps based on Indian Public Health Standards as applicable to Referral Hospital to enhance the service quality level.</a:t>
            </a:r>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43800" y="6015228"/>
            <a:ext cx="1600200" cy="84277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3200" dirty="0" smtClean="0"/>
              <a:t>OBJECTIVE </a:t>
            </a:r>
            <a:endParaRPr lang="en-US" sz="3200" dirty="0"/>
          </a:p>
        </p:txBody>
      </p:sp>
      <p:sp>
        <p:nvSpPr>
          <p:cNvPr id="3" name="Content Placeholder 2"/>
          <p:cNvSpPr>
            <a:spLocks noGrp="1"/>
          </p:cNvSpPr>
          <p:nvPr>
            <p:ph idx="1"/>
          </p:nvPr>
        </p:nvSpPr>
        <p:spPr>
          <a:xfrm>
            <a:off x="533400" y="914400"/>
            <a:ext cx="8229600" cy="4724400"/>
          </a:xfrm>
        </p:spPr>
        <p:txBody>
          <a:bodyPr>
            <a:noAutofit/>
          </a:bodyPr>
          <a:lstStyle/>
          <a:p>
            <a:pPr marL="0" indent="0" algn="just">
              <a:buNone/>
              <a:defRPr/>
            </a:pPr>
            <a:r>
              <a:rPr lang="en-US" sz="1800" b="1" dirty="0" smtClean="0">
                <a:latin typeface="Garamond" pitchFamily="18" charset="0"/>
              </a:rPr>
              <a:t> </a:t>
            </a:r>
          </a:p>
          <a:p>
            <a:pPr>
              <a:buNone/>
            </a:pPr>
            <a:r>
              <a:rPr lang="en-US" sz="1800" b="1" dirty="0" smtClean="0"/>
              <a:t>GENERAL OBJECTIVES</a:t>
            </a:r>
            <a:endParaRPr lang="en-US" sz="1800" dirty="0" smtClean="0"/>
          </a:p>
          <a:p>
            <a:endParaRPr lang="en-US" sz="1800" dirty="0" smtClean="0"/>
          </a:p>
          <a:p>
            <a:r>
              <a:rPr lang="en-US" sz="1800" dirty="0" smtClean="0"/>
              <a:t> To study and analysis the gap of SDH ,MAHUA hospital Patna in Bihar by compare with the IPHS guideline.</a:t>
            </a:r>
          </a:p>
          <a:p>
            <a:pPr>
              <a:buNone/>
            </a:pPr>
            <a:r>
              <a:rPr lang="en-US" sz="1800" b="1" dirty="0" smtClean="0"/>
              <a:t> </a:t>
            </a:r>
            <a:endParaRPr lang="en-US" sz="1800" dirty="0" smtClean="0"/>
          </a:p>
          <a:p>
            <a:pPr>
              <a:buNone/>
            </a:pPr>
            <a:r>
              <a:rPr lang="en-US" sz="1800" b="1" dirty="0" smtClean="0"/>
              <a:t>SPECIFIC OBJECTIVES</a:t>
            </a:r>
            <a:endParaRPr lang="en-US" sz="1800" dirty="0" smtClean="0"/>
          </a:p>
          <a:p>
            <a:endParaRPr lang="en-US" sz="1800" dirty="0" smtClean="0"/>
          </a:p>
          <a:p>
            <a:r>
              <a:rPr lang="en-US" sz="1800" dirty="0" smtClean="0"/>
              <a:t> Describes the process flow of all the departments in the REFERRAL HOSPITAL  Patna; with the identification of process owners, Input(s), Output(s) and process flow as each process occurring at each section of the hospital with the relevant records.</a:t>
            </a:r>
          </a:p>
          <a:p>
            <a:pPr>
              <a:buNone/>
            </a:pPr>
            <a:endParaRPr lang="en-US" sz="1800" dirty="0" smtClean="0"/>
          </a:p>
          <a:p>
            <a:pPr lvl="0"/>
            <a:r>
              <a:rPr lang="en-US" sz="1800" dirty="0" smtClean="0"/>
              <a:t>To analysis the gap (infrastructural, instrumental etc.)  in all dept. of </a:t>
            </a:r>
            <a:r>
              <a:rPr lang="en-US" sz="1800" dirty="0"/>
              <a:t> </a:t>
            </a:r>
            <a:r>
              <a:rPr lang="en-US" sz="1800" dirty="0" smtClean="0"/>
              <a:t>SDH MAHUA hospital  of  Bihar </a:t>
            </a:r>
          </a:p>
          <a:p>
            <a:pPr>
              <a:buNone/>
            </a:pPr>
            <a:r>
              <a:rPr lang="en-US" sz="1800" b="1" dirty="0" smtClean="0"/>
              <a:t> </a:t>
            </a:r>
            <a:endParaRPr lang="en-US" sz="1800" dirty="0" smtClean="0"/>
          </a:p>
          <a:p>
            <a:pPr algn="just">
              <a:lnSpc>
                <a:spcPct val="150000"/>
              </a:lnSpc>
              <a:defRPr/>
            </a:pPr>
            <a:endParaRPr lang="en-US" sz="1800" dirty="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43800" y="6015228"/>
            <a:ext cx="1600200" cy="84277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DATA AND METHOD</a:t>
            </a:r>
            <a:endParaRPr lang="en-US" sz="4000" dirty="0"/>
          </a:p>
        </p:txBody>
      </p:sp>
      <p:sp>
        <p:nvSpPr>
          <p:cNvPr id="3" name="Content Placeholder 2"/>
          <p:cNvSpPr>
            <a:spLocks noGrp="1"/>
          </p:cNvSpPr>
          <p:nvPr>
            <p:ph idx="1"/>
          </p:nvPr>
        </p:nvSpPr>
        <p:spPr>
          <a:xfrm>
            <a:off x="457200" y="1600200"/>
            <a:ext cx="8229600" cy="4190999"/>
          </a:xfrm>
        </p:spPr>
        <p:txBody>
          <a:bodyPr>
            <a:noAutofit/>
          </a:bodyPr>
          <a:lstStyle/>
          <a:p>
            <a:pPr>
              <a:buNone/>
            </a:pPr>
            <a:r>
              <a:rPr lang="en-IN" sz="1800" dirty="0" smtClean="0"/>
              <a:t>Both primary &amp; secondary data collection was carried out to assess the current system and potential improvement. The study was completed with the help of two stages:-</a:t>
            </a:r>
            <a:endParaRPr lang="en-US" sz="1800" dirty="0" smtClean="0"/>
          </a:p>
          <a:p>
            <a:pPr>
              <a:buNone/>
            </a:pPr>
            <a:r>
              <a:rPr lang="en-IN" sz="1800" b="1" dirty="0" smtClean="0"/>
              <a:t>Stage 1.  </a:t>
            </a:r>
            <a:endParaRPr lang="en-US" sz="1800" dirty="0" smtClean="0"/>
          </a:p>
          <a:p>
            <a:r>
              <a:rPr lang="en-IN" sz="1800" dirty="0" smtClean="0"/>
              <a:t>IPHS checklist was used for a total survey of the hospital. The survey was done to understand the scope of services, status of manpower, physical infrastructure, status and availability of equipments  and diagnostic services.</a:t>
            </a:r>
            <a:endParaRPr lang="en-US" sz="1800" dirty="0" smtClean="0"/>
          </a:p>
          <a:p>
            <a:pPr>
              <a:buNone/>
            </a:pPr>
            <a:r>
              <a:rPr lang="en-IN" sz="1800" b="1" dirty="0" smtClean="0"/>
              <a:t>Stage 2. </a:t>
            </a:r>
            <a:endParaRPr lang="en-US" sz="1800" dirty="0" smtClean="0"/>
          </a:p>
          <a:p>
            <a:r>
              <a:rPr lang="en-IN" sz="1800" dirty="0" smtClean="0"/>
              <a:t>Observations were used to map the various processes of the hospital and to know the functioning of the each department.</a:t>
            </a:r>
            <a:endParaRPr lang="en-US" sz="1800" dirty="0" smtClean="0"/>
          </a:p>
          <a:p>
            <a:pPr marL="285750" indent="-285750" algn="just">
              <a:lnSpc>
                <a:spcPct val="150000"/>
              </a:lnSpc>
              <a:defRPr/>
            </a:pPr>
            <a:endParaRPr lang="en-US" sz="1800" dirty="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52481" y="6019800"/>
            <a:ext cx="1591519" cy="8382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US" sz="4000" dirty="0" smtClean="0"/>
              <a:t>DATA AND METHOD</a:t>
            </a:r>
            <a:endParaRPr lang="en-US" sz="4000" dirty="0"/>
          </a:p>
        </p:txBody>
      </p:sp>
      <p:sp>
        <p:nvSpPr>
          <p:cNvPr id="3" name="Content Placeholder 2"/>
          <p:cNvSpPr>
            <a:spLocks noGrp="1"/>
          </p:cNvSpPr>
          <p:nvPr>
            <p:ph idx="1"/>
          </p:nvPr>
        </p:nvSpPr>
        <p:spPr>
          <a:xfrm>
            <a:off x="457200" y="1600200"/>
            <a:ext cx="8229600" cy="4190999"/>
          </a:xfrm>
        </p:spPr>
        <p:txBody>
          <a:bodyPr>
            <a:noAutofit/>
          </a:bodyPr>
          <a:lstStyle/>
          <a:p>
            <a:pPr marL="285750" indent="-285750" algn="just">
              <a:lnSpc>
                <a:spcPct val="150000"/>
              </a:lnSpc>
              <a:defRPr/>
            </a:pPr>
            <a:r>
              <a:rPr lang="en-US" sz="1800" b="1" dirty="0" smtClean="0">
                <a:latin typeface="Garamond" pitchFamily="18" charset="0"/>
              </a:rPr>
              <a:t>STUDY AREA :- </a:t>
            </a:r>
            <a:r>
              <a:rPr lang="en-US" sz="1800" dirty="0" smtClean="0"/>
              <a:t>various department of hospital were visited which includes operation theatre (OT) dept., Labour room dept., NBCC dept., Pharmacy dept., IPD, OPD, Emergency, Family Planning dept., Routine Immunization dept. etc. </a:t>
            </a:r>
            <a:endParaRPr lang="en-US" sz="1800" b="1" dirty="0" smtClean="0">
              <a:latin typeface="Garamond" pitchFamily="18" charset="0"/>
            </a:endParaRPr>
          </a:p>
          <a:p>
            <a:pPr marL="0" indent="0" algn="just">
              <a:lnSpc>
                <a:spcPct val="150000"/>
              </a:lnSpc>
              <a:buNone/>
              <a:defRPr/>
            </a:pPr>
            <a:endParaRPr lang="en-US" sz="1800" b="1" dirty="0" smtClean="0">
              <a:latin typeface="Garamond" pitchFamily="18" charset="0"/>
            </a:endParaRPr>
          </a:p>
          <a:p>
            <a:r>
              <a:rPr lang="en-US" sz="1800" b="1" dirty="0" smtClean="0">
                <a:latin typeface="Garamond" pitchFamily="18" charset="0"/>
              </a:rPr>
              <a:t>STUDY DESIGN :-  </a:t>
            </a:r>
            <a:r>
              <a:rPr lang="en-IN" sz="1800" dirty="0" smtClean="0"/>
              <a:t>Observational study to analyse the gaps within the facility by using IPHS standards.</a:t>
            </a:r>
            <a:r>
              <a:rPr lang="en-US" sz="1800" b="1" dirty="0" smtClean="0"/>
              <a:t> </a:t>
            </a:r>
          </a:p>
          <a:p>
            <a:pPr>
              <a:buNone/>
            </a:pPr>
            <a:endParaRPr lang="en-US" sz="1800" dirty="0" smtClean="0"/>
          </a:p>
          <a:p>
            <a:r>
              <a:rPr lang="en-US" sz="1800" b="1" dirty="0" smtClean="0"/>
              <a:t>Data Collection TOOL:    </a:t>
            </a:r>
            <a:r>
              <a:rPr lang="en-US" sz="1800" dirty="0" smtClean="0"/>
              <a:t>Checklist</a:t>
            </a:r>
          </a:p>
          <a:p>
            <a:pPr>
              <a:buNone/>
            </a:pPr>
            <a:endParaRPr lang="en-US" sz="1800" dirty="0" smtClean="0"/>
          </a:p>
          <a:p>
            <a:r>
              <a:rPr lang="en-US" sz="1800" b="1" dirty="0" smtClean="0"/>
              <a:t>Duration of the Study:</a:t>
            </a:r>
            <a:r>
              <a:rPr lang="en-US" sz="1800" dirty="0" smtClean="0"/>
              <a:t>    February 19 to April 26, 2013</a:t>
            </a:r>
            <a:endParaRPr lang="en-US" sz="1800" dirty="0"/>
          </a:p>
        </p:txBody>
      </p:sp>
      <p:sp>
        <p:nvSpPr>
          <p:cNvPr id="1026" name="AutoShape 2" descr="data:image/jpeg;base64,/9j/4AAQSkZJRgABAQAAAQABAAD/2wCEAAkGBhISEBUTExEWFRQWFBgVFRgSGBcXGhgSGBUWFRcTFxoZHSYfGBomGRYdIC8sIycpLCwsFh4xNTAqNSYrLCsBCQoKDgwOGg8PGjUkHyUsLCo2NSk2Ki8sLTEsLTQ0LCotNCw1LSwqKioxMCw2NCwsLCwsLDAqLC8sKSwvLCkpLP/AABEIAK4BIgMBIgACEQEDEQH/xAAcAAEAAgIDAQAAAAAAAAAAAAAABQYEBwEDCAL/xABLEAACAQMBBQQFBgkJCAMAAAABAgMABBESBQYTITEHIkFRFGFxgZEyNHKhs8EjNUJSVGJ0orEXM1OCk6PR0vAVFiRDRJLC8WNz4f/EABoBAQADAQEBAAAAAAAAAAAAAAADBAUCAQb/xAA1EQACAQIDBQYFAwQDAAAAAAAAAQIDEQQSITFBUWHwInGBobHBBRQy0eETNJEjJFPxBjNy/9oADAMBAAIRAxEAPwDeNKUoBSlKAUpSgFKUoBSlKAUpSgFKUoBSlKAUpSgFKUoBSlKAUpSgFKUoBSlKAUpSgFKUoBSlKAUpSgFKUoBSlKAUpSgFKUoBSlKAUpSgFKUoBSlKAUpSgFKUoBSlKAUpSgFKUoBSlKAUpSgFKUoBSlKAUpSgFKUoBSlKAUpSgFKUoBXDuACScAcyT4DzrrublY0Z3YKqgsxPQKOZJrSG++/0l6xjjJS3B5L0L4/Kf7h0HrNWKFCVZ2Wwr18RGirvaXrb/azawkrCDcOPFTpjz9LB1e4EeuqZe9rl+57hjiH6iaj7y5P8KqWz3QTRmQZjDqXHmmRqHwq4b87Rs5IEERjaTUCDGB3Uwcg4HIdOVTVZQw2IpUFScs9+1uXfu9PEzlVqVqc6mdRtu4mCvaftIH5wD7Y4vuWpnZnbLcKQJ4Y5F8SmY2+8H4Cqvs3cq+nGY7Zyp6M2EBHmC5GfdUi3ZdtEDPAU+oSR5+tq0Zww2x28kV4TxW1X82bY3c32tb3lE+JMZMcndf3Dow9hNT1ecL7YV3akNJDLEQch8EAMOhDryz7DWzuzztD9IxbXJ/DY/Bv04gH5J8nx8fb1z6+EyrPTd0aOHxmZ5KiszYNKUqgaBGbx7eSzt2ndWZVKjCYz3mC+Jx41T/5aLb9Hm/u/81Svar+LJPpx/aLWr9xN10v7h4ndkCxF8pjOQ6LjmOnerRw9GlKk5z3Gbia1WNVU6e9F7/lotv0eb+7/AM1P5aLb9Hm/u/8ANXH8i1v+kTfCP/LXB7Frf9Im+Cf4U/tOfmP7zl5GfZdrli5w3Fi9bpkfuFj9VW2w2lFOgeKRZFPihBGfI46H21q7anYxKqkwXCyH82RdBPsYEjPtAqm2d9dbOuTp1RSqcOrdGHXSw6Mp/wD0Hxrr5alVX9KWpz81WpP+tHTkejKVD7q7xpe2yzKMH5Lr10yDqvrHMEeoipis2UXF2ZpRkpK6FRG3N67W0H4aUK2MhB3nPsUc8es4FVXtC7RfRybe2I435b9RH+qPN/qHt6a62FuzdbQlYoC3PMkshOAT+cxyWb1DJq7Rwl456jsilWxeWWSmrsvd721Rg/grVmHnI4T6lDfxrDXtrkzztEx6pGH/AI1K7M7G7ZQONLJI3jpxGv3t9dSMnZPs8jAjkHrEjZ+vIqTNhFpZv+SPJjHrdIj9m9sls5xNDJF6xiRR7cYb4A1dtm7VhuE1wyLIvmpzg+RHUH1Gta7c7GiAWtZtX6k2AT7HHLPtA9tUe2u7rZ9wca4ZV5Mp8R5MOjKfh4jzrr5ajWV6T1Ofma1F2rLTiejaVC7o7ea8tUmeIxk5GD0bH5aeOk+vyPXqZqs2UXFtM04yUkmihXfa9bxyvGYJiUdkJGjBKsVyO905VfBXm7bfzyf9ok+0avSIq3iqMaai47ynhK86rkpbvyc0pSqReFKUoBSlKAUpSgFKV8uwAJPQDJ9lAaz7Ut8dEgtFRJFADzCTXjUcFE7rL0HeOfNfKqVDvLD+Xs61Yfq8VD8dZqL2vtAzzyzN1kdn9gJ5D3DA91Y8MLOwVQSzEKoHUsTgAevNfRUqEYQSZ83VxEp1G0XbYtrsy/lEK2lxBK3QwycVBjqza+YX3Vf92ezu1s++Rxpc5DyAd3y0L0U+vr6/Cvndbd+HZdm0krKH0655D4eUa+YGcDHUn1gVrnebtJubicNC7QxocxqpwT4apMfKJHhzA6c+ZNF568nGm3l59XL/APTw8VKqlm5dWLfvL2txwu0dvEZHUkM0mUUMPDT8pv3apN32m7RkP8/oHlGiAfEgn66k4tt221FEV4FhusYjuVGFc+CSj/Q8tPQ1DbGx5bWZoZl0uvwI8GU+Kn/XOrFCjSj2XHXnr4orV61WXajLs8tPBktF2h7QX/qWYeIdY2BHkcrWFc7YSQhzCsMwIYSW2UGoHIJjJwDnxUr7DUTSrapQWxW7im6s3td+89Cblbxem2iSnHEHclA/pFxk+wghvfU9WoexraZW5lgJ5SR6x9NCB9asf+2tvVgYmn+nUaWw+hwtX9SkpPaVHtV/Fkn04/tFqk9jPz6X9nb7SKrt2q/iyT6cf2i1Sexn59L+zt9pFVuj+1l1wKlb93DribkpSlZhqCtfdsGw1e2W5A78TKpPnG5xg+xiCPafOtg1S+1m/VNnMhPeldFUfRYSE/BfrFT4ZtVY24lfEpOlK/AqvYxfkXM0Oe68Wv8ArIwX+D/UKv8AvtvF6HZvIP5w9yLP9I2cH3AFvdWuuxu2JvZH8EgIPtZ0wPgp+FZHbPtEm4hhzySMyH6TsVH1J+9V6rSVTFW/ko0qrp4TN/BU92NgSX92I9R5kvK55kJnLNz6sScD1tW/9m7NjgiWKJAqKMAD+J8yepPjVI7HNlBLV5yO9LJpB/UTkP3i3wFbAqDG1XOeXcixgqKhTzPaxSlKol4VE7d3WtrzRx4wxRgVI5HGclCR1U+I++palexk4u6PJRUlZnzHGFAAAAAwAOQAHQAeAr6pSvD0827b+eT/ALRJ9o1ekRXm7bfzyf8AaJPtGr0iK08f9MPH2Mv4f9U+9e5zSlKzDUFKUoBSlKAUpSgFYG32ItJyOohkI9uhqz66ru3Dxuh6MpU+xgR99exdnc8krpnmIVsfsi3a1yNduO7GdEWfGQjvP7gce1j5VQ7eF1l4XDDvr4ehgeb6tOkEEEc+XI1tbee9i2fZJYrLwjJGRqRS5Vc99jzz3iSAevXlyrZxtdxSgk9d61036LX+EzBwlNXdSW713cipdpG+Zu5uDE3/AA8Z5Y6SSDkX9YHQe8+PKl1NpunK4zBJFOPKNwG96PgisK62JcR/LgkX1lTj4jlXWHxWF/64TV1uvZ+KevkRVoVpNzkn7GDVt2XtAX8IsrhhxlH/AAczfnfo8h8VboD4HHqqpGuQatzhmXMhhNwfI+poWRirAqykqwPUMDgg+vNfFT22ZPSoVu/+apWK59bY/BT/ANZVKn9ZP1qglXJwOtexldank42ehauy5sbUh9YkB9nCc/dW961B2V7tzC8E8kbIiRtguMEs2FGAeeME+FbfrCxlWFSpeDT3aam7gYShS7StqVHtV/Fkn04/tFqh9kl7HFeSNJIiAwEAuwUZ4kZxknrgfVV87VfxZJ9OP7Ra07sLd+a8kMcChmVdZBYL3QQucn1sKt4WKlh5KTsrlXFyccRFxV3b7m//APeO0/SoP7WP/GuDvJaD/qoP7WP/ADVpz+SvaP8AQp/aJ/jXI7K9o/0Sf2if41H8tQ/yehL81X/x+psna/aZYwKdMvGbwWHvZP0vkj4+6tSbx7xz7QuAzD9SKNMnSCfkjxZiep8fcALJs/sbumI4s0UY8dOqRvhgD66v+7O4lrZd5FLy4xxJMFvWFHRR7OfmTXUZ0MPrDtM5lDEYjSfZidXZ9uqbK2w4/DSEPJ6uXdjz44GfeTWtu1cn/aT/AP1x49mk/fW8a092y2BW7ilxyki0/wBZGOfqcVHhKjlXzS2skxlNRw+WOxWLz2Zgf7Lgx5SfHjSVaKoXY9tMPZNDnvRSHl+o/eB/7tXwq+1VxCtVknxLWHadKNuApSlQk4pSlAKUpQHm3bfzyf8AaJPtGr0iK83bb+eT/tEn2jV6RFaeP+mHj7GX8P8Aqn3r3OaUpWYagpSlAKUpQClKUApSlAa9fc0R7aN0wxbhGuSx6CUd1gf6x4n/AKrWm9G3Wu7qSY5wThAfyYxyUfDmfWTW/tu7L9JtpYNZTiIV1L4Z/iPAjxBNeets7GltZmhmXSy/Bl8GU+Kn/XOtjBTU3eT1St4GLjoOmrRWjd/Ewgccx1qXsd7ruL5M7EeT98fvZI9xqHpVythqNdZasFJc0n6mfCrOm7wbXcW6PtCLfz9rDJ68YP7wasmPejZrfLsQp/VSM/wI/hVIpWTL4Bgn9CcP/MpLyvbyLa+IV19TT70mbEtN4tlDKrEEDgK2YuRXUG73UYBAPurvl3zsrdmRIWVlJUhI0TvA4IzkeIrWlX3c3cw38qXEo/ABV4mf+ZKnc0j1EKGY/rEdc4o1v+OYNLNVnNrg5XLdH4hXm8sIxT5I2VulM0luszRmPid5VJyeH+STyGMjn7CKm64VcDArmoqVGnRgqdJWitiNS8nrJ3ZUe1X8WSfTj+0WqT2M/PZf2dvtIqu3ar+LJPpx/aLVJ7Gfn0v7O32kVbFH9rLrgZdb93DribkpSlZhqClKUAqr9om7hu7JggzLGeJGPEkAhk96594FWildwm4SUluOJwU4uL3nnvcveY2N0shyY27kqjxQnqB5g8x7x41v60u0lRZEYMjAMrLzBB8RWsu0Ts6Ys11apnOWljUc89TIg8c+I949VT3V35uLE6V78ROWjc8s+JU/kH6vMGtOrTjio/qU9plUqssLL9OpsN/0qm7M7V7GUDWzQt4iRSRn1MmR8cVIP2g7OAz6Wnu1E/ADNZzoVE7OLNJV6bV1JFiqP21t+C0jEk8gRSQB1JJ9QHM46n1VS9t9sUCAi2jaVvBpAUQevHym+r21rqWa82ncjOqaVugHJVXPh4Ig/wBc6s0sHKWtTRFatjYx7NPVnoaGdXUMrBlYAqVOQQeYIPiK+6gdy922srURNKZGyWP5qk9VQHov8SSeWcVPVTmkpNJ3Rdg24ptWZ5t2388n/aJPtGr0iK83bb+eT/tEn2jV6RFaOP8Aph4+xm/D/qn3r3OaUpWYagpSlAKUpQClKUApSlAKit4d2oL2PRMmcfJZeTIfNT93Q+IqVpXqk4u6PJRUlZmktv8AZTdwEmEekR+Gjk4HrQ9f6pPsFU+5tHjOmRGQ+TqVPwNena+ZIgwwQCPIjNaEPiE1pJXM2p8Og3eLseX81IbN2Bc3BxDBI/rVTp97Huj3mvRKbNhByIkB8wij7qyMVJL4jwicR+GrfI1hux2Q4IkvGB8eFGfqd/uX41s2GBUUKqhVUYAUAAAdAAOgr7pWfVrTqu8maFKjCkrRQpSlRExD717A9NtWg4nD1FTq06saWDdMjy86hNy+zw2E7S+kCTVGUxo04yytnOo/m/XVzpUqqzjBwT0ZFKjCU1NrVClKVESilKUApSlAKrO8XZ7aXZLshjkPV4sKSfNhjDe8Z9dWaldRnKDvF2OJwjNWkrmo73sWnB/BXMbD/wCQMh/d1Vir2OXueckA/ruf/CtzUq2sdW4lR4Ci9xrHZfYuoINxclvNYV0/vNn+Aq/7H2FBapogiCDxxzLHzZjzY+2s+lQVK9Sp9TLFOhTp/ShSlKhJjWl92OmSZ5PSwNcjPjhZxqYtjOvn1rZQrmlS1Ks6lsz2EVOjCndxW0UpSoiUUpSgFKUoBSlKAUpSgKvabXvrkNNbLbrCHZY1m4muQIxRmLKcRglTjkfXXzvLvPJBcxwiW2hVoWkL3IcjUHC6FKsvPBz7jXcu688Zdbe8MULuX0cJXZCx1OInJ7oJJPMHGa79q7vyyXCTxXCxssTRHXEJQVZlcn5S4OVFWU4Zt1vHzKzU8u+/h5HTNt6VLe2k1wyma5iiLRBuGY5HI1Jlic48yeeakN5dptb2k0yAFo4ywDZIJHngg/XWJtHd+aa3jRrhRLHMswkEQAyjEqOHr9Y8fCubnYM81rNBPcq5lXSrLEE0Ajn3Q51fEVz2Lp8+Z129VbdyMfdvbsk8hBurOZQmStsH1g5ABOpyMdfDyqFst/J2MeZLVy8/CMCaxMF4pj1fLI5KNXMAYq0bL2dcxvmW5SRNONKwCM55YOoOfhjxqGXcaUw+jtdg2/ELlVgUPzlMuBIXOO8euM13F07u/LrZ9u8jaqWVufW379xkbZ29cLeGCKS2jUQLKWuQ3Ml3TSCHXwXNZmxt5BJY+lSgIFEhfScqRGzKXQnqp05HtrjaW6UNxcPLMqurW4g0MoJXvs3EVuqt3schyx1r5m3ZaS0jtZZ9aKycQ6NJkhQ5ERw3InCgkdcHkM1y3TaS7vydpVFJvv8AwfG7m3Z7iOVJUSK5QBgpDadEqa4mIzk+Ktg9UPSunY20r6S6lika20wOiyaElBYPGJBoy5A6gcxWVY7oxQXKzQEx9xkkUln4inBXmzHSVYZ95rNsNkcOe4l1547I2MY06IxHjOeecZ8KOUNbcPMKM9L7n5EXJvJKIL+TSmbV5Fj5HBCRI418+fNj0xXTbb5M6W/cCStcpb3EbZyhaN31Lz6HSCp5gg1mvuxmG8j4nztnbOn5GuNY8Yz3sac+HWvm+3PjkntpwxWSArqIHKRVBAVhnqCTg88ZI9nqdLf1p9zxqru61OjaO8E5mmSFoIo7cJxpbrUV1uoYIoVlwACMknq2MVNbGvTLAjl4mJHeMDa49QODpbxGRUbf7tyGd5re4ERlCiZZIxKjlBhXALAqwHLrg4HKs/YOyBbQLEHL4LMWIAyzuXY4HIDLHArieTKrdcTuGfM77OrEDvHvVJBdcESwQoIkfVcJK2WZ3XGUYBQAo6+dSO1trzCWG3g4ZllRpGeQMUSNNILBVILEswA51ztzYlxOXVLvhxSJw3QxK+AQQxRsjSSD46qX+7ZPAaCUxS26mNGK8QGIqqmN1yNQ7oPUYIrpOGnXXmc2nd9deR27u7XkmEqSqqzQymKTRnSThWV1zzAKsDg9Odde3NuNayxvIF9FbKSPg6opOqM3PBQ/J6cjjnzrJ2Fsb0dHzIZJJJDJK5AXU5wOSjkqgAADwxXO8GyPSraSDVo4gxqxqxzBzjIz0864vDPyO7TycyHut5LhNnSXhREOQ0KOG5Qs6qpl73yip1HGMZA8DWRu1tqSd3BurSZVXmLUPqBJ5FtTsMYBrP3h2R6VbPBr0a8d7GrGGVumRn5PnXXs7Z90jMZLlJAVIULAI8NywxIc5Hq5detdXg4Pjc5tNTXCxgf71P6dwtA9G1+j8Tnn0zRxNHXGnT3enyqbd25Ol2kET28YaFpS1yGxlXVdI0uv52fcax/5OYOBp1N6RnXx8vnj6tfF0atPyvD6/GpK/wB1457hZZgkirA0RRkBBLMrcQEnunkR58+tdXpJq3DpnNqrTT65Ecm90p2fLcCNGkjkaLMepom0yBDOuO8YwCW5c+6edSW7O1XnVmaa2mUEaWtSw8OYdWJ0n3/ClpsKWK0FulyylDiKQIpZYw2VRgch8Duk8sjyrjYe77QyyzSSrJLKEU8OMRKFTVjugnLZY5JPkK5k4WduJ7FTur8D73g2w8XCjhRWmncpHrJCLpUu7vjmQFHQczWPY7WuY7pba6ERMiM8UkAZQSmNaMrEkEBgQQcGszbuxPSFQrIYpYn1xSKASrYKnIPJlIJBHjXRs7YEgn9IuJ+NKqGOPSgjRFYgtpXJJY4GST0GK8Thl1/PI6anm0/HMhbPe2eSZ09JsYyLl4VjkD8UhZCi8uIMlh05dautRexthrAHBIcvPJNkqARxHL6fHpnGalK5qSi32T2nGSXaFKUqMlFKUoBSlKAUpSgFKUoDX0G99wMP6VBIxujD6KEAlKccx5Uq+rIXvc1xyqa9Nu7qadYJkgjgk4WWj4jSShVZs5YBUGoDlzPOpTY2wY7dSFAZi8j6iq6vwjs5GQOg1Y9grFvN2CZnlguZbdpccURhGVyBgPh1Ol8csjyqy5wbdlYrKE0tWRU+9Nw1mrqoSRbhre5aNGmEQQsHlRBzYZA9mrxxXY+8Ug2eZkuYp2E8aB0TT3WmjQq6EnS+GPl1HKpQbshLdIYJpYdDFw6EMzOc6jJqBEmSxJyOuPIV0jc9TDJG0zu8syTSSEICzoyMAFUBQPwYHTzpmp+fXV/DeeZanl11Yxtvy3iXMKx3SKk8pjUGEMUAiZ851jXkp6uvqrKW9nF4lsZAc2TSFggGZhIiawMnA5k4qRv9lCWSCQsQYZDIAMYJKMmD6sN9VcHZK+lC51HUITDp5Y0l1fV55yuK4zxsk+HmSZHdtceJXot553t4YxpF49wbaTlkK0RJmk0+XDXUPprWNtXeaVb24iN4IEj4egejNOTqiV2JKnlzPj51YbfdiJL17sE63TTp5aQxChpB+sVRQfZXRcbsyekSzRXksJm0F1RYmGUQIPlqT0H11IpU7+HnfufoRyhUt4+Vu9ErJccKAu51aIyzEDGdK5JA8M46VBbHe/mSK5M8KpJpcw8MkCFsEASasl9J8sZ8KsSQ9wKx193SxYDvcsEkDlz++oOy3TaIqqXk4gRgyQgpyAORHxNOsx+rPTlUUWrPiSyTuuBjx3l5dSTGCaOCOGVoVDR8QyOmAzOdQ0rq5DHPxrCvd8Lk2ttLFEvFe4eKWPrqMQl4iIfXwzj2ipe53VPEkeC6ltxKdUqxhCGfGC661OhyBzI8q703YiVbZEJVbaTiKOupirqdRPXOsk+upM8Ou7f49IjyTfXPcQ+zt8Xub+JYh/wjxyYZhgySIqM2M8wq6wvrIbyqOst/bgwOjRhrl2f0UgYV4w7ozt4Dh8Ni3mNPnVvfYaceGZe7wVlVVUAKeLpLE+vK595r42du9HFAIQdWBKA7AagJXZ2A5cubfuimenbZw9/weZKt9vH2/JF7K2/NI9gGIxcWryycgMuqxEEeQ75ro2xvJPHHtEoy5t3hWLKg41pEW1efNzUjJukvCt0SaSOS2TRFKuknTpCMGVgVYEAZGPAVw256G2mhaWRmnYPLK2nUzArjkBpAAQAADkKKVO9+tv2DjUtbrZ9zEtd63kltY8CNzLLFdRkZKukLOMH80kBgfEGuy0vbqeCcpOsbxXU6AmMODFGzBUxqHPpz9VSF1uzE95Fd81ljDA6cYcFWUBvZqOD667tnbGWFJVDE8WWWU5xyMpJIGPAZrlyhbsrq7OlGd+0+rIhdjTX81hxxcI0skSSRKYgqq3Uox1HUGHLPLHWu/YW8Et5MGjUxwRpiUOveNyesIz0EfifEkCpjY+zRb28cKksI0CAtjJAGMnFfGyNki3EgDFuJNJMc45NI2oqMeAryU4vNp3HqhJZde8xttbSeO4tEUjTLMyPkZyoidxjy5qKr0e/M0ctzHJHrPHkis9AxrkVgnAbyPeVsnw1eVWraGyVllgkLEGFy6gYwSUZMH3N4V87O2IkJc/KLzvcAsB3XcYOny5ZHngmvYyglqr/7EozctHb/AEVX/ee5NjZyNPHE807xSyMqlFVTMM4JAH82B1rM2fvc6293JI6Ti3YLHLCNKzMygqgGSNWtgpwccxUhDuhGsVvEWLLBM8o1BTqL8QlWGMY/CH4Csvam70U4iRx+CjfWYwBpcgEKrD80E5x4kCu3Om3a2l/f7HChUWt9be33IvZe8siWtwbrS09oGMoj5Bl0cSNl8gVOPaprv2VFfsY5ZLiHS+GkiERAVSM4STVksOQ5jHWu2Hc+2SRmjjWNHhMMsSKAkik5DMB+UMkZ8mr52duw8TIPTZ2hjPciOgcgMBXcLqdQPAnwFcuUNbenpwOlGel/X14keXv/AE70f0xNPBM+fRx04oTh/L8j1+qrdWB/slfSvSdR1cHg6eWNOsSavPORis+o5yUrWJIRcb3FKUqMkFKUoBSlKAUpSgFKUoBSlKAUpSgFKUoBSlKAUpSgFKUoBSlKAUpSgFKUoBSlKAUpSgFKUoBSlKAUpSgFKUoBSlKAUpSgFKUoBSlKAUpSgFKUoBSlKAUpSgFKUoBSlKAUpSgFKUoBSlKAUpSgFKUoBSlKAUpSgFKUoBSlKAUpSgFKUo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IBM\Desktop\IIHMR-D.jpg"/>
          <p:cNvPicPr>
            <a:picLocks noChangeAspect="1" noChangeArrowheads="1"/>
          </p:cNvPicPr>
          <p:nvPr/>
        </p:nvPicPr>
        <p:blipFill>
          <a:blip r:embed="rId2" cstate="print"/>
          <a:srcRect/>
          <a:stretch>
            <a:fillRect/>
          </a:stretch>
        </p:blipFill>
        <p:spPr bwMode="auto">
          <a:xfrm>
            <a:off x="7552481" y="5867400"/>
            <a:ext cx="1591519" cy="8382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 analysis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156420"/>
              </p:ext>
            </p:extLst>
          </p:nvPr>
        </p:nvGraphicFramePr>
        <p:xfrm>
          <a:off x="685800" y="914400"/>
          <a:ext cx="7543800" cy="4648200"/>
        </p:xfrm>
        <a:graphic>
          <a:graphicData uri="http://schemas.openxmlformats.org/drawingml/2006/table">
            <a:tbl>
              <a:tblPr firstRow="1" firstCol="1" bandRow="1">
                <a:tableStyleId>{5C22544A-7EE6-4342-B048-85BDC9FD1C3A}</a:tableStyleId>
              </a:tblPr>
              <a:tblGrid>
                <a:gridCol w="2938109"/>
                <a:gridCol w="198527"/>
                <a:gridCol w="4407164"/>
              </a:tblGrid>
              <a:tr h="396070">
                <a:tc gridSpan="2">
                  <a:txBody>
                    <a:bodyPr/>
                    <a:lstStyle/>
                    <a:p>
                      <a:pPr marL="0" marR="0" algn="just">
                        <a:lnSpc>
                          <a:spcPct val="150000"/>
                        </a:lnSpc>
                        <a:spcBef>
                          <a:spcPts val="0"/>
                        </a:spcBef>
                        <a:spcAft>
                          <a:spcPts val="0"/>
                        </a:spcAft>
                      </a:pPr>
                      <a:r>
                        <a:rPr lang="en-US" sz="1600" dirty="0">
                          <a:effectLst/>
                        </a:rPr>
                        <a:t>Gap ID No.</a:t>
                      </a:r>
                      <a:endParaRPr lang="en-US" sz="1400" dirty="0">
                        <a:effectLst/>
                        <a:latin typeface="Calibri"/>
                        <a:ea typeface="Times New Roman"/>
                        <a:cs typeface="Times New Roman"/>
                      </a:endParaRPr>
                    </a:p>
                  </a:txBody>
                  <a:tcPr marL="68580" marR="68580" marT="0" marB="0"/>
                </a:tc>
                <a:tc hMerge="1">
                  <a:txBody>
                    <a:bodyPr/>
                    <a:lstStyle/>
                    <a:p>
                      <a:endParaRPr lang="en-US"/>
                    </a:p>
                  </a:txBody>
                  <a:tcPr/>
                </a:tc>
                <a:tc>
                  <a:txBody>
                    <a:bodyPr/>
                    <a:lstStyle/>
                    <a:p>
                      <a:pPr marL="0" marR="0" algn="just">
                        <a:lnSpc>
                          <a:spcPct val="150000"/>
                        </a:lnSpc>
                        <a:spcBef>
                          <a:spcPts val="0"/>
                        </a:spcBef>
                        <a:spcAft>
                          <a:spcPts val="0"/>
                        </a:spcAft>
                      </a:pPr>
                      <a:r>
                        <a:rPr lang="en-US" sz="1600" dirty="0">
                          <a:effectLst/>
                        </a:rPr>
                        <a:t>OP001</a:t>
                      </a:r>
                      <a:endParaRPr lang="en-US" sz="1400" dirty="0">
                        <a:effectLst/>
                        <a:latin typeface="Calibri"/>
                        <a:ea typeface="Times New Roman"/>
                        <a:cs typeface="Times New Roman"/>
                      </a:endParaRPr>
                    </a:p>
                  </a:txBody>
                  <a:tcPr marL="68580" marR="68580" marT="0" marB="0"/>
                </a:tc>
              </a:tr>
              <a:tr h="464273">
                <a:tc gridSpan="3">
                  <a:txBody>
                    <a:bodyPr/>
                    <a:lstStyle/>
                    <a:p>
                      <a:pPr marL="0" marR="0" algn="just">
                        <a:lnSpc>
                          <a:spcPct val="150000"/>
                        </a:lnSpc>
                        <a:spcBef>
                          <a:spcPts val="0"/>
                        </a:spcBef>
                        <a:spcAft>
                          <a:spcPts val="0"/>
                        </a:spcAft>
                      </a:pPr>
                      <a:r>
                        <a:rPr lang="en-US" sz="1600">
                          <a:effectLst/>
                        </a:rPr>
                        <a:t>Gap Statement: Registration counter is in the open.</a:t>
                      </a:r>
                      <a:endParaRPr lang="en-US" sz="1400">
                        <a:effectLst/>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2170989">
                <a:tc gridSpan="3">
                  <a:txBody>
                    <a:bodyPr/>
                    <a:lstStyle/>
                    <a:p>
                      <a:pPr marL="0" marR="0" algn="just">
                        <a:lnSpc>
                          <a:spcPct val="150000"/>
                        </a:lnSpc>
                        <a:spcBef>
                          <a:spcPts val="0"/>
                        </a:spcBef>
                        <a:spcAft>
                          <a:spcPts val="0"/>
                        </a:spcAft>
                      </a:pPr>
                      <a:r>
                        <a:rPr lang="en-US" sz="1600" dirty="0">
                          <a:effectLst/>
                        </a:rPr>
                        <a:t>Rationale/Explanation: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For registration the patient has to stand outside in the open.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 area is not covered and patients have to stand in adverse weather condition.</a:t>
                      </a:r>
                      <a:endParaRPr lang="en-US" sz="1400" dirty="0">
                        <a:effectLst/>
                      </a:endParaRPr>
                    </a:p>
                    <a:p>
                      <a:pPr marL="342900" marR="0" lvl="0" indent="-342900" algn="just">
                        <a:lnSpc>
                          <a:spcPct val="150000"/>
                        </a:lnSpc>
                        <a:spcBef>
                          <a:spcPts val="0"/>
                        </a:spcBef>
                        <a:spcAft>
                          <a:spcPts val="0"/>
                        </a:spcAft>
                        <a:buFont typeface="Symbol"/>
                        <a:buChar char=""/>
                      </a:pPr>
                      <a:r>
                        <a:rPr lang="en-US" sz="1600" dirty="0">
                          <a:effectLst/>
                        </a:rPr>
                        <a:t>There is no chair or bench available for the patients to sit.</a:t>
                      </a:r>
                      <a:endParaRPr lang="en-US" sz="1400" dirty="0">
                        <a:effectLst/>
                        <a:latin typeface="Calibri"/>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r>
              <a:tr h="839799">
                <a:tc>
                  <a:txBody>
                    <a:bodyPr/>
                    <a:lstStyle/>
                    <a:p>
                      <a:pPr marL="0" marR="0" algn="just">
                        <a:lnSpc>
                          <a:spcPct val="150000"/>
                        </a:lnSpc>
                        <a:spcBef>
                          <a:spcPts val="0"/>
                        </a:spcBef>
                        <a:spcAft>
                          <a:spcPts val="0"/>
                        </a:spcAft>
                      </a:pPr>
                      <a:r>
                        <a:rPr lang="en-US" sz="1600">
                          <a:effectLst/>
                        </a:rPr>
                        <a:t>Gap Classification</a:t>
                      </a:r>
                      <a:endParaRPr lang="en-US" sz="1400">
                        <a:effectLst/>
                      </a:endParaRPr>
                    </a:p>
                    <a:p>
                      <a:pPr marL="0" marR="0" algn="just">
                        <a:lnSpc>
                          <a:spcPct val="150000"/>
                        </a:lnSpc>
                        <a:spcBef>
                          <a:spcPts val="0"/>
                        </a:spcBef>
                        <a:spcAft>
                          <a:spcPts val="0"/>
                        </a:spcAft>
                      </a:pPr>
                      <a:r>
                        <a:rPr lang="en-US" sz="1600">
                          <a:effectLst/>
                        </a:rPr>
                        <a:t>Structure</a:t>
                      </a:r>
                      <a:endParaRPr lang="en-US" sz="1400">
                        <a:effectLst/>
                        <a:latin typeface="Calibri"/>
                        <a:ea typeface="Times New Roman"/>
                        <a:cs typeface="Times New Roman"/>
                      </a:endParaRPr>
                    </a:p>
                  </a:txBody>
                  <a:tcPr marL="68580" marR="68580" marT="0" marB="0"/>
                </a:tc>
                <a:tc gridSpan="2">
                  <a:txBody>
                    <a:bodyPr/>
                    <a:lstStyle/>
                    <a:p>
                      <a:pPr marL="0" marR="0" algn="just">
                        <a:lnSpc>
                          <a:spcPct val="150000"/>
                        </a:lnSpc>
                        <a:spcBef>
                          <a:spcPts val="0"/>
                        </a:spcBef>
                        <a:spcAft>
                          <a:spcPts val="0"/>
                        </a:spcAft>
                      </a:pPr>
                      <a:r>
                        <a:rPr lang="en-US" sz="1600">
                          <a:effectLst/>
                        </a:rPr>
                        <a:t>*Gap Severity Rating</a:t>
                      </a:r>
                      <a:endParaRPr lang="en-US" sz="1400">
                        <a:effectLst/>
                      </a:endParaRPr>
                    </a:p>
                    <a:p>
                      <a:pPr marL="0" marR="0" algn="just">
                        <a:lnSpc>
                          <a:spcPct val="150000"/>
                        </a:lnSpc>
                        <a:spcBef>
                          <a:spcPts val="0"/>
                        </a:spcBef>
                        <a:spcAft>
                          <a:spcPts val="0"/>
                        </a:spcAft>
                      </a:pPr>
                      <a:r>
                        <a:rPr lang="en-US" sz="1600">
                          <a:effectLst/>
                        </a:rPr>
                        <a:t>Medium</a:t>
                      </a:r>
                      <a:endParaRPr lang="en-US" sz="1400">
                        <a:effectLst/>
                        <a:latin typeface="Calibri"/>
                        <a:ea typeface="Times New Roman"/>
                        <a:cs typeface="Times New Roman"/>
                      </a:endParaRPr>
                    </a:p>
                  </a:txBody>
                  <a:tcPr marL="68580" marR="68580" marT="0" marB="0"/>
                </a:tc>
                <a:tc hMerge="1">
                  <a:txBody>
                    <a:bodyPr/>
                    <a:lstStyle/>
                    <a:p>
                      <a:endParaRPr lang="en-US"/>
                    </a:p>
                  </a:txBody>
                  <a:tcPr/>
                </a:tc>
              </a:tr>
              <a:tr h="777069">
                <a:tc>
                  <a:txBody>
                    <a:bodyPr/>
                    <a:lstStyle/>
                    <a:p>
                      <a:pPr marL="0" marR="0" algn="just">
                        <a:lnSpc>
                          <a:spcPct val="150000"/>
                        </a:lnSpc>
                        <a:spcBef>
                          <a:spcPts val="0"/>
                        </a:spcBef>
                        <a:spcAft>
                          <a:spcPts val="0"/>
                        </a:spcAft>
                      </a:pPr>
                      <a:r>
                        <a:rPr lang="en-US" sz="1600">
                          <a:effectLst/>
                        </a:rPr>
                        <a:t>Gap Reference </a:t>
                      </a:r>
                      <a:endParaRPr lang="en-US" sz="1400">
                        <a:effectLst/>
                        <a:latin typeface="Calibri"/>
                        <a:ea typeface="Times New Roman"/>
                        <a:cs typeface="Times New Roman"/>
                      </a:endParaRPr>
                    </a:p>
                  </a:txBody>
                  <a:tcPr marL="68580" marR="68580" marT="0" marB="0"/>
                </a:tc>
                <a:tc gridSpan="2">
                  <a:txBody>
                    <a:bodyPr/>
                    <a:lstStyle/>
                    <a:p>
                      <a:pPr marL="0" marR="0" algn="just">
                        <a:lnSpc>
                          <a:spcPct val="150000"/>
                        </a:lnSpc>
                        <a:spcBef>
                          <a:spcPts val="0"/>
                        </a:spcBef>
                        <a:spcAft>
                          <a:spcPts val="0"/>
                        </a:spcAft>
                      </a:pPr>
                      <a:r>
                        <a:rPr lang="en-US" sz="1600" dirty="0">
                          <a:effectLst/>
                        </a:rPr>
                        <a:t>IPHS Standards (4.1.3.)</a:t>
                      </a:r>
                      <a:endParaRPr lang="en-US" sz="1400" dirty="0">
                        <a:effectLst/>
                        <a:latin typeface="Calibri"/>
                        <a:ea typeface="Times New Roman"/>
                        <a:cs typeface="Times New Roman"/>
                      </a:endParaRPr>
                    </a:p>
                  </a:txBody>
                  <a:tcPr marL="68580" marR="68580" marT="0" marB="0"/>
                </a:tc>
                <a:tc hMerge="1">
                  <a:txBody>
                    <a:bodyPr/>
                    <a:lstStyle/>
                    <a:p>
                      <a:endParaRPr lang="en-US"/>
                    </a:p>
                  </a:txBody>
                  <a:tcPr/>
                </a:tc>
              </a:tr>
            </a:tbl>
          </a:graphicData>
        </a:graphic>
      </p:graphicFrame>
      <p:sp>
        <p:nvSpPr>
          <p:cNvPr id="5" name="Rectangle 1"/>
          <p:cNvSpPr>
            <a:spLocks noChangeArrowheads="1"/>
          </p:cNvSpPr>
          <p:nvPr/>
        </p:nvSpPr>
        <p:spPr bwMode="auto">
          <a:xfrm>
            <a:off x="1981200" y="151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Gap Analysis:</a:t>
            </a:r>
            <a:endParaRPr kumimoji="0" lang="en-U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916830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1294</TotalTime>
  <Words>1571</Words>
  <Application>Microsoft Office PowerPoint</Application>
  <PresentationFormat>On-screen Show (4:3)</PresentationFormat>
  <Paragraphs>248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Angles</vt:lpstr>
      <vt:lpstr>PowerPoint Presentation</vt:lpstr>
      <vt:lpstr>LEARNING DURING DISSERTATION</vt:lpstr>
      <vt:lpstr>INTRODUCTION</vt:lpstr>
      <vt:lpstr>INTRODUCTION</vt:lpstr>
      <vt:lpstr>RATIONAL OF THE STUDY </vt:lpstr>
      <vt:lpstr>OBJECTIVE </vt:lpstr>
      <vt:lpstr>DATA AND METHOD</vt:lpstr>
      <vt:lpstr>DATA AND METHOD</vt:lpstr>
      <vt:lpstr>Gap analysis</vt:lpstr>
      <vt:lpstr>PowerPoint Presentation</vt:lpstr>
      <vt:lpstr>PowerPoint Presentation</vt:lpstr>
      <vt:lpstr> gaps analysis of Ipd </vt:lpstr>
      <vt:lpstr>PowerPoint Presentation</vt:lpstr>
      <vt:lpstr>Maternity &amp; Child Health Care: </vt:lpstr>
      <vt:lpstr>Emergency </vt:lpstr>
      <vt:lpstr>Ot</vt:lpstr>
      <vt:lpstr>4 STERILIZATION UNIT</vt:lpstr>
      <vt:lpstr>Findings </vt:lpstr>
      <vt:lpstr>RECOMMENDATION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keshav</dc:creator>
  <cp:lastModifiedBy>vikash</cp:lastModifiedBy>
  <cp:revision>101</cp:revision>
  <dcterms:created xsi:type="dcterms:W3CDTF">2006-08-16T00:00:00Z</dcterms:created>
  <dcterms:modified xsi:type="dcterms:W3CDTF">2013-05-18T01:48:54Z</dcterms:modified>
</cp:coreProperties>
</file>