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1" r:id="rId17"/>
    <p:sldId id="272" r:id="rId18"/>
    <p:sldId id="273" r:id="rId19"/>
    <p:sldId id="274" r:id="rId20"/>
    <p:sldId id="275" r:id="rId21"/>
    <p:sldId id="278" r:id="rId22"/>
    <p:sldId id="256" r:id="rId23"/>
    <p:sldId id="277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8BEAC-EA6D-4100-BBE4-5F39B32B5BF3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89EAC-452C-4B27-8081-B00C5C9E3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228BB-6DB4-43B0-9712-9A204CC20C8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52868-2D3E-47BE-B3B6-FF5760F1DF8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C42FA-91C0-4E0C-805B-2F10802F898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A75B9-AFF4-42A1-9279-8DA7145B208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A379A-A39A-4A37-94B5-BE3801F7077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16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52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algn="ctr">
              <a:buFont typeface="Monotype Sorts" pitchFamily="2" charset="2"/>
              <a:buNone/>
            </a:pPr>
            <a:r>
              <a:rPr lang="en-US" sz="6000" dirty="0" smtClean="0">
                <a:solidFill>
                  <a:schemeClr val="hlink"/>
                </a:solidFill>
              </a:rPr>
              <a:t>Hospital Acquired Infections</a:t>
            </a:r>
          </a:p>
          <a:p>
            <a:pPr algn="ctr">
              <a:buFont typeface="Monotype Sorts" pitchFamily="2" charset="2"/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“</a:t>
            </a:r>
            <a:r>
              <a:rPr lang="en-US" sz="4800" dirty="0" smtClean="0">
                <a:solidFill>
                  <a:srgbClr val="FF0000"/>
                </a:solidFill>
              </a:rPr>
              <a:t>Nosocomial infection</a:t>
            </a:r>
            <a:r>
              <a:rPr lang="en-US" sz="4400" dirty="0" smtClean="0">
                <a:solidFill>
                  <a:srgbClr val="FF0000"/>
                </a:solidFill>
              </a:rPr>
              <a:t>”</a:t>
            </a:r>
          </a:p>
          <a:p>
            <a:pPr algn="ctr">
              <a:buFont typeface="Monotype Sorts" pitchFamily="2" charset="2"/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                          </a:t>
            </a:r>
          </a:p>
          <a:p>
            <a:pPr algn="ctr">
              <a:buFont typeface="Monotype Sorts" pitchFamily="2" charset="2"/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                           </a:t>
            </a:r>
          </a:p>
          <a:p>
            <a:pPr algn="ctr">
              <a:buFont typeface="Monotype Sorts" pitchFamily="2" charset="2"/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                                  </a:t>
            </a:r>
            <a:r>
              <a:rPr lang="en-US" sz="2400" dirty="0" smtClean="0">
                <a:solidFill>
                  <a:srgbClr val="FFFF00"/>
                </a:solidFill>
              </a:rPr>
              <a:t>Dr ShubhamTyagi</a:t>
            </a:r>
          </a:p>
          <a:p>
            <a:pPr algn="ctr">
              <a:buFont typeface="Monotype Sort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</a:rPr>
              <a:t>MBBS,MD</a:t>
            </a:r>
          </a:p>
          <a:p>
            <a:pPr algn="ctr">
              <a:buFont typeface="Monotype Sort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</a:rPr>
              <a:t>PG/13/077</a:t>
            </a:r>
          </a:p>
          <a:p>
            <a:pPr algn="ctr">
              <a:buFont typeface="Monotype Sorts" pitchFamily="2" charset="2"/>
              <a:buNone/>
            </a:pPr>
            <a:endParaRPr lang="en-US" sz="4400" dirty="0" smtClean="0">
              <a:solidFill>
                <a:srgbClr val="FF0000"/>
              </a:solidFill>
            </a:endParaRPr>
          </a:p>
        </p:txBody>
      </p:sp>
      <p:pic>
        <p:nvPicPr>
          <p:cNvPr id="29702" name="Picture 6" descr="C:\Users\Tyagi Nurshing Home\Desktop\nosocomial-infection-control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4191000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Aim</a:t>
            </a:r>
            <a:endParaRPr 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1650"/>
            <a:ext cx="7772400" cy="4681538"/>
          </a:xfrm>
        </p:spPr>
        <p:txBody>
          <a:bodyPr/>
          <a:lstStyle/>
          <a:p>
            <a:pPr lvl="2">
              <a:buClr>
                <a:srgbClr val="EA0255"/>
              </a:buClr>
              <a:buFont typeface="Monotype Sorts" pitchFamily="2" charset="2"/>
              <a:buChar char="ý"/>
            </a:pPr>
            <a:r>
              <a:rPr lang="en-US" sz="3200" b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T</a:t>
            </a:r>
            <a:r>
              <a:rPr lang="en-US" sz="3200" b="0" smtClean="0">
                <a:solidFill>
                  <a:schemeClr val="tx2"/>
                </a:solidFill>
                <a:latin typeface="Arial" charset="0"/>
                <a:cs typeface="Arial" charset="0"/>
              </a:rPr>
              <a:t>o lower the risk of infection during hospitalization </a:t>
            </a:r>
          </a:p>
          <a:p>
            <a:pPr lvl="2">
              <a:buClr>
                <a:srgbClr val="EA0255"/>
              </a:buClr>
              <a:buFont typeface="Monotype Sorts" pitchFamily="2" charset="2"/>
              <a:buChar char="ý"/>
            </a:pPr>
            <a:endParaRPr lang="en-US" sz="3200" b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2">
              <a:buClr>
                <a:srgbClr val="EA0255"/>
              </a:buClr>
              <a:buFont typeface="Monotype Sorts" pitchFamily="2" charset="2"/>
              <a:buChar char="ý"/>
            </a:pPr>
            <a:r>
              <a:rPr lang="en-US" sz="3200" b="0" smtClean="0">
                <a:solidFill>
                  <a:schemeClr val="tx2"/>
                </a:solidFill>
                <a:latin typeface="Arial" charset="0"/>
                <a:cs typeface="Arial" charset="0"/>
              </a:rPr>
              <a:t>Protect the hospital staff and other health care workers</a:t>
            </a:r>
            <a:r>
              <a:rPr lang="en-US" b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  <a:p>
            <a:pPr lvl="2">
              <a:buClr>
                <a:srgbClr val="EA0255"/>
              </a:buClr>
              <a:buFont typeface="Monotype Sorts" pitchFamily="2" charset="2"/>
              <a:buChar char="ý"/>
            </a:pPr>
            <a:endParaRPr lang="en-US" b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2">
              <a:buClr>
                <a:srgbClr val="EA0255"/>
              </a:buClr>
              <a:buFont typeface="Monotype Sorts" pitchFamily="2" charset="2"/>
              <a:buChar char="ý"/>
            </a:pPr>
            <a:r>
              <a:rPr lang="en-US" sz="3200" b="0" smtClean="0">
                <a:solidFill>
                  <a:schemeClr val="tx2"/>
                </a:solidFill>
                <a:latin typeface="Arial" charset="0"/>
                <a:cs typeface="Arial" charset="0"/>
              </a:rPr>
              <a:t>Protection of the community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Thrust Areas</a:t>
            </a:r>
            <a:endParaRPr 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1650"/>
            <a:ext cx="8496300" cy="4114800"/>
          </a:xfrm>
        </p:spPr>
        <p:txBody>
          <a:bodyPr/>
          <a:lstStyle/>
          <a:p>
            <a:pPr algn="just">
              <a:buSzTx/>
              <a:buFont typeface="Monotype Sorts" pitchFamily="2" charset="2"/>
              <a:buNone/>
            </a:pPr>
            <a:r>
              <a:rPr lang="en-US" sz="2800" smtClean="0">
                <a:cs typeface="Arial" charset="0"/>
              </a:rPr>
              <a:t>	</a:t>
            </a:r>
            <a:r>
              <a:rPr lang="en-US" sz="2800" smtClean="0">
                <a:solidFill>
                  <a:schemeClr val="tx2"/>
                </a:solidFill>
                <a:cs typeface="Arial" charset="0"/>
              </a:rPr>
              <a:t>Development of :</a:t>
            </a:r>
          </a:p>
          <a:p>
            <a:pPr algn="just">
              <a:buSzTx/>
              <a:buFont typeface="Monotype Sorts" pitchFamily="2" charset="2"/>
              <a:buNone/>
            </a:pPr>
            <a:endParaRPr lang="en-US" sz="2800" smtClean="0">
              <a:solidFill>
                <a:schemeClr val="tx2"/>
              </a:solidFill>
              <a:cs typeface="Arial" charset="0"/>
            </a:endParaRPr>
          </a:p>
          <a:p>
            <a:pPr>
              <a:buClr>
                <a:srgbClr val="EA0255"/>
              </a:buClr>
              <a:buSzTx/>
              <a:buFont typeface="Wingdings" pitchFamily="2" charset="2"/>
              <a:buChar char="þ"/>
            </a:pPr>
            <a:r>
              <a:rPr lang="en-US" sz="2800" b="0" smtClean="0">
                <a:solidFill>
                  <a:schemeClr val="tx2"/>
                </a:solidFill>
                <a:cs typeface="Arial" charset="0"/>
              </a:rPr>
              <a:t>An effective Surveillance system</a:t>
            </a:r>
          </a:p>
          <a:p>
            <a:pPr>
              <a:buClr>
                <a:srgbClr val="EA0255"/>
              </a:buClr>
              <a:buSzTx/>
              <a:buFont typeface="Wingdings" pitchFamily="2" charset="2"/>
              <a:buChar char="þ"/>
            </a:pPr>
            <a:endParaRPr lang="en-US" sz="2800" b="0" smtClean="0">
              <a:solidFill>
                <a:schemeClr val="tx2"/>
              </a:solidFill>
              <a:cs typeface="Arial" charset="0"/>
            </a:endParaRPr>
          </a:p>
          <a:p>
            <a:pPr>
              <a:buClr>
                <a:srgbClr val="EA0255"/>
              </a:buClr>
              <a:buSzTx/>
              <a:buFont typeface="Wingdings" pitchFamily="2" charset="2"/>
              <a:buChar char="þ"/>
            </a:pPr>
            <a:r>
              <a:rPr lang="en-US" sz="2800" b="0" smtClean="0">
                <a:solidFill>
                  <a:schemeClr val="tx2"/>
                </a:solidFill>
                <a:cs typeface="Arial" charset="0"/>
              </a:rPr>
              <a:t>Policies and procedures to reduce the risk of HAI</a:t>
            </a:r>
          </a:p>
          <a:p>
            <a:pPr>
              <a:buClr>
                <a:srgbClr val="EA0255"/>
              </a:buClr>
              <a:buSzTx/>
              <a:buFont typeface="Wingdings" pitchFamily="2" charset="2"/>
              <a:buChar char="þ"/>
            </a:pPr>
            <a:endParaRPr lang="en-US" sz="2800" b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Clr>
                <a:srgbClr val="EA0255"/>
              </a:buClr>
              <a:buSzTx/>
              <a:buFont typeface="Wingdings" pitchFamily="2" charset="2"/>
              <a:buChar char="þ"/>
            </a:pPr>
            <a:r>
              <a:rPr lang="en-US" sz="2800" b="0" smtClean="0">
                <a:solidFill>
                  <a:schemeClr val="tx2"/>
                </a:solidFill>
                <a:cs typeface="Arial" charset="0"/>
              </a:rPr>
              <a:t>Continuing education program</a:t>
            </a:r>
            <a:endParaRPr lang="en-US" sz="2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chemeClr val="hlink"/>
                </a:solidFill>
              </a:rPr>
              <a:t>Strategies</a:t>
            </a:r>
            <a:endParaRPr lang="en-US" smtClean="0">
              <a:solidFill>
                <a:schemeClr val="hlink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71650"/>
            <a:ext cx="8763000" cy="50863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cs typeface="Arial" charset="0"/>
              </a:rPr>
              <a:t>Appreciation of basic microbiology </a:t>
            </a:r>
          </a:p>
          <a:p>
            <a:pPr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cs typeface="Times New Roman" pitchFamily="18" charset="0"/>
              </a:rPr>
              <a:t>W</a:t>
            </a:r>
            <a:r>
              <a:rPr lang="en-US" sz="2800" b="0" smtClean="0">
                <a:solidFill>
                  <a:schemeClr val="tx2"/>
                </a:solidFill>
                <a:cs typeface="Arial" charset="0"/>
              </a:rPr>
              <a:t>ork practices which prevent spread of infection</a:t>
            </a:r>
            <a:endParaRPr lang="en-US" sz="2800" b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cs typeface="Arial" charset="0"/>
              </a:rPr>
              <a:t>Conscientious hygiene </a:t>
            </a:r>
          </a:p>
          <a:p>
            <a:pPr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cs typeface="Times New Roman" pitchFamily="18" charset="0"/>
              </a:rPr>
              <a:t>Standardised </a:t>
            </a:r>
            <a:r>
              <a:rPr lang="en-US" sz="2800" b="0" smtClean="0">
                <a:solidFill>
                  <a:schemeClr val="tx2"/>
                </a:solidFill>
                <a:cs typeface="Arial" charset="0"/>
              </a:rPr>
              <a:t>procedures for  sterilisation and disinfection</a:t>
            </a:r>
            <a:endParaRPr lang="en-US" sz="2800" b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cs typeface="Arial" charset="0"/>
              </a:rPr>
              <a:t>Modification of clinical procedures </a:t>
            </a:r>
            <a:r>
              <a:rPr lang="en-US" sz="2800" b="0" smtClean="0">
                <a:solidFill>
                  <a:schemeClr val="tx2"/>
                </a:solidFill>
                <a:cs typeface="Times New Roman" pitchFamily="18" charset="0"/>
              </a:rPr>
              <a:t>        </a:t>
            </a: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cs typeface="Arial" charset="0"/>
              </a:rPr>
              <a:t>Single-use or sterilisable equipment</a:t>
            </a: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endParaRPr lang="en-US" sz="2800" b="0" smtClean="0">
              <a:solidFill>
                <a:schemeClr val="tx2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Ø"/>
            </a:pPr>
            <a:endParaRPr lang="en-US" sz="2800" b="0" smtClean="0">
              <a:solidFill>
                <a:schemeClr val="tx2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None/>
            </a:pPr>
            <a:r>
              <a:rPr lang="en-US" sz="2000" b="0" smtClean="0"/>
              <a:t>(cont.)</a:t>
            </a:r>
            <a:endParaRPr lang="en-US" sz="2000" b="0" smtClean="0"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Ø"/>
            </a:pPr>
            <a:endParaRPr lang="en-US" sz="1800" b="0" smtClean="0"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None/>
            </a:pPr>
            <a:r>
              <a:rPr lang="en-US" sz="2800" b="0" smtClean="0">
                <a:cs typeface="Arial" charset="0"/>
              </a:rPr>
              <a:t> </a:t>
            </a:r>
            <a:r>
              <a:rPr lang="en-US" sz="2800" b="0" smtClean="0">
                <a:cs typeface="Times New Roman" pitchFamily="18" charset="0"/>
              </a:rPr>
              <a:t>      </a:t>
            </a:r>
            <a:r>
              <a:rPr lang="en-US" sz="2800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Strategies </a:t>
            </a:r>
            <a:r>
              <a:rPr lang="en-US" sz="2800" b="0" smtClean="0">
                <a:solidFill>
                  <a:schemeClr val="hlink"/>
                </a:solidFill>
              </a:rPr>
              <a:t>(cont.)</a:t>
            </a:r>
            <a:endParaRPr lang="en-US" sz="3200" smtClean="0">
              <a:solidFill>
                <a:schemeClr val="hlink"/>
              </a:solidFill>
            </a:endParaRPr>
          </a:p>
        </p:txBody>
      </p:sp>
      <p:sp>
        <p:nvSpPr>
          <p:cNvPr id="4813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latin typeface="Arial" charset="0"/>
                <a:cs typeface="Arial" charset="0"/>
              </a:rPr>
              <a:t>Appropriate use of antibiotics</a:t>
            </a: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latin typeface="Arial" charset="0"/>
                <a:cs typeface="Arial" charset="0"/>
              </a:rPr>
              <a:t>Occupational health and safety policies</a:t>
            </a: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latin typeface="Arial" charset="0"/>
                <a:cs typeface="Arial" charset="0"/>
              </a:rPr>
              <a:t>Vaccination</a:t>
            </a:r>
            <a:endParaRPr lang="en-US" sz="2800" b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latin typeface="Arial" charset="0"/>
                <a:cs typeface="Arial" charset="0"/>
              </a:rPr>
              <a:t>Surveillance </a:t>
            </a:r>
          </a:p>
          <a:p>
            <a:pPr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latin typeface="Arial" charset="0"/>
                <a:cs typeface="Arial" charset="0"/>
              </a:rPr>
              <a:t>Legal and ethical considerations</a:t>
            </a:r>
            <a:endParaRPr lang="en-US" sz="2800" b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latin typeface="Arial" charset="0"/>
                <a:cs typeface="Arial" charset="0"/>
              </a:rPr>
              <a:t>Education and training </a:t>
            </a:r>
          </a:p>
          <a:p>
            <a:pPr algn="just"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r>
              <a:rPr lang="en-US" sz="2800" b="0" smtClean="0">
                <a:solidFill>
                  <a:schemeClr val="tx2"/>
                </a:solidFill>
                <a:latin typeface="Arial" charset="0"/>
                <a:cs typeface="Arial" charset="0"/>
              </a:rPr>
              <a:t>Risk minimisation techniques.</a:t>
            </a:r>
            <a:endParaRPr lang="en-US" sz="2800" b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</a:pPr>
            <a:endParaRPr lang="en-US" sz="2800" b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88925" y="877888"/>
            <a:ext cx="1841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395288" y="533400"/>
            <a:ext cx="8748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b="1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b="1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MICROBIOLOGIST              NURSE                  PHYSICIAN</a:t>
            </a:r>
            <a:endParaRPr lang="en-US" i="0" dirty="0">
              <a:latin typeface="Arial" charset="0"/>
            </a:endParaRPr>
          </a:p>
        </p:txBody>
      </p:sp>
      <p:pic>
        <p:nvPicPr>
          <p:cNvPr id="49156" name="Picture 5" descr="hm0036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341438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pe0102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412875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 descr="pe0271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341438"/>
            <a:ext cx="182086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8" descr="pe0102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768850"/>
            <a:ext cx="18288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584325" y="4078288"/>
            <a:ext cx="660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SURGEONS			ADMINISTRATORS</a:t>
            </a:r>
          </a:p>
        </p:txBody>
      </p:sp>
      <p:pic>
        <p:nvPicPr>
          <p:cNvPr id="49161" name="Picture 10" descr="bd05515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652963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3563938" y="3357563"/>
            <a:ext cx="2087562" cy="641350"/>
          </a:xfrm>
          <a:prstGeom prst="rect">
            <a:avLst/>
          </a:prstGeom>
          <a:solidFill>
            <a:srgbClr val="CC99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C </a:t>
            </a:r>
            <a:r>
              <a:rPr lang="en-US" sz="3600" b="1" i="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GB" sz="3600" b="1" i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:\Users\Tyagi Nurshing Home\Desktop\a72f93bc6d6a84f8fabe86c19d1a5b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534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5791200" cy="990600"/>
          </a:xfrm>
        </p:spPr>
        <p:txBody>
          <a:bodyPr/>
          <a:lstStyle/>
          <a:p>
            <a:r>
              <a:rPr lang="en-US" dirty="0" smtClean="0">
                <a:solidFill>
                  <a:schemeClr val="hlink"/>
                </a:solidFill>
              </a:rPr>
              <a:t>Hand Washing</a:t>
            </a:r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1371600" y="1295400"/>
          <a:ext cx="3810000" cy="1752600"/>
        </p:xfrm>
        <a:graphic>
          <a:graphicData uri="http://schemas.openxmlformats.org/presentationml/2006/ole">
            <p:oleObj spid="_x0000_s3074" name="Microsoft ClipArt Gallery" r:id="rId3" imgW="5448300" imgH="2506663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38100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Social hand washing</a:t>
            </a:r>
          </a:p>
          <a:p>
            <a:pPr>
              <a:buFont typeface="Monotype Sorts" pitchFamily="2" charset="2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Hygienic hand washing</a:t>
            </a:r>
          </a:p>
          <a:p>
            <a:pPr>
              <a:buFont typeface="Monotype Sorts" pitchFamily="2" charset="2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Surgical hand washing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 Hand Washing</a:t>
            </a:r>
            <a:endParaRPr lang="en-US" sz="3200" smtClean="0">
              <a:solidFill>
                <a:schemeClr val="hlink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71650"/>
            <a:ext cx="4318000" cy="4114800"/>
          </a:xfrm>
        </p:spPr>
        <p:txBody>
          <a:bodyPr/>
          <a:lstStyle/>
          <a:p>
            <a:r>
              <a:rPr lang="en-US" sz="2400" b="0" smtClean="0"/>
              <a:t>Before handling food, eating and feeding</a:t>
            </a:r>
          </a:p>
          <a:p>
            <a:r>
              <a:rPr lang="en-US" sz="2400" b="0" smtClean="0"/>
              <a:t>After visiting the toilet</a:t>
            </a:r>
          </a:p>
          <a:p>
            <a:r>
              <a:rPr lang="en-US" sz="2400" b="0" smtClean="0"/>
              <a:t>Before and after nursing the patient</a:t>
            </a:r>
          </a:p>
          <a:p>
            <a:r>
              <a:rPr lang="en-US" sz="2400" b="0" smtClean="0"/>
              <a:t>Whenever hands are soiled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885950"/>
          <a:ext cx="3810000" cy="1752600"/>
        </p:xfrm>
        <a:graphic>
          <a:graphicData uri="http://schemas.openxmlformats.org/presentationml/2006/ole">
            <p:oleObj spid="_x0000_s4098" name="Microsoft ClipArt Gallery" r:id="rId3" imgW="5448300" imgH="2506663" progId="">
              <p:embed/>
            </p:oleObj>
          </a:graphicData>
        </a:graphic>
      </p:graphicFrame>
      <p:pic>
        <p:nvPicPr>
          <p:cNvPr id="17414" name="Picture 6" descr="j01784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48263" y="1341438"/>
            <a:ext cx="1952625" cy="1301750"/>
          </a:xfr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59338" y="5013325"/>
            <a:ext cx="403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i="0">
                <a:solidFill>
                  <a:schemeClr val="accent2"/>
                </a:solidFill>
                <a:latin typeface="Times New Roman" pitchFamily="18" charset="0"/>
              </a:rPr>
              <a:t>Soap &amp; water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0">
                <a:solidFill>
                  <a:schemeClr val="accent2"/>
                </a:solidFill>
                <a:latin typeface="Times New Roman" pitchFamily="18" charset="0"/>
              </a:rPr>
              <a:t>For </a:t>
            </a:r>
            <a:r>
              <a:rPr lang="en-US" b="1" i="0" u="sng">
                <a:solidFill>
                  <a:schemeClr val="accent2"/>
                </a:solidFill>
                <a:latin typeface="Times New Roman" pitchFamily="18" charset="0"/>
              </a:rPr>
              <a:t>at least 10 sec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0">
                <a:solidFill>
                  <a:schemeClr val="accent2"/>
                </a:solidFill>
                <a:latin typeface="Times New Roman" pitchFamily="18" charset="0"/>
              </a:rPr>
              <a:t>Dry with disposable towel</a:t>
            </a:r>
            <a:endParaRPr lang="en-US" b="1" i="0">
              <a:latin typeface="Times New Roman" pitchFamily="18" charset="0"/>
            </a:endParaRPr>
          </a:p>
        </p:txBody>
      </p:sp>
      <p:pic>
        <p:nvPicPr>
          <p:cNvPr id="17415" name="Picture 9" descr="j03544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2492375"/>
            <a:ext cx="18891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600" b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Hygienic Hand Washing</a:t>
            </a:r>
            <a:endParaRPr lang="en-US" sz="3600" smtClean="0">
              <a:solidFill>
                <a:schemeClr val="hlink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71650"/>
            <a:ext cx="4102100" cy="4114800"/>
          </a:xfrm>
        </p:spPr>
        <p:txBody>
          <a:bodyPr/>
          <a:lstStyle/>
          <a:p>
            <a:r>
              <a:rPr lang="en-US" sz="2400" smtClean="0"/>
              <a:t>Before performing invasive procedures</a:t>
            </a:r>
          </a:p>
          <a:p>
            <a:r>
              <a:rPr lang="en-US" sz="2400" smtClean="0"/>
              <a:t>Before caring for susceptible patients </a:t>
            </a:r>
          </a:p>
          <a:p>
            <a:r>
              <a:rPr lang="en-US" sz="2400" smtClean="0"/>
              <a:t>After contact with blood/secretions</a:t>
            </a:r>
            <a:endParaRPr lang="en-US" sz="2400" b="0" smtClean="0"/>
          </a:p>
          <a:p>
            <a:endParaRPr lang="en-US" sz="2400" smtClean="0"/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885950"/>
          <a:ext cx="3810000" cy="1752600"/>
        </p:xfrm>
        <a:graphic>
          <a:graphicData uri="http://schemas.openxmlformats.org/presentationml/2006/ole">
            <p:oleObj spid="_x0000_s5122" name="Clip" r:id="rId3" imgW="5448300" imgH="2506663" progId="">
              <p:embed/>
            </p:oleObj>
          </a:graphicData>
        </a:graphic>
      </p:graphicFrame>
      <p:pic>
        <p:nvPicPr>
          <p:cNvPr id="18438" name="Picture 17" descr="j02396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11863" y="1989138"/>
            <a:ext cx="2141537" cy="2006600"/>
          </a:xfr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787900" y="4940300"/>
            <a:ext cx="4140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i="0">
                <a:solidFill>
                  <a:schemeClr val="accent2"/>
                </a:solidFill>
                <a:latin typeface="Times New Roman" pitchFamily="18" charset="0"/>
              </a:rPr>
              <a:t>4% chlorhexidine gluconate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i="0">
                <a:solidFill>
                  <a:schemeClr val="accent2"/>
                </a:solidFill>
                <a:latin typeface="Times New Roman" pitchFamily="18" charset="0"/>
              </a:rPr>
              <a:t>Providone-iodine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i="0">
                <a:solidFill>
                  <a:schemeClr val="accent2"/>
                </a:solidFill>
                <a:latin typeface="Times New Roman" pitchFamily="18" charset="0"/>
              </a:rPr>
              <a:t>Detergent soln containing 0.75% available iodine</a:t>
            </a:r>
          </a:p>
        </p:txBody>
      </p:sp>
      <p:sp>
        <p:nvSpPr>
          <p:cNvPr id="256020" name="AutoShape 20"/>
          <p:cNvSpPr>
            <a:spLocks noChangeArrowheads="1"/>
          </p:cNvSpPr>
          <p:nvPr/>
        </p:nvSpPr>
        <p:spPr bwMode="auto">
          <a:xfrm>
            <a:off x="8135938" y="2492375"/>
            <a:ext cx="1008062" cy="288925"/>
          </a:xfrm>
          <a:prstGeom prst="wedgeRectCallout">
            <a:avLst>
              <a:gd name="adj1" fmla="val -69056"/>
              <a:gd name="adj2" fmla="val 19944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1600" i="0">
                <a:solidFill>
                  <a:schemeClr val="accent2"/>
                </a:solidFill>
              </a:rPr>
              <a:t>iodine</a:t>
            </a:r>
          </a:p>
          <a:p>
            <a:pPr algn="ctr">
              <a:defRPr/>
            </a:pPr>
            <a:endParaRPr lang="en-GB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b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Surgical Hand Washing</a:t>
            </a:r>
            <a:endParaRPr lang="en-US" smtClean="0">
              <a:solidFill>
                <a:schemeClr val="hlink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71650"/>
            <a:ext cx="5541963" cy="4114800"/>
          </a:xfrm>
        </p:spPr>
        <p:txBody>
          <a:bodyPr/>
          <a:lstStyle/>
          <a:p>
            <a:r>
              <a:rPr lang="en-US" sz="2800" b="0" smtClean="0"/>
              <a:t>With the aim to remove and kill the transient flora and to decrease the resident organisms</a:t>
            </a:r>
          </a:p>
          <a:p>
            <a:endParaRPr lang="en-US" sz="2800" b="0" smtClean="0"/>
          </a:p>
          <a:p>
            <a:pPr>
              <a:buFont typeface="Monotype Sorts" pitchFamily="2" charset="2"/>
              <a:buNone/>
            </a:pPr>
            <a:r>
              <a:rPr lang="en-US" sz="2400" b="0" smtClean="0"/>
              <a:t>( to prevent the risk of wound contamination when gloves are damaged)</a:t>
            </a:r>
            <a:endParaRPr lang="en-US" sz="2800" b="0" smtClean="0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877050" y="404813"/>
          <a:ext cx="2049463" cy="942975"/>
        </p:xfrm>
        <a:graphic>
          <a:graphicData uri="http://schemas.openxmlformats.org/presentationml/2006/ole">
            <p:oleObj spid="_x0000_s6146" name="Clip" r:id="rId3" imgW="5448300" imgH="2506663" progId="">
              <p:embed/>
            </p:oleObj>
          </a:graphicData>
        </a:graphic>
      </p:graphicFrame>
      <p:pic>
        <p:nvPicPr>
          <p:cNvPr id="19462" name="Picture 15" descr="j028934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5071005" y="3905250"/>
            <a:ext cx="2964389" cy="1981200"/>
          </a:xfrm>
          <a:noFill/>
        </p:spPr>
      </p:pic>
      <p:pic>
        <p:nvPicPr>
          <p:cNvPr id="19461" name="Picture 13" descr="j01828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5763" y="1484313"/>
            <a:ext cx="24082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715000" y="533400"/>
          <a:ext cx="1589088" cy="2185988"/>
        </p:xfrm>
        <a:graphic>
          <a:graphicData uri="http://schemas.openxmlformats.org/presentationml/2006/ole">
            <p:oleObj spid="_x0000_s1026" name="Clip" r:id="rId3" imgW="2309813" imgH="3176588" progId="">
              <p:embed/>
            </p:oleObj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chemeClr val="hlink"/>
                </a:solidFill>
              </a:rPr>
              <a:t>Definitions</a:t>
            </a:r>
            <a:endParaRPr lang="en-US" sz="4000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EA0255"/>
              </a:buClr>
              <a:buSzTx/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EA0255"/>
              </a:buClr>
              <a:buSzTx/>
              <a:buFont typeface="Wingdings" pitchFamily="2" charset="2"/>
              <a:buChar char="v"/>
              <a:defRPr/>
            </a:pP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Hospital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Acquired</a:t>
            </a: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Infection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EA0255"/>
              </a:buClr>
              <a:buSzTx/>
              <a:buFont typeface="Wingdings" pitchFamily="2" charset="2"/>
              <a:buNone/>
              <a:defRPr/>
            </a:pPr>
            <a:r>
              <a:rPr lang="en-US" sz="2400" dirty="0" smtClean="0"/>
              <a:t>	 Infections  contracted by  patients / HCW due to direct exposure to hospital infectious environment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EA0255"/>
              </a:buClr>
              <a:buSzTx/>
              <a:buFont typeface="Wingdings" pitchFamily="2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EA0255"/>
              </a:buClr>
              <a:buSzTx/>
              <a:buFont typeface="Wingdings" pitchFamily="2" charset="2"/>
              <a:buChar char="v"/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Hospital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Associated</a:t>
            </a: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Infection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EA0255"/>
              </a:buClr>
              <a:buSzTx/>
              <a:buFont typeface="Wingdings" pitchFamily="2" charset="2"/>
              <a:buNone/>
              <a:defRPr/>
            </a:pPr>
            <a:r>
              <a:rPr lang="en-US" sz="2400" b="0" dirty="0" smtClean="0"/>
              <a:t>	</a:t>
            </a:r>
            <a:r>
              <a:rPr lang="en-US" sz="2400" dirty="0" smtClean="0"/>
              <a:t>Infection contracted by any person  where origin  of infection can   be attributed to activities of hospital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EA0255"/>
              </a:buClr>
              <a:buSzTx/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EA0255"/>
              </a:buClr>
              <a:buSzTx/>
              <a:buFont typeface="Wingdings" pitchFamily="2" charset="2"/>
              <a:buNone/>
              <a:defRPr/>
            </a:pPr>
            <a:r>
              <a:rPr lang="en-US" sz="2400" dirty="0" smtClean="0"/>
              <a:t>		(Now both terms are used synonymously)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EA0255"/>
              </a:buClr>
              <a:buSzTx/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EA0255"/>
              </a:buClr>
              <a:buSzTx/>
              <a:buFont typeface="Wingdings" pitchFamily="2" charset="2"/>
              <a:buChar char="v"/>
              <a:defRPr/>
            </a:pPr>
            <a:r>
              <a:rPr lang="en-US" b="0" dirty="0" smtClean="0">
                <a:solidFill>
                  <a:schemeClr val="tx2"/>
                </a:solidFill>
              </a:rPr>
              <a:t>Infection contracted by patient within 48 hrs of admission into the hospital</a:t>
            </a:r>
            <a:endParaRPr lang="en-US" sz="24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052513"/>
          </a:xfrm>
        </p:spPr>
        <p:txBody>
          <a:bodyPr/>
          <a:lstStyle/>
          <a:p>
            <a:r>
              <a:rPr lang="en-US" sz="3200" smtClean="0">
                <a:solidFill>
                  <a:schemeClr val="hlink"/>
                </a:solidFill>
              </a:rPr>
              <a:t>Standard (Universal) Precautions</a:t>
            </a:r>
            <a:endParaRPr lang="en-GB" sz="3200" smtClean="0">
              <a:solidFill>
                <a:schemeClr val="hlink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278812" cy="5300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0" smtClean="0"/>
              <a:t>Wash hands before and after contact with patient or specimen.</a:t>
            </a:r>
          </a:p>
          <a:p>
            <a:pPr>
              <a:lnSpc>
                <a:spcPct val="80000"/>
              </a:lnSpc>
            </a:pPr>
            <a:r>
              <a:rPr lang="en-US" sz="2400" b="0" smtClean="0"/>
              <a:t>Handle blood of all patients as potentially infectious.</a:t>
            </a:r>
          </a:p>
          <a:p>
            <a:pPr>
              <a:lnSpc>
                <a:spcPct val="80000"/>
              </a:lnSpc>
            </a:pPr>
            <a:r>
              <a:rPr lang="en-US" sz="2400" b="0" smtClean="0"/>
              <a:t>Wear gloves before  contact with blood or body fluids of patients.</a:t>
            </a:r>
          </a:p>
          <a:p>
            <a:pPr>
              <a:lnSpc>
                <a:spcPct val="80000"/>
              </a:lnSpc>
            </a:pPr>
            <a:r>
              <a:rPr lang="en-US" sz="2400" b="0" smtClean="0"/>
              <a:t>Place used syringes in appropriate containers. </a:t>
            </a:r>
            <a:r>
              <a:rPr lang="en-US" sz="2400" b="0" smtClean="0">
                <a:solidFill>
                  <a:srgbClr val="EA0255"/>
                </a:solidFill>
              </a:rPr>
              <a:t>Do not recap syringes.</a:t>
            </a:r>
          </a:p>
          <a:p>
            <a:pPr>
              <a:lnSpc>
                <a:spcPct val="80000"/>
              </a:lnSpc>
            </a:pPr>
            <a:r>
              <a:rPr lang="en-US" sz="2400" b="0" smtClean="0"/>
              <a:t>Wear protective eyewear and mask if there is risk of splatter of blood. </a:t>
            </a:r>
          </a:p>
          <a:p>
            <a:pPr>
              <a:lnSpc>
                <a:spcPct val="80000"/>
              </a:lnSpc>
            </a:pPr>
            <a:r>
              <a:rPr lang="en-US" sz="2400" b="0" smtClean="0"/>
              <a:t>Wear gowns when splash with blood or secretions is anticipated.</a:t>
            </a:r>
          </a:p>
          <a:p>
            <a:pPr>
              <a:lnSpc>
                <a:spcPct val="80000"/>
              </a:lnSpc>
            </a:pPr>
            <a:r>
              <a:rPr lang="en-US" sz="2400" b="0" smtClean="0"/>
              <a:t>Handle linen soiled with blood  /  secretions as potentially infectious.</a:t>
            </a:r>
          </a:p>
          <a:p>
            <a:pPr>
              <a:lnSpc>
                <a:spcPct val="80000"/>
              </a:lnSpc>
            </a:pPr>
            <a:r>
              <a:rPr lang="en-US" sz="2400" b="0" smtClean="0"/>
              <a:t>Process all lab specimens as potentially infectious.</a:t>
            </a:r>
          </a:p>
          <a:p>
            <a:pPr>
              <a:lnSpc>
                <a:spcPct val="80000"/>
              </a:lnSpc>
            </a:pPr>
            <a:r>
              <a:rPr lang="en-US" sz="2400" b="0" smtClean="0"/>
              <a:t>Wear mask for TB and other respiratory organism. </a:t>
            </a:r>
            <a:endParaRPr lang="en-GB" sz="2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This study is conducted to have well designed physical setting &amp; it  plays an important role in making hospitals safer and more healing for patients and better place for staff to work.&amp; guide healthcare  design, especially with respect to reducing the frequency of hospital-acquired infections 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hlink"/>
                </a:solidFill>
              </a:rPr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1219200"/>
            <a:ext cx="8382000" cy="5410200"/>
          </a:xfrm>
        </p:spPr>
        <p:txBody>
          <a:bodyPr>
            <a:normAutofit fontScale="92500"/>
          </a:bodyPr>
          <a:lstStyle/>
          <a:p>
            <a:pPr algn="ctr"/>
            <a:r>
              <a:rPr lang="en-IN" b="1" i="1" dirty="0" smtClean="0"/>
              <a:t>NUMBER OF PATIENTS SURVEYED IN NEW DELHI HOSPITAL 100 PATIENTS . OUT OF 100 ONLY 80 SAID  YES THAT THE HOSPITAL STAFF USE DOUBLE GLOVES WHILE ATTENDING HIV &amp;HEP. B  PATIENTS . ONLY 90 PT. SAID YES THAT ISOLATION OF HIV &amp; HEP. B, T.B  PT.  IS DONE IN THIS HOSPITAL . ONLY 70 PT. SAID THAT PROPER  STERILIZATION TECHNIQUE IS USED IN THIS HOSPITAL . ONLY 25 PT. KNOWS ABOUT THE PROPER HANDWASH TECHNIQUE OUT OF 100.  ONLY 60  PT. SAID THAT FOOD  SERVED IN THE HOSPITAL IS HYGIENICALLY  SERVED AND COOKED.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 smtClean="0"/>
              <a:t>CONCLUSION  AFTER 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algn="ctr"/>
            <a:r>
              <a:rPr lang="en-IN" b="1" i="1" dirty="0" smtClean="0"/>
              <a:t>..............OUT OF 100 PATIENTS............</a:t>
            </a:r>
            <a:endParaRPr lang="en-US" dirty="0" smtClean="0"/>
          </a:p>
          <a:p>
            <a:pPr lvl="0" algn="ctr"/>
            <a:r>
              <a:rPr lang="en-IN" b="1" i="1" dirty="0" smtClean="0"/>
              <a:t>THE NO. OF PATIENTS WHO DEVELOPED UTI AFTER HOSITALISATION .......... 25 PATIENTS</a:t>
            </a:r>
            <a:endParaRPr lang="en-US" dirty="0" smtClean="0"/>
          </a:p>
          <a:p>
            <a:pPr lvl="0" algn="ctr"/>
            <a:r>
              <a:rPr lang="en-IN" b="1" i="1" dirty="0" smtClean="0"/>
              <a:t>NO. OF PATIENTS WHO DEVELOPED COUGH AFTER HOSPITALISATION .........1O PATIENTS</a:t>
            </a:r>
            <a:endParaRPr lang="en-US" dirty="0" smtClean="0"/>
          </a:p>
          <a:p>
            <a:pPr lvl="0" algn="ctr"/>
            <a:r>
              <a:rPr lang="en-IN" b="1" i="1" dirty="0" smtClean="0"/>
              <a:t>NO OF PATIENTS WHO DEVELOP SWELLING ON AREA WHERE VENEOUS PUNCTURE WAS DONE ......10 PATIENTS</a:t>
            </a:r>
            <a:endParaRPr lang="en-US" dirty="0" smtClean="0"/>
          </a:p>
          <a:p>
            <a:pPr lvl="0" algn="ctr"/>
            <a:r>
              <a:rPr lang="en-IN" b="1" i="1" dirty="0" smtClean="0"/>
              <a:t>NO OF PATIENTS WHO DEVELOP DIARRHOEA ...... 5 PATIENTS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84582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8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7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Thank You</a:t>
            </a:r>
            <a:endParaRPr lang="en-US" sz="7200" smtClean="0"/>
          </a:p>
        </p:txBody>
      </p:sp>
      <p:pic>
        <p:nvPicPr>
          <p:cNvPr id="69635" name="Picture 7" descr="windows 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WordArt 8"/>
          <p:cNvSpPr>
            <a:spLocks noChangeArrowheads="1" noChangeShapeType="1" noTextEdit="1"/>
          </p:cNvSpPr>
          <p:nvPr/>
        </p:nvSpPr>
        <p:spPr bwMode="auto">
          <a:xfrm>
            <a:off x="4427538" y="4581525"/>
            <a:ext cx="3633787" cy="196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2A15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Monotype Corsiva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050"/>
            <a:ext cx="8458200" cy="1143000"/>
          </a:xfrm>
        </p:spPr>
        <p:txBody>
          <a:bodyPr/>
          <a:lstStyle/>
          <a:p>
            <a:pPr algn="l"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8532813" cy="4689475"/>
          </a:xfrm>
        </p:spPr>
        <p:txBody>
          <a:bodyPr/>
          <a:lstStyle/>
          <a:p>
            <a:pPr>
              <a:buClr>
                <a:srgbClr val="EA0255"/>
              </a:buClr>
              <a:buFont typeface="Monotype Sorts" pitchFamily="2" charset="2"/>
              <a:buNone/>
            </a:pPr>
            <a:r>
              <a:rPr lang="en-US" sz="2800" smtClean="0">
                <a:solidFill>
                  <a:schemeClr val="tx2"/>
                </a:solidFill>
              </a:rPr>
              <a:t>Changing concept of Medical Care</a:t>
            </a:r>
          </a:p>
          <a:p>
            <a:pPr algn="ctr">
              <a:buClr>
                <a:srgbClr val="EA0255"/>
              </a:buClr>
              <a:buFont typeface="Monotype Sorts" pitchFamily="2" charset="2"/>
              <a:buNone/>
            </a:pPr>
            <a:endParaRPr lang="en-US" sz="2800" b="0" smtClean="0">
              <a:solidFill>
                <a:schemeClr val="tx2"/>
              </a:solidFill>
            </a:endParaRPr>
          </a:p>
          <a:p>
            <a:pPr>
              <a:buClr>
                <a:srgbClr val="EA0255"/>
              </a:buClr>
              <a:buFont typeface="Monotype Sorts" pitchFamily="2" charset="2"/>
              <a:buNone/>
            </a:pPr>
            <a:r>
              <a:rPr lang="en-US" sz="2000" b="0" smtClean="0">
                <a:solidFill>
                  <a:schemeClr val="tx2"/>
                </a:solidFill>
              </a:rPr>
              <a:t>From</a:t>
            </a:r>
            <a:r>
              <a:rPr lang="en-US" sz="2800" b="0" smtClean="0"/>
              <a:t>		</a:t>
            </a:r>
          </a:p>
          <a:p>
            <a:pPr>
              <a:buClr>
                <a:srgbClr val="EA0255"/>
              </a:buClr>
              <a:buFont typeface="Monotype Sorts" pitchFamily="2" charset="2"/>
              <a:buNone/>
            </a:pPr>
            <a:r>
              <a:rPr lang="en-US" sz="2800" b="0" smtClean="0">
                <a:solidFill>
                  <a:srgbClr val="76E408"/>
                </a:solidFill>
              </a:rPr>
              <a:t>“Care &amp; Cure”	</a:t>
            </a:r>
          </a:p>
          <a:p>
            <a:pPr>
              <a:buClr>
                <a:srgbClr val="EA0255"/>
              </a:buClr>
              <a:buFont typeface="Monotype Sorts" pitchFamily="2" charset="2"/>
              <a:buNone/>
            </a:pPr>
            <a:endParaRPr lang="en-US" sz="2800" b="0" smtClean="0"/>
          </a:p>
          <a:p>
            <a:pPr>
              <a:buClr>
                <a:srgbClr val="EA0255"/>
              </a:buClr>
              <a:buFont typeface="Monotype Sorts" pitchFamily="2" charset="2"/>
              <a:buNone/>
            </a:pPr>
            <a:r>
              <a:rPr lang="en-US" sz="2000" b="0" smtClean="0">
                <a:solidFill>
                  <a:schemeClr val="tx2"/>
                </a:solidFill>
              </a:rPr>
              <a:t>To  </a:t>
            </a:r>
            <a:r>
              <a:rPr lang="en-US" sz="2800" b="0" smtClean="0"/>
              <a:t>	</a:t>
            </a:r>
          </a:p>
          <a:p>
            <a:pPr>
              <a:buClr>
                <a:srgbClr val="EA0255"/>
              </a:buClr>
              <a:buFont typeface="Monotype Sorts" pitchFamily="2" charset="2"/>
              <a:buNone/>
            </a:pPr>
            <a:r>
              <a:rPr lang="en-US" sz="2800" b="0" smtClean="0"/>
              <a:t>	</a:t>
            </a:r>
            <a:r>
              <a:rPr lang="en-US" sz="2800" b="0" smtClean="0">
                <a:solidFill>
                  <a:srgbClr val="76E408"/>
                </a:solidFill>
              </a:rPr>
              <a:t>“Cost effective, </a:t>
            </a:r>
          </a:p>
          <a:p>
            <a:pPr>
              <a:buClr>
                <a:srgbClr val="EA0255"/>
              </a:buClr>
              <a:buFont typeface="Monotype Sorts" pitchFamily="2" charset="2"/>
              <a:buNone/>
            </a:pPr>
            <a:r>
              <a:rPr lang="en-US" sz="2800" b="0" smtClean="0">
                <a:solidFill>
                  <a:srgbClr val="76E408"/>
                </a:solidFill>
              </a:rPr>
              <a:t>	High-tech, 					</a:t>
            </a:r>
          </a:p>
          <a:p>
            <a:pPr>
              <a:buClr>
                <a:srgbClr val="EA0255"/>
              </a:buClr>
              <a:buFont typeface="Monotype Sorts" pitchFamily="2" charset="2"/>
              <a:buNone/>
            </a:pPr>
            <a:r>
              <a:rPr lang="en-US" sz="2800" b="0" smtClean="0">
                <a:solidFill>
                  <a:srgbClr val="76E408"/>
                </a:solidFill>
              </a:rPr>
              <a:t>	Consumer oriented Service”</a:t>
            </a:r>
          </a:p>
          <a:p>
            <a:pPr algn="ctr">
              <a:buClr>
                <a:srgbClr val="EA0255"/>
              </a:buClr>
            </a:pPr>
            <a:endParaRPr lang="en-US" sz="2800" b="0" smtClean="0">
              <a:solidFill>
                <a:srgbClr val="76E408"/>
              </a:solidFill>
            </a:endParaRPr>
          </a:p>
        </p:txBody>
      </p:sp>
      <p:pic>
        <p:nvPicPr>
          <p:cNvPr id="25604" name="Picture 4" descr="j02020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618994"/>
            <a:ext cx="3657600" cy="2420112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5614987" cy="4114800"/>
          </a:xfrm>
        </p:spPr>
        <p:txBody>
          <a:bodyPr/>
          <a:lstStyle/>
          <a:p>
            <a:pPr>
              <a:buClr>
                <a:srgbClr val="EA0255"/>
              </a:buClr>
              <a:buFont typeface="Monotype Sorts" pitchFamily="2" charset="2"/>
              <a:buNone/>
            </a:pPr>
            <a:r>
              <a:rPr lang="en-US" sz="2800" smtClean="0">
                <a:solidFill>
                  <a:schemeClr val="tx2"/>
                </a:solidFill>
              </a:rPr>
              <a:t>Judicious use of resources </a:t>
            </a:r>
          </a:p>
          <a:p>
            <a:pPr>
              <a:buClr>
                <a:srgbClr val="EA0255"/>
              </a:buClr>
              <a:buFont typeface="Monotype Sorts" pitchFamily="2" charset="2"/>
              <a:buNone/>
            </a:pPr>
            <a:r>
              <a:rPr lang="en-US" sz="2800" smtClean="0">
                <a:solidFill>
                  <a:schemeClr val="tx2"/>
                </a:solidFill>
              </a:rPr>
              <a:t>	</a:t>
            </a:r>
            <a:r>
              <a:rPr lang="en-US" sz="2400" smtClean="0">
                <a:solidFill>
                  <a:schemeClr val="tx2"/>
                </a:solidFill>
              </a:rPr>
              <a:t>(men, material, technology)</a:t>
            </a:r>
          </a:p>
          <a:p>
            <a:pPr>
              <a:buClr>
                <a:srgbClr val="EA0255"/>
              </a:buClr>
              <a:buFont typeface="Monotype Sorts" pitchFamily="2" charset="2"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 lvl="1">
              <a:buFontTx/>
              <a:buChar char="•"/>
            </a:pPr>
            <a:r>
              <a:rPr lang="en-US" sz="2400" b="0" smtClean="0"/>
              <a:t>Combat Infection</a:t>
            </a:r>
          </a:p>
          <a:p>
            <a:pPr lvl="1">
              <a:buFontTx/>
              <a:buChar char="•"/>
            </a:pPr>
            <a:r>
              <a:rPr lang="en-US" sz="2400" b="0" smtClean="0"/>
              <a:t>Reduce morbidity</a:t>
            </a:r>
          </a:p>
          <a:p>
            <a:pPr lvl="1">
              <a:buFontTx/>
              <a:buChar char="•"/>
            </a:pPr>
            <a:r>
              <a:rPr lang="en-US" sz="2400" b="0" smtClean="0"/>
              <a:t>Decrease  length of hospitalization</a:t>
            </a:r>
          </a:p>
          <a:p>
            <a:pPr lvl="1">
              <a:buFontTx/>
              <a:buChar char="•"/>
            </a:pPr>
            <a:r>
              <a:rPr lang="en-US" sz="2400" b="0" smtClean="0"/>
              <a:t>Conserve manpower</a:t>
            </a:r>
          </a:p>
          <a:p>
            <a:endParaRPr lang="en-GB" sz="2800" smtClean="0"/>
          </a:p>
        </p:txBody>
      </p:sp>
      <p:pic>
        <p:nvPicPr>
          <p:cNvPr id="26627" name="Picture 4" descr="j01784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2618994"/>
            <a:ext cx="3657600" cy="2420112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GB" sz="2800" smtClean="0"/>
          </a:p>
          <a:p>
            <a:endParaRPr lang="en-GB" sz="2800" smtClean="0"/>
          </a:p>
        </p:txBody>
      </p:sp>
      <p:pic>
        <p:nvPicPr>
          <p:cNvPr id="27651" name="Picture 28" descr="j020207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62600" y="2895600"/>
            <a:ext cx="3300829" cy="3581400"/>
          </a:xfr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44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0" y="765175"/>
            <a:ext cx="6011863" cy="350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eaLnBrk="1" hangingPunct="1">
              <a:defRPr/>
            </a:pPr>
            <a:r>
              <a:rPr lang="en-US" sz="2800" b="1" i="0" dirty="0">
                <a:solidFill>
                  <a:schemeClr val="tx2"/>
                </a:solidFill>
              </a:rPr>
              <a:t>Hospitals </a:t>
            </a:r>
            <a:r>
              <a:rPr lang="en-US" sz="2800" b="1" i="0" dirty="0">
                <a:solidFill>
                  <a:srgbClr val="76E408"/>
                </a:solidFill>
              </a:rPr>
              <a:t>treat</a:t>
            </a:r>
            <a:r>
              <a:rPr lang="en-US" sz="2800" b="1" i="0" dirty="0">
                <a:solidFill>
                  <a:schemeClr val="tx2"/>
                </a:solidFill>
              </a:rPr>
              <a:t> all type of patients, including </a:t>
            </a:r>
            <a:r>
              <a:rPr lang="en-US" sz="2800" b="1" i="0" dirty="0">
                <a:solidFill>
                  <a:srgbClr val="76E408"/>
                </a:solidFill>
              </a:rPr>
              <a:t>infectious </a:t>
            </a:r>
            <a:r>
              <a:rPr lang="en-US" sz="2800" b="1" i="0" dirty="0">
                <a:solidFill>
                  <a:schemeClr val="tx2"/>
                </a:solidFill>
              </a:rPr>
              <a:t>patients.</a:t>
            </a:r>
          </a:p>
          <a:p>
            <a:pPr eaLnBrk="1" hangingPunct="1">
              <a:defRPr/>
            </a:pPr>
            <a:endParaRPr lang="en-US" sz="2800" b="1" i="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2800" b="1" i="0" dirty="0">
                <a:solidFill>
                  <a:schemeClr val="tx2"/>
                </a:solidFill>
              </a:rPr>
              <a:t> 	However, by the very nature of their functions, the hospitals themselves become a  </a:t>
            </a:r>
            <a:r>
              <a:rPr lang="en-US" sz="2800" b="1" i="0" dirty="0">
                <a:solidFill>
                  <a:srgbClr val="76E408"/>
                </a:solidFill>
              </a:rPr>
              <a:t>source of   infections</a:t>
            </a:r>
            <a:endParaRPr lang="en-US" sz="2800" dirty="0">
              <a:solidFill>
                <a:srgbClr val="76E408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8925" y="954088"/>
            <a:ext cx="184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116013" y="100330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RISK GROUPS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042988" y="2060575"/>
            <a:ext cx="7632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PATIENTS</a:t>
            </a:r>
          </a:p>
          <a:p>
            <a:pPr eaLnBrk="1" hangingPunct="1">
              <a:defRPr/>
            </a:pPr>
            <a:endParaRPr lang="en-US" sz="3200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HEALTH CARE WORKERS (HCWs)</a:t>
            </a:r>
          </a:p>
          <a:p>
            <a:pPr eaLnBrk="1" hangingPunct="1">
              <a:defRPr/>
            </a:pPr>
            <a:endParaRPr lang="en-US" sz="3200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VISITORS</a:t>
            </a:r>
          </a:p>
          <a:p>
            <a:pPr eaLnBrk="1" hangingPunct="1">
              <a:defRPr/>
            </a:pPr>
            <a:endParaRPr lang="en-US" sz="3200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SOCIETY</a:t>
            </a:r>
          </a:p>
          <a:p>
            <a:pPr eaLnBrk="1" hangingPunct="1">
              <a:buFontTx/>
              <a:buChar char="•"/>
              <a:defRPr/>
            </a:pPr>
            <a:endParaRPr lang="en-US" sz="3200" i="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sz="32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7" name="Picture 7" descr="pe0209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435475"/>
            <a:ext cx="421163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568801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Level of risk is directly proportional to the probability of </a:t>
            </a:r>
            <a:r>
              <a:rPr lang="en-US" sz="3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exposure</a:t>
            </a:r>
            <a:r>
              <a:rPr lang="en-US" sz="2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:</a:t>
            </a:r>
          </a:p>
          <a:p>
            <a:pPr>
              <a:buFontTx/>
              <a:buChar char="•"/>
              <a:defRPr/>
            </a:pPr>
            <a:endParaRPr lang="en-US" sz="24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Tx/>
              <a:buChar char="•"/>
              <a:defRPr/>
            </a:pPr>
            <a:r>
              <a:rPr lang="en-US" sz="2400" b="1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Infecting environment </a:t>
            </a:r>
          </a:p>
          <a:p>
            <a:pPr lvl="1">
              <a:buFontTx/>
              <a:buChar char="•"/>
              <a:defRPr/>
            </a:pPr>
            <a:r>
              <a:rPr lang="en-US" sz="2400" b="1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Infected material  </a:t>
            </a:r>
          </a:p>
          <a:p>
            <a:pPr lvl="2">
              <a:buFontTx/>
              <a:buChar char="•"/>
              <a:defRPr/>
            </a:pPr>
            <a:r>
              <a:rPr lang="en-US" sz="2400" b="1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Blood</a:t>
            </a:r>
          </a:p>
          <a:p>
            <a:pPr lvl="2">
              <a:buFontTx/>
              <a:buChar char="•"/>
              <a:defRPr/>
            </a:pPr>
            <a:r>
              <a:rPr lang="en-US" sz="2400" b="1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Body fluids</a:t>
            </a:r>
          </a:p>
          <a:p>
            <a:pPr lvl="2">
              <a:buFontTx/>
              <a:buChar char="•"/>
              <a:defRPr/>
            </a:pPr>
            <a:r>
              <a:rPr lang="en-US" sz="2400" b="1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Infected equipment</a:t>
            </a:r>
          </a:p>
          <a:p>
            <a:pPr>
              <a:buFontTx/>
              <a:buChar char="•"/>
              <a:defRPr/>
            </a:pPr>
            <a:endParaRPr lang="en-US" sz="24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b="1" i="0" dirty="0">
                <a:solidFill>
                  <a:schemeClr val="tx2"/>
                </a:solidFill>
                <a:cs typeface="Times New Roman" pitchFamily="18" charset="0"/>
              </a:rPr>
              <a:t>HIV / Hepatitis Viruses has </a:t>
            </a:r>
            <a:r>
              <a:rPr lang="en-US" sz="2400" b="1" i="0" dirty="0">
                <a:solidFill>
                  <a:schemeClr val="tx2"/>
                </a:solidFill>
              </a:rPr>
              <a:t>Increased risk &amp;</a:t>
            </a:r>
            <a:r>
              <a:rPr lang="en-US" sz="2400" b="1" i="0" dirty="0">
                <a:solidFill>
                  <a:schemeClr val="tx2"/>
                </a:solidFill>
                <a:cs typeface="Times New Roman" pitchFamily="18" charset="0"/>
              </a:rPr>
              <a:t>	 changed the scene of HAI</a:t>
            </a:r>
            <a:r>
              <a:rPr lang="en-US" sz="2400" i="0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endParaRPr lang="en-US" sz="2400" i="0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29699" name="Picture 15" descr="j03463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2565400"/>
            <a:ext cx="118903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6" descr="j02868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724400"/>
            <a:ext cx="20574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hlink"/>
                </a:solidFill>
              </a:rPr>
              <a:t>PROBLEMS</a:t>
            </a:r>
            <a:endParaRPr lang="en-GB" smtClean="0">
              <a:solidFill>
                <a:schemeClr val="hlink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4209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No data based controlled study on HAI</a:t>
            </a: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Nosocomial infection surveillance data not available / shared by hospitals</a:t>
            </a:r>
          </a:p>
          <a:p>
            <a:pPr>
              <a:defRPr/>
            </a:pPr>
            <a:endParaRPr lang="en-US" b="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dirty="0" smtClean="0"/>
          </a:p>
        </p:txBody>
      </p:sp>
      <p:pic>
        <p:nvPicPr>
          <p:cNvPr id="31748" name="Picture 9" descr="j0240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6438" y="188913"/>
            <a:ext cx="16589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7056437" cy="172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0" dirty="0">
                <a:solidFill>
                  <a:srgbClr val="7600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Infection Control Programme</a:t>
            </a:r>
          </a:p>
          <a:p>
            <a:pPr algn="ctr">
              <a:defRPr/>
            </a:pPr>
            <a:r>
              <a:rPr lang="en-US" sz="2800" b="1" i="0" dirty="0">
                <a:solidFill>
                  <a:srgbClr val="7600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2800" b="1" dirty="0" smtClean="0">
                <a:solidFill>
                  <a:srgbClr val="7600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BLK </a:t>
            </a:r>
            <a:r>
              <a:rPr lang="en-US" sz="2800" b="1" i="0" dirty="0" smtClean="0">
                <a:solidFill>
                  <a:srgbClr val="7600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0" dirty="0">
                <a:solidFill>
                  <a:srgbClr val="7600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 Specialty Hospital</a:t>
            </a:r>
          </a:p>
          <a:p>
            <a:pPr algn="ctr">
              <a:spcBef>
                <a:spcPct val="50000"/>
              </a:spcBef>
              <a:defRPr/>
            </a:pPr>
            <a:endParaRPr lang="en-GB" sz="2800" dirty="0">
              <a:solidFill>
                <a:srgbClr val="76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Tyagi Nurshing Home\Desktop\BL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8382000" cy="5000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 prstMaterial="dkEdge">
            <a:contourClr>
              <a:schemeClr val="accent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</TotalTime>
  <Words>613</Words>
  <Application>Microsoft Office PowerPoint</Application>
  <PresentationFormat>On-screen Show (4:3)</PresentationFormat>
  <Paragraphs>174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Apex</vt:lpstr>
      <vt:lpstr>Clip</vt:lpstr>
      <vt:lpstr>Microsoft ClipArt Gallery</vt:lpstr>
      <vt:lpstr>Slide 1</vt:lpstr>
      <vt:lpstr>Definitions</vt:lpstr>
      <vt:lpstr>Introduction</vt:lpstr>
      <vt:lpstr>Slide 4</vt:lpstr>
      <vt:lpstr>Slide 5</vt:lpstr>
      <vt:lpstr>Slide 6</vt:lpstr>
      <vt:lpstr>Slide 7</vt:lpstr>
      <vt:lpstr>PROBLEMS</vt:lpstr>
      <vt:lpstr>Slide 9</vt:lpstr>
      <vt:lpstr>Aim</vt:lpstr>
      <vt:lpstr>Thrust Areas</vt:lpstr>
      <vt:lpstr>Strategies</vt:lpstr>
      <vt:lpstr>Strategies (cont.)</vt:lpstr>
      <vt:lpstr>Slide 14</vt:lpstr>
      <vt:lpstr>Slide 15</vt:lpstr>
      <vt:lpstr>Hand Washing</vt:lpstr>
      <vt:lpstr>Social Hand Washing</vt:lpstr>
      <vt:lpstr>Hygienic Hand Washing</vt:lpstr>
      <vt:lpstr>Surgical Hand Washing</vt:lpstr>
      <vt:lpstr>Standard (Universal) Precautions</vt:lpstr>
      <vt:lpstr>Rationale</vt:lpstr>
      <vt:lpstr>Conclusion</vt:lpstr>
      <vt:lpstr>CONCLUSION  AFTER  QUESTIONNAIRE</vt:lpstr>
      <vt:lpstr>  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Tyagi Nurshing Home</dc:creator>
  <cp:lastModifiedBy>lab1</cp:lastModifiedBy>
  <cp:revision>13</cp:revision>
  <dcterms:created xsi:type="dcterms:W3CDTF">2006-08-16T00:00:00Z</dcterms:created>
  <dcterms:modified xsi:type="dcterms:W3CDTF">2015-05-25T08:08:26Z</dcterms:modified>
</cp:coreProperties>
</file>