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3" r:id="rId3"/>
    <p:sldId id="256" r:id="rId4"/>
    <p:sldId id="258" r:id="rId5"/>
    <p:sldId id="260" r:id="rId6"/>
    <p:sldId id="266" r:id="rId7"/>
    <p:sldId id="261" r:id="rId8"/>
    <p:sldId id="267" r:id="rId9"/>
    <p:sldId id="265" r:id="rId10"/>
    <p:sldId id="268" r:id="rId11"/>
    <p:sldId id="276" r:id="rId12"/>
    <p:sldId id="269" r:id="rId13"/>
    <p:sldId id="270" r:id="rId14"/>
    <p:sldId id="271" r:id="rId15"/>
    <p:sldId id="272" r:id="rId16"/>
    <p:sldId id="273" r:id="rId17"/>
    <p:sldId id="274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PAQ\Documents\deogh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9.1769786388196758E-2"/>
          <c:y val="0.10158028371024259"/>
          <c:w val="0.88867479492706969"/>
          <c:h val="0.69282616233118932"/>
        </c:manualLayout>
      </c:layout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/>
                      <a:t>34%</a:t>
                    </a:r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1"/>
                      <a:t>54%</a:t>
                    </a:r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/>
                      <a:t>60%</a:t>
                    </a:r>
                  </a:p>
                </c:rich>
              </c:tx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b="1"/>
                      <a:t>69%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ctr"/>
            <c:showVal val="1"/>
          </c:dLbls>
          <c:cat>
            <c:strRef>
              <c:f>Sheet1!$A$1:$D$1</c:f>
              <c:strCache>
                <c:ptCount val="4"/>
                <c:pt idx="0">
                  <c:v>NFHS(2005-2006)</c:v>
                </c:pt>
                <c:pt idx="1">
                  <c:v>DLHS(2007-2008)</c:v>
                </c:pt>
                <c:pt idx="2">
                  <c:v>CES(2009)</c:v>
                </c:pt>
                <c:pt idx="3">
                  <c:v>AHS(2012-13)</c:v>
                </c:pt>
              </c:strCache>
            </c:strRef>
          </c:cat>
          <c:val>
            <c:numRef>
              <c:f>Sheet1!$A$2:$D$2</c:f>
              <c:numCache>
                <c:formatCode>General</c:formatCode>
                <c:ptCount val="4"/>
                <c:pt idx="0">
                  <c:v>34</c:v>
                </c:pt>
                <c:pt idx="1">
                  <c:v>54</c:v>
                </c:pt>
                <c:pt idx="2">
                  <c:v>60</c:v>
                </c:pt>
                <c:pt idx="3">
                  <c:v>69</c:v>
                </c:pt>
              </c:numCache>
            </c:numRef>
          </c:val>
        </c:ser>
        <c:dLbls>
          <c:showVal val="1"/>
        </c:dLbls>
        <c:axId val="66231296"/>
        <c:axId val="65975424"/>
      </c:barChart>
      <c:catAx>
        <c:axId val="66231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IN" sz="1200" b="0"/>
                  <a:t>Immunization</a:t>
                </a:r>
                <a:r>
                  <a:rPr lang="en-IN" sz="1200" b="0" baseline="0"/>
                  <a:t> performance in Jharkhand</a:t>
                </a:r>
                <a:endParaRPr lang="en-IN" sz="1200" b="0"/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5975424"/>
        <c:crosses val="autoZero"/>
        <c:auto val="1"/>
        <c:lblAlgn val="ctr"/>
        <c:lblOffset val="100"/>
      </c:catAx>
      <c:valAx>
        <c:axId val="659754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IN" sz="1200" b="0"/>
                  <a:t>% age</a:t>
                </a:r>
                <a:r>
                  <a:rPr lang="en-IN" sz="1200" b="0" baseline="0"/>
                  <a:t> of full immunization</a:t>
                </a:r>
                <a:endParaRPr lang="en-IN" sz="12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6231296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>
        <c:manualLayout>
          <c:layoutTarget val="inner"/>
          <c:xMode val="edge"/>
          <c:yMode val="edge"/>
          <c:x val="4.6938004277243123E-2"/>
          <c:y val="2.7037910447875804E-2"/>
          <c:w val="0.82631124234470765"/>
          <c:h val="0.8938615993099869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AHS(2010-11)</c:v>
                </c:pt>
              </c:strCache>
            </c:strRef>
          </c:tx>
          <c:dLbls>
            <c:dLbl>
              <c:idx val="6"/>
              <c:layout>
                <c:manualLayout>
                  <c:x val="-6.1728395061728392E-3"/>
                  <c:y val="9.741179917675518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Sheet1!$A$2:$A$8</c:f>
              <c:strCache>
                <c:ptCount val="7"/>
                <c:pt idx="0">
                  <c:v>Jharkhand</c:v>
                </c:pt>
                <c:pt idx="1">
                  <c:v>Deoghar</c:v>
                </c:pt>
                <c:pt idx="2">
                  <c:v>Dhanbad</c:v>
                </c:pt>
                <c:pt idx="3">
                  <c:v>Giridih</c:v>
                </c:pt>
                <c:pt idx="4">
                  <c:v>Godda</c:v>
                </c:pt>
                <c:pt idx="5">
                  <c:v>Pakur</c:v>
                </c:pt>
                <c:pt idx="6">
                  <c:v>Sahibganj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63.7</c:v>
                </c:pt>
                <c:pt idx="1">
                  <c:v>40.6</c:v>
                </c:pt>
                <c:pt idx="2">
                  <c:v>60.2</c:v>
                </c:pt>
                <c:pt idx="3">
                  <c:v>28</c:v>
                </c:pt>
                <c:pt idx="4">
                  <c:v>44.1</c:v>
                </c:pt>
                <c:pt idx="5">
                  <c:v>45.7</c:v>
                </c:pt>
                <c:pt idx="6">
                  <c:v>54.9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AHS(2011-12)</c:v>
                </c:pt>
              </c:strCache>
            </c:strRef>
          </c:tx>
          <c:dLbls>
            <c:dLbl>
              <c:idx val="2"/>
              <c:layout>
                <c:manualLayout>
                  <c:x val="-9.25925925925929E-3"/>
                  <c:y val="9.741179917675518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Sheet1!$A$2:$A$8</c:f>
              <c:strCache>
                <c:ptCount val="7"/>
                <c:pt idx="0">
                  <c:v>Jharkhand</c:v>
                </c:pt>
                <c:pt idx="1">
                  <c:v>Deoghar</c:v>
                </c:pt>
                <c:pt idx="2">
                  <c:v>Dhanbad</c:v>
                </c:pt>
                <c:pt idx="3">
                  <c:v>Giridih</c:v>
                </c:pt>
                <c:pt idx="4">
                  <c:v>Godda</c:v>
                </c:pt>
                <c:pt idx="5">
                  <c:v>Pakur</c:v>
                </c:pt>
                <c:pt idx="6">
                  <c:v>Sahibganj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69.099999999999994</c:v>
                </c:pt>
                <c:pt idx="1">
                  <c:v>48.6</c:v>
                </c:pt>
                <c:pt idx="2">
                  <c:v>67.2</c:v>
                </c:pt>
                <c:pt idx="3">
                  <c:v>43</c:v>
                </c:pt>
                <c:pt idx="4">
                  <c:v>54</c:v>
                </c:pt>
                <c:pt idx="5">
                  <c:v>54.9</c:v>
                </c:pt>
                <c:pt idx="6">
                  <c:v>60.7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AHS(2012-13)</c:v>
                </c:pt>
              </c:strCache>
            </c:strRef>
          </c:tx>
          <c:dLbls>
            <c:dLbl>
              <c:idx val="0"/>
              <c:layout>
                <c:manualLayout>
                  <c:x val="1.3888888888888919E-2"/>
                  <c:y val="-1.1161639715455529E-17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3888888888888919E-2"/>
                  <c:y val="-4.4646558861822E-17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0802469135802495E-2"/>
                  <c:y val="-9.741179917675518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Sheet1!$A$2:$A$8</c:f>
              <c:strCache>
                <c:ptCount val="7"/>
                <c:pt idx="0">
                  <c:v>Jharkhand</c:v>
                </c:pt>
                <c:pt idx="1">
                  <c:v>Deoghar</c:v>
                </c:pt>
                <c:pt idx="2">
                  <c:v>Dhanbad</c:v>
                </c:pt>
                <c:pt idx="3">
                  <c:v>Giridih</c:v>
                </c:pt>
                <c:pt idx="4">
                  <c:v>Godda</c:v>
                </c:pt>
                <c:pt idx="5">
                  <c:v>Pakur</c:v>
                </c:pt>
                <c:pt idx="6">
                  <c:v>Sahibganj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69.900000000000006</c:v>
                </c:pt>
                <c:pt idx="1">
                  <c:v>56.3</c:v>
                </c:pt>
                <c:pt idx="2">
                  <c:v>69.3</c:v>
                </c:pt>
                <c:pt idx="3">
                  <c:v>46.5</c:v>
                </c:pt>
                <c:pt idx="4">
                  <c:v>55.9</c:v>
                </c:pt>
                <c:pt idx="5">
                  <c:v>47.6</c:v>
                </c:pt>
                <c:pt idx="6">
                  <c:v>57.9</c:v>
                </c:pt>
              </c:numCache>
            </c:numRef>
          </c:val>
        </c:ser>
        <c:axId val="66428288"/>
        <c:axId val="66438272"/>
      </c:barChart>
      <c:catAx>
        <c:axId val="66428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6438272"/>
        <c:crosses val="autoZero"/>
        <c:auto val="1"/>
        <c:lblAlgn val="ctr"/>
        <c:lblOffset val="100"/>
      </c:catAx>
      <c:valAx>
        <c:axId val="66438272"/>
        <c:scaling>
          <c:orientation val="minMax"/>
        </c:scaling>
        <c:axPos val="l"/>
        <c:majorGridlines/>
        <c:numFmt formatCode="General" sourceLinked="1"/>
        <c:tickLblPos val="nextTo"/>
        <c:crossAx val="664282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39D76-13AD-4AE7-8201-A185F0E8AC2C}" type="datetimeFigureOut">
              <a:rPr lang="en-US" smtClean="0"/>
              <a:pPr/>
              <a:t>5/18/2015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06945-4B08-4D46-B3D1-96AC28A53B0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000264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MONITORING OF FIRST DRIVE OF MISSION INDRADHANUSH </a:t>
            </a:r>
            <a:br>
              <a:rPr lang="en-US" sz="2200" b="1" dirty="0" smtClean="0"/>
            </a:br>
            <a:r>
              <a:rPr lang="en-US" sz="2200" b="1" dirty="0" smtClean="0"/>
              <a:t>AT DEOGHAR DISTRICT,JHARKHAND</a:t>
            </a:r>
            <a:br>
              <a:rPr lang="en-US" sz="2200" b="1" dirty="0" smtClean="0"/>
            </a:br>
            <a:r>
              <a:rPr lang="en-US" sz="2200" b="1" dirty="0" smtClean="0"/>
              <a:t>(06/04/2015-12/05/2015)</a:t>
            </a:r>
            <a:br>
              <a:rPr lang="en-US" sz="2200" b="1" dirty="0" smtClean="0"/>
            </a:br>
            <a:r>
              <a:rPr lang="en-US" sz="2200" b="1" dirty="0" smtClean="0"/>
              <a:t>By- </a:t>
            </a:r>
            <a:r>
              <a:rPr lang="en-US" sz="2200" b="1" dirty="0" err="1" smtClean="0"/>
              <a:t>Hansa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Lala</a:t>
            </a:r>
            <a:r>
              <a:rPr lang="en-US" sz="2200" b="1" dirty="0" smtClean="0"/>
              <a:t>, PG/13/024</a:t>
            </a:r>
            <a:br>
              <a:rPr lang="en-US" sz="2200" b="1" dirty="0" smtClean="0"/>
            </a:br>
            <a:r>
              <a:rPr lang="en-US" sz="2200" b="1" dirty="0" smtClean="0"/>
              <a:t>Organization-NHSRC, New Delhi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/>
          </a:p>
        </p:txBody>
      </p:sp>
      <p:pic>
        <p:nvPicPr>
          <p:cNvPr id="2050" name="Picture 2" descr="C:\Users\COMPAQ\Desktop\indradhanush\SNAPS-MI\mi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86058"/>
            <a:ext cx="8001056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FINDINGS-DISTRICT LEVEL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Communication Planning</a:t>
            </a: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Trainings conducted-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Medical Officers, NHM Finance Mangers,  Vaccine Cold Chain Managers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 media workshop was conducted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472" y="1397001"/>
          <a:ext cx="7786743" cy="3460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10885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Has district prepared a communication plan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Modes of IEC used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What all not done</a:t>
                      </a:r>
                      <a:endParaRPr lang="en-IN" sz="1400" dirty="0"/>
                    </a:p>
                  </a:txBody>
                  <a:tcPr/>
                </a:tc>
              </a:tr>
              <a:tr h="2372202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Yes(But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not robust planning)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Pamphlets, Posters, Newspaper, Flex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board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No social mobilization campaign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No pre monitoring of communication activities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No advocacy  engagements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No dedicated plan for unreached areas, high priority areas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Monitoring of Drive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Four district level observers four were allocated 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One WHO monitoring Officer for entire Mission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Indradhanush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One state monitor was allocated from Ranchi Office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Block development Officers  were allocated to monitor the drive for respective blocks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One National monitor for entire District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Review meeting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District level- daily evening meeting headed by Civil surgeon, WHO , National and district monitors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Block level-Daily review meeting by Block development officer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Medical Officer In-Charge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BLOCK LEVEL-PRE IMPLEMENTATION ACTIVITIES</a:t>
            </a:r>
            <a:endParaRPr lang="en-IN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Mapping out of head counts was done majorly by ANM, reported to Block MOIC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Rosters for ANM were prepared in advance by MOIC and Block Manager for allotment of their respective session site, date and activities during seven days</a:t>
            </a:r>
          </a:p>
          <a:p>
            <a:pPr>
              <a:lnSpc>
                <a:spcPct val="150000"/>
              </a:lnSpc>
            </a:pP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Microplan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was made by the blocks and was sent to District RCHO Officer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Communication planning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 Block level Planning for Communication strategy for local villages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hard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reach areas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Information Education Communication(IEC)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material used-From District level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Trainings and workshops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Conducted for ANM, ASHA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Sahiya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 in two rounds by MOIC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 training for Helpers and link workers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IMPLEMENATION PHASE-SESSION SITE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AT DISTRICT LEVEL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Inauguration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was done on 7/04/2015 by District Collector, Deoghar at District Hospital 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Microplan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present from all Blocks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Daily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evening review meeting at District level conducted, headed by Civil Surgeon.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Other members present-WHO Monitor, National monitor, District Observer with Block reviews and data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BLOCK LEVEL- </a:t>
            </a: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Kapsa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2 (Block </a:t>
            </a: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Sarad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600"/>
              </a:spcAft>
              <a:buNone/>
            </a:pPr>
            <a:r>
              <a:rPr lang="en-IN" sz="1600" dirty="0" smtClean="0"/>
              <a:t>	IEC materials pasted and displayed in around session site.</a:t>
            </a:r>
          </a:p>
          <a:p>
            <a:pPr lvl="0">
              <a:spcAft>
                <a:spcPts val="600"/>
              </a:spcAft>
              <a:buNone/>
            </a:pPr>
            <a:r>
              <a:rPr lang="en-IN" sz="1600" dirty="0" smtClean="0"/>
              <a:t>	ANM and </a:t>
            </a:r>
            <a:r>
              <a:rPr lang="en-IN" sz="1600" dirty="0" err="1" smtClean="0"/>
              <a:t>Sahiya</a:t>
            </a:r>
            <a:r>
              <a:rPr lang="en-IN" sz="1600" dirty="0" smtClean="0"/>
              <a:t> both were present</a:t>
            </a:r>
          </a:p>
          <a:p>
            <a:pPr lvl="0">
              <a:spcAft>
                <a:spcPts val="600"/>
              </a:spcAft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Sahiya</a:t>
            </a:r>
            <a:r>
              <a:rPr lang="en-US" sz="1600" dirty="0" smtClean="0"/>
              <a:t>  was  trained but not aware of headcount and checklist</a:t>
            </a:r>
            <a:endParaRPr lang="en-IN" sz="1600" dirty="0" smtClean="0"/>
          </a:p>
          <a:p>
            <a:pPr lvl="0">
              <a:spcAft>
                <a:spcPts val="600"/>
              </a:spcAft>
              <a:buNone/>
            </a:pPr>
            <a:r>
              <a:rPr lang="en-IN" sz="1600" dirty="0" smtClean="0"/>
              <a:t>	 ANM conducted the head count </a:t>
            </a:r>
          </a:p>
          <a:p>
            <a:pPr lvl="0">
              <a:spcAft>
                <a:spcPts val="600"/>
              </a:spcAft>
              <a:buNone/>
            </a:pPr>
            <a:r>
              <a:rPr lang="en-US" sz="1600" dirty="0" smtClean="0"/>
              <a:t>	Microplan and due list present</a:t>
            </a:r>
            <a:endParaRPr lang="en-IN" sz="1600" dirty="0" smtClean="0"/>
          </a:p>
          <a:p>
            <a:pPr lvl="0">
              <a:spcAft>
                <a:spcPts val="600"/>
              </a:spcAft>
              <a:buNone/>
            </a:pPr>
            <a:r>
              <a:rPr lang="en-IN" sz="1600" dirty="0" smtClean="0"/>
              <a:t>	ASHA was not much aware about the entire programme</a:t>
            </a:r>
          </a:p>
          <a:p>
            <a:pPr>
              <a:lnSpc>
                <a:spcPct val="150000"/>
              </a:lnSpc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IMPLEMENTATION AT BLOCK LEVEL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Kachuabagh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Session site (Block </a:t>
            </a: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Sarad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IEC Material was received by ASHA/ANM one day before the drive to start </a:t>
            </a:r>
          </a:p>
          <a:p>
            <a:pPr lvl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IEC was not at all displayed and pasted on the session site</a:t>
            </a:r>
          </a:p>
          <a:p>
            <a:pPr lvl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No local communication activities other then IEC were conducted</a:t>
            </a:r>
          </a:p>
          <a:p>
            <a:pPr lvl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No ASHA (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Sahiya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 was allotted in the session site. Helper for ANM conducted head count and other activities</a:t>
            </a:r>
          </a:p>
          <a:p>
            <a:pPr lvl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High refusal rate      </a:t>
            </a:r>
          </a:p>
          <a:p>
            <a:pPr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Due list was not present, head count  and tally sheet was present</a:t>
            </a:r>
          </a:p>
          <a:p>
            <a:pPr>
              <a:buNone/>
            </a:pPr>
            <a:r>
              <a:rPr lang="en-IN" sz="1600" dirty="0" smtClean="0"/>
              <a:t> </a:t>
            </a:r>
          </a:p>
          <a:p>
            <a:pPr>
              <a:spcAft>
                <a:spcPts val="600"/>
              </a:spcAft>
            </a:pP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CONTINUED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Nandan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Pahad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 (Urban area- </a:t>
            </a:r>
            <a:r>
              <a:rPr lang="en-IN" sz="1600" b="1" dirty="0" err="1" smtClean="0">
                <a:latin typeface="Times New Roman" pitchFamily="18" charset="0"/>
                <a:cs typeface="Times New Roman" pitchFamily="18" charset="0"/>
              </a:rPr>
              <a:t>Deoghar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Headcount, due list,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microplan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,tally sheet present and verified</a:t>
            </a:r>
          </a:p>
          <a:p>
            <a:pPr lvl="0">
              <a:lnSpc>
                <a:spcPct val="15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IEC material were displayed properly</a:t>
            </a:r>
          </a:p>
          <a:p>
            <a:pPr lvl="0">
              <a:lnSpc>
                <a:spcPct val="15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ANM present, posted from other block but trained for MI.</a:t>
            </a:r>
          </a:p>
          <a:p>
            <a:pPr lvl="0">
              <a:lnSpc>
                <a:spcPct val="15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Two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Sahiya’s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were allocated for this session site, both trained  for MI.</a:t>
            </a:r>
          </a:p>
          <a:p>
            <a:pPr lvl="0">
              <a:lnSpc>
                <a:spcPct val="15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A vaccine vial was found without expiry and opening date.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OTHER FINDINGS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286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Human Resource at Block level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CHC with high work load and one MOIC ,management is difficult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transportation facilities for ANM,ASHA to hard reach areas, therefore late session start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Block MOIC’s not aware of letter for ANM from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MohFW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IEC material were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despatched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one day before the drive at the Block level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Block level communication planning  was made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motivation from ASHA ,therefore high refusal rate in some areas</a:t>
            </a:r>
          </a:p>
          <a:p>
            <a:pPr>
              <a:lnSpc>
                <a:spcPct val="150000"/>
              </a:lnSpc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Involvement of participation of IAP, IMA, Rotary members in DTFI meeting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Submission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microplan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at least 15 days before the drive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Transportation facility for ASHA/ANM should be looked upon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Communication Planning at Block level should be focused with more involvement of NGO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Special focus of communication planning for Village and sub-centre level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Emphasis on training of Block Managers  for MI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More addressing of motivational factors through ASHA in high refusal rate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Training of ASHA in preparation of  head count and due list  should be more emphasized with practical training</a:t>
            </a:r>
          </a:p>
          <a:p>
            <a:pPr>
              <a:lnSpc>
                <a:spcPct val="150000"/>
              </a:lnSpc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643470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</a:rPr>
              <a:t>Thank you</a:t>
            </a:r>
            <a:r>
              <a:rPr lang="en-US" sz="2800" i="1" dirty="0" smtClean="0">
                <a:solidFill>
                  <a:schemeClr val="accent2"/>
                </a:solidFill>
              </a:rPr>
              <a:t/>
            </a:r>
            <a:br>
              <a:rPr lang="en-US" sz="2800" i="1" dirty="0" smtClean="0">
                <a:solidFill>
                  <a:schemeClr val="accent2"/>
                </a:solidFill>
              </a:rPr>
            </a:br>
            <a:r>
              <a:rPr lang="en-US" sz="2800" i="1" dirty="0" smtClean="0">
                <a:solidFill>
                  <a:schemeClr val="accent2"/>
                </a:solidFill>
              </a:rPr>
              <a:t/>
            </a:r>
            <a:br>
              <a:rPr lang="en-US" sz="2800" i="1" dirty="0" smtClean="0">
                <a:solidFill>
                  <a:schemeClr val="accent2"/>
                </a:solidFill>
              </a:rPr>
            </a:br>
            <a:r>
              <a:rPr lang="en-US" sz="2800" i="1" dirty="0" smtClean="0">
                <a:solidFill>
                  <a:schemeClr val="accent2"/>
                </a:solidFill>
              </a:rPr>
              <a:t/>
            </a:r>
            <a:br>
              <a:rPr lang="en-US" sz="2800" i="1" dirty="0" smtClean="0">
                <a:solidFill>
                  <a:schemeClr val="accent2"/>
                </a:solidFill>
              </a:rPr>
            </a:br>
            <a:r>
              <a:rPr lang="en-US" sz="2800" i="1" dirty="0" smtClean="0">
                <a:solidFill>
                  <a:schemeClr val="accent2"/>
                </a:solidFill>
              </a:rPr>
              <a:t>			</a:t>
            </a:r>
            <a:r>
              <a:rPr lang="en-US" sz="2400" i="1" dirty="0" smtClean="0"/>
              <a:t>By: </a:t>
            </a:r>
            <a:r>
              <a:rPr lang="en-US" sz="2400" i="1" dirty="0" err="1" smtClean="0"/>
              <a:t>Hansa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Lala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			PG/13/024</a:t>
            </a:r>
            <a:endParaRPr lang="en-IN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MISSION INDRADHANUSH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Since 2009-2013,there has been increase in immunization coverage from 61% to 65%,annual increase of merely 1%</a:t>
            </a:r>
          </a:p>
          <a:p>
            <a:r>
              <a:rPr lang="en-US" sz="2000" dirty="0" smtClean="0"/>
              <a:t>Launched in December 2014 by </a:t>
            </a:r>
            <a:r>
              <a:rPr lang="en-US" sz="2000" dirty="0" smtClean="0"/>
              <a:t>Ministry of Health and Family Welfare </a:t>
            </a:r>
            <a:r>
              <a:rPr lang="en-US" sz="2000" dirty="0" smtClean="0"/>
              <a:t>to maximize immunization</a:t>
            </a:r>
          </a:p>
          <a:p>
            <a:r>
              <a:rPr lang="en-US" sz="2000" dirty="0" smtClean="0"/>
              <a:t>Focus- To improve immunization from 65% to 90% in next five years</a:t>
            </a:r>
          </a:p>
          <a:p>
            <a:r>
              <a:rPr lang="en-US" sz="2000" dirty="0" smtClean="0"/>
              <a:t>Will be in catch up mode</a:t>
            </a:r>
          </a:p>
          <a:p>
            <a:r>
              <a:rPr lang="en-US" sz="2000" dirty="0" smtClean="0"/>
              <a:t>Four planned sessions, 7 days a month (1week)</a:t>
            </a:r>
          </a:p>
          <a:p>
            <a:r>
              <a:rPr lang="en-US" sz="2000" dirty="0" smtClean="0"/>
              <a:t>Included unreachable areas to strengthen </a:t>
            </a:r>
            <a:r>
              <a:rPr lang="en-US" sz="2000" dirty="0" smtClean="0"/>
              <a:t>Universal Immunization </a:t>
            </a:r>
            <a:r>
              <a:rPr lang="en-US" sz="2000" dirty="0" err="1" smtClean="0"/>
              <a:t>Programme</a:t>
            </a:r>
            <a:endParaRPr lang="en-US" sz="20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  <p:pic>
        <p:nvPicPr>
          <p:cNvPr id="4" name="Picture 2" descr="C:\Users\COMPAQ\Desktop\indradhanush\SNAPS-MI\mi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429132"/>
            <a:ext cx="3571900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MISSION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INDRADHANUSH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643866" cy="500066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COMPAQ\Desktop\indradhanush\SNAPS-MI\mi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929618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STATUS OF IMMUNIZATION IN JHARKHAND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DISTRICTS SELECTED FOR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MISSION INDRADHANUSH-JHARKHAND</a:t>
            </a:r>
            <a:endParaRPr lang="en-IN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47251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STUDY-METHODOLOGY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47500" lnSpcReduction="20000"/>
          </a:bodyPr>
          <a:lstStyle/>
          <a:p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Objective of study</a:t>
            </a:r>
          </a:p>
          <a:p>
            <a:pPr lvl="1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General Objective: </a:t>
            </a: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To understand overall input, processes and functioning of Mission </a:t>
            </a:r>
          </a:p>
          <a:p>
            <a:pPr lvl="1">
              <a:lnSpc>
                <a:spcPct val="120000"/>
              </a:lnSpc>
              <a:buNone/>
            </a:pP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3400" dirty="0" err="1" smtClean="0">
                <a:latin typeface="Times New Roman" pitchFamily="18" charset="0"/>
                <a:cs typeface="Times New Roman" pitchFamily="18" charset="0"/>
              </a:rPr>
              <a:t>Indradhanush</a:t>
            </a: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IN" sz="3400" dirty="0" err="1" smtClean="0">
                <a:latin typeface="Times New Roman" pitchFamily="18" charset="0"/>
                <a:cs typeface="Times New Roman" pitchFamily="18" charset="0"/>
              </a:rPr>
              <a:t>Deoghar</a:t>
            </a: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 District of Jharkhand </a:t>
            </a:r>
          </a:p>
          <a:p>
            <a:pPr lvl="1">
              <a:buNone/>
            </a:pPr>
            <a:endParaRPr lang="en-IN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Specific Objective-</a:t>
            </a:r>
          </a:p>
          <a:p>
            <a:pPr lvl="1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To understand pre-implementation activities of Mission </a:t>
            </a:r>
            <a:r>
              <a:rPr lang="en-IN" sz="3400" dirty="0" err="1" smtClean="0">
                <a:latin typeface="Times New Roman" pitchFamily="18" charset="0"/>
                <a:cs typeface="Times New Roman" pitchFamily="18" charset="0"/>
              </a:rPr>
              <a:t>Indradhanush</a:t>
            </a: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 at district and block level</a:t>
            </a:r>
          </a:p>
          <a:p>
            <a:pPr lvl="1">
              <a:lnSpc>
                <a:spcPct val="120000"/>
              </a:lnSpc>
            </a:pPr>
            <a:r>
              <a:rPr lang="en-IN" sz="3400" dirty="0" smtClean="0">
                <a:latin typeface="Times New Roman" pitchFamily="18" charset="0"/>
                <a:cs typeface="Times New Roman" pitchFamily="18" charset="0"/>
              </a:rPr>
              <a:t>To observe and examine the actual implementation of programme at the village and sub-centre level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Type of Study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-Descriptive</a:t>
            </a:r>
          </a:p>
          <a:p>
            <a:pPr>
              <a:lnSpc>
                <a:spcPct val="120000"/>
              </a:lnSpc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Tool used-</a:t>
            </a:r>
            <a:endParaRPr lang="en-IN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District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assessment Checklist (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Ministry of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Health and Family Welfare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Block assessment Checklist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(Ministry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of Health and Family Welfare)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Session site monitoring</a:t>
            </a:r>
          </a:p>
          <a:p>
            <a:pPr lvl="1">
              <a:lnSpc>
                <a:spcPct val="120000"/>
              </a:lnSpc>
              <a:buNone/>
            </a:pPr>
            <a:endParaRPr lang="en-US" sz="1800" dirty="0" smtClean="0"/>
          </a:p>
          <a:p>
            <a:pPr lvl="1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STUDY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DISTRICT MONITORED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Deoghar District, Jharkhand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BLOCKS COVERED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Sarad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Sarwan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Jasidih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Devipur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SESSION SITES MONITORED(SUB-CENTRE)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Kachuabagh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(Block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Sarad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Kapsa2(Block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Sarad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Nandan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Pahad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2(Urban Deoghar)</a:t>
            </a:r>
          </a:p>
          <a:p>
            <a:pPr>
              <a:buFont typeface="Wingdings" pitchFamily="2" charset="2"/>
              <a:buChar char="q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I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FINDINGS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Pre- implementation activities</a:t>
            </a: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428738"/>
          <a:ext cx="7786742" cy="5002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6568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STAKEHOLDERS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IN" dirty="0"/>
                    </a:p>
                  </a:txBody>
                  <a:tcPr/>
                </a:tc>
              </a:tr>
              <a:tr h="1867066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Department, Health</a:t>
                      </a:r>
                      <a:r>
                        <a:rPr lang="en-US" baseline="0" dirty="0" smtClean="0"/>
                        <a:t> and Family welfare, Deoghar, Jharkhand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 Task Force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Meeting</a:t>
                      </a:r>
                      <a:r>
                        <a:rPr lang="en-US" dirty="0" smtClean="0"/>
                        <a:t>, Training of </a:t>
                      </a:r>
                      <a:r>
                        <a:rPr lang="en-US" dirty="0" smtClean="0"/>
                        <a:t>Medical Officer In-Charge </a:t>
                      </a:r>
                      <a:r>
                        <a:rPr lang="en-US" dirty="0" smtClean="0"/>
                        <a:t>for MI, Financial assistance</a:t>
                      </a:r>
                      <a:r>
                        <a:rPr lang="en-US" baseline="0" dirty="0" smtClean="0"/>
                        <a:t> to block level, Communication </a:t>
                      </a:r>
                      <a:r>
                        <a:rPr lang="en-US" baseline="0" dirty="0" smtClean="0"/>
                        <a:t>planning(Information Education Communication),</a:t>
                      </a:r>
                      <a:r>
                        <a:rPr lang="en-US" baseline="0" dirty="0" smtClean="0"/>
                        <a:t>Monitoring the drive through District  and block Observer</a:t>
                      </a:r>
                      <a:endParaRPr lang="en-IN" dirty="0"/>
                    </a:p>
                  </a:txBody>
                  <a:tcPr/>
                </a:tc>
              </a:tr>
              <a:tr h="1166916">
                <a:tc>
                  <a:txBody>
                    <a:bodyPr/>
                    <a:lstStyle/>
                    <a:p>
                      <a:r>
                        <a:rPr lang="en-US" dirty="0" smtClean="0"/>
                        <a:t>World Health Organization, </a:t>
                      </a:r>
                      <a:r>
                        <a:rPr lang="en-US" dirty="0" smtClean="0"/>
                        <a:t>India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Support</a:t>
                      </a:r>
                      <a:r>
                        <a:rPr lang="en-US" baseline="0" dirty="0" smtClean="0"/>
                        <a:t> in planning, of </a:t>
                      </a:r>
                      <a:r>
                        <a:rPr lang="en-US" baseline="0" dirty="0" err="1" smtClean="0"/>
                        <a:t>Microplans</a:t>
                      </a:r>
                      <a:r>
                        <a:rPr lang="en-US" baseline="0" dirty="0" smtClean="0"/>
                        <a:t>, Monitoring the drive and feedback</a:t>
                      </a:r>
                      <a:endParaRPr lang="en-IN" dirty="0"/>
                    </a:p>
                  </a:txBody>
                  <a:tcPr/>
                </a:tc>
              </a:tr>
              <a:tr h="1166916">
                <a:tc>
                  <a:txBody>
                    <a:bodyPr/>
                    <a:lstStyle/>
                    <a:p>
                      <a:r>
                        <a:rPr lang="en-US" dirty="0" smtClean="0"/>
                        <a:t>UNICEF and CINI(Child in need Institute)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</a:t>
                      </a:r>
                      <a:r>
                        <a:rPr lang="en-US" baseline="0" dirty="0" smtClean="0"/>
                        <a:t> Planning at District and block level(</a:t>
                      </a:r>
                      <a:r>
                        <a:rPr lang="en-US" baseline="0" dirty="0" err="1" smtClean="0"/>
                        <a:t>Nukkad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Natak</a:t>
                      </a:r>
                      <a:r>
                        <a:rPr lang="en-US" baseline="0" dirty="0" smtClean="0"/>
                        <a:t> etc) and cold chain </a:t>
                      </a:r>
                      <a:r>
                        <a:rPr lang="en-US" baseline="0" dirty="0" err="1" smtClean="0"/>
                        <a:t>maintainance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FINDINGS-DISTRICT LEVEL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DTFI Meeting</a:t>
            </a: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Financial norms for MI</a:t>
            </a: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8" y="1428737"/>
          <a:ext cx="7929616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404"/>
                <a:gridCol w="1982404"/>
                <a:gridCol w="1982404"/>
                <a:gridCol w="1982404"/>
              </a:tblGrid>
              <a:tr h="108725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District Task Force 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Meeting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Partners(Stakeholders) invited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Partners joined for the meeting</a:t>
                      </a:r>
                      <a:endParaRPr lang="en-IN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Partners  who did not attended</a:t>
                      </a:r>
                      <a:r>
                        <a:rPr lang="en-IN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IN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 meeting</a:t>
                      </a:r>
                      <a:endParaRPr lang="en-IN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8764">
                <a:tc>
                  <a:txBody>
                    <a:bodyPr/>
                    <a:lstStyle/>
                    <a:p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Held, twice (19/3/2015) and 4/4/2015,chaired by </a:t>
                      </a:r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District Magistrate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WHO, UNICEF, Rotary, Core RMNCH+A Partners, IMA,IAP, Others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WHO,UNICEF,</a:t>
                      </a:r>
                    </a:p>
                    <a:p>
                      <a:r>
                        <a:rPr lang="en-IN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RMNCH+A Partners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Rotary,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Indian Medical Association, Indian Association, of Pediatricians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Others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4357695"/>
          <a:ext cx="7858180" cy="210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64088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Does district have clarity on financial norms? Is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District </a:t>
                      </a:r>
                      <a:r>
                        <a:rPr lang="en-IN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mmunization</a:t>
                      </a: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Officer(DIO)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aware of flexibility under Mission </a:t>
                      </a:r>
                      <a:r>
                        <a:rPr lang="en-IN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Indradhanush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881">
                <a:tc>
                  <a:txBody>
                    <a:bodyPr/>
                    <a:lstStyle/>
                    <a:p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Does DIO have clarity on funding of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Information Education Communication?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5016</TotalTime>
  <Words>690</Words>
  <Application>Microsoft Office PowerPoint</Application>
  <PresentationFormat>On-screen Show (4:3)</PresentationFormat>
  <Paragraphs>192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MONITORING OF FIRST DRIVE OF MISSION INDRADHANUSH  AT DEOGHAR DISTRICT,JHARKHAND (06/04/2015-12/05/2015) By- Hansa Lala, PG/13/024 Organization-NHSRC, New Delhi </vt:lpstr>
      <vt:lpstr>MISSION INDRADHANUSH</vt:lpstr>
      <vt:lpstr>MISSION  INDRADHANUSH</vt:lpstr>
      <vt:lpstr>STATUS OF IMMUNIZATION IN JHARKHAND</vt:lpstr>
      <vt:lpstr>DISTRICTS SELECTED FOR MISSION INDRADHANUSH-JHARKHAND</vt:lpstr>
      <vt:lpstr>STUDY-METHODOLOGY</vt:lpstr>
      <vt:lpstr>STUDY</vt:lpstr>
      <vt:lpstr>FINDINGS</vt:lpstr>
      <vt:lpstr>FINDINGS-DISTRICT LEVEL</vt:lpstr>
      <vt:lpstr>FINDINGS-DISTRICT LEVEL</vt:lpstr>
      <vt:lpstr>CONTINUED…</vt:lpstr>
      <vt:lpstr>BLOCK LEVEL-PRE IMPLEMENTATION ACTIVITIES</vt:lpstr>
      <vt:lpstr>IMPLEMENATION PHASE-SESSION SITE</vt:lpstr>
      <vt:lpstr>IMPLEMENTATION AT BLOCK LEVEL</vt:lpstr>
      <vt:lpstr>CONTINUED</vt:lpstr>
      <vt:lpstr>OTHER FINDINGS</vt:lpstr>
      <vt:lpstr>RECOMMENDATIONS</vt:lpstr>
      <vt:lpstr>Thank you      By: Hansa Lala    PG/13/024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 INDRADHANUSH</dc:title>
  <dc:creator>COMPAQ</dc:creator>
  <cp:lastModifiedBy>COMPAQ</cp:lastModifiedBy>
  <cp:revision>47</cp:revision>
  <dcterms:created xsi:type="dcterms:W3CDTF">2015-05-13T10:47:24Z</dcterms:created>
  <dcterms:modified xsi:type="dcterms:W3CDTF">2015-05-18T05:52:15Z</dcterms:modified>
</cp:coreProperties>
</file>