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2"/>
  </p:sldMasterIdLst>
  <p:notesMasterIdLst>
    <p:notesMasterId r:id="rId22"/>
  </p:notesMasterIdLst>
  <p:handoutMasterIdLst>
    <p:handoutMasterId r:id="rId23"/>
  </p:handoutMasterIdLst>
  <p:sldIdLst>
    <p:sldId id="256" r:id="rId3"/>
    <p:sldId id="276" r:id="rId4"/>
    <p:sldId id="257" r:id="rId5"/>
    <p:sldId id="258" r:id="rId6"/>
    <p:sldId id="259" r:id="rId7"/>
    <p:sldId id="260" r:id="rId8"/>
    <p:sldId id="262" r:id="rId9"/>
    <p:sldId id="271" r:id="rId10"/>
    <p:sldId id="272" r:id="rId11"/>
    <p:sldId id="273" r:id="rId12"/>
    <p:sldId id="274" r:id="rId13"/>
    <p:sldId id="270" r:id="rId14"/>
    <p:sldId id="275" r:id="rId15"/>
    <p:sldId id="263" r:id="rId16"/>
    <p:sldId id="266" r:id="rId17"/>
    <p:sldId id="267" r:id="rId18"/>
    <p:sldId id="268" r:id="rId19"/>
    <p:sldId id="269" r:id="rId20"/>
    <p:sldId id="277" r:id="rId21"/>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3888">
          <p15:clr>
            <a:srgbClr val="A4A3A4"/>
          </p15:clr>
        </p15:guide>
        <p15:guide id="3" orient="horz" pos="432">
          <p15:clr>
            <a:srgbClr val="A4A3A4"/>
          </p15:clr>
        </p15:guide>
        <p15:guide id="4" orient="horz" pos="3072">
          <p15:clr>
            <a:srgbClr val="A4A3A4"/>
          </p15:clr>
        </p15:guide>
        <p15:guide id="5" orient="horz" pos="3408">
          <p15:clr>
            <a:srgbClr val="A4A3A4"/>
          </p15:clr>
        </p15:guide>
        <p15:guide id="6" pos="3839">
          <p15:clr>
            <a:srgbClr val="A4A3A4"/>
          </p15:clr>
        </p15:guide>
        <p15:guide id="7" pos="383">
          <p15:clr>
            <a:srgbClr val="A4A3A4"/>
          </p15:clr>
        </p15:guide>
        <p15:guide id="8" pos="7295">
          <p15:clr>
            <a:srgbClr val="A4A3A4"/>
          </p15:clr>
        </p15:guide>
        <p15:guide id="9" pos="815">
          <p15:clr>
            <a:srgbClr val="A4A3A4"/>
          </p15:clr>
        </p15:guide>
        <p15:guide id="10" pos="2879">
          <p15:clr>
            <a:srgbClr val="A4A3A4"/>
          </p15:clr>
        </p15:guide>
        <p15:guide id="11" pos="307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p:cViewPr varScale="1">
        <p:scale>
          <a:sx n="74" d="100"/>
          <a:sy n="74" d="100"/>
        </p:scale>
        <p:origin x="582" y="72"/>
      </p:cViewPr>
      <p:guideLst>
        <p:guide orient="horz" pos="2160"/>
        <p:guide orient="horz" pos="3888"/>
        <p:guide orient="horz" pos="432"/>
        <p:guide orient="horz" pos="3072"/>
        <p:guide orient="horz" pos="3408"/>
        <p:guide pos="3839"/>
        <p:guide pos="383"/>
        <p:guide pos="7295"/>
        <p:guide pos="815"/>
        <p:guide pos="2879"/>
        <p:guide pos="3071"/>
      </p:guideLst>
    </p:cSldViewPr>
  </p:slideViewPr>
  <p:notesTextViewPr>
    <p:cViewPr>
      <p:scale>
        <a:sx n="1" d="1"/>
        <a:sy n="1" d="1"/>
      </p:scale>
      <p:origin x="0" y="0"/>
    </p:cViewPr>
  </p:notesTextViewPr>
  <p:sorterViewPr>
    <p:cViewPr>
      <p:scale>
        <a:sx n="100" d="100"/>
        <a:sy n="100" d="100"/>
      </p:scale>
      <p:origin x="0" y="-942"/>
    </p:cViewPr>
  </p:sorterViewPr>
  <p:notesViewPr>
    <p:cSldViewPr showGuides="1">
      <p:cViewPr varScale="1">
        <p:scale>
          <a:sx n="80" d="100"/>
          <a:sy n="80" d="100"/>
        </p:scale>
        <p:origin x="3174"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C8CEC3D-96F7-401F-9673-3EE7F75C9C5B}" type="datetimeFigureOut">
              <a:rPr lang="en-US"/>
              <a:t>5/18/2015</a:t>
            </a:fld>
            <a:endParaRPr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98ED8CD-4E4C-49AC-BDC6-2963BA49E54F}" type="slidenum">
              <a:rPr/>
              <a:t>‹#›</a:t>
            </a:fld>
            <a:endParaRPr dirty="0"/>
          </a:p>
        </p:txBody>
      </p:sp>
    </p:spTree>
    <p:extLst>
      <p:ext uri="{BB962C8B-B14F-4D97-AF65-F5344CB8AC3E}">
        <p14:creationId xmlns:p14="http://schemas.microsoft.com/office/powerpoint/2010/main" val="3434179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32BCF4-D26D-4DAF-9F57-FE1E61FE7935}" type="datetimeFigureOut">
              <a:rPr lang="en-US"/>
              <a:t>5/18/2015</a:t>
            </a:fld>
            <a:endParaRPr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B91549-43BF-425A-AF25-75262019208C}" type="slidenum">
              <a:rPr/>
              <a:t>‹#›</a:t>
            </a:fld>
            <a:endParaRPr dirty="0"/>
          </a:p>
        </p:txBody>
      </p:sp>
    </p:spTree>
    <p:extLst>
      <p:ext uri="{BB962C8B-B14F-4D97-AF65-F5344CB8AC3E}">
        <p14:creationId xmlns:p14="http://schemas.microsoft.com/office/powerpoint/2010/main" val="42392864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200" kern="1200">
        <a:solidFill>
          <a:schemeClr val="tx2"/>
        </a:solidFill>
        <a:latin typeface="+mn-lt"/>
        <a:ea typeface="+mn-ea"/>
        <a:cs typeface="+mn-cs"/>
      </a:defRPr>
    </a:lvl2pPr>
    <a:lvl3pPr marL="914400" algn="l" defTabSz="914400" rtl="0" eaLnBrk="1" latinLnBrk="0" hangingPunct="1">
      <a:defRPr sz="1200" kern="1200">
        <a:solidFill>
          <a:schemeClr val="tx2"/>
        </a:solidFill>
        <a:latin typeface="+mn-lt"/>
        <a:ea typeface="+mn-ea"/>
        <a:cs typeface="+mn-cs"/>
      </a:defRPr>
    </a:lvl3pPr>
    <a:lvl4pPr marL="1371600" algn="l" defTabSz="914400" rtl="0" eaLnBrk="1" latinLnBrk="0" hangingPunct="1">
      <a:defRPr sz="1200" kern="1200">
        <a:solidFill>
          <a:schemeClr val="tx2"/>
        </a:solidFill>
        <a:latin typeface="+mn-lt"/>
        <a:ea typeface="+mn-ea"/>
        <a:cs typeface="+mn-cs"/>
      </a:defRPr>
    </a:lvl4pPr>
    <a:lvl5pPr marL="1828800" algn="l" defTabSz="914400" rtl="0" eaLnBrk="1" latinLnBrk="0" hangingPunct="1">
      <a:defRPr sz="1200" kern="1200">
        <a:solidFill>
          <a:schemeClr val="tx2"/>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B91549-43BF-425A-AF25-75262019208C}" type="slidenum">
              <a:rPr lang="en-US" smtClean="0"/>
              <a:t>1</a:t>
            </a:fld>
            <a:endParaRPr lang="en-US" dirty="0"/>
          </a:p>
        </p:txBody>
      </p:sp>
    </p:spTree>
    <p:extLst>
      <p:ext uri="{BB962C8B-B14F-4D97-AF65-F5344CB8AC3E}">
        <p14:creationId xmlns:p14="http://schemas.microsoft.com/office/powerpoint/2010/main" val="3531784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B91549-43BF-425A-AF25-75262019208C}" type="slidenum">
              <a:rPr lang="en-US" smtClean="0"/>
              <a:t>3</a:t>
            </a:fld>
            <a:endParaRPr lang="en-US" dirty="0"/>
          </a:p>
        </p:txBody>
      </p:sp>
    </p:spTree>
    <p:extLst>
      <p:ext uri="{BB962C8B-B14F-4D97-AF65-F5344CB8AC3E}">
        <p14:creationId xmlns:p14="http://schemas.microsoft.com/office/powerpoint/2010/main" val="11311712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3"/>
          <p:cNvGrpSpPr/>
          <p:nvPr/>
        </p:nvGrpSpPr>
        <p:grpSpPr>
          <a:xfrm>
            <a:off x="31542" y="-1"/>
            <a:ext cx="12190413" cy="6858001"/>
            <a:chOff x="-1588" y="0"/>
            <a:chExt cx="12190413" cy="6858001"/>
          </a:xfrm>
        </p:grpSpPr>
        <p:sp>
          <p:nvSpPr>
            <p:cNvPr id="11" name="Rectangle 10"/>
            <p:cNvSpPr/>
            <p:nvPr/>
          </p:nvSpPr>
          <p:spPr>
            <a:xfrm>
              <a:off x="-1588" y="0"/>
              <a:ext cx="12188952" cy="6858000"/>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4873625" y="0"/>
              <a:ext cx="7315200" cy="6858001"/>
            </a:xfrm>
            <a:prstGeom prst="rect">
              <a:avLst/>
            </a:prstGeom>
          </p:spPr>
        </p:pic>
      </p:grpSp>
      <p:sp>
        <p:nvSpPr>
          <p:cNvPr id="8" name="Date Placeholder 7"/>
          <p:cNvSpPr>
            <a:spLocks noGrp="1"/>
          </p:cNvSpPr>
          <p:nvPr>
            <p:ph type="dt" sz="half" idx="10"/>
          </p:nvPr>
        </p:nvSpPr>
        <p:spPr/>
        <p:txBody>
          <a:bodyPr/>
          <a:lstStyle>
            <a:lvl1pPr>
              <a:defRPr>
                <a:solidFill>
                  <a:schemeClr val="tx1"/>
                </a:solidFill>
              </a:defRPr>
            </a:lvl1pPr>
          </a:lstStyle>
          <a:p>
            <a:fld id="{DAD2365B-5397-4552-89D2-3C31D6B894C4}" type="datetime1">
              <a:rPr lang="en-US" smtClean="0"/>
              <a:t>5/18/2015</a:t>
            </a:fld>
            <a:endParaRPr lang="en-US" dirty="0"/>
          </a:p>
        </p:txBody>
      </p:sp>
      <p:sp>
        <p:nvSpPr>
          <p:cNvPr id="9" name="Footer Placeholder 8"/>
          <p:cNvSpPr>
            <a:spLocks noGrp="1"/>
          </p:cNvSpPr>
          <p:nvPr>
            <p:ph type="ftr" sz="quarter" idx="11"/>
          </p:nvPr>
        </p:nvSpPr>
        <p:spPr bwMode="ltGray"/>
        <p:txBody>
          <a:bodyPr/>
          <a:lstStyle>
            <a:lvl1pPr>
              <a:defRPr>
                <a:solidFill>
                  <a:schemeClr val="bg1"/>
                </a:solidFill>
              </a:defRPr>
            </a:lvl1pPr>
          </a:lstStyle>
          <a:p>
            <a:endParaRPr lang="en-US" dirty="0"/>
          </a:p>
        </p:txBody>
      </p:sp>
      <p:sp>
        <p:nvSpPr>
          <p:cNvPr id="10" name="Slide Number Placeholder 9"/>
          <p:cNvSpPr>
            <a:spLocks noGrp="1"/>
          </p:cNvSpPr>
          <p:nvPr>
            <p:ph type="sldNum" sz="quarter" idx="12"/>
          </p:nvPr>
        </p:nvSpPr>
        <p:spPr bwMode="ltGray"/>
        <p:txBody>
          <a:bodyPr/>
          <a:lstStyle>
            <a:lvl1pPr>
              <a:defRPr>
                <a:solidFill>
                  <a:schemeClr val="bg1"/>
                </a:solidFill>
              </a:defRPr>
            </a:lvl1pPr>
          </a:lstStyle>
          <a:p>
            <a:fld id="{A3F31473-23EB-4724-8B59-FE6D21D89FA4}" type="slidenum">
              <a:rPr lang="en-US" smtClean="0"/>
              <a:pPr/>
              <a:t>‹#›</a:t>
            </a:fld>
            <a:endParaRPr lang="en-US" dirty="0"/>
          </a:p>
        </p:txBody>
      </p:sp>
      <p:sp>
        <p:nvSpPr>
          <p:cNvPr id="3" name="Subtitle 2"/>
          <p:cNvSpPr>
            <a:spLocks noGrp="1"/>
          </p:cNvSpPr>
          <p:nvPr>
            <p:ph type="subTitle" idx="1"/>
          </p:nvPr>
        </p:nvSpPr>
        <p:spPr>
          <a:xfrm>
            <a:off x="608013" y="5410200"/>
            <a:ext cx="3962400" cy="762000"/>
          </a:xfrm>
        </p:spPr>
        <p:txBody>
          <a:bodyPr>
            <a:normAutofit/>
          </a:bodyPr>
          <a:lstStyle>
            <a:lvl1pPr marL="0" indent="0" algn="l">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2" name="Title 1"/>
          <p:cNvSpPr>
            <a:spLocks noGrp="1"/>
          </p:cNvSpPr>
          <p:nvPr>
            <p:ph type="ctrTitle"/>
          </p:nvPr>
        </p:nvSpPr>
        <p:spPr>
          <a:xfrm>
            <a:off x="608013" y="685801"/>
            <a:ext cx="3962400" cy="4724399"/>
          </a:xfrm>
        </p:spPr>
        <p:txBody>
          <a:bodyPr>
            <a:normAutofit/>
          </a:bodyPr>
          <a:lstStyle>
            <a:lvl1pPr>
              <a:defRPr sz="4800"/>
            </a:lvl1pPr>
          </a:lstStyle>
          <a:p>
            <a:r>
              <a:rPr lang="en-US" smtClean="0"/>
              <a:t>Click to edit Master title style</a:t>
            </a:r>
            <a:endParaRPr dirty="0"/>
          </a:p>
        </p:txBody>
      </p:sp>
    </p:spTree>
    <p:extLst>
      <p:ext uri="{BB962C8B-B14F-4D97-AF65-F5344CB8AC3E}">
        <p14:creationId xmlns:p14="http://schemas.microsoft.com/office/powerpoint/2010/main" val="1789429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718D474-84CF-40A5-B032-DFFDE135438A}" type="datetime1">
              <a:rPr lang="en-US" smtClean="0"/>
              <a:t>5/18/2015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F31473-23EB-4724-8B59-FE6D21D89FA4}" type="slidenum">
              <a:rPr lang="en-US" smtClean="0"/>
              <a:t>‹#›</a:t>
            </a:fld>
            <a:endParaRPr lang="en-US" dirty="0"/>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2" name="Title 1"/>
          <p:cNvSpPr>
            <a:spLocks noGrp="1"/>
          </p:cNvSpPr>
          <p:nvPr>
            <p:ph type="title"/>
          </p:nvPr>
        </p:nvSpPr>
        <p:spPr/>
        <p:txBody>
          <a:bodyPr/>
          <a:lstStyle/>
          <a:p>
            <a:r>
              <a:rPr lang="en-US" smtClean="0"/>
              <a:t>Click to edit Master title style</a:t>
            </a:r>
            <a:endParaRPr/>
          </a:p>
        </p:txBody>
      </p:sp>
    </p:spTree>
    <p:extLst>
      <p:ext uri="{BB962C8B-B14F-4D97-AF65-F5344CB8AC3E}">
        <p14:creationId xmlns:p14="http://schemas.microsoft.com/office/powerpoint/2010/main" val="2893434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067C6EF-6B90-465F-AC36-47BDECADBD65}" type="datetime1">
              <a:rPr lang="en-US" smtClean="0"/>
              <a:t>5/18/2015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F31473-23EB-4724-8B59-FE6D21D89FA4}" type="slidenum">
              <a:rPr lang="en-US" smtClean="0"/>
              <a:t>‹#›</a:t>
            </a:fld>
            <a:endParaRPr lang="en-US" dirty="0"/>
          </a:p>
        </p:txBody>
      </p:sp>
      <p:sp>
        <p:nvSpPr>
          <p:cNvPr id="3" name="Vertical Text Placeholder 2"/>
          <p:cNvSpPr>
            <a:spLocks noGrp="1"/>
          </p:cNvSpPr>
          <p:nvPr>
            <p:ph type="body" orient="vert" idx="1"/>
          </p:nvPr>
        </p:nvSpPr>
        <p:spPr>
          <a:xfrm>
            <a:off x="608012" y="685800"/>
            <a:ext cx="9474253" cy="5486400"/>
          </a:xfrm>
        </p:spPr>
        <p:txBody>
          <a:bodyPr vert="eaVert"/>
          <a:lstStyle>
            <a:lvl5pPr>
              <a:defRPr/>
            </a:lvl5pPr>
            <a:lvl6pPr>
              <a:defRPr/>
            </a:lvl6pPr>
            <a:lvl7pPr>
              <a:defRPr/>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2" name="Vertical Title 1"/>
          <p:cNvSpPr>
            <a:spLocks noGrp="1"/>
          </p:cNvSpPr>
          <p:nvPr>
            <p:ph type="title" orient="vert"/>
          </p:nvPr>
        </p:nvSpPr>
        <p:spPr>
          <a:xfrm>
            <a:off x="10285412" y="685800"/>
            <a:ext cx="1295401" cy="5486400"/>
          </a:xfrm>
        </p:spPr>
        <p:txBody>
          <a:bodyPr vert="eaVert"/>
          <a:lstStyle/>
          <a:p>
            <a:r>
              <a:rPr lang="en-US" smtClean="0"/>
              <a:t>Click to edit Master title style</a:t>
            </a:r>
            <a:endParaRPr/>
          </a:p>
        </p:txBody>
      </p:sp>
    </p:spTree>
    <p:extLst>
      <p:ext uri="{BB962C8B-B14F-4D97-AF65-F5344CB8AC3E}">
        <p14:creationId xmlns:p14="http://schemas.microsoft.com/office/powerpoint/2010/main" val="1870563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D1E4A86-2703-4937-ABF7-D8FBDB5C3D3E}" type="datetime1">
              <a:rPr lang="en-US" smtClean="0"/>
              <a:t>5/18/2015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F31473-23EB-4724-8B59-FE6D21D89FA4}" type="slidenum">
              <a:rPr lang="en-US" smtClean="0"/>
              <a:t>‹#›</a:t>
            </a:fld>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2" name="Title 1"/>
          <p:cNvSpPr>
            <a:spLocks noGrp="1"/>
          </p:cNvSpPr>
          <p:nvPr>
            <p:ph type="title"/>
          </p:nvPr>
        </p:nvSpPr>
        <p:spPr/>
        <p:txBody>
          <a:bodyPr/>
          <a:lstStyle/>
          <a:p>
            <a:r>
              <a:rPr lang="en-US" smtClean="0"/>
              <a:t>Click to edit Master title style</a:t>
            </a:r>
            <a:endParaRPr/>
          </a:p>
        </p:txBody>
      </p:sp>
    </p:spTree>
    <p:extLst>
      <p:ext uri="{BB962C8B-B14F-4D97-AF65-F5344CB8AC3E}">
        <p14:creationId xmlns:p14="http://schemas.microsoft.com/office/powerpoint/2010/main" val="4242410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12E02F23-BD92-4B7B-9DFF-42EEC8F21ED4}" type="datetime1">
              <a:rPr lang="en-US" smtClean="0"/>
              <a:t>5/18/2015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3F31473-23EB-4724-8B59-FE6D21D89FA4}" type="slidenum">
              <a:rPr lang="en-US" smtClean="0"/>
              <a:pPr/>
              <a:t>‹#›</a:t>
            </a:fld>
            <a:endParaRPr lang="en-US" dirty="0"/>
          </a:p>
        </p:txBody>
      </p:sp>
      <p:sp>
        <p:nvSpPr>
          <p:cNvPr id="3" name="Text Placeholder 2"/>
          <p:cNvSpPr>
            <a:spLocks noGrp="1"/>
          </p:cNvSpPr>
          <p:nvPr>
            <p:ph type="body" idx="1"/>
          </p:nvPr>
        </p:nvSpPr>
        <p:spPr>
          <a:xfrm>
            <a:off x="606425" y="5410200"/>
            <a:ext cx="8231187" cy="762000"/>
          </a:xfrm>
        </p:spPr>
        <p:txBody>
          <a:bodyPr anchor="t">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2" name="Title 1"/>
          <p:cNvSpPr>
            <a:spLocks noGrp="1"/>
          </p:cNvSpPr>
          <p:nvPr>
            <p:ph type="title"/>
          </p:nvPr>
        </p:nvSpPr>
        <p:spPr>
          <a:xfrm>
            <a:off x="608013" y="2590800"/>
            <a:ext cx="8229599" cy="2819400"/>
          </a:xfrm>
        </p:spPr>
        <p:txBody>
          <a:bodyPr anchor="b">
            <a:normAutofit/>
          </a:bodyPr>
          <a:lstStyle>
            <a:lvl1pPr algn="l">
              <a:defRPr sz="4800" b="0" cap="none" baseline="0"/>
            </a:lvl1pPr>
          </a:lstStyle>
          <a:p>
            <a:r>
              <a:rPr lang="en-US" smtClean="0"/>
              <a:t>Click to edit Master title style</a:t>
            </a:r>
            <a:endParaRPr/>
          </a:p>
        </p:txBody>
      </p:sp>
    </p:spTree>
    <p:extLst>
      <p:ext uri="{BB962C8B-B14F-4D97-AF65-F5344CB8AC3E}">
        <p14:creationId xmlns:p14="http://schemas.microsoft.com/office/powerpoint/2010/main" val="2504706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814B7EA-8738-442B-ADC7-3A7E6F5C49CD}" type="datetime1">
              <a:rPr lang="en-US" smtClean="0"/>
              <a:t>5/18/2015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3F31473-23EB-4724-8B59-FE6D21D89FA4}" type="slidenum">
              <a:rPr lang="en-US" smtClean="0"/>
              <a:t>‹#›</a:t>
            </a:fld>
            <a:endParaRPr lang="en-US" dirty="0"/>
          </a:p>
        </p:txBody>
      </p:sp>
      <p:sp>
        <p:nvSpPr>
          <p:cNvPr id="4" name="Content Placeholder 3"/>
          <p:cNvSpPr>
            <a:spLocks noGrp="1"/>
          </p:cNvSpPr>
          <p:nvPr>
            <p:ph sz="half" idx="2"/>
          </p:nvPr>
        </p:nvSpPr>
        <p:spPr>
          <a:xfrm>
            <a:off x="6551614" y="685800"/>
            <a:ext cx="5029199"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3" name="Content Placeholder 2"/>
          <p:cNvSpPr>
            <a:spLocks noGrp="1"/>
          </p:cNvSpPr>
          <p:nvPr>
            <p:ph sz="half" idx="1"/>
          </p:nvPr>
        </p:nvSpPr>
        <p:spPr>
          <a:xfrm>
            <a:off x="1293813" y="685800"/>
            <a:ext cx="50292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2" name="Title 1"/>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1122076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8FE5692D-78A6-499F-901A-E660774CC8EE}" type="datetime1">
              <a:rPr lang="en-US" smtClean="0"/>
              <a:t>5/18/2015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3F31473-23EB-4724-8B59-FE6D21D89FA4}" type="slidenum">
              <a:rPr lang="en-US" smtClean="0"/>
              <a:t>‹#›</a:t>
            </a:fld>
            <a:endParaRPr lang="en-US" dirty="0"/>
          </a:p>
        </p:txBody>
      </p:sp>
      <p:sp>
        <p:nvSpPr>
          <p:cNvPr id="6" name="Content Placeholder 5"/>
          <p:cNvSpPr>
            <a:spLocks noGrp="1"/>
          </p:cNvSpPr>
          <p:nvPr>
            <p:ph sz="quarter" idx="4"/>
          </p:nvPr>
        </p:nvSpPr>
        <p:spPr>
          <a:xfrm>
            <a:off x="6550025" y="1676400"/>
            <a:ext cx="502920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551613" y="685800"/>
            <a:ext cx="5029200" cy="990600"/>
          </a:xfrm>
        </p:spPr>
        <p:txBody>
          <a:bodyPr anchor="ctr">
            <a:normAutofit/>
          </a:bodyPr>
          <a:lstStyle>
            <a:lvl1pPr marL="0" indent="0">
              <a:spcBef>
                <a:spcPts val="0"/>
              </a:spcBef>
              <a:buNone/>
              <a:defRPr sz="3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3664" y="1676400"/>
            <a:ext cx="502920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3" name="Text Placeholder 2"/>
          <p:cNvSpPr>
            <a:spLocks noGrp="1"/>
          </p:cNvSpPr>
          <p:nvPr>
            <p:ph type="body" idx="1"/>
          </p:nvPr>
        </p:nvSpPr>
        <p:spPr>
          <a:xfrm>
            <a:off x="1293664" y="685800"/>
            <a:ext cx="5029200" cy="990600"/>
          </a:xfrm>
        </p:spPr>
        <p:txBody>
          <a:bodyPr anchor="ctr">
            <a:normAutofit/>
          </a:bodyPr>
          <a:lstStyle>
            <a:lvl1pPr marL="0" indent="0">
              <a:spcBef>
                <a:spcPts val="0"/>
              </a:spcBef>
              <a:buNone/>
              <a:defRPr sz="3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 name="Title 1"/>
          <p:cNvSpPr>
            <a:spLocks noGrp="1"/>
          </p:cNvSpPr>
          <p:nvPr>
            <p:ph type="title"/>
          </p:nvPr>
        </p:nvSpPr>
        <p:spPr>
          <a:xfrm>
            <a:off x="609441" y="5105400"/>
            <a:ext cx="10971372" cy="1066800"/>
          </a:xfrm>
        </p:spPr>
        <p:txBody>
          <a:bodyPr/>
          <a:lstStyle>
            <a:lvl1pPr>
              <a:defRPr/>
            </a:lvl1pPr>
          </a:lstStyle>
          <a:p>
            <a:r>
              <a:rPr lang="en-US" smtClean="0"/>
              <a:t>Click to edit Master title style</a:t>
            </a:r>
            <a:endParaRPr/>
          </a:p>
        </p:txBody>
      </p:sp>
    </p:spTree>
    <p:extLst>
      <p:ext uri="{BB962C8B-B14F-4D97-AF65-F5344CB8AC3E}">
        <p14:creationId xmlns:p14="http://schemas.microsoft.com/office/powerpoint/2010/main" val="3564809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776F355-F21B-43C0-ABBD-B5AEBBE279A6}" type="datetime1">
              <a:rPr lang="en-US" smtClean="0"/>
              <a:t>5/18/2015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3F31473-23EB-4724-8B59-FE6D21D89FA4}" type="slidenum">
              <a:rPr lang="en-US" smtClean="0"/>
              <a:t>‹#›</a:t>
            </a:fld>
            <a:endParaRPr lang="en-US" dirty="0"/>
          </a:p>
        </p:txBody>
      </p:sp>
      <p:sp>
        <p:nvSpPr>
          <p:cNvPr id="2" name="Title 1"/>
          <p:cNvSpPr>
            <a:spLocks noGrp="1"/>
          </p:cNvSpPr>
          <p:nvPr>
            <p:ph type="title"/>
          </p:nvPr>
        </p:nvSpPr>
        <p:spPr/>
        <p:txBody>
          <a:bodyPr/>
          <a:lstStyle/>
          <a:p>
            <a:r>
              <a:rPr lang="en-US" smtClean="0"/>
              <a:t>Click to edit Master title style</a:t>
            </a:r>
            <a:endParaRPr/>
          </a:p>
        </p:txBody>
      </p:sp>
    </p:spTree>
    <p:extLst>
      <p:ext uri="{BB962C8B-B14F-4D97-AF65-F5344CB8AC3E}">
        <p14:creationId xmlns:p14="http://schemas.microsoft.com/office/powerpoint/2010/main" val="3082365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AB95E7-F437-40FB-91EE-0B08B57CB523}" type="datetime1">
              <a:rPr lang="en-US" smtClean="0"/>
              <a:t>5/18/2015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3F31473-23EB-4724-8B59-FE6D21D89FA4}" type="slidenum">
              <a:rPr lang="en-US" smtClean="0"/>
              <a:t>‹#›</a:t>
            </a:fld>
            <a:endParaRPr lang="en-US" dirty="0"/>
          </a:p>
        </p:txBody>
      </p:sp>
    </p:spTree>
    <p:extLst>
      <p:ext uri="{BB962C8B-B14F-4D97-AF65-F5344CB8AC3E}">
        <p14:creationId xmlns:p14="http://schemas.microsoft.com/office/powerpoint/2010/main" val="244848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7709EEF-87D9-4049-9A5D-A2B5E4C83A85}" type="datetime1">
              <a:rPr lang="en-US" smtClean="0"/>
              <a:t>5/18/2015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3F31473-23EB-4724-8B59-FE6D21D89FA4}" type="slidenum">
              <a:rPr lang="en-US" smtClean="0"/>
              <a:t>‹#›</a:t>
            </a:fld>
            <a:endParaRPr lang="en-US" dirty="0"/>
          </a:p>
        </p:txBody>
      </p:sp>
      <p:sp>
        <p:nvSpPr>
          <p:cNvPr id="3" name="Content Placeholder 2"/>
          <p:cNvSpPr>
            <a:spLocks noGrp="1"/>
          </p:cNvSpPr>
          <p:nvPr>
            <p:ph idx="1"/>
          </p:nvPr>
        </p:nvSpPr>
        <p:spPr>
          <a:xfrm>
            <a:off x="4875212" y="685800"/>
            <a:ext cx="6704171" cy="5486400"/>
          </a:xfrm>
        </p:spPr>
        <p:txBody>
          <a:bodyPr>
            <a:normAutofit/>
          </a:bodyPr>
          <a:lstStyle>
            <a:lvl1pPr>
              <a:defRPr sz="2800"/>
            </a:lvl1pPr>
            <a:lvl2pPr>
              <a:defRPr sz="2400"/>
            </a:lvl2pPr>
            <a:lvl3pPr>
              <a:defRPr sz="2000"/>
            </a:lvl3pPr>
            <a:lvl4pPr>
              <a:defRPr sz="1800"/>
            </a:lvl4pPr>
            <a:lvl5pPr>
              <a:defRPr sz="1800"/>
            </a:lvl5pPr>
            <a:lvl6pPr>
              <a:defRPr sz="1800" baseline="0"/>
            </a:lvl6pPr>
            <a:lvl7pPr>
              <a:defRPr sz="1800" baseline="0"/>
            </a:lvl7pPr>
            <a:lvl8pPr>
              <a:defRPr sz="1800" baseline="0"/>
            </a:lvl8pPr>
            <a:lvl9pPr>
              <a:defRPr sz="18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608013" y="5410200"/>
            <a:ext cx="3962400" cy="762000"/>
          </a:xfrm>
        </p:spPr>
        <p:txBody>
          <a:bodyPr>
            <a:normAutofit/>
          </a:bodyPr>
          <a:lstStyle>
            <a:lvl1pPr marL="0" indent="0">
              <a:spcBef>
                <a:spcPts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608014" y="685800"/>
            <a:ext cx="3962400" cy="4724400"/>
          </a:xfrm>
        </p:spPr>
        <p:txBody>
          <a:bodyPr anchor="b">
            <a:noAutofit/>
          </a:bodyPr>
          <a:lstStyle>
            <a:lvl1pPr algn="l">
              <a:defRPr sz="3600" b="0"/>
            </a:lvl1pPr>
          </a:lstStyle>
          <a:p>
            <a:r>
              <a:rPr lang="en-US" smtClean="0"/>
              <a:t>Click to edit Master title style</a:t>
            </a:r>
            <a:endParaRPr/>
          </a:p>
        </p:txBody>
      </p:sp>
    </p:spTree>
    <p:extLst>
      <p:ext uri="{BB962C8B-B14F-4D97-AF65-F5344CB8AC3E}">
        <p14:creationId xmlns:p14="http://schemas.microsoft.com/office/powerpoint/2010/main" val="350691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AEBD992-82F2-4752-BCD7-4BDCCFA26099}" type="datetime1">
              <a:rPr lang="en-US" smtClean="0"/>
              <a:t>5/18/2015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3F31473-23EB-4724-8B59-FE6D21D89FA4}" type="slidenum">
              <a:rPr lang="en-US" smtClean="0"/>
              <a:t>‹#›</a:t>
            </a:fld>
            <a:endParaRPr lang="en-US" dirty="0"/>
          </a:p>
        </p:txBody>
      </p:sp>
      <p:sp>
        <p:nvSpPr>
          <p:cNvPr id="3" name="Picture Placeholder 2"/>
          <p:cNvSpPr>
            <a:spLocks noGrp="1"/>
          </p:cNvSpPr>
          <p:nvPr>
            <p:ph type="pic" idx="1"/>
          </p:nvPr>
        </p:nvSpPr>
        <p:spPr>
          <a:xfrm>
            <a:off x="4875213" y="685800"/>
            <a:ext cx="6705600" cy="5486400"/>
          </a:xfrm>
          <a:ln w="63500">
            <a:solidFill>
              <a:schemeClr val="bg1"/>
            </a:solidFill>
            <a:miter lim="800000"/>
          </a:ln>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4" name="Text Placeholder 3"/>
          <p:cNvSpPr>
            <a:spLocks noGrp="1"/>
          </p:cNvSpPr>
          <p:nvPr>
            <p:ph type="body" sz="half" idx="2"/>
          </p:nvPr>
        </p:nvSpPr>
        <p:spPr>
          <a:xfrm>
            <a:off x="608013" y="5410200"/>
            <a:ext cx="3962400" cy="762000"/>
          </a:xfrm>
        </p:spPr>
        <p:txBody>
          <a:bodyPr>
            <a:normAutofit/>
          </a:bodyPr>
          <a:lstStyle>
            <a:lvl1pPr marL="0" indent="0">
              <a:spcBef>
                <a:spcPts val="0"/>
              </a:spcBef>
              <a:buNone/>
              <a:defRPr sz="20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608014" y="685800"/>
            <a:ext cx="3962400" cy="4724400"/>
          </a:xfrm>
        </p:spPr>
        <p:txBody>
          <a:bodyPr anchor="b">
            <a:normAutofit/>
          </a:bodyPr>
          <a:lstStyle>
            <a:lvl1pPr algn="l">
              <a:defRPr sz="3600" b="0"/>
            </a:lvl1pPr>
          </a:lstStyle>
          <a:p>
            <a:r>
              <a:rPr lang="en-US" smtClean="0"/>
              <a:t>Click to edit Master title style</a:t>
            </a:r>
            <a:endParaRPr dirty="0"/>
          </a:p>
        </p:txBody>
      </p:sp>
    </p:spTree>
    <p:extLst>
      <p:ext uri="{BB962C8B-B14F-4D97-AF65-F5344CB8AC3E}">
        <p14:creationId xmlns:p14="http://schemas.microsoft.com/office/powerpoint/2010/main" val="1627425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Ref idx="1003">
        <a:schemeClr val="bg2"/>
      </p:bgRef>
    </p:bg>
    <p:spTree>
      <p:nvGrpSpPr>
        <p:cNvPr id="1" name=""/>
        <p:cNvGrpSpPr/>
        <p:nvPr/>
      </p:nvGrpSpPr>
      <p:grpSpPr>
        <a:xfrm>
          <a:off x="0" y="0"/>
          <a:ext cx="0" cy="0"/>
          <a:chOff x="0" y="0"/>
          <a:chExt cx="0" cy="0"/>
        </a:xfrm>
      </p:grpSpPr>
      <p:sp>
        <p:nvSpPr>
          <p:cNvPr id="7" name="Rectangle 6"/>
          <p:cNvSpPr/>
          <p:nvPr/>
        </p:nvSpPr>
        <p:spPr>
          <a:xfrm>
            <a:off x="-1588" y="0"/>
            <a:ext cx="12188952" cy="6858000"/>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p>
        </p:txBody>
      </p:sp>
      <p:sp>
        <p:nvSpPr>
          <p:cNvPr id="4" name="Date Placeholder 3"/>
          <p:cNvSpPr>
            <a:spLocks noGrp="1"/>
          </p:cNvSpPr>
          <p:nvPr>
            <p:ph type="dt" sz="half" idx="2"/>
          </p:nvPr>
        </p:nvSpPr>
        <p:spPr>
          <a:xfrm>
            <a:off x="609441" y="6356351"/>
            <a:ext cx="2844059" cy="365125"/>
          </a:xfrm>
          <a:prstGeom prst="rect">
            <a:avLst/>
          </a:prstGeom>
        </p:spPr>
        <p:txBody>
          <a:bodyPr vert="horz" lIns="91440" tIns="45720" rIns="91440" bIns="45720" rtlCol="0" anchor="ctr"/>
          <a:lstStyle>
            <a:lvl1pPr algn="l">
              <a:defRPr sz="1200">
                <a:solidFill>
                  <a:schemeClr val="bg1"/>
                </a:solidFill>
              </a:defRPr>
            </a:lvl1pPr>
          </a:lstStyle>
          <a:p>
            <a:fld id="{7590C4DA-EDE6-465C-B91D-0B6D7078AFBA}" type="datetime1">
              <a:rPr lang="en-US" smtClean="0"/>
              <a:pPr/>
              <a:t>5/18/2015</a:t>
            </a:fld>
            <a:endParaRPr lang="en-US" dirty="0"/>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8735325" y="6356351"/>
            <a:ext cx="2844059" cy="365125"/>
          </a:xfrm>
          <a:prstGeom prst="rect">
            <a:avLst/>
          </a:prstGeom>
        </p:spPr>
        <p:txBody>
          <a:bodyPr vert="horz" lIns="91440" tIns="45720" rIns="91440" bIns="45720" rtlCol="0" anchor="ctr"/>
          <a:lstStyle>
            <a:lvl1pPr algn="r">
              <a:defRPr sz="1200">
                <a:solidFill>
                  <a:schemeClr val="bg1"/>
                </a:solidFill>
              </a:defRPr>
            </a:lvl1pPr>
          </a:lstStyle>
          <a:p>
            <a:fld id="{A3F31473-23EB-4724-8B59-FE6D21D89FA4}" type="slidenum">
              <a:rPr lang="en-US" smtClean="0"/>
              <a:pPr/>
              <a:t>‹#›</a:t>
            </a:fld>
            <a:endParaRPr lang="en-US" dirty="0"/>
          </a:p>
        </p:txBody>
      </p:sp>
      <p:sp>
        <p:nvSpPr>
          <p:cNvPr id="3" name="Text Placeholder 2"/>
          <p:cNvSpPr>
            <a:spLocks noGrp="1"/>
          </p:cNvSpPr>
          <p:nvPr>
            <p:ph type="body" idx="1"/>
          </p:nvPr>
        </p:nvSpPr>
        <p:spPr>
          <a:xfrm>
            <a:off x="1293813" y="685800"/>
            <a:ext cx="10287000" cy="419099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2" name="Title Placeholder 1"/>
          <p:cNvSpPr>
            <a:spLocks noGrp="1"/>
          </p:cNvSpPr>
          <p:nvPr>
            <p:ph type="title"/>
          </p:nvPr>
        </p:nvSpPr>
        <p:spPr>
          <a:xfrm>
            <a:off x="609441" y="5105400"/>
            <a:ext cx="10971372" cy="1066800"/>
          </a:xfrm>
          <a:prstGeom prst="rect">
            <a:avLst/>
          </a:prstGeom>
        </p:spPr>
        <p:txBody>
          <a:bodyPr vert="horz" lIns="91440" tIns="45720" rIns="91440" bIns="45720" rtlCol="0" anchor="b">
            <a:normAutofit/>
          </a:bodyPr>
          <a:lstStyle/>
          <a:p>
            <a:r>
              <a:rPr lang="en-US" smtClean="0"/>
              <a:t>Click to edit Master title style</a:t>
            </a:r>
            <a:endParaRPr/>
          </a:p>
        </p:txBody>
      </p:sp>
    </p:spTree>
    <p:extLst>
      <p:ext uri="{BB962C8B-B14F-4D97-AF65-F5344CB8AC3E}">
        <p14:creationId xmlns:p14="http://schemas.microsoft.com/office/powerpoint/2010/main" val="1843538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l" defTabSz="914400" rtl="0" eaLnBrk="1" latinLnBrk="0" hangingPunct="1">
        <a:lnSpc>
          <a:spcPct val="80000"/>
        </a:lnSpc>
        <a:spcBef>
          <a:spcPct val="0"/>
        </a:spcBef>
        <a:buNone/>
        <a:defRPr sz="36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800"/>
        </a:spcBef>
        <a:buClr>
          <a:schemeClr val="tx1"/>
        </a:buClr>
        <a:buSzPct val="80000"/>
        <a:buFont typeface="Arial" pitchFamily="34" charset="0"/>
        <a:buChar char="•"/>
        <a:defRPr sz="2800" kern="1200">
          <a:solidFill>
            <a:schemeClr val="tx1"/>
          </a:solidFill>
          <a:latin typeface="+mn-lt"/>
          <a:ea typeface="+mn-ea"/>
          <a:cs typeface="+mn-cs"/>
        </a:defRPr>
      </a:lvl1pPr>
      <a:lvl2pPr marL="615950" indent="-285750" algn="l" defTabSz="914400" rtl="0" eaLnBrk="1" latinLnBrk="0" hangingPunct="1">
        <a:lnSpc>
          <a:spcPct val="90000"/>
        </a:lnSpc>
        <a:spcBef>
          <a:spcPts val="600"/>
        </a:spcBef>
        <a:buSzPct val="80000"/>
        <a:buFont typeface="Corbel" pitchFamily="34" charset="0"/>
        <a:buChar char="–"/>
        <a:defRPr sz="2400" kern="1200">
          <a:solidFill>
            <a:schemeClr val="tx1"/>
          </a:solidFill>
          <a:latin typeface="+mn-lt"/>
          <a:ea typeface="+mn-ea"/>
          <a:cs typeface="+mn-cs"/>
        </a:defRPr>
      </a:lvl2pPr>
      <a:lvl3pPr marL="996696" indent="-228600" algn="l" defTabSz="914400" rtl="0" eaLnBrk="1" latinLnBrk="0" hangingPunct="1">
        <a:lnSpc>
          <a:spcPct val="90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3pPr>
      <a:lvl4pPr marL="1380744" indent="-283464" algn="l" defTabSz="914400" rtl="0" eaLnBrk="1" latinLnBrk="0" hangingPunct="1">
        <a:lnSpc>
          <a:spcPct val="90000"/>
        </a:lnSpc>
        <a:spcBef>
          <a:spcPts val="600"/>
        </a:spcBef>
        <a:buFont typeface="Corbel" pitchFamily="34" charset="0"/>
        <a:buChar char="–"/>
        <a:defRPr sz="1800" kern="1200">
          <a:solidFill>
            <a:schemeClr val="tx1"/>
          </a:solidFill>
          <a:latin typeface="+mn-lt"/>
          <a:ea typeface="+mn-ea"/>
          <a:cs typeface="+mn-cs"/>
        </a:defRPr>
      </a:lvl4pPr>
      <a:lvl5pPr marL="1764792" indent="-228600" algn="l" defTabSz="914400"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mn-lt"/>
          <a:ea typeface="+mn-ea"/>
          <a:cs typeface="+mn-cs"/>
        </a:defRPr>
      </a:lvl5pPr>
      <a:lvl6pPr marL="2148840" indent="-283464" algn="l" defTabSz="914400" rtl="0" eaLnBrk="1" latinLnBrk="0" hangingPunct="1">
        <a:lnSpc>
          <a:spcPct val="90000"/>
        </a:lnSpc>
        <a:spcBef>
          <a:spcPts val="600"/>
        </a:spcBef>
        <a:buFont typeface="Corbel" pitchFamily="34" charset="0"/>
        <a:buChar char="–"/>
        <a:defRPr sz="1800" kern="1200" baseline="0">
          <a:solidFill>
            <a:schemeClr val="tx1"/>
          </a:solidFill>
          <a:latin typeface="+mn-lt"/>
          <a:ea typeface="+mn-ea"/>
          <a:cs typeface="+mn-cs"/>
        </a:defRPr>
      </a:lvl6pPr>
      <a:lvl7pPr marL="2532888" indent="-228600" algn="l" defTabSz="914400" rtl="0" eaLnBrk="1" latinLnBrk="0" hangingPunct="1">
        <a:lnSpc>
          <a:spcPct val="90000"/>
        </a:lnSpc>
        <a:spcBef>
          <a:spcPts val="600"/>
        </a:spcBef>
        <a:buSzPct val="80000"/>
        <a:buFont typeface="Arial" pitchFamily="34" charset="0"/>
        <a:buChar char="•"/>
        <a:defRPr sz="1800" kern="1200" baseline="0">
          <a:solidFill>
            <a:schemeClr val="tx1"/>
          </a:solidFill>
          <a:latin typeface="+mn-lt"/>
          <a:ea typeface="+mn-ea"/>
          <a:cs typeface="+mn-cs"/>
        </a:defRPr>
      </a:lvl7pPr>
      <a:lvl8pPr marL="2916936" indent="-283464" algn="l" defTabSz="914400" rtl="0" eaLnBrk="1" latinLnBrk="0" hangingPunct="1">
        <a:lnSpc>
          <a:spcPct val="90000"/>
        </a:lnSpc>
        <a:spcBef>
          <a:spcPts val="600"/>
        </a:spcBef>
        <a:buFont typeface="Corbel" pitchFamily="34" charset="0"/>
        <a:buChar char="–"/>
        <a:defRPr sz="1800" kern="1200" baseline="0">
          <a:solidFill>
            <a:schemeClr val="tx1"/>
          </a:solidFill>
          <a:latin typeface="+mn-lt"/>
          <a:ea typeface="+mn-ea"/>
          <a:cs typeface="+mn-cs"/>
        </a:defRPr>
      </a:lvl8pPr>
      <a:lvl9pPr marL="3300984" indent="-228600" algn="l" defTabSz="914400" rtl="0" eaLnBrk="1" latinLnBrk="0" hangingPunct="1">
        <a:lnSpc>
          <a:spcPct val="90000"/>
        </a:lnSpc>
        <a:spcBef>
          <a:spcPts val="600"/>
        </a:spcBef>
        <a:buSzPct val="80000"/>
        <a:buFont typeface="Arial" pitchFamily="34" charset="0"/>
        <a:buChar char="•"/>
        <a:defRPr sz="18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pPr algn="r"/>
            <a:r>
              <a:rPr lang="en-US" dirty="0" smtClean="0"/>
              <a:t>Dr. Sonal</a:t>
            </a:r>
          </a:p>
          <a:p>
            <a:pPr algn="r"/>
            <a:r>
              <a:rPr lang="en-US" dirty="0" smtClean="0"/>
              <a:t>PG/13/065</a:t>
            </a:r>
            <a:endParaRPr lang="en-US" dirty="0"/>
          </a:p>
        </p:txBody>
      </p:sp>
      <p:sp>
        <p:nvSpPr>
          <p:cNvPr id="2" name="Title 1"/>
          <p:cNvSpPr>
            <a:spLocks noGrp="1"/>
          </p:cNvSpPr>
          <p:nvPr>
            <p:ph type="ctrTitle"/>
          </p:nvPr>
        </p:nvSpPr>
        <p:spPr>
          <a:xfrm>
            <a:off x="608013" y="457200"/>
            <a:ext cx="3962400" cy="4724399"/>
          </a:xfrm>
        </p:spPr>
        <p:txBody>
          <a:bodyPr>
            <a:normAutofit/>
          </a:bodyPr>
          <a:lstStyle/>
          <a:p>
            <a:r>
              <a:rPr lang="en-US" sz="3600" b="1" dirty="0">
                <a:cs typeface="Times New Roman" panose="02020603050405020304" pitchFamily="18" charset="0"/>
              </a:rPr>
              <a:t>Evaluation of IT adoption in the 25 chain hospitals of India focused on HIS, EMR and PACS</a:t>
            </a:r>
          </a:p>
        </p:txBody>
      </p:sp>
    </p:spTree>
    <p:extLst>
      <p:ext uri="{BB962C8B-B14F-4D97-AF65-F5344CB8AC3E}">
        <p14:creationId xmlns:p14="http://schemas.microsoft.com/office/powerpoint/2010/main" val="344080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a:xfrm>
            <a:off x="6399212" y="1779431"/>
            <a:ext cx="5029199" cy="4191000"/>
          </a:xfrm>
        </p:spPr>
        <p:txBody>
          <a:bodyPr>
            <a:normAutofit/>
          </a:bodyPr>
          <a:lstStyle/>
          <a:p>
            <a:r>
              <a:rPr lang="en-US" sz="2400" dirty="0"/>
              <a:t>Key </a:t>
            </a:r>
            <a:r>
              <a:rPr lang="en-US" sz="2400" dirty="0" smtClean="0"/>
              <a:t>EMR Vendors</a:t>
            </a:r>
          </a:p>
          <a:p>
            <a:endParaRPr lang="en-US" sz="2400" dirty="0"/>
          </a:p>
        </p:txBody>
      </p:sp>
      <p:sp>
        <p:nvSpPr>
          <p:cNvPr id="3" name="Content Placeholder 2"/>
          <p:cNvSpPr>
            <a:spLocks noGrp="1"/>
          </p:cNvSpPr>
          <p:nvPr>
            <p:ph sz="half" idx="1"/>
          </p:nvPr>
        </p:nvSpPr>
        <p:spPr>
          <a:xfrm>
            <a:off x="912812" y="1779431"/>
            <a:ext cx="5029200" cy="4191000"/>
          </a:xfrm>
        </p:spPr>
        <p:txBody>
          <a:bodyPr>
            <a:normAutofit/>
          </a:bodyPr>
          <a:lstStyle/>
          <a:p>
            <a:r>
              <a:rPr lang="en-US" sz="2400" dirty="0" smtClean="0"/>
              <a:t>Number </a:t>
            </a:r>
            <a:r>
              <a:rPr lang="en-US" sz="2400" dirty="0"/>
              <a:t>of Hospitals using </a:t>
            </a:r>
            <a:r>
              <a:rPr lang="en-US" sz="2400" dirty="0" smtClean="0"/>
              <a:t>EMR</a:t>
            </a:r>
          </a:p>
          <a:p>
            <a:endParaRPr lang="en-US" sz="2400" dirty="0"/>
          </a:p>
        </p:txBody>
      </p:sp>
      <p:sp>
        <p:nvSpPr>
          <p:cNvPr id="4" name="Title 3"/>
          <p:cNvSpPr>
            <a:spLocks noGrp="1"/>
          </p:cNvSpPr>
          <p:nvPr>
            <p:ph type="title"/>
          </p:nvPr>
        </p:nvSpPr>
        <p:spPr>
          <a:xfrm>
            <a:off x="643270" y="304800"/>
            <a:ext cx="10971372" cy="1066800"/>
          </a:xfrm>
        </p:spPr>
        <p:txBody>
          <a:bodyPr/>
          <a:lstStyle/>
          <a:p>
            <a:r>
              <a:rPr lang="en-US" dirty="0"/>
              <a:t>Result Contd.</a:t>
            </a:r>
          </a:p>
        </p:txBody>
      </p:sp>
      <p:pic>
        <p:nvPicPr>
          <p:cNvPr id="5" name="Picture 4"/>
          <p:cNvPicPr>
            <a:picLocks noChangeAspect="1"/>
          </p:cNvPicPr>
          <p:nvPr/>
        </p:nvPicPr>
        <p:blipFill>
          <a:blip r:embed="rId2"/>
          <a:stretch>
            <a:fillRect/>
          </a:stretch>
        </p:blipFill>
        <p:spPr>
          <a:xfrm>
            <a:off x="643270" y="2438400"/>
            <a:ext cx="5413717" cy="3164098"/>
          </a:xfrm>
          <a:prstGeom prst="rect">
            <a:avLst/>
          </a:prstGeom>
        </p:spPr>
      </p:pic>
      <p:pic>
        <p:nvPicPr>
          <p:cNvPr id="6" name="Picture 5"/>
          <p:cNvPicPr>
            <a:picLocks noChangeAspect="1"/>
          </p:cNvPicPr>
          <p:nvPr/>
        </p:nvPicPr>
        <p:blipFill>
          <a:blip r:embed="rId3"/>
          <a:stretch>
            <a:fillRect/>
          </a:stretch>
        </p:blipFill>
        <p:spPr>
          <a:xfrm>
            <a:off x="6399212" y="2416935"/>
            <a:ext cx="5413717" cy="3164098"/>
          </a:xfrm>
          <a:prstGeom prst="rect">
            <a:avLst/>
          </a:prstGeom>
        </p:spPr>
      </p:pic>
    </p:spTree>
    <p:extLst>
      <p:ext uri="{BB962C8B-B14F-4D97-AF65-F5344CB8AC3E}">
        <p14:creationId xmlns:p14="http://schemas.microsoft.com/office/powerpoint/2010/main" val="799433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46538" y="1676400"/>
            <a:ext cx="10543305" cy="517301"/>
          </a:xfrm>
        </p:spPr>
        <p:txBody>
          <a:bodyPr>
            <a:normAutofit/>
          </a:bodyPr>
          <a:lstStyle/>
          <a:p>
            <a:r>
              <a:rPr lang="en-US" sz="2400" dirty="0" smtClean="0"/>
              <a:t>Overall </a:t>
            </a:r>
            <a:r>
              <a:rPr lang="en-US" sz="2400" dirty="0"/>
              <a:t>trend of IT adoption viz. HIS, PACS &amp; EMR in 25 </a:t>
            </a:r>
            <a:r>
              <a:rPr lang="en-US" sz="2400" dirty="0" smtClean="0"/>
              <a:t>chain hospitals</a:t>
            </a:r>
          </a:p>
          <a:p>
            <a:endParaRPr lang="en-US" sz="2400" dirty="0"/>
          </a:p>
        </p:txBody>
      </p:sp>
      <p:sp>
        <p:nvSpPr>
          <p:cNvPr id="4" name="Title 3"/>
          <p:cNvSpPr>
            <a:spLocks noGrp="1"/>
          </p:cNvSpPr>
          <p:nvPr>
            <p:ph type="title"/>
          </p:nvPr>
        </p:nvSpPr>
        <p:spPr>
          <a:xfrm>
            <a:off x="604633" y="304800"/>
            <a:ext cx="10971372" cy="1066800"/>
          </a:xfrm>
        </p:spPr>
        <p:txBody>
          <a:bodyPr/>
          <a:lstStyle/>
          <a:p>
            <a:r>
              <a:rPr lang="en-US" dirty="0"/>
              <a:t>Result Contd.</a:t>
            </a:r>
          </a:p>
        </p:txBody>
      </p:sp>
      <p:pic>
        <p:nvPicPr>
          <p:cNvPr id="5" name="Picture 4"/>
          <p:cNvPicPr>
            <a:picLocks noChangeAspect="1"/>
          </p:cNvPicPr>
          <p:nvPr/>
        </p:nvPicPr>
        <p:blipFill>
          <a:blip r:embed="rId2"/>
          <a:stretch>
            <a:fillRect/>
          </a:stretch>
        </p:blipFill>
        <p:spPr>
          <a:xfrm>
            <a:off x="846538" y="2438400"/>
            <a:ext cx="5401524" cy="3151905"/>
          </a:xfrm>
          <a:prstGeom prst="rect">
            <a:avLst/>
          </a:prstGeom>
        </p:spPr>
      </p:pic>
    </p:spTree>
    <p:extLst>
      <p:ext uri="{BB962C8B-B14F-4D97-AF65-F5344CB8AC3E}">
        <p14:creationId xmlns:p14="http://schemas.microsoft.com/office/powerpoint/2010/main" val="3377176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93813" y="1524000"/>
            <a:ext cx="10287000" cy="4190999"/>
          </a:xfrm>
        </p:spPr>
        <p:txBody>
          <a:bodyPr>
            <a:normAutofit/>
          </a:bodyPr>
          <a:lstStyle/>
          <a:p>
            <a:r>
              <a:rPr lang="en-US" sz="1600" dirty="0" smtClean="0"/>
              <a:t>After </a:t>
            </a:r>
            <a:r>
              <a:rPr lang="en-US" sz="1600" dirty="0"/>
              <a:t>analyzing the data from the sample size of 25 chain hospital groups, it is found that almost every big corporate hospital has incorporated HIS in their curriculum.</a:t>
            </a:r>
          </a:p>
          <a:p>
            <a:r>
              <a:rPr lang="en-US" sz="1600" dirty="0" smtClean="0"/>
              <a:t>Results </a:t>
            </a:r>
            <a:r>
              <a:rPr lang="en-US" sz="1600" dirty="0"/>
              <a:t>from the study revealed that PACS too have higher rate of adoption by the hospital groups (96%). Similar findings have been observed in a recent survey of hospital executives, 49 percent indicated that they had PACS or were implementing it [22]. Also the survey of 460 hospital and system chief financial officers showed that 72 percent anticipate investing in PACS [23].</a:t>
            </a:r>
          </a:p>
          <a:p>
            <a:r>
              <a:rPr lang="en-US" sz="1600" dirty="0" smtClean="0"/>
              <a:t>EMR </a:t>
            </a:r>
            <a:r>
              <a:rPr lang="en-US" sz="1600" dirty="0"/>
              <a:t>adoption by the hospitals are still in nascent stage. Study results shows that only 56% hospitals have EMR implemented in their settings. Our study results are consistent with a recent survey by Modern Physician/</a:t>
            </a:r>
            <a:r>
              <a:rPr lang="en-US" sz="1600" dirty="0" err="1"/>
              <a:t>Pricewaterhouse</a:t>
            </a:r>
            <a:r>
              <a:rPr lang="en-US" sz="1600" dirty="0"/>
              <a:t> Coopers which suggests that only 41% of respondents indicated that their organizations have invested in an EMR [24]. The current perceived adoption level of electronic medical records in India lies at 4.43 out of 10.  Where 1 is the highest and 10 the lowest level; part or full modules implemented majorly cover the Tier I and II cities of India</a:t>
            </a:r>
            <a:r>
              <a:rPr lang="en-US" sz="1600" dirty="0" smtClean="0"/>
              <a:t>.</a:t>
            </a:r>
          </a:p>
          <a:p>
            <a:r>
              <a:rPr lang="en-US" sz="1600" dirty="0" smtClean="0"/>
              <a:t>The </a:t>
            </a:r>
            <a:r>
              <a:rPr lang="en-US" sz="1600" dirty="0"/>
              <a:t>HIT market in India is still in the early growth stage. It is a small market dominated by in-house implementations and customized solutions developed by small local software developers. In terms of technology adoption, the Indian market is far behind its Asia Pacific counterparts such as Australia, Japan, South Korea, Singapore, and Malaysia.</a:t>
            </a:r>
          </a:p>
          <a:p>
            <a:endParaRPr lang="en-US" dirty="0"/>
          </a:p>
        </p:txBody>
      </p:sp>
      <p:sp>
        <p:nvSpPr>
          <p:cNvPr id="3" name="Title 2"/>
          <p:cNvSpPr>
            <a:spLocks noGrp="1"/>
          </p:cNvSpPr>
          <p:nvPr>
            <p:ph type="title"/>
          </p:nvPr>
        </p:nvSpPr>
        <p:spPr>
          <a:xfrm>
            <a:off x="951627" y="304800"/>
            <a:ext cx="10971372" cy="1066800"/>
          </a:xfrm>
        </p:spPr>
        <p:txBody>
          <a:bodyPr/>
          <a:lstStyle/>
          <a:p>
            <a:r>
              <a:rPr lang="en-US" dirty="0" smtClean="0"/>
              <a:t>Discussion</a:t>
            </a:r>
            <a:endParaRPr lang="en-US" dirty="0"/>
          </a:p>
        </p:txBody>
      </p:sp>
    </p:spTree>
    <p:extLst>
      <p:ext uri="{BB962C8B-B14F-4D97-AF65-F5344CB8AC3E}">
        <p14:creationId xmlns:p14="http://schemas.microsoft.com/office/powerpoint/2010/main" val="4239524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02598" y="1524000"/>
            <a:ext cx="10287000" cy="4190999"/>
          </a:xfrm>
        </p:spPr>
        <p:txBody>
          <a:bodyPr>
            <a:normAutofit/>
          </a:bodyPr>
          <a:lstStyle/>
          <a:p>
            <a:r>
              <a:rPr lang="en-US" sz="1600" dirty="0" smtClean="0"/>
              <a:t>Most </a:t>
            </a:r>
            <a:r>
              <a:rPr lang="en-US" sz="1600" dirty="0"/>
              <a:t>of the IT vendors in India have their head offices or corporate offices in the south and west regions. Karnataka, Maharashtra, and NCR are the states with most of the IT vendor presence. </a:t>
            </a:r>
          </a:p>
          <a:p>
            <a:r>
              <a:rPr lang="en-US" sz="1600" dirty="0" smtClean="0"/>
              <a:t>Approximately </a:t>
            </a:r>
            <a:r>
              <a:rPr lang="en-US" sz="1600" dirty="0"/>
              <a:t>47% of the vendors have multiple product offerings. Most of the IT vendors having presence in India have HIS as their main product/service offering, around 72.0%. Vendors only dealing with single products have the highest percentage in HIS and PACS, then for physician management systems and EMR systems. </a:t>
            </a:r>
          </a:p>
          <a:p>
            <a:endParaRPr lang="en-US" sz="1600" dirty="0"/>
          </a:p>
        </p:txBody>
      </p:sp>
      <p:sp>
        <p:nvSpPr>
          <p:cNvPr id="3" name="Title 2"/>
          <p:cNvSpPr>
            <a:spLocks noGrp="1"/>
          </p:cNvSpPr>
          <p:nvPr>
            <p:ph type="title"/>
          </p:nvPr>
        </p:nvSpPr>
        <p:spPr>
          <a:xfrm>
            <a:off x="760412" y="228600"/>
            <a:ext cx="10971372" cy="1066800"/>
          </a:xfrm>
        </p:spPr>
        <p:txBody>
          <a:bodyPr/>
          <a:lstStyle/>
          <a:p>
            <a:r>
              <a:rPr lang="en-US" dirty="0" smtClean="0"/>
              <a:t>Discussion Contd.</a:t>
            </a:r>
            <a:endParaRPr lang="en-US" dirty="0"/>
          </a:p>
        </p:txBody>
      </p:sp>
    </p:spTree>
    <p:extLst>
      <p:ext uri="{BB962C8B-B14F-4D97-AF65-F5344CB8AC3E}">
        <p14:creationId xmlns:p14="http://schemas.microsoft.com/office/powerpoint/2010/main" val="4243923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51627" y="1524000"/>
            <a:ext cx="10287000" cy="3886200"/>
          </a:xfrm>
        </p:spPr>
        <p:txBody>
          <a:bodyPr>
            <a:noAutofit/>
          </a:bodyPr>
          <a:lstStyle/>
          <a:p>
            <a:pPr>
              <a:lnSpc>
                <a:spcPct val="114000"/>
              </a:lnSpc>
            </a:pPr>
            <a:r>
              <a:rPr lang="en-US" sz="1600" b="1" dirty="0" smtClean="0"/>
              <a:t>IT </a:t>
            </a:r>
            <a:r>
              <a:rPr lang="en-US" sz="1600" b="1" dirty="0"/>
              <a:t>department should be seen as an area of revenue center: </a:t>
            </a:r>
            <a:r>
              <a:rPr lang="en-US" sz="1600" dirty="0"/>
              <a:t>Hospitals generally considers IT department as financial burden. Although there might be high initial cost of implementation and yearly maintenance but they should consider both financial return on investment and nonfinancial benefits when making IT investment decisions. As return on investment (ROI) varies by the type of IT. For example, pharmacy department and radiology department has more ROI</a:t>
            </a:r>
            <a:r>
              <a:rPr lang="en-US" sz="1600" dirty="0" smtClean="0"/>
              <a:t>.</a:t>
            </a:r>
            <a:endParaRPr lang="en-US" sz="1600" dirty="0"/>
          </a:p>
          <a:p>
            <a:pPr>
              <a:lnSpc>
                <a:spcPct val="114000"/>
              </a:lnSpc>
            </a:pPr>
            <a:r>
              <a:rPr lang="en-US" sz="1600" b="1" dirty="0" smtClean="0"/>
              <a:t>Diligence of top management: </a:t>
            </a:r>
            <a:r>
              <a:rPr lang="en-US" sz="1600" dirty="0"/>
              <a:t>Top management plays a crucial role in any organization. Decisions taken up by the top management is generally followed down the organization ladder. Therefore, installation and adoption of newer information technology in hospitals demands careful and persistent effort by the top management</a:t>
            </a:r>
            <a:r>
              <a:rPr lang="en-US" sz="1600" dirty="0" smtClean="0"/>
              <a:t>.</a:t>
            </a:r>
            <a:endParaRPr lang="en-US" sz="1600" dirty="0"/>
          </a:p>
          <a:p>
            <a:pPr>
              <a:lnSpc>
                <a:spcPct val="114000"/>
              </a:lnSpc>
            </a:pPr>
            <a:r>
              <a:rPr lang="en-US" sz="1600" b="1" dirty="0" smtClean="0"/>
              <a:t>Well </a:t>
            </a:r>
            <a:r>
              <a:rPr lang="en-US" sz="1600" b="1" dirty="0"/>
              <a:t>organized training plan: </a:t>
            </a:r>
            <a:r>
              <a:rPr lang="en-US" sz="1600" dirty="0"/>
              <a:t>Proper and periodic training of hospital personnel is required for enhancement of the skill set of employees. Trained employees will be better equipped to handle HIT products. The regular training sessions will resolve their everyday issues and will also update them about the latest technologies available in the market which in turn keep their zeal alive to adopt newer information technologies. </a:t>
            </a:r>
          </a:p>
        </p:txBody>
      </p:sp>
      <p:sp>
        <p:nvSpPr>
          <p:cNvPr id="2" name="Title 1"/>
          <p:cNvSpPr>
            <a:spLocks noGrp="1"/>
          </p:cNvSpPr>
          <p:nvPr>
            <p:ph type="title"/>
          </p:nvPr>
        </p:nvSpPr>
        <p:spPr>
          <a:xfrm>
            <a:off x="609441" y="152400"/>
            <a:ext cx="10971372" cy="1066800"/>
          </a:xfrm>
        </p:spPr>
        <p:txBody>
          <a:bodyPr/>
          <a:lstStyle/>
          <a:p>
            <a:r>
              <a:rPr lang="en-US" dirty="0" smtClean="0"/>
              <a:t>Recommendation </a:t>
            </a:r>
            <a:endParaRPr lang="en-US" dirty="0"/>
          </a:p>
        </p:txBody>
      </p:sp>
    </p:spTree>
    <p:extLst>
      <p:ext uri="{BB962C8B-B14F-4D97-AF65-F5344CB8AC3E}">
        <p14:creationId xmlns:p14="http://schemas.microsoft.com/office/powerpoint/2010/main" val="3415676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38233" y="1752600"/>
            <a:ext cx="10287000" cy="4190999"/>
          </a:xfrm>
        </p:spPr>
        <p:txBody>
          <a:bodyPr>
            <a:normAutofit/>
          </a:bodyPr>
          <a:lstStyle/>
          <a:p>
            <a:pPr>
              <a:lnSpc>
                <a:spcPct val="114000"/>
              </a:lnSpc>
            </a:pPr>
            <a:r>
              <a:rPr lang="en-US" sz="1600" b="1" dirty="0" smtClean="0"/>
              <a:t>Regular feedback</a:t>
            </a:r>
            <a:r>
              <a:rPr lang="en-US" sz="1600" b="1" dirty="0"/>
              <a:t>: </a:t>
            </a:r>
            <a:r>
              <a:rPr lang="en-US" sz="1600" dirty="0"/>
              <a:t>Regular feedback from the end users such as nurses, doctors etc. as well as from the patients should </a:t>
            </a:r>
            <a:r>
              <a:rPr lang="en-US" sz="1600" dirty="0" smtClean="0"/>
              <a:t>be </a:t>
            </a:r>
            <a:r>
              <a:rPr lang="en-US" sz="1600" dirty="0"/>
              <a:t>taken by the management. Feedback will help in analyzing the need of the hospital whether existing workflow is efficient or there is need of introduction of new HIT solutions for better efficacy. Any issues apparent from the feedback must be resolved either by training the staff or if requires customization of software’s by the vendor as per the hospital workflow.</a:t>
            </a:r>
          </a:p>
          <a:p>
            <a:pPr>
              <a:lnSpc>
                <a:spcPct val="114000"/>
              </a:lnSpc>
            </a:pPr>
            <a:r>
              <a:rPr lang="en-US" sz="1600" b="1" dirty="0"/>
              <a:t>Need analysis:  </a:t>
            </a:r>
            <a:r>
              <a:rPr lang="en-US" sz="1600" dirty="0"/>
              <a:t>As there are many international HIT vendors in Indian HIT market. Hence there is need to do complete need analysis of Indian market and what features are hospitals expecting in the products. Then software’s should develop according to need of Indian hospitals.</a:t>
            </a:r>
          </a:p>
          <a:p>
            <a:endParaRPr lang="en-US" dirty="0"/>
          </a:p>
        </p:txBody>
      </p:sp>
      <p:sp>
        <p:nvSpPr>
          <p:cNvPr id="3" name="Title 2"/>
          <p:cNvSpPr>
            <a:spLocks noGrp="1"/>
          </p:cNvSpPr>
          <p:nvPr>
            <p:ph type="title"/>
          </p:nvPr>
        </p:nvSpPr>
        <p:spPr>
          <a:xfrm>
            <a:off x="596047" y="381000"/>
            <a:ext cx="10971372" cy="1066800"/>
          </a:xfrm>
        </p:spPr>
        <p:txBody>
          <a:bodyPr/>
          <a:lstStyle/>
          <a:p>
            <a:r>
              <a:rPr lang="en-US" dirty="0" smtClean="0"/>
              <a:t>Recommendation Contd.</a:t>
            </a:r>
            <a:endParaRPr lang="en-US" dirty="0"/>
          </a:p>
        </p:txBody>
      </p:sp>
    </p:spTree>
    <p:extLst>
      <p:ext uri="{BB962C8B-B14F-4D97-AF65-F5344CB8AC3E}">
        <p14:creationId xmlns:p14="http://schemas.microsoft.com/office/powerpoint/2010/main" val="2810646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26398" y="1371600"/>
            <a:ext cx="10287000" cy="5410200"/>
          </a:xfrm>
        </p:spPr>
        <p:txBody>
          <a:bodyPr>
            <a:noAutofit/>
          </a:bodyPr>
          <a:lstStyle/>
          <a:p>
            <a:r>
              <a:rPr lang="en-US" sz="1600" dirty="0" err="1" smtClean="0"/>
              <a:t>Cesnik</a:t>
            </a:r>
            <a:r>
              <a:rPr lang="en-US" sz="1600" dirty="0" smtClean="0"/>
              <a:t> </a:t>
            </a:r>
            <a:r>
              <a:rPr lang="en-US" sz="1600" dirty="0"/>
              <a:t>B, Kidd MR. History of Health Informatics: A Global Perceptive. Stud Health </a:t>
            </a:r>
            <a:r>
              <a:rPr lang="en-US" sz="1600" dirty="0" err="1"/>
              <a:t>Technol</a:t>
            </a:r>
            <a:r>
              <a:rPr lang="en-US" sz="1600" dirty="0"/>
              <a:t> Inform, 2010;151:3-8.</a:t>
            </a:r>
          </a:p>
          <a:p>
            <a:r>
              <a:rPr lang="en-US" sz="1600" dirty="0" err="1" smtClean="0"/>
              <a:t>Subbiah</a:t>
            </a:r>
            <a:r>
              <a:rPr lang="en-US" sz="1600" dirty="0" smtClean="0"/>
              <a:t> </a:t>
            </a:r>
            <a:r>
              <a:rPr lang="en-US" sz="1600" dirty="0" err="1"/>
              <a:t>Arunachalam</a:t>
            </a:r>
            <a:r>
              <a:rPr lang="en-US" sz="1600" dirty="0"/>
              <a:t>. Informatics in Clinical Practice in Developing Countries: Still early days. BMJ, 1999;13(319):1297.</a:t>
            </a:r>
          </a:p>
          <a:p>
            <a:r>
              <a:rPr lang="en-US" sz="1600" dirty="0" smtClean="0"/>
              <a:t>Chandrasekhar </a:t>
            </a:r>
            <a:r>
              <a:rPr lang="en-US" sz="1600" dirty="0"/>
              <a:t>CP, Ghosh J. Information and Communication Technologies and Health in Low Income Countries: The Potential and the Constraints. Bulletin of the World Health Organization, 2001; 79 (9). 850-855.</a:t>
            </a:r>
          </a:p>
          <a:p>
            <a:r>
              <a:rPr lang="en-US" sz="1600" dirty="0" smtClean="0"/>
              <a:t>Reddy </a:t>
            </a:r>
            <a:r>
              <a:rPr lang="en-US" sz="1600" dirty="0"/>
              <a:t>NK, Graves M. Electronic Support for Rural Health Care Worker. In: </a:t>
            </a:r>
            <a:r>
              <a:rPr lang="en-US" sz="1600" dirty="0" err="1"/>
              <a:t>Bhatnagar</a:t>
            </a:r>
            <a:r>
              <a:rPr lang="en-US" sz="1600" dirty="0"/>
              <a:t> S, </a:t>
            </a:r>
            <a:r>
              <a:rPr lang="en-US" sz="1600" dirty="0" err="1"/>
              <a:t>Schware</a:t>
            </a:r>
            <a:r>
              <a:rPr lang="en-US" sz="1600" dirty="0"/>
              <a:t> R, eds. Information and Communication Technology in Development: Cases from India. New Delhi: Sage Publication; 2000.p.34-49.</a:t>
            </a:r>
          </a:p>
          <a:p>
            <a:r>
              <a:rPr lang="en-US" sz="1600" dirty="0" err="1" smtClean="0"/>
              <a:t>Samal</a:t>
            </a:r>
            <a:r>
              <a:rPr lang="en-US" sz="1600" dirty="0" smtClean="0"/>
              <a:t> </a:t>
            </a:r>
            <a:r>
              <a:rPr lang="en-US" sz="1600" dirty="0" err="1"/>
              <a:t>Janmejaya</a:t>
            </a:r>
            <a:r>
              <a:rPr lang="en-US" sz="1600" dirty="0"/>
              <a:t>. Health Informatics: An Offbeat Yet Attractive Career Alternative For </a:t>
            </a:r>
            <a:r>
              <a:rPr lang="en-US" sz="1600" dirty="0" err="1"/>
              <a:t>Ayush</a:t>
            </a:r>
            <a:r>
              <a:rPr lang="en-US" sz="1600" dirty="0"/>
              <a:t> Graduates In India. </a:t>
            </a:r>
            <a:r>
              <a:rPr lang="en-US" sz="1600" dirty="0" err="1"/>
              <a:t>Ayurpharm</a:t>
            </a:r>
            <a:r>
              <a:rPr lang="en-US" sz="1600" dirty="0"/>
              <a:t> </a:t>
            </a:r>
            <a:r>
              <a:rPr lang="en-US" sz="1600" dirty="0" err="1"/>
              <a:t>Int</a:t>
            </a:r>
            <a:r>
              <a:rPr lang="en-US" sz="1600" dirty="0"/>
              <a:t> J </a:t>
            </a:r>
            <a:r>
              <a:rPr lang="en-US" sz="1600" dirty="0" err="1"/>
              <a:t>Ayur</a:t>
            </a:r>
            <a:r>
              <a:rPr lang="en-US" sz="1600" dirty="0"/>
              <a:t> </a:t>
            </a:r>
            <a:r>
              <a:rPr lang="en-US" sz="1600" dirty="0" err="1"/>
              <a:t>Alli</a:t>
            </a:r>
            <a:r>
              <a:rPr lang="en-US" sz="1600" dirty="0"/>
              <a:t> Sci., 2013; 2 (6). 174 – 180.</a:t>
            </a:r>
          </a:p>
          <a:p>
            <a:r>
              <a:rPr lang="en-US" sz="1600" dirty="0" smtClean="0"/>
              <a:t>Healthcare </a:t>
            </a:r>
            <a:r>
              <a:rPr lang="en-US" sz="1600" dirty="0"/>
              <a:t>IT Market  By Application, Delivery Mode &amp; Component – Global Forecasts to 2017</a:t>
            </a:r>
          </a:p>
          <a:p>
            <a:r>
              <a:rPr lang="en-US" sz="1600" dirty="0" err="1" smtClean="0"/>
              <a:t>Garrido</a:t>
            </a:r>
            <a:r>
              <a:rPr lang="en-US" sz="1600" dirty="0"/>
              <a:t>, T., Raymond, B., Jamieson, L., Liang, L., Wiesenthal, A., (2004). Making the business case for hospital information systems. Journal of Healthcare Finance, 31(2): </a:t>
            </a:r>
            <a:r>
              <a:rPr lang="en-US" sz="1600" dirty="0" smtClean="0"/>
              <a:t>21–22.</a:t>
            </a:r>
          </a:p>
          <a:p>
            <a:r>
              <a:rPr lang="en-US" sz="1600" dirty="0" err="1" smtClean="0"/>
              <a:t>Caccia-Bava</a:t>
            </a:r>
            <a:r>
              <a:rPr lang="en-US" sz="1600" dirty="0"/>
              <a:t>, MDC. </a:t>
            </a:r>
            <a:r>
              <a:rPr lang="en-US" sz="1600" dirty="0" err="1"/>
              <a:t>Guimaraes</a:t>
            </a:r>
            <a:r>
              <a:rPr lang="en-US" sz="1600" dirty="0"/>
              <a:t>, VCK, &amp; </a:t>
            </a:r>
            <a:r>
              <a:rPr lang="en-US" sz="1600" dirty="0" err="1"/>
              <a:t>Guimaraes</a:t>
            </a:r>
            <a:r>
              <a:rPr lang="en-US" sz="1600" dirty="0"/>
              <a:t>, T. (2009), “Testing some major determinants for hospital innovation success,” International Journal of Health Care Quality Assurance, 22 (5), 454-470.</a:t>
            </a:r>
          </a:p>
          <a:p>
            <a:r>
              <a:rPr lang="en-US" sz="1600" dirty="0" err="1" smtClean="0"/>
              <a:t>Stefanou</a:t>
            </a:r>
            <a:r>
              <a:rPr lang="en-US" sz="1600" dirty="0"/>
              <a:t>, CJ. &amp; </a:t>
            </a:r>
            <a:r>
              <a:rPr lang="en-US" sz="1600" dirty="0" err="1"/>
              <a:t>Revanoglou</a:t>
            </a:r>
            <a:r>
              <a:rPr lang="en-US" sz="1600" dirty="0"/>
              <a:t>, A. (2006), “ERP integration in a healthcare environment: a case study,” Journal of Enterprise Information Management, 19 (1), 115-130.  </a:t>
            </a:r>
          </a:p>
          <a:p>
            <a:endParaRPr lang="en-US" sz="1600" dirty="0" smtClean="0"/>
          </a:p>
          <a:p>
            <a:endParaRPr lang="en-US" sz="1600" dirty="0"/>
          </a:p>
          <a:p>
            <a:endParaRPr lang="en-US" sz="1600" dirty="0"/>
          </a:p>
        </p:txBody>
      </p:sp>
      <p:sp>
        <p:nvSpPr>
          <p:cNvPr id="3" name="Title 2"/>
          <p:cNvSpPr>
            <a:spLocks noGrp="1"/>
          </p:cNvSpPr>
          <p:nvPr>
            <p:ph type="title"/>
          </p:nvPr>
        </p:nvSpPr>
        <p:spPr>
          <a:xfrm>
            <a:off x="684212" y="33270"/>
            <a:ext cx="10971372" cy="1066800"/>
          </a:xfrm>
        </p:spPr>
        <p:txBody>
          <a:bodyPr/>
          <a:lstStyle/>
          <a:p>
            <a:r>
              <a:rPr lang="en-US" dirty="0" smtClean="0"/>
              <a:t>References</a:t>
            </a:r>
            <a:endParaRPr lang="en-US" dirty="0"/>
          </a:p>
        </p:txBody>
      </p:sp>
    </p:spTree>
    <p:extLst>
      <p:ext uri="{BB962C8B-B14F-4D97-AF65-F5344CB8AC3E}">
        <p14:creationId xmlns:p14="http://schemas.microsoft.com/office/powerpoint/2010/main" val="708917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76870" y="1447800"/>
            <a:ext cx="10287000" cy="5257800"/>
          </a:xfrm>
        </p:spPr>
        <p:txBody>
          <a:bodyPr>
            <a:noAutofit/>
          </a:bodyPr>
          <a:lstStyle/>
          <a:p>
            <a:r>
              <a:rPr lang="en-US" sz="1600" dirty="0" smtClean="0"/>
              <a:t>Paul </a:t>
            </a:r>
            <a:r>
              <a:rPr lang="en-US" sz="1600" dirty="0"/>
              <a:t>R. </a:t>
            </a:r>
            <a:r>
              <a:rPr lang="en-US" sz="1600" dirty="0" err="1"/>
              <a:t>Vegoda</a:t>
            </a:r>
            <a:r>
              <a:rPr lang="en-US" sz="1600" dirty="0"/>
              <a:t> (1987). Introduction to hospital information systems. International journal of clinical monitoring and computing, Volume 4, Issue 2, pp 105-109.</a:t>
            </a:r>
          </a:p>
          <a:p>
            <a:r>
              <a:rPr lang="en-US" sz="1600" dirty="0" err="1"/>
              <a:t>Haux</a:t>
            </a:r>
            <a:r>
              <a:rPr lang="en-US" sz="1600" dirty="0"/>
              <a:t> R, </a:t>
            </a:r>
            <a:r>
              <a:rPr lang="en-US" sz="1600" dirty="0" err="1"/>
              <a:t>Schmücker</a:t>
            </a:r>
            <a:r>
              <a:rPr lang="en-US" sz="1600" dirty="0"/>
              <a:t> P, Winter A (1996) </a:t>
            </a:r>
            <a:r>
              <a:rPr lang="en-US" sz="1600" dirty="0" err="1"/>
              <a:t>Gesamtkonzept</a:t>
            </a:r>
            <a:r>
              <a:rPr lang="en-US" sz="1600" dirty="0"/>
              <a:t> der </a:t>
            </a:r>
            <a:r>
              <a:rPr lang="en-US" sz="1600" dirty="0" err="1"/>
              <a:t>Informations</a:t>
            </a:r>
            <a:r>
              <a:rPr lang="en-US" sz="1600" dirty="0"/>
              <a:t> </a:t>
            </a:r>
            <a:r>
              <a:rPr lang="en-US" sz="1600" dirty="0" err="1"/>
              <a:t>verarbeitungim</a:t>
            </a:r>
            <a:r>
              <a:rPr lang="en-US" sz="1600" dirty="0"/>
              <a:t> </a:t>
            </a:r>
            <a:r>
              <a:rPr lang="en-US" sz="1600" dirty="0" err="1"/>
              <a:t>Krankenhaus</a:t>
            </a:r>
            <a:r>
              <a:rPr lang="en-US" sz="1600" dirty="0"/>
              <a:t>. In: Haas P, </a:t>
            </a:r>
            <a:r>
              <a:rPr lang="en-US" sz="1600" dirty="0" err="1"/>
              <a:t>Köhler</a:t>
            </a:r>
            <a:r>
              <a:rPr lang="en-US" sz="1600" dirty="0"/>
              <a:t> </a:t>
            </a:r>
            <a:r>
              <a:rPr lang="en-US" sz="1600" dirty="0" err="1"/>
              <a:t>CO,Kuhn</a:t>
            </a:r>
            <a:r>
              <a:rPr lang="en-US" sz="1600" dirty="0"/>
              <a:t> K, </a:t>
            </a:r>
            <a:r>
              <a:rPr lang="en-US" sz="1600" dirty="0" err="1"/>
              <a:t>Pietrzyk</a:t>
            </a:r>
            <a:r>
              <a:rPr lang="en-US" sz="1600" dirty="0"/>
              <a:t> PM, </a:t>
            </a:r>
            <a:r>
              <a:rPr lang="en-US" sz="1600" dirty="0" err="1"/>
              <a:t>Prokosch</a:t>
            </a:r>
            <a:r>
              <a:rPr lang="en-US" sz="1600" dirty="0"/>
              <a:t> HU [Eds.]: Praxis </a:t>
            </a:r>
            <a:r>
              <a:rPr lang="en-US" sz="1600" dirty="0" smtClean="0"/>
              <a:t>der</a:t>
            </a:r>
          </a:p>
          <a:p>
            <a:r>
              <a:rPr lang="en-US" sz="1600" dirty="0" err="1" smtClean="0"/>
              <a:t>Garrido</a:t>
            </a:r>
            <a:r>
              <a:rPr lang="en-US" sz="1600" dirty="0"/>
              <a:t>, T., Raymond, B., Jamieson, L., Liang, L., Wiesenthal, A., (2004). Making the business case for hospital information systems. Journal of Healthcare Finance, 31(2): 21–22.</a:t>
            </a:r>
          </a:p>
          <a:p>
            <a:r>
              <a:rPr lang="en-US" sz="1600" dirty="0" err="1" smtClean="0"/>
              <a:t>Balaraman</a:t>
            </a:r>
            <a:r>
              <a:rPr lang="en-US" sz="1600" dirty="0"/>
              <a:t>. P, </a:t>
            </a:r>
            <a:r>
              <a:rPr lang="en-US" sz="1600" dirty="0" err="1"/>
              <a:t>Kosalram</a:t>
            </a:r>
            <a:r>
              <a:rPr lang="en-US" sz="1600" dirty="0"/>
              <a:t>. K, (2013). E –Hospital Management &amp; Hospital Information Systems – Changing Trends, 1; 50-58.</a:t>
            </a:r>
          </a:p>
          <a:p>
            <a:r>
              <a:rPr lang="en-US" sz="1600" dirty="0" err="1" smtClean="0"/>
              <a:t>PayamHomayounfar</a:t>
            </a:r>
            <a:r>
              <a:rPr lang="en-US" sz="1600" dirty="0"/>
              <a:t>. (2012). Process mining challenges in hospital information </a:t>
            </a:r>
            <a:r>
              <a:rPr lang="en-US" sz="1600" dirty="0" err="1"/>
              <a:t>systems.Proceedings</a:t>
            </a:r>
            <a:r>
              <a:rPr lang="en-US" sz="1600" dirty="0"/>
              <a:t> of the Federated Conference on Computer Science and Information Systems. – FEDCSIS, Wroclaw, Poland, pp. 1135–1140. Accessed from: http://fedcsis.org/proceedings/fedcsis2012/pliks/376.pdf</a:t>
            </a:r>
          </a:p>
          <a:p>
            <a:r>
              <a:rPr lang="en-US" sz="1600" dirty="0" err="1" smtClean="0"/>
              <a:t>Goel</a:t>
            </a:r>
            <a:r>
              <a:rPr lang="en-US" sz="1600" dirty="0" smtClean="0"/>
              <a:t> </a:t>
            </a:r>
            <a:r>
              <a:rPr lang="en-US" sz="1600" dirty="0"/>
              <a:t>SL. Health Care Systems &amp; Management, Vol. III, Deep &amp; Deep Publication Pvt. Ltd., New Delhi. 2001; </a:t>
            </a:r>
            <a:r>
              <a:rPr lang="en-US" sz="1600" dirty="0" smtClean="0"/>
              <a:t>223:232.</a:t>
            </a:r>
          </a:p>
          <a:p>
            <a:r>
              <a:rPr lang="en-US" sz="1600" dirty="0" smtClean="0"/>
              <a:t>Wagner </a:t>
            </a:r>
            <a:r>
              <a:rPr lang="en-US" sz="1600" dirty="0"/>
              <a:t>S.C., Morrison W.B. et al (2002).  Picture Archiving and Communication System: Effect on Reporting of Incidental Findings. Radiology 2002; 225:500–505</a:t>
            </a:r>
          </a:p>
          <a:p>
            <a:r>
              <a:rPr lang="en-US" sz="1600" dirty="0" smtClean="0"/>
              <a:t>Becker </a:t>
            </a:r>
            <a:r>
              <a:rPr lang="en-US" sz="1600" dirty="0"/>
              <a:t>S.H, </a:t>
            </a:r>
            <a:r>
              <a:rPr lang="en-US" sz="1600" dirty="0" err="1"/>
              <a:t>Arenson</a:t>
            </a:r>
            <a:r>
              <a:rPr lang="en-US" sz="1600" dirty="0"/>
              <a:t> R. L., (1994). Costs and Benefits of Picture Archiving and Communication Systems. Journal of the American Medical Informatics Association,  1 (5);  361-371</a:t>
            </a:r>
            <a:r>
              <a:rPr lang="en-US" sz="1600" dirty="0" smtClean="0"/>
              <a:t>.</a:t>
            </a:r>
            <a:endParaRPr lang="en-US" sz="1600" dirty="0"/>
          </a:p>
        </p:txBody>
      </p:sp>
      <p:sp>
        <p:nvSpPr>
          <p:cNvPr id="3" name="Title 2"/>
          <p:cNvSpPr>
            <a:spLocks noGrp="1"/>
          </p:cNvSpPr>
          <p:nvPr>
            <p:ph type="title"/>
          </p:nvPr>
        </p:nvSpPr>
        <p:spPr>
          <a:xfrm>
            <a:off x="634684" y="152400"/>
            <a:ext cx="10971372" cy="1066800"/>
          </a:xfrm>
        </p:spPr>
        <p:txBody>
          <a:bodyPr/>
          <a:lstStyle/>
          <a:p>
            <a:r>
              <a:rPr lang="en-US" dirty="0" smtClean="0"/>
              <a:t>References Contd.</a:t>
            </a:r>
            <a:endParaRPr lang="en-US" dirty="0"/>
          </a:p>
        </p:txBody>
      </p:sp>
    </p:spTree>
    <p:extLst>
      <p:ext uri="{BB962C8B-B14F-4D97-AF65-F5344CB8AC3E}">
        <p14:creationId xmlns:p14="http://schemas.microsoft.com/office/powerpoint/2010/main" val="1819055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93813" y="1752600"/>
            <a:ext cx="10287000" cy="4190999"/>
          </a:xfrm>
        </p:spPr>
        <p:txBody>
          <a:bodyPr>
            <a:normAutofit fontScale="92500" lnSpcReduction="20000"/>
          </a:bodyPr>
          <a:lstStyle/>
          <a:p>
            <a:r>
              <a:rPr lang="en-US" sz="2100" dirty="0"/>
              <a:t>Lou SL, Huang HK. Assessment of a neuroradiology picture archiving and communication system in clinical practice. Am J </a:t>
            </a:r>
            <a:r>
              <a:rPr lang="en-US" sz="2100" dirty="0" err="1"/>
              <a:t>Radiol</a:t>
            </a:r>
            <a:r>
              <a:rPr lang="en-US" sz="2100" dirty="0"/>
              <a:t>. 1992; 159:1321-7.</a:t>
            </a:r>
          </a:p>
          <a:p>
            <a:r>
              <a:rPr lang="en-US" sz="2100" dirty="0"/>
              <a:t>De Backer AI1, </a:t>
            </a:r>
            <a:r>
              <a:rPr lang="en-US" sz="2100" dirty="0" err="1"/>
              <a:t>Mortelé</a:t>
            </a:r>
            <a:r>
              <a:rPr lang="en-US" sz="2100" dirty="0"/>
              <a:t> KJ, De </a:t>
            </a:r>
            <a:r>
              <a:rPr lang="en-US" sz="2100" dirty="0" err="1"/>
              <a:t>Keulenaer</a:t>
            </a:r>
            <a:r>
              <a:rPr lang="en-US" sz="2100" dirty="0"/>
              <a:t> BL. (2004). Picture archiving and communication system--Part one: Filmless radiology and distance radiology. JBR-BTR; 87(5):234-41</a:t>
            </a:r>
          </a:p>
          <a:p>
            <a:r>
              <a:rPr lang="en-US" sz="2100" dirty="0" smtClean="0"/>
              <a:t>Murphy </a:t>
            </a:r>
            <a:r>
              <a:rPr lang="en-US" sz="2100" dirty="0"/>
              <a:t>E.C, Ferris III F.L, O’Donnell William R. (2007). An Electronic Medical Records System for Clinical Research and the EMR–EDC Interface. NIH-PA Author Manuscript, 48(10); 4383–4389</a:t>
            </a:r>
          </a:p>
          <a:p>
            <a:r>
              <a:rPr lang="en-US" sz="2100" dirty="0" smtClean="0"/>
              <a:t>Miller </a:t>
            </a:r>
            <a:r>
              <a:rPr lang="en-US" sz="2100" dirty="0"/>
              <a:t>R.H and Sim I. (2004). Physicians' Use of Electronic Medical Records: Barriers and Solutions. Health Affairs, 23 (2); 116-126</a:t>
            </a:r>
          </a:p>
          <a:p>
            <a:r>
              <a:rPr lang="en-US" sz="2100" dirty="0" smtClean="0"/>
              <a:t>Morrissey</a:t>
            </a:r>
            <a:r>
              <a:rPr lang="en-US" sz="2100" dirty="0"/>
              <a:t>, J. 2004. Capital crunch eats away at IT. Modern Healthcare 34, no.8 (February 23):32–62.</a:t>
            </a:r>
          </a:p>
          <a:p>
            <a:r>
              <a:rPr lang="en-US" sz="2100" dirty="0" smtClean="0"/>
              <a:t>Healthcare </a:t>
            </a:r>
            <a:r>
              <a:rPr lang="en-US" sz="2100" dirty="0"/>
              <a:t>Financial Management Association. 2004. Financing the future report 2: How are hospitals financing the future? The future of capital spending. Westchester, IL: HFMA. March.</a:t>
            </a:r>
          </a:p>
          <a:p>
            <a:r>
              <a:rPr lang="en-US" sz="2100" dirty="0" err="1" smtClean="0"/>
              <a:t>Versel</a:t>
            </a:r>
            <a:r>
              <a:rPr lang="en-US" sz="2100" dirty="0"/>
              <a:t>, N. 2003. Faith-based spending and other articles. Modern Physician (November): 14–25.</a:t>
            </a:r>
          </a:p>
          <a:p>
            <a:endParaRPr lang="en-US" dirty="0"/>
          </a:p>
        </p:txBody>
      </p:sp>
      <p:sp>
        <p:nvSpPr>
          <p:cNvPr id="3" name="Title 2"/>
          <p:cNvSpPr>
            <a:spLocks noGrp="1"/>
          </p:cNvSpPr>
          <p:nvPr>
            <p:ph type="title"/>
          </p:nvPr>
        </p:nvSpPr>
        <p:spPr>
          <a:xfrm>
            <a:off x="951627" y="304800"/>
            <a:ext cx="10971372" cy="1066800"/>
          </a:xfrm>
        </p:spPr>
        <p:txBody>
          <a:bodyPr/>
          <a:lstStyle/>
          <a:p>
            <a:r>
              <a:rPr lang="en-US" dirty="0" smtClean="0"/>
              <a:t>References Contd.</a:t>
            </a:r>
            <a:endParaRPr lang="en-US" dirty="0"/>
          </a:p>
        </p:txBody>
      </p:sp>
    </p:spTree>
    <p:extLst>
      <p:ext uri="{BB962C8B-B14F-4D97-AF65-F5344CB8AC3E}">
        <p14:creationId xmlns:p14="http://schemas.microsoft.com/office/powerpoint/2010/main" val="2986930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89212" y="990600"/>
            <a:ext cx="7161276" cy="4765749"/>
          </a:xfrm>
          <a:prstGeom prst="rect">
            <a:avLst/>
          </a:prstGeom>
        </p:spPr>
      </p:pic>
    </p:spTree>
    <p:extLst>
      <p:ext uri="{BB962C8B-B14F-4D97-AF65-F5344CB8AC3E}">
        <p14:creationId xmlns:p14="http://schemas.microsoft.com/office/powerpoint/2010/main" val="1344471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51627" y="1676400"/>
            <a:ext cx="10287000" cy="4190999"/>
          </a:xfrm>
        </p:spPr>
        <p:txBody>
          <a:bodyPr>
            <a:normAutofit fontScale="92500" lnSpcReduction="10000"/>
          </a:bodyPr>
          <a:lstStyle/>
          <a:p>
            <a:pPr marL="514350" indent="-514350">
              <a:buFont typeface="+mj-lt"/>
              <a:buAutoNum type="arabicPeriod"/>
            </a:pPr>
            <a:r>
              <a:rPr lang="en-US" sz="2600" dirty="0"/>
              <a:t>Organizational </a:t>
            </a:r>
            <a:r>
              <a:rPr lang="en-US" sz="2600" dirty="0" smtClean="0"/>
              <a:t>Profile</a:t>
            </a:r>
          </a:p>
          <a:p>
            <a:pPr marL="514350" indent="-514350">
              <a:buFont typeface="+mj-lt"/>
              <a:buAutoNum type="arabicPeriod"/>
            </a:pPr>
            <a:r>
              <a:rPr lang="en-US" sz="2600" dirty="0"/>
              <a:t>Internship </a:t>
            </a:r>
            <a:r>
              <a:rPr lang="en-US" sz="2600" dirty="0" smtClean="0"/>
              <a:t>Report</a:t>
            </a:r>
          </a:p>
          <a:p>
            <a:pPr marL="514350" indent="-514350">
              <a:buFont typeface="+mj-lt"/>
              <a:buAutoNum type="arabicPeriod"/>
            </a:pPr>
            <a:r>
              <a:rPr lang="en-US" sz="2600" dirty="0"/>
              <a:t>Dissertation </a:t>
            </a:r>
            <a:r>
              <a:rPr lang="en-US" sz="2600" dirty="0" smtClean="0"/>
              <a:t>Report</a:t>
            </a:r>
          </a:p>
          <a:p>
            <a:pPr marL="514350" indent="-514350">
              <a:buFont typeface="+mj-lt"/>
              <a:buAutoNum type="arabicPeriod"/>
            </a:pPr>
            <a:r>
              <a:rPr lang="en-US" sz="2600" dirty="0"/>
              <a:t>Methodology </a:t>
            </a:r>
            <a:endParaRPr lang="en-US" sz="2600" dirty="0" smtClean="0"/>
          </a:p>
          <a:p>
            <a:pPr marL="514350" indent="-514350">
              <a:buFont typeface="+mj-lt"/>
              <a:buAutoNum type="arabicPeriod"/>
            </a:pPr>
            <a:r>
              <a:rPr lang="en-US" sz="2600" dirty="0" smtClean="0"/>
              <a:t>Result</a:t>
            </a:r>
          </a:p>
          <a:p>
            <a:pPr marL="514350" indent="-514350">
              <a:buFont typeface="+mj-lt"/>
              <a:buAutoNum type="arabicPeriod"/>
            </a:pPr>
            <a:r>
              <a:rPr lang="en-US" sz="2600" dirty="0" smtClean="0"/>
              <a:t>Discussion</a:t>
            </a:r>
          </a:p>
          <a:p>
            <a:pPr marL="514350" indent="-514350">
              <a:buFont typeface="+mj-lt"/>
              <a:buAutoNum type="arabicPeriod"/>
            </a:pPr>
            <a:r>
              <a:rPr lang="en-US" sz="2600" dirty="0" smtClean="0"/>
              <a:t>Recommendation</a:t>
            </a:r>
          </a:p>
          <a:p>
            <a:pPr marL="514350" indent="-514350">
              <a:buFont typeface="+mj-lt"/>
              <a:buAutoNum type="arabicPeriod"/>
            </a:pPr>
            <a:r>
              <a:rPr lang="en-US" sz="2600" dirty="0" smtClean="0"/>
              <a:t>References</a:t>
            </a:r>
            <a:r>
              <a:rPr lang="en-US" dirty="0" smtClean="0"/>
              <a:t> </a:t>
            </a:r>
          </a:p>
          <a:p>
            <a:pPr marL="514350" indent="-514350">
              <a:buFont typeface="+mj-lt"/>
              <a:buAutoNum type="arabicPeriod"/>
            </a:pPr>
            <a:endParaRPr lang="en-US" dirty="0" smtClean="0"/>
          </a:p>
          <a:p>
            <a:pPr marL="514350" indent="-514350">
              <a:buFont typeface="+mj-lt"/>
              <a:buAutoNum type="arabicPeriod"/>
            </a:pPr>
            <a:endParaRPr lang="en-US" dirty="0" smtClean="0"/>
          </a:p>
          <a:p>
            <a:pPr marL="514350" indent="-514350">
              <a:buFont typeface="+mj-lt"/>
              <a:buAutoNum type="arabicPeriod"/>
            </a:pPr>
            <a:endParaRPr lang="en-US" dirty="0" smtClean="0"/>
          </a:p>
          <a:p>
            <a:pPr marL="514350" indent="-514350">
              <a:buFont typeface="+mj-lt"/>
              <a:buAutoNum type="arabicPeriod"/>
            </a:pPr>
            <a:endParaRPr lang="en-US" dirty="0" smtClean="0"/>
          </a:p>
          <a:p>
            <a:pPr marL="514350" indent="-514350">
              <a:buFont typeface="+mj-lt"/>
              <a:buAutoNum type="arabicPeriod"/>
            </a:pPr>
            <a:endParaRPr lang="en-US" dirty="0" smtClean="0"/>
          </a:p>
          <a:p>
            <a:pPr marL="514350" indent="-514350">
              <a:buFont typeface="+mj-lt"/>
              <a:buAutoNum type="arabicPeriod"/>
            </a:pPr>
            <a:endParaRPr lang="en-US" dirty="0"/>
          </a:p>
        </p:txBody>
      </p:sp>
      <p:sp>
        <p:nvSpPr>
          <p:cNvPr id="3" name="Title 2"/>
          <p:cNvSpPr>
            <a:spLocks noGrp="1"/>
          </p:cNvSpPr>
          <p:nvPr>
            <p:ph type="title"/>
          </p:nvPr>
        </p:nvSpPr>
        <p:spPr>
          <a:xfrm>
            <a:off x="609441" y="457200"/>
            <a:ext cx="10971372" cy="1066800"/>
          </a:xfrm>
        </p:spPr>
        <p:txBody>
          <a:bodyPr/>
          <a:lstStyle/>
          <a:p>
            <a:r>
              <a:rPr lang="en-US" dirty="0" smtClean="0"/>
              <a:t>Content</a:t>
            </a:r>
            <a:endParaRPr lang="en-US" dirty="0"/>
          </a:p>
        </p:txBody>
      </p:sp>
    </p:spTree>
    <p:extLst>
      <p:ext uri="{BB962C8B-B14F-4D97-AF65-F5344CB8AC3E}">
        <p14:creationId xmlns:p14="http://schemas.microsoft.com/office/powerpoint/2010/main" val="1077211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2812" y="1600200"/>
            <a:ext cx="10287000" cy="4876800"/>
          </a:xfrm>
        </p:spPr>
        <p:txBody>
          <a:bodyPr>
            <a:normAutofit fontScale="92500" lnSpcReduction="20000"/>
          </a:bodyPr>
          <a:lstStyle/>
          <a:p>
            <a:pPr>
              <a:lnSpc>
                <a:spcPct val="134000"/>
              </a:lnSpc>
            </a:pPr>
            <a:r>
              <a:rPr lang="en-US" sz="1700" dirty="0"/>
              <a:t>Frost &amp; Sullivan is founded by Dan L. Sullivan and Lore A. Frost in New York in 1961. Its headquarters are located in Mountain View, California. </a:t>
            </a:r>
          </a:p>
          <a:p>
            <a:pPr>
              <a:lnSpc>
                <a:spcPct val="134000"/>
              </a:lnSpc>
            </a:pPr>
            <a:r>
              <a:rPr lang="en-US" sz="1700" dirty="0"/>
              <a:t>It is the Growth Partnership Company, enables clients to accelerate growth and achieve best in class positions in growth, innovation and leadership. The company's Growth Partnership Service provides the CEO and the CEO's Growth Team with disciplined research and best practice models to drive the generation, evaluation and implementation of powerful growth strategies.</a:t>
            </a:r>
          </a:p>
          <a:p>
            <a:pPr>
              <a:lnSpc>
                <a:spcPct val="134000"/>
              </a:lnSpc>
            </a:pPr>
            <a:r>
              <a:rPr lang="en-US" sz="1700" dirty="0"/>
              <a:t>Frost &amp; Sullivan has more than 40 global offices with more than 1,800 industry consultants, market research analysts, technology analysts and economists. </a:t>
            </a:r>
            <a:endParaRPr lang="en-US" sz="1700" dirty="0" smtClean="0"/>
          </a:p>
          <a:p>
            <a:pPr>
              <a:lnSpc>
                <a:spcPct val="134000"/>
              </a:lnSpc>
            </a:pPr>
            <a:r>
              <a:rPr lang="en-US" sz="1700" b="1" dirty="0" smtClean="0"/>
              <a:t>Industry Coverage</a:t>
            </a:r>
            <a:r>
              <a:rPr lang="en-US" sz="1700" b="1" dirty="0"/>
              <a:t>:  </a:t>
            </a:r>
            <a:r>
              <a:rPr lang="en-US" sz="1700" dirty="0" smtClean="0"/>
              <a:t>Aerospace </a:t>
            </a:r>
            <a:r>
              <a:rPr lang="en-US" sz="1700" dirty="0"/>
              <a:t>&amp; </a:t>
            </a:r>
            <a:r>
              <a:rPr lang="en-US" sz="1700" dirty="0" smtClean="0"/>
              <a:t>Defense, Measurement </a:t>
            </a:r>
            <a:r>
              <a:rPr lang="en-US" sz="1700" dirty="0"/>
              <a:t>&amp; </a:t>
            </a:r>
            <a:r>
              <a:rPr lang="en-US" sz="1700" dirty="0" smtClean="0"/>
              <a:t>Instrumentation, Consumer Technologies, Information </a:t>
            </a:r>
            <a:r>
              <a:rPr lang="en-US" sz="1700" dirty="0"/>
              <a:t>&amp; Communication </a:t>
            </a:r>
            <a:r>
              <a:rPr lang="en-US" sz="1700" dirty="0" smtClean="0"/>
              <a:t>Technologies, Automotive </a:t>
            </a:r>
            <a:r>
              <a:rPr lang="en-US" sz="1700" dirty="0"/>
              <a:t>Transportation &amp; </a:t>
            </a:r>
            <a:r>
              <a:rPr lang="en-US" sz="1700" dirty="0" smtClean="0"/>
              <a:t>Logistics, Environment </a:t>
            </a:r>
            <a:r>
              <a:rPr lang="en-US" sz="1700" dirty="0"/>
              <a:t>&amp; Building </a:t>
            </a:r>
            <a:r>
              <a:rPr lang="en-US" sz="1700" dirty="0" smtClean="0"/>
              <a:t>Technologies, Energy </a:t>
            </a:r>
            <a:r>
              <a:rPr lang="en-US" sz="1700" dirty="0"/>
              <a:t>&amp; Power Systems, </a:t>
            </a:r>
            <a:r>
              <a:rPr lang="en-US" sz="1700" dirty="0" smtClean="0"/>
              <a:t>Healthcare, Metals </a:t>
            </a:r>
            <a:r>
              <a:rPr lang="en-US" sz="1700" dirty="0"/>
              <a:t>&amp; </a:t>
            </a:r>
            <a:r>
              <a:rPr lang="en-US" sz="1700" dirty="0" smtClean="0"/>
              <a:t>Minerals, Chemicals</a:t>
            </a:r>
            <a:r>
              <a:rPr lang="en-US" sz="1700" dirty="0"/>
              <a:t>, Materials &amp; </a:t>
            </a:r>
            <a:r>
              <a:rPr lang="en-US" sz="1700" dirty="0" smtClean="0"/>
              <a:t>Food, Electronics </a:t>
            </a:r>
            <a:r>
              <a:rPr lang="en-US" sz="1700" dirty="0"/>
              <a:t>&amp; </a:t>
            </a:r>
            <a:r>
              <a:rPr lang="en-US" sz="1700" dirty="0" smtClean="0"/>
              <a:t>Security, Industrial </a:t>
            </a:r>
            <a:r>
              <a:rPr lang="en-US" sz="1700" dirty="0"/>
              <a:t>Automation &amp; Process </a:t>
            </a:r>
            <a:r>
              <a:rPr lang="en-US" sz="1700" dirty="0" smtClean="0"/>
              <a:t>Control</a:t>
            </a:r>
          </a:p>
          <a:p>
            <a:pPr>
              <a:lnSpc>
                <a:spcPct val="134000"/>
              </a:lnSpc>
            </a:pPr>
            <a:r>
              <a:rPr lang="en-US" sz="1700" b="1" dirty="0"/>
              <a:t>Services Provided: </a:t>
            </a:r>
            <a:r>
              <a:rPr lang="en-US" sz="1700" dirty="0" smtClean="0"/>
              <a:t>Growth </a:t>
            </a:r>
            <a:r>
              <a:rPr lang="en-US" sz="1700" dirty="0"/>
              <a:t>Partnership </a:t>
            </a:r>
            <a:r>
              <a:rPr lang="en-US" sz="1700" dirty="0" smtClean="0"/>
              <a:t>Services, Growth Consulting, GIL </a:t>
            </a:r>
            <a:r>
              <a:rPr lang="en-US" sz="1700" dirty="0"/>
              <a:t>Global </a:t>
            </a:r>
            <a:r>
              <a:rPr lang="en-US" sz="1700" dirty="0" smtClean="0"/>
              <a:t>Community, GIL University and Events</a:t>
            </a:r>
            <a:endParaRPr lang="en-US" sz="1700" dirty="0"/>
          </a:p>
          <a:p>
            <a:endParaRPr lang="en-US" sz="1600" b="1" dirty="0"/>
          </a:p>
          <a:p>
            <a:endParaRPr lang="en-US" sz="1600" b="1" dirty="0"/>
          </a:p>
        </p:txBody>
      </p:sp>
      <p:sp>
        <p:nvSpPr>
          <p:cNvPr id="2" name="Title 1"/>
          <p:cNvSpPr>
            <a:spLocks noGrp="1"/>
          </p:cNvSpPr>
          <p:nvPr>
            <p:ph type="title"/>
          </p:nvPr>
        </p:nvSpPr>
        <p:spPr>
          <a:xfrm>
            <a:off x="760412" y="152400"/>
            <a:ext cx="10971372" cy="1066800"/>
          </a:xfrm>
        </p:spPr>
        <p:txBody>
          <a:bodyPr/>
          <a:lstStyle/>
          <a:p>
            <a:r>
              <a:rPr lang="en-US" dirty="0" smtClean="0"/>
              <a:t>Organizational Profile</a:t>
            </a:r>
            <a:endParaRPr lang="en-US" dirty="0"/>
          </a:p>
        </p:txBody>
      </p:sp>
    </p:spTree>
    <p:extLst>
      <p:ext uri="{BB962C8B-B14F-4D97-AF65-F5344CB8AC3E}">
        <p14:creationId xmlns:p14="http://schemas.microsoft.com/office/powerpoint/2010/main" val="379348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89012" y="1600200"/>
            <a:ext cx="10287000" cy="5105400"/>
          </a:xfrm>
        </p:spPr>
        <p:txBody>
          <a:bodyPr>
            <a:normAutofit lnSpcReduction="10000"/>
          </a:bodyPr>
          <a:lstStyle/>
          <a:p>
            <a:pPr>
              <a:lnSpc>
                <a:spcPct val="124000"/>
              </a:lnSpc>
            </a:pPr>
            <a:r>
              <a:rPr lang="en-US" sz="1600" b="1" dirty="0"/>
              <a:t>Department Visited: </a:t>
            </a:r>
            <a:endParaRPr lang="en-US" sz="1600" b="1" dirty="0" smtClean="0"/>
          </a:p>
          <a:p>
            <a:pPr lvl="1">
              <a:lnSpc>
                <a:spcPct val="124000"/>
              </a:lnSpc>
            </a:pPr>
            <a:r>
              <a:rPr lang="en-US" sz="1600" dirty="0" smtClean="0"/>
              <a:t>Healthcare Research &amp; Consulting- MENASA region. </a:t>
            </a:r>
          </a:p>
          <a:p>
            <a:pPr lvl="1">
              <a:lnSpc>
                <a:spcPct val="124000"/>
              </a:lnSpc>
            </a:pPr>
            <a:r>
              <a:rPr lang="en-US" sz="1600" dirty="0" smtClean="0"/>
              <a:t>Their core program areas are Connected Health, Life Sciences and Advanced Medical Technologies. </a:t>
            </a:r>
          </a:p>
          <a:p>
            <a:pPr lvl="1">
              <a:lnSpc>
                <a:spcPct val="124000"/>
              </a:lnSpc>
            </a:pPr>
            <a:r>
              <a:rPr lang="en-US" sz="1600" dirty="0" smtClean="0"/>
              <a:t>Worked closely with the team in Bengaluru, Delhi, Chennai and Dubai and helped the research managers &amp; analysts in their primary research, secondary research, data mining activities and other responsibilities </a:t>
            </a:r>
          </a:p>
          <a:p>
            <a:pPr lvl="1">
              <a:lnSpc>
                <a:spcPct val="124000"/>
              </a:lnSpc>
            </a:pPr>
            <a:r>
              <a:rPr lang="en-US" sz="1600" dirty="0" smtClean="0"/>
              <a:t>Worked on several projects in India, GCC countries and Nepal.</a:t>
            </a:r>
          </a:p>
          <a:p>
            <a:pPr>
              <a:lnSpc>
                <a:spcPct val="124000"/>
              </a:lnSpc>
            </a:pPr>
            <a:r>
              <a:rPr lang="en-US" sz="1600" b="1" dirty="0" smtClean="0"/>
              <a:t>Reflective Learning’s: </a:t>
            </a:r>
          </a:p>
          <a:p>
            <a:pPr lvl="1">
              <a:lnSpc>
                <a:spcPct val="124000"/>
              </a:lnSpc>
            </a:pPr>
            <a:r>
              <a:rPr lang="en-US" sz="1600" dirty="0" smtClean="0"/>
              <a:t>Finer </a:t>
            </a:r>
            <a:r>
              <a:rPr lang="en-US" sz="1600" dirty="0"/>
              <a:t>appreciation of secondary research on the industry to understand its dynamics, market players and existing trends.</a:t>
            </a:r>
          </a:p>
          <a:p>
            <a:pPr lvl="1">
              <a:lnSpc>
                <a:spcPct val="124000"/>
              </a:lnSpc>
            </a:pPr>
            <a:r>
              <a:rPr lang="en-US" sz="1600" dirty="0" smtClean="0"/>
              <a:t>Good </a:t>
            </a:r>
            <a:r>
              <a:rPr lang="en-US" sz="1600" dirty="0"/>
              <a:t>grip to do primary research through personal interviews of senior management, opinion leaders, and end users by travelling to the respective locations.</a:t>
            </a:r>
          </a:p>
          <a:p>
            <a:pPr lvl="1">
              <a:lnSpc>
                <a:spcPct val="124000"/>
              </a:lnSpc>
            </a:pPr>
            <a:r>
              <a:rPr lang="en-US" sz="1600" dirty="0" smtClean="0"/>
              <a:t>Better </a:t>
            </a:r>
            <a:r>
              <a:rPr lang="en-US" sz="1600" dirty="0"/>
              <a:t>understanding of buyer-seller dynamics as the healthcare system transitions to digital information.</a:t>
            </a:r>
          </a:p>
          <a:p>
            <a:pPr lvl="1">
              <a:lnSpc>
                <a:spcPct val="124000"/>
              </a:lnSpc>
            </a:pPr>
            <a:r>
              <a:rPr lang="en-US" sz="1600" dirty="0" smtClean="0"/>
              <a:t>Overview </a:t>
            </a:r>
            <a:r>
              <a:rPr lang="en-US" sz="1600" dirty="0"/>
              <a:t>of health systems of India, Nepal and GCC countries.</a:t>
            </a:r>
          </a:p>
          <a:p>
            <a:pPr lvl="1">
              <a:lnSpc>
                <a:spcPct val="124000"/>
              </a:lnSpc>
            </a:pPr>
            <a:r>
              <a:rPr lang="en-US" sz="1600" dirty="0" smtClean="0"/>
              <a:t>Advance </a:t>
            </a:r>
            <a:r>
              <a:rPr lang="en-US" sz="1600" dirty="0"/>
              <a:t>understanding of HIT market in India.</a:t>
            </a:r>
          </a:p>
          <a:p>
            <a:endParaRPr lang="en-US" sz="1600" b="1" dirty="0" smtClean="0"/>
          </a:p>
          <a:p>
            <a:endParaRPr lang="en-US" sz="1600" dirty="0"/>
          </a:p>
        </p:txBody>
      </p:sp>
      <p:sp>
        <p:nvSpPr>
          <p:cNvPr id="2" name="Title 1"/>
          <p:cNvSpPr>
            <a:spLocks noGrp="1"/>
          </p:cNvSpPr>
          <p:nvPr>
            <p:ph type="title"/>
          </p:nvPr>
        </p:nvSpPr>
        <p:spPr>
          <a:xfrm>
            <a:off x="761840" y="304800"/>
            <a:ext cx="10971372" cy="1066800"/>
          </a:xfrm>
        </p:spPr>
        <p:txBody>
          <a:bodyPr/>
          <a:lstStyle/>
          <a:p>
            <a:r>
              <a:rPr lang="en-US" dirty="0" smtClean="0"/>
              <a:t>Internship Report</a:t>
            </a:r>
            <a:endParaRPr lang="en-US" dirty="0"/>
          </a:p>
        </p:txBody>
      </p:sp>
    </p:spTree>
    <p:extLst>
      <p:ext uri="{BB962C8B-B14F-4D97-AF65-F5344CB8AC3E}">
        <p14:creationId xmlns:p14="http://schemas.microsoft.com/office/powerpoint/2010/main" val="4221582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51627" y="1905000"/>
            <a:ext cx="10287000" cy="4343400"/>
          </a:xfrm>
        </p:spPr>
        <p:txBody>
          <a:bodyPr>
            <a:normAutofit/>
          </a:bodyPr>
          <a:lstStyle/>
          <a:p>
            <a:pPr>
              <a:lnSpc>
                <a:spcPct val="114000"/>
              </a:lnSpc>
            </a:pPr>
            <a:r>
              <a:rPr lang="en-US" sz="1600" b="1" dirty="0"/>
              <a:t>Topic: </a:t>
            </a:r>
            <a:r>
              <a:rPr lang="en-US" sz="1600" dirty="0"/>
              <a:t>Evaluation of IT adoption in 25 chain hospitals of India focused on HIS, EMR and </a:t>
            </a:r>
            <a:r>
              <a:rPr lang="en-US" sz="1600" dirty="0" smtClean="0"/>
              <a:t>PACS.</a:t>
            </a:r>
          </a:p>
          <a:p>
            <a:pPr>
              <a:lnSpc>
                <a:spcPct val="114000"/>
              </a:lnSpc>
            </a:pPr>
            <a:r>
              <a:rPr lang="en-US" sz="1600" b="1" dirty="0" smtClean="0"/>
              <a:t>Scope of the Study: </a:t>
            </a:r>
            <a:r>
              <a:rPr lang="en-US" sz="1600" dirty="0" smtClean="0"/>
              <a:t>This </a:t>
            </a:r>
            <a:r>
              <a:rPr lang="en-US" sz="1600" dirty="0"/>
              <a:t>study includes the evaluation of the current state of Healthcare IT adoptions in India in particular to chain of hospital groups focused on HIS, EMR and PACS. It highlights the key vendors present in HIT market and future potential of HIT market and also projected HIT market size till </a:t>
            </a:r>
            <a:r>
              <a:rPr lang="en-US" sz="1600" dirty="0" smtClean="0"/>
              <a:t>2018.</a:t>
            </a:r>
          </a:p>
          <a:p>
            <a:pPr>
              <a:lnSpc>
                <a:spcPct val="114000"/>
              </a:lnSpc>
            </a:pPr>
            <a:r>
              <a:rPr lang="en-US" sz="1600" b="1" dirty="0"/>
              <a:t>Objective of the Study: </a:t>
            </a:r>
            <a:r>
              <a:rPr lang="en-US" sz="1600" dirty="0"/>
              <a:t>The </a:t>
            </a:r>
            <a:r>
              <a:rPr lang="en-US" sz="1600" b="1" dirty="0"/>
              <a:t>general objective </a:t>
            </a:r>
            <a:r>
              <a:rPr lang="en-US" sz="1600" dirty="0"/>
              <a:t>of this dissertation is </a:t>
            </a:r>
            <a:r>
              <a:rPr lang="en-US" sz="1600" b="1" dirty="0"/>
              <a:t>Evaluation of IT adoption in 25 chain hospitals of India focused on HIS, EMR and PACS</a:t>
            </a:r>
            <a:r>
              <a:rPr lang="en-US" sz="1600" b="1" dirty="0" smtClean="0"/>
              <a:t>.</a:t>
            </a:r>
          </a:p>
          <a:p>
            <a:pPr lvl="1">
              <a:lnSpc>
                <a:spcPct val="114000"/>
              </a:lnSpc>
            </a:pPr>
            <a:r>
              <a:rPr lang="en-US" sz="1600" dirty="0"/>
              <a:t>Specific objectives are as follows:</a:t>
            </a:r>
          </a:p>
          <a:p>
            <a:pPr lvl="2">
              <a:lnSpc>
                <a:spcPct val="114000"/>
              </a:lnSpc>
            </a:pPr>
            <a:r>
              <a:rPr lang="en-US" sz="1600" dirty="0" smtClean="0"/>
              <a:t>To </a:t>
            </a:r>
            <a:r>
              <a:rPr lang="en-US" sz="1600" dirty="0"/>
              <a:t>understand the overall trend on the evolution of healthcare delivery market of India</a:t>
            </a:r>
          </a:p>
          <a:p>
            <a:pPr lvl="2">
              <a:lnSpc>
                <a:spcPct val="114000"/>
              </a:lnSpc>
            </a:pPr>
            <a:r>
              <a:rPr lang="en-US" sz="1600" dirty="0" smtClean="0"/>
              <a:t>To </a:t>
            </a:r>
            <a:r>
              <a:rPr lang="en-US" sz="1600" dirty="0"/>
              <a:t>assess the current state of healthcare Information Technology market Size in India and its growth trends.</a:t>
            </a:r>
          </a:p>
          <a:p>
            <a:pPr lvl="2">
              <a:lnSpc>
                <a:spcPct val="114000"/>
              </a:lnSpc>
            </a:pPr>
            <a:r>
              <a:rPr lang="en-US" sz="1600" dirty="0" smtClean="0"/>
              <a:t>To </a:t>
            </a:r>
            <a:r>
              <a:rPr lang="en-US" sz="1600" dirty="0"/>
              <a:t>identify the major HIS, EMR and PACS present in the chain hospitals of India.</a:t>
            </a:r>
          </a:p>
          <a:p>
            <a:pPr lvl="2">
              <a:lnSpc>
                <a:spcPct val="114000"/>
              </a:lnSpc>
            </a:pPr>
            <a:r>
              <a:rPr lang="en-US" sz="1600" dirty="0" smtClean="0"/>
              <a:t>To </a:t>
            </a:r>
            <a:r>
              <a:rPr lang="en-US" sz="1600" dirty="0"/>
              <a:t>determine the key vendors operating in the healthcare IT market in India.</a:t>
            </a:r>
          </a:p>
          <a:p>
            <a:endParaRPr lang="en-US" sz="1600" b="1" dirty="0"/>
          </a:p>
        </p:txBody>
      </p:sp>
      <p:sp>
        <p:nvSpPr>
          <p:cNvPr id="2" name="Title 1"/>
          <p:cNvSpPr>
            <a:spLocks noGrp="1"/>
          </p:cNvSpPr>
          <p:nvPr>
            <p:ph type="title"/>
          </p:nvPr>
        </p:nvSpPr>
        <p:spPr>
          <a:xfrm>
            <a:off x="609441" y="381000"/>
            <a:ext cx="10971372" cy="1066800"/>
          </a:xfrm>
        </p:spPr>
        <p:txBody>
          <a:bodyPr/>
          <a:lstStyle/>
          <a:p>
            <a:r>
              <a:rPr lang="en-US" dirty="0" smtClean="0"/>
              <a:t>Dissertation Report</a:t>
            </a:r>
            <a:endParaRPr lang="en-US" dirty="0"/>
          </a:p>
        </p:txBody>
      </p:sp>
    </p:spTree>
    <p:extLst>
      <p:ext uri="{BB962C8B-B14F-4D97-AF65-F5344CB8AC3E}">
        <p14:creationId xmlns:p14="http://schemas.microsoft.com/office/powerpoint/2010/main" val="3098616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951627" y="1600200"/>
            <a:ext cx="10287000" cy="4190999"/>
          </a:xfrm>
        </p:spPr>
        <p:txBody>
          <a:bodyPr>
            <a:normAutofit/>
          </a:bodyPr>
          <a:lstStyle/>
          <a:p>
            <a:pPr>
              <a:lnSpc>
                <a:spcPct val="114000"/>
              </a:lnSpc>
            </a:pPr>
            <a:r>
              <a:rPr lang="en-US" sz="1600" b="1" dirty="0"/>
              <a:t>Need of the Study</a:t>
            </a:r>
            <a:r>
              <a:rPr lang="en-US" sz="1600" dirty="0"/>
              <a:t>: HIT greatly improves the quality, safety and efficiency of the care patients receive. It give the doctors, nurses and other members of healthcare team the tools they need to keep important information instantly available. It helps doctors to diagnose health problems sooner, reduce the possibility for medical errors, and provide safer, more cost-efficient care. Therefore, the study would help us to know:</a:t>
            </a:r>
          </a:p>
          <a:p>
            <a:pPr lvl="1">
              <a:lnSpc>
                <a:spcPct val="114000"/>
              </a:lnSpc>
            </a:pPr>
            <a:r>
              <a:rPr lang="en-US" sz="1600" dirty="0"/>
              <a:t>The current state of HIT adoptions in India in particular to chain of hospital groups.</a:t>
            </a:r>
          </a:p>
          <a:p>
            <a:pPr lvl="1">
              <a:lnSpc>
                <a:spcPct val="114000"/>
              </a:lnSpc>
            </a:pPr>
            <a:r>
              <a:rPr lang="en-US" sz="1600" dirty="0" smtClean="0"/>
              <a:t>Type </a:t>
            </a:r>
            <a:r>
              <a:rPr lang="en-US" sz="1600" dirty="0"/>
              <a:t>of HIS, EMR and PACS used among the Indian hospitals.</a:t>
            </a:r>
          </a:p>
          <a:p>
            <a:pPr lvl="1">
              <a:lnSpc>
                <a:spcPct val="114000"/>
              </a:lnSpc>
            </a:pPr>
            <a:r>
              <a:rPr lang="en-US" sz="1600" dirty="0"/>
              <a:t>Future potential of HIT market in India.</a:t>
            </a:r>
          </a:p>
        </p:txBody>
      </p:sp>
      <p:sp>
        <p:nvSpPr>
          <p:cNvPr id="2" name="Title 1"/>
          <p:cNvSpPr>
            <a:spLocks noGrp="1"/>
          </p:cNvSpPr>
          <p:nvPr>
            <p:ph type="title"/>
          </p:nvPr>
        </p:nvSpPr>
        <p:spPr>
          <a:xfrm>
            <a:off x="609441" y="304800"/>
            <a:ext cx="10971372" cy="1066800"/>
          </a:xfrm>
        </p:spPr>
        <p:txBody>
          <a:bodyPr/>
          <a:lstStyle/>
          <a:p>
            <a:r>
              <a:rPr lang="en-US" dirty="0"/>
              <a:t>Dissertation </a:t>
            </a:r>
            <a:r>
              <a:rPr lang="en-US" dirty="0" smtClean="0"/>
              <a:t>Report Contd.</a:t>
            </a:r>
            <a:endParaRPr lang="en-US" dirty="0"/>
          </a:p>
        </p:txBody>
      </p:sp>
    </p:spTree>
    <p:extLst>
      <p:ext uri="{BB962C8B-B14F-4D97-AF65-F5344CB8AC3E}">
        <p14:creationId xmlns:p14="http://schemas.microsoft.com/office/powerpoint/2010/main" val="381540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51627" y="1905000"/>
            <a:ext cx="10287000" cy="4190999"/>
          </a:xfrm>
        </p:spPr>
        <p:txBody>
          <a:bodyPr>
            <a:normAutofit/>
          </a:bodyPr>
          <a:lstStyle/>
          <a:p>
            <a:pPr>
              <a:lnSpc>
                <a:spcPct val="114000"/>
              </a:lnSpc>
            </a:pPr>
            <a:r>
              <a:rPr lang="en-US" sz="1600" b="1" dirty="0" smtClean="0"/>
              <a:t>Research Design: </a:t>
            </a:r>
            <a:r>
              <a:rPr lang="en-US" sz="1600" dirty="0"/>
              <a:t>D</a:t>
            </a:r>
            <a:r>
              <a:rPr lang="en-US" sz="1600" dirty="0" smtClean="0"/>
              <a:t>escriptive </a:t>
            </a:r>
            <a:r>
              <a:rPr lang="en-US" sz="1600" dirty="0"/>
              <a:t>C</a:t>
            </a:r>
            <a:r>
              <a:rPr lang="en-US" sz="1600" dirty="0" smtClean="0"/>
              <a:t>ross-sectional Study</a:t>
            </a:r>
          </a:p>
          <a:p>
            <a:pPr>
              <a:lnSpc>
                <a:spcPct val="114000"/>
              </a:lnSpc>
            </a:pPr>
            <a:r>
              <a:rPr lang="en-US" sz="1600" b="1" dirty="0" smtClean="0"/>
              <a:t>Type of data: </a:t>
            </a:r>
          </a:p>
          <a:p>
            <a:pPr lvl="1">
              <a:lnSpc>
                <a:spcPct val="114000"/>
              </a:lnSpc>
            </a:pPr>
            <a:r>
              <a:rPr lang="en-US" sz="1600" b="1" dirty="0" smtClean="0"/>
              <a:t>Primary </a:t>
            </a:r>
            <a:r>
              <a:rPr lang="en-US" sz="1600" b="1" dirty="0"/>
              <a:t>data collection:</a:t>
            </a:r>
            <a:r>
              <a:rPr lang="en-US" sz="1600" dirty="0"/>
              <a:t> Primary data has been obtained from telephonic discussion with CIO and managers of the hospitals. </a:t>
            </a:r>
          </a:p>
          <a:p>
            <a:pPr lvl="1">
              <a:lnSpc>
                <a:spcPct val="114000"/>
              </a:lnSpc>
            </a:pPr>
            <a:r>
              <a:rPr lang="en-US" sz="1600" b="1" dirty="0" smtClean="0"/>
              <a:t>Secondary </a:t>
            </a:r>
            <a:r>
              <a:rPr lang="en-US" sz="1600" b="1" dirty="0"/>
              <a:t>data collection: </a:t>
            </a:r>
            <a:r>
              <a:rPr lang="en-US" sz="1600" dirty="0"/>
              <a:t>Secondary data is the data that has been already collected by someone else for a different purpose. Here we have to extract the required data from the available resources. The tools used for secondary data </a:t>
            </a:r>
            <a:r>
              <a:rPr lang="en-US" sz="1600" dirty="0" smtClean="0"/>
              <a:t>were Hospital websites, Published literature, Online Magazines, Annual Reports, IT </a:t>
            </a:r>
            <a:r>
              <a:rPr lang="en-US" sz="1600" dirty="0"/>
              <a:t>specific Magazines etc.</a:t>
            </a:r>
          </a:p>
          <a:p>
            <a:pPr>
              <a:lnSpc>
                <a:spcPct val="114000"/>
              </a:lnSpc>
            </a:pPr>
            <a:r>
              <a:rPr lang="en-US" sz="1600" b="1" dirty="0"/>
              <a:t>Sample Size: </a:t>
            </a:r>
            <a:r>
              <a:rPr lang="en-US" sz="1600" dirty="0"/>
              <a:t>Study has been conducted among the 25 chain hospitals of India </a:t>
            </a:r>
            <a:r>
              <a:rPr lang="en-US" sz="1600" dirty="0" smtClean="0"/>
              <a:t>N=25 </a:t>
            </a:r>
          </a:p>
          <a:p>
            <a:pPr>
              <a:lnSpc>
                <a:spcPct val="114000"/>
              </a:lnSpc>
            </a:pPr>
            <a:r>
              <a:rPr lang="en-US" sz="1600" b="1" dirty="0" smtClean="0"/>
              <a:t>Sampling </a:t>
            </a:r>
            <a:r>
              <a:rPr lang="en-US" sz="1600" b="1" dirty="0"/>
              <a:t>Technique used:</a:t>
            </a:r>
            <a:r>
              <a:rPr lang="en-US" sz="1600" dirty="0"/>
              <a:t> Convenient Sampling</a:t>
            </a:r>
          </a:p>
          <a:p>
            <a:endParaRPr lang="en-US" sz="1600" dirty="0"/>
          </a:p>
        </p:txBody>
      </p:sp>
      <p:sp>
        <p:nvSpPr>
          <p:cNvPr id="6" name="Title 5"/>
          <p:cNvSpPr>
            <a:spLocks noGrp="1"/>
          </p:cNvSpPr>
          <p:nvPr>
            <p:ph type="title"/>
          </p:nvPr>
        </p:nvSpPr>
        <p:spPr>
          <a:xfrm>
            <a:off x="609441" y="457200"/>
            <a:ext cx="10971372" cy="1066800"/>
          </a:xfrm>
        </p:spPr>
        <p:txBody>
          <a:bodyPr/>
          <a:lstStyle/>
          <a:p>
            <a:r>
              <a:rPr lang="en-US" dirty="0" smtClean="0"/>
              <a:t>Methodology </a:t>
            </a:r>
            <a:endParaRPr lang="en-US" dirty="0"/>
          </a:p>
        </p:txBody>
      </p:sp>
    </p:spTree>
    <p:extLst>
      <p:ext uri="{BB962C8B-B14F-4D97-AF65-F5344CB8AC3E}">
        <p14:creationId xmlns:p14="http://schemas.microsoft.com/office/powerpoint/2010/main" val="39045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2"/>
          </p:nvPr>
        </p:nvSpPr>
        <p:spPr>
          <a:xfrm>
            <a:off x="6626385" y="1447800"/>
            <a:ext cx="5029199" cy="4191000"/>
          </a:xfrm>
        </p:spPr>
        <p:txBody>
          <a:bodyPr>
            <a:normAutofit/>
          </a:bodyPr>
          <a:lstStyle/>
          <a:p>
            <a:r>
              <a:rPr lang="en-US" sz="2400" dirty="0"/>
              <a:t>Key HIS vendors</a:t>
            </a:r>
          </a:p>
        </p:txBody>
      </p:sp>
      <p:sp>
        <p:nvSpPr>
          <p:cNvPr id="2" name="Content Placeholder 1"/>
          <p:cNvSpPr>
            <a:spLocks noGrp="1"/>
          </p:cNvSpPr>
          <p:nvPr>
            <p:ph sz="half" idx="1"/>
          </p:nvPr>
        </p:nvSpPr>
        <p:spPr>
          <a:xfrm>
            <a:off x="932069" y="1447800"/>
            <a:ext cx="5029200" cy="4191000"/>
          </a:xfrm>
        </p:spPr>
        <p:txBody>
          <a:bodyPr/>
          <a:lstStyle/>
          <a:p>
            <a:r>
              <a:rPr lang="en-US" sz="2400" dirty="0" smtClean="0"/>
              <a:t>Number </a:t>
            </a:r>
            <a:r>
              <a:rPr lang="en-US" sz="2400" dirty="0"/>
              <a:t>of </a:t>
            </a:r>
            <a:r>
              <a:rPr lang="en-US" sz="2400" dirty="0" smtClean="0"/>
              <a:t>hospital is </a:t>
            </a:r>
            <a:r>
              <a:rPr lang="en-US" sz="2400" dirty="0"/>
              <a:t>using </a:t>
            </a:r>
            <a:r>
              <a:rPr lang="en-US" sz="2400" dirty="0" smtClean="0"/>
              <a:t>HIS</a:t>
            </a:r>
          </a:p>
          <a:p>
            <a:endParaRPr lang="en-US" dirty="0"/>
          </a:p>
        </p:txBody>
      </p:sp>
      <p:sp>
        <p:nvSpPr>
          <p:cNvPr id="3" name="Title 2"/>
          <p:cNvSpPr>
            <a:spLocks noGrp="1"/>
          </p:cNvSpPr>
          <p:nvPr>
            <p:ph type="title"/>
          </p:nvPr>
        </p:nvSpPr>
        <p:spPr>
          <a:xfrm>
            <a:off x="684212" y="228600"/>
            <a:ext cx="10971372" cy="1066800"/>
          </a:xfrm>
        </p:spPr>
        <p:txBody>
          <a:bodyPr/>
          <a:lstStyle/>
          <a:p>
            <a:r>
              <a:rPr lang="en-US" dirty="0" smtClean="0"/>
              <a:t>Result</a:t>
            </a:r>
            <a:endParaRPr lang="en-US" dirty="0"/>
          </a:p>
        </p:txBody>
      </p:sp>
      <p:pic>
        <p:nvPicPr>
          <p:cNvPr id="4" name="Picture 3"/>
          <p:cNvPicPr>
            <a:picLocks noChangeAspect="1"/>
          </p:cNvPicPr>
          <p:nvPr/>
        </p:nvPicPr>
        <p:blipFill>
          <a:blip r:embed="rId2"/>
          <a:stretch>
            <a:fillRect/>
          </a:stretch>
        </p:blipFill>
        <p:spPr>
          <a:xfrm>
            <a:off x="853725" y="2209800"/>
            <a:ext cx="5316173" cy="3054361"/>
          </a:xfrm>
          <a:prstGeom prst="rect">
            <a:avLst/>
          </a:prstGeom>
        </p:spPr>
      </p:pic>
      <p:pic>
        <p:nvPicPr>
          <p:cNvPr id="6" name="Picture 5"/>
          <p:cNvPicPr>
            <a:picLocks noChangeAspect="1"/>
          </p:cNvPicPr>
          <p:nvPr/>
        </p:nvPicPr>
        <p:blipFill>
          <a:blip r:embed="rId3"/>
          <a:stretch>
            <a:fillRect/>
          </a:stretch>
        </p:blipFill>
        <p:spPr>
          <a:xfrm>
            <a:off x="6434125" y="2209799"/>
            <a:ext cx="5413717" cy="3054361"/>
          </a:xfrm>
          <a:prstGeom prst="rect">
            <a:avLst/>
          </a:prstGeom>
        </p:spPr>
      </p:pic>
    </p:spTree>
    <p:extLst>
      <p:ext uri="{BB962C8B-B14F-4D97-AF65-F5344CB8AC3E}">
        <p14:creationId xmlns:p14="http://schemas.microsoft.com/office/powerpoint/2010/main" val="1489591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a:xfrm>
            <a:off x="6399212" y="1676400"/>
            <a:ext cx="5029199" cy="4191000"/>
          </a:xfrm>
        </p:spPr>
        <p:txBody>
          <a:bodyPr>
            <a:normAutofit/>
          </a:bodyPr>
          <a:lstStyle/>
          <a:p>
            <a:r>
              <a:rPr lang="en-US" sz="2400" dirty="0"/>
              <a:t>Key PACS </a:t>
            </a:r>
            <a:r>
              <a:rPr lang="en-US" sz="2400" dirty="0" smtClean="0"/>
              <a:t>Vendors</a:t>
            </a:r>
          </a:p>
          <a:p>
            <a:endParaRPr lang="en-US" sz="2400" dirty="0"/>
          </a:p>
        </p:txBody>
      </p:sp>
      <p:sp>
        <p:nvSpPr>
          <p:cNvPr id="3" name="Content Placeholder 2"/>
          <p:cNvSpPr>
            <a:spLocks noGrp="1"/>
          </p:cNvSpPr>
          <p:nvPr>
            <p:ph sz="half" idx="1"/>
          </p:nvPr>
        </p:nvSpPr>
        <p:spPr>
          <a:xfrm>
            <a:off x="836612" y="1676400"/>
            <a:ext cx="5029200" cy="4191000"/>
          </a:xfrm>
        </p:spPr>
        <p:txBody>
          <a:bodyPr>
            <a:normAutofit/>
          </a:bodyPr>
          <a:lstStyle/>
          <a:p>
            <a:r>
              <a:rPr lang="en-US" sz="2400" dirty="0"/>
              <a:t>Number of </a:t>
            </a:r>
            <a:r>
              <a:rPr lang="en-US" sz="2400" dirty="0" smtClean="0"/>
              <a:t>Hospitals </a:t>
            </a:r>
            <a:r>
              <a:rPr lang="en-US" sz="2400" dirty="0"/>
              <a:t>using </a:t>
            </a:r>
            <a:r>
              <a:rPr lang="en-US" sz="2400" dirty="0" smtClean="0"/>
              <a:t>PACS</a:t>
            </a:r>
          </a:p>
          <a:p>
            <a:endParaRPr lang="en-US" sz="2400" dirty="0"/>
          </a:p>
        </p:txBody>
      </p:sp>
      <p:sp>
        <p:nvSpPr>
          <p:cNvPr id="4" name="Title 3"/>
          <p:cNvSpPr>
            <a:spLocks noGrp="1"/>
          </p:cNvSpPr>
          <p:nvPr>
            <p:ph type="title"/>
          </p:nvPr>
        </p:nvSpPr>
        <p:spPr>
          <a:xfrm>
            <a:off x="622878" y="228600"/>
            <a:ext cx="10971372" cy="1066800"/>
          </a:xfrm>
        </p:spPr>
        <p:txBody>
          <a:bodyPr/>
          <a:lstStyle/>
          <a:p>
            <a:r>
              <a:rPr lang="en-US" dirty="0" smtClean="0"/>
              <a:t>Result Contd.</a:t>
            </a:r>
            <a:endParaRPr lang="en-US" dirty="0"/>
          </a:p>
        </p:txBody>
      </p:sp>
      <p:pic>
        <p:nvPicPr>
          <p:cNvPr id="5" name="Picture 4"/>
          <p:cNvPicPr>
            <a:picLocks noChangeAspect="1"/>
          </p:cNvPicPr>
          <p:nvPr/>
        </p:nvPicPr>
        <p:blipFill>
          <a:blip r:embed="rId2"/>
          <a:stretch>
            <a:fillRect/>
          </a:stretch>
        </p:blipFill>
        <p:spPr>
          <a:xfrm>
            <a:off x="616997" y="2362200"/>
            <a:ext cx="5413717" cy="3164098"/>
          </a:xfrm>
          <a:prstGeom prst="rect">
            <a:avLst/>
          </a:prstGeom>
        </p:spPr>
      </p:pic>
      <p:pic>
        <p:nvPicPr>
          <p:cNvPr id="6" name="Picture 5"/>
          <p:cNvPicPr>
            <a:picLocks noChangeAspect="1"/>
          </p:cNvPicPr>
          <p:nvPr/>
        </p:nvPicPr>
        <p:blipFill>
          <a:blip r:embed="rId3"/>
          <a:stretch>
            <a:fillRect/>
          </a:stretch>
        </p:blipFill>
        <p:spPr>
          <a:xfrm>
            <a:off x="6399212" y="2362200"/>
            <a:ext cx="5413717" cy="3164098"/>
          </a:xfrm>
          <a:prstGeom prst="rect">
            <a:avLst/>
          </a:prstGeom>
        </p:spPr>
      </p:pic>
    </p:spTree>
    <p:extLst>
      <p:ext uri="{BB962C8B-B14F-4D97-AF65-F5344CB8AC3E}">
        <p14:creationId xmlns:p14="http://schemas.microsoft.com/office/powerpoint/2010/main" val="3737448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Sales presentation on product or servic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3494BA"/>
      </a:accent6>
      <a:hlink>
        <a:srgbClr val="6B9F25"/>
      </a:hlink>
      <a:folHlink>
        <a:srgbClr val="9F6715"/>
      </a:folHlink>
    </a:clrScheme>
    <a:fontScheme name="Cambria-Calibri">
      <a:majorFont>
        <a:latin typeface="Cambria" panose="02040503050406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flip="none" rotWithShape="1">
          <a:gsLst>
            <a:gs pos="0">
              <a:schemeClr val="phClr">
                <a:lumMod val="20000"/>
                <a:lumOff val="80000"/>
              </a:schemeClr>
            </a:gs>
            <a:gs pos="58000">
              <a:schemeClr val="phClr">
                <a:lumMod val="40000"/>
                <a:lumOff val="60000"/>
              </a:schemeClr>
            </a:gs>
            <a:gs pos="100000">
              <a:schemeClr val="phClr"/>
            </a:gs>
          </a:gsLst>
          <a:lin ang="14400000" scaled="0"/>
          <a:tileRect/>
        </a:gradFill>
        <a:gradFill flip="none" rotWithShape="1">
          <a:gsLst>
            <a:gs pos="0">
              <a:schemeClr val="phClr">
                <a:lumMod val="20000"/>
                <a:lumOff val="80000"/>
              </a:schemeClr>
            </a:gs>
            <a:gs pos="58000">
              <a:schemeClr val="phClr">
                <a:lumMod val="40000"/>
                <a:lumOff val="60000"/>
              </a:schemeClr>
            </a:gs>
            <a:gs pos="100000">
              <a:schemeClr val="phClr"/>
            </a:gs>
          </a:gsLst>
          <a:lin ang="17400000" scaled="0"/>
          <a:tileRect/>
        </a:gradFill>
      </a:bgFillStyleLst>
    </a:fmtScheme>
  </a:themeElements>
  <a:objectDefaults>
    <a:spDef>
      <a:spPr>
        <a:ln>
          <a:noFill/>
        </a:ln>
      </a:spPr>
      <a:bodyPr rtlCol="0" anchor="ctr"/>
      <a:lstStyle>
        <a:defPPr algn="ctr">
          <a:defRPr dirty="0"/>
        </a:defPPr>
      </a:lstStyle>
      <a:style>
        <a:lnRef idx="3">
          <a:schemeClr val="lt1"/>
        </a:lnRef>
        <a:fillRef idx="1">
          <a:schemeClr val="accent2"/>
        </a:fillRef>
        <a:effectRef idx="1">
          <a:schemeClr val="accent2"/>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square" rtlCol="0" anchor="ctr" anchorCtr="1">
        <a:spAutoFit/>
      </a:bodyPr>
      <a:lstStyle>
        <a:defPPr>
          <a:defRPr dirty="0" smtClean="0"/>
        </a:defPPr>
      </a:lstStyle>
    </a:txDef>
  </a:objectDefaults>
  <a:extraClrSchemeLst/>
  <a:extLst>
    <a:ext uri="{05A4C25C-085E-4340-85A3-A5531E510DB2}">
      <thm15:themeFamily xmlns:thm15="http://schemas.microsoft.com/office/thememl/2012/main" name="Sales presentation on product or service" id="{7EE400BE-508E-476C-BFCF-E5A4B7CBB911}" vid="{528475A2-2519-44AA-B642-41944284C867}"/>
    </a:ext>
  </a:extLst>
</a:theme>
</file>

<file path=ppt/theme/theme2.xml><?xml version="1.0" encoding="utf-8"?>
<a:theme xmlns:a="http://schemas.openxmlformats.org/drawingml/2006/main" name="Office Them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3494BA"/>
      </a:accent6>
      <a:hlink>
        <a:srgbClr val="6B9F25"/>
      </a:hlink>
      <a:folHlink>
        <a:srgbClr val="9F6715"/>
      </a:folHlink>
    </a:clrScheme>
    <a:fontScheme name="Cambria-Calibri">
      <a:majorFont>
        <a:latin typeface="Cambria" panose="02040503050406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3494BA"/>
      </a:accent6>
      <a:hlink>
        <a:srgbClr val="6B9F25"/>
      </a:hlink>
      <a:folHlink>
        <a:srgbClr val="9F6715"/>
      </a:folHlink>
    </a:clrScheme>
    <a:fontScheme name="Cambria-Calibri">
      <a:majorFont>
        <a:latin typeface="Cambria" panose="02040503050406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A650A9AA-52B9-4BCE-8F7B-96CF968CD3C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Business sales presentation on product or service</Template>
  <TotalTime>0</TotalTime>
  <Words>2302</Words>
  <Application>Microsoft Office PowerPoint</Application>
  <PresentationFormat>Custom</PresentationFormat>
  <Paragraphs>111</Paragraphs>
  <Slides>19</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Cambria</vt:lpstr>
      <vt:lpstr>Corbel</vt:lpstr>
      <vt:lpstr>Times New Roman</vt:lpstr>
      <vt:lpstr>Sales presentation on product or service</vt:lpstr>
      <vt:lpstr>Evaluation of IT adoption in the 25 chain hospitals of India focused on HIS, EMR and PACS</vt:lpstr>
      <vt:lpstr>Content</vt:lpstr>
      <vt:lpstr>Organizational Profile</vt:lpstr>
      <vt:lpstr>Internship Report</vt:lpstr>
      <vt:lpstr>Dissertation Report</vt:lpstr>
      <vt:lpstr>Dissertation Report Contd.</vt:lpstr>
      <vt:lpstr>Methodology </vt:lpstr>
      <vt:lpstr>Result</vt:lpstr>
      <vt:lpstr>Result Contd.</vt:lpstr>
      <vt:lpstr>Result Contd.</vt:lpstr>
      <vt:lpstr>Result Contd.</vt:lpstr>
      <vt:lpstr>Discussion</vt:lpstr>
      <vt:lpstr>Discussion Contd.</vt:lpstr>
      <vt:lpstr>Recommendation </vt:lpstr>
      <vt:lpstr>Recommendation Contd.</vt:lpstr>
      <vt:lpstr>References</vt:lpstr>
      <vt:lpstr>References Contd.</vt:lpstr>
      <vt:lpstr>References Contd.</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2015-05-17T11:06:18Z</dcterms:created>
  <dcterms:modified xsi:type="dcterms:W3CDTF">2015-05-18T04:56:10Z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TC034605559991</vt:lpwstr>
  </property>
</Properties>
</file>