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57" r:id="rId3"/>
    <p:sldId id="258" r:id="rId4"/>
    <p:sldId id="259" r:id="rId5"/>
    <p:sldId id="260" r:id="rId6"/>
    <p:sldId id="262" r:id="rId7"/>
    <p:sldId id="263" r:id="rId8"/>
    <p:sldId id="264" r:id="rId9"/>
    <p:sldId id="267"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7" r:id="rId28"/>
    <p:sldId id="288"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984" autoAdjust="0"/>
    <p:restoredTop sz="94660"/>
  </p:normalViewPr>
  <p:slideViewPr>
    <p:cSldViewPr snapToGrid="0">
      <p:cViewPr varScale="1">
        <p:scale>
          <a:sx n="73" d="100"/>
          <a:sy n="73" d="100"/>
        </p:scale>
        <p:origin x="-40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ohini%20sardana\Desktop\Book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4"/>
  <c:chart>
    <c:title>
      <c:layout/>
    </c:title>
    <c:view3D>
      <c:rAngAx val="1"/>
    </c:view3D>
    <c:plotArea>
      <c:layout/>
      <c:bar3DChart>
        <c:barDir val="col"/>
        <c:grouping val="clustered"/>
        <c:ser>
          <c:idx val="0"/>
          <c:order val="0"/>
          <c:tx>
            <c:strRef>
              <c:f>'GRAPHS ICS'!$C$3</c:f>
              <c:strCache>
                <c:ptCount val="1"/>
                <c:pt idx="0">
                  <c:v>% missing value</c:v>
                </c:pt>
              </c:strCache>
            </c:strRef>
          </c:tx>
          <c:cat>
            <c:strRef>
              <c:f>'GRAPHS ICS'!$B$4:$B$6</c:f>
              <c:strCache>
                <c:ptCount val="3"/>
                <c:pt idx="0">
                  <c:v>PSA</c:v>
                </c:pt>
                <c:pt idx="1">
                  <c:v>GRC</c:v>
                </c:pt>
                <c:pt idx="2">
                  <c:v>IITF</c:v>
                </c:pt>
              </c:strCache>
            </c:strRef>
          </c:cat>
          <c:val>
            <c:numRef>
              <c:f>'GRAPHS ICS'!$C$4:$C$6</c:f>
              <c:numCache>
                <c:formatCode>0.00%</c:formatCode>
                <c:ptCount val="3"/>
                <c:pt idx="0">
                  <c:v>0.15500000000000044</c:v>
                </c:pt>
                <c:pt idx="1">
                  <c:v>0.22800000000000012</c:v>
                </c:pt>
                <c:pt idx="2">
                  <c:v>0.44400000000000023</c:v>
                </c:pt>
              </c:numCache>
            </c:numRef>
          </c:val>
        </c:ser>
        <c:shape val="box"/>
        <c:axId val="84928384"/>
        <c:axId val="85111552"/>
        <c:axId val="0"/>
      </c:bar3DChart>
      <c:catAx>
        <c:axId val="84928384"/>
        <c:scaling>
          <c:orientation val="minMax"/>
        </c:scaling>
        <c:delete val="1"/>
        <c:axPos val="b"/>
        <c:majorTickMark val="none"/>
        <c:tickLblPos val="nextTo"/>
        <c:crossAx val="85111552"/>
        <c:crosses val="autoZero"/>
        <c:auto val="1"/>
        <c:lblAlgn val="ctr"/>
        <c:lblOffset val="100"/>
      </c:catAx>
      <c:valAx>
        <c:axId val="85111552"/>
        <c:scaling>
          <c:orientation val="minMax"/>
        </c:scaling>
        <c:axPos val="l"/>
        <c:numFmt formatCode="0.00%" sourceLinked="1"/>
        <c:majorTickMark val="none"/>
        <c:tickLblPos val="nextTo"/>
        <c:crossAx val="84928384"/>
        <c:crosses val="autoZero"/>
        <c:crossBetween val="between"/>
      </c:valAx>
      <c:dTable>
        <c:showHorzBorder val="1"/>
        <c:showVertBorder val="1"/>
        <c:showOutline val="1"/>
        <c:showKeys val="1"/>
      </c:dTable>
      <c:spPr>
        <a:noFill/>
        <a:ln w="25400">
          <a:noFill/>
        </a:ln>
      </c:spPr>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style val="4"/>
  <c:chart>
    <c:title>
      <c:layout/>
    </c:title>
    <c:view3D>
      <c:rAngAx val="1"/>
    </c:view3D>
    <c:plotArea>
      <c:layout/>
      <c:bar3DChart>
        <c:barDir val="col"/>
        <c:grouping val="clustered"/>
        <c:ser>
          <c:idx val="0"/>
          <c:order val="0"/>
          <c:tx>
            <c:strRef>
              <c:f>Sheet2!$F$8</c:f>
              <c:strCache>
                <c:ptCount val="1"/>
                <c:pt idx="0">
                  <c:v>%complete data</c:v>
                </c:pt>
              </c:strCache>
            </c:strRef>
          </c:tx>
          <c:cat>
            <c:strRef>
              <c:f>Sheet2!$E$9:$E$11</c:f>
              <c:strCache>
                <c:ptCount val="3"/>
                <c:pt idx="0">
                  <c:v>PSA</c:v>
                </c:pt>
                <c:pt idx="1">
                  <c:v>GRC</c:v>
                </c:pt>
                <c:pt idx="2">
                  <c:v>IITF</c:v>
                </c:pt>
              </c:strCache>
            </c:strRef>
          </c:cat>
          <c:val>
            <c:numRef>
              <c:f>Sheet2!$F$9:$F$11</c:f>
              <c:numCache>
                <c:formatCode>General</c:formatCode>
                <c:ptCount val="3"/>
                <c:pt idx="0">
                  <c:v>25.8</c:v>
                </c:pt>
                <c:pt idx="1">
                  <c:v>0</c:v>
                </c:pt>
                <c:pt idx="2">
                  <c:v>0</c:v>
                </c:pt>
              </c:numCache>
            </c:numRef>
          </c:val>
        </c:ser>
        <c:shape val="box"/>
        <c:axId val="85785600"/>
        <c:axId val="85422848"/>
        <c:axId val="0"/>
      </c:bar3DChart>
      <c:catAx>
        <c:axId val="85785600"/>
        <c:scaling>
          <c:orientation val="minMax"/>
        </c:scaling>
        <c:delete val="1"/>
        <c:axPos val="b"/>
        <c:majorTickMark val="none"/>
        <c:tickLblPos val="nextTo"/>
        <c:crossAx val="85422848"/>
        <c:crosses val="autoZero"/>
        <c:auto val="1"/>
        <c:lblAlgn val="ctr"/>
        <c:lblOffset val="100"/>
      </c:catAx>
      <c:valAx>
        <c:axId val="85422848"/>
        <c:scaling>
          <c:orientation val="minMax"/>
        </c:scaling>
        <c:axPos val="l"/>
        <c:numFmt formatCode="General" sourceLinked="1"/>
        <c:majorTickMark val="none"/>
        <c:tickLblPos val="nextTo"/>
        <c:crossAx val="85785600"/>
        <c:crosses val="autoZero"/>
        <c:crossBetween val="between"/>
      </c:valAx>
      <c:dTable>
        <c:showHorzBorder val="1"/>
        <c:showVertBorder val="1"/>
        <c:showOutline val="1"/>
        <c:showKeys val="1"/>
      </c:dTable>
      <c:spPr>
        <a:noFill/>
        <a:ln w="25400">
          <a:noFill/>
        </a:ln>
      </c:spPr>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style val="4"/>
  <c:chart>
    <c:title>
      <c:layout>
        <c:manualLayout>
          <c:xMode val="edge"/>
          <c:yMode val="edge"/>
          <c:x val="0.28068044619422589"/>
          <c:y val="0"/>
        </c:manualLayout>
      </c:layout>
    </c:title>
    <c:view3D>
      <c:rAngAx val="1"/>
    </c:view3D>
    <c:backWall>
      <c:spPr>
        <a:noFill/>
        <a:ln w="25400">
          <a:noFill/>
        </a:ln>
      </c:spPr>
    </c:backWall>
    <c:plotArea>
      <c:layout/>
      <c:bar3DChart>
        <c:barDir val="col"/>
        <c:grouping val="clustered"/>
        <c:ser>
          <c:idx val="0"/>
          <c:order val="0"/>
          <c:tx>
            <c:strRef>
              <c:f>'GRAPHS ICS'!$C$26</c:f>
              <c:strCache>
                <c:ptCount val="1"/>
                <c:pt idx="0">
                  <c:v>% available reports</c:v>
                </c:pt>
              </c:strCache>
            </c:strRef>
          </c:tx>
          <c:cat>
            <c:strRef>
              <c:f>'GRAPHS ICS'!$B$27:$B$29</c:f>
              <c:strCache>
                <c:ptCount val="3"/>
                <c:pt idx="0">
                  <c:v>PSA</c:v>
                </c:pt>
                <c:pt idx="1">
                  <c:v>GRC</c:v>
                </c:pt>
                <c:pt idx="2">
                  <c:v>IITF</c:v>
                </c:pt>
              </c:strCache>
            </c:strRef>
          </c:cat>
          <c:val>
            <c:numRef>
              <c:f>'GRAPHS ICS'!$C$27:$C$29</c:f>
              <c:numCache>
                <c:formatCode>0%</c:formatCode>
                <c:ptCount val="3"/>
                <c:pt idx="0">
                  <c:v>0.89</c:v>
                </c:pt>
                <c:pt idx="1">
                  <c:v>0.98</c:v>
                </c:pt>
                <c:pt idx="2">
                  <c:v>1</c:v>
                </c:pt>
              </c:numCache>
            </c:numRef>
          </c:val>
        </c:ser>
        <c:shape val="box"/>
        <c:axId val="85448576"/>
        <c:axId val="85450112"/>
        <c:axId val="0"/>
      </c:bar3DChart>
      <c:catAx>
        <c:axId val="85448576"/>
        <c:scaling>
          <c:orientation val="minMax"/>
        </c:scaling>
        <c:delete val="1"/>
        <c:axPos val="b"/>
        <c:majorTickMark val="none"/>
        <c:tickLblPos val="nextTo"/>
        <c:crossAx val="85450112"/>
        <c:crosses val="autoZero"/>
        <c:auto val="1"/>
        <c:lblAlgn val="ctr"/>
        <c:lblOffset val="100"/>
      </c:catAx>
      <c:valAx>
        <c:axId val="85450112"/>
        <c:scaling>
          <c:orientation val="minMax"/>
        </c:scaling>
        <c:axPos val="l"/>
        <c:numFmt formatCode="0%" sourceLinked="1"/>
        <c:majorTickMark val="none"/>
        <c:tickLblPos val="nextTo"/>
        <c:crossAx val="85448576"/>
        <c:crosses val="autoZero"/>
        <c:crossBetween val="between"/>
      </c:valAx>
      <c:dTable>
        <c:showHorzBorder val="1"/>
        <c:showVertBorder val="1"/>
        <c:showOutline val="1"/>
        <c:showKeys val="1"/>
      </c:dTable>
      <c:spPr>
        <a:noFill/>
        <a:ln w="25400">
          <a:noFill/>
        </a:ln>
      </c:spPr>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F3975E-E27B-426E-8D0E-967796B5460F}" type="datetimeFigureOut">
              <a:rPr lang="en-US"/>
              <a:pPr/>
              <a:t>5/16/2015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740401-BE47-4990-BBDC-7DFBEF2D794C}" type="slidenum">
              <a:rPr lang="en-US"/>
              <a:pPr/>
              <a:t>‹#›</a:t>
            </a:fld>
            <a:endParaRPr lang="en-US"/>
          </a:p>
        </p:txBody>
      </p:sp>
    </p:spTree>
    <p:extLst>
      <p:ext uri="{BB962C8B-B14F-4D97-AF65-F5344CB8AC3E}">
        <p14:creationId xmlns="" xmlns:p14="http://schemas.microsoft.com/office/powerpoint/2010/main" val="1867481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40401-BE47-4990-BBDC-7DFBEF2D794C}" type="slidenum">
              <a:rPr lang="en-US"/>
              <a:pPr/>
              <a:t>1</a:t>
            </a:fld>
            <a:endParaRPr lang="en-US"/>
          </a:p>
        </p:txBody>
      </p:sp>
    </p:spTree>
    <p:extLst>
      <p:ext uri="{BB962C8B-B14F-4D97-AF65-F5344CB8AC3E}">
        <p14:creationId xmlns="" xmlns:p14="http://schemas.microsoft.com/office/powerpoint/2010/main" val="3455073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40401-BE47-4990-BBDC-7DFBEF2D794C}" type="slidenum">
              <a:rPr lang="en-US"/>
              <a:pPr/>
              <a:t>2</a:t>
            </a:fld>
            <a:endParaRPr lang="en-US"/>
          </a:p>
        </p:txBody>
      </p:sp>
    </p:spTree>
    <p:extLst>
      <p:ext uri="{BB962C8B-B14F-4D97-AF65-F5344CB8AC3E}">
        <p14:creationId xmlns="" xmlns:p14="http://schemas.microsoft.com/office/powerpoint/2010/main" val="3376557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40401-BE47-4990-BBDC-7DFBEF2D794C}" type="slidenum">
              <a:rPr lang="en-US"/>
              <a:pPr/>
              <a:t>3</a:t>
            </a:fld>
            <a:endParaRPr lang="en-US"/>
          </a:p>
        </p:txBody>
      </p:sp>
    </p:spTree>
    <p:extLst>
      <p:ext uri="{BB962C8B-B14F-4D97-AF65-F5344CB8AC3E}">
        <p14:creationId xmlns="" xmlns:p14="http://schemas.microsoft.com/office/powerpoint/2010/main" val="1849569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40401-BE47-4990-BBDC-7DFBEF2D794C}" type="slidenum">
              <a:rPr lang="en-US"/>
              <a:pPr/>
              <a:t>4</a:t>
            </a:fld>
            <a:endParaRPr lang="en-US"/>
          </a:p>
        </p:txBody>
      </p:sp>
    </p:spTree>
    <p:extLst>
      <p:ext uri="{BB962C8B-B14F-4D97-AF65-F5344CB8AC3E}">
        <p14:creationId xmlns="" xmlns:p14="http://schemas.microsoft.com/office/powerpoint/2010/main" val="35238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40401-BE47-4990-BBDC-7DFBEF2D794C}" type="slidenum">
              <a:rPr lang="en-US"/>
              <a:pPr/>
              <a:t>5</a:t>
            </a:fld>
            <a:endParaRPr lang="en-US"/>
          </a:p>
        </p:txBody>
      </p:sp>
    </p:spTree>
    <p:extLst>
      <p:ext uri="{BB962C8B-B14F-4D97-AF65-F5344CB8AC3E}">
        <p14:creationId xmlns="" xmlns:p14="http://schemas.microsoft.com/office/powerpoint/2010/main" val="65634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40401-BE47-4990-BBDC-7DFBEF2D794C}" type="slidenum">
              <a:rPr lang="en-US"/>
              <a:pPr/>
              <a:t>6</a:t>
            </a:fld>
            <a:endParaRPr lang="en-US"/>
          </a:p>
        </p:txBody>
      </p:sp>
    </p:spTree>
    <p:extLst>
      <p:ext uri="{BB962C8B-B14F-4D97-AF65-F5344CB8AC3E}">
        <p14:creationId xmlns="" xmlns:p14="http://schemas.microsoft.com/office/powerpoint/2010/main" val="465634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40401-BE47-4990-BBDC-7DFBEF2D794C}" type="slidenum">
              <a:rPr lang="en-US"/>
              <a:pPr/>
              <a:t>7</a:t>
            </a:fld>
            <a:endParaRPr lang="en-US"/>
          </a:p>
        </p:txBody>
      </p:sp>
    </p:spTree>
    <p:extLst>
      <p:ext uri="{BB962C8B-B14F-4D97-AF65-F5344CB8AC3E}">
        <p14:creationId xmlns="" xmlns:p14="http://schemas.microsoft.com/office/powerpoint/2010/main" val="690138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40401-BE47-4990-BBDC-7DFBEF2D794C}" type="slidenum">
              <a:rPr lang="en-US"/>
              <a:pPr/>
              <a:t>8</a:t>
            </a:fld>
            <a:endParaRPr lang="en-US"/>
          </a:p>
        </p:txBody>
      </p:sp>
    </p:spTree>
    <p:extLst>
      <p:ext uri="{BB962C8B-B14F-4D97-AF65-F5344CB8AC3E}">
        <p14:creationId xmlns="" xmlns:p14="http://schemas.microsoft.com/office/powerpoint/2010/main" val="4134334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40401-BE47-4990-BBDC-7DFBEF2D794C}" type="slidenum">
              <a:rPr lang="en-US"/>
              <a:pPr/>
              <a:t>9</a:t>
            </a:fld>
            <a:endParaRPr lang="en-US"/>
          </a:p>
        </p:txBody>
      </p:sp>
    </p:spTree>
    <p:extLst>
      <p:ext uri="{BB962C8B-B14F-4D97-AF65-F5344CB8AC3E}">
        <p14:creationId xmlns="" xmlns:p14="http://schemas.microsoft.com/office/powerpoint/2010/main" val="1842118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5/16/2015</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connectingforhealth.org/license.html" TargetMode="External"/><Relationship Id="rId2" Type="http://schemas.openxmlformats.org/officeDocument/2006/relationships/hyperlink" Target="http://www.who.int/mediacentre/factsheets/fs297/e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eer.cancer.gov/statfacts/html/breast.html"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accent4"/>
                </a:solidFill>
                <a:latin typeface="Cambria"/>
                <a:ea typeface="Microsoft JhengHei"/>
                <a:cs typeface="Angsana New"/>
              </a:rPr>
              <a:t>Data Quality Audit of Cancer Screening Data</a:t>
            </a:r>
          </a:p>
        </p:txBody>
      </p:sp>
      <p:sp>
        <p:nvSpPr>
          <p:cNvPr id="3" name="Subtitle 2"/>
          <p:cNvSpPr>
            <a:spLocks noGrp="1"/>
          </p:cNvSpPr>
          <p:nvPr>
            <p:ph type="subTitle" idx="1"/>
          </p:nvPr>
        </p:nvSpPr>
        <p:spPr/>
        <p:txBody>
          <a:bodyPr/>
          <a:lstStyle/>
          <a:p>
            <a:endParaRPr lang="en-US" dirty="0"/>
          </a:p>
          <a:p>
            <a:endParaRPr lang="en-US" dirty="0"/>
          </a:p>
        </p:txBody>
      </p:sp>
    </p:spTree>
    <p:extLst>
      <p:ext uri="{BB962C8B-B14F-4D97-AF65-F5344CB8AC3E}">
        <p14:creationId xmlns="" xmlns:p14="http://schemas.microsoft.com/office/powerpoint/2010/main" val="16423438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just"/>
            <a:r>
              <a:rPr lang="en-IN" sz="2700" b="1" dirty="0" smtClean="0">
                <a:latin typeface="Cambria" pitchFamily="18" charset="0"/>
              </a:rPr>
              <a:t>Nutritional and Socioeconomic Factors in Relation to Prostate Cancer Mortality: a Cross-National Study. James R. Hebert et. al (1998), Journal of the National Cancer Institute, Vol. 90, 1637-47</a:t>
            </a:r>
            <a:r>
              <a:rPr lang="en-IN" b="1" dirty="0" smtClean="0"/>
              <a:t>.</a:t>
            </a:r>
            <a:endParaRPr lang="en-IN" dirty="0"/>
          </a:p>
        </p:txBody>
      </p:sp>
      <p:sp>
        <p:nvSpPr>
          <p:cNvPr id="5" name="Content Placeholder 4"/>
          <p:cNvSpPr>
            <a:spLocks noGrp="1"/>
          </p:cNvSpPr>
          <p:nvPr>
            <p:ph idx="1"/>
          </p:nvPr>
        </p:nvSpPr>
        <p:spPr>
          <a:xfrm>
            <a:off x="1484310" y="2481943"/>
            <a:ext cx="10018713" cy="3309257"/>
          </a:xfrm>
        </p:spPr>
        <p:txBody>
          <a:bodyPr>
            <a:normAutofit fontScale="70000" lnSpcReduction="20000"/>
          </a:bodyPr>
          <a:lstStyle/>
          <a:p>
            <a:pPr algn="just" fontAlgn="base"/>
            <a:r>
              <a:rPr lang="en-IN" sz="2900" b="1" dirty="0" smtClean="0">
                <a:latin typeface="Cambria" pitchFamily="18" charset="0"/>
              </a:rPr>
              <a:t>Background: -</a:t>
            </a:r>
            <a:r>
              <a:rPr lang="en-IN" sz="2900" dirty="0" smtClean="0">
                <a:latin typeface="Cambria" pitchFamily="18" charset="0"/>
              </a:rPr>
              <a:t> Large international variations in rates of prostate cancer incidence and mortality suggest that environmental factors have a strong influence on the development of this disease. The purpose of this study was to identify predictive variables for prostate cancer mortality in data from 59 countries.​</a:t>
            </a:r>
          </a:p>
          <a:p>
            <a:pPr algn="just" fontAlgn="base"/>
            <a:r>
              <a:rPr lang="en-IN" sz="2900" b="1" dirty="0" smtClean="0">
                <a:latin typeface="Cambria" pitchFamily="18" charset="0"/>
              </a:rPr>
              <a:t>Methods:</a:t>
            </a:r>
            <a:r>
              <a:rPr lang="en-IN" sz="2900" dirty="0" smtClean="0">
                <a:latin typeface="Cambria" pitchFamily="18" charset="0"/>
              </a:rPr>
              <a:t> - Data on prostate cancer mortality, food consumption, tobacco use, socioeconomic factors, reproductive factors and health indicators were obtained from United Nation sources. Linear regression models were fit to these data. The influence of each variable fit in regression models were assessed by multiplying the regression coefficient b by 75th and 25th percentile value of the variable. The difference, bX75-bX25, is estimated effect of variable across its </a:t>
            </a:r>
            <a:r>
              <a:rPr lang="en-IN" sz="2900" dirty="0" err="1" smtClean="0">
                <a:latin typeface="Cambria" pitchFamily="18" charset="0"/>
              </a:rPr>
              <a:t>interquartile</a:t>
            </a:r>
            <a:r>
              <a:rPr lang="en-IN" sz="2900" dirty="0" smtClean="0">
                <a:latin typeface="Cambria" pitchFamily="18" charset="0"/>
              </a:rPr>
              <a:t> range on mortality rates measured deaths per 100000 males aged 45-74 years. </a:t>
            </a: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lgn="just" fontAlgn="base"/>
            <a:r>
              <a:rPr lang="en-IN" sz="2200" b="1" dirty="0" smtClean="0">
                <a:latin typeface="Cambria" pitchFamily="18" charset="0"/>
              </a:rPr>
              <a:t>Results: -</a:t>
            </a:r>
            <a:r>
              <a:rPr lang="en-IN" sz="2200" dirty="0" smtClean="0">
                <a:latin typeface="Cambria" pitchFamily="18" charset="0"/>
              </a:rPr>
              <a:t> Prostate cancer mortality was inversely proportional with estimated consumption of cereals (deaths; p= .001, bX75-bX25= -7.31), nuts and oilseeds (bX75-bX25= -1.72 deaths; p= .003) and fish (bX75-bX25= -1.47 deaths; p= .001). Besides variables related to diet, association was observed b/w prostate cancer mortality rates and a composite of other health related, sanitation and economic variables (p=.003)​</a:t>
            </a:r>
          </a:p>
          <a:p>
            <a:pPr algn="just" fontAlgn="base"/>
            <a:r>
              <a:rPr lang="en-IN" sz="2200" b="1" dirty="0" smtClean="0">
                <a:latin typeface="Cambria" pitchFamily="18" charset="0"/>
              </a:rPr>
              <a:t>Conclusions:</a:t>
            </a:r>
            <a:r>
              <a:rPr lang="en-IN" sz="2200" dirty="0" smtClean="0">
                <a:latin typeface="Cambria" pitchFamily="18" charset="0"/>
              </a:rPr>
              <a:t>- The specific food related results from this study are consistent with previous information and support the current dietary guidelines and hypothesis that grains, cereals and nuts are protective against cancer</a:t>
            </a:r>
            <a:r>
              <a:rPr lang="en-IN" dirty="0" smtClean="0"/>
              <a:t>.</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accent4"/>
                </a:solidFill>
              </a:rPr>
              <a:t>Objectives of the Study:-</a:t>
            </a:r>
            <a:endParaRPr lang="en-IN" dirty="0">
              <a:solidFill>
                <a:schemeClr val="accent4"/>
              </a:solidFill>
            </a:endParaRPr>
          </a:p>
        </p:txBody>
      </p:sp>
      <p:sp>
        <p:nvSpPr>
          <p:cNvPr id="3" name="Content Placeholder 2"/>
          <p:cNvSpPr>
            <a:spLocks noGrp="1"/>
          </p:cNvSpPr>
          <p:nvPr>
            <p:ph idx="1"/>
          </p:nvPr>
        </p:nvSpPr>
        <p:spPr/>
        <p:txBody>
          <a:bodyPr/>
          <a:lstStyle/>
          <a:p>
            <a:pPr fontAlgn="base"/>
            <a:r>
              <a:rPr lang="en-IN" sz="2000" dirty="0" smtClean="0">
                <a:latin typeface="Cambria" pitchFamily="18" charset="0"/>
              </a:rPr>
              <a:t>To perform a data quality a data quality audit on cancer screening data collected by ICS during period 2014-2015.​</a:t>
            </a:r>
          </a:p>
          <a:p>
            <a:pPr fontAlgn="base"/>
            <a:r>
              <a:rPr lang="en-IN" sz="2000" dirty="0" smtClean="0">
                <a:latin typeface="Cambria" pitchFamily="18" charset="0"/>
              </a:rPr>
              <a:t>To verify the quality of the reported key indicators in terms of dimensions (accuracy, reliability, precision, completeness, timeliness, integrity and confidentiality).</a:t>
            </a: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accent4"/>
                </a:solidFill>
              </a:rPr>
              <a:t>Methodology:-</a:t>
            </a:r>
            <a:endParaRPr lang="en-IN" dirty="0">
              <a:solidFill>
                <a:schemeClr val="accent4"/>
              </a:solidFill>
            </a:endParaRPr>
          </a:p>
        </p:txBody>
      </p:sp>
      <p:sp>
        <p:nvSpPr>
          <p:cNvPr id="3" name="Content Placeholder 2"/>
          <p:cNvSpPr>
            <a:spLocks noGrp="1"/>
          </p:cNvSpPr>
          <p:nvPr>
            <p:ph idx="1"/>
          </p:nvPr>
        </p:nvSpPr>
        <p:spPr>
          <a:xfrm>
            <a:off x="1484310" y="2155371"/>
            <a:ext cx="10018713" cy="3635829"/>
          </a:xfrm>
        </p:spPr>
        <p:txBody>
          <a:bodyPr>
            <a:noAutofit/>
          </a:bodyPr>
          <a:lstStyle/>
          <a:p>
            <a:pPr fontAlgn="base"/>
            <a:r>
              <a:rPr lang="en-IN" sz="1600" b="1" u="sng" dirty="0" smtClean="0">
                <a:latin typeface="Cambria" pitchFamily="18" charset="0"/>
              </a:rPr>
              <a:t>Study Design</a:t>
            </a:r>
            <a:r>
              <a:rPr lang="en-IN" sz="1600" b="1" dirty="0" smtClean="0">
                <a:latin typeface="Cambria" pitchFamily="18" charset="0"/>
              </a:rPr>
              <a:t>- </a:t>
            </a:r>
            <a:r>
              <a:rPr lang="en-IN" sz="1600" dirty="0" smtClean="0">
                <a:latin typeface="Cambria" pitchFamily="18" charset="0"/>
              </a:rPr>
              <a:t>The dissertation study involves analysis of secondary data. It is a mixture of both quantitative and qualitative data which is a cross sectional study and is retrospective.​</a:t>
            </a:r>
          </a:p>
          <a:p>
            <a:pPr fontAlgn="base"/>
            <a:r>
              <a:rPr lang="en-IN" sz="1600" b="1" u="sng" dirty="0" smtClean="0">
                <a:latin typeface="Cambria" pitchFamily="18" charset="0"/>
              </a:rPr>
              <a:t>Type of data</a:t>
            </a:r>
            <a:r>
              <a:rPr lang="en-IN" sz="1600" b="1" dirty="0" smtClean="0">
                <a:latin typeface="Cambria" pitchFamily="18" charset="0"/>
              </a:rPr>
              <a:t>- </a:t>
            </a:r>
            <a:r>
              <a:rPr lang="en-IN" sz="1600" dirty="0" smtClean="0">
                <a:latin typeface="Cambria" pitchFamily="18" charset="0"/>
              </a:rPr>
              <a:t>Secondary data was used for the study​</a:t>
            </a:r>
          </a:p>
          <a:p>
            <a:pPr fontAlgn="base"/>
            <a:r>
              <a:rPr lang="en-IN" sz="1600" b="1" u="sng" dirty="0" smtClean="0">
                <a:latin typeface="Cambria" pitchFamily="18" charset="0"/>
              </a:rPr>
              <a:t>Sample Size</a:t>
            </a:r>
            <a:r>
              <a:rPr lang="en-IN" sz="1600" b="1" dirty="0" smtClean="0">
                <a:latin typeface="Cambria" pitchFamily="18" charset="0"/>
              </a:rPr>
              <a:t>: -</a:t>
            </a:r>
            <a:r>
              <a:rPr lang="en-IN" sz="1600" dirty="0" smtClean="0">
                <a:latin typeface="Cambria" pitchFamily="18" charset="0"/>
              </a:rPr>
              <a:t> A total of 3,787 records screened for different type of cancer​</a:t>
            </a:r>
          </a:p>
          <a:p>
            <a:pPr fontAlgn="base"/>
            <a:r>
              <a:rPr lang="en-IN" sz="1600" b="1" u="sng" dirty="0" smtClean="0">
                <a:latin typeface="Cambria" pitchFamily="18" charset="0"/>
              </a:rPr>
              <a:t>Selection site</a:t>
            </a:r>
            <a:r>
              <a:rPr lang="en-IN" sz="1600" b="1" dirty="0" smtClean="0">
                <a:latin typeface="Cambria" pitchFamily="18" charset="0"/>
              </a:rPr>
              <a:t>: -</a:t>
            </a:r>
            <a:r>
              <a:rPr lang="en-IN" sz="1600" dirty="0" smtClean="0">
                <a:latin typeface="Cambria" pitchFamily="18" charset="0"/>
              </a:rPr>
              <a:t> Initially random sampling method was used to check the quality of any randomly picked indicator. However due to excessive missing values of the indicators entire data was audited​</a:t>
            </a:r>
          </a:p>
          <a:p>
            <a:pPr fontAlgn="base"/>
            <a:r>
              <a:rPr lang="en-IN" sz="1600" b="1" u="sng" dirty="0" smtClean="0">
                <a:latin typeface="Cambria" pitchFamily="18" charset="0"/>
              </a:rPr>
              <a:t>Tools</a:t>
            </a:r>
            <a:r>
              <a:rPr lang="en-IN" sz="1600" dirty="0" smtClean="0">
                <a:latin typeface="Cambria" pitchFamily="18" charset="0"/>
              </a:rPr>
              <a:t> used for study were: - SPSS v 16.0; Microsoft Office Excel 2007​</a:t>
            </a:r>
          </a:p>
          <a:p>
            <a:pPr fontAlgn="base"/>
            <a:r>
              <a:rPr lang="en-IN" sz="1600" b="1" u="sng" dirty="0" smtClean="0">
                <a:latin typeface="Cambria" pitchFamily="18" charset="0"/>
              </a:rPr>
              <a:t>Methodology:</a:t>
            </a:r>
            <a:r>
              <a:rPr lang="en-IN" sz="1600" b="1" dirty="0" smtClean="0">
                <a:latin typeface="Cambria" pitchFamily="18" charset="0"/>
              </a:rPr>
              <a:t> -</a:t>
            </a:r>
            <a:r>
              <a:rPr lang="en-IN" sz="1600" dirty="0" smtClean="0">
                <a:latin typeface="Cambria" pitchFamily="18" charset="0"/>
              </a:rPr>
              <a:t> Analysis was started by retrospectively re abstracting the secondary data. All the key indicators were identified for their values </a:t>
            </a:r>
            <a:r>
              <a:rPr lang="en-IN" sz="1600" dirty="0" err="1" smtClean="0">
                <a:latin typeface="Cambria" pitchFamily="18" charset="0"/>
              </a:rPr>
              <a:t>w.r.t</a:t>
            </a:r>
            <a:r>
              <a:rPr lang="en-IN" sz="1600" dirty="0" smtClean="0">
                <a:latin typeface="Cambria" pitchFamily="18" charset="0"/>
              </a:rPr>
              <a:t> to data quality dimensions. These dimensions are:- accuracy, reliability, precision, completeness, integrity, confidentiality and timeliness</a:t>
            </a:r>
            <a:r>
              <a:rPr lang="en-IN" sz="2000" dirty="0" smtClean="0"/>
              <a:t>.</a:t>
            </a:r>
          </a:p>
          <a:p>
            <a:endParaRPr lang="en-IN"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accent4"/>
                </a:solidFill>
              </a:rPr>
              <a:t>Implementation Phases of the Study:-</a:t>
            </a:r>
            <a:endParaRPr lang="en-IN" b="1" dirty="0">
              <a:solidFill>
                <a:schemeClr val="accent4"/>
              </a:solidFill>
            </a:endParaRPr>
          </a:p>
        </p:txBody>
      </p:sp>
      <p:sp>
        <p:nvSpPr>
          <p:cNvPr id="1027" name="Text Box 3"/>
          <p:cNvSpPr txBox="1">
            <a:spLocks noChangeArrowheads="1"/>
          </p:cNvSpPr>
          <p:nvPr/>
        </p:nvSpPr>
        <p:spPr bwMode="auto">
          <a:xfrm>
            <a:off x="4940209" y="1852931"/>
            <a:ext cx="1552575" cy="914400"/>
          </a:xfrm>
          <a:prstGeom prst="rect">
            <a:avLst/>
          </a:prstGeom>
          <a:solidFill>
            <a:srgbClr val="8064A2"/>
          </a:solidFill>
          <a:ln w="38100">
            <a:solidFill>
              <a:srgbClr val="F2F2F2"/>
            </a:solidFill>
            <a:miter lim="800000"/>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rgbClr val="FF0000"/>
                </a:solidFill>
                <a:effectLst/>
                <a:latin typeface="Times New Roman" pitchFamily="18" charset="0"/>
                <a:cs typeface="Arial" pitchFamily="34" charset="0"/>
              </a:rPr>
              <a:t>1</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cs typeface="Arial" pitchFamily="34" charset="0"/>
              </a:rPr>
              <a:t>Preparation and initiation</a:t>
            </a:r>
            <a:r>
              <a:rPr kumimoji="0" lang="en-IN" sz="1600" b="0" i="0" u="none" strike="noStrike" cap="none" normalizeH="0" baseline="0" dirty="0" smtClean="0">
                <a:ln>
                  <a:noFill/>
                </a:ln>
                <a:solidFill>
                  <a:schemeClr val="tx1"/>
                </a:solidFill>
                <a:effectLst/>
                <a:latin typeface="Times New Roman" pitchFamily="18" charset="0"/>
                <a:cs typeface="Arial" pitchFamily="34"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29" name="AutoShape 5"/>
          <p:cNvCxnSpPr>
            <a:cxnSpLocks noChangeShapeType="1"/>
          </p:cNvCxnSpPr>
          <p:nvPr/>
        </p:nvCxnSpPr>
        <p:spPr bwMode="auto">
          <a:xfrm>
            <a:off x="6505848" y="2319655"/>
            <a:ext cx="828675" cy="0"/>
          </a:xfrm>
          <a:prstGeom prst="straightConnector1">
            <a:avLst/>
          </a:prstGeom>
          <a:noFill/>
          <a:ln w="9525">
            <a:solidFill>
              <a:srgbClr val="000000"/>
            </a:solidFill>
            <a:round/>
            <a:headEnd/>
            <a:tailEnd type="triangle" w="med" len="med"/>
          </a:ln>
        </p:spPr>
      </p:cxnSp>
      <p:sp>
        <p:nvSpPr>
          <p:cNvPr id="1030" name="Text Box 6"/>
          <p:cNvSpPr txBox="1">
            <a:spLocks noChangeArrowheads="1"/>
          </p:cNvSpPr>
          <p:nvPr/>
        </p:nvSpPr>
        <p:spPr bwMode="auto">
          <a:xfrm>
            <a:off x="7360646" y="1834151"/>
            <a:ext cx="1482907" cy="1039677"/>
          </a:xfrm>
          <a:prstGeom prst="rect">
            <a:avLst/>
          </a:prstGeom>
          <a:solidFill>
            <a:srgbClr val="8064A2"/>
          </a:solidFill>
          <a:ln w="38100">
            <a:solidFill>
              <a:srgbClr val="F2F2F2"/>
            </a:solidFill>
            <a:miter lim="800000"/>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rgbClr val="FF0000"/>
                </a:solidFill>
                <a:effectLst/>
                <a:latin typeface="Times New Roman" pitchFamily="18" charset="0"/>
                <a:cs typeface="Arial" pitchFamily="34" charset="0"/>
              </a:rPr>
              <a:t>2</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cs typeface="Arial" pitchFamily="34" charset="0"/>
              </a:rPr>
              <a:t>Data check and auditing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p:nvPr/>
        </p:nvSpPr>
        <p:spPr>
          <a:xfrm>
            <a:off x="9013371" y="3513908"/>
            <a:ext cx="1528356" cy="10580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b="1" dirty="0" smtClean="0">
                <a:solidFill>
                  <a:schemeClr val="tx1"/>
                </a:solidFill>
                <a:latin typeface="Times New Roman" pitchFamily="18" charset="0"/>
                <a:cs typeface="Times New Roman" pitchFamily="18" charset="0"/>
              </a:rPr>
              <a:t>2 a</a:t>
            </a:r>
          </a:p>
          <a:p>
            <a:r>
              <a:rPr lang="en-IN" sz="1600" b="1" dirty="0" smtClean="0">
                <a:solidFill>
                  <a:schemeClr val="tx1"/>
                </a:solidFill>
                <a:latin typeface="Times New Roman" pitchFamily="18" charset="0"/>
                <a:cs typeface="Times New Roman" pitchFamily="18" charset="0"/>
              </a:rPr>
              <a:t>Prepare audit visits</a:t>
            </a:r>
          </a:p>
          <a:p>
            <a:pPr algn="ctr"/>
            <a:endParaRPr lang="en-IN" b="1" dirty="0"/>
          </a:p>
        </p:txBody>
      </p:sp>
      <p:sp>
        <p:nvSpPr>
          <p:cNvPr id="10" name="Rectangle 9"/>
          <p:cNvSpPr/>
          <p:nvPr/>
        </p:nvSpPr>
        <p:spPr>
          <a:xfrm>
            <a:off x="6570617" y="3461658"/>
            <a:ext cx="1672046" cy="1188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b="1" dirty="0" smtClean="0">
                <a:solidFill>
                  <a:schemeClr val="tx1"/>
                </a:solidFill>
                <a:latin typeface="Times New Roman" pitchFamily="18" charset="0"/>
                <a:cs typeface="Times New Roman" pitchFamily="18" charset="0"/>
              </a:rPr>
              <a:t>2 b</a:t>
            </a:r>
            <a:endParaRPr lang="en-IN" sz="1600" dirty="0" smtClean="0">
              <a:solidFill>
                <a:schemeClr val="tx1"/>
              </a:solidFill>
              <a:latin typeface="Times New Roman" pitchFamily="18" charset="0"/>
              <a:cs typeface="Times New Roman" pitchFamily="18" charset="0"/>
            </a:endParaRPr>
          </a:p>
          <a:p>
            <a:r>
              <a:rPr lang="en-IN" sz="1600" b="1" dirty="0" smtClean="0">
                <a:solidFill>
                  <a:schemeClr val="tx1"/>
                </a:solidFill>
                <a:latin typeface="Times New Roman" pitchFamily="18" charset="0"/>
                <a:cs typeface="Times New Roman" pitchFamily="18" charset="0"/>
              </a:rPr>
              <a:t>Review documentation/ forms/tools</a:t>
            </a:r>
            <a:endParaRPr lang="en-IN" sz="1600" dirty="0">
              <a:solidFill>
                <a:schemeClr val="tx1"/>
              </a:solidFill>
              <a:latin typeface="Times New Roman" pitchFamily="18" charset="0"/>
              <a:cs typeface="Times New Roman" pitchFamily="18" charset="0"/>
            </a:endParaRPr>
          </a:p>
        </p:txBody>
      </p:sp>
      <p:sp>
        <p:nvSpPr>
          <p:cNvPr id="11" name="Rectangle 10"/>
          <p:cNvSpPr/>
          <p:nvPr/>
        </p:nvSpPr>
        <p:spPr>
          <a:xfrm>
            <a:off x="4036422" y="3474722"/>
            <a:ext cx="1750424" cy="12148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b="1" dirty="0" smtClean="0">
                <a:solidFill>
                  <a:schemeClr val="tx1"/>
                </a:solidFill>
                <a:latin typeface="Times New Roman" pitchFamily="18" charset="0"/>
                <a:cs typeface="Times New Roman" pitchFamily="18" charset="0"/>
              </a:rPr>
              <a:t>2c</a:t>
            </a:r>
            <a:endParaRPr lang="en-IN" sz="1600" dirty="0" smtClean="0">
              <a:solidFill>
                <a:schemeClr val="tx1"/>
              </a:solidFill>
              <a:latin typeface="Times New Roman" pitchFamily="18" charset="0"/>
              <a:cs typeface="Times New Roman" pitchFamily="18" charset="0"/>
            </a:endParaRPr>
          </a:p>
          <a:p>
            <a:r>
              <a:rPr lang="en-IN" sz="1600" b="1" dirty="0" smtClean="0">
                <a:solidFill>
                  <a:schemeClr val="tx1"/>
                </a:solidFill>
                <a:latin typeface="Times New Roman" pitchFamily="18" charset="0"/>
                <a:cs typeface="Times New Roman" pitchFamily="18" charset="0"/>
              </a:rPr>
              <a:t>Trace and verify data from source document</a:t>
            </a:r>
            <a:endParaRPr lang="en-IN" sz="1600" dirty="0" smtClean="0">
              <a:solidFill>
                <a:schemeClr val="tx1"/>
              </a:solidFill>
              <a:latin typeface="Times New Roman" pitchFamily="18" charset="0"/>
              <a:cs typeface="Times New Roman" pitchFamily="18" charset="0"/>
            </a:endParaRPr>
          </a:p>
          <a:p>
            <a:pPr algn="ctr"/>
            <a:endParaRPr lang="en-IN" dirty="0"/>
          </a:p>
        </p:txBody>
      </p:sp>
      <p:sp>
        <p:nvSpPr>
          <p:cNvPr id="13" name="Rectangle 12"/>
          <p:cNvSpPr/>
          <p:nvPr/>
        </p:nvSpPr>
        <p:spPr>
          <a:xfrm>
            <a:off x="1672046" y="3422469"/>
            <a:ext cx="1528354" cy="12932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b="1" dirty="0" smtClean="0">
                <a:solidFill>
                  <a:schemeClr val="tx1"/>
                </a:solidFill>
                <a:latin typeface="Times New Roman" pitchFamily="18" charset="0"/>
                <a:cs typeface="Times New Roman" pitchFamily="18" charset="0"/>
              </a:rPr>
              <a:t>2d </a:t>
            </a:r>
            <a:endParaRPr lang="en-IN" sz="1600" dirty="0" smtClean="0">
              <a:solidFill>
                <a:schemeClr val="tx1"/>
              </a:solidFill>
              <a:latin typeface="Times New Roman" pitchFamily="18" charset="0"/>
              <a:cs typeface="Times New Roman" pitchFamily="18" charset="0"/>
            </a:endParaRPr>
          </a:p>
          <a:p>
            <a:r>
              <a:rPr lang="en-IN" sz="1600" b="1" dirty="0" smtClean="0">
                <a:solidFill>
                  <a:schemeClr val="tx1"/>
                </a:solidFill>
                <a:latin typeface="Times New Roman" pitchFamily="18" charset="0"/>
                <a:cs typeface="Times New Roman" pitchFamily="18" charset="0"/>
              </a:rPr>
              <a:t>Trace and verify data in electronic form</a:t>
            </a:r>
            <a:endParaRPr lang="en-IN" sz="1600" dirty="0" smtClean="0">
              <a:solidFill>
                <a:schemeClr val="tx1"/>
              </a:solidFill>
              <a:latin typeface="Times New Roman" pitchFamily="18" charset="0"/>
              <a:cs typeface="Times New Roman" pitchFamily="18" charset="0"/>
            </a:endParaRPr>
          </a:p>
          <a:p>
            <a:pPr algn="ctr"/>
            <a:endParaRPr lang="en-IN" dirty="0"/>
          </a:p>
        </p:txBody>
      </p:sp>
      <p:sp>
        <p:nvSpPr>
          <p:cNvPr id="1035" name="Text Box 11"/>
          <p:cNvSpPr txBox="1">
            <a:spLocks noGrp="1" noChangeArrowheads="1"/>
          </p:cNvSpPr>
          <p:nvPr>
            <p:ph idx="1"/>
          </p:nvPr>
        </p:nvSpPr>
        <p:spPr bwMode="auto">
          <a:xfrm>
            <a:off x="1920242" y="5277394"/>
            <a:ext cx="1254034" cy="1149531"/>
          </a:xfrm>
          <a:prstGeom prst="rect">
            <a:avLst/>
          </a:prstGeom>
          <a:solidFill>
            <a:srgbClr val="8064A2"/>
          </a:solidFill>
          <a:ln w="38100">
            <a:solidFill>
              <a:srgbClr val="F2F2F2"/>
            </a:solidFill>
            <a:miter lim="800000"/>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rgbClr val="FF0000"/>
                </a:solidFill>
                <a:effectLst/>
                <a:latin typeface="Times New Roman" pitchFamily="18" charset="0"/>
                <a:cs typeface="Arial" pitchFamily="34" charset="0"/>
              </a:rPr>
              <a:t>3</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cs typeface="Arial" pitchFamily="34" charset="0"/>
              </a:rPr>
              <a:t>First draft audit report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Text Box 12"/>
          <p:cNvSpPr txBox="1">
            <a:spLocks noChangeArrowheads="1"/>
          </p:cNvSpPr>
          <p:nvPr/>
        </p:nvSpPr>
        <p:spPr bwMode="auto">
          <a:xfrm>
            <a:off x="4077787" y="5240111"/>
            <a:ext cx="1552304" cy="1356632"/>
          </a:xfrm>
          <a:prstGeom prst="rect">
            <a:avLst/>
          </a:prstGeom>
          <a:solidFill>
            <a:srgbClr val="8064A2"/>
          </a:solidFill>
          <a:ln w="38100">
            <a:solidFill>
              <a:srgbClr val="F2F2F2"/>
            </a:solidFill>
            <a:miter lim="800000"/>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rgbClr val="FF0000"/>
                </a:solidFill>
                <a:effectLst/>
                <a:latin typeface="Times New Roman" pitchFamily="18" charset="0"/>
                <a:cs typeface="Arial" pitchFamily="34" charset="0"/>
              </a:rPr>
              <a:t>4</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cs typeface="Arial" pitchFamily="34" charset="0"/>
              </a:rPr>
              <a:t>Reviewing feedback from</a:t>
            </a:r>
            <a:r>
              <a:rPr kumimoji="0" lang="en-IN" sz="1600" b="0" i="0" u="none" strike="noStrike" cap="none" normalizeH="0" baseline="0" dirty="0" smtClean="0">
                <a:ln>
                  <a:noFill/>
                </a:ln>
                <a:solidFill>
                  <a:schemeClr val="tx1"/>
                </a:solidFill>
                <a:effectLst/>
                <a:latin typeface="Times New Roman" pitchFamily="18" charset="0"/>
                <a:cs typeface="Arial" pitchFamily="34" charset="0"/>
              </a:rPr>
              <a:t> </a:t>
            </a:r>
            <a:r>
              <a:rPr kumimoji="0" lang="en-IN" sz="1600" b="1" i="0" u="none" strike="noStrike" cap="none" normalizeH="0" baseline="0" dirty="0" smtClean="0">
                <a:ln>
                  <a:noFill/>
                </a:ln>
                <a:solidFill>
                  <a:schemeClr val="tx1"/>
                </a:solidFill>
                <a:effectLst/>
                <a:latin typeface="Times New Roman" pitchFamily="18" charset="0"/>
                <a:cs typeface="Arial" pitchFamily="34" charset="0"/>
              </a:rPr>
              <a:t>organization</a:t>
            </a:r>
            <a:endParaRPr kumimoji="0" lang="en-IN" sz="16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7" name="Text Box 13"/>
          <p:cNvSpPr txBox="1">
            <a:spLocks noChangeArrowheads="1"/>
          </p:cNvSpPr>
          <p:nvPr/>
        </p:nvSpPr>
        <p:spPr bwMode="auto">
          <a:xfrm>
            <a:off x="6733359" y="5279707"/>
            <a:ext cx="1524000" cy="1134155"/>
          </a:xfrm>
          <a:prstGeom prst="rect">
            <a:avLst/>
          </a:prstGeom>
          <a:solidFill>
            <a:srgbClr val="8064A2"/>
          </a:solidFill>
          <a:ln w="38100">
            <a:solidFill>
              <a:srgbClr val="F2F2F2"/>
            </a:solidFill>
            <a:miter lim="800000"/>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rgbClr val="FF0000"/>
                </a:solidFill>
                <a:effectLst/>
                <a:latin typeface="Times New Roman" pitchFamily="18" charset="0"/>
                <a:cs typeface="Arial" pitchFamily="34" charset="0"/>
              </a:rPr>
              <a:t>5</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cs typeface="Arial" pitchFamily="34" charset="0"/>
              </a:rPr>
              <a:t>Finalizing audit report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8" name="Text Box 14"/>
          <p:cNvSpPr txBox="1">
            <a:spLocks noChangeArrowheads="1"/>
          </p:cNvSpPr>
          <p:nvPr/>
        </p:nvSpPr>
        <p:spPr bwMode="auto">
          <a:xfrm>
            <a:off x="9017726" y="5188948"/>
            <a:ext cx="1889760" cy="1133475"/>
          </a:xfrm>
          <a:prstGeom prst="rect">
            <a:avLst/>
          </a:prstGeom>
          <a:solidFill>
            <a:srgbClr val="8064A2"/>
          </a:solidFill>
          <a:ln w="38100">
            <a:solidFill>
              <a:srgbClr val="F2F2F2"/>
            </a:solidFill>
            <a:miter lim="800000"/>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rgbClr val="FF0000"/>
                </a:solidFill>
                <a:effectLst/>
                <a:latin typeface="Times New Roman" pitchFamily="18" charset="0"/>
                <a:cs typeface="Arial" pitchFamily="34" charset="0"/>
              </a:rPr>
              <a:t>6</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cs typeface="Arial" pitchFamily="34" charset="0"/>
              </a:rPr>
              <a:t>Follow up based on feedback</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9" name="AutoShape 15"/>
          <p:cNvCxnSpPr>
            <a:cxnSpLocks noChangeShapeType="1"/>
          </p:cNvCxnSpPr>
          <p:nvPr/>
        </p:nvCxnSpPr>
        <p:spPr bwMode="auto">
          <a:xfrm rot="5400000">
            <a:off x="9274627" y="2939144"/>
            <a:ext cx="1084220" cy="13064"/>
          </a:xfrm>
          <a:prstGeom prst="straightConnector1">
            <a:avLst/>
          </a:prstGeom>
          <a:noFill/>
          <a:ln w="9525">
            <a:solidFill>
              <a:srgbClr val="000000"/>
            </a:solidFill>
            <a:round/>
            <a:headEnd/>
            <a:tailEnd type="triangle" w="med" len="med"/>
          </a:ln>
        </p:spPr>
      </p:cxnSp>
      <p:cxnSp>
        <p:nvCxnSpPr>
          <p:cNvPr id="23" name="Straight Connector 22"/>
          <p:cNvCxnSpPr/>
          <p:nvPr/>
        </p:nvCxnSpPr>
        <p:spPr>
          <a:xfrm flipV="1">
            <a:off x="8908869" y="2377440"/>
            <a:ext cx="940525"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0" name="AutoShape 16"/>
          <p:cNvCxnSpPr>
            <a:cxnSpLocks noChangeShapeType="1"/>
          </p:cNvCxnSpPr>
          <p:nvPr/>
        </p:nvCxnSpPr>
        <p:spPr bwMode="auto">
          <a:xfrm rot="10800000" flipV="1">
            <a:off x="8225791" y="4023360"/>
            <a:ext cx="722267" cy="13744"/>
          </a:xfrm>
          <a:prstGeom prst="straightConnector1">
            <a:avLst/>
          </a:prstGeom>
          <a:noFill/>
          <a:ln w="9525">
            <a:solidFill>
              <a:srgbClr val="000000"/>
            </a:solidFill>
            <a:round/>
            <a:headEnd/>
            <a:tailEnd type="triangle" w="med" len="med"/>
          </a:ln>
        </p:spPr>
      </p:cxnSp>
      <p:cxnSp>
        <p:nvCxnSpPr>
          <p:cNvPr id="1041" name="AutoShape 17"/>
          <p:cNvCxnSpPr>
            <a:cxnSpLocks noChangeShapeType="1"/>
          </p:cNvCxnSpPr>
          <p:nvPr/>
        </p:nvCxnSpPr>
        <p:spPr bwMode="auto">
          <a:xfrm rot="10800000" flipV="1">
            <a:off x="5764807" y="4023359"/>
            <a:ext cx="740497" cy="13749"/>
          </a:xfrm>
          <a:prstGeom prst="straightConnector1">
            <a:avLst/>
          </a:prstGeom>
          <a:noFill/>
          <a:ln w="9525">
            <a:solidFill>
              <a:srgbClr val="000000"/>
            </a:solidFill>
            <a:round/>
            <a:headEnd/>
            <a:tailEnd type="triangle" w="med" len="med"/>
          </a:ln>
        </p:spPr>
      </p:cxnSp>
      <p:cxnSp>
        <p:nvCxnSpPr>
          <p:cNvPr id="1042" name="AutoShape 18"/>
          <p:cNvCxnSpPr>
            <a:cxnSpLocks noChangeShapeType="1"/>
          </p:cNvCxnSpPr>
          <p:nvPr/>
        </p:nvCxnSpPr>
        <p:spPr bwMode="auto">
          <a:xfrm rot="10800000">
            <a:off x="3239590" y="3958047"/>
            <a:ext cx="757645" cy="13065"/>
          </a:xfrm>
          <a:prstGeom prst="straightConnector1">
            <a:avLst/>
          </a:prstGeom>
          <a:noFill/>
          <a:ln w="9525">
            <a:solidFill>
              <a:srgbClr val="000000"/>
            </a:solidFill>
            <a:round/>
            <a:headEnd/>
            <a:tailEnd type="triangle" w="med" len="med"/>
          </a:ln>
        </p:spPr>
      </p:cxnSp>
      <p:cxnSp>
        <p:nvCxnSpPr>
          <p:cNvPr id="1043" name="AutoShape 19"/>
          <p:cNvCxnSpPr>
            <a:cxnSpLocks noChangeShapeType="1"/>
          </p:cNvCxnSpPr>
          <p:nvPr/>
        </p:nvCxnSpPr>
        <p:spPr bwMode="auto">
          <a:xfrm rot="16200000" flipH="1">
            <a:off x="2056380" y="4982462"/>
            <a:ext cx="579529" cy="10340"/>
          </a:xfrm>
          <a:prstGeom prst="straightConnector1">
            <a:avLst/>
          </a:prstGeom>
          <a:noFill/>
          <a:ln w="9525">
            <a:solidFill>
              <a:srgbClr val="000000"/>
            </a:solidFill>
            <a:round/>
            <a:headEnd/>
            <a:tailEnd type="triangle" w="med" len="med"/>
          </a:ln>
        </p:spPr>
      </p:cxnSp>
      <p:cxnSp>
        <p:nvCxnSpPr>
          <p:cNvPr id="1044" name="AutoShape 20"/>
          <p:cNvCxnSpPr>
            <a:cxnSpLocks noChangeShapeType="1"/>
          </p:cNvCxnSpPr>
          <p:nvPr/>
        </p:nvCxnSpPr>
        <p:spPr bwMode="auto">
          <a:xfrm flipV="1">
            <a:off x="3227070" y="5747657"/>
            <a:ext cx="848541" cy="17826"/>
          </a:xfrm>
          <a:prstGeom prst="straightConnector1">
            <a:avLst/>
          </a:prstGeom>
          <a:noFill/>
          <a:ln w="9525">
            <a:solidFill>
              <a:srgbClr val="000000"/>
            </a:solidFill>
            <a:round/>
            <a:headEnd/>
            <a:tailEnd type="triangle" w="med" len="med"/>
          </a:ln>
        </p:spPr>
      </p:cxnSp>
      <p:cxnSp>
        <p:nvCxnSpPr>
          <p:cNvPr id="1045" name="AutoShape 21"/>
          <p:cNvCxnSpPr>
            <a:cxnSpLocks noChangeShapeType="1"/>
          </p:cNvCxnSpPr>
          <p:nvPr/>
        </p:nvCxnSpPr>
        <p:spPr bwMode="auto">
          <a:xfrm>
            <a:off x="5682343" y="5721531"/>
            <a:ext cx="1018903" cy="1588"/>
          </a:xfrm>
          <a:prstGeom prst="straightConnector1">
            <a:avLst/>
          </a:prstGeom>
          <a:noFill/>
          <a:ln w="9525">
            <a:solidFill>
              <a:srgbClr val="000000"/>
            </a:solidFill>
            <a:round/>
            <a:headEnd/>
            <a:tailEnd type="triangle" w="med" len="med"/>
          </a:ln>
        </p:spPr>
      </p:cxnSp>
      <p:cxnSp>
        <p:nvCxnSpPr>
          <p:cNvPr id="1046" name="AutoShape 22"/>
          <p:cNvCxnSpPr>
            <a:cxnSpLocks noChangeShapeType="1"/>
            <a:endCxn id="1038" idx="1"/>
          </p:cNvCxnSpPr>
          <p:nvPr/>
        </p:nvCxnSpPr>
        <p:spPr bwMode="auto">
          <a:xfrm>
            <a:off x="8259809" y="5734459"/>
            <a:ext cx="757917" cy="21227"/>
          </a:xfrm>
          <a:prstGeom prst="straightConnector1">
            <a:avLst/>
          </a:prstGeom>
          <a:noFill/>
          <a:ln w="9525">
            <a:solidFill>
              <a:srgbClr val="000000"/>
            </a:solidFill>
            <a:round/>
            <a:headEnd/>
            <a:tailEnd type="triangle" w="med" len="med"/>
          </a:ln>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accent4"/>
                </a:solidFill>
              </a:rPr>
              <a:t>Results:-</a:t>
            </a:r>
            <a:endParaRPr lang="en-IN" b="1" dirty="0">
              <a:solidFill>
                <a:schemeClr val="accent4"/>
              </a:solidFill>
            </a:endParaRPr>
          </a:p>
        </p:txBody>
      </p:sp>
      <p:sp>
        <p:nvSpPr>
          <p:cNvPr id="3" name="Content Placeholder 2"/>
          <p:cNvSpPr>
            <a:spLocks noGrp="1"/>
          </p:cNvSpPr>
          <p:nvPr>
            <p:ph idx="1"/>
          </p:nvPr>
        </p:nvSpPr>
        <p:spPr/>
        <p:txBody>
          <a:bodyPr/>
          <a:lstStyle/>
          <a:p>
            <a:r>
              <a:rPr lang="en-IN" b="1" u="sng" dirty="0" smtClean="0"/>
              <a:t>Input data analysis:-</a:t>
            </a:r>
            <a:endParaRPr lang="en-IN" dirty="0" smtClean="0"/>
          </a:p>
          <a:p>
            <a:r>
              <a:rPr lang="en-IN" b="1" dirty="0" smtClean="0"/>
              <a:t>Data supplied:-</a:t>
            </a:r>
            <a:endParaRPr lang="en-IN" dirty="0" smtClean="0"/>
          </a:p>
          <a:p>
            <a:r>
              <a:rPr lang="en-IN" dirty="0" smtClean="0"/>
              <a:t>Socio demographic data and clinical data.</a:t>
            </a:r>
          </a:p>
          <a:p>
            <a:r>
              <a:rPr lang="en-IN" dirty="0" smtClean="0"/>
              <a:t>Most figures in this report are presented as simple counts or percentages (rounded to two decimal place).</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293223" y="2063932"/>
          <a:ext cx="4754879" cy="357922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076995" y="5852160"/>
            <a:ext cx="3958045" cy="646331"/>
          </a:xfrm>
          <a:prstGeom prst="rect">
            <a:avLst/>
          </a:prstGeom>
          <a:noFill/>
        </p:spPr>
        <p:txBody>
          <a:bodyPr wrap="square" rtlCol="0">
            <a:spAutoFit/>
          </a:bodyPr>
          <a:lstStyle/>
          <a:p>
            <a:r>
              <a:rPr lang="en-IN" b="1" i="1" dirty="0" smtClean="0"/>
              <a:t># Figure 1 Graph showing missing values of the key indicators</a:t>
            </a:r>
            <a:endParaRPr lang="en-IN" dirty="0"/>
          </a:p>
        </p:txBody>
      </p:sp>
      <p:sp>
        <p:nvSpPr>
          <p:cNvPr id="44034" name="Text Box 2"/>
          <p:cNvSpPr txBox="1">
            <a:spLocks noChangeArrowheads="1"/>
          </p:cNvSpPr>
          <p:nvPr/>
        </p:nvSpPr>
        <p:spPr bwMode="auto">
          <a:xfrm>
            <a:off x="8883877" y="203381"/>
            <a:ext cx="898525" cy="6254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IN" sz="2200" b="0" i="0" u="none" strike="noStrike" cap="none" normalizeH="0" baseline="0" dirty="0" smtClean="0">
                <a:ln>
                  <a:noFill/>
                </a:ln>
                <a:solidFill>
                  <a:schemeClr val="tx1"/>
                </a:solidFill>
                <a:effectLst/>
                <a:latin typeface="Times New Roman" pitchFamily="18" charset="0"/>
                <a:cs typeface="Arial" pitchFamily="34" charset="0"/>
              </a:rPr>
              <a:t>ICS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4035" name="Text Box 3"/>
          <p:cNvSpPr txBox="1">
            <a:spLocks noGrp="1" noChangeArrowheads="1"/>
          </p:cNvSpPr>
          <p:nvPr>
            <p:ph type="title"/>
          </p:nvPr>
        </p:nvSpPr>
        <p:spPr bwMode="auto">
          <a:xfrm>
            <a:off x="7014755" y="1384663"/>
            <a:ext cx="1332412" cy="8882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normAutofit fontScale="90000"/>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PSA Data</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Total records= 500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4036" name="Text Box 4"/>
          <p:cNvSpPr txBox="1">
            <a:spLocks noChangeArrowheads="1"/>
          </p:cNvSpPr>
          <p:nvPr/>
        </p:nvSpPr>
        <p:spPr bwMode="auto">
          <a:xfrm>
            <a:off x="8728529" y="1436870"/>
            <a:ext cx="1303746" cy="8239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GRC Data</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Total records= 1,677</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4037" name="Text Box 5"/>
          <p:cNvSpPr txBox="1">
            <a:spLocks noChangeArrowheads="1"/>
          </p:cNvSpPr>
          <p:nvPr/>
        </p:nvSpPr>
        <p:spPr bwMode="auto">
          <a:xfrm>
            <a:off x="10584452" y="1396683"/>
            <a:ext cx="1276622" cy="7969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IITF Data</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Total records= 1,610</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4038" name="Text Box 6"/>
          <p:cNvSpPr txBox="1">
            <a:spLocks noChangeArrowheads="1"/>
          </p:cNvSpPr>
          <p:nvPr/>
        </p:nvSpPr>
        <p:spPr bwMode="auto">
          <a:xfrm>
            <a:off x="6659063" y="2774859"/>
            <a:ext cx="1419225" cy="11962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Total value of all key indicators to be present= 21*500= 10,500</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4039" name="Text Box 7"/>
          <p:cNvSpPr txBox="1">
            <a:spLocks noChangeArrowheads="1"/>
          </p:cNvSpPr>
          <p:nvPr/>
        </p:nvSpPr>
        <p:spPr bwMode="auto">
          <a:xfrm>
            <a:off x="8634548" y="2774859"/>
            <a:ext cx="1425575" cy="114399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Total value of all key indicators to be present=23*1,677= 38,571</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4040" name="Text Box 8"/>
          <p:cNvSpPr txBox="1">
            <a:spLocks noChangeArrowheads="1"/>
          </p:cNvSpPr>
          <p:nvPr/>
        </p:nvSpPr>
        <p:spPr bwMode="auto">
          <a:xfrm>
            <a:off x="10404883" y="2745921"/>
            <a:ext cx="1570037" cy="110762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Total value of all key indicators to be present= 23*1,610= 37,030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4041" name="Text Box 9"/>
          <p:cNvSpPr txBox="1">
            <a:spLocks noChangeArrowheads="1"/>
          </p:cNvSpPr>
          <p:nvPr/>
        </p:nvSpPr>
        <p:spPr bwMode="auto">
          <a:xfrm>
            <a:off x="6598376" y="4519749"/>
            <a:ext cx="1466850" cy="9021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Times New Roman" pitchFamily="18" charset="0"/>
              </a:rPr>
              <a:t>Total value of key indicators available= 8,872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4042" name="Text Box 10"/>
          <p:cNvSpPr txBox="1">
            <a:spLocks noChangeArrowheads="1"/>
          </p:cNvSpPr>
          <p:nvPr/>
        </p:nvSpPr>
        <p:spPr bwMode="auto">
          <a:xfrm>
            <a:off x="8569235" y="4484824"/>
            <a:ext cx="1425575" cy="1001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Total value of key indicators available= 29,795</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4043" name="Text Box 11"/>
          <p:cNvSpPr txBox="1">
            <a:spLocks noChangeArrowheads="1"/>
          </p:cNvSpPr>
          <p:nvPr/>
        </p:nvSpPr>
        <p:spPr bwMode="auto">
          <a:xfrm>
            <a:off x="10437132" y="4537075"/>
            <a:ext cx="1403350" cy="9362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400" b="0" i="0" u="none" strike="noStrike" cap="none" normalizeH="0" baseline="0" dirty="0" smtClean="0">
                <a:ln>
                  <a:noFill/>
                </a:ln>
                <a:solidFill>
                  <a:schemeClr val="tx1"/>
                </a:solidFill>
                <a:effectLst/>
                <a:latin typeface="Times New Roman" pitchFamily="18" charset="0"/>
                <a:cs typeface="Arial" pitchFamily="34" charset="0"/>
              </a:rPr>
              <a:t>Total value of key indicators available= 20,602</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TextBox 15"/>
          <p:cNvSpPr txBox="1"/>
          <p:nvPr/>
        </p:nvSpPr>
        <p:spPr>
          <a:xfrm>
            <a:off x="6897188" y="5747657"/>
            <a:ext cx="3775165" cy="923330"/>
          </a:xfrm>
          <a:prstGeom prst="rect">
            <a:avLst/>
          </a:prstGeom>
          <a:noFill/>
        </p:spPr>
        <p:txBody>
          <a:bodyPr wrap="square" rtlCol="0">
            <a:spAutoFit/>
          </a:bodyPr>
          <a:lstStyle/>
          <a:p>
            <a:r>
              <a:rPr lang="en-IN" b="1" i="1" dirty="0" smtClean="0"/>
              <a:t># Figure 2 Representing tracking of data</a:t>
            </a:r>
            <a:endParaRPr lang="en-IN" dirty="0" smtClean="0"/>
          </a:p>
          <a:p>
            <a:endParaRPr lang="en-IN" dirty="0"/>
          </a:p>
        </p:txBody>
      </p:sp>
      <p:cxnSp>
        <p:nvCxnSpPr>
          <p:cNvPr id="21" name="Straight Arrow Connector 20"/>
          <p:cNvCxnSpPr/>
          <p:nvPr/>
        </p:nvCxnSpPr>
        <p:spPr>
          <a:xfrm rot="10800000" flipV="1">
            <a:off x="8020595" y="836023"/>
            <a:ext cx="1123405" cy="50945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8869681" y="1149531"/>
            <a:ext cx="57476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44037" idx="0"/>
          </p:cNvCxnSpPr>
          <p:nvPr/>
        </p:nvCxnSpPr>
        <p:spPr>
          <a:xfrm>
            <a:off x="9183189" y="849086"/>
            <a:ext cx="2039574" cy="54759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7302138" y="2534194"/>
            <a:ext cx="404949" cy="130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8941525" y="2540727"/>
            <a:ext cx="457202"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10776858" y="2508069"/>
            <a:ext cx="587828" cy="130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44038" idx="2"/>
            <a:endCxn id="44041" idx="0"/>
          </p:cNvCxnSpPr>
          <p:nvPr/>
        </p:nvCxnSpPr>
        <p:spPr>
          <a:xfrm rot="5400000">
            <a:off x="7075919" y="4226992"/>
            <a:ext cx="548640" cy="368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a:off x="8863150" y="4225834"/>
            <a:ext cx="600891" cy="130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44040" idx="2"/>
            <a:endCxn id="44043" idx="0"/>
          </p:cNvCxnSpPr>
          <p:nvPr/>
        </p:nvCxnSpPr>
        <p:spPr>
          <a:xfrm rot="5400000">
            <a:off x="10822589" y="4169762"/>
            <a:ext cx="683532" cy="5109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nvPr>
        </p:nvGraphicFramePr>
        <p:xfrm>
          <a:off x="7019881" y="1489075"/>
          <a:ext cx="4884737" cy="32051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1341119" y="1678576"/>
          <a:ext cx="4693920" cy="295873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2364377" y="5277395"/>
            <a:ext cx="3095898" cy="1200329"/>
          </a:xfrm>
          <a:prstGeom prst="rect">
            <a:avLst/>
          </a:prstGeom>
          <a:noFill/>
        </p:spPr>
        <p:txBody>
          <a:bodyPr wrap="square" rtlCol="0">
            <a:spAutoFit/>
          </a:bodyPr>
          <a:lstStyle/>
          <a:p>
            <a:r>
              <a:rPr lang="en-IN" b="1" i="1" dirty="0" smtClean="0"/>
              <a:t># Figure 3 Graph showing Percentage of available reports</a:t>
            </a:r>
            <a:endParaRPr lang="en-IN" dirty="0" smtClean="0"/>
          </a:p>
          <a:p>
            <a:endParaRPr lang="en-IN" dirty="0"/>
          </a:p>
        </p:txBody>
      </p:sp>
      <p:sp>
        <p:nvSpPr>
          <p:cNvPr id="9" name="TextBox 8"/>
          <p:cNvSpPr txBox="1"/>
          <p:nvPr/>
        </p:nvSpPr>
        <p:spPr>
          <a:xfrm>
            <a:off x="7811589" y="5365375"/>
            <a:ext cx="3107423" cy="923330"/>
          </a:xfrm>
          <a:prstGeom prst="rect">
            <a:avLst/>
          </a:prstGeom>
          <a:noFill/>
        </p:spPr>
        <p:txBody>
          <a:bodyPr wrap="square" rtlCol="0">
            <a:spAutoFit/>
          </a:bodyPr>
          <a:lstStyle/>
          <a:p>
            <a:r>
              <a:rPr lang="en-IN" b="1" i="1" dirty="0" smtClean="0"/>
              <a:t>Figure  Graph showing Percentage of complete reports</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IN" b="1" i="1" dirty="0" smtClean="0">
                <a:solidFill>
                  <a:schemeClr val="accent4"/>
                </a:solidFill>
              </a:rPr>
              <a:t>#Table showing Compliance of key indicators with dimensions:-</a:t>
            </a:r>
            <a:r>
              <a:rPr lang="en-IN" dirty="0" smtClean="0"/>
              <a:t/>
            </a:r>
            <a:br>
              <a:rPr lang="en-IN" dirty="0" smtClean="0"/>
            </a:br>
            <a:endParaRPr lang="en-IN" dirty="0"/>
          </a:p>
        </p:txBody>
      </p:sp>
      <p:sp>
        <p:nvSpPr>
          <p:cNvPr id="6" name="Text Placeholder 5"/>
          <p:cNvSpPr>
            <a:spLocks noGrp="1"/>
          </p:cNvSpPr>
          <p:nvPr>
            <p:ph type="body" idx="1"/>
          </p:nvPr>
        </p:nvSpPr>
        <p:spPr/>
        <p:txBody>
          <a:bodyPr/>
          <a:lstStyle/>
          <a:p>
            <a:r>
              <a:rPr lang="en-IN" dirty="0" smtClean="0"/>
              <a:t>Dimension</a:t>
            </a:r>
            <a:endParaRPr lang="en-IN" dirty="0"/>
          </a:p>
        </p:txBody>
      </p:sp>
      <p:sp>
        <p:nvSpPr>
          <p:cNvPr id="7" name="Content Placeholder 6"/>
          <p:cNvSpPr>
            <a:spLocks noGrp="1"/>
          </p:cNvSpPr>
          <p:nvPr>
            <p:ph sz="half" idx="2"/>
          </p:nvPr>
        </p:nvSpPr>
        <p:spPr/>
        <p:txBody>
          <a:bodyPr>
            <a:normAutofit fontScale="92500" lnSpcReduction="20000"/>
          </a:bodyPr>
          <a:lstStyle/>
          <a:p>
            <a:r>
              <a:rPr lang="en-IN" b="1" dirty="0" smtClean="0"/>
              <a:t>Accuracy</a:t>
            </a:r>
          </a:p>
          <a:p>
            <a:r>
              <a:rPr lang="en-IN" b="1" dirty="0" smtClean="0"/>
              <a:t>Reliability</a:t>
            </a:r>
          </a:p>
          <a:p>
            <a:endParaRPr lang="en-IN" b="1" dirty="0" smtClean="0"/>
          </a:p>
          <a:p>
            <a:r>
              <a:rPr lang="en-IN" b="1" dirty="0" smtClean="0"/>
              <a:t>Precision</a:t>
            </a:r>
          </a:p>
          <a:p>
            <a:endParaRPr lang="en-IN" b="1" dirty="0" smtClean="0"/>
          </a:p>
          <a:p>
            <a:endParaRPr lang="en-IN" b="1" dirty="0" smtClean="0"/>
          </a:p>
          <a:p>
            <a:r>
              <a:rPr lang="en-IN" b="1" dirty="0" smtClean="0"/>
              <a:t>Timeliness</a:t>
            </a:r>
            <a:endParaRPr lang="en-IN" dirty="0"/>
          </a:p>
        </p:txBody>
      </p:sp>
      <p:sp>
        <p:nvSpPr>
          <p:cNvPr id="8" name="Text Placeholder 7"/>
          <p:cNvSpPr>
            <a:spLocks noGrp="1"/>
          </p:cNvSpPr>
          <p:nvPr>
            <p:ph type="body" sz="quarter" idx="3"/>
          </p:nvPr>
        </p:nvSpPr>
        <p:spPr/>
        <p:txBody>
          <a:bodyPr/>
          <a:lstStyle/>
          <a:p>
            <a:r>
              <a:rPr lang="en-IN" dirty="0" smtClean="0"/>
              <a:t>Compliance</a:t>
            </a:r>
            <a:endParaRPr lang="en-IN" dirty="0"/>
          </a:p>
        </p:txBody>
      </p:sp>
      <p:sp>
        <p:nvSpPr>
          <p:cNvPr id="9" name="Content Placeholder 8"/>
          <p:cNvSpPr>
            <a:spLocks noGrp="1"/>
          </p:cNvSpPr>
          <p:nvPr>
            <p:ph sz="quarter" idx="4"/>
          </p:nvPr>
        </p:nvSpPr>
        <p:spPr/>
        <p:txBody>
          <a:bodyPr>
            <a:noAutofit/>
          </a:bodyPr>
          <a:lstStyle/>
          <a:p>
            <a:r>
              <a:rPr lang="en-IN" sz="1400" dirty="0" smtClean="0"/>
              <a:t>The accuracy of the data was not 100%. </a:t>
            </a:r>
          </a:p>
          <a:p>
            <a:r>
              <a:rPr lang="en-IN" sz="1400" dirty="0" smtClean="0"/>
              <a:t>Though the reliability could not be accessed due to retrospective nature of the work, since most of the variables collected were socio demographic in nature it can be safely assumed to be a reliable data. </a:t>
            </a:r>
          </a:p>
          <a:p>
            <a:r>
              <a:rPr lang="en-IN" sz="1400" dirty="0" smtClean="0"/>
              <a:t>Although at a broader prospective data was precise, it could not be verified as this is a retrospective study. For example variables like education, income and profession. Most of the records had various values and were difficult to be categorized accurately</a:t>
            </a:r>
          </a:p>
          <a:p>
            <a:r>
              <a:rPr lang="en-IN" sz="1400" dirty="0" smtClean="0"/>
              <a:t>Manual records were in compliance with time but porting of the data in excel sheets was not done on time. </a:t>
            </a:r>
            <a:endParaRPr lang="en-IN"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type="body" idx="1"/>
          </p:nvPr>
        </p:nvSpPr>
        <p:spPr/>
        <p:txBody>
          <a:bodyPr/>
          <a:lstStyle/>
          <a:p>
            <a:r>
              <a:rPr lang="en-IN" dirty="0" smtClean="0"/>
              <a:t>Dimension</a:t>
            </a:r>
            <a:endParaRPr lang="en-IN" dirty="0"/>
          </a:p>
        </p:txBody>
      </p:sp>
      <p:sp>
        <p:nvSpPr>
          <p:cNvPr id="4" name="Content Placeholder 3"/>
          <p:cNvSpPr>
            <a:spLocks noGrp="1"/>
          </p:cNvSpPr>
          <p:nvPr>
            <p:ph sz="half" idx="2"/>
          </p:nvPr>
        </p:nvSpPr>
        <p:spPr/>
        <p:txBody>
          <a:bodyPr/>
          <a:lstStyle/>
          <a:p>
            <a:r>
              <a:rPr lang="en-IN" b="1" dirty="0" smtClean="0"/>
              <a:t>Completeness</a:t>
            </a:r>
          </a:p>
          <a:p>
            <a:r>
              <a:rPr lang="en-IN" b="1" dirty="0" smtClean="0"/>
              <a:t>Integrity</a:t>
            </a:r>
          </a:p>
          <a:p>
            <a:endParaRPr lang="en-IN" b="1" dirty="0" smtClean="0"/>
          </a:p>
          <a:p>
            <a:r>
              <a:rPr lang="en-IN" b="1" dirty="0" smtClean="0"/>
              <a:t>Confidentiality</a:t>
            </a:r>
          </a:p>
          <a:p>
            <a:r>
              <a:rPr lang="en-IN" b="1" dirty="0" smtClean="0"/>
              <a:t>Ambiguity</a:t>
            </a:r>
            <a:endParaRPr lang="en-IN" dirty="0" smtClean="0"/>
          </a:p>
          <a:p>
            <a:endParaRPr lang="en-IN" dirty="0"/>
          </a:p>
        </p:txBody>
      </p:sp>
      <p:sp>
        <p:nvSpPr>
          <p:cNvPr id="5" name="Text Placeholder 4"/>
          <p:cNvSpPr>
            <a:spLocks noGrp="1"/>
          </p:cNvSpPr>
          <p:nvPr>
            <p:ph type="body" sz="quarter" idx="3"/>
          </p:nvPr>
        </p:nvSpPr>
        <p:spPr/>
        <p:txBody>
          <a:bodyPr/>
          <a:lstStyle/>
          <a:p>
            <a:r>
              <a:rPr lang="en-IN" dirty="0" smtClean="0"/>
              <a:t>Compliance</a:t>
            </a:r>
            <a:endParaRPr lang="en-IN" dirty="0"/>
          </a:p>
        </p:txBody>
      </p:sp>
      <p:sp>
        <p:nvSpPr>
          <p:cNvPr id="6" name="Content Placeholder 5"/>
          <p:cNvSpPr>
            <a:spLocks noGrp="1"/>
          </p:cNvSpPr>
          <p:nvPr>
            <p:ph sz="quarter" idx="4"/>
          </p:nvPr>
        </p:nvSpPr>
        <p:spPr/>
        <p:txBody>
          <a:bodyPr/>
          <a:lstStyle/>
          <a:p>
            <a:r>
              <a:rPr lang="en-IN" dirty="0" smtClean="0"/>
              <a:t>None of the data was 100% complete. </a:t>
            </a:r>
          </a:p>
          <a:p>
            <a:r>
              <a:rPr lang="en-IN" dirty="0" smtClean="0"/>
              <a:t>Data showed complete compliance with this dimension. There was no deliberate manipulation of the data. </a:t>
            </a:r>
          </a:p>
          <a:p>
            <a:r>
              <a:rPr lang="en-IN" dirty="0" smtClean="0"/>
              <a:t>no breach in the security </a:t>
            </a:r>
          </a:p>
          <a:p>
            <a:r>
              <a:rPr lang="en-IN" dirty="0" smtClean="0"/>
              <a:t>The data entered for open ended questions were highly ambiguous</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D64A3B"/>
                </a:solidFill>
              </a:rPr>
              <a:t>Organization's profile:-</a:t>
            </a:r>
            <a:endParaRPr lang="en-US" dirty="0">
              <a:solidFill>
                <a:srgbClr val="D64A3B"/>
              </a:solidFill>
            </a:endParaRPr>
          </a:p>
        </p:txBody>
      </p:sp>
      <p:sp>
        <p:nvSpPr>
          <p:cNvPr id="3" name="Content Placeholder 2"/>
          <p:cNvSpPr>
            <a:spLocks noGrp="1"/>
          </p:cNvSpPr>
          <p:nvPr>
            <p:ph idx="1"/>
          </p:nvPr>
        </p:nvSpPr>
        <p:spPr>
          <a:xfrm>
            <a:off x="1484313" y="2371725"/>
            <a:ext cx="10297574" cy="3911047"/>
          </a:xfrm>
        </p:spPr>
        <p:txBody>
          <a:bodyPr>
            <a:normAutofit/>
          </a:bodyPr>
          <a:lstStyle/>
          <a:p>
            <a:pPr algn="just"/>
            <a:r>
              <a:rPr lang="en-US" dirty="0">
                <a:solidFill>
                  <a:srgbClr val="000000"/>
                </a:solidFill>
                <a:latin typeface="Cambria"/>
                <a:ea typeface="Verdana" charset="0"/>
                <a:cs typeface="Verdana" charset="0"/>
              </a:rPr>
              <a:t>Indian Cancer Society</a:t>
            </a:r>
            <a:r>
              <a:rPr lang="en-US" dirty="0">
                <a:latin typeface="Cambria"/>
                <a:ea typeface="Verdana" charset="0"/>
                <a:cs typeface="Verdana" charset="0"/>
              </a:rPr>
              <a:t> </a:t>
            </a:r>
            <a:r>
              <a:rPr lang="en-US" dirty="0">
                <a:solidFill>
                  <a:srgbClr val="000000"/>
                </a:solidFill>
                <a:latin typeface="Cambria"/>
                <a:ea typeface="Verdana" charset="0"/>
                <a:cs typeface="Verdana" charset="0"/>
              </a:rPr>
              <a:t>was </a:t>
            </a:r>
            <a:r>
              <a:rPr lang="en-US" dirty="0" smtClean="0">
                <a:solidFill>
                  <a:srgbClr val="000000"/>
                </a:solidFill>
                <a:latin typeface="Cambria"/>
                <a:ea typeface="Verdana" charset="0"/>
                <a:cs typeface="Verdana" charset="0"/>
              </a:rPr>
              <a:t>founded </a:t>
            </a:r>
            <a:r>
              <a:rPr lang="en-US" dirty="0">
                <a:solidFill>
                  <a:srgbClr val="000000"/>
                </a:solidFill>
                <a:latin typeface="Cambria"/>
                <a:ea typeface="Verdana" charset="0"/>
                <a:cs typeface="Verdana" charset="0"/>
              </a:rPr>
              <a:t>in Mumbai in 1951 by the renowned oncologist Dr. DJ Jussawala, with the stated objective of providing cancer awareness and education, as well as offering high quality-low cost cancer screening facilities.  The Delhi Branch was set up in 1983 with the vision </a:t>
            </a:r>
            <a:r>
              <a:rPr lang="en-US" b="1" dirty="0">
                <a:solidFill>
                  <a:srgbClr val="000000"/>
                </a:solidFill>
                <a:latin typeface="Cambria" charset="0"/>
                <a:ea typeface="Verdana" charset="0"/>
                <a:cs typeface="Verdana" charset="0"/>
              </a:rPr>
              <a:t>“The Conquest of Cancer by Choice; not Chance" </a:t>
            </a:r>
            <a:r>
              <a:rPr lang="en-US" dirty="0">
                <a:solidFill>
                  <a:srgbClr val="000000"/>
                </a:solidFill>
                <a:latin typeface="Cambria"/>
                <a:ea typeface="Verdana" charset="0"/>
                <a:cs typeface="Verdana" charset="0"/>
              </a:rPr>
              <a:t>by a group of enlightened citizens, led by Mr. KK Mehta, who continued to guide the activities of ICS Delhi until 2011. These include: Cancer Jagriti ( awareness creation),  Cancer Screening, Mobile Cancer Screening ( Cancer Screening at  offices, factories etc), Projects, Cancer Sahyog and many more activities related to creating awareness  and education. </a:t>
            </a:r>
          </a:p>
          <a:p>
            <a:endParaRPr lang="en-US" dirty="0"/>
          </a:p>
        </p:txBody>
      </p:sp>
    </p:spTree>
    <p:extLst>
      <p:ext uri="{BB962C8B-B14F-4D97-AF65-F5344CB8AC3E}">
        <p14:creationId xmlns="" xmlns:p14="http://schemas.microsoft.com/office/powerpoint/2010/main" val="2143309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IN" b="1" dirty="0" smtClean="0">
                <a:solidFill>
                  <a:schemeClr val="accent4"/>
                </a:solidFill>
              </a:rPr>
              <a:t>Statistical analysis</a:t>
            </a:r>
            <a:r>
              <a:rPr lang="en-IN" dirty="0" smtClean="0">
                <a:solidFill>
                  <a:schemeClr val="accent4"/>
                </a:solidFill>
              </a:rPr>
              <a:t> </a:t>
            </a:r>
            <a:r>
              <a:rPr lang="en-IN" b="1" dirty="0" smtClean="0">
                <a:solidFill>
                  <a:schemeClr val="accent4"/>
                </a:solidFill>
              </a:rPr>
              <a:t>of</a:t>
            </a:r>
            <a:r>
              <a:rPr lang="en-IN" dirty="0" smtClean="0">
                <a:solidFill>
                  <a:schemeClr val="accent4"/>
                </a:solidFill>
              </a:rPr>
              <a:t> </a:t>
            </a:r>
            <a:r>
              <a:rPr lang="en-IN" b="1" dirty="0" smtClean="0">
                <a:solidFill>
                  <a:schemeClr val="accent4"/>
                </a:solidFill>
              </a:rPr>
              <a:t>Audited Data:-</a:t>
            </a:r>
            <a:r>
              <a:rPr lang="en-IN" dirty="0" smtClean="0">
                <a:solidFill>
                  <a:schemeClr val="accent4"/>
                </a:solidFill>
              </a:rPr>
              <a:t/>
            </a:r>
            <a:br>
              <a:rPr lang="en-IN" dirty="0" smtClean="0">
                <a:solidFill>
                  <a:schemeClr val="accent4"/>
                </a:solidFill>
              </a:rPr>
            </a:br>
            <a:endParaRPr lang="en-IN" dirty="0">
              <a:solidFill>
                <a:schemeClr val="accent4"/>
              </a:solidFill>
            </a:endParaRPr>
          </a:p>
        </p:txBody>
      </p:sp>
      <p:graphicFrame>
        <p:nvGraphicFramePr>
          <p:cNvPr id="9" name="Content Placeholder 8"/>
          <p:cNvGraphicFramePr>
            <a:graphicFrameLocks noGrp="1"/>
          </p:cNvGraphicFramePr>
          <p:nvPr>
            <p:ph idx="1"/>
          </p:nvPr>
        </p:nvGraphicFramePr>
        <p:xfrm>
          <a:off x="1601878" y="1791789"/>
          <a:ext cx="10018715" cy="3881120"/>
        </p:xfrm>
        <a:graphic>
          <a:graphicData uri="http://schemas.openxmlformats.org/drawingml/2006/table">
            <a:tbl>
              <a:tblPr firstRow="1" bandRow="1">
                <a:tableStyleId>{5C22544A-7EE6-4342-B048-85BDC9FD1C3A}</a:tableStyleId>
              </a:tblPr>
              <a:tblGrid>
                <a:gridCol w="1431245"/>
                <a:gridCol w="1431245"/>
                <a:gridCol w="1431245"/>
                <a:gridCol w="1431245"/>
                <a:gridCol w="1431245"/>
                <a:gridCol w="1431245"/>
                <a:gridCol w="1431245"/>
              </a:tblGrid>
              <a:tr h="370840">
                <a:tc>
                  <a:txBody>
                    <a:bodyPr/>
                    <a:lstStyle/>
                    <a:p>
                      <a:r>
                        <a:rPr lang="en-IN" dirty="0" smtClean="0"/>
                        <a:t>Age</a:t>
                      </a:r>
                      <a:endParaRPr lang="en-IN" dirty="0"/>
                    </a:p>
                  </a:txBody>
                  <a:tcPr/>
                </a:tc>
                <a:tc>
                  <a:txBody>
                    <a:bodyPr/>
                    <a:lstStyle/>
                    <a:p>
                      <a:r>
                        <a:rPr lang="en-IN" dirty="0" smtClean="0"/>
                        <a:t>Mean</a:t>
                      </a:r>
                      <a:endParaRPr lang="en-IN" dirty="0"/>
                    </a:p>
                  </a:txBody>
                  <a:tcPr/>
                </a:tc>
                <a:tc>
                  <a:txBody>
                    <a:bodyPr/>
                    <a:lstStyle/>
                    <a:p>
                      <a:r>
                        <a:rPr lang="en-IN" dirty="0" smtClean="0"/>
                        <a:t>Number</a:t>
                      </a:r>
                      <a:endParaRPr lang="en-IN" dirty="0"/>
                    </a:p>
                  </a:txBody>
                  <a:tcPr/>
                </a:tc>
                <a:tc>
                  <a:txBody>
                    <a:bodyPr/>
                    <a:lstStyle/>
                    <a:p>
                      <a:r>
                        <a:rPr lang="en-IN" dirty="0" smtClean="0"/>
                        <a:t>Standard</a:t>
                      </a:r>
                      <a:r>
                        <a:rPr lang="en-IN" baseline="0" dirty="0" smtClean="0"/>
                        <a:t> </a:t>
                      </a:r>
                      <a:r>
                        <a:rPr lang="en-IN" dirty="0" smtClean="0"/>
                        <a:t>Deviation</a:t>
                      </a:r>
                      <a:endParaRPr lang="en-IN" dirty="0"/>
                    </a:p>
                  </a:txBody>
                  <a:tcPr/>
                </a:tc>
                <a:tc>
                  <a:txBody>
                    <a:bodyPr/>
                    <a:lstStyle/>
                    <a:p>
                      <a:r>
                        <a:rPr lang="en-IN" dirty="0" smtClean="0"/>
                        <a:t>Standard error of Mean</a:t>
                      </a:r>
                      <a:endParaRPr lang="en-IN" dirty="0"/>
                    </a:p>
                  </a:txBody>
                  <a:tcPr/>
                </a:tc>
                <a:tc>
                  <a:txBody>
                    <a:bodyPr/>
                    <a:lstStyle/>
                    <a:p>
                      <a:r>
                        <a:rPr lang="en-IN" dirty="0" smtClean="0"/>
                        <a:t>Minimum</a:t>
                      </a:r>
                      <a:endParaRPr lang="en-IN" dirty="0"/>
                    </a:p>
                  </a:txBody>
                  <a:tcPr/>
                </a:tc>
                <a:tc>
                  <a:txBody>
                    <a:bodyPr/>
                    <a:lstStyle/>
                    <a:p>
                      <a:r>
                        <a:rPr lang="en-IN" dirty="0" smtClean="0"/>
                        <a:t>Maximum</a:t>
                      </a:r>
                      <a:endParaRPr lang="en-IN" dirty="0"/>
                    </a:p>
                  </a:txBody>
                  <a:tcPr/>
                </a:tc>
              </a:tr>
              <a:tr h="370840">
                <a:tc>
                  <a:txBody>
                    <a:bodyPr/>
                    <a:lstStyle/>
                    <a:p>
                      <a:r>
                        <a:rPr lang="en-IN" dirty="0" smtClean="0"/>
                        <a:t>50-54</a:t>
                      </a:r>
                      <a:endParaRPr lang="en-IN" dirty="0"/>
                    </a:p>
                  </a:txBody>
                  <a:tcPr/>
                </a:tc>
                <a:tc>
                  <a:txBody>
                    <a:bodyPr/>
                    <a:lstStyle/>
                    <a:p>
                      <a:pPr marL="38100" marR="38100" algn="r">
                        <a:lnSpc>
                          <a:spcPts val="1600"/>
                        </a:lnSpc>
                        <a:spcAft>
                          <a:spcPts val="0"/>
                        </a:spcAft>
                      </a:pPr>
                      <a:r>
                        <a:rPr lang="en-IN" sz="1800" dirty="0">
                          <a:solidFill>
                            <a:srgbClr val="000000"/>
                          </a:solidFill>
                          <a:latin typeface="+mj-lt"/>
                          <a:ea typeface="Calibri"/>
                          <a:cs typeface="Times New Roman"/>
                        </a:rPr>
                        <a:t>.98</a:t>
                      </a:r>
                      <a:endParaRPr lang="en-IN" sz="1800" dirty="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dirty="0">
                          <a:solidFill>
                            <a:srgbClr val="000000"/>
                          </a:solidFill>
                          <a:latin typeface="+mj-lt"/>
                          <a:ea typeface="Calibri"/>
                          <a:cs typeface="Times New Roman"/>
                        </a:rPr>
                        <a:t>34</a:t>
                      </a:r>
                      <a:endParaRPr lang="en-IN" sz="1800" dirty="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.73</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.12</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.22</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3.12</a:t>
                      </a:r>
                      <a:endParaRPr lang="en-IN" sz="1800">
                        <a:latin typeface="+mj-lt"/>
                        <a:ea typeface="Calibri"/>
                        <a:cs typeface="Times New Roman"/>
                      </a:endParaRPr>
                    </a:p>
                  </a:txBody>
                  <a:tcPr marL="0" marR="0" marT="0" marB="0" anchor="ctr"/>
                </a:tc>
              </a:tr>
              <a:tr h="370840">
                <a:tc>
                  <a:txBody>
                    <a:bodyPr/>
                    <a:lstStyle/>
                    <a:p>
                      <a:r>
                        <a:rPr lang="en-IN" dirty="0" smtClean="0"/>
                        <a:t>55-59</a:t>
                      </a:r>
                      <a:endParaRPr lang="en-IN" dirty="0"/>
                    </a:p>
                  </a:txBody>
                  <a:tcPr/>
                </a:tc>
                <a:tc>
                  <a:txBody>
                    <a:bodyPr/>
                    <a:lstStyle/>
                    <a:p>
                      <a:pPr marL="38100" marR="38100" algn="r">
                        <a:lnSpc>
                          <a:spcPts val="1600"/>
                        </a:lnSpc>
                        <a:spcAft>
                          <a:spcPts val="0"/>
                        </a:spcAft>
                      </a:pPr>
                      <a:r>
                        <a:rPr lang="en-IN" sz="1800" dirty="0">
                          <a:solidFill>
                            <a:srgbClr val="000000"/>
                          </a:solidFill>
                          <a:latin typeface="+mj-lt"/>
                          <a:ea typeface="Calibri"/>
                          <a:cs typeface="Times New Roman"/>
                        </a:rPr>
                        <a:t>1.17</a:t>
                      </a:r>
                      <a:endParaRPr lang="en-IN" sz="1800" dirty="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21</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1.19</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.26</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.17</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4.08</a:t>
                      </a:r>
                      <a:endParaRPr lang="en-IN" sz="1800">
                        <a:latin typeface="+mj-lt"/>
                        <a:ea typeface="Calibri"/>
                        <a:cs typeface="Times New Roman"/>
                      </a:endParaRPr>
                    </a:p>
                  </a:txBody>
                  <a:tcPr marL="0" marR="0" marT="0" marB="0" anchor="ctr"/>
                </a:tc>
              </a:tr>
              <a:tr h="370840">
                <a:tc>
                  <a:txBody>
                    <a:bodyPr/>
                    <a:lstStyle/>
                    <a:p>
                      <a:r>
                        <a:rPr lang="en-IN" dirty="0" smtClean="0"/>
                        <a:t>60-64</a:t>
                      </a:r>
                      <a:endParaRPr lang="en-IN" dirty="0"/>
                    </a:p>
                  </a:txBody>
                  <a:tcPr/>
                </a:tc>
                <a:tc>
                  <a:txBody>
                    <a:bodyPr/>
                    <a:lstStyle/>
                    <a:p>
                      <a:pPr marL="38100" marR="38100" algn="r">
                        <a:lnSpc>
                          <a:spcPts val="1600"/>
                        </a:lnSpc>
                        <a:spcAft>
                          <a:spcPts val="0"/>
                        </a:spcAft>
                      </a:pPr>
                      <a:r>
                        <a:rPr lang="en-IN" sz="1800" dirty="0">
                          <a:solidFill>
                            <a:srgbClr val="000000"/>
                          </a:solidFill>
                          <a:latin typeface="+mj-lt"/>
                          <a:ea typeface="Calibri"/>
                          <a:cs typeface="Times New Roman"/>
                        </a:rPr>
                        <a:t>1.42</a:t>
                      </a:r>
                      <a:endParaRPr lang="en-IN" sz="1800" dirty="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24</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1.34</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.27</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.15</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5.67</a:t>
                      </a:r>
                      <a:endParaRPr lang="en-IN" sz="1800">
                        <a:latin typeface="+mj-lt"/>
                        <a:ea typeface="Calibri"/>
                        <a:cs typeface="Times New Roman"/>
                      </a:endParaRPr>
                    </a:p>
                  </a:txBody>
                  <a:tcPr marL="0" marR="0" marT="0" marB="0" anchor="ctr"/>
                </a:tc>
              </a:tr>
              <a:tr h="370840">
                <a:tc>
                  <a:txBody>
                    <a:bodyPr/>
                    <a:lstStyle/>
                    <a:p>
                      <a:r>
                        <a:rPr lang="en-IN" dirty="0" smtClean="0"/>
                        <a:t>65-69</a:t>
                      </a:r>
                      <a:endParaRPr lang="en-IN" dirty="0"/>
                    </a:p>
                  </a:txBody>
                  <a:tcPr/>
                </a:tc>
                <a:tc>
                  <a:txBody>
                    <a:bodyPr/>
                    <a:lstStyle/>
                    <a:p>
                      <a:pPr marL="38100" marR="38100" algn="r">
                        <a:lnSpc>
                          <a:spcPts val="1600"/>
                        </a:lnSpc>
                        <a:spcAft>
                          <a:spcPts val="0"/>
                        </a:spcAft>
                      </a:pPr>
                      <a:r>
                        <a:rPr lang="en-IN" sz="1800" dirty="0">
                          <a:solidFill>
                            <a:srgbClr val="000000"/>
                          </a:solidFill>
                          <a:latin typeface="+mj-lt"/>
                          <a:ea typeface="Calibri"/>
                          <a:cs typeface="Times New Roman"/>
                        </a:rPr>
                        <a:t>1.28</a:t>
                      </a:r>
                      <a:endParaRPr lang="en-IN" sz="1800" dirty="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22</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1.16</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.24</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.23</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4.51</a:t>
                      </a:r>
                      <a:endParaRPr lang="en-IN" sz="1800">
                        <a:latin typeface="+mj-lt"/>
                        <a:ea typeface="Calibri"/>
                        <a:cs typeface="Times New Roman"/>
                      </a:endParaRPr>
                    </a:p>
                  </a:txBody>
                  <a:tcPr marL="0" marR="0" marT="0" marB="0" anchor="ctr"/>
                </a:tc>
              </a:tr>
              <a:tr h="370840">
                <a:tc>
                  <a:txBody>
                    <a:bodyPr/>
                    <a:lstStyle/>
                    <a:p>
                      <a:r>
                        <a:rPr lang="en-IN" dirty="0" smtClean="0"/>
                        <a:t>70-74</a:t>
                      </a:r>
                      <a:endParaRPr lang="en-IN" dirty="0"/>
                    </a:p>
                  </a:txBody>
                  <a:tcPr/>
                </a:tc>
                <a:tc>
                  <a:txBody>
                    <a:bodyPr/>
                    <a:lstStyle/>
                    <a:p>
                      <a:pPr marL="38100" marR="38100" algn="r">
                        <a:lnSpc>
                          <a:spcPts val="1600"/>
                        </a:lnSpc>
                        <a:spcAft>
                          <a:spcPts val="0"/>
                        </a:spcAft>
                      </a:pPr>
                      <a:r>
                        <a:rPr lang="en-IN" sz="1800" dirty="0">
                          <a:solidFill>
                            <a:srgbClr val="000000"/>
                          </a:solidFill>
                          <a:latin typeface="+mj-lt"/>
                          <a:ea typeface="Calibri"/>
                          <a:cs typeface="Times New Roman"/>
                        </a:rPr>
                        <a:t>1.64</a:t>
                      </a:r>
                      <a:endParaRPr lang="en-IN" sz="1800" dirty="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15</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1.75</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.45</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.28</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6.58</a:t>
                      </a:r>
                      <a:endParaRPr lang="en-IN" sz="1800">
                        <a:latin typeface="+mj-lt"/>
                        <a:ea typeface="Calibri"/>
                        <a:cs typeface="Times New Roman"/>
                      </a:endParaRPr>
                    </a:p>
                  </a:txBody>
                  <a:tcPr marL="0" marR="0" marT="0" marB="0" anchor="ctr"/>
                </a:tc>
              </a:tr>
              <a:tr h="370840">
                <a:tc>
                  <a:txBody>
                    <a:bodyPr/>
                    <a:lstStyle/>
                    <a:p>
                      <a:r>
                        <a:rPr lang="en-IN" dirty="0" smtClean="0"/>
                        <a:t>75-79</a:t>
                      </a:r>
                      <a:endParaRPr lang="en-IN" dirty="0"/>
                    </a:p>
                  </a:txBody>
                  <a:tcPr/>
                </a:tc>
                <a:tc>
                  <a:txBody>
                    <a:bodyPr/>
                    <a:lstStyle/>
                    <a:p>
                      <a:pPr marL="38100" marR="38100" algn="r">
                        <a:lnSpc>
                          <a:spcPts val="1600"/>
                        </a:lnSpc>
                        <a:spcAft>
                          <a:spcPts val="0"/>
                        </a:spcAft>
                      </a:pPr>
                      <a:r>
                        <a:rPr lang="en-IN" sz="1800" dirty="0">
                          <a:solidFill>
                            <a:srgbClr val="000000"/>
                          </a:solidFill>
                          <a:latin typeface="+mj-lt"/>
                          <a:ea typeface="Calibri"/>
                          <a:cs typeface="Times New Roman"/>
                        </a:rPr>
                        <a:t>2.04</a:t>
                      </a:r>
                      <a:endParaRPr lang="en-IN" sz="1800" dirty="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7</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2.82</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1.06</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.07</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8.02</a:t>
                      </a:r>
                      <a:endParaRPr lang="en-IN" sz="1800">
                        <a:latin typeface="+mj-lt"/>
                        <a:ea typeface="Calibri"/>
                        <a:cs typeface="Times New Roman"/>
                      </a:endParaRPr>
                    </a:p>
                  </a:txBody>
                  <a:tcPr marL="0" marR="0" marT="0" marB="0" anchor="ctr"/>
                </a:tc>
              </a:tr>
              <a:tr h="370840">
                <a:tc>
                  <a:txBody>
                    <a:bodyPr/>
                    <a:lstStyle/>
                    <a:p>
                      <a:r>
                        <a:rPr lang="en-IN" dirty="0" smtClean="0"/>
                        <a:t>&lt;50</a:t>
                      </a:r>
                      <a:endParaRPr lang="en-IN" dirty="0"/>
                    </a:p>
                  </a:txBody>
                  <a:tcPr/>
                </a:tc>
                <a:tc>
                  <a:txBody>
                    <a:bodyPr/>
                    <a:lstStyle/>
                    <a:p>
                      <a:pPr marL="38100" marR="38100" algn="r">
                        <a:lnSpc>
                          <a:spcPts val="1600"/>
                        </a:lnSpc>
                        <a:spcAft>
                          <a:spcPts val="0"/>
                        </a:spcAft>
                      </a:pPr>
                      <a:r>
                        <a:rPr lang="en-IN" sz="1800" dirty="0">
                          <a:solidFill>
                            <a:srgbClr val="000000"/>
                          </a:solidFill>
                          <a:latin typeface="+mj-lt"/>
                          <a:ea typeface="Calibri"/>
                          <a:cs typeface="Times New Roman"/>
                        </a:rPr>
                        <a:t>.67</a:t>
                      </a:r>
                      <a:endParaRPr lang="en-IN" sz="1800" dirty="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6</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.68</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.28</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.19</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2.05</a:t>
                      </a:r>
                      <a:endParaRPr lang="en-IN" sz="1800">
                        <a:latin typeface="+mj-lt"/>
                        <a:ea typeface="Calibri"/>
                        <a:cs typeface="Times New Roman"/>
                      </a:endParaRPr>
                    </a:p>
                  </a:txBody>
                  <a:tcPr marL="0" marR="0" marT="0" marB="0" anchor="ctr"/>
                </a:tc>
              </a:tr>
              <a:tr h="370840">
                <a:tc>
                  <a:txBody>
                    <a:bodyPr/>
                    <a:lstStyle/>
                    <a:p>
                      <a:r>
                        <a:rPr lang="en-IN" dirty="0" smtClean="0"/>
                        <a:t>Total</a:t>
                      </a:r>
                      <a:endParaRPr lang="en-IN" dirty="0"/>
                    </a:p>
                  </a:txBody>
                  <a:tcPr/>
                </a:tc>
                <a:tc>
                  <a:txBody>
                    <a:bodyPr/>
                    <a:lstStyle/>
                    <a:p>
                      <a:pPr marL="38100" marR="38100" algn="r">
                        <a:lnSpc>
                          <a:spcPts val="1600"/>
                        </a:lnSpc>
                        <a:spcAft>
                          <a:spcPts val="0"/>
                        </a:spcAft>
                      </a:pPr>
                      <a:r>
                        <a:rPr lang="en-IN" sz="1800" dirty="0">
                          <a:solidFill>
                            <a:srgbClr val="000000"/>
                          </a:solidFill>
                          <a:latin typeface="+mj-lt"/>
                          <a:ea typeface="Calibri"/>
                          <a:cs typeface="Times New Roman"/>
                        </a:rPr>
                        <a:t>1.27</a:t>
                      </a:r>
                      <a:endParaRPr lang="en-IN" sz="1800" dirty="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129</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1.31</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.11</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.07</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dirty="0">
                          <a:solidFill>
                            <a:srgbClr val="000000"/>
                          </a:solidFill>
                          <a:latin typeface="+mj-lt"/>
                          <a:ea typeface="Calibri"/>
                          <a:cs typeface="Times New Roman"/>
                        </a:rPr>
                        <a:t>8.02</a:t>
                      </a:r>
                      <a:endParaRPr lang="en-IN" sz="1800" dirty="0">
                        <a:latin typeface="+mj-lt"/>
                        <a:ea typeface="Calibri"/>
                        <a:cs typeface="Times New Roman"/>
                      </a:endParaRPr>
                    </a:p>
                  </a:txBody>
                  <a:tcPr marL="0" marR="0" marT="0" marB="0"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4" name="Content Placeholder 3"/>
          <p:cNvGraphicFramePr>
            <a:graphicFrameLocks noGrp="1"/>
          </p:cNvGraphicFramePr>
          <p:nvPr>
            <p:ph idx="1"/>
          </p:nvPr>
        </p:nvGraphicFramePr>
        <p:xfrm>
          <a:off x="1698170" y="1188720"/>
          <a:ext cx="10013864" cy="1849035"/>
        </p:xfrm>
        <a:graphic>
          <a:graphicData uri="http://schemas.openxmlformats.org/drawingml/2006/table">
            <a:tbl>
              <a:tblPr firstRow="1" bandRow="1">
                <a:tableStyleId>{5C22544A-7EE6-4342-B048-85BDC9FD1C3A}</a:tableStyleId>
              </a:tblPr>
              <a:tblGrid>
                <a:gridCol w="1430552"/>
                <a:gridCol w="1430552"/>
                <a:gridCol w="1430552"/>
                <a:gridCol w="1430552"/>
                <a:gridCol w="1430552"/>
                <a:gridCol w="1430552"/>
                <a:gridCol w="1430552"/>
              </a:tblGrid>
              <a:tr h="546548">
                <a:tc>
                  <a:txBody>
                    <a:bodyPr/>
                    <a:lstStyle/>
                    <a:p>
                      <a:pPr marL="38100" marR="38100">
                        <a:lnSpc>
                          <a:spcPts val="1600"/>
                        </a:lnSpc>
                        <a:spcAft>
                          <a:spcPts val="0"/>
                        </a:spcAft>
                      </a:pPr>
                      <a:endParaRPr lang="en-IN" sz="1800" dirty="0" smtClean="0">
                        <a:solidFill>
                          <a:srgbClr val="000000"/>
                        </a:solidFill>
                        <a:latin typeface="+mj-lt"/>
                        <a:ea typeface="Calibri"/>
                        <a:cs typeface="Times New Roman"/>
                      </a:endParaRPr>
                    </a:p>
                    <a:p>
                      <a:pPr marL="38100" marR="38100">
                        <a:lnSpc>
                          <a:spcPts val="1600"/>
                        </a:lnSpc>
                        <a:spcAft>
                          <a:spcPts val="0"/>
                        </a:spcAft>
                      </a:pPr>
                      <a:r>
                        <a:rPr lang="en-IN" sz="1800" dirty="0" smtClean="0">
                          <a:solidFill>
                            <a:srgbClr val="000000"/>
                          </a:solidFill>
                          <a:latin typeface="+mj-lt"/>
                          <a:ea typeface="Calibri"/>
                          <a:cs typeface="Times New Roman"/>
                        </a:rPr>
                        <a:t>Non </a:t>
                      </a:r>
                      <a:r>
                        <a:rPr lang="en-IN" sz="1800" dirty="0" err="1">
                          <a:solidFill>
                            <a:srgbClr val="000000"/>
                          </a:solidFill>
                          <a:latin typeface="+mj-lt"/>
                          <a:ea typeface="Calibri"/>
                          <a:cs typeface="Times New Roman"/>
                        </a:rPr>
                        <a:t>veg</a:t>
                      </a:r>
                      <a:r>
                        <a:rPr lang="en-IN" sz="1800" dirty="0">
                          <a:solidFill>
                            <a:srgbClr val="000000"/>
                          </a:solidFill>
                          <a:latin typeface="+mj-lt"/>
                          <a:ea typeface="Calibri"/>
                          <a:cs typeface="Times New Roman"/>
                        </a:rPr>
                        <a:t> Diet</a:t>
                      </a:r>
                      <a:endParaRPr lang="en-IN" sz="1800" dirty="0">
                        <a:latin typeface="+mj-lt"/>
                        <a:ea typeface="Calibri"/>
                        <a:cs typeface="Times New Roman"/>
                      </a:endParaRPr>
                    </a:p>
                  </a:txBody>
                  <a:tcPr marL="0" marR="0" marT="0" marB="0"/>
                </a:tc>
                <a:tc>
                  <a:txBody>
                    <a:bodyPr/>
                    <a:lstStyle/>
                    <a:p>
                      <a:pPr marL="38100" marR="38100" algn="ctr">
                        <a:lnSpc>
                          <a:spcPts val="1600"/>
                        </a:lnSpc>
                        <a:spcAft>
                          <a:spcPts val="0"/>
                        </a:spcAft>
                      </a:pPr>
                      <a:endParaRPr lang="en-IN" sz="1800" dirty="0" smtClean="0">
                        <a:solidFill>
                          <a:srgbClr val="000000"/>
                        </a:solidFill>
                        <a:latin typeface="+mj-lt"/>
                        <a:ea typeface="Calibri"/>
                        <a:cs typeface="Times New Roman"/>
                      </a:endParaRPr>
                    </a:p>
                    <a:p>
                      <a:pPr marL="38100" marR="38100" algn="ctr">
                        <a:lnSpc>
                          <a:spcPts val="1600"/>
                        </a:lnSpc>
                        <a:spcAft>
                          <a:spcPts val="0"/>
                        </a:spcAft>
                      </a:pPr>
                      <a:r>
                        <a:rPr lang="en-IN" sz="1800" dirty="0" smtClean="0">
                          <a:solidFill>
                            <a:srgbClr val="000000"/>
                          </a:solidFill>
                          <a:latin typeface="+mj-lt"/>
                          <a:ea typeface="Calibri"/>
                          <a:cs typeface="Times New Roman"/>
                        </a:rPr>
                        <a:t>Mean</a:t>
                      </a:r>
                      <a:endParaRPr lang="en-IN" sz="1800" dirty="0">
                        <a:latin typeface="+mj-lt"/>
                        <a:ea typeface="Calibri"/>
                        <a:cs typeface="Times New Roman"/>
                      </a:endParaRPr>
                    </a:p>
                  </a:txBody>
                  <a:tcPr marL="0" marR="0" marT="0" marB="0"/>
                </a:tc>
                <a:tc>
                  <a:txBody>
                    <a:bodyPr/>
                    <a:lstStyle/>
                    <a:p>
                      <a:pPr marL="38100" marR="38100" algn="ctr">
                        <a:lnSpc>
                          <a:spcPts val="1600"/>
                        </a:lnSpc>
                        <a:spcAft>
                          <a:spcPts val="0"/>
                        </a:spcAft>
                      </a:pPr>
                      <a:endParaRPr lang="en-IN" sz="1800" dirty="0" smtClean="0">
                        <a:solidFill>
                          <a:srgbClr val="000000"/>
                        </a:solidFill>
                        <a:latin typeface="+mj-lt"/>
                        <a:ea typeface="Calibri"/>
                        <a:cs typeface="Times New Roman"/>
                      </a:endParaRPr>
                    </a:p>
                    <a:p>
                      <a:pPr marL="38100" marR="38100" algn="ctr">
                        <a:lnSpc>
                          <a:spcPts val="1600"/>
                        </a:lnSpc>
                        <a:spcAft>
                          <a:spcPts val="0"/>
                        </a:spcAft>
                      </a:pPr>
                      <a:r>
                        <a:rPr lang="en-IN" sz="1800" dirty="0" smtClean="0">
                          <a:solidFill>
                            <a:srgbClr val="000000"/>
                          </a:solidFill>
                          <a:latin typeface="+mj-lt"/>
                          <a:ea typeface="Calibri"/>
                          <a:cs typeface="Times New Roman"/>
                        </a:rPr>
                        <a:t>N</a:t>
                      </a:r>
                      <a:endParaRPr lang="en-IN" sz="1800" dirty="0">
                        <a:latin typeface="+mj-lt"/>
                        <a:ea typeface="Calibri"/>
                        <a:cs typeface="Times New Roman"/>
                      </a:endParaRPr>
                    </a:p>
                  </a:txBody>
                  <a:tcPr marL="0" marR="0" marT="0" marB="0"/>
                </a:tc>
                <a:tc>
                  <a:txBody>
                    <a:bodyPr/>
                    <a:lstStyle/>
                    <a:p>
                      <a:pPr marL="38100" marR="38100" algn="ctr">
                        <a:lnSpc>
                          <a:spcPts val="1600"/>
                        </a:lnSpc>
                        <a:spcAft>
                          <a:spcPts val="0"/>
                        </a:spcAft>
                      </a:pPr>
                      <a:endParaRPr lang="en-IN" sz="1800" dirty="0" smtClean="0">
                        <a:solidFill>
                          <a:srgbClr val="000000"/>
                        </a:solidFill>
                        <a:latin typeface="+mj-lt"/>
                        <a:ea typeface="Calibri"/>
                        <a:cs typeface="Times New Roman"/>
                      </a:endParaRPr>
                    </a:p>
                    <a:p>
                      <a:pPr marL="38100" marR="38100" algn="ctr">
                        <a:lnSpc>
                          <a:spcPts val="1600"/>
                        </a:lnSpc>
                        <a:spcAft>
                          <a:spcPts val="0"/>
                        </a:spcAft>
                      </a:pPr>
                      <a:r>
                        <a:rPr lang="en-IN" sz="1800" dirty="0" smtClean="0">
                          <a:solidFill>
                            <a:srgbClr val="000000"/>
                          </a:solidFill>
                          <a:latin typeface="+mj-lt"/>
                          <a:ea typeface="Calibri"/>
                          <a:cs typeface="Times New Roman"/>
                        </a:rPr>
                        <a:t>Std</a:t>
                      </a:r>
                      <a:r>
                        <a:rPr lang="en-IN" sz="1800" dirty="0">
                          <a:solidFill>
                            <a:srgbClr val="000000"/>
                          </a:solidFill>
                          <a:latin typeface="+mj-lt"/>
                          <a:ea typeface="Calibri"/>
                          <a:cs typeface="Times New Roman"/>
                        </a:rPr>
                        <a:t>. Deviation</a:t>
                      </a:r>
                      <a:endParaRPr lang="en-IN" sz="1800" dirty="0">
                        <a:latin typeface="+mj-lt"/>
                        <a:ea typeface="Calibri"/>
                        <a:cs typeface="Times New Roman"/>
                      </a:endParaRPr>
                    </a:p>
                  </a:txBody>
                  <a:tcPr marL="0" marR="0" marT="0" marB="0"/>
                </a:tc>
                <a:tc>
                  <a:txBody>
                    <a:bodyPr/>
                    <a:lstStyle/>
                    <a:p>
                      <a:pPr marL="38100" marR="38100" algn="ctr">
                        <a:lnSpc>
                          <a:spcPts val="1600"/>
                        </a:lnSpc>
                        <a:spcAft>
                          <a:spcPts val="0"/>
                        </a:spcAft>
                      </a:pPr>
                      <a:endParaRPr lang="en-IN" sz="1800" dirty="0" smtClean="0">
                        <a:solidFill>
                          <a:srgbClr val="000000"/>
                        </a:solidFill>
                        <a:latin typeface="+mj-lt"/>
                        <a:ea typeface="Calibri"/>
                        <a:cs typeface="Times New Roman"/>
                      </a:endParaRPr>
                    </a:p>
                    <a:p>
                      <a:pPr marL="38100" marR="38100" algn="ctr">
                        <a:lnSpc>
                          <a:spcPts val="1600"/>
                        </a:lnSpc>
                        <a:spcAft>
                          <a:spcPts val="0"/>
                        </a:spcAft>
                      </a:pPr>
                      <a:r>
                        <a:rPr lang="en-IN" sz="1800" dirty="0" smtClean="0">
                          <a:solidFill>
                            <a:srgbClr val="000000"/>
                          </a:solidFill>
                          <a:latin typeface="+mj-lt"/>
                          <a:ea typeface="Calibri"/>
                          <a:cs typeface="Times New Roman"/>
                        </a:rPr>
                        <a:t>Std</a:t>
                      </a:r>
                      <a:r>
                        <a:rPr lang="en-IN" sz="1800" dirty="0">
                          <a:solidFill>
                            <a:srgbClr val="000000"/>
                          </a:solidFill>
                          <a:latin typeface="+mj-lt"/>
                          <a:ea typeface="Calibri"/>
                          <a:cs typeface="Times New Roman"/>
                        </a:rPr>
                        <a:t>. Error of Mean</a:t>
                      </a:r>
                      <a:endParaRPr lang="en-IN" sz="1800" dirty="0">
                        <a:latin typeface="+mj-lt"/>
                        <a:ea typeface="Calibri"/>
                        <a:cs typeface="Times New Roman"/>
                      </a:endParaRPr>
                    </a:p>
                  </a:txBody>
                  <a:tcPr marL="0" marR="0" marT="0" marB="0"/>
                </a:tc>
                <a:tc>
                  <a:txBody>
                    <a:bodyPr/>
                    <a:lstStyle/>
                    <a:p>
                      <a:pPr marL="38100" marR="38100" algn="ctr">
                        <a:lnSpc>
                          <a:spcPts val="1600"/>
                        </a:lnSpc>
                        <a:spcAft>
                          <a:spcPts val="0"/>
                        </a:spcAft>
                      </a:pPr>
                      <a:endParaRPr lang="en-IN" sz="1800" dirty="0" smtClean="0">
                        <a:solidFill>
                          <a:srgbClr val="000000"/>
                        </a:solidFill>
                        <a:latin typeface="+mj-lt"/>
                        <a:ea typeface="Calibri"/>
                        <a:cs typeface="Times New Roman"/>
                      </a:endParaRPr>
                    </a:p>
                    <a:p>
                      <a:pPr marL="38100" marR="38100" algn="ctr">
                        <a:lnSpc>
                          <a:spcPts val="1600"/>
                        </a:lnSpc>
                        <a:spcAft>
                          <a:spcPts val="0"/>
                        </a:spcAft>
                      </a:pPr>
                      <a:r>
                        <a:rPr lang="en-IN" sz="1800" dirty="0" smtClean="0">
                          <a:solidFill>
                            <a:srgbClr val="000000"/>
                          </a:solidFill>
                          <a:latin typeface="+mj-lt"/>
                          <a:ea typeface="Calibri"/>
                          <a:cs typeface="Times New Roman"/>
                        </a:rPr>
                        <a:t>Minimum</a:t>
                      </a:r>
                      <a:endParaRPr lang="en-IN" sz="1800" dirty="0">
                        <a:latin typeface="+mj-lt"/>
                        <a:ea typeface="Calibri"/>
                        <a:cs typeface="Times New Roman"/>
                      </a:endParaRPr>
                    </a:p>
                  </a:txBody>
                  <a:tcPr marL="0" marR="0" marT="0" marB="0"/>
                </a:tc>
                <a:tc>
                  <a:txBody>
                    <a:bodyPr/>
                    <a:lstStyle/>
                    <a:p>
                      <a:pPr marL="38100" marR="38100" algn="ctr">
                        <a:lnSpc>
                          <a:spcPts val="1600"/>
                        </a:lnSpc>
                        <a:spcAft>
                          <a:spcPts val="0"/>
                        </a:spcAft>
                      </a:pPr>
                      <a:endParaRPr lang="en-IN" sz="1800" dirty="0" smtClean="0">
                        <a:solidFill>
                          <a:srgbClr val="000000"/>
                        </a:solidFill>
                        <a:latin typeface="+mj-lt"/>
                        <a:ea typeface="Calibri"/>
                        <a:cs typeface="Times New Roman"/>
                      </a:endParaRPr>
                    </a:p>
                    <a:p>
                      <a:pPr marL="38100" marR="38100" algn="ctr">
                        <a:lnSpc>
                          <a:spcPts val="1600"/>
                        </a:lnSpc>
                        <a:spcAft>
                          <a:spcPts val="0"/>
                        </a:spcAft>
                      </a:pPr>
                      <a:r>
                        <a:rPr lang="en-IN" sz="1800" dirty="0" smtClean="0">
                          <a:solidFill>
                            <a:srgbClr val="000000"/>
                          </a:solidFill>
                          <a:latin typeface="+mj-lt"/>
                          <a:ea typeface="Calibri"/>
                          <a:cs typeface="Times New Roman"/>
                        </a:rPr>
                        <a:t>Maximum</a:t>
                      </a:r>
                      <a:endParaRPr lang="en-IN" sz="1800" dirty="0">
                        <a:latin typeface="+mj-lt"/>
                        <a:ea typeface="Calibri"/>
                        <a:cs typeface="Times New Roman"/>
                      </a:endParaRPr>
                    </a:p>
                  </a:txBody>
                  <a:tcPr marL="0" marR="0" marT="0" marB="0"/>
                </a:tc>
              </a:tr>
              <a:tr h="413145">
                <a:tc>
                  <a:txBody>
                    <a:bodyPr/>
                    <a:lstStyle/>
                    <a:p>
                      <a:pPr marL="38100" marR="38100">
                        <a:lnSpc>
                          <a:spcPts val="1600"/>
                        </a:lnSpc>
                        <a:spcAft>
                          <a:spcPts val="0"/>
                        </a:spcAft>
                      </a:pPr>
                      <a:r>
                        <a:rPr lang="en-IN" sz="1800">
                          <a:solidFill>
                            <a:srgbClr val="000000"/>
                          </a:solidFill>
                          <a:latin typeface="+mj-lt"/>
                          <a:ea typeface="Calibri"/>
                          <a:cs typeface="Times New Roman"/>
                        </a:rPr>
                        <a:t>No</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1.17</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74</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1.11</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.13</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.07</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5.67</a:t>
                      </a:r>
                      <a:endParaRPr lang="en-IN" sz="1800">
                        <a:latin typeface="+mj-lt"/>
                        <a:ea typeface="Calibri"/>
                        <a:cs typeface="Times New Roman"/>
                      </a:endParaRPr>
                    </a:p>
                  </a:txBody>
                  <a:tcPr marL="0" marR="0" marT="0" marB="0" anchor="ctr"/>
                </a:tc>
              </a:tr>
              <a:tr h="413145">
                <a:tc>
                  <a:txBody>
                    <a:bodyPr/>
                    <a:lstStyle/>
                    <a:p>
                      <a:pPr marL="38100" marR="38100">
                        <a:lnSpc>
                          <a:spcPts val="1600"/>
                        </a:lnSpc>
                        <a:spcAft>
                          <a:spcPts val="0"/>
                        </a:spcAft>
                      </a:pPr>
                      <a:r>
                        <a:rPr lang="en-IN" sz="1800">
                          <a:solidFill>
                            <a:srgbClr val="000000"/>
                          </a:solidFill>
                          <a:latin typeface="+mj-lt"/>
                          <a:ea typeface="Calibri"/>
                          <a:cs typeface="Times New Roman"/>
                        </a:rPr>
                        <a:t>Yes</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1.39</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55</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1.54</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.20</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.17</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8.02</a:t>
                      </a:r>
                      <a:endParaRPr lang="en-IN" sz="1800">
                        <a:latin typeface="+mj-lt"/>
                        <a:ea typeface="Calibri"/>
                        <a:cs typeface="Times New Roman"/>
                      </a:endParaRPr>
                    </a:p>
                  </a:txBody>
                  <a:tcPr marL="0" marR="0" marT="0" marB="0" anchor="ctr"/>
                </a:tc>
              </a:tr>
              <a:tr h="413145">
                <a:tc>
                  <a:txBody>
                    <a:bodyPr/>
                    <a:lstStyle/>
                    <a:p>
                      <a:pPr marL="38100" marR="38100">
                        <a:lnSpc>
                          <a:spcPts val="1600"/>
                        </a:lnSpc>
                        <a:spcAft>
                          <a:spcPts val="0"/>
                        </a:spcAft>
                      </a:pPr>
                      <a:r>
                        <a:rPr lang="en-IN" sz="1800" dirty="0">
                          <a:solidFill>
                            <a:srgbClr val="000000"/>
                          </a:solidFill>
                          <a:latin typeface="+mj-lt"/>
                          <a:ea typeface="Calibri"/>
                          <a:cs typeface="Times New Roman"/>
                        </a:rPr>
                        <a:t>Total</a:t>
                      </a:r>
                      <a:endParaRPr lang="en-IN" sz="1800" dirty="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1.27</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129</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1.31</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.11</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a:solidFill>
                            <a:srgbClr val="000000"/>
                          </a:solidFill>
                          <a:latin typeface="+mj-lt"/>
                          <a:ea typeface="Calibri"/>
                          <a:cs typeface="Times New Roman"/>
                        </a:rPr>
                        <a:t>.07</a:t>
                      </a:r>
                      <a:endParaRPr lang="en-IN" sz="1800">
                        <a:latin typeface="+mj-lt"/>
                        <a:ea typeface="Calibri"/>
                        <a:cs typeface="Times New Roman"/>
                      </a:endParaRPr>
                    </a:p>
                  </a:txBody>
                  <a:tcPr marL="0" marR="0" marT="0" marB="0" anchor="ctr"/>
                </a:tc>
                <a:tc>
                  <a:txBody>
                    <a:bodyPr/>
                    <a:lstStyle/>
                    <a:p>
                      <a:pPr marL="38100" marR="38100" algn="r">
                        <a:lnSpc>
                          <a:spcPts val="1600"/>
                        </a:lnSpc>
                        <a:spcAft>
                          <a:spcPts val="0"/>
                        </a:spcAft>
                      </a:pPr>
                      <a:r>
                        <a:rPr lang="en-IN" sz="1800" dirty="0">
                          <a:solidFill>
                            <a:srgbClr val="000000"/>
                          </a:solidFill>
                          <a:latin typeface="+mj-lt"/>
                          <a:ea typeface="Calibri"/>
                          <a:cs typeface="Times New Roman"/>
                        </a:rPr>
                        <a:t>8.02</a:t>
                      </a:r>
                      <a:endParaRPr lang="en-IN" sz="1800" dirty="0">
                        <a:latin typeface="+mj-lt"/>
                        <a:ea typeface="Calibri"/>
                        <a:cs typeface="Times New Roman"/>
                      </a:endParaRPr>
                    </a:p>
                  </a:txBody>
                  <a:tcPr marL="0" marR="0" marT="0" marB="0" anchor="ctr"/>
                </a:tc>
              </a:tr>
            </a:tbl>
          </a:graphicData>
        </a:graphic>
      </p:graphicFrame>
      <p:sp>
        <p:nvSpPr>
          <p:cNvPr id="5" name="Rectangle 4"/>
          <p:cNvSpPr/>
          <p:nvPr/>
        </p:nvSpPr>
        <p:spPr>
          <a:xfrm>
            <a:off x="1963783" y="3714431"/>
            <a:ext cx="8969828" cy="1323439"/>
          </a:xfrm>
          <a:prstGeom prst="rect">
            <a:avLst/>
          </a:prstGeom>
        </p:spPr>
        <p:txBody>
          <a:bodyPr wrap="square">
            <a:spAutoFit/>
          </a:bodyPr>
          <a:lstStyle/>
          <a:p>
            <a:pPr algn="just"/>
            <a:r>
              <a:rPr lang="en-IN" sz="2000" dirty="0" smtClean="0">
                <a:latin typeface="Cambria" pitchFamily="18" charset="0"/>
              </a:rPr>
              <a:t>Results shown in Table 1 are inconsistent with other studies conducted showing that PSA value is less in younger people and it increases with age [</a:t>
            </a:r>
            <a:r>
              <a:rPr lang="en-IN" sz="2000" dirty="0" err="1" smtClean="0">
                <a:latin typeface="Cambria" pitchFamily="18" charset="0"/>
              </a:rPr>
              <a:t>Aditi</a:t>
            </a:r>
            <a:r>
              <a:rPr lang="en-IN" sz="2000" dirty="0" smtClean="0">
                <a:latin typeface="Cambria" pitchFamily="18" charset="0"/>
              </a:rPr>
              <a:t> Gupta, 2014] and in Table 2 are in consistent with studies conducted earlier that males consuming non vegetarian diet have higher range of PSA [James R. Hebert, 1998</a:t>
            </a:r>
            <a:endParaRPr lang="en-IN" sz="2000" dirty="0">
              <a:latin typeface="Cambria"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accent4"/>
                </a:solidFill>
              </a:rPr>
              <a:t>Discussion:-</a:t>
            </a:r>
            <a:endParaRPr lang="en-IN" b="1" dirty="0">
              <a:solidFill>
                <a:schemeClr val="accent4"/>
              </a:solidFill>
            </a:endParaRPr>
          </a:p>
        </p:txBody>
      </p:sp>
      <p:sp>
        <p:nvSpPr>
          <p:cNvPr id="3" name="Content Placeholder 2"/>
          <p:cNvSpPr>
            <a:spLocks noGrp="1"/>
          </p:cNvSpPr>
          <p:nvPr>
            <p:ph idx="1"/>
          </p:nvPr>
        </p:nvSpPr>
        <p:spPr>
          <a:xfrm>
            <a:off x="1484310" y="2103121"/>
            <a:ext cx="10018713" cy="3688080"/>
          </a:xfrm>
        </p:spPr>
        <p:txBody>
          <a:bodyPr>
            <a:normAutofit fontScale="62500" lnSpcReduction="20000"/>
          </a:bodyPr>
          <a:lstStyle/>
          <a:p>
            <a:pPr algn="just"/>
            <a:r>
              <a:rPr lang="en-IN" sz="4200" dirty="0" smtClean="0">
                <a:latin typeface="Cambria" pitchFamily="18" charset="0"/>
              </a:rPr>
              <a:t>The goal of any cancer screening program is not only to reduce mortality and morbidity but also create awareness among the masses for cancer. </a:t>
            </a:r>
            <a:r>
              <a:rPr lang="en-US" sz="4200" dirty="0" smtClean="0">
                <a:latin typeface="Cambria" pitchFamily="18" charset="0"/>
              </a:rPr>
              <a:t>There is no conclusive evidence to determine what proportion of the decline in cancer mortality is due to screening versus improved treatment, or other factors; it is likely that screening does contribute and guidelines have been developed globally for effective screening. Such screening programs with indicators to monitor the effectiveness is the hour of need in India, where the disease burden due to cancers especially lung, cervical, prostate, breast, oral cancers etc is growing in an alarming rate.</a:t>
            </a:r>
            <a:endParaRPr lang="en-IN" sz="4200" dirty="0" smtClean="0">
              <a:latin typeface="Cambria" pitchFamily="18" charset="0"/>
            </a:endParaRPr>
          </a:p>
          <a:p>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85000" lnSpcReduction="20000"/>
          </a:bodyPr>
          <a:lstStyle/>
          <a:p>
            <a:pPr algn="just"/>
            <a:r>
              <a:rPr lang="en-IN" dirty="0" smtClean="0">
                <a:latin typeface="Cambria" pitchFamily="18" charset="0"/>
              </a:rPr>
              <a:t>The current data audit of the cancer screening data of ICS has highlighted lacunae of quality in the collected data. This was mainly due not using a standardized format for data collection. The forms which was used for data collection was open ended which lead to different values for the same key indicator because it made data too much qualitative. This indicates high inconsistency in data collection. There were problems due to inconsistency; ambiguity and missing values. All the three data sets available for auditing have violated the dimensions of data quality with respect to accuracy, precision, completeness, integrity and reliability. There were lots of issues while analyzing the available and complete data. Not much meaningful associations relating socio-demographic indicators to the probable cancer occurrence could be arrived at. This also indicates that proper training to end users collecting the data, monitoring of the data being collected and entered has not been carried out.</a:t>
            </a:r>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accent4"/>
                </a:solidFill>
              </a:rPr>
              <a:t>Limitation of the Study:-</a:t>
            </a:r>
            <a:endParaRPr lang="en-IN" b="1" dirty="0">
              <a:solidFill>
                <a:schemeClr val="accent4"/>
              </a:solidFill>
            </a:endParaRPr>
          </a:p>
        </p:txBody>
      </p:sp>
      <p:sp>
        <p:nvSpPr>
          <p:cNvPr id="3" name="Content Placeholder 2"/>
          <p:cNvSpPr>
            <a:spLocks noGrp="1"/>
          </p:cNvSpPr>
          <p:nvPr>
            <p:ph idx="1"/>
          </p:nvPr>
        </p:nvSpPr>
        <p:spPr/>
        <p:txBody>
          <a:bodyPr/>
          <a:lstStyle/>
          <a:p>
            <a:r>
              <a:rPr lang="en-IN" dirty="0" smtClean="0"/>
              <a:t>The only limitation of the study was that primary data and all the manual data were not available at the time of auditing.</a:t>
            </a:r>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accent4"/>
                </a:solidFill>
              </a:rPr>
              <a:t>Recommendations:-</a:t>
            </a:r>
            <a:endParaRPr lang="en-IN" b="1" dirty="0">
              <a:solidFill>
                <a:schemeClr val="accent4"/>
              </a:solidFill>
            </a:endParaRPr>
          </a:p>
        </p:txBody>
      </p:sp>
      <p:sp>
        <p:nvSpPr>
          <p:cNvPr id="3" name="Content Placeholder 2"/>
          <p:cNvSpPr>
            <a:spLocks noGrp="1"/>
          </p:cNvSpPr>
          <p:nvPr>
            <p:ph idx="1"/>
          </p:nvPr>
        </p:nvSpPr>
        <p:spPr/>
        <p:txBody>
          <a:bodyPr>
            <a:normAutofit lnSpcReduction="10000"/>
          </a:bodyPr>
          <a:lstStyle/>
          <a:p>
            <a:pPr lvl="0"/>
            <a:r>
              <a:rPr lang="en-IN" sz="2200" dirty="0" smtClean="0">
                <a:latin typeface="Cambria" pitchFamily="18" charset="0"/>
              </a:rPr>
              <a:t>Create, maintain, and use a data dictionary so that proper guidelines and operational definitions can be followed and thus standardize data entry fields and processes for entering data.</a:t>
            </a:r>
          </a:p>
          <a:p>
            <a:pPr lvl="0"/>
            <a:r>
              <a:rPr lang="en-IN" sz="2200" dirty="0" smtClean="0">
                <a:latin typeface="Cambria" pitchFamily="18" charset="0"/>
              </a:rPr>
              <a:t>Be vigilant with missing values.</a:t>
            </a:r>
          </a:p>
          <a:p>
            <a:pPr lvl="0"/>
            <a:r>
              <a:rPr lang="en-IN" sz="2200" dirty="0" smtClean="0">
                <a:latin typeface="Cambria" pitchFamily="18" charset="0"/>
              </a:rPr>
              <a:t>Regular cross checks of the data should be done to prevent accumulations of the dirty/ poor quality data.</a:t>
            </a:r>
          </a:p>
          <a:p>
            <a:pPr lvl="0"/>
            <a:r>
              <a:rPr lang="en-IN" sz="2200" dirty="0" smtClean="0">
                <a:latin typeface="Cambria" pitchFamily="18" charset="0"/>
              </a:rPr>
              <a:t>Build human capacity, including training, awareness-building, and organizational change</a:t>
            </a:r>
          </a:p>
          <a:p>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Autofit/>
          </a:bodyPr>
          <a:lstStyle/>
          <a:p>
            <a:pPr lvl="0" algn="just"/>
            <a:r>
              <a:rPr lang="en-IN" sz="2000" dirty="0" smtClean="0">
                <a:latin typeface="Cambria" pitchFamily="18" charset="0"/>
              </a:rPr>
              <a:t>Monitor program indicators like participation rate ( relates proportion of people invited  to those who  took screening at camps), retention rate ( detected as cancer &amp; subsequent follow up), abnormal call rate ( proportion of  cases identified as probable abnormal to those screened), degree to which those who were screened were accurately informed of the risks and bene­fits of screening (ideally using an evidence-based decision aid), and rate of potential cancer targets to all those who were screened ( many instances children were screened for lump in breast).</a:t>
            </a:r>
          </a:p>
          <a:p>
            <a:pPr lvl="0" algn="just"/>
            <a:r>
              <a:rPr lang="en-IN" sz="2000" dirty="0" smtClean="0">
                <a:latin typeface="Cambria" pitchFamily="18" charset="0"/>
              </a:rPr>
              <a:t>Update/ include the indicators being collected for providing a well evidence based decision support. They should be more specific. The data collection form can be modified to include few more specific indicators. For example inclusion of </a:t>
            </a:r>
            <a:r>
              <a:rPr lang="en-US" sz="2000" dirty="0" smtClean="0">
                <a:latin typeface="Cambria" pitchFamily="18" charset="0"/>
              </a:rPr>
              <a:t>social factors, health status, reproductive factors, and lifestyle habits etc can be done. Instead of just identifying if the person has vegetarian or non vegetarian diet, inclusion of dietary products, red meat, etc. These would not only help in targeting the cases but also to provide more specific counseling and education to the population.</a:t>
            </a:r>
            <a:endParaRPr lang="en-IN" sz="2000" dirty="0" smtClean="0">
              <a:latin typeface="Cambria"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gn="l">
              <a:buFont typeface="Arial" pitchFamily="34" charset="0"/>
              <a:buChar char="•"/>
            </a:pP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3100" b="1" dirty="0" smtClean="0">
                <a:solidFill>
                  <a:srgbClr val="FF0000"/>
                </a:solidFill>
              </a:rPr>
              <a:t>REFERENCES:-</a:t>
            </a: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400" dirty="0" smtClean="0"/>
              <a:t/>
            </a:r>
            <a:br>
              <a:rPr lang="en-IN" sz="1400" dirty="0" smtClean="0"/>
            </a:br>
            <a:r>
              <a:rPr lang="en-IN" sz="1800" dirty="0" smtClean="0"/>
              <a:t/>
            </a:r>
            <a:br>
              <a:rPr lang="en-IN" sz="1800" dirty="0" smtClean="0"/>
            </a:br>
            <a:r>
              <a:rPr lang="en-IN" sz="1800" dirty="0" smtClean="0"/>
              <a:t>World </a:t>
            </a:r>
            <a:r>
              <a:rPr lang="en-IN" sz="1800" dirty="0" smtClean="0"/>
              <a:t>Cancer Report (2014). At </a:t>
            </a:r>
            <a:r>
              <a:rPr lang="en-IN" sz="1800" u="sng" dirty="0" smtClean="0">
                <a:hlinkClick r:id="rId2"/>
              </a:rPr>
              <a:t>http://www.who.int/mediacentre/factsheets/fs297/en/</a:t>
            </a:r>
            <a:r>
              <a:rPr lang="en-IN" sz="1800" dirty="0" smtClean="0"/>
              <a:t> </a:t>
            </a:r>
            <a:r>
              <a:rPr lang="en-IN" sz="1800" dirty="0" smtClean="0"/>
              <a:t>(Accessed </a:t>
            </a:r>
            <a:r>
              <a:rPr lang="en-IN" sz="1800" dirty="0" smtClean="0"/>
              <a:t>on 21/04/2015)</a:t>
            </a:r>
            <a:br>
              <a:rPr lang="en-IN" sz="1800" dirty="0" smtClean="0"/>
            </a:br>
            <a:r>
              <a:rPr lang="en-IN" sz="1800" dirty="0" smtClean="0"/>
              <a:t>Ali I, </a:t>
            </a:r>
            <a:r>
              <a:rPr lang="en-IN" sz="1800" dirty="0" err="1" smtClean="0"/>
              <a:t>Waseem</a:t>
            </a:r>
            <a:r>
              <a:rPr lang="en-IN" sz="1800" dirty="0" smtClean="0"/>
              <a:t> A et al (2011). Cancer Scenario in India with Future Perspectives. </a:t>
            </a:r>
            <a:r>
              <a:rPr lang="en-IN" sz="1800" i="1" dirty="0" smtClean="0"/>
              <a:t>Cancer Therapy</a:t>
            </a:r>
            <a:r>
              <a:rPr lang="en-IN" sz="1800" dirty="0" smtClean="0"/>
              <a:t>, </a:t>
            </a:r>
            <a:r>
              <a:rPr lang="en-IN" sz="1800" b="1" dirty="0" smtClean="0"/>
              <a:t>8</a:t>
            </a:r>
            <a:r>
              <a:rPr lang="en-IN" sz="1800" dirty="0" smtClean="0"/>
              <a:t>, 56-70</a:t>
            </a:r>
            <a:br>
              <a:rPr lang="en-IN" sz="1800" dirty="0" smtClean="0"/>
            </a:br>
            <a:r>
              <a:rPr lang="en-IN" sz="1800" dirty="0" err="1" smtClean="0"/>
              <a:t>Jemal</a:t>
            </a:r>
            <a:r>
              <a:rPr lang="en-IN" sz="1800" dirty="0" smtClean="0"/>
              <a:t> A, Siegel R, Ward E, Murray T, </a:t>
            </a:r>
            <a:r>
              <a:rPr lang="en-IN" sz="1800" dirty="0" err="1" smtClean="0"/>
              <a:t>Xu</a:t>
            </a:r>
            <a:r>
              <a:rPr lang="en-IN" sz="1800" dirty="0" smtClean="0"/>
              <a:t> J, </a:t>
            </a:r>
            <a:r>
              <a:rPr lang="en-IN" sz="1800" dirty="0" err="1" smtClean="0"/>
              <a:t>Thun</a:t>
            </a:r>
            <a:r>
              <a:rPr lang="en-IN" sz="1800" dirty="0" smtClean="0"/>
              <a:t> MJ (2007) Cancer statistics, 2007. </a:t>
            </a:r>
            <a:r>
              <a:rPr lang="en-IN" sz="1800" i="1" dirty="0" smtClean="0"/>
              <a:t>CA Cancer J </a:t>
            </a:r>
            <a:r>
              <a:rPr lang="en-IN" sz="1800" i="1" dirty="0" err="1" smtClean="0"/>
              <a:t>Clin</a:t>
            </a:r>
            <a:r>
              <a:rPr lang="en-IN" sz="1800" dirty="0" smtClean="0"/>
              <a:t>,</a:t>
            </a:r>
            <a:r>
              <a:rPr lang="en-IN" sz="1800" i="1" dirty="0" smtClean="0"/>
              <a:t> </a:t>
            </a:r>
            <a:r>
              <a:rPr lang="en-IN" sz="1800" b="1" dirty="0" smtClean="0"/>
              <a:t>57</a:t>
            </a:r>
            <a:r>
              <a:rPr lang="en-IN" sz="1800" dirty="0" smtClean="0"/>
              <a:t>, 43-66</a:t>
            </a:r>
            <a:br>
              <a:rPr lang="en-IN" sz="1800" dirty="0" smtClean="0"/>
            </a:br>
            <a:r>
              <a:rPr lang="en-IN" sz="1800" dirty="0" smtClean="0"/>
              <a:t>Jo Ann </a:t>
            </a:r>
            <a:r>
              <a:rPr lang="en-IN" sz="1800" dirty="0" err="1" smtClean="0"/>
              <a:t>Kleier</a:t>
            </a:r>
            <a:r>
              <a:rPr lang="en-IN" sz="1800" dirty="0" smtClean="0"/>
              <a:t>, </a:t>
            </a:r>
            <a:r>
              <a:rPr lang="en-IN" sz="1800" dirty="0" err="1" smtClean="0"/>
              <a:t>EdD</a:t>
            </a:r>
            <a:r>
              <a:rPr lang="en-IN" sz="1800" dirty="0" smtClean="0"/>
              <a:t>, ARNP-BC, CURN (2010).</a:t>
            </a:r>
            <a:r>
              <a:rPr lang="en-IN" sz="1800" b="1" dirty="0" smtClean="0"/>
              <a:t>  </a:t>
            </a:r>
            <a:r>
              <a:rPr lang="en-IN" sz="1800" dirty="0" smtClean="0"/>
              <a:t>Fear of and Susceptibility to Prostate Cancer as Predictors of Prostate Cancer Screening among Haitian-American Men. </a:t>
            </a:r>
            <a:r>
              <a:rPr lang="en-IN" sz="1800" b="1" dirty="0" smtClean="0"/>
              <a:t/>
            </a:r>
            <a:br>
              <a:rPr lang="en-IN" sz="1800" b="1" dirty="0" smtClean="0"/>
            </a:br>
            <a:r>
              <a:rPr lang="en-IN" sz="1800" i="1" dirty="0" err="1" smtClean="0"/>
              <a:t>Urol</a:t>
            </a:r>
            <a:r>
              <a:rPr lang="en-IN" sz="1800" b="1" dirty="0" smtClean="0"/>
              <a:t> </a:t>
            </a:r>
            <a:r>
              <a:rPr lang="en-IN" sz="1800" i="1" dirty="0" err="1" smtClean="0"/>
              <a:t>Nurs</a:t>
            </a:r>
            <a:r>
              <a:rPr lang="en-IN" sz="1800" dirty="0" smtClean="0"/>
              <a:t>, </a:t>
            </a:r>
            <a:r>
              <a:rPr lang="en-IN" sz="1800" b="1" dirty="0" smtClean="0"/>
              <a:t>30</a:t>
            </a:r>
            <a:r>
              <a:rPr lang="en-IN" sz="1800" dirty="0" smtClean="0"/>
              <a:t>, 179-88</a:t>
            </a:r>
            <a:r>
              <a:rPr lang="en-IN" sz="1800" b="1" dirty="0" smtClean="0"/>
              <a:t/>
            </a:r>
            <a:br>
              <a:rPr lang="en-IN" sz="1800" b="1" dirty="0" smtClean="0"/>
            </a:br>
            <a:r>
              <a:rPr lang="en-IN" sz="1800" dirty="0" smtClean="0"/>
              <a:t>Jake Olivier, Melanie L Bell (2012). The Importance of Statistics in Cancer Research. </a:t>
            </a:r>
            <a:r>
              <a:rPr lang="en-IN" sz="1800" i="1" dirty="0" smtClean="0"/>
              <a:t>WJCR Stats Paper Rev Final.</a:t>
            </a:r>
            <a:r>
              <a:rPr lang="en-IN" sz="1800" b="1" dirty="0" smtClean="0"/>
              <a:t/>
            </a:r>
            <a:br>
              <a:rPr lang="en-IN" sz="1800" b="1" dirty="0" smtClean="0"/>
            </a:br>
            <a:r>
              <a:rPr lang="en-IN" sz="1800" dirty="0" smtClean="0"/>
              <a:t>Joseph G Ibrahim, </a:t>
            </a:r>
            <a:r>
              <a:rPr lang="en-IN" sz="1800" dirty="0" err="1" smtClean="0"/>
              <a:t>Haitao</a:t>
            </a:r>
            <a:r>
              <a:rPr lang="en-IN" sz="1800" dirty="0" smtClean="0"/>
              <a:t> Chu, Ming-</a:t>
            </a:r>
            <a:r>
              <a:rPr lang="en-IN" sz="1800" dirty="0" err="1" smtClean="0"/>
              <a:t>Hui</a:t>
            </a:r>
            <a:r>
              <a:rPr lang="en-IN" sz="1800" dirty="0" smtClean="0"/>
              <a:t> Chen (2012). Missing Data in Clinical Studies: Issues and Methods.  </a:t>
            </a:r>
            <a:r>
              <a:rPr lang="en-IN" sz="1800" i="1" dirty="0" smtClean="0"/>
              <a:t>American Society of Clinical Oncology</a:t>
            </a:r>
            <a:r>
              <a:rPr lang="en-IN" sz="1800" dirty="0" smtClean="0"/>
              <a:t>.</a:t>
            </a:r>
            <a:r>
              <a:rPr lang="en-IN" sz="1800" b="1" dirty="0" smtClean="0"/>
              <a:t/>
            </a:r>
            <a:br>
              <a:rPr lang="en-IN" sz="1800" b="1" dirty="0" smtClean="0"/>
            </a:br>
            <a:r>
              <a:rPr lang="en-IN" sz="1800" dirty="0" smtClean="0"/>
              <a:t>Evans SM, </a:t>
            </a:r>
            <a:r>
              <a:rPr lang="en-IN" sz="1800" dirty="0" err="1" smtClean="0"/>
              <a:t>Bohensky</a:t>
            </a:r>
            <a:r>
              <a:rPr lang="en-IN" sz="1800" dirty="0" smtClean="0"/>
              <a:t> M, Cameron PA et al (2011). A survey of Australian clinical </a:t>
            </a:r>
            <a:r>
              <a:rPr lang="en-IN" sz="1800" dirty="0" err="1" smtClean="0"/>
              <a:t>registrires</a:t>
            </a:r>
            <a:r>
              <a:rPr lang="en-IN" sz="1800" dirty="0" smtClean="0"/>
              <a:t>: can quality of care be measured? </a:t>
            </a:r>
            <a:r>
              <a:rPr lang="en-IN" sz="1800" i="1" dirty="0" smtClean="0"/>
              <a:t>Intern Med J, </a:t>
            </a:r>
            <a:r>
              <a:rPr lang="en-IN" sz="1800" b="1" dirty="0" smtClean="0"/>
              <a:t>41</a:t>
            </a:r>
            <a:r>
              <a:rPr lang="en-IN" sz="1800" dirty="0" smtClean="0"/>
              <a:t>, 42-8</a:t>
            </a:r>
            <a:r>
              <a:rPr lang="en-IN" sz="1800" b="1" dirty="0" smtClean="0"/>
              <a:t/>
            </a:r>
            <a:br>
              <a:rPr lang="en-IN" sz="1800" b="1" dirty="0" smtClean="0"/>
            </a:br>
            <a:r>
              <a:rPr lang="en-IN" sz="1800" dirty="0" smtClean="0"/>
              <a:t>Kurt G </a:t>
            </a:r>
            <a:r>
              <a:rPr lang="en-IN" sz="1800" dirty="0" err="1" smtClean="0"/>
              <a:t>Seagrave</a:t>
            </a:r>
            <a:r>
              <a:rPr lang="en-IN" sz="1800" dirty="0" smtClean="0"/>
              <a:t>, Justine </a:t>
            </a:r>
            <a:r>
              <a:rPr lang="en-IN" sz="1800" dirty="0" err="1" smtClean="0"/>
              <a:t>Naylon</a:t>
            </a:r>
            <a:r>
              <a:rPr lang="en-IN" sz="1800" dirty="0" smtClean="0"/>
              <a:t>, Elizabeth Armstrong (2014). Data quality audit of the </a:t>
            </a:r>
            <a:r>
              <a:rPr lang="en-IN" sz="1800" dirty="0" err="1" smtClean="0"/>
              <a:t>arthroplasty</a:t>
            </a:r>
            <a:r>
              <a:rPr lang="en-IN" sz="1800" dirty="0" smtClean="0"/>
              <a:t> clinical outcomes registry NSW. </a:t>
            </a:r>
            <a:r>
              <a:rPr lang="en-IN" sz="1800" i="1" dirty="0" smtClean="0"/>
              <a:t>BMC Health Services </a:t>
            </a:r>
            <a:r>
              <a:rPr lang="en-IN" sz="1800" i="1" dirty="0" err="1" smtClean="0"/>
              <a:t>Resarch</a:t>
            </a:r>
            <a:r>
              <a:rPr lang="en-IN" sz="1800" dirty="0" smtClean="0"/>
              <a:t>, </a:t>
            </a:r>
            <a:r>
              <a:rPr lang="en-IN" sz="1800" b="1" dirty="0" smtClean="0"/>
              <a:t>14,</a:t>
            </a:r>
            <a:r>
              <a:rPr lang="en-IN" sz="1800" dirty="0" smtClean="0"/>
              <a:t> </a:t>
            </a:r>
            <a:r>
              <a:rPr lang="en-IN" sz="1800" dirty="0" smtClean="0"/>
              <a:t>512-6</a:t>
            </a:r>
            <a:br>
              <a:rPr lang="en-IN" sz="1800" dirty="0" smtClean="0"/>
            </a:br>
            <a:r>
              <a:rPr lang="en-IN" sz="1800" b="1" dirty="0" smtClean="0"/>
              <a:t>A report on Background Issues on Data Issues.</a:t>
            </a:r>
            <a:r>
              <a:rPr lang="en-IN" sz="1800" dirty="0" smtClean="0"/>
              <a:t> This document is a part of The </a:t>
            </a:r>
            <a:r>
              <a:rPr lang="en-IN" sz="1800" b="1" dirty="0" smtClean="0"/>
              <a:t>Connecting for Health </a:t>
            </a:r>
            <a:r>
              <a:rPr lang="en-IN" sz="1800" dirty="0" smtClean="0"/>
              <a:t>Common Framework. At </a:t>
            </a:r>
            <a:r>
              <a:rPr lang="en-IN" sz="1800" u="sng" dirty="0" smtClean="0">
                <a:hlinkClick r:id="rId3"/>
              </a:rPr>
              <a:t>http://www.connectingforhealth.org/license.html</a:t>
            </a:r>
            <a:r>
              <a:rPr lang="en-IN" sz="1800" dirty="0" smtClean="0"/>
              <a:t>. (Accessed on 24/42015). Document drafted by </a:t>
            </a:r>
            <a:r>
              <a:rPr lang="en-IN" sz="1800" dirty="0" err="1" smtClean="0"/>
              <a:t>Stefaan</a:t>
            </a:r>
            <a:r>
              <a:rPr lang="en-IN" sz="1800" dirty="0" smtClean="0"/>
              <a:t> </a:t>
            </a:r>
            <a:r>
              <a:rPr lang="en-IN" sz="1800" dirty="0" err="1" smtClean="0"/>
              <a:t>Verhulst</a:t>
            </a:r>
            <a:r>
              <a:rPr lang="en-IN" sz="1800" dirty="0" smtClean="0"/>
              <a:t>, 2005.</a:t>
            </a:r>
            <a:r>
              <a:rPr lang="en-IN" sz="1400" dirty="0" smtClean="0"/>
              <a:t/>
            </a:r>
            <a:br>
              <a:rPr lang="en-IN" sz="1400" dirty="0" smtClean="0"/>
            </a:br>
            <a:endParaRPr lang="en-IN" sz="1400" dirty="0"/>
          </a:p>
        </p:txBody>
      </p:sp>
      <p:sp>
        <p:nvSpPr>
          <p:cNvPr id="4" name="Content Placeholder 3"/>
          <p:cNvSpPr>
            <a:spLocks noGrp="1"/>
          </p:cNvSpPr>
          <p:nvPr>
            <p:ph idx="1"/>
          </p:nvPr>
        </p:nvSpPr>
        <p:spPr/>
        <p:txBody>
          <a:bodyPr/>
          <a:lstStyle/>
          <a:p>
            <a:endParaRPr lang="en-IN"/>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11804578" cy="390876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lang="en-US" sz="1200" dirty="0" smtClean="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lang="en-US" sz="1200" dirty="0" smtClean="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lang="en-US" sz="1200" dirty="0" smtClean="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lang="en-US" sz="1200" dirty="0" smtClean="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lang="en-US" sz="2000" dirty="0" smtClean="0">
              <a:latin typeface="Cambria"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Report on Data Quality Tool- Implementation Guidelines by </a:t>
            </a:r>
            <a:r>
              <a:rPr kumimoji="0" lang="en-US" sz="20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USAID</a:t>
            </a: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September 2008</a:t>
            </a:r>
            <a:endParaRPr kumimoji="0" lang="en-US" sz="20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Karolyn Kerr, Tony Norris, Rosemary Stockdale (2007). Data Quality Information and Decision Making: </a:t>
            </a:r>
          </a:p>
          <a:p>
            <a:pPr marL="0" marR="0" lvl="0" indent="0" algn="just" defTabSz="914400" rtl="0" eaLnBrk="0" fontAlgn="base" latinLnBrk="0" hangingPunct="0">
              <a:lnSpc>
                <a:spcPct val="100000"/>
              </a:lnSpc>
              <a:spcBef>
                <a:spcPct val="0"/>
              </a:spcBef>
              <a:spcAft>
                <a:spcPct val="0"/>
              </a:spcAft>
              <a:buClrTx/>
              <a:buSzTx/>
              <a:tabLst/>
            </a:pP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 Healthcare Case Study.</a:t>
            </a:r>
            <a:endParaRPr kumimoji="0" lang="en-US" sz="20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Aditi</a:t>
            </a: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gupta</a:t>
            </a: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Deepa</a:t>
            </a: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gupta</a:t>
            </a: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Arun</a:t>
            </a: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Raizada</a:t>
            </a: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(2014). A hospital based study on reference range of serum</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prostate specific antigen levels. </a:t>
            </a:r>
            <a:r>
              <a:rPr kumimoji="0" lang="en-US" sz="2000" b="0" i="1"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Indian J Med Res</a:t>
            </a: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a:t>
            </a:r>
            <a:r>
              <a:rPr kumimoji="0" lang="en-US" sz="20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140</a:t>
            </a: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a:t>
            </a:r>
            <a:r>
              <a:rPr kumimoji="0" lang="en-US" sz="20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507-12</a:t>
            </a:r>
            <a:endParaRPr kumimoji="0" lang="en-US" sz="20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hlinkClick r:id="rId2"/>
              </a:rPr>
              <a:t>http://seer.cancer.gov/statfacts/html/breast.html</a:t>
            </a:r>
            <a:r>
              <a:rPr kumimoji="0" lang="en-US" sz="20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National Cancer Institute. (Accessed on 13/05/2015</a:t>
            </a:r>
            <a:r>
              <a:rPr kumimoji="0" lang="en-US" sz="2000" b="0" i="0" u="none" strike="noStrike" cap="none" normalizeH="0" baseline="0" smtClean="0">
                <a:ln>
                  <a:noFill/>
                </a:ln>
                <a:solidFill>
                  <a:schemeClr val="tx1"/>
                </a:solidFill>
                <a:effectLst/>
                <a:latin typeface="Cambria" pitchFamily="18" charset="0"/>
                <a:ea typeface="Calibri" pitchFamily="34" charset="0"/>
                <a:cs typeface="Times New Roman" pitchFamily="18" charset="0"/>
              </a:rPr>
              <a:t>). </a:t>
            </a:r>
            <a:endParaRPr kumimoji="0" lang="en-US" sz="2000" b="0" i="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b="1" dirty="0" smtClean="0">
                <a:solidFill>
                  <a:schemeClr val="accent4"/>
                </a:solidFill>
              </a:rPr>
              <a:t>Thank You</a:t>
            </a:r>
            <a:endParaRPr lang="en-IN" b="1" dirty="0">
              <a:solidFill>
                <a:schemeClr val="accent4"/>
              </a:solidFill>
            </a:endParaRPr>
          </a:p>
        </p:txBody>
      </p:sp>
      <p:sp>
        <p:nvSpPr>
          <p:cNvPr id="5" name="Subtitle 4"/>
          <p:cNvSpPr>
            <a:spLocks noGrp="1"/>
          </p:cNvSpPr>
          <p:nvPr>
            <p:ph type="subTitle" idx="1"/>
          </p:nvPr>
        </p:nvSpPr>
        <p:spPr/>
        <p:txBody>
          <a:bodyPr/>
          <a:lstStyle/>
          <a:p>
            <a:r>
              <a:rPr lang="en-IN" dirty="0" smtClean="0"/>
              <a:t>Dr. Mohini Sardana</a:t>
            </a:r>
          </a:p>
          <a:p>
            <a:r>
              <a:rPr lang="en-IN" dirty="0" smtClean="0"/>
              <a:t>PG/13/037</a:t>
            </a:r>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D64A3B"/>
                </a:solidFill>
              </a:rPr>
              <a:t>Internship Report</a:t>
            </a:r>
            <a:endParaRPr lang="en-US" dirty="0"/>
          </a:p>
        </p:txBody>
      </p:sp>
      <p:sp>
        <p:nvSpPr>
          <p:cNvPr id="3" name="Content Placeholder 2"/>
          <p:cNvSpPr>
            <a:spLocks noGrp="1"/>
          </p:cNvSpPr>
          <p:nvPr>
            <p:ph idx="1"/>
          </p:nvPr>
        </p:nvSpPr>
        <p:spPr>
          <a:xfrm>
            <a:off x="1484313" y="2667000"/>
            <a:ext cx="10363252" cy="3517960"/>
          </a:xfrm>
        </p:spPr>
        <p:txBody>
          <a:bodyPr>
            <a:normAutofit fontScale="85000" lnSpcReduction="10000"/>
          </a:bodyPr>
          <a:lstStyle/>
          <a:p>
            <a:pPr marL="0" indent="0" algn="just">
              <a:buNone/>
            </a:pPr>
            <a:r>
              <a:rPr lang="en-US" b="1" dirty="0">
                <a:latin typeface="Cambria"/>
              </a:rPr>
              <a:t>Area of Engagement:-</a:t>
            </a:r>
            <a:r>
              <a:rPr lang="en-US" dirty="0">
                <a:latin typeface="Cambria"/>
              </a:rPr>
              <a:t> </a:t>
            </a:r>
            <a:r>
              <a:rPr lang="en-US" dirty="0">
                <a:latin typeface="Cambria"/>
                <a:cs typeface="Times New Roman" charset="0"/>
              </a:rPr>
              <a:t>The area of engagement in the organization was the data quality audit project of the three data sets collected in different locations in the year 2014-2015 by ICS. The internship period consisted of both on site and off site data analysis. On site visits included visit to the ICS office which is located in Shahpur Jat, Siri Fort, New Delhi. In this office orientation of the functioning of the organization was given. Another on site frequent visits was made to the cancer detection center located at Babar Road. In the cancer detection center entire process of cancer screening was explained. This process consisted of various phases, right from the beginning of patient registration, to screening, sample collection, taking X rays, sending of the sample to Rajiv Gandhi Cancer Institute and X ray reports to Columbia Asia hospital for examination and then integration of the reports with other details of the patient and maintaining of the records manually and electronically in registers and excel sheets respectively. Off site analysis of data for quality was done in IIHMR, New Delhi.</a:t>
            </a:r>
          </a:p>
          <a:p>
            <a:pPr marL="0" indent="0">
              <a:buNone/>
            </a:pPr>
            <a:endParaRPr lang="en-US" b="1" dirty="0">
              <a:latin typeface="Cambria"/>
            </a:endParaRPr>
          </a:p>
        </p:txBody>
      </p:sp>
    </p:spTree>
    <p:extLst>
      <p:ext uri="{BB962C8B-B14F-4D97-AF65-F5344CB8AC3E}">
        <p14:creationId xmlns="" xmlns:p14="http://schemas.microsoft.com/office/powerpoint/2010/main" val="3584863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a:p>
        </p:txBody>
      </p:sp>
      <p:sp>
        <p:nvSpPr>
          <p:cNvPr id="3" name="Content Placeholder 2"/>
          <p:cNvSpPr>
            <a:spLocks noGrp="1"/>
          </p:cNvSpPr>
          <p:nvPr>
            <p:ph idx="1"/>
          </p:nvPr>
        </p:nvSpPr>
        <p:spPr/>
        <p:txBody>
          <a:bodyPr>
            <a:normAutofit fontScale="92500" lnSpcReduction="20000"/>
          </a:bodyPr>
          <a:lstStyle/>
          <a:p>
            <a:pPr marL="0" indent="0" algn="just">
              <a:buNone/>
            </a:pPr>
            <a:r>
              <a:rPr lang="en-US" b="1" dirty="0">
                <a:latin typeface="Cambria"/>
              </a:rPr>
              <a:t>Reflective Learning:-</a:t>
            </a:r>
            <a:r>
              <a:rPr lang="en-US" dirty="0">
                <a:latin typeface="Cambria"/>
                <a:cs typeface="Times New Roman" charset="0"/>
              </a:rPr>
              <a:t>During entire duration of internship, there has been a lot of individual’s learning. Some of the learning’s during internship are as follows:-</a:t>
            </a:r>
          </a:p>
          <a:p>
            <a:pPr algn="just"/>
            <a:r>
              <a:rPr lang="en-US" dirty="0">
                <a:latin typeface="Cambria"/>
                <a:cs typeface="Times New Roman" charset="0"/>
              </a:rPr>
              <a:t>Issues followed during screening of the patients for cancer.</a:t>
            </a:r>
          </a:p>
          <a:p>
            <a:pPr algn="just"/>
            <a:r>
              <a:rPr lang="en-US" dirty="0">
                <a:latin typeface="Cambria"/>
                <a:cs typeface="Times New Roman" charset="0"/>
              </a:rPr>
              <a:t>Though the form filled at the time of registration and screening is structured and is a mix of close ended and open ended questions still the data which was given for analysis was not in a standardized form.</a:t>
            </a:r>
          </a:p>
          <a:p>
            <a:pPr algn="just"/>
            <a:r>
              <a:rPr lang="en-US" dirty="0">
                <a:latin typeface="Cambria"/>
                <a:cs typeface="Times New Roman" charset="0"/>
              </a:rPr>
              <a:t> Due to non standard form of the data, the quality of the data was poor.</a:t>
            </a:r>
          </a:p>
          <a:p>
            <a:pPr algn="just"/>
            <a:r>
              <a:rPr lang="en-US" dirty="0">
                <a:latin typeface="Cambria"/>
                <a:cs typeface="Times New Roman" charset="0"/>
              </a:rPr>
              <a:t>There was a change in the workflow after implementing ICT. However it was still under test so, much conclusions could not be drawn.</a:t>
            </a:r>
          </a:p>
        </p:txBody>
      </p:sp>
    </p:spTree>
    <p:extLst>
      <p:ext uri="{BB962C8B-B14F-4D97-AF65-F5344CB8AC3E}">
        <p14:creationId xmlns="" xmlns:p14="http://schemas.microsoft.com/office/powerpoint/2010/main" val="2205718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D64A3B"/>
                </a:solidFill>
              </a:rPr>
              <a:t>Dissertation Overview</a:t>
            </a:r>
          </a:p>
        </p:txBody>
      </p:sp>
      <p:sp>
        <p:nvSpPr>
          <p:cNvPr id="3" name="Content Placeholder 2"/>
          <p:cNvSpPr>
            <a:spLocks noGrp="1"/>
          </p:cNvSpPr>
          <p:nvPr>
            <p:ph idx="1"/>
          </p:nvPr>
        </p:nvSpPr>
        <p:spPr>
          <a:xfrm>
            <a:off x="785125" y="1912033"/>
            <a:ext cx="10018713" cy="3124201"/>
          </a:xfrm>
        </p:spPr>
        <p:txBody>
          <a:bodyPr/>
          <a:lstStyle/>
          <a:p>
            <a:endParaRPr lang="en-US" dirty="0">
              <a:latin typeface="Calibri" charset="0"/>
            </a:endParaRPr>
          </a:p>
          <a:p>
            <a:endParaRPr lang="en-US"/>
          </a:p>
        </p:txBody>
      </p:sp>
      <p:sp>
        <p:nvSpPr>
          <p:cNvPr id="4" name="TextBox 3"/>
          <p:cNvSpPr txBox="1"/>
          <p:nvPr/>
        </p:nvSpPr>
        <p:spPr>
          <a:xfrm>
            <a:off x="2101676" y="1912033"/>
            <a:ext cx="2743200" cy="1477328"/>
          </a:xfrm>
          <a:prstGeom prst="rect">
            <a:avLst/>
          </a:prstGeom>
          <a:solidFill>
            <a:schemeClr val="accent1">
              <a:lumMod val="40000"/>
              <a:lumOff val="60000"/>
            </a:schemeClr>
          </a:solidFill>
        </p:spPr>
        <p:txBody>
          <a:bodyPr rtlCol="0">
            <a:spAutoFit/>
          </a:bodyPr>
          <a:lstStyle/>
          <a:p>
            <a:pPr algn="ctr"/>
            <a:r>
              <a:rPr lang="en-US" b="1" dirty="0">
                <a:latin typeface="Times New Roman" charset="0"/>
                <a:cs typeface="Times New Roman" charset="0"/>
              </a:rPr>
              <a:t>Accuracy, Reliability, Confidentiality,  Precision, Timeliness, Integrity, Completeness </a:t>
            </a:r>
          </a:p>
          <a:p>
            <a:pPr algn="ctr"/>
            <a:endParaRPr lang="en-US"/>
          </a:p>
        </p:txBody>
      </p:sp>
      <p:sp>
        <p:nvSpPr>
          <p:cNvPr id="6" name="Oval 5"/>
          <p:cNvSpPr/>
          <p:nvPr/>
        </p:nvSpPr>
        <p:spPr>
          <a:xfrm>
            <a:off x="7166045" y="2200015"/>
            <a:ext cx="2079275" cy="914400"/>
          </a:xfrm>
          <a:prstGeom prst="ellipse">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a:latin typeface="Times New Roman"/>
                <a:cs typeface="Times New Roman"/>
              </a:rPr>
              <a:t>Quality Data</a:t>
            </a:r>
            <a:endParaRPr lang="en-US" sz="2000"/>
          </a:p>
        </p:txBody>
      </p:sp>
      <p:sp>
        <p:nvSpPr>
          <p:cNvPr id="8" name="TextBox 7"/>
          <p:cNvSpPr txBox="1"/>
          <p:nvPr/>
        </p:nvSpPr>
        <p:spPr>
          <a:xfrm>
            <a:off x="1539875" y="4279900"/>
            <a:ext cx="4524689" cy="922338"/>
          </a:xfrm>
          <a:prstGeom prst="rect">
            <a:avLst/>
          </a:prstGeom>
          <a:solidFill>
            <a:schemeClr val="accent2">
              <a:lumMod val="60000"/>
              <a:lumOff val="40000"/>
            </a:schemeClr>
          </a:solidFill>
        </p:spPr>
        <p:txBody>
          <a:bodyPr rtlCol="0">
            <a:spAutoFit/>
          </a:bodyPr>
          <a:lstStyle/>
          <a:p>
            <a:pPr algn="ctr"/>
            <a:r>
              <a:rPr lang="en-US">
                <a:latin typeface="Times New Roman"/>
                <a:cs typeface="Times New Roman"/>
              </a:rPr>
              <a:t>Reports from different diagnostic centers are collected and data converted from manual to online format</a:t>
            </a:r>
          </a:p>
        </p:txBody>
      </p:sp>
      <p:sp>
        <p:nvSpPr>
          <p:cNvPr id="9" name="Left Arrow 8"/>
          <p:cNvSpPr/>
          <p:nvPr/>
        </p:nvSpPr>
        <p:spPr>
          <a:xfrm>
            <a:off x="4848225" y="2414588"/>
            <a:ext cx="2310981" cy="487362"/>
          </a:xfrm>
          <a:prstGeom prst="lef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       </a:t>
            </a:r>
            <a:r>
              <a:rPr lang="en-US" b="1"/>
              <a:t> Dimensions</a:t>
            </a:r>
          </a:p>
        </p:txBody>
      </p:sp>
      <p:sp>
        <p:nvSpPr>
          <p:cNvPr id="10" name="TextBox 9"/>
          <p:cNvSpPr txBox="1"/>
          <p:nvPr/>
        </p:nvSpPr>
        <p:spPr>
          <a:xfrm>
            <a:off x="1539875" y="3676650"/>
            <a:ext cx="4561707" cy="369332"/>
          </a:xfrm>
          <a:prstGeom prst="rect">
            <a:avLst/>
          </a:prstGeom>
          <a:solidFill>
            <a:schemeClr val="accent2">
              <a:lumMod val="60000"/>
              <a:lumOff val="40000"/>
            </a:schemeClr>
          </a:solidFill>
        </p:spPr>
        <p:txBody>
          <a:bodyPr rtlCol="0">
            <a:spAutoFit/>
          </a:bodyPr>
          <a:lstStyle/>
          <a:p>
            <a:pPr algn="just"/>
            <a:r>
              <a:rPr lang="en-US">
                <a:latin typeface="Times New Roman"/>
                <a:cs typeface="Times New Roman"/>
              </a:rPr>
              <a:t>Analysis/Auditing of data for outcomes</a:t>
            </a:r>
          </a:p>
        </p:txBody>
      </p:sp>
      <p:sp>
        <p:nvSpPr>
          <p:cNvPr id="12" name="TextBox 11"/>
          <p:cNvSpPr txBox="1"/>
          <p:nvPr/>
        </p:nvSpPr>
        <p:spPr>
          <a:xfrm>
            <a:off x="1633538" y="5451475"/>
            <a:ext cx="4457630" cy="646113"/>
          </a:xfrm>
          <a:prstGeom prst="rect">
            <a:avLst/>
          </a:prstGeom>
          <a:solidFill>
            <a:schemeClr val="accent2">
              <a:lumMod val="60000"/>
              <a:lumOff val="40000"/>
            </a:schemeClr>
          </a:solidFill>
        </p:spPr>
        <p:txBody>
          <a:bodyPr rtlCol="0">
            <a:spAutoFit/>
          </a:bodyPr>
          <a:lstStyle/>
          <a:p>
            <a:pPr algn="just"/>
            <a:r>
              <a:rPr lang="en-US">
                <a:latin typeface="Times New Roman"/>
                <a:cs typeface="Times New Roman"/>
              </a:rPr>
              <a:t>Cancer screening at cancer detection unit, camps and trade fair</a:t>
            </a:r>
          </a:p>
        </p:txBody>
      </p:sp>
      <p:sp>
        <p:nvSpPr>
          <p:cNvPr id="13" name="TextBox 12"/>
          <p:cNvSpPr txBox="1"/>
          <p:nvPr/>
        </p:nvSpPr>
        <p:spPr>
          <a:xfrm rot="-60000">
            <a:off x="7177577" y="4170857"/>
            <a:ext cx="1833563" cy="1200329"/>
          </a:xfrm>
          <a:prstGeom prst="rect">
            <a:avLst/>
          </a:prstGeom>
          <a:solidFill>
            <a:schemeClr val="accent1">
              <a:lumMod val="20000"/>
              <a:lumOff val="80000"/>
            </a:schemeClr>
          </a:solidFill>
        </p:spPr>
        <p:txBody>
          <a:bodyPr rtlCol="0">
            <a:spAutoFit/>
          </a:bodyPr>
          <a:lstStyle/>
          <a:p>
            <a:pPr algn="ctr"/>
            <a:r>
              <a:rPr lang="en-US">
                <a:latin typeface="Times New Roman"/>
                <a:cs typeface="Times New Roman"/>
              </a:rPr>
              <a:t>Data Reporting and </a:t>
            </a:r>
          </a:p>
          <a:p>
            <a:pPr algn="ctr"/>
            <a:r>
              <a:rPr lang="en-US">
                <a:latin typeface="Times New Roman"/>
                <a:cs typeface="Times New Roman"/>
              </a:rPr>
              <a:t>Management System</a:t>
            </a:r>
          </a:p>
        </p:txBody>
      </p:sp>
      <p:sp>
        <p:nvSpPr>
          <p:cNvPr id="14" name="Up Arrow 13"/>
          <p:cNvSpPr/>
          <p:nvPr/>
        </p:nvSpPr>
        <p:spPr>
          <a:xfrm>
            <a:off x="7969913" y="3179662"/>
            <a:ext cx="484632" cy="978408"/>
          </a:xfrm>
          <a:prstGeom prst="up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5" name="Rectangle 14"/>
          <p:cNvSpPr/>
          <p:nvPr/>
        </p:nvSpPr>
        <p:spPr>
          <a:xfrm>
            <a:off x="9588500" y="2939753"/>
            <a:ext cx="1906588" cy="309909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solidFill>
                  <a:srgbClr val="000000"/>
                </a:solidFill>
                <a:latin typeface="Times New Roman"/>
                <a:cs typeface="Times New Roman"/>
              </a:rPr>
              <a:t>Functional components to be assessed for data quality as well:-</a:t>
            </a:r>
          </a:p>
          <a:p>
            <a:pPr marL="285750" indent="-285750" algn="just">
              <a:buFont typeface="Arial" panose="020B0604020202020204" pitchFamily="34" charset="0"/>
              <a:buChar char="•"/>
            </a:pPr>
            <a:r>
              <a:rPr lang="en-US">
                <a:solidFill>
                  <a:srgbClr val="000000"/>
                </a:solidFill>
                <a:latin typeface="Times New Roman"/>
                <a:cs typeface="Times New Roman"/>
              </a:rPr>
              <a:t>Assessment of reporting units</a:t>
            </a:r>
          </a:p>
          <a:p>
            <a:pPr marL="285750" indent="-285750" algn="just">
              <a:buFont typeface="Arial" panose="020B0604020202020204" pitchFamily="34" charset="0"/>
              <a:buChar char="•"/>
            </a:pPr>
            <a:r>
              <a:rPr lang="en-US">
                <a:solidFill>
                  <a:srgbClr val="000000"/>
                </a:solidFill>
                <a:latin typeface="Times New Roman"/>
                <a:cs typeface="Times New Roman"/>
              </a:rPr>
              <a:t>Data collection forms and tools</a:t>
            </a:r>
          </a:p>
          <a:p>
            <a:pPr marL="285750" indent="-285750" algn="just">
              <a:buFont typeface="Arial" panose="020B0604020202020204" pitchFamily="34" charset="0"/>
              <a:buChar char="•"/>
            </a:pPr>
            <a:r>
              <a:rPr lang="en-US">
                <a:solidFill>
                  <a:srgbClr val="000000"/>
                </a:solidFill>
                <a:latin typeface="Times New Roman"/>
                <a:cs typeface="Times New Roman"/>
              </a:rPr>
              <a:t>Indicator definitions </a:t>
            </a:r>
          </a:p>
        </p:txBody>
      </p:sp>
    </p:spTree>
    <p:extLst>
      <p:ext uri="{BB962C8B-B14F-4D97-AF65-F5344CB8AC3E}">
        <p14:creationId xmlns="" xmlns:p14="http://schemas.microsoft.com/office/powerpoint/2010/main" val="977198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D64A3B"/>
                </a:solidFill>
              </a:rPr>
              <a:t>Scope of the Study:-</a:t>
            </a:r>
          </a:p>
        </p:txBody>
      </p:sp>
      <p:sp>
        <p:nvSpPr>
          <p:cNvPr id="3" name="Content Placeholder 2"/>
          <p:cNvSpPr>
            <a:spLocks noGrp="1"/>
          </p:cNvSpPr>
          <p:nvPr>
            <p:ph idx="1"/>
          </p:nvPr>
        </p:nvSpPr>
        <p:spPr/>
        <p:txBody>
          <a:bodyPr/>
          <a:lstStyle/>
          <a:p>
            <a:pPr algn="just"/>
            <a:r>
              <a:rPr lang="en-US" dirty="0">
                <a:latin typeface="Cambria"/>
                <a:cs typeface="Times New Roman" charset="0"/>
              </a:rPr>
              <a:t>This study includes assessing the quality of screening data to get accurate results and interpretations. It will also focus on the comparisons between actual and expected number and percentage of available and complete reports. Values of the key indicators will be examined which is resulting ambiguity of data.</a:t>
            </a:r>
          </a:p>
          <a:p>
            <a:pPr algn="just"/>
            <a:endParaRPr lang="en-US" dirty="0">
              <a:latin typeface="Cambria"/>
              <a:cs typeface="Times New Roman" charset="0"/>
            </a:endParaRPr>
          </a:p>
        </p:txBody>
      </p:sp>
    </p:spTree>
    <p:extLst>
      <p:ext uri="{BB962C8B-B14F-4D97-AF65-F5344CB8AC3E}">
        <p14:creationId xmlns="" xmlns:p14="http://schemas.microsoft.com/office/powerpoint/2010/main" val="3451820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D64A3B"/>
                </a:solidFill>
              </a:rPr>
              <a:t>Purpose of the Study:-</a:t>
            </a:r>
          </a:p>
        </p:txBody>
      </p:sp>
      <p:sp>
        <p:nvSpPr>
          <p:cNvPr id="3" name="Content Placeholder 2"/>
          <p:cNvSpPr>
            <a:spLocks noGrp="1"/>
          </p:cNvSpPr>
          <p:nvPr>
            <p:ph idx="1"/>
          </p:nvPr>
        </p:nvSpPr>
        <p:spPr/>
        <p:txBody>
          <a:bodyPr>
            <a:normAutofit fontScale="92500" lnSpcReduction="10000"/>
          </a:bodyPr>
          <a:lstStyle/>
          <a:p>
            <a:pPr algn="just"/>
            <a:r>
              <a:rPr lang="en-US" dirty="0">
                <a:latin typeface="Cambria" charset="0"/>
                <a:cs typeface="Times New Roman" charset="0"/>
              </a:rPr>
              <a:t>ICS has a big database of cancer records. However till today no data quality audit has been performed. There has been no documentation or check on the data being collected during screening, their relevance, accuracy and completeness. Also ICS has recently started computerization of screening process. As a first step all the manual data is proposed to be converted into online entry. All the data collected so far using manual forms are being uploaded in the database without any data verification and validation checks. So this study is required to evaluate the quality of the manual data before porting it into the database. It is also hoped that this would help to standardise the data collection process</a:t>
            </a:r>
            <a:r>
              <a:rPr lang="en-US" dirty="0">
                <a:latin typeface="Times New Roman" charset="0"/>
                <a:cs typeface="Times New Roman" charset="0"/>
              </a:rPr>
              <a:t>.</a:t>
            </a:r>
          </a:p>
        </p:txBody>
      </p:sp>
    </p:spTree>
    <p:extLst>
      <p:ext uri="{BB962C8B-B14F-4D97-AF65-F5344CB8AC3E}">
        <p14:creationId xmlns="" xmlns:p14="http://schemas.microsoft.com/office/powerpoint/2010/main" val="3954467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D64A3B"/>
                </a:solidFill>
              </a:rPr>
              <a:t>Review of Literature:-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latin typeface="Cambria"/>
                <a:cs typeface="Times New Roman" charset="0"/>
              </a:rPr>
              <a:t>A report on Background Issues on Data Issues. This document is a part of The Connecting for Health Common</a:t>
            </a:r>
            <a:r>
              <a:rPr lang="en-US" dirty="0">
                <a:latin typeface="Cambria"/>
                <a:cs typeface="Times New Roman" charset="0"/>
              </a:rPr>
              <a:t> Framework. </a:t>
            </a:r>
            <a:r>
              <a:rPr lang="en-US" dirty="0">
                <a:latin typeface="Cambria" charset="0"/>
                <a:cs typeface="Times New Roman" charset="0"/>
              </a:rPr>
              <a:t> Document drafted by Stefaan Verhulst, 2005.</a:t>
            </a:r>
          </a:p>
          <a:p>
            <a:pPr marL="0" indent="0" algn="just">
              <a:buNone/>
            </a:pPr>
            <a:r>
              <a:rPr lang="en-US" b="1" dirty="0">
                <a:latin typeface="Cambria" charset="0"/>
                <a:cs typeface="Times New Roman" charset="0"/>
              </a:rPr>
              <a:t>Conclusions: - </a:t>
            </a:r>
            <a:r>
              <a:rPr lang="en-US" dirty="0">
                <a:latin typeface="Cambria" charset="0"/>
                <a:cs typeface="Times New Roman" charset="0"/>
              </a:rPr>
              <a:t>comprehensive data quality program should include both automated and human strategies, such as:-Standardize data entry fields and processes for entering data. Institute real-time quality checking, including the use of validation and feedback loops. Design data element to avoid errors (for example, through the use of check digits and checking algorithms on numeric identifiers where human entry is involved and the use of well-designed user interfaces)</a:t>
            </a:r>
            <a:r>
              <a:rPr lang="en-US" b="1" dirty="0">
                <a:latin typeface="Cambria" charset="0"/>
                <a:cs typeface="Times New Roman" charset="0"/>
              </a:rPr>
              <a:t>. </a:t>
            </a:r>
            <a:r>
              <a:rPr lang="en-US" dirty="0">
                <a:latin typeface="Cambria" charset="0"/>
                <a:cs typeface="Times New Roman" charset="0"/>
              </a:rPr>
              <a:t>Develop and adhere to guidelines for documenting the care that was provided to the patient. Review automated billing software. Build human capacity, including training, awareness-building, and organizational change.</a:t>
            </a:r>
          </a:p>
          <a:p>
            <a:endParaRPr lang="en-US" dirty="0">
              <a:latin typeface="Cambria" charset="0"/>
              <a:cs typeface="Times New Roman" charset="0"/>
            </a:endParaRPr>
          </a:p>
          <a:p>
            <a:endParaRPr lang="en-US" dirty="0">
              <a:latin typeface="Cambria" charset="0"/>
              <a:cs typeface="Times New Roman" charset="0"/>
            </a:endParaRPr>
          </a:p>
        </p:txBody>
      </p:sp>
    </p:spTree>
    <p:extLst>
      <p:ext uri="{BB962C8B-B14F-4D97-AF65-F5344CB8AC3E}">
        <p14:creationId xmlns="" xmlns:p14="http://schemas.microsoft.com/office/powerpoint/2010/main" val="1813070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3363" y="493713"/>
            <a:ext cx="9300182" cy="5262562"/>
          </a:xfrm>
          <a:prstGeom prst="rect">
            <a:avLst/>
          </a:prstGeom>
        </p:spPr>
        <p:txBody>
          <a:bodyPr rtlCol="0">
            <a:spAutoFit/>
          </a:bodyPr>
          <a:lstStyle/>
          <a:p>
            <a:pPr algn="just"/>
            <a:r>
              <a:rPr lang="en-US" sz="2400" b="1" dirty="0">
                <a:latin typeface="Cambria"/>
                <a:cs typeface="Times New Roman"/>
              </a:rPr>
              <a:t>Report on Data Quality Tool- Implementation Guidelines by USAID, September 2008</a:t>
            </a:r>
          </a:p>
          <a:p>
            <a:pPr algn="just"/>
            <a:endParaRPr lang="en-US" sz="2400" b="1" dirty="0">
              <a:latin typeface="Cambria"/>
              <a:cs typeface="Times New Roman"/>
            </a:endParaRPr>
          </a:p>
          <a:p>
            <a:pPr algn="just"/>
            <a:endParaRPr lang="en-US" sz="2400" b="1" dirty="0">
              <a:latin typeface="Cambria"/>
              <a:cs typeface="Times New Roman"/>
            </a:endParaRPr>
          </a:p>
          <a:p>
            <a:pPr algn="just"/>
            <a:r>
              <a:rPr lang="en-US" sz="2400" dirty="0">
                <a:latin typeface="Cambria" pitchFamily="18" charset="0"/>
                <a:cs typeface="Times New Roman" charset="0"/>
              </a:rPr>
              <a:t>The DQA and RDQA are grounded in the components of data quality, namely, that programs and projects need  accurate,  reliable,  precise,  complete  and  timely  data  reports  that  managers  can  use  to  effectively direct available resources and to evaluate progress toward established goals. Furthermore, the data must have integrity to be considered credible and should be produced ensuring standards of confidentiality.</a:t>
            </a:r>
          </a:p>
          <a:p>
            <a:pPr algn="just"/>
            <a:endParaRPr lang="en-US" sz="2400" b="1" dirty="0">
              <a:latin typeface="Times New Roman" charset="0"/>
              <a:cs typeface="Times New Roman" charset="0"/>
            </a:endParaRPr>
          </a:p>
          <a:p>
            <a:pPr algn="just"/>
            <a:endParaRPr lang="en-US" sz="2400" b="1" dirty="0">
              <a:latin typeface="Times New Roman" charset="0"/>
              <a:cs typeface="Times New Roman" charset="0"/>
            </a:endParaRPr>
          </a:p>
          <a:p>
            <a:pPr algn="just"/>
            <a:endParaRPr lang="en-US" sz="2400" b="1" dirty="0">
              <a:latin typeface="Times New Roman" charset="0"/>
              <a:cs typeface="Times New Roman" charset="0"/>
            </a:endParaRPr>
          </a:p>
        </p:txBody>
      </p:sp>
    </p:spTree>
    <p:extLst>
      <p:ext uri="{BB962C8B-B14F-4D97-AF65-F5344CB8AC3E}">
        <p14:creationId xmlns="" xmlns:p14="http://schemas.microsoft.com/office/powerpoint/2010/main" val="24106489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230</TotalTime>
  <Words>2295</Words>
  <Application>Microsoft Office PowerPoint</Application>
  <PresentationFormat>Custom</PresentationFormat>
  <Paragraphs>262</Paragraphs>
  <Slides>29</Slides>
  <Notes>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Parallax</vt:lpstr>
      <vt:lpstr>Data Quality Audit of Cancer Screening Data</vt:lpstr>
      <vt:lpstr>Organization's profile:-</vt:lpstr>
      <vt:lpstr>Internship Report</vt:lpstr>
      <vt:lpstr>Slide 4</vt:lpstr>
      <vt:lpstr>Dissertation Overview</vt:lpstr>
      <vt:lpstr>Scope of the Study:-</vt:lpstr>
      <vt:lpstr>Purpose of the Study:-</vt:lpstr>
      <vt:lpstr>Review of Literature:-</vt:lpstr>
      <vt:lpstr>Slide 9</vt:lpstr>
      <vt:lpstr>Nutritional and Socioeconomic Factors in Relation to Prostate Cancer Mortality: a Cross-National Study. James R. Hebert et. al (1998), Journal of the National Cancer Institute, Vol. 90, 1637-47.</vt:lpstr>
      <vt:lpstr>Slide 11</vt:lpstr>
      <vt:lpstr>Objectives of the Study:-</vt:lpstr>
      <vt:lpstr>Methodology:-</vt:lpstr>
      <vt:lpstr>Implementation Phases of the Study:-</vt:lpstr>
      <vt:lpstr>Results:-</vt:lpstr>
      <vt:lpstr>PSA Data Total records= 500 </vt:lpstr>
      <vt:lpstr>Slide 17</vt:lpstr>
      <vt:lpstr>#Table showing Compliance of key indicators with dimensions:- </vt:lpstr>
      <vt:lpstr>Slide 19</vt:lpstr>
      <vt:lpstr>Statistical analysis of Audited Data:- </vt:lpstr>
      <vt:lpstr>Slide 21</vt:lpstr>
      <vt:lpstr>Discussion:-</vt:lpstr>
      <vt:lpstr>Slide 23</vt:lpstr>
      <vt:lpstr>Limitation of the Study:-</vt:lpstr>
      <vt:lpstr>Recommendations:-</vt:lpstr>
      <vt:lpstr>Slide 26</vt:lpstr>
      <vt:lpstr>                        REFERENCES:-      World Cancer Report (2014). At http://www.who.int/mediacentre/factsheets/fs297/en/ (Accessed on 21/04/2015) Ali I, Waseem A et al (2011). Cancer Scenario in India with Future Perspectives. Cancer Therapy, 8, 56-70 Jemal A, Siegel R, Ward E, Murray T, Xu J, Thun MJ (2007) Cancer statistics, 2007. CA Cancer J Clin, 57, 43-66 Jo Ann Kleier, EdD, ARNP-BC, CURN (2010).  Fear of and Susceptibility to Prostate Cancer as Predictors of Prostate Cancer Screening among Haitian-American Men.  Urol Nurs, 30, 179-88 Jake Olivier, Melanie L Bell (2012). The Importance of Statistics in Cancer Research. WJCR Stats Paper Rev Final. Joseph G Ibrahim, Haitao Chu, Ming-Hui Chen (2012). Missing Data in Clinical Studies: Issues and Methods.  American Society of Clinical Oncology. Evans SM, Bohensky M, Cameron PA et al (2011). A survey of Australian clinical registrires: can quality of care be measured? Intern Med J, 41, 42-8 Kurt G Seagrave, Justine Naylon, Elizabeth Armstrong (2014). Data quality audit of the arthroplasty clinical outcomes registry NSW. BMC Health Services Resarch, 14, 512-6 A report on Background Issues on Data Issues. This document is a part of The Connecting for Health Common Framework. At http://www.connectingforhealth.org/license.html. (Accessed on 24/42015). Document drafted by Stefaan Verhulst, 2005. </vt:lpstr>
      <vt:lpstr>Slide 28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mohini sardana</dc:creator>
  <cp:lastModifiedBy>mohini sardana</cp:lastModifiedBy>
  <cp:revision>37</cp:revision>
  <dcterms:created xsi:type="dcterms:W3CDTF">2014-09-12T02:11:33Z</dcterms:created>
  <dcterms:modified xsi:type="dcterms:W3CDTF">2015-05-16T06:38:31Z</dcterms:modified>
</cp:coreProperties>
</file>