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2" r:id="rId7"/>
    <p:sldId id="265" r:id="rId8"/>
    <p:sldId id="266" r:id="rId9"/>
    <p:sldId id="290" r:id="rId10"/>
    <p:sldId id="267" r:id="rId11"/>
    <p:sldId id="268" r:id="rId12"/>
    <p:sldId id="269" r:id="rId13"/>
    <p:sldId id="285" r:id="rId14"/>
    <p:sldId id="286" r:id="rId15"/>
    <p:sldId id="287" r:id="rId16"/>
    <p:sldId id="288" r:id="rId17"/>
    <p:sldId id="270" r:id="rId18"/>
    <p:sldId id="271" r:id="rId19"/>
    <p:sldId id="272" r:id="rId20"/>
    <p:sldId id="273" r:id="rId21"/>
    <p:sldId id="274" r:id="rId22"/>
    <p:sldId id="275" r:id="rId23"/>
    <p:sldId id="277" r:id="rId24"/>
    <p:sldId id="278" r:id="rId25"/>
    <p:sldId id="291" r:id="rId26"/>
    <p:sldId id="279" r:id="rId27"/>
    <p:sldId id="280" r:id="rId28"/>
    <p:sldId id="281" r:id="rId29"/>
    <p:sldId id="282" r:id="rId30"/>
    <p:sldId id="283"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28AE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ovo\Desktop\My%20Dissertation\Feedback%20DEC%202013%20(Autosave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novo\Desktop\My%20Dissertation\Feedback%20DEC%202013%20(Autosave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novo\Desktop\My%20Dissertation\Feedback%20DEC%202013%20(Autosaved).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novo\Desktop\My%20Dissertation\Feedback%20DEC%202013%20(Autosaved).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novo\Desktop\My%20Dissertation\Feedback%20DEC%202013%20(Autosave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barChart>
        <c:barDir val="col"/>
        <c:grouping val="stacked"/>
        <c:ser>
          <c:idx val="0"/>
          <c:order val="0"/>
          <c:tx>
            <c:strRef>
              <c:f>'DID SHIFETD IMMEDIATELY'!$B$1</c:f>
              <c:strCache>
                <c:ptCount val="1"/>
                <c:pt idx="0">
                  <c:v>Number</c:v>
                </c:pt>
              </c:strCache>
            </c:strRef>
          </c:tx>
          <c:dLbls>
            <c:showVal val="1"/>
          </c:dLbls>
          <c:cat>
            <c:strRef>
              <c:f>'DID SHIFETD IMMEDIATELY'!$A$2:$A$4</c:f>
              <c:strCache>
                <c:ptCount val="3"/>
                <c:pt idx="0">
                  <c:v>Y</c:v>
                </c:pt>
                <c:pt idx="1">
                  <c:v>N</c:v>
                </c:pt>
                <c:pt idx="2">
                  <c:v>total</c:v>
                </c:pt>
              </c:strCache>
            </c:strRef>
          </c:cat>
          <c:val>
            <c:numRef>
              <c:f>'DID SHIFETD IMMEDIATELY'!$B$2:$B$4</c:f>
              <c:numCache>
                <c:formatCode>General</c:formatCode>
                <c:ptCount val="3"/>
                <c:pt idx="0">
                  <c:v>90</c:v>
                </c:pt>
                <c:pt idx="1">
                  <c:v>14</c:v>
                </c:pt>
                <c:pt idx="2">
                  <c:v>104</c:v>
                </c:pt>
              </c:numCache>
            </c:numRef>
          </c:val>
        </c:ser>
        <c:overlap val="100"/>
        <c:axId val="72021888"/>
        <c:axId val="72023424"/>
      </c:barChart>
      <c:catAx>
        <c:axId val="72021888"/>
        <c:scaling>
          <c:orientation val="minMax"/>
        </c:scaling>
        <c:axPos val="b"/>
        <c:numFmt formatCode="General" sourceLinked="1"/>
        <c:tickLblPos val="nextTo"/>
        <c:crossAx val="72023424"/>
        <c:crosses val="autoZero"/>
        <c:auto val="1"/>
        <c:lblAlgn val="ctr"/>
        <c:lblOffset val="100"/>
      </c:catAx>
      <c:valAx>
        <c:axId val="72023424"/>
        <c:scaling>
          <c:orientation val="minMax"/>
        </c:scaling>
        <c:axPos val="l"/>
        <c:numFmt formatCode="General" sourceLinked="1"/>
        <c:tickLblPos val="nextTo"/>
        <c:crossAx val="72021888"/>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view3D>
      <c:rotX val="75"/>
      <c:perspective val="30"/>
    </c:view3D>
    <c:plotArea>
      <c:layout>
        <c:manualLayout>
          <c:layoutTarget val="inner"/>
          <c:xMode val="edge"/>
          <c:yMode val="edge"/>
          <c:x val="0.13059550339226486"/>
          <c:y val="0.17664939908827212"/>
          <c:w val="0.78116822661318408"/>
          <c:h val="0.73142353916286751"/>
        </c:manualLayout>
      </c:layout>
      <c:pie3DChart>
        <c:varyColors val="1"/>
      </c:pie3DChart>
      <c:spPr>
        <a:noFill/>
        <a:ln w="25400">
          <a:noFill/>
        </a:ln>
      </c:spPr>
    </c:plotArea>
    <c:legend>
      <c:legendPos val="r"/>
      <c:layout/>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manualLayout>
          <c:layoutTarget val="inner"/>
          <c:xMode val="edge"/>
          <c:yMode val="edge"/>
          <c:x val="8.243285214348213E-2"/>
          <c:y val="0.21795166229221349"/>
          <c:w val="0.72305468066491685"/>
          <c:h val="0.6892166083406237"/>
        </c:manualLayout>
      </c:layout>
      <c:barChart>
        <c:barDir val="col"/>
        <c:grouping val="clustered"/>
        <c:ser>
          <c:idx val="0"/>
          <c:order val="0"/>
          <c:tx>
            <c:strRef>
              <c:f>'DOCTOR CAME IMMEDIATELY'!$B$1</c:f>
              <c:strCache>
                <c:ptCount val="1"/>
                <c:pt idx="0">
                  <c:v>Number</c:v>
                </c:pt>
              </c:strCache>
            </c:strRef>
          </c:tx>
          <c:dLbls>
            <c:showVal val="1"/>
          </c:dLbls>
          <c:cat>
            <c:strRef>
              <c:f>'DOCTOR CAME IMMEDIATELY'!$A$2:$A$4</c:f>
              <c:strCache>
                <c:ptCount val="3"/>
                <c:pt idx="0">
                  <c:v>Y</c:v>
                </c:pt>
                <c:pt idx="1">
                  <c:v>N</c:v>
                </c:pt>
                <c:pt idx="2">
                  <c:v>total</c:v>
                </c:pt>
              </c:strCache>
            </c:strRef>
          </c:cat>
          <c:val>
            <c:numRef>
              <c:f>'DOCTOR CAME IMMEDIATELY'!$B$2:$B$4</c:f>
              <c:numCache>
                <c:formatCode>General</c:formatCode>
                <c:ptCount val="3"/>
                <c:pt idx="0">
                  <c:v>86</c:v>
                </c:pt>
                <c:pt idx="1">
                  <c:v>18</c:v>
                </c:pt>
                <c:pt idx="2">
                  <c:v>104</c:v>
                </c:pt>
              </c:numCache>
            </c:numRef>
          </c:val>
        </c:ser>
        <c:axId val="72667904"/>
        <c:axId val="72669440"/>
      </c:barChart>
      <c:catAx>
        <c:axId val="72667904"/>
        <c:scaling>
          <c:orientation val="minMax"/>
        </c:scaling>
        <c:axPos val="b"/>
        <c:tickLblPos val="nextTo"/>
        <c:crossAx val="72669440"/>
        <c:crosses val="autoZero"/>
        <c:auto val="1"/>
        <c:lblAlgn val="ctr"/>
        <c:lblOffset val="100"/>
      </c:catAx>
      <c:valAx>
        <c:axId val="72669440"/>
        <c:scaling>
          <c:orientation val="minMax"/>
        </c:scaling>
        <c:axPos val="l"/>
        <c:numFmt formatCode="General" sourceLinked="1"/>
        <c:tickLblPos val="nextTo"/>
        <c:crossAx val="72667904"/>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IN"/>
  <c:style val="31"/>
  <c:chart>
    <c:title>
      <c:layout/>
    </c:title>
    <c:plotArea>
      <c:layout/>
      <c:barChart>
        <c:barDir val="col"/>
        <c:grouping val="stacked"/>
        <c:ser>
          <c:idx val="0"/>
          <c:order val="0"/>
          <c:tx>
            <c:strRef>
              <c:f>'informed about complication'!$B$1</c:f>
              <c:strCache>
                <c:ptCount val="1"/>
                <c:pt idx="0">
                  <c:v>Number</c:v>
                </c:pt>
              </c:strCache>
            </c:strRef>
          </c:tx>
          <c:dLbls>
            <c:showVal val="1"/>
          </c:dLbls>
          <c:cat>
            <c:strRef>
              <c:f>'informed about complication'!$A$2:$A$4</c:f>
              <c:strCache>
                <c:ptCount val="3"/>
                <c:pt idx="0">
                  <c:v>Y</c:v>
                </c:pt>
                <c:pt idx="1">
                  <c:v>N</c:v>
                </c:pt>
                <c:pt idx="2">
                  <c:v>total</c:v>
                </c:pt>
              </c:strCache>
            </c:strRef>
          </c:cat>
          <c:val>
            <c:numRef>
              <c:f>'informed about complication'!$B$2:$B$4</c:f>
              <c:numCache>
                <c:formatCode>General</c:formatCode>
                <c:ptCount val="3"/>
                <c:pt idx="0">
                  <c:v>69</c:v>
                </c:pt>
                <c:pt idx="1">
                  <c:v>35</c:v>
                </c:pt>
                <c:pt idx="2">
                  <c:v>104</c:v>
                </c:pt>
              </c:numCache>
            </c:numRef>
          </c:val>
        </c:ser>
        <c:overlap val="100"/>
        <c:axId val="73288320"/>
        <c:axId val="73294208"/>
      </c:barChart>
      <c:catAx>
        <c:axId val="73288320"/>
        <c:scaling>
          <c:orientation val="minMax"/>
        </c:scaling>
        <c:axPos val="b"/>
        <c:numFmt formatCode="General" sourceLinked="1"/>
        <c:tickLblPos val="nextTo"/>
        <c:crossAx val="73294208"/>
        <c:crosses val="autoZero"/>
        <c:auto val="1"/>
        <c:lblAlgn val="ctr"/>
        <c:lblOffset val="100"/>
      </c:catAx>
      <c:valAx>
        <c:axId val="73294208"/>
        <c:scaling>
          <c:orientation val="minMax"/>
        </c:scaling>
        <c:axPos val="l"/>
        <c:numFmt formatCode="General" sourceLinked="1"/>
        <c:tickLblPos val="nextTo"/>
        <c:crossAx val="73288320"/>
        <c:crosses val="autoZero"/>
        <c:crossBetween val="between"/>
      </c:valAx>
      <c:spPr>
        <a:noFill/>
        <a:ln w="25400">
          <a:noFill/>
        </a:ln>
      </c:spPr>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pieChart>
        <c:varyColors val="1"/>
        <c:ser>
          <c:idx val="0"/>
          <c:order val="0"/>
          <c:tx>
            <c:strRef>
              <c:f>'[Feedback DEC 2013 (Autosaved).xls]Satisfied with food'!$B$1</c:f>
              <c:strCache>
                <c:ptCount val="1"/>
                <c:pt idx="0">
                  <c:v>Number</c:v>
                </c:pt>
              </c:strCache>
            </c:strRef>
          </c:tx>
          <c:dLbls>
            <c:dLbl>
              <c:idx val="0"/>
              <c:layout/>
              <c:spPr/>
              <c:txPr>
                <a:bodyPr/>
                <a:lstStyle/>
                <a:p>
                  <a:pPr>
                    <a:defRPr/>
                  </a:pPr>
                  <a:endParaRPr lang="en-US"/>
                </a:p>
              </c:txPr>
              <c:showVal val="1"/>
            </c:dLbl>
            <c:dLbl>
              <c:idx val="1"/>
              <c:layout/>
              <c:spPr/>
              <c:txPr>
                <a:bodyPr/>
                <a:lstStyle/>
                <a:p>
                  <a:pPr>
                    <a:defRPr/>
                  </a:pPr>
                  <a:endParaRPr lang="en-US"/>
                </a:p>
              </c:txPr>
              <c:showVal val="1"/>
            </c:dLbl>
            <c:delete val="1"/>
          </c:dLbls>
          <c:cat>
            <c:strRef>
              <c:f>'[Feedback DEC 2013 (Autosaved).xls]Satisfied with food'!$A$2:$A$3</c:f>
              <c:strCache>
                <c:ptCount val="2"/>
                <c:pt idx="0">
                  <c:v>Y</c:v>
                </c:pt>
                <c:pt idx="1">
                  <c:v>N</c:v>
                </c:pt>
              </c:strCache>
            </c:strRef>
          </c:cat>
          <c:val>
            <c:numRef>
              <c:f>'[Feedback DEC 2013 (Autosaved).xls]Satisfied with food'!$B$2:$B$3</c:f>
              <c:numCache>
                <c:formatCode>General</c:formatCode>
                <c:ptCount val="2"/>
                <c:pt idx="0">
                  <c:v>90</c:v>
                </c:pt>
                <c:pt idx="1">
                  <c:v>14</c:v>
                </c:pt>
              </c:numCache>
            </c:numRef>
          </c:val>
        </c:ser>
        <c:firstSliceAng val="0"/>
      </c:pieChart>
      <c:spPr>
        <a:noFill/>
        <a:ln w="25400">
          <a:noFill/>
        </a:ln>
      </c:spPr>
    </c:plotArea>
    <c:legend>
      <c:legendPos val="r"/>
      <c:layout/>
    </c:legend>
    <c:plotVisOnly val="1"/>
    <c:dispBlanksAs val="zero"/>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5/16/2015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5/16/2015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kspublication.com/paper03_jul-dec2007.html" TargetMode="External"/><Relationship Id="rId2" Type="http://schemas.openxmlformats.org/officeDocument/2006/relationships/hyperlink" Target="http://www.kukrejahospital.com/" TargetMode="External"/><Relationship Id="rId1" Type="http://schemas.openxmlformats.org/officeDocument/2006/relationships/slideLayout" Target="../slideLayouts/slideLayout2.xml"/><Relationship Id="rId6" Type="http://schemas.openxmlformats.org/officeDocument/2006/relationships/hyperlink" Target="http://www.akspublication.com/paper03_jul-dec2007.htm" TargetMode="External"/><Relationship Id="rId5" Type="http://schemas.openxmlformats.org/officeDocument/2006/relationships/hyperlink" Target="http://nmcth.edu/images/gallery/Original%20Articles/K5OSKA%20Rizyal.pdf" TargetMode="External"/><Relationship Id="rId4" Type="http://schemas.openxmlformats.org/officeDocument/2006/relationships/hyperlink" Target="http://www.iomcworld.com/ijcrimph/files/v04-n08-04.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smtClean="0"/>
              <a:t>To Analyze the IPD Patient Feedback Form</a:t>
            </a:r>
            <a:endParaRPr lang="en-IN" dirty="0"/>
          </a:p>
        </p:txBody>
      </p:sp>
      <p:sp>
        <p:nvSpPr>
          <p:cNvPr id="3" name="Subtitle 2"/>
          <p:cNvSpPr>
            <a:spLocks noGrp="1"/>
          </p:cNvSpPr>
          <p:nvPr>
            <p:ph type="subTitle" idx="1"/>
          </p:nvPr>
        </p:nvSpPr>
        <p:spPr/>
        <p:txBody>
          <a:bodyPr>
            <a:normAutofit fontScale="92500" lnSpcReduction="10000"/>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Submitted</a:t>
            </a:r>
            <a:r>
              <a:rPr lang="en-US" dirty="0" smtClean="0"/>
              <a:t> By </a:t>
            </a:r>
          </a:p>
          <a:p>
            <a:r>
              <a:rPr lang="en-US" dirty="0" err="1" smtClean="0"/>
              <a:t>Dhirendra</a:t>
            </a:r>
            <a:r>
              <a:rPr lang="en-US" dirty="0" smtClean="0"/>
              <a:t> Kumar</a:t>
            </a:r>
          </a:p>
          <a:p>
            <a:r>
              <a:rPr lang="en-US" dirty="0" smtClean="0"/>
              <a:t>PG/13/017</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Aim of the Study</a:t>
            </a:r>
            <a:endParaRPr lang="en-IN" dirty="0"/>
          </a:p>
        </p:txBody>
      </p:sp>
      <p:sp>
        <p:nvSpPr>
          <p:cNvPr id="3" name="Content Placeholder 2"/>
          <p:cNvSpPr>
            <a:spLocks noGrp="1"/>
          </p:cNvSpPr>
          <p:nvPr>
            <p:ph idx="1"/>
          </p:nvPr>
        </p:nvSpPr>
        <p:spPr/>
        <p:txBody>
          <a:bodyPr>
            <a:normAutofit/>
          </a:bodyPr>
          <a:lstStyle/>
          <a:p>
            <a:pPr>
              <a:buNone/>
            </a:pPr>
            <a:endParaRPr lang="en-US" sz="3600" dirty="0" smtClean="0">
              <a:solidFill>
                <a:schemeClr val="accent1"/>
              </a:solidFill>
              <a:latin typeface="Times New Roman" pitchFamily="18" charset="0"/>
              <a:cs typeface="Times New Roman" pitchFamily="18" charset="0"/>
            </a:endParaRPr>
          </a:p>
          <a:p>
            <a:pPr>
              <a:buNone/>
            </a:pPr>
            <a:r>
              <a:rPr lang="en-US" sz="3600" dirty="0" smtClean="0">
                <a:solidFill>
                  <a:schemeClr val="accent1"/>
                </a:solidFill>
                <a:latin typeface="Times New Roman" pitchFamily="18" charset="0"/>
                <a:cs typeface="Times New Roman" pitchFamily="18" charset="0"/>
              </a:rPr>
              <a:t>“To Evaluate patient Satisfaction towards healthcare services in the IPD of </a:t>
            </a:r>
            <a:r>
              <a:rPr lang="en-US" sz="3600" dirty="0" err="1" smtClean="0">
                <a:solidFill>
                  <a:schemeClr val="accent1"/>
                </a:solidFill>
                <a:latin typeface="Times New Roman" pitchFamily="18" charset="0"/>
                <a:cs typeface="Times New Roman" pitchFamily="18" charset="0"/>
              </a:rPr>
              <a:t>Kukreja</a:t>
            </a:r>
            <a:r>
              <a:rPr lang="en-US" sz="3600" dirty="0" smtClean="0">
                <a:solidFill>
                  <a:schemeClr val="accent1"/>
                </a:solidFill>
                <a:latin typeface="Times New Roman" pitchFamily="18" charset="0"/>
                <a:cs typeface="Times New Roman" pitchFamily="18" charset="0"/>
              </a:rPr>
              <a:t> Hospital, New Delhi”</a:t>
            </a:r>
            <a:endParaRPr lang="en-IN" sz="3600"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Objective of the Study</a:t>
            </a:r>
            <a:endParaRPr lang="en-IN"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b="1" dirty="0" smtClean="0"/>
              <a:t> </a:t>
            </a:r>
            <a:r>
              <a:rPr lang="en-US" dirty="0" smtClean="0"/>
              <a:t>To determine the  Level of patient satisfaction towards IPD Services with reference to clinical services.</a:t>
            </a:r>
            <a:endParaRPr lang="en-IN" dirty="0" smtClean="0"/>
          </a:p>
          <a:p>
            <a:pPr>
              <a:buNone/>
            </a:pPr>
            <a:r>
              <a:rPr lang="en-US" dirty="0" smtClean="0"/>
              <a:t> </a:t>
            </a:r>
            <a:endParaRPr lang="en-IN" dirty="0" smtClean="0"/>
          </a:p>
          <a:p>
            <a:pPr lvl="0"/>
            <a:r>
              <a:rPr lang="en-US" dirty="0" smtClean="0"/>
              <a:t> To study satisfaction of the patients regarding non clinical services provided  in the Hospital.</a:t>
            </a:r>
            <a:endParaRPr lang="en-IN" dirty="0" smtClean="0"/>
          </a:p>
          <a:p>
            <a:pPr>
              <a:buNone/>
            </a:pPr>
            <a:r>
              <a:rPr lang="en-US" dirty="0" smtClean="0"/>
              <a:t> </a:t>
            </a:r>
            <a:endParaRPr lang="en-IN" dirty="0" smtClean="0"/>
          </a:p>
          <a:p>
            <a:pPr lvl="0"/>
            <a:r>
              <a:rPr lang="en-US" dirty="0" smtClean="0"/>
              <a:t> To determine the patients satisfaction on the accessibility of basic health care services provided by </a:t>
            </a:r>
            <a:r>
              <a:rPr lang="en-US" dirty="0" err="1" smtClean="0"/>
              <a:t>Kukreja</a:t>
            </a:r>
            <a:r>
              <a:rPr lang="en-US" dirty="0" smtClean="0"/>
              <a:t> Hospital, New Delhi. </a:t>
            </a:r>
            <a:endParaRPr lang="en-IN" dirty="0" smtClean="0"/>
          </a:p>
          <a:p>
            <a:pPr>
              <a:buNone/>
            </a:pPr>
            <a:r>
              <a:rPr lang="en-US" b="1" dirty="0" smtClean="0"/>
              <a:t> </a:t>
            </a:r>
            <a:endParaRPr lang="en-IN" dirty="0" smtClean="0"/>
          </a:p>
          <a:p>
            <a:endParaRPr lang="en-IN"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5400" b="1" dirty="0" smtClean="0">
                <a:solidFill>
                  <a:schemeClr val="accent2"/>
                </a:solidFill>
              </a:rPr>
              <a:t>Review of Literature</a:t>
            </a:r>
            <a:endParaRPr lang="en-IN" dirty="0">
              <a:solidFill>
                <a:schemeClr val="accent2"/>
              </a:solidFill>
            </a:endParaRPr>
          </a:p>
        </p:txBody>
      </p:sp>
      <p:sp>
        <p:nvSpPr>
          <p:cNvPr id="4" name="Content Placeholder 3"/>
          <p:cNvSpPr>
            <a:spLocks noGrp="1"/>
          </p:cNvSpPr>
          <p:nvPr>
            <p:ph idx="1"/>
          </p:nvPr>
        </p:nvSpPr>
        <p:spPr/>
        <p:txBody>
          <a:bodyPr/>
          <a:lstStyle/>
          <a:p>
            <a:r>
              <a:rPr lang="en-US" dirty="0" smtClean="0"/>
              <a:t>The first study that was reviewed was conducted by Raman Sharma, Meenakshi Sharma in a Multispecialty Tertiary level Hospital.</a:t>
            </a:r>
          </a:p>
          <a:p>
            <a:r>
              <a:rPr lang="en-US" dirty="0" smtClean="0"/>
              <a:t>It was a cross sectional study that was conducted to assess the patient level satisfaction visiting the hospital.</a:t>
            </a:r>
          </a:p>
          <a:p>
            <a:r>
              <a:rPr lang="en-US" dirty="0" smtClean="0"/>
              <a:t>The objective was to know the behavior and clinical care by the clinicians and Paramedical staff and in terms of amenities available</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Continue….</a:t>
            </a:r>
            <a:endParaRPr lang="en-IN" dirty="0"/>
          </a:p>
        </p:txBody>
      </p:sp>
      <p:sp>
        <p:nvSpPr>
          <p:cNvPr id="3" name="Content Placeholder 2"/>
          <p:cNvSpPr>
            <a:spLocks noGrp="1"/>
          </p:cNvSpPr>
          <p:nvPr>
            <p:ph idx="1"/>
          </p:nvPr>
        </p:nvSpPr>
        <p:spPr/>
        <p:txBody>
          <a:bodyPr/>
          <a:lstStyle/>
          <a:p>
            <a:r>
              <a:rPr lang="en-US" dirty="0" smtClean="0"/>
              <a:t>The data was collected with the help of a pre designed questionnaire that was given to the respondents</a:t>
            </a:r>
          </a:p>
          <a:p>
            <a:r>
              <a:rPr lang="en-US" dirty="0" smtClean="0"/>
              <a:t>The findings of the study suggested that “The overall satisfaction regarding the doctor - patient professional and behavioral communication was more than 80% at almost all the levels of healthcare facilities”.</a:t>
            </a:r>
          </a:p>
          <a:p>
            <a:r>
              <a:rPr lang="en-US" dirty="0" smtClean="0"/>
              <a:t>In total 55% of respondents opined that doctors have shown little interest to their problems while 2/3 opined that doctors used medical and technical terms to explain their illness and its consequences.</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Continue……</a:t>
            </a:r>
            <a:endParaRPr lang="en-IN" dirty="0"/>
          </a:p>
        </p:txBody>
      </p:sp>
      <p:sp>
        <p:nvSpPr>
          <p:cNvPr id="3" name="Content Placeholder 2"/>
          <p:cNvSpPr>
            <a:spLocks noGrp="1"/>
          </p:cNvSpPr>
          <p:nvPr>
            <p:ph idx="1"/>
          </p:nvPr>
        </p:nvSpPr>
        <p:spPr/>
        <p:txBody>
          <a:bodyPr/>
          <a:lstStyle/>
          <a:p>
            <a:r>
              <a:rPr lang="en-US" dirty="0" smtClean="0"/>
              <a:t>More than 80.0 percent were satisfied with basic amenities. </a:t>
            </a:r>
          </a:p>
          <a:p>
            <a:r>
              <a:rPr lang="en-US" dirty="0" smtClean="0"/>
              <a:t>Of these 40.0 percent were of the view that services were costlier than their affordability.</a:t>
            </a:r>
          </a:p>
          <a:p>
            <a:r>
              <a:rPr lang="en-US" dirty="0" smtClean="0"/>
              <a:t>Second study that was reviewed was conducted by S.K. </a:t>
            </a:r>
            <a:r>
              <a:rPr lang="en-US" dirty="0" err="1" smtClean="0"/>
              <a:t>Jawahar</a:t>
            </a:r>
            <a:r>
              <a:rPr lang="en-US" dirty="0" smtClean="0"/>
              <a:t> in a super specialty hospital in India. </a:t>
            </a:r>
          </a:p>
          <a:p>
            <a:r>
              <a:rPr lang="en-US" dirty="0" smtClean="0"/>
              <a:t>The study was conducted to know the satisfaction level of patients and also get a feedback about the services provided in the In patient department</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Continue…….</a:t>
            </a:r>
            <a:endParaRPr lang="en-IN" dirty="0"/>
          </a:p>
        </p:txBody>
      </p:sp>
      <p:sp>
        <p:nvSpPr>
          <p:cNvPr id="3" name="Content Placeholder 2"/>
          <p:cNvSpPr>
            <a:spLocks noGrp="1"/>
          </p:cNvSpPr>
          <p:nvPr>
            <p:ph idx="1"/>
          </p:nvPr>
        </p:nvSpPr>
        <p:spPr/>
        <p:txBody>
          <a:bodyPr/>
          <a:lstStyle/>
          <a:p>
            <a:r>
              <a:rPr lang="en-US" dirty="0" smtClean="0"/>
              <a:t>This was a cross sectional study, the patients were randomly selected and a questionnaire was developed to evaluate patient satisfaction about the IPD services</a:t>
            </a:r>
          </a:p>
          <a:p>
            <a:r>
              <a:rPr lang="en-US" dirty="0" smtClean="0"/>
              <a:t>The results of the study showed that 50 percent of the patients were highly satisfied with regards to the cleanliness in the hospital whereas 15.5 percent said that cleanliness can surely be improved</a:t>
            </a:r>
          </a:p>
          <a:p>
            <a:r>
              <a:rPr lang="en-US" dirty="0" smtClean="0"/>
              <a:t>56 percent of the total patients were highly satisfied with the behavior of doctor whereas 35.5 percent were somewhat dissatisfied with the behavior. </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Continue…..</a:t>
            </a:r>
            <a:endParaRPr lang="en-IN" dirty="0"/>
          </a:p>
        </p:txBody>
      </p:sp>
      <p:sp>
        <p:nvSpPr>
          <p:cNvPr id="3" name="Content Placeholder 2"/>
          <p:cNvSpPr>
            <a:spLocks noGrp="1"/>
          </p:cNvSpPr>
          <p:nvPr>
            <p:ph idx="1"/>
          </p:nvPr>
        </p:nvSpPr>
        <p:spPr/>
        <p:txBody>
          <a:bodyPr/>
          <a:lstStyle/>
          <a:p>
            <a:r>
              <a:rPr lang="en-US" dirty="0" smtClean="0"/>
              <a:t>The care and explanation of disease by nursing staff was found satisfactory, however the friendliness component of the nursing staff was rated to only average by 40 percent of the patients. </a:t>
            </a:r>
          </a:p>
          <a:p>
            <a:pPr fontAlgn="base"/>
            <a:r>
              <a:rPr lang="en-US" dirty="0" smtClean="0"/>
              <a:t>When the patients were asked about recommending the hospital 55.8 percent said that they would always do so, while only 11.6 percent said that they will sometimes recommend this hospital. </a:t>
            </a:r>
            <a:endParaRPr lang="en-IN" dirty="0" smtClean="0"/>
          </a:p>
          <a:p>
            <a:pPr fontAlgn="base">
              <a:buNone/>
            </a:pPr>
            <a:endParaRPr lang="en-IN"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IN" dirty="0" smtClean="0"/>
              <a:t>Methodology</a:t>
            </a:r>
            <a:endParaRPr lang="en-IN" dirty="0"/>
          </a:p>
        </p:txBody>
      </p:sp>
      <p:sp>
        <p:nvSpPr>
          <p:cNvPr id="3" name="Content Placeholder 2"/>
          <p:cNvSpPr>
            <a:spLocks noGrp="1"/>
          </p:cNvSpPr>
          <p:nvPr>
            <p:ph idx="1"/>
          </p:nvPr>
        </p:nvSpPr>
        <p:spPr>
          <a:xfrm>
            <a:off x="457200" y="2133600"/>
            <a:ext cx="8229600" cy="4389120"/>
          </a:xfrm>
        </p:spPr>
        <p:txBody>
          <a:bodyPr/>
          <a:lstStyle/>
          <a:p>
            <a:r>
              <a:rPr lang="en-US" sz="2800" dirty="0" smtClean="0">
                <a:latin typeface="Times New Roman" pitchFamily="18" charset="0"/>
                <a:cs typeface="Times New Roman" pitchFamily="18" charset="0"/>
              </a:rPr>
              <a:t>Study Area: </a:t>
            </a:r>
            <a:r>
              <a:rPr lang="en-US" sz="2800" dirty="0" err="1" smtClean="0">
                <a:latin typeface="Times New Roman" pitchFamily="18" charset="0"/>
                <a:cs typeface="Times New Roman" pitchFamily="18" charset="0"/>
              </a:rPr>
              <a:t>Kukreja</a:t>
            </a:r>
            <a:r>
              <a:rPr lang="en-US" sz="2800" dirty="0" smtClean="0">
                <a:latin typeface="Times New Roman" pitchFamily="18" charset="0"/>
                <a:cs typeface="Times New Roman" pitchFamily="18" charset="0"/>
              </a:rPr>
              <a:t> Hospital and Heart Centre, New Delhi</a:t>
            </a:r>
          </a:p>
          <a:p>
            <a:r>
              <a:rPr lang="en-US" sz="2800" dirty="0" smtClean="0">
                <a:latin typeface="Times New Roman" pitchFamily="18" charset="0"/>
                <a:cs typeface="Times New Roman" pitchFamily="18" charset="0"/>
              </a:rPr>
              <a:t>Study Design: Cross sectional &amp; Descriptive study</a:t>
            </a:r>
          </a:p>
          <a:p>
            <a:r>
              <a:rPr lang="en-US" sz="2800" dirty="0" smtClean="0">
                <a:latin typeface="Times New Roman" pitchFamily="18" charset="0"/>
                <a:cs typeface="Times New Roman" pitchFamily="18" charset="0"/>
              </a:rPr>
              <a:t>Data Collection technique:  Feedback Form Checklist</a:t>
            </a:r>
          </a:p>
          <a:p>
            <a:r>
              <a:rPr lang="en-US" sz="2800" dirty="0" smtClean="0">
                <a:latin typeface="Times New Roman" pitchFamily="18" charset="0"/>
                <a:cs typeface="Times New Roman" pitchFamily="18" charset="0"/>
              </a:rPr>
              <a:t>Data collection Tools:  Structured Questionnaire</a:t>
            </a:r>
          </a:p>
          <a:p>
            <a:r>
              <a:rPr lang="en-US" sz="2800" dirty="0" smtClean="0">
                <a:latin typeface="Times New Roman" pitchFamily="18" charset="0"/>
                <a:cs typeface="Times New Roman" pitchFamily="18" charset="0"/>
              </a:rPr>
              <a:t>Type of Data: Primary </a:t>
            </a:r>
          </a:p>
          <a:p>
            <a:r>
              <a:rPr lang="en-US" sz="2800" dirty="0" smtClean="0">
                <a:latin typeface="Times New Roman" pitchFamily="18" charset="0"/>
                <a:cs typeface="Times New Roman" pitchFamily="18" charset="0"/>
              </a:rPr>
              <a:t>Method: Convenience </a:t>
            </a:r>
          </a:p>
          <a:p>
            <a:endParaRPr lang="en-US" dirty="0" smtClean="0"/>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Key Findings</a:t>
            </a:r>
            <a:br>
              <a:rPr lang="en-IN" dirty="0" smtClean="0"/>
            </a:br>
            <a:r>
              <a:rPr lang="en-IN" dirty="0" smtClean="0"/>
              <a:t>   </a:t>
            </a:r>
            <a:r>
              <a:rPr lang="en-IN" dirty="0" smtClean="0">
                <a:solidFill>
                  <a:srgbClr val="0070C0"/>
                </a:solidFill>
              </a:rPr>
              <a:t>Feedback analysis Form</a:t>
            </a:r>
            <a:endParaRPr lang="en-IN"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lvl="0"/>
            <a:r>
              <a:rPr lang="en-US" dirty="0" smtClean="0"/>
              <a:t>Did Dr. Informed about reason for admission?</a:t>
            </a:r>
            <a:endParaRPr lang="en-IN" dirty="0" smtClean="0"/>
          </a:p>
          <a:p>
            <a:pPr lvl="0">
              <a:buNone/>
            </a:pPr>
            <a:r>
              <a:rPr lang="en-US" dirty="0" smtClean="0"/>
              <a:t>     (A) </a:t>
            </a:r>
            <a:r>
              <a:rPr lang="en-US" dirty="0" smtClean="0">
                <a:solidFill>
                  <a:srgbClr val="33CC33"/>
                </a:solidFill>
              </a:rPr>
              <a:t>Yes  (99%)                           </a:t>
            </a:r>
            <a:r>
              <a:rPr lang="en-US" dirty="0" smtClean="0"/>
              <a:t>(B) No (1%)</a:t>
            </a:r>
            <a:endParaRPr lang="en-IN" dirty="0" smtClean="0"/>
          </a:p>
          <a:p>
            <a:pPr>
              <a:buNone/>
            </a:pPr>
            <a:endParaRPr lang="en-IN" dirty="0" smtClean="0"/>
          </a:p>
          <a:p>
            <a:pPr lvl="0"/>
            <a:r>
              <a:rPr lang="en-US" dirty="0" smtClean="0"/>
              <a:t>Did you shifted immediately in ward after  admission?</a:t>
            </a:r>
            <a:endParaRPr lang="en-IN" dirty="0" smtClean="0"/>
          </a:p>
          <a:p>
            <a:pPr lvl="0">
              <a:buNone/>
            </a:pPr>
            <a:r>
              <a:rPr lang="en-US" dirty="0" smtClean="0"/>
              <a:t>       (A) Yes  (93.6%)			(B) </a:t>
            </a:r>
            <a:r>
              <a:rPr lang="en-US" dirty="0" smtClean="0">
                <a:solidFill>
                  <a:srgbClr val="FF0000"/>
                </a:solidFill>
              </a:rPr>
              <a:t>No (7%)</a:t>
            </a:r>
            <a:endParaRPr lang="en-IN" dirty="0" smtClean="0">
              <a:solidFill>
                <a:srgbClr val="FF0000"/>
              </a:solidFill>
            </a:endParaRPr>
          </a:p>
          <a:p>
            <a:pPr>
              <a:buNone/>
            </a:pPr>
            <a:endParaRPr lang="en-IN" dirty="0" smtClean="0"/>
          </a:p>
          <a:p>
            <a:pPr lvl="0"/>
            <a:r>
              <a:rPr lang="en-US" dirty="0" smtClean="0"/>
              <a:t>Was the Bed ready after shifting of patient?</a:t>
            </a:r>
            <a:endParaRPr lang="en-IN" dirty="0" smtClean="0"/>
          </a:p>
          <a:p>
            <a:pPr lvl="0">
              <a:buNone/>
            </a:pPr>
            <a:r>
              <a:rPr lang="en-US" dirty="0" smtClean="0"/>
              <a:t>      (A) </a:t>
            </a:r>
            <a:r>
              <a:rPr lang="en-US" dirty="0" smtClean="0">
                <a:solidFill>
                  <a:srgbClr val="33CC33"/>
                </a:solidFill>
              </a:rPr>
              <a:t>Yes (96%)</a:t>
            </a:r>
            <a:r>
              <a:rPr lang="en-US" dirty="0" smtClean="0"/>
              <a:t>			(B</a:t>
            </a:r>
            <a:r>
              <a:rPr lang="en-US" dirty="0" smtClean="0">
                <a:solidFill>
                  <a:srgbClr val="FF0000"/>
                </a:solidFill>
              </a:rPr>
              <a:t>) </a:t>
            </a:r>
            <a:r>
              <a:rPr lang="en-US" dirty="0" smtClean="0">
                <a:solidFill>
                  <a:schemeClr val="tx1">
                    <a:lumMod val="95000"/>
                    <a:lumOff val="5000"/>
                  </a:schemeClr>
                </a:solidFill>
              </a:rPr>
              <a:t>No (4%)</a:t>
            </a:r>
            <a:endParaRPr lang="en-IN" dirty="0" smtClean="0">
              <a:solidFill>
                <a:schemeClr val="tx1">
                  <a:lumMod val="95000"/>
                  <a:lumOff val="5000"/>
                </a:schemeClr>
              </a:solidFill>
            </a:endParaRPr>
          </a:p>
          <a:p>
            <a:pPr>
              <a:buNone/>
            </a:pPr>
            <a:endParaRPr lang="en-IN" dirty="0" smtClean="0"/>
          </a:p>
          <a:p>
            <a:pPr lvl="0"/>
            <a:r>
              <a:rPr lang="en-US" dirty="0" smtClean="0"/>
              <a:t>Did Dr. came immediately after </a:t>
            </a:r>
            <a:r>
              <a:rPr lang="en-US" dirty="0" smtClean="0"/>
              <a:t>arriving</a:t>
            </a:r>
            <a:r>
              <a:rPr lang="en-US" dirty="0" smtClean="0"/>
              <a:t> </a:t>
            </a:r>
            <a:r>
              <a:rPr lang="en-US" dirty="0" smtClean="0"/>
              <a:t>of patient?</a:t>
            </a:r>
            <a:endParaRPr lang="en-IN" dirty="0" smtClean="0"/>
          </a:p>
          <a:p>
            <a:pPr lvl="0">
              <a:buNone/>
            </a:pPr>
            <a:r>
              <a:rPr lang="en-US" dirty="0" smtClean="0"/>
              <a:t>      (A) </a:t>
            </a:r>
            <a:r>
              <a:rPr lang="en-US" dirty="0" smtClean="0">
                <a:solidFill>
                  <a:schemeClr val="tx1">
                    <a:lumMod val="95000"/>
                    <a:lumOff val="5000"/>
                  </a:schemeClr>
                </a:solidFill>
              </a:rPr>
              <a:t>Yes  (89.44%)</a:t>
            </a:r>
            <a:r>
              <a:rPr lang="en-US" dirty="0" smtClean="0"/>
              <a:t>	                          (B) </a:t>
            </a:r>
            <a:r>
              <a:rPr lang="en-US" dirty="0" smtClean="0">
                <a:solidFill>
                  <a:srgbClr val="FF0000"/>
                </a:solidFill>
              </a:rPr>
              <a:t>No (10%)	</a:t>
            </a:r>
            <a:endParaRPr lang="en-IN" dirty="0" smtClean="0">
              <a:solidFill>
                <a:srgbClr val="FF0000"/>
              </a:solidFill>
            </a:endParaRPr>
          </a:p>
          <a:p>
            <a:pPr lvl="0">
              <a:buNone/>
            </a:pPr>
            <a:endParaRPr lang="en-IN"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Continue........</a:t>
            </a:r>
            <a:endParaRPr lang="en-IN" dirty="0"/>
          </a:p>
        </p:txBody>
      </p:sp>
      <p:sp>
        <p:nvSpPr>
          <p:cNvPr id="3" name="Content Placeholder 2"/>
          <p:cNvSpPr>
            <a:spLocks noGrp="1"/>
          </p:cNvSpPr>
          <p:nvPr>
            <p:ph idx="1"/>
          </p:nvPr>
        </p:nvSpPr>
        <p:spPr/>
        <p:txBody>
          <a:bodyPr>
            <a:normAutofit fontScale="92500" lnSpcReduction="20000"/>
          </a:bodyPr>
          <a:lstStyle/>
          <a:p>
            <a:pPr lvl="0"/>
            <a:r>
              <a:rPr lang="en-US" dirty="0" smtClean="0"/>
              <a:t>Do You feel Nursing staff is competent ?</a:t>
            </a:r>
            <a:endParaRPr lang="en-IN" dirty="0" smtClean="0"/>
          </a:p>
          <a:p>
            <a:pPr lvl="0">
              <a:buNone/>
            </a:pPr>
            <a:r>
              <a:rPr lang="en-US" dirty="0" smtClean="0"/>
              <a:t>    (A) </a:t>
            </a:r>
            <a:r>
              <a:rPr lang="en-US" dirty="0" smtClean="0">
                <a:solidFill>
                  <a:srgbClr val="33CC33"/>
                </a:solidFill>
              </a:rPr>
              <a:t>Yes  (99.5%)</a:t>
            </a:r>
            <a:r>
              <a:rPr lang="en-US" dirty="0" smtClean="0"/>
              <a:t>		  (B) No (0.5%)</a:t>
            </a:r>
            <a:endParaRPr lang="en-IN" dirty="0" smtClean="0"/>
          </a:p>
          <a:p>
            <a:pPr>
              <a:buNone/>
            </a:pPr>
            <a:endParaRPr lang="en-IN" dirty="0" smtClean="0"/>
          </a:p>
          <a:p>
            <a:pPr lvl="0"/>
            <a:r>
              <a:rPr lang="en-US" dirty="0" smtClean="0"/>
              <a:t>Medicine provided Regularly on time?</a:t>
            </a:r>
            <a:endParaRPr lang="en-IN" dirty="0" smtClean="0"/>
          </a:p>
          <a:p>
            <a:pPr lvl="0">
              <a:buNone/>
            </a:pPr>
            <a:r>
              <a:rPr lang="en-US" dirty="0" smtClean="0"/>
              <a:t>     (A) </a:t>
            </a:r>
            <a:r>
              <a:rPr lang="en-US" dirty="0" smtClean="0">
                <a:solidFill>
                  <a:srgbClr val="33CC33"/>
                </a:solidFill>
              </a:rPr>
              <a:t>Yes  (99.5%)                 </a:t>
            </a:r>
            <a:r>
              <a:rPr lang="en-US" dirty="0" smtClean="0"/>
              <a:t>(B) No (0.5%)</a:t>
            </a:r>
            <a:endParaRPr lang="en-IN" dirty="0" smtClean="0"/>
          </a:p>
          <a:p>
            <a:pPr lvl="0">
              <a:buNone/>
            </a:pPr>
            <a:endParaRPr lang="en-IN" dirty="0" smtClean="0"/>
          </a:p>
          <a:p>
            <a:pPr lvl="0"/>
            <a:r>
              <a:rPr lang="en-US" dirty="0" smtClean="0"/>
              <a:t>Did Dr. Examined Every day?</a:t>
            </a:r>
            <a:endParaRPr lang="en-IN" dirty="0" smtClean="0"/>
          </a:p>
          <a:p>
            <a:pPr lvl="0">
              <a:buNone/>
            </a:pPr>
            <a:r>
              <a:rPr lang="en-US" dirty="0" smtClean="0"/>
              <a:t>     (A)</a:t>
            </a:r>
            <a:r>
              <a:rPr lang="en-US" dirty="0" smtClean="0">
                <a:solidFill>
                  <a:srgbClr val="33CC33"/>
                </a:solidFill>
              </a:rPr>
              <a:t>Yes (99.9%)                  </a:t>
            </a:r>
            <a:r>
              <a:rPr lang="en-US" dirty="0" smtClean="0"/>
              <a:t>(B) No (0.1%)</a:t>
            </a:r>
            <a:endParaRPr lang="en-IN" dirty="0" smtClean="0"/>
          </a:p>
          <a:p>
            <a:pPr>
              <a:buNone/>
            </a:pPr>
            <a:r>
              <a:rPr lang="en-US" dirty="0" smtClean="0"/>
              <a:t> </a:t>
            </a:r>
            <a:endParaRPr lang="en-IN" dirty="0" smtClean="0"/>
          </a:p>
          <a:p>
            <a:pPr lvl="0"/>
            <a:r>
              <a:rPr lang="en-US" dirty="0" smtClean="0"/>
              <a:t>Have Undergone for any Surgery in Hospital?</a:t>
            </a:r>
            <a:endParaRPr lang="en-IN" dirty="0" smtClean="0"/>
          </a:p>
          <a:p>
            <a:pPr lvl="0">
              <a:buNone/>
            </a:pPr>
            <a:r>
              <a:rPr lang="en-US" dirty="0" smtClean="0"/>
              <a:t>     (A) Yes (  73.84%)              (B) No  (26.16%)</a:t>
            </a:r>
            <a:endParaRPr lang="en-IN" dirty="0" smtClean="0"/>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lgn="just">
              <a:buNone/>
            </a:pPr>
            <a:endParaRPr lang="en-IN" dirty="0" smtClean="0"/>
          </a:p>
          <a:p>
            <a:pPr algn="just">
              <a:buNone/>
            </a:pPr>
            <a:r>
              <a:rPr lang="en-IN" dirty="0" err="1" smtClean="0"/>
              <a:t>Kukreja</a:t>
            </a:r>
            <a:r>
              <a:rPr lang="en-IN" dirty="0" smtClean="0"/>
              <a:t> Hospital &amp; Heart </a:t>
            </a:r>
            <a:r>
              <a:rPr lang="en-IN" dirty="0" err="1" smtClean="0"/>
              <a:t>Center</a:t>
            </a:r>
            <a:r>
              <a:rPr lang="en-IN" dirty="0" smtClean="0"/>
              <a:t> </a:t>
            </a:r>
            <a:r>
              <a:rPr lang="en-IN" dirty="0" err="1" smtClean="0"/>
              <a:t>Pvt</a:t>
            </a:r>
            <a:r>
              <a:rPr lang="en-IN" dirty="0" smtClean="0"/>
              <a:t> Ltd was founded in 1996. The Hospital was created with </a:t>
            </a:r>
            <a:r>
              <a:rPr lang="en-IN" dirty="0" err="1" smtClean="0"/>
              <a:t>tha</a:t>
            </a:r>
            <a:r>
              <a:rPr lang="en-IN" dirty="0" smtClean="0"/>
              <a:t> aim of providing comprehensive medical resources  under one roof, while maintaining the highest standards of excellence. In the years since, the hospital has lived up to that dream, and has built a stellar reputation for complete care-giving.</a:t>
            </a:r>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457200" y="838200"/>
            <a:ext cx="6232454"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IN" dirty="0" smtClean="0"/>
              <a:t>Continue.......</a:t>
            </a:r>
            <a:endParaRPr lang="en-IN" dirty="0"/>
          </a:p>
        </p:txBody>
      </p:sp>
      <p:sp>
        <p:nvSpPr>
          <p:cNvPr id="3" name="Content Placeholder 2"/>
          <p:cNvSpPr>
            <a:spLocks noGrp="1"/>
          </p:cNvSpPr>
          <p:nvPr>
            <p:ph idx="1"/>
          </p:nvPr>
        </p:nvSpPr>
        <p:spPr>
          <a:xfrm>
            <a:off x="381000" y="1600200"/>
            <a:ext cx="8229600" cy="5029200"/>
          </a:xfrm>
        </p:spPr>
        <p:txBody>
          <a:bodyPr>
            <a:normAutofit fontScale="77500" lnSpcReduction="20000"/>
          </a:bodyPr>
          <a:lstStyle/>
          <a:p>
            <a:pPr lvl="0"/>
            <a:r>
              <a:rPr lang="en-US" dirty="0" smtClean="0"/>
              <a:t>Dr. told about need of  Surgery ?</a:t>
            </a:r>
            <a:endParaRPr lang="en-IN" dirty="0" smtClean="0"/>
          </a:p>
          <a:p>
            <a:pPr lvl="0">
              <a:buNone/>
            </a:pPr>
            <a:r>
              <a:rPr lang="en-US" dirty="0" smtClean="0"/>
              <a:t>    (A) Yes  </a:t>
            </a:r>
            <a:r>
              <a:rPr lang="en-US" dirty="0" smtClean="0">
                <a:solidFill>
                  <a:srgbClr val="33CC33"/>
                </a:solidFill>
              </a:rPr>
              <a:t>(99.8%)                </a:t>
            </a:r>
            <a:r>
              <a:rPr lang="en-US" dirty="0" smtClean="0"/>
              <a:t>(B)  </a:t>
            </a:r>
            <a:r>
              <a:rPr lang="en-US" dirty="0" smtClean="0">
                <a:solidFill>
                  <a:schemeClr val="tx1">
                    <a:lumMod val="95000"/>
                    <a:lumOff val="5000"/>
                  </a:schemeClr>
                </a:solidFill>
              </a:rPr>
              <a:t>No (0.2%)</a:t>
            </a:r>
            <a:endParaRPr lang="en-IN" dirty="0" smtClean="0">
              <a:solidFill>
                <a:schemeClr val="tx1">
                  <a:lumMod val="95000"/>
                  <a:lumOff val="5000"/>
                </a:schemeClr>
              </a:solidFill>
            </a:endParaRPr>
          </a:p>
          <a:p>
            <a:pPr>
              <a:buNone/>
            </a:pPr>
            <a:endParaRPr lang="en-IN" dirty="0" smtClean="0"/>
          </a:p>
          <a:p>
            <a:pPr lvl="0"/>
            <a:r>
              <a:rPr lang="en-US" dirty="0" smtClean="0"/>
              <a:t>Did Dr. Informed about expected cost of Operation?</a:t>
            </a:r>
            <a:endParaRPr lang="en-IN" dirty="0" smtClean="0"/>
          </a:p>
          <a:p>
            <a:pPr>
              <a:buNone/>
            </a:pPr>
            <a:r>
              <a:rPr lang="en-US" dirty="0" smtClean="0"/>
              <a:t>     (A) Yes   (71.76%)                  (B</a:t>
            </a:r>
            <a:r>
              <a:rPr lang="en-US" dirty="0" smtClean="0">
                <a:solidFill>
                  <a:srgbClr val="FF0000"/>
                </a:solidFill>
              </a:rPr>
              <a:t>) No  (28%)</a:t>
            </a:r>
          </a:p>
          <a:p>
            <a:pPr>
              <a:buNone/>
            </a:pPr>
            <a:endParaRPr lang="en-IN" dirty="0" smtClean="0"/>
          </a:p>
          <a:p>
            <a:pPr lvl="0"/>
            <a:r>
              <a:rPr lang="en-US" dirty="0" smtClean="0"/>
              <a:t>Did Dr. informed about complication of operation?</a:t>
            </a:r>
            <a:endParaRPr lang="en-IN" dirty="0" smtClean="0"/>
          </a:p>
          <a:p>
            <a:pPr>
              <a:buNone/>
            </a:pPr>
            <a:r>
              <a:rPr lang="en-US" dirty="0" smtClean="0"/>
              <a:t>      ( A) Yes  (75.92%)                 ( B) </a:t>
            </a:r>
            <a:r>
              <a:rPr lang="en-US" dirty="0" smtClean="0">
                <a:solidFill>
                  <a:srgbClr val="FF0000"/>
                </a:solidFill>
              </a:rPr>
              <a:t>No (24%)</a:t>
            </a:r>
            <a:endParaRPr lang="en-IN" dirty="0" smtClean="0">
              <a:solidFill>
                <a:srgbClr val="FF0000"/>
              </a:solidFill>
            </a:endParaRPr>
          </a:p>
          <a:p>
            <a:pPr>
              <a:buNone/>
            </a:pPr>
            <a:endParaRPr lang="en-IN" dirty="0" smtClean="0"/>
          </a:p>
          <a:p>
            <a:pPr lvl="0"/>
            <a:r>
              <a:rPr lang="en-US" dirty="0" smtClean="0"/>
              <a:t>Do </a:t>
            </a:r>
            <a:r>
              <a:rPr lang="en-US" dirty="0" smtClean="0"/>
              <a:t> </a:t>
            </a:r>
            <a:r>
              <a:rPr lang="en-US" dirty="0" smtClean="0"/>
              <a:t>you feel Hospital food was fresh ?</a:t>
            </a:r>
            <a:endParaRPr lang="en-IN" dirty="0" smtClean="0"/>
          </a:p>
          <a:p>
            <a:pPr>
              <a:buNone/>
            </a:pPr>
            <a:r>
              <a:rPr lang="en-US" dirty="0" smtClean="0"/>
              <a:t>       (A) </a:t>
            </a:r>
            <a:r>
              <a:rPr lang="en-US" dirty="0" smtClean="0">
                <a:solidFill>
                  <a:schemeClr val="tx1">
                    <a:lumMod val="95000"/>
                    <a:lumOff val="5000"/>
                  </a:schemeClr>
                </a:solidFill>
              </a:rPr>
              <a:t>Yes  (93.6%)                   </a:t>
            </a:r>
            <a:r>
              <a:rPr lang="en-US" dirty="0" smtClean="0"/>
              <a:t>( B) </a:t>
            </a:r>
            <a:r>
              <a:rPr lang="en-US" dirty="0" smtClean="0">
                <a:solidFill>
                  <a:srgbClr val="FF0000"/>
                </a:solidFill>
              </a:rPr>
              <a:t>No  (7.4%)</a:t>
            </a:r>
            <a:endParaRPr lang="en-IN" dirty="0" smtClean="0">
              <a:solidFill>
                <a:srgbClr val="FF0000"/>
              </a:solidFill>
            </a:endParaRPr>
          </a:p>
          <a:p>
            <a:pPr>
              <a:buNone/>
            </a:pPr>
            <a:r>
              <a:rPr lang="en-US" dirty="0" smtClean="0"/>
              <a:t> </a:t>
            </a:r>
            <a:endParaRPr lang="en-IN" dirty="0" smtClean="0"/>
          </a:p>
          <a:p>
            <a:pPr lvl="0"/>
            <a:r>
              <a:rPr lang="en-US" dirty="0" smtClean="0"/>
              <a:t>Housekeeping staff cleaned your ward/Room Everyday ?</a:t>
            </a:r>
            <a:endParaRPr lang="en-IN" dirty="0" smtClean="0"/>
          </a:p>
          <a:p>
            <a:pPr lvl="0">
              <a:buNone/>
            </a:pPr>
            <a:r>
              <a:rPr lang="en-US" dirty="0" smtClean="0"/>
              <a:t>    (</a:t>
            </a:r>
            <a:r>
              <a:rPr lang="en-US" dirty="0" smtClean="0">
                <a:solidFill>
                  <a:srgbClr val="33CC33"/>
                </a:solidFill>
              </a:rPr>
              <a:t>A)Yes    (100%)                        </a:t>
            </a:r>
            <a:r>
              <a:rPr lang="en-US" dirty="0" smtClean="0"/>
              <a:t>( B) No (0%)</a:t>
            </a:r>
            <a:endParaRPr lang="en-IN" dirty="0" smtClean="0"/>
          </a:p>
          <a:p>
            <a:pPr>
              <a:buNone/>
            </a:pPr>
            <a:r>
              <a:rPr lang="en-US" dirty="0" smtClean="0"/>
              <a:t> </a:t>
            </a:r>
            <a:endParaRPr lang="en-IN" dirty="0" smtClean="0"/>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you shifted immediately after admission in ward/Room</a:t>
            </a:r>
            <a:endParaRPr lang="en-IN" dirty="0"/>
          </a:p>
        </p:txBody>
      </p:sp>
      <p:sp>
        <p:nvSpPr>
          <p:cNvPr id="5" name="Content Placeholder 4"/>
          <p:cNvSpPr>
            <a:spLocks noGrp="1"/>
          </p:cNvSpPr>
          <p:nvPr>
            <p:ph idx="1"/>
          </p:nvPr>
        </p:nvSpPr>
        <p:spPr/>
        <p:txBody>
          <a:bodyPr/>
          <a:lstStyle/>
          <a:p>
            <a:endParaRPr lang="en-IN" dirty="0"/>
          </a:p>
        </p:txBody>
      </p:sp>
      <p:graphicFrame>
        <p:nvGraphicFramePr>
          <p:cNvPr id="6" name="Chart 5"/>
          <p:cNvGraphicFramePr>
            <a:graphicFrameLocks/>
          </p:cNvGraphicFramePr>
          <p:nvPr/>
        </p:nvGraphicFramePr>
        <p:xfrm>
          <a:off x="457200" y="1905000"/>
          <a:ext cx="83058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Dr. came immediately after </a:t>
            </a:r>
            <a:r>
              <a:rPr lang="en-US" dirty="0" smtClean="0"/>
              <a:t>arriving </a:t>
            </a:r>
            <a:r>
              <a:rPr lang="en-US" dirty="0" smtClean="0"/>
              <a:t>of patient</a:t>
            </a:r>
            <a:endParaRPr lang="en-IN" dirty="0"/>
          </a:p>
        </p:txBody>
      </p:sp>
      <p:graphicFrame>
        <p:nvGraphicFramePr>
          <p:cNvPr id="4" name="Content Placeholder 3"/>
          <p:cNvGraphicFramePr>
            <a:graphicFrameLocks noGrp="1"/>
          </p:cNvGraphicFramePr>
          <p:nvPr>
            <p:ph idx="1"/>
          </p:nvPr>
        </p:nvGraphicFramePr>
        <p:xfrm>
          <a:off x="381000" y="2057401"/>
          <a:ext cx="80772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81000" y="2133600"/>
          <a:ext cx="83058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Did Receptionist/ Doctor informed you the expected cost of Surgery</a:t>
            </a:r>
            <a:endParaRPr lang="en-IN" dirty="0"/>
          </a:p>
        </p:txBody>
      </p:sp>
      <p:sp>
        <p:nvSpPr>
          <p:cNvPr id="5" name="Content Placeholder 4"/>
          <p:cNvSpPr>
            <a:spLocks noGrp="1"/>
          </p:cNvSpPr>
          <p:nvPr>
            <p:ph idx="1"/>
          </p:nvPr>
        </p:nvSpPr>
        <p:spPr/>
        <p:txBody>
          <a:bodyPr/>
          <a:lstStyle/>
          <a:p>
            <a:pPr>
              <a:buNone/>
            </a:pPr>
            <a:endParaRPr lang="en-IN" dirty="0"/>
          </a:p>
        </p:txBody>
      </p:sp>
      <p:pic>
        <p:nvPicPr>
          <p:cNvPr id="2051" name="Chart 4"/>
          <p:cNvPicPr>
            <a:picLocks noChangeArrowheads="1"/>
          </p:cNvPicPr>
          <p:nvPr/>
        </p:nvPicPr>
        <p:blipFill>
          <a:blip r:embed="rId2" cstate="print"/>
          <a:srcRect/>
          <a:stretch>
            <a:fillRect/>
          </a:stretch>
        </p:blipFill>
        <p:spPr bwMode="auto">
          <a:xfrm>
            <a:off x="457200" y="1981200"/>
            <a:ext cx="8153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Informed about you complication of surgery</a:t>
            </a:r>
            <a:endParaRPr lang="en-IN" dirty="0"/>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US" dirty="0" smtClean="0"/>
              <a:t>Do  you feel Hospital food was fresh </a:t>
            </a:r>
            <a:endParaRPr lang="en-IN"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a:t>
            </a:r>
            <a:endParaRPr lang="en-IN" dirty="0"/>
          </a:p>
        </p:txBody>
      </p:sp>
      <p:sp>
        <p:nvSpPr>
          <p:cNvPr id="3" name="Content Placeholder 2"/>
          <p:cNvSpPr>
            <a:spLocks noGrp="1"/>
          </p:cNvSpPr>
          <p:nvPr>
            <p:ph idx="1"/>
          </p:nvPr>
        </p:nvSpPr>
        <p:spPr/>
        <p:txBody>
          <a:bodyPr>
            <a:normAutofit/>
          </a:bodyPr>
          <a:lstStyle/>
          <a:p>
            <a:r>
              <a:rPr lang="en-US" dirty="0" smtClean="0"/>
              <a:t>Patients are responsible for spreading good image of Hospital and therefore satisfaction of patients visiting Hospital is highly Important for any Hospital.</a:t>
            </a:r>
          </a:p>
          <a:p>
            <a:pPr>
              <a:buNone/>
            </a:pPr>
            <a:endParaRPr lang="en-US" dirty="0" smtClean="0"/>
          </a:p>
          <a:p>
            <a:r>
              <a:rPr lang="en-US" dirty="0" smtClean="0"/>
              <a:t> Various studies  about In patient services have elicited problems like overcrowding of patient, Doctors do not come for checkup immediately after admission of patient, Doctor do not tell patient about need of Surgery, complication of Surgery, Cost of Surgery etc. </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Continue…..</a:t>
            </a:r>
            <a:endParaRPr lang="en-IN" dirty="0"/>
          </a:p>
        </p:txBody>
      </p:sp>
      <p:sp>
        <p:nvSpPr>
          <p:cNvPr id="3" name="Content Placeholder 2"/>
          <p:cNvSpPr>
            <a:spLocks noGrp="1"/>
          </p:cNvSpPr>
          <p:nvPr>
            <p:ph idx="1"/>
          </p:nvPr>
        </p:nvSpPr>
        <p:spPr/>
        <p:txBody>
          <a:bodyPr/>
          <a:lstStyle/>
          <a:p>
            <a:r>
              <a:rPr lang="en-US" dirty="0" smtClean="0"/>
              <a:t>In this study it is found that </a:t>
            </a:r>
            <a:r>
              <a:rPr lang="en-US" dirty="0" err="1" smtClean="0"/>
              <a:t>majourity</a:t>
            </a:r>
            <a:r>
              <a:rPr lang="en-US" dirty="0" smtClean="0"/>
              <a:t> of patients are satisfied by services provided. There it concluded that the IPD Services form an important component of Hospital Services and Feedback of patients play a vital role in Quality Improvement</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t>
            </a:r>
            <a:r>
              <a:rPr lang="en-US" dirty="0" smtClean="0"/>
              <a:t> </a:t>
            </a:r>
            <a:r>
              <a:rPr lang="en-IN" dirty="0" smtClean="0"/>
              <a:t/>
            </a:r>
            <a:br>
              <a:rPr lang="en-IN" dirty="0" smtClean="0"/>
            </a:br>
            <a:r>
              <a:rPr lang="en-IN" dirty="0" smtClean="0"/>
              <a:t>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Recommendation</a:t>
            </a:r>
            <a:endParaRPr lang="en-IN" dirty="0"/>
          </a:p>
        </p:txBody>
      </p:sp>
      <p:sp>
        <p:nvSpPr>
          <p:cNvPr id="3" name="Content Placeholder 2"/>
          <p:cNvSpPr>
            <a:spLocks noGrp="1"/>
          </p:cNvSpPr>
          <p:nvPr>
            <p:ph idx="1"/>
          </p:nvPr>
        </p:nvSpPr>
        <p:spPr/>
        <p:txBody>
          <a:bodyPr/>
          <a:lstStyle/>
          <a:p>
            <a:pPr lvl="0"/>
            <a:r>
              <a:rPr lang="en-US" dirty="0" smtClean="0"/>
              <a:t>When patient gets admission during night/day, he/she should shifted immediately in ward / Room.</a:t>
            </a:r>
            <a:endParaRPr lang="en-IN" dirty="0" smtClean="0"/>
          </a:p>
          <a:p>
            <a:pPr>
              <a:buNone/>
            </a:pPr>
            <a:endParaRPr lang="en-IN" dirty="0" smtClean="0"/>
          </a:p>
          <a:p>
            <a:pPr lvl="0"/>
            <a:r>
              <a:rPr lang="en-US" dirty="0" smtClean="0"/>
              <a:t>If patient get admitted in hospital at night, doctor should meet the patient immediately.</a:t>
            </a:r>
            <a:endParaRPr lang="en-IN" dirty="0" smtClean="0"/>
          </a:p>
          <a:p>
            <a:pPr>
              <a:buNone/>
            </a:pPr>
            <a:endParaRPr lang="en-IN" dirty="0" smtClean="0"/>
          </a:p>
          <a:p>
            <a:r>
              <a:rPr lang="en-US" dirty="0" smtClean="0"/>
              <a:t>Bed should ready before patient reach in ward/room</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Continue……</a:t>
            </a:r>
            <a:endParaRPr lang="en-IN" dirty="0"/>
          </a:p>
        </p:txBody>
      </p:sp>
      <p:sp>
        <p:nvSpPr>
          <p:cNvPr id="3" name="Content Placeholder 2"/>
          <p:cNvSpPr>
            <a:spLocks noGrp="1"/>
          </p:cNvSpPr>
          <p:nvPr>
            <p:ph idx="1"/>
          </p:nvPr>
        </p:nvSpPr>
        <p:spPr/>
        <p:txBody>
          <a:bodyPr/>
          <a:lstStyle/>
          <a:p>
            <a:pPr lvl="0"/>
            <a:r>
              <a:rPr lang="en-US" dirty="0" smtClean="0"/>
              <a:t>Doctor should properly make understood patient why he/she got admitted in Hospital, why need of Surgery, How much cost will come for surgery, what type of complication can be happen during surgery or after surgery.</a:t>
            </a:r>
            <a:endParaRPr lang="en-IN" dirty="0" smtClean="0"/>
          </a:p>
          <a:p>
            <a:pPr>
              <a:buNone/>
            </a:pPr>
            <a:r>
              <a:rPr lang="en-US" dirty="0" smtClean="0"/>
              <a:t> </a:t>
            </a:r>
            <a:endParaRPr lang="en-IN" dirty="0" smtClean="0"/>
          </a:p>
          <a:p>
            <a:pPr lvl="0"/>
            <a:r>
              <a:rPr lang="en-US" dirty="0" smtClean="0"/>
              <a:t>Food should be reach in room in Fresh Condition.</a:t>
            </a:r>
            <a:endParaRPr lang="en-IN" dirty="0" smtClean="0"/>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Vision- “ We care to Cure”</a:t>
            </a:r>
            <a:endParaRPr lang="en-IN" dirty="0"/>
          </a:p>
        </p:txBody>
      </p:sp>
      <p:sp>
        <p:nvSpPr>
          <p:cNvPr id="5" name="Content Placeholder 4"/>
          <p:cNvSpPr>
            <a:spLocks noGrp="1"/>
          </p:cNvSpPr>
          <p:nvPr>
            <p:ph idx="1"/>
          </p:nvPr>
        </p:nvSpPr>
        <p:spPr/>
        <p:txBody>
          <a:bodyPr/>
          <a:lstStyle/>
          <a:p>
            <a:pPr>
              <a:buNone/>
            </a:pPr>
            <a:r>
              <a:rPr lang="en-IN" sz="3600" dirty="0" smtClean="0">
                <a:solidFill>
                  <a:srgbClr val="7030A0"/>
                </a:solidFill>
                <a:latin typeface="Times New Roman" pitchFamily="18" charset="0"/>
                <a:cs typeface="Times New Roman" pitchFamily="18" charset="0"/>
              </a:rPr>
              <a:t>Mission</a:t>
            </a:r>
          </a:p>
          <a:p>
            <a:pPr>
              <a:buNone/>
            </a:pPr>
            <a:r>
              <a:rPr lang="en-IN" sz="3600" dirty="0" smtClean="0">
                <a:solidFill>
                  <a:srgbClr val="00B050"/>
                </a:solidFill>
              </a:rPr>
              <a:t>"We are committed to provide services with multidisciplinary approach and valuable knowledge in medical care to patient of all ages in a comfortable relax &amp; clean environment"</a:t>
            </a:r>
            <a:endParaRPr lang="en-IN" sz="36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p:txBody>
          <a:bodyPr>
            <a:normAutofit fontScale="47500" lnSpcReduction="20000"/>
          </a:bodyPr>
          <a:lstStyle/>
          <a:p>
            <a:endParaRPr lang="en-IN" dirty="0" smtClean="0"/>
          </a:p>
          <a:p>
            <a:pPr>
              <a:buNone/>
            </a:pPr>
            <a:endParaRPr lang="en-IN" dirty="0" smtClean="0"/>
          </a:p>
          <a:p>
            <a:r>
              <a:rPr lang="en-IN" sz="3600" b="1" dirty="0" smtClean="0">
                <a:solidFill>
                  <a:schemeClr val="tx1">
                    <a:lumMod val="95000"/>
                    <a:lumOff val="5000"/>
                  </a:schemeClr>
                </a:solidFill>
                <a:latin typeface="Times New Roman" pitchFamily="18" charset="0"/>
                <a:cs typeface="Times New Roman" pitchFamily="18" charset="0"/>
              </a:rPr>
              <a:t>Full Issue - njcmindia.org </a:t>
            </a:r>
          </a:p>
          <a:p>
            <a:pPr fontAlgn="ctr">
              <a:buNone/>
            </a:pPr>
            <a:r>
              <a:rPr lang="en-IN" sz="3600" b="1" dirty="0" smtClean="0">
                <a:solidFill>
                  <a:schemeClr val="tx1">
                    <a:lumMod val="95000"/>
                    <a:lumOff val="5000"/>
                  </a:schemeClr>
                </a:solidFill>
                <a:latin typeface="Times New Roman" pitchFamily="18" charset="0"/>
                <a:cs typeface="Times New Roman" pitchFamily="18" charset="0"/>
              </a:rPr>
              <a:t>www.njcmindia.org/home/issue_download/2/3</a:t>
            </a:r>
          </a:p>
          <a:p>
            <a:pPr fontAlgn="ctr"/>
            <a:r>
              <a:rPr lang="en-IN" sz="3600" b="1" dirty="0" smtClean="0">
                <a:solidFill>
                  <a:schemeClr val="tx1">
                    <a:lumMod val="95000"/>
                    <a:lumOff val="5000"/>
                  </a:schemeClr>
                </a:solidFill>
                <a:latin typeface="Times New Roman" pitchFamily="18" charset="0"/>
                <a:cs typeface="Times New Roman" pitchFamily="18" charset="0"/>
                <a:hlinkClick r:id="rId2"/>
              </a:rPr>
              <a:t>www.kukrejahospital.com/</a:t>
            </a:r>
            <a:endParaRPr lang="en-IN" sz="3600" b="1" dirty="0" smtClean="0">
              <a:solidFill>
                <a:schemeClr val="tx1">
                  <a:lumMod val="95000"/>
                  <a:lumOff val="5000"/>
                </a:schemeClr>
              </a:solidFill>
              <a:latin typeface="Times New Roman" pitchFamily="18" charset="0"/>
              <a:cs typeface="Times New Roman" pitchFamily="18" charset="0"/>
            </a:endParaRPr>
          </a:p>
          <a:p>
            <a:pPr lvl="0"/>
            <a:r>
              <a:rPr lang="en-IN" sz="3600" b="1" dirty="0" smtClean="0">
                <a:solidFill>
                  <a:schemeClr val="tx1">
                    <a:lumMod val="95000"/>
                    <a:lumOff val="5000"/>
                  </a:schemeClr>
                </a:solidFill>
                <a:latin typeface="Times New Roman" pitchFamily="18" charset="0"/>
                <a:cs typeface="Times New Roman" pitchFamily="18" charset="0"/>
                <a:hlinkClick r:id="rId3"/>
              </a:rPr>
              <a:t>http://www.akspublication.com/paper03_jul-dec2007.html</a:t>
            </a:r>
            <a:endParaRPr lang="en-IN" sz="3600" b="1" dirty="0" smtClean="0">
              <a:solidFill>
                <a:schemeClr val="tx1">
                  <a:lumMod val="95000"/>
                  <a:lumOff val="5000"/>
                </a:schemeClr>
              </a:solidFill>
              <a:latin typeface="Times New Roman" pitchFamily="18" charset="0"/>
              <a:cs typeface="Times New Roman" pitchFamily="18" charset="0"/>
            </a:endParaRPr>
          </a:p>
          <a:p>
            <a:pPr>
              <a:buNone/>
            </a:pPr>
            <a:r>
              <a:rPr lang="en-IN" sz="3600" b="1" dirty="0" smtClean="0">
                <a:solidFill>
                  <a:schemeClr val="tx1">
                    <a:lumMod val="95000"/>
                    <a:lumOff val="5000"/>
                  </a:schemeClr>
                </a:solidFill>
                <a:latin typeface="Times New Roman" pitchFamily="18" charset="0"/>
                <a:cs typeface="Times New Roman" pitchFamily="18" charset="0"/>
              </a:rPr>
              <a:t> </a:t>
            </a:r>
          </a:p>
          <a:p>
            <a:pPr lvl="0"/>
            <a:r>
              <a:rPr lang="en-IN" sz="3600" b="1" dirty="0" smtClean="0">
                <a:solidFill>
                  <a:schemeClr val="tx1">
                    <a:lumMod val="95000"/>
                    <a:lumOff val="5000"/>
                  </a:schemeClr>
                </a:solidFill>
                <a:latin typeface="Times New Roman" pitchFamily="18" charset="0"/>
                <a:cs typeface="Times New Roman" pitchFamily="18" charset="0"/>
                <a:hlinkClick r:id="rId4"/>
              </a:rPr>
              <a:t>http://www.iomcworld.com/ijcrimph/files/v04-n08-04.pdf</a:t>
            </a:r>
            <a:endParaRPr lang="en-IN" sz="3600" b="1" dirty="0" smtClean="0">
              <a:solidFill>
                <a:schemeClr val="tx1">
                  <a:lumMod val="95000"/>
                  <a:lumOff val="5000"/>
                </a:schemeClr>
              </a:solidFill>
              <a:latin typeface="Times New Roman" pitchFamily="18" charset="0"/>
              <a:cs typeface="Times New Roman" pitchFamily="18" charset="0"/>
            </a:endParaRPr>
          </a:p>
          <a:p>
            <a:pPr>
              <a:buNone/>
            </a:pPr>
            <a:endParaRPr lang="en-IN" sz="3600" b="1" dirty="0" smtClean="0">
              <a:solidFill>
                <a:schemeClr val="tx1">
                  <a:lumMod val="95000"/>
                  <a:lumOff val="5000"/>
                </a:schemeClr>
              </a:solidFill>
              <a:latin typeface="Times New Roman" pitchFamily="18" charset="0"/>
              <a:cs typeface="Times New Roman" pitchFamily="18" charset="0"/>
            </a:endParaRPr>
          </a:p>
          <a:p>
            <a:pPr lvl="0"/>
            <a:r>
              <a:rPr lang="en-IN" sz="3600" b="1" dirty="0" smtClean="0">
                <a:solidFill>
                  <a:schemeClr val="tx1">
                    <a:lumMod val="95000"/>
                    <a:lumOff val="5000"/>
                  </a:schemeClr>
                </a:solidFill>
                <a:latin typeface="Times New Roman" pitchFamily="18" charset="0"/>
                <a:cs typeface="Times New Roman" pitchFamily="18" charset="0"/>
                <a:hlinkClick r:id="rId5"/>
              </a:rPr>
              <a:t>http://nmcth.edu/images/gallery/Original%20Articles/K5OSKA%20Rizyal.pdf</a:t>
            </a:r>
            <a:endParaRPr lang="en-IN" sz="3600" b="1" dirty="0" smtClean="0">
              <a:solidFill>
                <a:schemeClr val="tx1">
                  <a:lumMod val="95000"/>
                  <a:lumOff val="5000"/>
                </a:schemeClr>
              </a:solidFill>
              <a:latin typeface="Times New Roman" pitchFamily="18" charset="0"/>
              <a:cs typeface="Times New Roman" pitchFamily="18" charset="0"/>
            </a:endParaRPr>
          </a:p>
          <a:p>
            <a:pPr>
              <a:buNone/>
            </a:pPr>
            <a:endParaRPr lang="en-IN" sz="3600" b="1" dirty="0" smtClean="0">
              <a:solidFill>
                <a:schemeClr val="tx1">
                  <a:lumMod val="95000"/>
                  <a:lumOff val="5000"/>
                </a:schemeClr>
              </a:solidFill>
              <a:latin typeface="Times New Roman" pitchFamily="18" charset="0"/>
              <a:cs typeface="Times New Roman" pitchFamily="18" charset="0"/>
            </a:endParaRPr>
          </a:p>
          <a:p>
            <a:pPr lvl="0"/>
            <a:r>
              <a:rPr lang="en-US" sz="3600" b="1" dirty="0" smtClean="0">
                <a:solidFill>
                  <a:schemeClr val="tx1">
                    <a:lumMod val="95000"/>
                    <a:lumOff val="5000"/>
                  </a:schemeClr>
                </a:solidFill>
                <a:latin typeface="Times New Roman" pitchFamily="18" charset="0"/>
                <a:cs typeface="Times New Roman" pitchFamily="18" charset="0"/>
                <a:hlinkClick r:id="rId6"/>
              </a:rPr>
              <a:t>http://www.akspublication.com/paper03_jul-dec2007.htm</a:t>
            </a:r>
            <a:endParaRPr lang="en-IN" sz="3600" b="1" dirty="0" smtClean="0">
              <a:solidFill>
                <a:schemeClr val="tx1">
                  <a:lumMod val="95000"/>
                  <a:lumOff val="5000"/>
                </a:schemeClr>
              </a:solidFill>
              <a:latin typeface="Times New Roman" pitchFamily="18" charset="0"/>
              <a:cs typeface="Times New Roman" pitchFamily="18" charset="0"/>
            </a:endParaRPr>
          </a:p>
          <a:p>
            <a:pPr>
              <a:buNone/>
            </a:pPr>
            <a:endParaRPr lang="en-IN" sz="3600" b="1" dirty="0" smtClean="0">
              <a:solidFill>
                <a:schemeClr val="tx1">
                  <a:lumMod val="95000"/>
                  <a:lumOff val="5000"/>
                </a:schemeClr>
              </a:solidFill>
              <a:latin typeface="Times New Roman" pitchFamily="18" charset="0"/>
              <a:cs typeface="Times New Roman" pitchFamily="18" charset="0"/>
            </a:endParaRPr>
          </a:p>
          <a:p>
            <a:pPr lvl="0"/>
            <a:r>
              <a:rPr lang="en-IN" sz="3600" b="1" dirty="0" smtClean="0">
                <a:solidFill>
                  <a:schemeClr val="tx1">
                    <a:lumMod val="95000"/>
                    <a:lumOff val="5000"/>
                  </a:schemeClr>
                </a:solidFill>
                <a:latin typeface="Times New Roman" pitchFamily="18" charset="0"/>
                <a:cs typeface="Times New Roman" pitchFamily="18" charset="0"/>
              </a:rPr>
              <a:t>http://dspace.sctimst.ac.in/jspui/bitstream/123456789/1594/1/451.pdf</a:t>
            </a:r>
          </a:p>
          <a:p>
            <a:pPr fontAlgn="ctr">
              <a:buNone/>
            </a:pPr>
            <a:endParaRPr lang="en-IN" dirty="0" smtClean="0"/>
          </a:p>
          <a:p>
            <a:pPr>
              <a:buNone/>
            </a:pPr>
            <a:r>
              <a:rPr lang="en-IN" dirty="0" smtClean="0"/>
              <a:t/>
            </a:r>
            <a:br>
              <a:rPr lang="en-IN" dirty="0" smtClean="0"/>
            </a:b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5" name="Content Placeholder 4"/>
          <p:cNvSpPr>
            <a:spLocks noGrp="1"/>
          </p:cNvSpPr>
          <p:nvPr>
            <p:ph idx="1"/>
          </p:nvPr>
        </p:nvSpPr>
        <p:spPr/>
        <p:txBody>
          <a:bodyPr/>
          <a:lstStyle/>
          <a:p>
            <a:pPr>
              <a:buNone/>
            </a:pPr>
            <a:endParaRPr lang="en-IN" dirty="0"/>
          </a:p>
        </p:txBody>
      </p:sp>
      <p:pic>
        <p:nvPicPr>
          <p:cNvPr id="2051" name="Picture 3" descr="C:\Users\lenovo\Desktop\thank-you-flowers-2.png"/>
          <p:cNvPicPr>
            <a:picLocks noChangeAspect="1" noChangeArrowheads="1"/>
          </p:cNvPicPr>
          <p:nvPr/>
        </p:nvPicPr>
        <p:blipFill>
          <a:blip r:embed="rId2" cstate="print"/>
          <a:srcRect/>
          <a:stretch>
            <a:fillRect/>
          </a:stretch>
        </p:blipFill>
        <p:spPr bwMode="auto">
          <a:xfrm>
            <a:off x="457200" y="1143000"/>
            <a:ext cx="8077200" cy="50666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2" cstate="print"/>
          <a:srcRect/>
          <a:stretch>
            <a:fillRect/>
          </a:stretch>
        </p:blipFill>
        <p:spPr bwMode="auto">
          <a:xfrm>
            <a:off x="61913" y="1785938"/>
            <a:ext cx="9020175" cy="461486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57200" y="904875"/>
            <a:ext cx="6232454"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 name="Picture 2"/>
          <p:cNvPicPr>
            <a:picLocks noChangeAspect="1" noChangeArrowheads="1"/>
          </p:cNvPicPr>
          <p:nvPr/>
        </p:nvPicPr>
        <p:blipFill>
          <a:blip r:embed="rId2" cstate="print"/>
          <a:srcRect/>
          <a:stretch>
            <a:fillRect/>
          </a:stretch>
        </p:blipFill>
        <p:spPr bwMode="auto">
          <a:xfrm>
            <a:off x="457200" y="838200"/>
            <a:ext cx="6232454" cy="923925"/>
          </a:xfrm>
          <a:prstGeom prst="rect">
            <a:avLst/>
          </a:prstGeom>
          <a:noFill/>
          <a:ln w="9525">
            <a:noFill/>
            <a:miter lim="800000"/>
            <a:headEnd/>
            <a:tailEnd/>
          </a:ln>
        </p:spPr>
      </p:pic>
      <p:sp>
        <p:nvSpPr>
          <p:cNvPr id="6" name="Content Placeholder 5"/>
          <p:cNvSpPr>
            <a:spLocks noGrp="1"/>
          </p:cNvSpPr>
          <p:nvPr>
            <p:ph idx="1"/>
          </p:nvPr>
        </p:nvSpPr>
        <p:spPr/>
        <p:txBody>
          <a:bodyPr/>
          <a:lstStyle/>
          <a:p>
            <a:pPr>
              <a:buNone/>
            </a:pPr>
            <a:r>
              <a:rPr lang="en-IN" dirty="0" smtClean="0"/>
              <a:t> </a:t>
            </a:r>
            <a:r>
              <a:rPr lang="en-IN" dirty="0" smtClean="0">
                <a:solidFill>
                  <a:srgbClr val="7030A0"/>
                </a:solidFill>
              </a:rPr>
              <a:t>OPD Reception</a:t>
            </a:r>
          </a:p>
          <a:p>
            <a:pPr>
              <a:buNone/>
            </a:pPr>
            <a:endParaRPr lang="en-IN" dirty="0">
              <a:solidFill>
                <a:srgbClr val="7030A0"/>
              </a:solidFill>
            </a:endParaRPr>
          </a:p>
        </p:txBody>
      </p:sp>
      <p:pic>
        <p:nvPicPr>
          <p:cNvPr id="7" name="Picture 2"/>
          <p:cNvPicPr>
            <a:picLocks noChangeAspect="1" noChangeArrowheads="1"/>
          </p:cNvPicPr>
          <p:nvPr/>
        </p:nvPicPr>
        <p:blipFill>
          <a:blip r:embed="rId3" cstate="print"/>
          <a:srcRect/>
          <a:stretch>
            <a:fillRect/>
          </a:stretch>
        </p:blipFill>
        <p:spPr bwMode="auto">
          <a:xfrm>
            <a:off x="533400" y="2590800"/>
            <a:ext cx="8153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Hospital Working Hours</a:t>
            </a:r>
            <a:endParaRPr lang="en-IN" dirty="0"/>
          </a:p>
        </p:txBody>
      </p:sp>
      <p:graphicFrame>
        <p:nvGraphicFramePr>
          <p:cNvPr id="4" name="Content Placeholder 3"/>
          <p:cNvGraphicFramePr>
            <a:graphicFrameLocks noGrp="1"/>
          </p:cNvGraphicFramePr>
          <p:nvPr>
            <p:ph idx="1"/>
          </p:nvPr>
        </p:nvGraphicFramePr>
        <p:xfrm>
          <a:off x="685800" y="1935163"/>
          <a:ext cx="8000999" cy="4694240"/>
        </p:xfrm>
        <a:graphic>
          <a:graphicData uri="http://schemas.openxmlformats.org/drawingml/2006/table">
            <a:tbl>
              <a:tblPr/>
              <a:tblGrid>
                <a:gridCol w="3931087"/>
                <a:gridCol w="138825"/>
                <a:gridCol w="3931087"/>
              </a:tblGrid>
              <a:tr h="605892">
                <a:tc gridSpan="2">
                  <a:txBody>
                    <a:bodyPr/>
                    <a:lstStyle/>
                    <a:p>
                      <a:pPr>
                        <a:lnSpc>
                          <a:spcPct val="150000"/>
                        </a:lnSpc>
                        <a:spcAft>
                          <a:spcPts val="1000"/>
                        </a:spcAft>
                      </a:pPr>
                      <a:r>
                        <a:rPr lang="en-US" sz="1100" b="1" dirty="0">
                          <a:latin typeface="Times New Roman"/>
                          <a:ea typeface="Calibri"/>
                          <a:cs typeface="Times New Roman"/>
                        </a:rPr>
                        <a:t>DEPARTMENT</a:t>
                      </a:r>
                      <a:endParaRPr lang="en-IN" sz="1000" dirty="0">
                        <a:latin typeface="Calibri"/>
                        <a:ea typeface="Calibri"/>
                        <a:cs typeface="Times New Roman"/>
                      </a:endParaRPr>
                    </a:p>
                  </a:txBody>
                  <a:tcPr marL="74156" marR="74156" marT="37375" marB="37375" anchor="ctr">
                    <a:lnL>
                      <a:noFill/>
                    </a:lnL>
                    <a:lnR>
                      <a:noFill/>
                    </a:lnR>
                    <a:lnT>
                      <a:noFill/>
                    </a:lnT>
                    <a:lnB>
                      <a:noFill/>
                    </a:lnB>
                    <a:solidFill>
                      <a:srgbClr val="00ADBD"/>
                    </a:solidFill>
                  </a:tcPr>
                </a:tc>
                <a:tc hMerge="1">
                  <a:txBody>
                    <a:bodyPr/>
                    <a:lstStyle/>
                    <a:p>
                      <a:endParaRPr lang="en-IN"/>
                    </a:p>
                  </a:txBody>
                  <a:tcPr/>
                </a:tc>
                <a:tc>
                  <a:txBody>
                    <a:bodyPr/>
                    <a:lstStyle/>
                    <a:p>
                      <a:pPr>
                        <a:lnSpc>
                          <a:spcPct val="150000"/>
                        </a:lnSpc>
                        <a:spcAft>
                          <a:spcPts val="1000"/>
                        </a:spcAft>
                      </a:pPr>
                      <a:r>
                        <a:rPr lang="en-US" sz="1100" b="1">
                          <a:latin typeface="Times New Roman"/>
                          <a:ea typeface="Calibri"/>
                          <a:cs typeface="Times New Roman"/>
                        </a:rPr>
                        <a:t>BUSINESS/OPERATION HOURS</a:t>
                      </a:r>
                      <a:endParaRPr lang="en-IN" sz="1000">
                        <a:latin typeface="Calibri"/>
                        <a:ea typeface="Calibri"/>
                        <a:cs typeface="Times New Roman"/>
                      </a:endParaRPr>
                    </a:p>
                  </a:txBody>
                  <a:tcPr marL="74156" marR="74156" marT="37375" marB="37375" anchor="ctr">
                    <a:lnL>
                      <a:noFill/>
                    </a:lnL>
                    <a:lnR>
                      <a:noFill/>
                    </a:lnR>
                    <a:lnT>
                      <a:noFill/>
                    </a:lnT>
                    <a:lnB>
                      <a:noFill/>
                    </a:lnB>
                    <a:solidFill>
                      <a:srgbClr val="00ADBD"/>
                    </a:solidFill>
                  </a:tcPr>
                </a:tc>
              </a:tr>
              <a:tr h="354019">
                <a:tc gridSpan="2">
                  <a:txBody>
                    <a:bodyPr/>
                    <a:lstStyle/>
                    <a:p>
                      <a:pPr>
                        <a:lnSpc>
                          <a:spcPct val="150000"/>
                        </a:lnSpc>
                        <a:spcAft>
                          <a:spcPts val="1000"/>
                        </a:spcAft>
                      </a:pPr>
                      <a:r>
                        <a:rPr lang="en-US" sz="1100">
                          <a:latin typeface="Times New Roman"/>
                          <a:ea typeface="Calibri"/>
                          <a:cs typeface="Times New Roman"/>
                        </a:rPr>
                        <a:t>Marketing</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FFFFF"/>
                    </a:solidFill>
                  </a:tcPr>
                </a:tc>
                <a:tc hMerge="1">
                  <a:txBody>
                    <a:bodyPr/>
                    <a:lstStyle/>
                    <a:p>
                      <a:endParaRPr lang="en-IN"/>
                    </a:p>
                  </a:txBody>
                  <a:tcPr/>
                </a:tc>
                <a:tc>
                  <a:txBody>
                    <a:bodyPr/>
                    <a:lstStyle/>
                    <a:p>
                      <a:pPr>
                        <a:lnSpc>
                          <a:spcPct val="150000"/>
                        </a:lnSpc>
                        <a:spcAft>
                          <a:spcPts val="1000"/>
                        </a:spcAft>
                      </a:pPr>
                      <a:r>
                        <a:rPr lang="en-US" sz="1100">
                          <a:latin typeface="Times New Roman"/>
                          <a:ea typeface="Calibri"/>
                          <a:cs typeface="Times New Roman"/>
                        </a:rPr>
                        <a:t>Monday - Saturday: 9am to 5pm</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FFFFF"/>
                    </a:solidFill>
                  </a:tcPr>
                </a:tc>
              </a:tr>
              <a:tr h="354019">
                <a:tc gridSpan="2">
                  <a:txBody>
                    <a:bodyPr/>
                    <a:lstStyle/>
                    <a:p>
                      <a:pPr>
                        <a:lnSpc>
                          <a:spcPct val="150000"/>
                        </a:lnSpc>
                        <a:spcAft>
                          <a:spcPts val="1000"/>
                        </a:spcAft>
                      </a:pPr>
                      <a:r>
                        <a:rPr lang="en-US" sz="1100">
                          <a:latin typeface="Times New Roman"/>
                          <a:ea typeface="Calibri"/>
                          <a:cs typeface="Times New Roman"/>
                        </a:rPr>
                        <a:t>Emergency Room</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c hMerge="1">
                  <a:txBody>
                    <a:bodyPr/>
                    <a:lstStyle/>
                    <a:p>
                      <a:endParaRPr lang="en-IN"/>
                    </a:p>
                  </a:txBody>
                  <a:tcPr/>
                </a:tc>
                <a:tc>
                  <a:txBody>
                    <a:bodyPr/>
                    <a:lstStyle/>
                    <a:p>
                      <a:pPr>
                        <a:lnSpc>
                          <a:spcPct val="150000"/>
                        </a:lnSpc>
                        <a:spcAft>
                          <a:spcPts val="1000"/>
                        </a:spcAft>
                      </a:pPr>
                      <a:r>
                        <a:rPr lang="en-US" sz="1100">
                          <a:latin typeface="Times New Roman"/>
                          <a:ea typeface="Calibri"/>
                          <a:cs typeface="Times New Roman"/>
                        </a:rPr>
                        <a:t>24 hours</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r>
              <a:tr h="354019">
                <a:tc gridSpan="2">
                  <a:txBody>
                    <a:bodyPr/>
                    <a:lstStyle/>
                    <a:p>
                      <a:pPr>
                        <a:lnSpc>
                          <a:spcPct val="150000"/>
                        </a:lnSpc>
                        <a:spcAft>
                          <a:spcPts val="1000"/>
                        </a:spcAft>
                      </a:pPr>
                      <a:r>
                        <a:rPr lang="en-US" sz="1100" dirty="0">
                          <a:latin typeface="Times New Roman"/>
                          <a:ea typeface="Calibri"/>
                          <a:cs typeface="Times New Roman"/>
                        </a:rPr>
                        <a:t>Pharmacy</a:t>
                      </a:r>
                      <a:endParaRPr lang="en-IN" sz="1000" dirty="0">
                        <a:latin typeface="Calibri"/>
                        <a:ea typeface="Calibri"/>
                        <a:cs typeface="Times New Roman"/>
                      </a:endParaRPr>
                    </a:p>
                  </a:txBody>
                  <a:tcPr marL="74156" marR="74156" marT="37375" marB="37375" anchor="ctr">
                    <a:lnL>
                      <a:noFill/>
                    </a:lnL>
                    <a:lnR>
                      <a:noFill/>
                    </a:lnR>
                    <a:lnT>
                      <a:noFill/>
                    </a:lnT>
                    <a:lnB>
                      <a:noFill/>
                    </a:lnB>
                    <a:solidFill>
                      <a:srgbClr val="F6F6F6"/>
                    </a:solidFill>
                  </a:tcPr>
                </a:tc>
                <a:tc hMerge="1">
                  <a:txBody>
                    <a:bodyPr/>
                    <a:lstStyle/>
                    <a:p>
                      <a:endParaRPr lang="en-IN"/>
                    </a:p>
                  </a:txBody>
                  <a:tcPr/>
                </a:tc>
                <a:tc>
                  <a:txBody>
                    <a:bodyPr/>
                    <a:lstStyle/>
                    <a:p>
                      <a:pPr>
                        <a:lnSpc>
                          <a:spcPct val="150000"/>
                        </a:lnSpc>
                        <a:spcAft>
                          <a:spcPts val="1000"/>
                        </a:spcAft>
                      </a:pPr>
                      <a:r>
                        <a:rPr lang="en-US" sz="1100">
                          <a:latin typeface="Times New Roman"/>
                          <a:ea typeface="Calibri"/>
                          <a:cs typeface="Times New Roman"/>
                        </a:rPr>
                        <a:t>24 hours</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r>
              <a:tr h="354019">
                <a:tc gridSpan="2">
                  <a:txBody>
                    <a:bodyPr/>
                    <a:lstStyle/>
                    <a:p>
                      <a:pPr>
                        <a:lnSpc>
                          <a:spcPct val="150000"/>
                        </a:lnSpc>
                        <a:spcAft>
                          <a:spcPts val="1000"/>
                        </a:spcAft>
                      </a:pPr>
                      <a:r>
                        <a:rPr lang="en-US" sz="1100">
                          <a:latin typeface="Times New Roman"/>
                          <a:ea typeface="Calibri"/>
                          <a:cs typeface="Times New Roman"/>
                        </a:rPr>
                        <a:t>Radiology</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FFFFF"/>
                    </a:solidFill>
                  </a:tcPr>
                </a:tc>
                <a:tc hMerge="1">
                  <a:txBody>
                    <a:bodyPr/>
                    <a:lstStyle/>
                    <a:p>
                      <a:endParaRPr lang="en-IN"/>
                    </a:p>
                  </a:txBody>
                  <a:tcPr/>
                </a:tc>
                <a:tc>
                  <a:txBody>
                    <a:bodyPr/>
                    <a:lstStyle/>
                    <a:p>
                      <a:pPr>
                        <a:lnSpc>
                          <a:spcPct val="150000"/>
                        </a:lnSpc>
                        <a:spcAft>
                          <a:spcPts val="1000"/>
                        </a:spcAft>
                      </a:pPr>
                      <a:r>
                        <a:rPr lang="en-US" sz="1100">
                          <a:latin typeface="Times New Roman"/>
                          <a:ea typeface="Calibri"/>
                          <a:cs typeface="Times New Roman"/>
                        </a:rPr>
                        <a:t>8am to 6 pm hours</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FFFFF"/>
                    </a:solidFill>
                  </a:tcPr>
                </a:tc>
              </a:tr>
              <a:tr h="354019">
                <a:tc gridSpan="2">
                  <a:txBody>
                    <a:bodyPr/>
                    <a:lstStyle/>
                    <a:p>
                      <a:pPr>
                        <a:lnSpc>
                          <a:spcPct val="150000"/>
                        </a:lnSpc>
                        <a:spcAft>
                          <a:spcPts val="1000"/>
                        </a:spcAft>
                      </a:pPr>
                      <a:r>
                        <a:rPr lang="en-US" sz="1100">
                          <a:latin typeface="Times New Roman"/>
                          <a:ea typeface="Calibri"/>
                          <a:cs typeface="Times New Roman"/>
                        </a:rPr>
                        <a:t>Laboratory</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c hMerge="1">
                  <a:txBody>
                    <a:bodyPr/>
                    <a:lstStyle/>
                    <a:p>
                      <a:endParaRPr lang="en-IN"/>
                    </a:p>
                  </a:txBody>
                  <a:tcPr/>
                </a:tc>
                <a:tc>
                  <a:txBody>
                    <a:bodyPr/>
                    <a:lstStyle/>
                    <a:p>
                      <a:pPr>
                        <a:lnSpc>
                          <a:spcPct val="150000"/>
                        </a:lnSpc>
                        <a:spcAft>
                          <a:spcPts val="1000"/>
                        </a:spcAft>
                      </a:pPr>
                      <a:r>
                        <a:rPr lang="en-US" sz="1100">
                          <a:latin typeface="Times New Roman"/>
                          <a:ea typeface="Calibri"/>
                          <a:cs typeface="Times New Roman"/>
                        </a:rPr>
                        <a:t>24 hours</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r>
              <a:tr h="628098">
                <a:tc gridSpan="2">
                  <a:txBody>
                    <a:bodyPr/>
                    <a:lstStyle/>
                    <a:p>
                      <a:pPr>
                        <a:lnSpc>
                          <a:spcPct val="150000"/>
                        </a:lnSpc>
                        <a:spcAft>
                          <a:spcPts val="1000"/>
                        </a:spcAft>
                      </a:pPr>
                      <a:r>
                        <a:rPr lang="en-US" sz="1100">
                          <a:latin typeface="Times New Roman"/>
                          <a:ea typeface="Calibri"/>
                          <a:cs typeface="Times New Roman"/>
                        </a:rPr>
                        <a:t>Physiotherapy</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FFFFF"/>
                    </a:solidFill>
                  </a:tcPr>
                </a:tc>
                <a:tc hMerge="1">
                  <a:txBody>
                    <a:bodyPr/>
                    <a:lstStyle/>
                    <a:p>
                      <a:endParaRPr lang="en-IN"/>
                    </a:p>
                  </a:txBody>
                  <a:tcPr/>
                </a:tc>
                <a:tc>
                  <a:txBody>
                    <a:bodyPr/>
                    <a:lstStyle/>
                    <a:p>
                      <a:pPr>
                        <a:lnSpc>
                          <a:spcPct val="150000"/>
                        </a:lnSpc>
                        <a:spcAft>
                          <a:spcPts val="1000"/>
                        </a:spcAft>
                      </a:pPr>
                      <a:r>
                        <a:rPr lang="en-US" sz="1100">
                          <a:latin typeface="Times New Roman"/>
                          <a:ea typeface="Calibri"/>
                          <a:cs typeface="Times New Roman"/>
                        </a:rPr>
                        <a:t>Monday - Saturday: 8am to 8pm</a:t>
                      </a:r>
                      <a:br>
                        <a:rPr lang="en-US" sz="1100">
                          <a:latin typeface="Times New Roman"/>
                          <a:ea typeface="Calibri"/>
                          <a:cs typeface="Times New Roman"/>
                        </a:rPr>
                      </a:br>
                      <a:r>
                        <a:rPr lang="en-US" sz="1100">
                          <a:latin typeface="Times New Roman"/>
                          <a:ea typeface="Calibri"/>
                          <a:cs typeface="Times New Roman"/>
                        </a:rPr>
                        <a:t>Sunday: 9am to Noon</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FFFFF"/>
                    </a:solidFill>
                  </a:tcPr>
                </a:tc>
              </a:tr>
              <a:tr h="354019">
                <a:tc gridSpan="2">
                  <a:txBody>
                    <a:bodyPr/>
                    <a:lstStyle/>
                    <a:p>
                      <a:pPr>
                        <a:lnSpc>
                          <a:spcPct val="150000"/>
                        </a:lnSpc>
                        <a:spcAft>
                          <a:spcPts val="1000"/>
                        </a:spcAft>
                      </a:pPr>
                      <a:r>
                        <a:rPr lang="en-US" sz="1100">
                          <a:latin typeface="Times New Roman"/>
                          <a:ea typeface="Calibri"/>
                          <a:cs typeface="Times New Roman"/>
                        </a:rPr>
                        <a:t>Nursing Ward</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c hMerge="1">
                  <a:txBody>
                    <a:bodyPr/>
                    <a:lstStyle/>
                    <a:p>
                      <a:endParaRPr lang="en-IN"/>
                    </a:p>
                  </a:txBody>
                  <a:tcPr/>
                </a:tc>
                <a:tc>
                  <a:txBody>
                    <a:bodyPr/>
                    <a:lstStyle/>
                    <a:p>
                      <a:pPr>
                        <a:lnSpc>
                          <a:spcPct val="150000"/>
                        </a:lnSpc>
                        <a:spcAft>
                          <a:spcPts val="1000"/>
                        </a:spcAft>
                      </a:pPr>
                      <a:r>
                        <a:rPr lang="en-US" sz="1100">
                          <a:latin typeface="Times New Roman"/>
                          <a:ea typeface="Calibri"/>
                          <a:cs typeface="Times New Roman"/>
                        </a:rPr>
                        <a:t>24 hours</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r>
              <a:tr h="354019">
                <a:tc gridSpan="2">
                  <a:txBody>
                    <a:bodyPr/>
                    <a:lstStyle/>
                    <a:p>
                      <a:pPr>
                        <a:lnSpc>
                          <a:spcPct val="150000"/>
                        </a:lnSpc>
                        <a:spcAft>
                          <a:spcPts val="1000"/>
                        </a:spcAft>
                      </a:pPr>
                      <a:r>
                        <a:rPr lang="en-US" sz="1100">
                          <a:latin typeface="Times New Roman"/>
                          <a:ea typeface="Calibri"/>
                          <a:cs typeface="Times New Roman"/>
                        </a:rPr>
                        <a:t>HR</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FFFFF"/>
                    </a:solidFill>
                  </a:tcPr>
                </a:tc>
                <a:tc hMerge="1">
                  <a:txBody>
                    <a:bodyPr/>
                    <a:lstStyle/>
                    <a:p>
                      <a:endParaRPr lang="en-IN"/>
                    </a:p>
                  </a:txBody>
                  <a:tcPr/>
                </a:tc>
                <a:tc>
                  <a:txBody>
                    <a:bodyPr/>
                    <a:lstStyle/>
                    <a:p>
                      <a:pPr>
                        <a:lnSpc>
                          <a:spcPct val="150000"/>
                        </a:lnSpc>
                        <a:spcAft>
                          <a:spcPts val="1000"/>
                        </a:spcAft>
                      </a:pPr>
                      <a:r>
                        <a:rPr lang="en-US" sz="1100">
                          <a:latin typeface="Times New Roman"/>
                          <a:ea typeface="Calibri"/>
                          <a:cs typeface="Times New Roman"/>
                        </a:rPr>
                        <a:t>Monday - Saturday: 9.30am to 5.00pm</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FFFFF"/>
                    </a:solidFill>
                  </a:tcPr>
                </a:tc>
              </a:tr>
              <a:tr h="628098">
                <a:tc gridSpan="2">
                  <a:txBody>
                    <a:bodyPr/>
                    <a:lstStyle/>
                    <a:p>
                      <a:pPr>
                        <a:lnSpc>
                          <a:spcPct val="150000"/>
                        </a:lnSpc>
                        <a:spcAft>
                          <a:spcPts val="1000"/>
                        </a:spcAft>
                      </a:pPr>
                      <a:r>
                        <a:rPr lang="en-US" sz="1100">
                          <a:latin typeface="Times New Roman"/>
                          <a:ea typeface="Calibri"/>
                          <a:cs typeface="Times New Roman"/>
                        </a:rPr>
                        <a:t>OPD</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c hMerge="1">
                  <a:txBody>
                    <a:bodyPr/>
                    <a:lstStyle/>
                    <a:p>
                      <a:endParaRPr lang="en-IN"/>
                    </a:p>
                  </a:txBody>
                  <a:tcPr/>
                </a:tc>
                <a:tc>
                  <a:txBody>
                    <a:bodyPr/>
                    <a:lstStyle/>
                    <a:p>
                      <a:pPr>
                        <a:lnSpc>
                          <a:spcPct val="150000"/>
                        </a:lnSpc>
                        <a:spcAft>
                          <a:spcPts val="1000"/>
                        </a:spcAft>
                      </a:pPr>
                      <a:r>
                        <a:rPr lang="en-US" sz="1100">
                          <a:latin typeface="Times New Roman"/>
                          <a:ea typeface="Calibri"/>
                          <a:cs typeface="Times New Roman"/>
                        </a:rPr>
                        <a:t>08:00am to 02:00pm</a:t>
                      </a:r>
                      <a:br>
                        <a:rPr lang="en-US" sz="1100">
                          <a:latin typeface="Times New Roman"/>
                          <a:ea typeface="Calibri"/>
                          <a:cs typeface="Times New Roman"/>
                        </a:rPr>
                      </a:br>
                      <a:r>
                        <a:rPr lang="en-US" sz="1100">
                          <a:latin typeface="Times New Roman"/>
                          <a:ea typeface="Calibri"/>
                          <a:cs typeface="Times New Roman"/>
                        </a:rPr>
                        <a:t>Staggered timings for various OPDs</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r>
              <a:tr h="354019">
                <a:tc>
                  <a:txBody>
                    <a:bodyPr/>
                    <a:lstStyle/>
                    <a:p>
                      <a:pPr>
                        <a:lnSpc>
                          <a:spcPct val="150000"/>
                        </a:lnSpc>
                        <a:spcAft>
                          <a:spcPts val="1000"/>
                        </a:spcAft>
                      </a:pPr>
                      <a:r>
                        <a:rPr lang="en-US" sz="1100">
                          <a:latin typeface="Times New Roman"/>
                          <a:ea typeface="Calibri"/>
                          <a:cs typeface="Times New Roman"/>
                        </a:rPr>
                        <a:t>Emergency Room</a:t>
                      </a:r>
                      <a:endParaRPr lang="en-IN" sz="1000">
                        <a:latin typeface="Calibri"/>
                        <a:ea typeface="Calibri"/>
                        <a:cs typeface="Times New Roman"/>
                      </a:endParaRPr>
                    </a:p>
                  </a:txBody>
                  <a:tcPr marL="74156" marR="74156" marT="37375" marB="37375" anchor="ctr">
                    <a:lnL>
                      <a:noFill/>
                    </a:lnL>
                    <a:lnR>
                      <a:noFill/>
                    </a:lnR>
                    <a:lnT>
                      <a:noFill/>
                    </a:lnT>
                    <a:lnB>
                      <a:noFill/>
                    </a:lnB>
                    <a:solidFill>
                      <a:srgbClr val="F6F6F6"/>
                    </a:solidFill>
                  </a:tcPr>
                </a:tc>
                <a:tc gridSpan="2">
                  <a:txBody>
                    <a:bodyPr/>
                    <a:lstStyle/>
                    <a:p>
                      <a:pPr>
                        <a:lnSpc>
                          <a:spcPct val="150000"/>
                        </a:lnSpc>
                        <a:spcAft>
                          <a:spcPts val="1000"/>
                        </a:spcAft>
                      </a:pPr>
                      <a:r>
                        <a:rPr lang="en-US" sz="1100" dirty="0">
                          <a:latin typeface="Times New Roman"/>
                          <a:ea typeface="Calibri"/>
                          <a:cs typeface="Times New Roman"/>
                        </a:rPr>
                        <a:t>24 hours</a:t>
                      </a:r>
                      <a:endParaRPr lang="en-IN" sz="1000" dirty="0">
                        <a:latin typeface="Calibri"/>
                        <a:ea typeface="Calibri"/>
                        <a:cs typeface="Times New Roman"/>
                      </a:endParaRPr>
                    </a:p>
                  </a:txBody>
                  <a:tcPr marL="74156" marR="74156" marT="37375" marB="37375" anchor="ctr">
                    <a:lnL>
                      <a:noFill/>
                    </a:lnL>
                    <a:lnR>
                      <a:noFill/>
                    </a:lnR>
                    <a:lnT>
                      <a:noFill/>
                    </a:lnT>
                    <a:lnB>
                      <a:noFill/>
                    </a:lnB>
                    <a:solidFill>
                      <a:srgbClr val="F6F6F6"/>
                    </a:solidFill>
                  </a:tcPr>
                </a:tc>
                <a:tc hMerge="1">
                  <a:txBody>
                    <a:bodyPr/>
                    <a:lstStyle/>
                    <a:p>
                      <a:endParaRPr lang="en-IN"/>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Key Learning</a:t>
            </a:r>
            <a:endParaRPr lang="en-IN" dirty="0"/>
          </a:p>
        </p:txBody>
      </p:sp>
      <p:sp>
        <p:nvSpPr>
          <p:cNvPr id="3" name="Content Placeholder 2"/>
          <p:cNvSpPr>
            <a:spLocks noGrp="1"/>
          </p:cNvSpPr>
          <p:nvPr>
            <p:ph idx="1"/>
          </p:nvPr>
        </p:nvSpPr>
        <p:spPr/>
        <p:txBody>
          <a:bodyPr/>
          <a:lstStyle/>
          <a:p>
            <a:r>
              <a:rPr lang="en-IN" dirty="0" smtClean="0"/>
              <a:t>Functioning of </a:t>
            </a:r>
            <a:r>
              <a:rPr lang="en-IN" dirty="0" err="1" smtClean="0"/>
              <a:t>PrivateHospital</a:t>
            </a:r>
            <a:r>
              <a:rPr lang="en-IN" dirty="0" smtClean="0"/>
              <a:t> and management issues related to it.</a:t>
            </a:r>
          </a:p>
          <a:p>
            <a:r>
              <a:rPr lang="en-IN" dirty="0" smtClean="0"/>
              <a:t>Checking of day to day work of Hospital</a:t>
            </a:r>
          </a:p>
          <a:p>
            <a:r>
              <a:rPr lang="en-IN" dirty="0" smtClean="0"/>
              <a:t>Supervising various departments like IPD, Laboratory,   </a:t>
            </a:r>
            <a:r>
              <a:rPr lang="en-IN" dirty="0" err="1" smtClean="0"/>
              <a:t>Maintainance</a:t>
            </a:r>
            <a:r>
              <a:rPr lang="en-IN" dirty="0" smtClean="0"/>
              <a:t>, Nursing etc.</a:t>
            </a:r>
          </a:p>
          <a:p>
            <a:r>
              <a:rPr lang="en-IN" dirty="0" smtClean="0"/>
              <a:t>Managing the work assigned with limited resources</a:t>
            </a:r>
          </a:p>
          <a:p>
            <a:r>
              <a:rPr lang="en-IN" dirty="0" smtClean="0"/>
              <a:t>Daily Round of In Patient Department Patient and Solving Issues</a:t>
            </a:r>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Given Training to Nursing staff </a:t>
            </a:r>
            <a:r>
              <a:rPr lang="en-IN" dirty="0" smtClean="0">
                <a:solidFill>
                  <a:schemeClr val="tx1">
                    <a:lumMod val="95000"/>
                    <a:lumOff val="5000"/>
                  </a:schemeClr>
                </a:solidFill>
              </a:rPr>
              <a:t>like </a:t>
            </a:r>
            <a:r>
              <a:rPr lang="en-IN" dirty="0" smtClean="0">
                <a:solidFill>
                  <a:schemeClr val="accent2"/>
                </a:solidFill>
              </a:rPr>
              <a:t>Hand washing Technique, Bio-Medical Waste, Needle stick Injuries</a:t>
            </a:r>
          </a:p>
          <a:p>
            <a:r>
              <a:rPr lang="en-IN" dirty="0" smtClean="0">
                <a:solidFill>
                  <a:schemeClr val="tx1">
                    <a:lumMod val="95000"/>
                    <a:lumOff val="5000"/>
                  </a:schemeClr>
                </a:solidFill>
              </a:rPr>
              <a:t>Attended various meetings of Management Relating Issues </a:t>
            </a:r>
          </a:p>
          <a:p>
            <a:r>
              <a:rPr lang="en-IN" dirty="0" smtClean="0">
                <a:solidFill>
                  <a:schemeClr val="tx1">
                    <a:lumMod val="95000"/>
                    <a:lumOff val="5000"/>
                  </a:schemeClr>
                </a:solidFill>
              </a:rPr>
              <a:t>Some times Done Medical audit also in MRD Department</a:t>
            </a:r>
            <a:endParaRPr lang="en-IN"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Patient Satisfaction?</a:t>
            </a:r>
            <a:endParaRPr lang="en-IN"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IN" b="1" dirty="0" smtClean="0"/>
              <a:t>Patient satisfaction</a:t>
            </a:r>
            <a:r>
              <a:rPr lang="en-IN" dirty="0" smtClean="0"/>
              <a:t> is a key determinant of quality of care and an important component of pay-for-performance metrics.</a:t>
            </a:r>
          </a:p>
          <a:p>
            <a:pPr>
              <a:buFont typeface="Arial" pitchFamily="34" charset="0"/>
              <a:buChar char="•"/>
            </a:pPr>
            <a:r>
              <a:rPr lang="en-IN" dirty="0" smtClean="0"/>
              <a:t>In Other words </a:t>
            </a:r>
            <a:r>
              <a:rPr lang="en-IN" b="1" dirty="0" smtClean="0"/>
              <a:t>Patient satisfaction</a:t>
            </a:r>
            <a:r>
              <a:rPr lang="en-IN" dirty="0" smtClean="0"/>
              <a:t> is a measure of the extent to </a:t>
            </a:r>
            <a:r>
              <a:rPr lang="en-IN" dirty="0" smtClean="0">
                <a:solidFill>
                  <a:schemeClr val="tx1">
                    <a:lumMod val="85000"/>
                    <a:lumOff val="15000"/>
                  </a:schemeClr>
                </a:solidFill>
              </a:rPr>
              <a:t>which a patient is content with the health care  which they received from their health care provider </a:t>
            </a:r>
          </a:p>
          <a:p>
            <a:pPr>
              <a:buFont typeface="Arial" pitchFamily="34" charset="0"/>
              <a:buChar char="•"/>
            </a:pPr>
            <a:r>
              <a:rPr lang="en-IN" dirty="0" smtClean="0">
                <a:solidFill>
                  <a:schemeClr val="tx1">
                    <a:lumMod val="85000"/>
                    <a:lumOff val="15000"/>
                  </a:schemeClr>
                </a:solidFill>
              </a:rPr>
              <a:t>In evaluations of health care quality,  patient satisfaction is a performance indicator  measured in a self-report study  and a specific type of customer  satisfaction  metric.</a:t>
            </a:r>
          </a:p>
          <a:p>
            <a:pPr>
              <a:buFont typeface="Arial" pitchFamily="34" charset="0"/>
              <a:buChar char="•"/>
            </a:pPr>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503</TotalTime>
  <Words>1089</Words>
  <Application>Microsoft Office PowerPoint</Application>
  <PresentationFormat>On-screen Show (4:3)</PresentationFormat>
  <Paragraphs>168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To Analyze the IPD Patient Feedback Form</vt:lpstr>
      <vt:lpstr>Slide 2</vt:lpstr>
      <vt:lpstr>Vision- “ We care to Cure”</vt:lpstr>
      <vt:lpstr>Slide 4</vt:lpstr>
      <vt:lpstr>Slide 5</vt:lpstr>
      <vt:lpstr>        Hospital Working Hours</vt:lpstr>
      <vt:lpstr>Key Learning</vt:lpstr>
      <vt:lpstr>Slide 8</vt:lpstr>
      <vt:lpstr>What is Patient Satisfaction?</vt:lpstr>
      <vt:lpstr>Aim of the Study</vt:lpstr>
      <vt:lpstr>Objective of the Study</vt:lpstr>
      <vt:lpstr>Review of Literature</vt:lpstr>
      <vt:lpstr>Continue….</vt:lpstr>
      <vt:lpstr>Continue……</vt:lpstr>
      <vt:lpstr>Continue…….</vt:lpstr>
      <vt:lpstr>Continue…..</vt:lpstr>
      <vt:lpstr>Methodology</vt:lpstr>
      <vt:lpstr>               Key Findings    Feedback analysis Form</vt:lpstr>
      <vt:lpstr>Continue........</vt:lpstr>
      <vt:lpstr>Continue.......</vt:lpstr>
      <vt:lpstr>Did you shifted immediately after admission in ward/Room</vt:lpstr>
      <vt:lpstr>Did Dr. came immediately after arriving of patient</vt:lpstr>
      <vt:lpstr>Did Receptionist/ Doctor informed you the expected cost of Surgery</vt:lpstr>
      <vt:lpstr>Informed about you complication of surgery</vt:lpstr>
      <vt:lpstr> Do  you feel Hospital food was fresh </vt:lpstr>
      <vt:lpstr>Conclusion</vt:lpstr>
      <vt:lpstr>Continue…..</vt:lpstr>
      <vt:lpstr>                Recommendation</vt:lpstr>
      <vt:lpstr>Continue……</vt:lpstr>
      <vt:lpstr>References</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Analyze the IPD Patient Feedback Form/ Suggestion</dc:title>
  <dc:creator>DHIRAJ KARN</dc:creator>
  <cp:lastModifiedBy>DHIRAJ KARN</cp:lastModifiedBy>
  <cp:revision>73</cp:revision>
  <dcterms:created xsi:type="dcterms:W3CDTF">2006-08-16T00:00:00Z</dcterms:created>
  <dcterms:modified xsi:type="dcterms:W3CDTF">2015-05-16T03:03:14Z</dcterms:modified>
</cp:coreProperties>
</file>