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70" r:id="rId7"/>
    <p:sldId id="261" r:id="rId8"/>
    <p:sldId id="262" r:id="rId9"/>
    <p:sldId id="263" r:id="rId10"/>
    <p:sldId id="267" r:id="rId11"/>
    <p:sldId id="268" r:id="rId12"/>
    <p:sldId id="269" r:id="rId13"/>
    <p:sldId id="264" r:id="rId14"/>
    <p:sldId id="265" r:id="rId15"/>
    <p:sldId id="266"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Is your product sold modularly or does it need to be purchased as a complete package</a:t>
            </a:r>
            <a:r>
              <a:rPr lang="en-IN"/>
              <a:t>?</a:t>
            </a:r>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Sheet1!$H$5:$H$7</c:f>
              <c:strCache>
                <c:ptCount val="3"/>
                <c:pt idx="0">
                  <c:v>Complete package 16.67%</c:v>
                </c:pt>
                <c:pt idx="1">
                  <c:v>Module Wise 33.33%</c:v>
                </c:pt>
                <c:pt idx="2">
                  <c:v>Both 50.00%</c:v>
                </c:pt>
              </c:strCache>
            </c:strRef>
          </c:cat>
          <c:val>
            <c:numRef>
              <c:f>Sheet1!$I$5:$I$7</c:f>
              <c:numCache>
                <c:formatCode>General</c:formatCode>
                <c:ptCount val="3"/>
                <c:pt idx="0">
                  <c:v>16.670000000000005</c:v>
                </c:pt>
                <c:pt idx="1">
                  <c:v>33.33</c:v>
                </c:pt>
                <c:pt idx="2">
                  <c:v>50</c:v>
                </c:pt>
              </c:numCache>
            </c:numRef>
          </c:val>
        </c:ser>
        <c:dLbls>
          <c:showLegendKey val="0"/>
          <c:showVal val="0"/>
          <c:showCatName val="0"/>
          <c:showSerName val="0"/>
          <c:showPercent val="1"/>
          <c:showBubbleSize val="0"/>
          <c:showLeaderLines val="0"/>
        </c:dLbls>
        <c:firstSliceAng val="0"/>
      </c:pieChart>
    </c:plotArea>
    <c:legend>
      <c:legendPos val="t"/>
      <c:layout/>
      <c:overlay val="0"/>
      <c:txPr>
        <a:bodyPr/>
        <a:lstStyle/>
        <a:p>
          <a:pPr>
            <a:defRPr lang="en-IN"/>
          </a:pPr>
          <a:endParaRPr lang="en-US"/>
        </a:p>
      </c:txPr>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During the process of EHR/EMR transition what is the most common difficulty you face?</a:t>
            </a:r>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Sheet1!$L$14:$L$17</c:f>
              <c:strCache>
                <c:ptCount val="4"/>
                <c:pt idx="0">
                  <c:v>Data Migration 13.33%</c:v>
                </c:pt>
                <c:pt idx="1">
                  <c:v>System Configuration 13.33%</c:v>
                </c:pt>
                <c:pt idx="2">
                  <c:v>Interfacing/Integration 48.90%</c:v>
                </c:pt>
                <c:pt idx="3">
                  <c:v>Requirement Gathering 24.44%</c:v>
                </c:pt>
              </c:strCache>
            </c:strRef>
          </c:cat>
          <c:val>
            <c:numRef>
              <c:f>Sheet1!$M$14:$M$17</c:f>
              <c:numCache>
                <c:formatCode>General</c:formatCode>
                <c:ptCount val="4"/>
                <c:pt idx="0">
                  <c:v>13.33</c:v>
                </c:pt>
                <c:pt idx="1">
                  <c:v>13.33</c:v>
                </c:pt>
                <c:pt idx="2">
                  <c:v>48.9</c:v>
                </c:pt>
                <c:pt idx="3">
                  <c:v>24.439999999999987</c:v>
                </c:pt>
              </c:numCache>
            </c:numRef>
          </c:val>
        </c:ser>
        <c:dLbls>
          <c:showLegendKey val="0"/>
          <c:showVal val="0"/>
          <c:showCatName val="0"/>
          <c:showSerName val="0"/>
          <c:showPercent val="1"/>
          <c:showBubbleSize val="0"/>
          <c:showLeaderLines val="0"/>
        </c:dLbls>
        <c:firstSliceAng val="0"/>
      </c:pieChart>
    </c:plotArea>
    <c:legend>
      <c:legendPos val="t"/>
      <c:layout/>
      <c:overlay val="0"/>
      <c:txPr>
        <a:bodyPr/>
        <a:lstStyle/>
        <a:p>
          <a:pPr>
            <a:defRPr lang="en-IN"/>
          </a:pPr>
          <a:endParaRPr lang="en-US"/>
        </a:p>
      </c:txPr>
    </c:legend>
    <c:plotVisOnly val="1"/>
    <c:dispBlanksAs val="gap"/>
    <c:showDLblsOverMax val="0"/>
  </c:chart>
  <c:spPr>
    <a:ln>
      <a:solidFill>
        <a:prstClr val="black"/>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If yes, then what kind of training do you provide?</a:t>
            </a:r>
          </a:p>
        </c:rich>
      </c:tx>
      <c:layout/>
      <c:overlay val="0"/>
    </c:title>
    <c:autoTitleDeleted val="0"/>
    <c:plotArea>
      <c:layout>
        <c:manualLayout>
          <c:layoutTarget val="inner"/>
          <c:xMode val="edge"/>
          <c:yMode val="edge"/>
          <c:x val="0.29576377952756039"/>
          <c:y val="0.2123840769903762"/>
          <c:w val="0.42712317210348738"/>
          <c:h val="0.66812563234065536"/>
        </c:manualLayout>
      </c:layout>
      <c:pieChart>
        <c:varyColors val="1"/>
        <c:ser>
          <c:idx val="0"/>
          <c:order val="0"/>
          <c:explosion val="25"/>
          <c:dLbls>
            <c:dLbl>
              <c:idx val="0"/>
              <c:layout>
                <c:manualLayout>
                  <c:x val="-1.1207453557791824E-2"/>
                  <c:y val="1.6760332862744247E-2"/>
                </c:manualLayout>
              </c:layout>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0"/>
            <c:showBubbleSize val="0"/>
            <c:showLeaderLines val="0"/>
            <c:extLst>
              <c:ext xmlns:c15="http://schemas.microsoft.com/office/drawing/2012/chart" uri="{CE6537A1-D6FC-4f65-9D91-7224C49458BB}">
                <c15:layout/>
              </c:ext>
            </c:extLst>
          </c:dLbls>
          <c:cat>
            <c:strRef>
              <c:f>Sheet1!$L$25:$L$28</c:f>
              <c:strCache>
                <c:ptCount val="4"/>
                <c:pt idx="0">
                  <c:v>Individual 5.26%</c:v>
                </c:pt>
                <c:pt idx="1">
                  <c:v>Group 0.00%</c:v>
                </c:pt>
                <c:pt idx="2">
                  <c:v>Need Based 26.31%</c:v>
                </c:pt>
                <c:pt idx="3">
                  <c:v>All 57.89%</c:v>
                </c:pt>
              </c:strCache>
            </c:strRef>
          </c:cat>
          <c:val>
            <c:numRef>
              <c:f>Sheet1!$M$25:$M$28</c:f>
              <c:numCache>
                <c:formatCode>General</c:formatCode>
                <c:ptCount val="4"/>
                <c:pt idx="0">
                  <c:v>5.26</c:v>
                </c:pt>
                <c:pt idx="1">
                  <c:v>0</c:v>
                </c:pt>
                <c:pt idx="2">
                  <c:v>26.310000000000031</c:v>
                </c:pt>
                <c:pt idx="3">
                  <c:v>57.89</c:v>
                </c:pt>
              </c:numCache>
            </c:numRef>
          </c:val>
        </c:ser>
        <c:dLbls>
          <c:showLegendKey val="0"/>
          <c:showVal val="0"/>
          <c:showCatName val="1"/>
          <c:showSerName val="0"/>
          <c:showPercent val="0"/>
          <c:showBubbleSize val="0"/>
          <c:showLeaderLines val="0"/>
        </c:dLbls>
        <c:firstSliceAng val="0"/>
      </c:pieChart>
    </c:plotArea>
    <c:plotVisOnly val="1"/>
    <c:dispBlanksAs val="gap"/>
    <c:showDLblsOverMax val="0"/>
  </c:chart>
  <c:spPr>
    <a:ln>
      <a:solidFill>
        <a:prstClr val="black"/>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200" b="1" i="0" u="none" strike="noStrike" baseline="0">
                <a:latin typeface="Times New Roman" pitchFamily="18" charset="0"/>
                <a:cs typeface="Times New Roman" pitchFamily="18" charset="0"/>
              </a:rPr>
              <a:t>what is the frequency of team meetings</a:t>
            </a:r>
            <a:r>
              <a:rPr lang="en-IN" sz="1800" b="1" i="0" u="none" strike="noStrike" baseline="0"/>
              <a:t>?</a:t>
            </a:r>
            <a:endParaRPr lang="en-IN"/>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Sheet1!$L$38:$L$41</c:f>
              <c:strCache>
                <c:ptCount val="4"/>
                <c:pt idx="0">
                  <c:v>Daily 10.52%</c:v>
                </c:pt>
                <c:pt idx="1">
                  <c:v>Every alternate day 15.78%</c:v>
                </c:pt>
                <c:pt idx="2">
                  <c:v>Once in a week 57.89%</c:v>
                </c:pt>
                <c:pt idx="3">
                  <c:v>Once in two weeks 10.52%</c:v>
                </c:pt>
              </c:strCache>
            </c:strRef>
          </c:cat>
          <c:val>
            <c:numRef>
              <c:f>Sheet1!$M$38:$M$41</c:f>
              <c:numCache>
                <c:formatCode>General</c:formatCode>
                <c:ptCount val="4"/>
                <c:pt idx="0">
                  <c:v>10.52</c:v>
                </c:pt>
                <c:pt idx="1">
                  <c:v>15.78</c:v>
                </c:pt>
                <c:pt idx="2">
                  <c:v>57.89</c:v>
                </c:pt>
                <c:pt idx="3">
                  <c:v>10.52</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spPr>
    <a:ln>
      <a:solidFill>
        <a:prstClr val="black"/>
      </a:solid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56C1C76A-738E-4C41-9B69-CE27D6071E0A}"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6C1C76A-738E-4C41-9B69-CE27D6071E0A}"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6C1C76A-738E-4C41-9B69-CE27D6071E0A}"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6C1C76A-738E-4C41-9B69-CE27D6071E0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90FC938-5E39-4C57-8A05-AE7128A441F3}" type="datetimeFigureOut">
              <a:rPr lang="en-IN" smtClean="0"/>
              <a:pPr/>
              <a:t>18-05-2015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6C1C76A-738E-4C41-9B69-CE27D6071E0A}"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0FC938-5E39-4C57-8A05-AE7128A441F3}" type="datetimeFigureOut">
              <a:rPr lang="en-IN" smtClean="0"/>
              <a:pPr/>
              <a:t>18-05-2015</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6C1C76A-738E-4C41-9B69-CE27D6071E0A}"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allaboutagile.com/what-is-agile-10-key-principles/" TargetMode="External"/><Relationship Id="rId3" Type="http://schemas.openxmlformats.org/officeDocument/2006/relationships/hyperlink" Target="http://www.texmed.org/Template.aspx?id=5278#sthash.sCSH9laQ.dpuf" TargetMode="External"/><Relationship Id="rId7" Type="http://schemas.openxmlformats.org/officeDocument/2006/relationships/hyperlink" Target="http://www.hrsa.gov/healthit/toolbox/RuralHealthITtoolbox/Selection/stepbystep.html" TargetMode="External"/><Relationship Id="rId2" Type="http://schemas.openxmlformats.org/officeDocument/2006/relationships/hyperlink" Target="http://www.forbes.com/sites/bmoharrisbank/2013/01/24/5-ways-technology-is-transforming-health-care/" TargetMode="External"/><Relationship Id="rId1" Type="http://schemas.openxmlformats.org/officeDocument/2006/relationships/slideLayout" Target="../slideLayouts/slideLayout2.xml"/><Relationship Id="rId6" Type="http://schemas.openxmlformats.org/officeDocument/2006/relationships/hyperlink" Target="http://www.healthit.gov/providers-professionals/ehr-incentives-certification" TargetMode="External"/><Relationship Id="rId5" Type="http://schemas.openxmlformats.org/officeDocument/2006/relationships/hyperlink" Target="http://health.state.tn.us/hipaa/" TargetMode="External"/><Relationship Id="rId4" Type="http://schemas.openxmlformats.org/officeDocument/2006/relationships/hyperlink" Target="file:///C:\Users\Riyas\Downloads\Health%20Care%20IT%20News%20Centers%20for%20Medicare%20&amp;%20Medicaid%20Services%20(CMS)%20%20%20%20%20http:\www.healthcareitnews.com\directory\centers-medicare-medicaid-services-cm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ncbi.nlm.nih.gov/pmc/articles/PMC1839412/" TargetMode="External"/><Relationship Id="rId7" Type="http://schemas.openxmlformats.org/officeDocument/2006/relationships/hyperlink" Target="http://www.infoclin.ca/assets/7e474_best%20practices%20in%20emr%20implementation%20-%20july,%202006.pdf" TargetMode="External"/><Relationship Id="rId2" Type="http://schemas.openxmlformats.org/officeDocument/2006/relationships/hyperlink" Target="http://www.healthit.gov/sites/default/files/contracting-guidelines-and-checklist-for-ehr-vendor-selection.docx" TargetMode="External"/><Relationship Id="rId1" Type="http://schemas.openxmlformats.org/officeDocument/2006/relationships/slideLayout" Target="../slideLayouts/slideLayout2.xml"/><Relationship Id="rId6" Type="http://schemas.openxmlformats.org/officeDocument/2006/relationships/hyperlink" Target="http://www.healthit.gov/sites/default/files/ehr-implementation-wirec.pdf" TargetMode="External"/><Relationship Id="rId5" Type="http://schemas.openxmlformats.org/officeDocument/2006/relationships/hyperlink" Target="http://medtechmedia.com/RCPDF/GE_Executing%20Best%20Practices.pdf" TargetMode="External"/><Relationship Id="rId4" Type="http://schemas.openxmlformats.org/officeDocument/2006/relationships/hyperlink" Target="http://www.beckershospitalreview.com/healthcare%20information-technology/best-practices-for-implementing-emr-cpoe-for-meaningful-use.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allscripts.com/products-services/services/managed-it" TargetMode="External"/><Relationship Id="rId3" Type="http://schemas.openxmlformats.org/officeDocument/2006/relationships/hyperlink" Target="http://www.allscripts.com/products-services/services/consulting" TargetMode="External"/><Relationship Id="rId7" Type="http://schemas.openxmlformats.org/officeDocument/2006/relationships/hyperlink" Target="http://www.allscripts.com/products-services/services/implementations" TargetMode="External"/><Relationship Id="rId2" Type="http://schemas.openxmlformats.org/officeDocument/2006/relationships/hyperlink" Target="http://www.allscripts.com/products-services/services" TargetMode="External"/><Relationship Id="rId1" Type="http://schemas.openxmlformats.org/officeDocument/2006/relationships/slideLayout" Target="../slideLayouts/slideLayout2.xml"/><Relationship Id="rId6" Type="http://schemas.openxmlformats.org/officeDocument/2006/relationships/hyperlink" Target="http://www.allscripts.com/products-services/services/hosting" TargetMode="External"/><Relationship Id="rId5" Type="http://schemas.openxmlformats.org/officeDocument/2006/relationships/hyperlink" Target="http://www.allscripts.com/products-services/services/hardware" TargetMode="External"/><Relationship Id="rId4" Type="http://schemas.openxmlformats.org/officeDocument/2006/relationships/hyperlink" Target="http://www.allscripts.com/products-services/services/education" TargetMode="External"/><Relationship Id="rId9" Type="http://schemas.openxmlformats.org/officeDocument/2006/relationships/hyperlink" Target="http://www.allscripts.com/products-services/services/technical-servic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52736"/>
            <a:ext cx="7406640" cy="3384376"/>
          </a:xfrm>
        </p:spPr>
        <p:txBody>
          <a:bodyPr>
            <a:normAutofit fontScale="90000"/>
          </a:bodyPr>
          <a:lstStyle/>
          <a:p>
            <a:r>
              <a:rPr lang="en-US" dirty="0" smtClean="0"/>
              <a:t>	</a:t>
            </a:r>
            <a:r>
              <a:rPr lang="en-IN" dirty="0" smtClean="0"/>
              <a:t/>
            </a:r>
            <a:br>
              <a:rPr lang="en-IN" dirty="0" smtClean="0"/>
            </a:br>
            <a:r>
              <a:rPr lang="en-US" b="1" dirty="0" smtClean="0"/>
              <a:t>Study on Best Practices Available for Successful Implementation of an Electronic Medical Record/Electronic Health Record System in a U.S Hospital</a:t>
            </a:r>
            <a:endParaRPr lang="en-IN" dirty="0"/>
          </a:p>
        </p:txBody>
      </p:sp>
      <p:sp>
        <p:nvSpPr>
          <p:cNvPr id="3" name="TextBox 2"/>
          <p:cNvSpPr txBox="1"/>
          <p:nvPr/>
        </p:nvSpPr>
        <p:spPr>
          <a:xfrm>
            <a:off x="4860032" y="5085184"/>
            <a:ext cx="3600400" cy="646331"/>
          </a:xfrm>
          <a:prstGeom prst="rect">
            <a:avLst/>
          </a:prstGeom>
          <a:noFill/>
        </p:spPr>
        <p:txBody>
          <a:bodyPr wrap="square" rtlCol="0">
            <a:spAutoFit/>
          </a:bodyPr>
          <a:lstStyle/>
          <a:p>
            <a:r>
              <a:rPr lang="en-IN" dirty="0" smtClean="0"/>
              <a:t>By: Dr. Udita </a:t>
            </a:r>
            <a:r>
              <a:rPr lang="en-IN" dirty="0" err="1" smtClean="0"/>
              <a:t>Lohmorh</a:t>
            </a:r>
            <a:endParaRPr lang="en-IN" dirty="0" smtClean="0"/>
          </a:p>
          <a:p>
            <a:r>
              <a:rPr lang="en-IN" dirty="0" smtClean="0"/>
              <a:t>PG/13/070</a:t>
            </a:r>
            <a:endParaRPr lang="en-IN"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60350"/>
          <a:ext cx="8363271" cy="6546185"/>
        </p:xfrm>
        <a:graphic>
          <a:graphicData uri="http://schemas.openxmlformats.org/drawingml/2006/table">
            <a:tbl>
              <a:tblPr firstRow="1" bandRow="1">
                <a:tableStyleId>{5C22544A-7EE6-4342-B048-85BDC9FD1C3A}</a:tableStyleId>
              </a:tblPr>
              <a:tblGrid>
                <a:gridCol w="866975"/>
                <a:gridCol w="3712452"/>
                <a:gridCol w="1285079"/>
                <a:gridCol w="1213686"/>
                <a:gridCol w="1285079"/>
              </a:tblGrid>
              <a:tr h="655699">
                <a:tc>
                  <a:txBody>
                    <a:bodyPr/>
                    <a:lstStyle/>
                    <a:p>
                      <a:r>
                        <a:rPr lang="en-IN" dirty="0" err="1" smtClean="0"/>
                        <a:t>S.no</a:t>
                      </a:r>
                      <a:endParaRPr lang="en-IN" dirty="0"/>
                    </a:p>
                  </a:txBody>
                  <a:tcPr/>
                </a:tc>
                <a:tc>
                  <a:txBody>
                    <a:bodyPr/>
                    <a:lstStyle/>
                    <a:p>
                      <a:r>
                        <a:rPr lang="en-IN" dirty="0" smtClean="0"/>
                        <a:t>Question</a:t>
                      </a:r>
                      <a:endParaRPr lang="en-IN" dirty="0"/>
                    </a:p>
                  </a:txBody>
                  <a:tcPr/>
                </a:tc>
                <a:tc>
                  <a:txBody>
                    <a:bodyPr/>
                    <a:lstStyle/>
                    <a:p>
                      <a:r>
                        <a:rPr lang="en-IN" dirty="0" smtClean="0"/>
                        <a:t>Yes (%)</a:t>
                      </a:r>
                      <a:endParaRPr lang="en-IN" dirty="0"/>
                    </a:p>
                  </a:txBody>
                  <a:tcPr/>
                </a:tc>
                <a:tc>
                  <a:txBody>
                    <a:bodyPr/>
                    <a:lstStyle/>
                    <a:p>
                      <a:r>
                        <a:rPr lang="en-IN" dirty="0" smtClean="0"/>
                        <a:t>No (%)</a:t>
                      </a:r>
                      <a:endParaRPr lang="en-IN" dirty="0"/>
                    </a:p>
                  </a:txBody>
                  <a:tcPr/>
                </a:tc>
                <a:tc>
                  <a:txBody>
                    <a:bodyPr/>
                    <a:lstStyle/>
                    <a:p>
                      <a:r>
                        <a:rPr lang="en-IN" dirty="0" smtClean="0"/>
                        <a:t>Can’t say (%)</a:t>
                      </a:r>
                      <a:endParaRPr lang="en-IN" dirty="0"/>
                    </a:p>
                  </a:txBody>
                  <a:tcPr/>
                </a:tc>
              </a:tr>
              <a:tr h="979535">
                <a:tc>
                  <a:txBody>
                    <a:bodyPr/>
                    <a:lstStyle/>
                    <a:p>
                      <a:r>
                        <a:rPr lang="en-IN" dirty="0" smtClean="0"/>
                        <a:t>1</a:t>
                      </a:r>
                      <a:endParaRPr lang="en-IN" dirty="0"/>
                    </a:p>
                  </a:txBody>
                  <a:tcPr/>
                </a:tc>
                <a:tc>
                  <a:txBody>
                    <a:bodyPr/>
                    <a:lstStyle/>
                    <a:p>
                      <a:r>
                        <a:rPr lang="en-IN" sz="1800" b="1" kern="1200" dirty="0" smtClean="0">
                          <a:solidFill>
                            <a:schemeClr val="dk1"/>
                          </a:solidFill>
                          <a:latin typeface="+mn-lt"/>
                          <a:ea typeface="+mn-ea"/>
                          <a:cs typeface="+mn-cs"/>
                        </a:rPr>
                        <a:t>Does your company consider all aspects of implementation i.e. hardware and software?</a:t>
                      </a:r>
                      <a:endParaRPr lang="en-IN" dirty="0"/>
                    </a:p>
                  </a:txBody>
                  <a:tcPr/>
                </a:tc>
                <a:tc>
                  <a:txBody>
                    <a:bodyPr/>
                    <a:lstStyle/>
                    <a:p>
                      <a:r>
                        <a:rPr lang="en-IN" b="1" dirty="0" smtClean="0"/>
                        <a:t>50.00</a:t>
                      </a:r>
                      <a:endParaRPr lang="en-IN" b="1" dirty="0"/>
                    </a:p>
                  </a:txBody>
                  <a:tcPr/>
                </a:tc>
                <a:tc>
                  <a:txBody>
                    <a:bodyPr/>
                    <a:lstStyle/>
                    <a:p>
                      <a:r>
                        <a:rPr lang="en-IN" b="1" dirty="0" smtClean="0"/>
                        <a:t>22.00</a:t>
                      </a:r>
                      <a:endParaRPr lang="en-IN" b="1" dirty="0"/>
                    </a:p>
                  </a:txBody>
                  <a:tcPr/>
                </a:tc>
                <a:tc>
                  <a:txBody>
                    <a:bodyPr/>
                    <a:lstStyle/>
                    <a:p>
                      <a:r>
                        <a:rPr lang="en-IN" b="1" dirty="0" smtClean="0"/>
                        <a:t>27.00</a:t>
                      </a:r>
                      <a:endParaRPr lang="en-IN" b="1" dirty="0"/>
                    </a:p>
                  </a:txBody>
                  <a:tcPr/>
                </a:tc>
              </a:tr>
              <a:tr h="685674">
                <a:tc>
                  <a:txBody>
                    <a:bodyPr/>
                    <a:lstStyle/>
                    <a:p>
                      <a:r>
                        <a:rPr lang="en-IN" dirty="0" smtClean="0"/>
                        <a:t>2</a:t>
                      </a:r>
                      <a:endParaRPr lang="en-IN" dirty="0"/>
                    </a:p>
                  </a:txBody>
                  <a:tcPr/>
                </a:tc>
                <a:tc>
                  <a:txBody>
                    <a:bodyPr/>
                    <a:lstStyle/>
                    <a:p>
                      <a:r>
                        <a:rPr lang="en-IN" sz="1800" b="1" kern="1200" dirty="0" smtClean="0">
                          <a:solidFill>
                            <a:schemeClr val="dk1"/>
                          </a:solidFill>
                          <a:latin typeface="+mn-lt"/>
                          <a:ea typeface="+mn-ea"/>
                          <a:cs typeface="+mn-cs"/>
                        </a:rPr>
                        <a:t>Is your product used anywhere in a multi-site implementation</a:t>
                      </a:r>
                      <a:endParaRPr lang="en-IN" dirty="0"/>
                    </a:p>
                  </a:txBody>
                  <a:tcPr/>
                </a:tc>
                <a:tc>
                  <a:txBody>
                    <a:bodyPr/>
                    <a:lstStyle/>
                    <a:p>
                      <a:r>
                        <a:rPr lang="en-IN" b="1" dirty="0" smtClean="0"/>
                        <a:t>94.44</a:t>
                      </a:r>
                      <a:endParaRPr lang="en-IN" b="1" dirty="0"/>
                    </a:p>
                  </a:txBody>
                  <a:tcPr/>
                </a:tc>
                <a:tc>
                  <a:txBody>
                    <a:bodyPr/>
                    <a:lstStyle/>
                    <a:p>
                      <a:r>
                        <a:rPr lang="en-IN" b="1" dirty="0" smtClean="0"/>
                        <a:t>0.00</a:t>
                      </a:r>
                      <a:endParaRPr lang="en-IN" b="1" dirty="0"/>
                    </a:p>
                  </a:txBody>
                  <a:tcPr/>
                </a:tc>
                <a:tc>
                  <a:txBody>
                    <a:bodyPr/>
                    <a:lstStyle/>
                    <a:p>
                      <a:r>
                        <a:rPr lang="en-IN" b="1" dirty="0" smtClean="0"/>
                        <a:t>5.56</a:t>
                      </a:r>
                      <a:endParaRPr lang="en-IN" b="1" dirty="0"/>
                    </a:p>
                  </a:txBody>
                  <a:tcPr/>
                </a:tc>
              </a:tr>
              <a:tr h="685674">
                <a:tc>
                  <a:txBody>
                    <a:bodyPr/>
                    <a:lstStyle/>
                    <a:p>
                      <a:r>
                        <a:rPr lang="en-IN" dirty="0" smtClean="0"/>
                        <a:t>3</a:t>
                      </a:r>
                      <a:endParaRPr lang="en-IN" dirty="0"/>
                    </a:p>
                  </a:txBody>
                  <a:tcPr/>
                </a:tc>
                <a:tc>
                  <a:txBody>
                    <a:bodyPr/>
                    <a:lstStyle/>
                    <a:p>
                      <a:r>
                        <a:rPr lang="en-IN" sz="1800" b="1" kern="1200" dirty="0" smtClean="0">
                          <a:solidFill>
                            <a:schemeClr val="dk1"/>
                          </a:solidFill>
                          <a:latin typeface="+mn-lt"/>
                          <a:ea typeface="+mn-ea"/>
                          <a:cs typeface="+mn-cs"/>
                        </a:rPr>
                        <a:t>Do you provide customized software?</a:t>
                      </a:r>
                      <a:endParaRPr lang="en-IN" dirty="0"/>
                    </a:p>
                  </a:txBody>
                  <a:tcPr/>
                </a:tc>
                <a:tc>
                  <a:txBody>
                    <a:bodyPr/>
                    <a:lstStyle/>
                    <a:p>
                      <a:r>
                        <a:rPr lang="en-IN" b="1" dirty="0" smtClean="0"/>
                        <a:t>94.44</a:t>
                      </a:r>
                      <a:endParaRPr lang="en-IN" b="1" dirty="0"/>
                    </a:p>
                  </a:txBody>
                  <a:tcPr/>
                </a:tc>
                <a:tc>
                  <a:txBody>
                    <a:bodyPr/>
                    <a:lstStyle/>
                    <a:p>
                      <a:r>
                        <a:rPr lang="en-IN" b="1" dirty="0" smtClean="0"/>
                        <a:t>0.00</a:t>
                      </a:r>
                      <a:endParaRPr lang="en-IN" b="1" dirty="0"/>
                    </a:p>
                  </a:txBody>
                  <a:tcPr/>
                </a:tc>
                <a:tc>
                  <a:txBody>
                    <a:bodyPr/>
                    <a:lstStyle/>
                    <a:p>
                      <a:r>
                        <a:rPr lang="en-IN" b="1" dirty="0" smtClean="0"/>
                        <a:t>5.56</a:t>
                      </a:r>
                      <a:endParaRPr lang="en-IN" b="1" dirty="0"/>
                    </a:p>
                  </a:txBody>
                  <a:tcPr/>
                </a:tc>
              </a:tr>
              <a:tr h="685674">
                <a:tc>
                  <a:txBody>
                    <a:bodyPr/>
                    <a:lstStyle/>
                    <a:p>
                      <a:r>
                        <a:rPr lang="en-IN" dirty="0" smtClean="0"/>
                        <a:t>4</a:t>
                      </a:r>
                      <a:endParaRPr lang="en-IN" dirty="0"/>
                    </a:p>
                  </a:txBody>
                  <a:tcPr/>
                </a:tc>
                <a:tc>
                  <a:txBody>
                    <a:bodyPr/>
                    <a:lstStyle/>
                    <a:p>
                      <a:r>
                        <a:rPr lang="en-IN" sz="1800" b="1" kern="1200" dirty="0" smtClean="0">
                          <a:solidFill>
                            <a:schemeClr val="dk1"/>
                          </a:solidFill>
                          <a:latin typeface="+mn-lt"/>
                          <a:ea typeface="+mn-ea"/>
                          <a:cs typeface="+mn-cs"/>
                        </a:rPr>
                        <a:t>Does your company provide onsite training to users?</a:t>
                      </a:r>
                      <a:endParaRPr lang="en-IN" dirty="0"/>
                    </a:p>
                  </a:txBody>
                  <a:tcPr/>
                </a:tc>
                <a:tc>
                  <a:txBody>
                    <a:bodyPr/>
                    <a:lstStyle/>
                    <a:p>
                      <a:r>
                        <a:rPr lang="en-IN" b="1" dirty="0" smtClean="0"/>
                        <a:t>77.78</a:t>
                      </a:r>
                      <a:endParaRPr lang="en-IN" b="1" dirty="0"/>
                    </a:p>
                  </a:txBody>
                  <a:tcPr/>
                </a:tc>
                <a:tc>
                  <a:txBody>
                    <a:bodyPr/>
                    <a:lstStyle/>
                    <a:p>
                      <a:r>
                        <a:rPr lang="en-IN" b="1" dirty="0" smtClean="0"/>
                        <a:t>0.00</a:t>
                      </a:r>
                      <a:endParaRPr lang="en-IN" b="1" dirty="0"/>
                    </a:p>
                  </a:txBody>
                  <a:tcPr/>
                </a:tc>
                <a:tc>
                  <a:txBody>
                    <a:bodyPr/>
                    <a:lstStyle/>
                    <a:p>
                      <a:r>
                        <a:rPr lang="en-IN" b="1" dirty="0" smtClean="0"/>
                        <a:t>22.22</a:t>
                      </a:r>
                      <a:endParaRPr lang="en-IN" b="1" dirty="0"/>
                    </a:p>
                  </a:txBody>
                  <a:tcPr/>
                </a:tc>
              </a:tr>
              <a:tr h="685674">
                <a:tc>
                  <a:txBody>
                    <a:bodyPr/>
                    <a:lstStyle/>
                    <a:p>
                      <a:r>
                        <a:rPr lang="en-IN" dirty="0" smtClean="0"/>
                        <a:t>5</a:t>
                      </a:r>
                      <a:endParaRPr lang="en-IN" dirty="0"/>
                    </a:p>
                  </a:txBody>
                  <a:tcPr/>
                </a:tc>
                <a:tc>
                  <a:txBody>
                    <a:bodyPr/>
                    <a:lstStyle/>
                    <a:p>
                      <a:r>
                        <a:rPr lang="en-IN" sz="1800" b="1" kern="1200" dirty="0" smtClean="0">
                          <a:solidFill>
                            <a:schemeClr val="dk1"/>
                          </a:solidFill>
                          <a:latin typeface="+mn-lt"/>
                          <a:ea typeface="+mn-ea"/>
                          <a:cs typeface="+mn-cs"/>
                        </a:rPr>
                        <a:t>Do you provide training to new users post Go-Live?</a:t>
                      </a:r>
                      <a:endParaRPr lang="en-IN" dirty="0"/>
                    </a:p>
                  </a:txBody>
                  <a:tcPr/>
                </a:tc>
                <a:tc>
                  <a:txBody>
                    <a:bodyPr/>
                    <a:lstStyle/>
                    <a:p>
                      <a:r>
                        <a:rPr lang="en-IN" b="1" dirty="0" smtClean="0"/>
                        <a:t>83.33</a:t>
                      </a:r>
                      <a:endParaRPr lang="en-IN" b="1" dirty="0"/>
                    </a:p>
                  </a:txBody>
                  <a:tcPr/>
                </a:tc>
                <a:tc>
                  <a:txBody>
                    <a:bodyPr/>
                    <a:lstStyle/>
                    <a:p>
                      <a:r>
                        <a:rPr lang="en-IN" b="1" dirty="0" smtClean="0"/>
                        <a:t>5.56</a:t>
                      </a:r>
                      <a:endParaRPr lang="en-IN" b="1" dirty="0"/>
                    </a:p>
                  </a:txBody>
                  <a:tcPr/>
                </a:tc>
                <a:tc>
                  <a:txBody>
                    <a:bodyPr/>
                    <a:lstStyle/>
                    <a:p>
                      <a:r>
                        <a:rPr lang="en-IN" b="1" dirty="0" smtClean="0"/>
                        <a:t>11.11</a:t>
                      </a:r>
                      <a:endParaRPr lang="en-IN" b="1" dirty="0"/>
                    </a:p>
                  </a:txBody>
                  <a:tcPr/>
                </a:tc>
              </a:tr>
              <a:tr h="979535">
                <a:tc>
                  <a:txBody>
                    <a:bodyPr/>
                    <a:lstStyle/>
                    <a:p>
                      <a:r>
                        <a:rPr lang="en-IN" dirty="0" smtClean="0"/>
                        <a:t>6</a:t>
                      </a:r>
                      <a:endParaRPr lang="en-IN" dirty="0"/>
                    </a:p>
                  </a:txBody>
                  <a:tcPr/>
                </a:tc>
                <a:tc>
                  <a:txBody>
                    <a:bodyPr/>
                    <a:lstStyle/>
                    <a:p>
                      <a:r>
                        <a:rPr lang="en-IN" sz="1800" b="1" kern="1200" dirty="0" smtClean="0">
                          <a:solidFill>
                            <a:schemeClr val="dk1"/>
                          </a:solidFill>
                          <a:latin typeface="+mn-lt"/>
                          <a:ea typeface="+mn-ea"/>
                          <a:cs typeface="+mn-cs"/>
                        </a:rPr>
                        <a:t>Do you provide training manuals, on-line training sessions etc. to your users?</a:t>
                      </a:r>
                      <a:endParaRPr lang="en-IN" dirty="0"/>
                    </a:p>
                  </a:txBody>
                  <a:tcPr/>
                </a:tc>
                <a:tc>
                  <a:txBody>
                    <a:bodyPr/>
                    <a:lstStyle/>
                    <a:p>
                      <a:r>
                        <a:rPr lang="en-IN" b="1" dirty="0" smtClean="0"/>
                        <a:t>88.89</a:t>
                      </a:r>
                      <a:endParaRPr lang="en-IN" b="1" dirty="0"/>
                    </a:p>
                  </a:txBody>
                  <a:tcPr/>
                </a:tc>
                <a:tc>
                  <a:txBody>
                    <a:bodyPr/>
                    <a:lstStyle/>
                    <a:p>
                      <a:r>
                        <a:rPr lang="en-IN" b="1" dirty="0" smtClean="0"/>
                        <a:t>5.56</a:t>
                      </a:r>
                      <a:endParaRPr lang="en-IN" b="1" dirty="0"/>
                    </a:p>
                  </a:txBody>
                  <a:tcPr/>
                </a:tc>
                <a:tc>
                  <a:txBody>
                    <a:bodyPr/>
                    <a:lstStyle/>
                    <a:p>
                      <a:r>
                        <a:rPr lang="en-IN" b="1" dirty="0" smtClean="0"/>
                        <a:t>5.55</a:t>
                      </a:r>
                      <a:endParaRPr lang="en-IN" b="1" dirty="0"/>
                    </a:p>
                  </a:txBody>
                  <a:tcPr/>
                </a:tc>
              </a:tr>
              <a:tr h="979535">
                <a:tc>
                  <a:txBody>
                    <a:bodyPr/>
                    <a:lstStyle/>
                    <a:p>
                      <a:r>
                        <a:rPr lang="en-IN" dirty="0" smtClean="0"/>
                        <a:t>7</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Do you provide upgrades and enhancements with your product?</a:t>
                      </a:r>
                      <a:endParaRPr lang="en-IN" sz="1800" kern="1200" dirty="0" smtClean="0">
                        <a:solidFill>
                          <a:schemeClr val="dk1"/>
                        </a:solidFill>
                        <a:latin typeface="+mn-lt"/>
                        <a:ea typeface="+mn-ea"/>
                        <a:cs typeface="+mn-cs"/>
                      </a:endParaRPr>
                    </a:p>
                    <a:p>
                      <a:endParaRPr lang="en-IN" dirty="0"/>
                    </a:p>
                  </a:txBody>
                  <a:tcPr/>
                </a:tc>
                <a:tc>
                  <a:txBody>
                    <a:bodyPr/>
                    <a:lstStyle/>
                    <a:p>
                      <a:r>
                        <a:rPr lang="en-IN" b="1" dirty="0" smtClean="0"/>
                        <a:t>100</a:t>
                      </a:r>
                      <a:endParaRPr lang="en-IN" b="1" dirty="0"/>
                    </a:p>
                  </a:txBody>
                  <a:tcPr/>
                </a:tc>
                <a:tc>
                  <a:txBody>
                    <a:bodyPr/>
                    <a:lstStyle/>
                    <a:p>
                      <a:r>
                        <a:rPr lang="en-IN" b="1" dirty="0" smtClean="0"/>
                        <a:t>0.00</a:t>
                      </a:r>
                      <a:endParaRPr lang="en-IN" b="1" dirty="0"/>
                    </a:p>
                  </a:txBody>
                  <a:tcPr/>
                </a:tc>
                <a:tc>
                  <a:txBody>
                    <a:bodyPr/>
                    <a:lstStyle/>
                    <a:p>
                      <a:r>
                        <a:rPr lang="en-IN" b="1" dirty="0" smtClean="0"/>
                        <a:t>0.00</a:t>
                      </a:r>
                    </a:p>
                    <a:p>
                      <a:endParaRPr lang="en-IN"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04813"/>
          <a:ext cx="8362950" cy="2468880"/>
        </p:xfrm>
        <a:graphic>
          <a:graphicData uri="http://schemas.openxmlformats.org/drawingml/2006/table">
            <a:tbl>
              <a:tblPr firstRow="1" bandRow="1">
                <a:tableStyleId>{5C22544A-7EE6-4342-B048-85BDC9FD1C3A}</a:tableStyleId>
              </a:tblPr>
              <a:tblGrid>
                <a:gridCol w="658416"/>
                <a:gridCol w="4320480"/>
                <a:gridCol w="1008112"/>
                <a:gridCol w="1008112"/>
                <a:gridCol w="1367830"/>
              </a:tblGrid>
              <a:tr h="370840">
                <a:tc>
                  <a:txBody>
                    <a:bodyPr/>
                    <a:lstStyle/>
                    <a:p>
                      <a:r>
                        <a:rPr lang="en-IN" dirty="0" err="1" smtClean="0"/>
                        <a:t>S.no</a:t>
                      </a:r>
                      <a:endParaRPr lang="en-IN" dirty="0"/>
                    </a:p>
                  </a:txBody>
                  <a:tcPr/>
                </a:tc>
                <a:tc>
                  <a:txBody>
                    <a:bodyPr/>
                    <a:lstStyle/>
                    <a:p>
                      <a:r>
                        <a:rPr lang="en-IN" dirty="0" smtClean="0"/>
                        <a:t>Question</a:t>
                      </a:r>
                      <a:endParaRPr lang="en-IN" dirty="0"/>
                    </a:p>
                  </a:txBody>
                  <a:tcPr/>
                </a:tc>
                <a:tc>
                  <a:txBody>
                    <a:bodyPr/>
                    <a:lstStyle/>
                    <a:p>
                      <a:r>
                        <a:rPr lang="en-IN" dirty="0" smtClean="0"/>
                        <a:t>Yes (%)</a:t>
                      </a:r>
                      <a:endParaRPr lang="en-IN" dirty="0"/>
                    </a:p>
                  </a:txBody>
                  <a:tcPr/>
                </a:tc>
                <a:tc>
                  <a:txBody>
                    <a:bodyPr/>
                    <a:lstStyle/>
                    <a:p>
                      <a:r>
                        <a:rPr lang="en-IN" dirty="0" smtClean="0"/>
                        <a:t>No (%)</a:t>
                      </a:r>
                      <a:endParaRPr lang="en-IN" dirty="0"/>
                    </a:p>
                  </a:txBody>
                  <a:tcPr/>
                </a:tc>
                <a:tc>
                  <a:txBody>
                    <a:bodyPr/>
                    <a:lstStyle/>
                    <a:p>
                      <a:r>
                        <a:rPr lang="en-IN" dirty="0" smtClean="0"/>
                        <a:t>Can’t say (%)</a:t>
                      </a:r>
                      <a:endParaRPr lang="en-IN" dirty="0"/>
                    </a:p>
                  </a:txBody>
                  <a:tcPr/>
                </a:tc>
              </a:tr>
              <a:tr h="370840">
                <a:tc>
                  <a:txBody>
                    <a:bodyPr/>
                    <a:lstStyle/>
                    <a:p>
                      <a:r>
                        <a:rPr lang="en-IN" dirty="0" smtClean="0"/>
                        <a:t>8</a:t>
                      </a:r>
                      <a:endParaRPr lang="en-IN" dirty="0"/>
                    </a:p>
                  </a:txBody>
                  <a:tcPr/>
                </a:tc>
                <a:tc>
                  <a:txBody>
                    <a:bodyPr/>
                    <a:lstStyle/>
                    <a:p>
                      <a:r>
                        <a:rPr lang="en-US" sz="1800" b="1" kern="1200" dirty="0" smtClean="0">
                          <a:solidFill>
                            <a:schemeClr val="dk1"/>
                          </a:solidFill>
                          <a:latin typeface="+mn-lt"/>
                          <a:ea typeface="+mn-ea"/>
                          <a:cs typeface="+mn-cs"/>
                        </a:rPr>
                        <a:t>Does your company hold regular user and team meetings?</a:t>
                      </a:r>
                      <a:endParaRPr lang="en-IN" sz="1800" kern="1200" dirty="0" smtClean="0">
                        <a:solidFill>
                          <a:schemeClr val="dk1"/>
                        </a:solidFill>
                        <a:latin typeface="+mn-lt"/>
                        <a:ea typeface="+mn-ea"/>
                        <a:cs typeface="+mn-cs"/>
                      </a:endParaRPr>
                    </a:p>
                    <a:p>
                      <a:r>
                        <a:rPr lang="en-IN" sz="1800" b="1" kern="1200" dirty="0" smtClean="0">
                          <a:solidFill>
                            <a:schemeClr val="dk1"/>
                          </a:solidFill>
                          <a:latin typeface="+mn-lt"/>
                          <a:ea typeface="+mn-ea"/>
                          <a:cs typeface="+mn-cs"/>
                        </a:rPr>
                        <a:t>	</a:t>
                      </a:r>
                      <a:endParaRPr lang="en-IN" dirty="0"/>
                    </a:p>
                  </a:txBody>
                  <a:tcPr/>
                </a:tc>
                <a:tc>
                  <a:txBody>
                    <a:bodyPr/>
                    <a:lstStyle/>
                    <a:p>
                      <a:r>
                        <a:rPr lang="en-IN" b="1" dirty="0" smtClean="0"/>
                        <a:t>88.89</a:t>
                      </a:r>
                      <a:endParaRPr lang="en-IN" b="1" dirty="0"/>
                    </a:p>
                  </a:txBody>
                  <a:tcPr/>
                </a:tc>
                <a:tc>
                  <a:txBody>
                    <a:bodyPr/>
                    <a:lstStyle/>
                    <a:p>
                      <a:r>
                        <a:rPr lang="en-IN" b="1" dirty="0" smtClean="0"/>
                        <a:t>11.11</a:t>
                      </a:r>
                      <a:endParaRPr lang="en-IN" b="1" dirty="0"/>
                    </a:p>
                  </a:txBody>
                  <a:tcPr/>
                </a:tc>
                <a:tc>
                  <a:txBody>
                    <a:bodyPr/>
                    <a:lstStyle/>
                    <a:p>
                      <a:r>
                        <a:rPr lang="en-IN" b="1" dirty="0" smtClean="0"/>
                        <a:t>0.00</a:t>
                      </a:r>
                      <a:endParaRPr lang="en-IN" b="1" dirty="0"/>
                    </a:p>
                  </a:txBody>
                  <a:tcPr/>
                </a:tc>
              </a:tr>
              <a:tr h="370840">
                <a:tc>
                  <a:txBody>
                    <a:bodyPr/>
                    <a:lstStyle/>
                    <a:p>
                      <a:r>
                        <a:rPr lang="en-IN" dirty="0" smtClean="0"/>
                        <a:t>9</a:t>
                      </a:r>
                      <a:endParaRPr lang="en-IN" dirty="0"/>
                    </a:p>
                  </a:txBody>
                  <a:tcPr/>
                </a:tc>
                <a:tc>
                  <a:txBody>
                    <a:bodyPr/>
                    <a:lstStyle/>
                    <a:p>
                      <a:r>
                        <a:rPr lang="en-US" sz="1800" b="1" kern="1200" dirty="0" smtClean="0">
                          <a:solidFill>
                            <a:schemeClr val="dk1"/>
                          </a:solidFill>
                          <a:latin typeface="+mn-lt"/>
                          <a:ea typeface="+mn-ea"/>
                          <a:cs typeface="+mn-cs"/>
                        </a:rPr>
                        <a:t>Does your product comply with all current and future federal and state mandates?</a:t>
                      </a:r>
                      <a:endParaRPr lang="en-IN" dirty="0"/>
                    </a:p>
                  </a:txBody>
                  <a:tcPr/>
                </a:tc>
                <a:tc>
                  <a:txBody>
                    <a:bodyPr/>
                    <a:lstStyle/>
                    <a:p>
                      <a:r>
                        <a:rPr lang="en-IN" b="1" dirty="0" smtClean="0"/>
                        <a:t>100</a:t>
                      </a:r>
                      <a:endParaRPr lang="en-IN" b="1" dirty="0"/>
                    </a:p>
                  </a:txBody>
                  <a:tcPr/>
                </a:tc>
                <a:tc>
                  <a:txBody>
                    <a:bodyPr/>
                    <a:lstStyle/>
                    <a:p>
                      <a:r>
                        <a:rPr lang="en-IN" b="1" dirty="0" smtClean="0"/>
                        <a:t>0.00</a:t>
                      </a:r>
                      <a:endParaRPr lang="en-IN" b="1" dirty="0"/>
                    </a:p>
                  </a:txBody>
                  <a:tcPr/>
                </a:tc>
                <a:tc>
                  <a:txBody>
                    <a:bodyPr/>
                    <a:lstStyle/>
                    <a:p>
                      <a:r>
                        <a:rPr lang="en-IN" b="1" dirty="0" smtClean="0"/>
                        <a:t>0.00</a:t>
                      </a:r>
                      <a:endParaRPr lang="en-IN" b="1"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32657"/>
          <a:ext cx="4258816" cy="28083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67544" y="3356992"/>
          <a:ext cx="4248472" cy="3161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860032" y="260648"/>
          <a:ext cx="4104456" cy="28803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4860032" y="3356992"/>
          <a:ext cx="4104456" cy="3168352"/>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t>The study shows positive results, showing the implementation practices followed are satisfactory. Company ABC have good hold on its products.. The product is in 100% compliance with </a:t>
            </a:r>
            <a:r>
              <a:rPr lang="en-US" dirty="0" smtClean="0"/>
              <a:t>all current and future federal and state mandates. Company provides 100% upgrades and enhancements to its clients</a:t>
            </a:r>
            <a:r>
              <a:rPr lang="en-IN" dirty="0" smtClean="0"/>
              <a:t>. </a:t>
            </a:r>
            <a:r>
              <a:rPr lang="en-US" dirty="0" smtClean="0"/>
              <a:t>Almost 100% support services are available (94.44% always and 5.56% often). </a:t>
            </a:r>
            <a:r>
              <a:rPr lang="en-IN" dirty="0" smtClean="0"/>
              <a:t>Company have a Help Desk which provide 24X7 supports to their clients which is immediately and easily be accessed by clients over a phone call. </a:t>
            </a:r>
            <a:r>
              <a:rPr lang="en-US" dirty="0" smtClean="0"/>
              <a:t>Most common difficulty faced during EHR/EMR transition was Interfacing and Integration (48.90%).</a:t>
            </a:r>
            <a:endParaRPr lang="en-IN" dirty="0" smtClean="0"/>
          </a:p>
          <a:p>
            <a:r>
              <a:rPr lang="en-IN" dirty="0" smtClean="0"/>
              <a:t>Onsite training is available to users (77.78%), training to new users is available post Go-Live 83.33%. Company considers all aspects of implementation i.e. hardware and software which mainly includes operating system requirements, RDP, hardware which is compatible with the software</a:t>
            </a:r>
            <a:r>
              <a:rPr lang="en-IN" b="1" dirty="0" smtClean="0"/>
              <a:t>. </a:t>
            </a:r>
            <a:r>
              <a:rPr lang="en-IN" dirty="0" smtClean="0"/>
              <a:t>Frequency and depth of upgrades is based on client’s requirements, as a product upgrades are done annually.</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a:t>
            </a:r>
            <a:endParaRPr lang="en-IN" dirty="0"/>
          </a:p>
        </p:txBody>
      </p:sp>
      <p:sp>
        <p:nvSpPr>
          <p:cNvPr id="3" name="Content Placeholder 2"/>
          <p:cNvSpPr>
            <a:spLocks noGrp="1"/>
          </p:cNvSpPr>
          <p:nvPr>
            <p:ph idx="1"/>
          </p:nvPr>
        </p:nvSpPr>
        <p:spPr/>
        <p:txBody>
          <a:bodyPr/>
          <a:lstStyle/>
          <a:p>
            <a:r>
              <a:rPr lang="en-IN" dirty="0" smtClean="0"/>
              <a:t>Small sample size</a:t>
            </a:r>
          </a:p>
          <a:p>
            <a:r>
              <a:rPr lang="en-IN" dirty="0" smtClean="0"/>
              <a:t>Client review not taken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Looking at company ABC’s profile where multiple projects are handled simultaneously, it can be said that Agile methodology of EHR/EMR implementation is best suited. Company employees are always under the pressure to deliver the services on time, within budget and scope with no compromise with the quality. It is advisable to conduct a regular team meeting on daily basis as it will help in better understanding of goals by the employees which ultimately helps in achieving the goals. </a:t>
            </a:r>
          </a:p>
          <a:p>
            <a:pPr>
              <a:buNone/>
            </a:pPr>
            <a:r>
              <a:rPr lang="en-IN" dirty="0" smtClean="0"/>
              <a:t> </a:t>
            </a:r>
          </a:p>
          <a:p>
            <a:endParaRPr lang="en-IN"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435608" y="1447800"/>
            <a:ext cx="7498080" cy="5221560"/>
          </a:xfrm>
        </p:spPr>
        <p:txBody>
          <a:bodyPr>
            <a:normAutofit fontScale="25000" lnSpcReduction="20000"/>
          </a:bodyPr>
          <a:lstStyle/>
          <a:p>
            <a:pPr marL="82296" indent="0">
              <a:buNone/>
            </a:pPr>
            <a:endParaRPr lang="en-US" dirty="0"/>
          </a:p>
          <a:p>
            <a:r>
              <a:rPr lang="en-US" sz="4800" dirty="0"/>
              <a:t>1 Lee, </a:t>
            </a:r>
            <a:r>
              <a:rPr lang="en-US" sz="4800" dirty="0" err="1"/>
              <a:t>ellen</a:t>
            </a:r>
            <a:r>
              <a:rPr lang="en-US" sz="4800" dirty="0"/>
              <a:t>. (Jan 24</a:t>
            </a:r>
            <a:r>
              <a:rPr lang="en-US" sz="4800" baseline="30000" dirty="0"/>
              <a:t>th</a:t>
            </a:r>
            <a:r>
              <a:rPr lang="en-US" sz="4800" dirty="0"/>
              <a:t>, 2013).</a:t>
            </a:r>
            <a:r>
              <a:rPr lang="en-US" sz="4800" i="1" dirty="0"/>
              <a:t>” 5 </a:t>
            </a:r>
            <a:r>
              <a:rPr lang="en-US" sz="4800" dirty="0"/>
              <a:t>Ways Technology Is Transforming Health Care</a:t>
            </a:r>
            <a:r>
              <a:rPr lang="en-US" sz="4800" i="1" dirty="0"/>
              <a:t>”</a:t>
            </a:r>
            <a:r>
              <a:rPr lang="en-US" sz="4800" dirty="0"/>
              <a:t>. Retrieved from </a:t>
            </a:r>
            <a:r>
              <a:rPr lang="en-US" sz="4800" u="sng" dirty="0">
                <a:hlinkClick r:id="rId2"/>
              </a:rPr>
              <a:t>http://www.forbes.com/sites/bmoharrisbank/2013/01/24/5-ways-technology-is-transforming-health-care/</a:t>
            </a:r>
            <a:r>
              <a:rPr lang="en-US" sz="4800" dirty="0"/>
              <a:t> accessed on April 5, 2015</a:t>
            </a:r>
            <a:r>
              <a:rPr lang="en-US" sz="4800" dirty="0" smtClean="0"/>
              <a:t>.</a:t>
            </a:r>
          </a:p>
          <a:p>
            <a:pPr marL="82296" indent="0">
              <a:buNone/>
            </a:pPr>
            <a:endParaRPr lang="en-US" sz="4800" dirty="0"/>
          </a:p>
          <a:p>
            <a:r>
              <a:rPr lang="en-US" sz="4800" dirty="0"/>
              <a:t>2  Texas Medical Association </a:t>
            </a:r>
            <a:r>
              <a:rPr lang="en-US" sz="4800" u="sng" dirty="0">
                <a:hlinkClick r:id="rId3"/>
              </a:rPr>
              <a:t>http://www.texmed.org/Template.aspx?id=5278#sthash.sCSH9laQ.dpuf</a:t>
            </a:r>
            <a:r>
              <a:rPr lang="en-US" sz="4800" dirty="0"/>
              <a:t>  accessed on April 5, 2015</a:t>
            </a:r>
            <a:r>
              <a:rPr lang="en-US" sz="4800" dirty="0" smtClean="0"/>
              <a:t>.</a:t>
            </a:r>
          </a:p>
          <a:p>
            <a:pPr marL="82296" indent="0">
              <a:buNone/>
            </a:pPr>
            <a:endParaRPr lang="en-US" sz="4800" dirty="0"/>
          </a:p>
          <a:p>
            <a:pPr fontAlgn="base"/>
            <a:r>
              <a:rPr lang="en-IN" sz="4800" dirty="0"/>
              <a:t>3 Health Care IT News, “Centres for Medicare &amp; Medicaid (CMS)”  </a:t>
            </a:r>
            <a:r>
              <a:rPr lang="en-IN" sz="4800" u="sng" dirty="0">
                <a:hlinkClick r:id="rId4"/>
              </a:rPr>
              <a:t>    http://www.healthcareitnews.com/directory/centers-medicare-medicaid-services-cms</a:t>
            </a:r>
            <a:r>
              <a:rPr lang="en-IN" sz="4800" dirty="0"/>
              <a:t> accessed on April 10th </a:t>
            </a:r>
            <a:r>
              <a:rPr lang="en-IN" sz="4800" dirty="0" smtClean="0"/>
              <a:t>2015</a:t>
            </a:r>
          </a:p>
          <a:p>
            <a:pPr fontAlgn="base"/>
            <a:endParaRPr lang="en-US" sz="4800" dirty="0"/>
          </a:p>
          <a:p>
            <a:r>
              <a:rPr lang="en-US" sz="4800" dirty="0"/>
              <a:t>4 Department of </a:t>
            </a:r>
            <a:r>
              <a:rPr lang="en-US" sz="4800" dirty="0" err="1"/>
              <a:t>Health,US</a:t>
            </a:r>
            <a:r>
              <a:rPr lang="en-US" sz="4800" dirty="0"/>
              <a:t> “What is HIPAA”  </a:t>
            </a:r>
            <a:r>
              <a:rPr lang="en-US" sz="4800" u="sng" dirty="0">
                <a:hlinkClick r:id="rId5"/>
              </a:rPr>
              <a:t>http://health.state.tn.us/hipaa/</a:t>
            </a:r>
            <a:r>
              <a:rPr lang="en-US" sz="4800" dirty="0"/>
              <a:t> accessed on April 10th </a:t>
            </a:r>
            <a:r>
              <a:rPr lang="en-US" sz="4800" dirty="0" smtClean="0"/>
              <a:t>2015</a:t>
            </a:r>
          </a:p>
          <a:p>
            <a:pPr marL="82296" indent="0">
              <a:buNone/>
            </a:pPr>
            <a:endParaRPr lang="en-US" sz="4800" dirty="0"/>
          </a:p>
          <a:p>
            <a:r>
              <a:rPr lang="en-US" sz="4800" dirty="0"/>
              <a:t>5 Health IT.gov, HER Incentives and Certifications “What is Meaningful Use” </a:t>
            </a:r>
            <a:r>
              <a:rPr lang="en-US" sz="4800" u="sng" dirty="0">
                <a:hlinkClick r:id="rId6"/>
              </a:rPr>
              <a:t>http://www.healthit.gov/providers-professionals/ehr-incentives-certification</a:t>
            </a:r>
            <a:r>
              <a:rPr lang="en-US" sz="4800" b="1" dirty="0"/>
              <a:t> accessed on </a:t>
            </a:r>
            <a:r>
              <a:rPr lang="en-US" sz="4800" dirty="0"/>
              <a:t>April 10</a:t>
            </a:r>
            <a:r>
              <a:rPr lang="en-US" sz="4800" baseline="30000" dirty="0"/>
              <a:t>th</a:t>
            </a:r>
            <a:r>
              <a:rPr lang="en-US" sz="4800" dirty="0"/>
              <a:t> 2015</a:t>
            </a:r>
          </a:p>
          <a:p>
            <a:r>
              <a:rPr lang="en-US" sz="4800" dirty="0"/>
              <a:t>6  Centers for Medicare &amp; Medicaid Services’. Official Web site for the Medicare and Medicaid EHR Incentive Programs. </a:t>
            </a:r>
            <a:r>
              <a:rPr lang="en-US" sz="4800" u="sng" dirty="0"/>
              <a:t>https://www.cms.gov/ehrincentiveprograms</a:t>
            </a:r>
            <a:r>
              <a:rPr lang="en-US" sz="4800" dirty="0"/>
              <a:t>/, accessed on April 10</a:t>
            </a:r>
            <a:r>
              <a:rPr lang="en-US" sz="4800" baseline="30000" dirty="0"/>
              <a:t>th</a:t>
            </a:r>
            <a:r>
              <a:rPr lang="en-US" sz="4800" dirty="0"/>
              <a:t> </a:t>
            </a:r>
            <a:r>
              <a:rPr lang="en-US" sz="4800" dirty="0" smtClean="0"/>
              <a:t>2015</a:t>
            </a:r>
          </a:p>
          <a:p>
            <a:pPr marL="82296" indent="0">
              <a:buNone/>
            </a:pPr>
            <a:endParaRPr lang="en-US" sz="4800" dirty="0"/>
          </a:p>
          <a:p>
            <a:r>
              <a:rPr lang="en-IN" sz="4800" dirty="0"/>
              <a:t>7 HRSA, US Department of Health &amp; Human Services, Health Information Technology, “Where we can find a step by step approach to implementing EHR and other software systems”. </a:t>
            </a:r>
            <a:r>
              <a:rPr lang="en-IN" sz="4800" u="sng" dirty="0">
                <a:hlinkClick r:id="rId7"/>
              </a:rPr>
              <a:t>http://www.hrsa.gov/healthit/toolbox/RuralHealthITtoolbox/Selection/stepbystep.html</a:t>
            </a:r>
            <a:r>
              <a:rPr lang="en-IN" sz="4800" dirty="0"/>
              <a:t>, accessed on April 10</a:t>
            </a:r>
            <a:r>
              <a:rPr lang="en-IN" sz="4800" baseline="30000" dirty="0"/>
              <a:t>th</a:t>
            </a:r>
            <a:r>
              <a:rPr lang="en-IN" sz="4800" dirty="0"/>
              <a:t> </a:t>
            </a:r>
            <a:r>
              <a:rPr lang="en-IN" sz="4800" dirty="0" smtClean="0"/>
              <a:t>2015</a:t>
            </a:r>
          </a:p>
          <a:p>
            <a:pPr marL="82296" indent="0">
              <a:buNone/>
            </a:pPr>
            <a:endParaRPr lang="en-US" sz="4800" dirty="0"/>
          </a:p>
          <a:p>
            <a:r>
              <a:rPr lang="en-US" sz="4800" dirty="0"/>
              <a:t>8 All About Agile, “What is Agile? (10 key Principles of Agile)” </a:t>
            </a:r>
            <a:r>
              <a:rPr lang="en-US" sz="4800" u="sng" dirty="0">
                <a:hlinkClick r:id="rId8"/>
              </a:rPr>
              <a:t>http://www.allaboutagile.com/what-is-agile-10-key-principles/</a:t>
            </a:r>
            <a:r>
              <a:rPr lang="en-US" sz="4800" dirty="0"/>
              <a:t> accessed on April 11</a:t>
            </a:r>
            <a:r>
              <a:rPr lang="en-US" sz="4800" baseline="30000" dirty="0"/>
              <a:t>th</a:t>
            </a:r>
            <a:r>
              <a:rPr lang="en-US" sz="4800" dirty="0"/>
              <a:t> 2015.</a:t>
            </a:r>
          </a:p>
          <a:p>
            <a:endParaRPr lang="en-US" dirty="0"/>
          </a:p>
        </p:txBody>
      </p:sp>
    </p:spTree>
    <p:extLst>
      <p:ext uri="{BB962C8B-B14F-4D97-AF65-F5344CB8AC3E}">
        <p14:creationId xmlns:p14="http://schemas.microsoft.com/office/powerpoint/2010/main" val="1691333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20688"/>
            <a:ext cx="7456872" cy="5627712"/>
          </a:xfrm>
        </p:spPr>
        <p:txBody>
          <a:bodyPr>
            <a:normAutofit/>
          </a:bodyPr>
          <a:lstStyle/>
          <a:p>
            <a:r>
              <a:rPr lang="en-US" sz="1200" dirty="0"/>
              <a:t>9 Health IT.gov </a:t>
            </a:r>
            <a:r>
              <a:rPr lang="en-US" sz="1200" u="sng" dirty="0">
                <a:hlinkClick r:id="rId2"/>
              </a:rPr>
              <a:t>http://www.healthit.gov/sites/default/files/contracting-guidelines-and-checklist-for-ehr-vendor-selection.docx</a:t>
            </a:r>
            <a:r>
              <a:rPr lang="en-US" sz="1200" dirty="0"/>
              <a:t>  accessed on April 11</a:t>
            </a:r>
            <a:r>
              <a:rPr lang="en-US" sz="1200" baseline="30000" dirty="0"/>
              <a:t>th</a:t>
            </a:r>
            <a:r>
              <a:rPr lang="en-US" sz="1200" dirty="0"/>
              <a:t> 2015. </a:t>
            </a:r>
          </a:p>
          <a:p>
            <a:r>
              <a:rPr lang="en-US" sz="1200" dirty="0"/>
              <a:t>10 AIMA, “Best Practices in EMR Implementation: A systematic Review” </a:t>
            </a:r>
            <a:r>
              <a:rPr lang="en-US" sz="1200" u="sng" dirty="0">
                <a:hlinkClick r:id="rId3"/>
              </a:rPr>
              <a:t>http://www.ncbi.nlm.nih.gov/pmc/articles/PMC1839412/</a:t>
            </a:r>
            <a:r>
              <a:rPr lang="en-US" sz="1200" dirty="0"/>
              <a:t> accessed on April 11</a:t>
            </a:r>
            <a:r>
              <a:rPr lang="en-US" sz="1200" baseline="30000" dirty="0"/>
              <a:t>th</a:t>
            </a:r>
            <a:r>
              <a:rPr lang="en-US" sz="1200" dirty="0"/>
              <a:t> 2015</a:t>
            </a:r>
            <a:r>
              <a:rPr lang="en-US" sz="1200" dirty="0" smtClean="0"/>
              <a:t>.</a:t>
            </a:r>
          </a:p>
          <a:p>
            <a:endParaRPr lang="en-US" sz="1200" dirty="0"/>
          </a:p>
          <a:p>
            <a:r>
              <a:rPr lang="en-US" sz="1200" dirty="0" smtClean="0"/>
              <a:t>11 </a:t>
            </a:r>
            <a:r>
              <a:rPr lang="en-US" sz="1200" dirty="0"/>
              <a:t>Becker’s Health IT and CIO Review “6 Best Practices for Implementing EMR, CPOE for Meaningful Use” </a:t>
            </a:r>
            <a:r>
              <a:rPr lang="en-US" sz="1200" u="sng" dirty="0">
                <a:hlinkClick r:id="rId4"/>
              </a:rPr>
              <a:t>http://www.beckershospitalreview.com/healthcare information-technology/best-practices-for-implementing-emr-cpoe-for-meaningful-use.html</a:t>
            </a:r>
            <a:r>
              <a:rPr lang="en-US" sz="1200" dirty="0"/>
              <a:t> accessed on April 5 2015</a:t>
            </a:r>
          </a:p>
          <a:p>
            <a:pPr marL="82296" indent="0">
              <a:buNone/>
            </a:pPr>
            <a:r>
              <a:rPr lang="en-US" sz="1200" dirty="0"/>
              <a:t> </a:t>
            </a:r>
          </a:p>
          <a:p>
            <a:r>
              <a:rPr lang="en-US" sz="1200" dirty="0"/>
              <a:t>12 GE Health Care, “Executing Best Practices for EMR </a:t>
            </a:r>
            <a:r>
              <a:rPr lang="en-US" sz="1200" dirty="0" err="1"/>
              <a:t>Implementation</a:t>
            </a:r>
            <a:r>
              <a:rPr lang="en-US" sz="1200" dirty="0" err="1" smtClean="0"/>
              <a:t>”,</a:t>
            </a:r>
            <a:r>
              <a:rPr lang="en-US" sz="1200" u="sng" dirty="0" err="1" smtClean="0">
                <a:hlinkClick r:id="rId5"/>
              </a:rPr>
              <a:t>http</a:t>
            </a:r>
            <a:r>
              <a:rPr lang="en-US" sz="1200" u="sng" dirty="0">
                <a:hlinkClick r:id="rId5"/>
              </a:rPr>
              <a:t>://</a:t>
            </a:r>
            <a:r>
              <a:rPr lang="en-US" sz="1200" u="sng" dirty="0" smtClean="0">
                <a:hlinkClick r:id="rId5"/>
              </a:rPr>
              <a:t>medtechmedia.com/RCPDF/GE_Executing%20Best%20Practices.pdf</a:t>
            </a:r>
            <a:r>
              <a:rPr lang="en-US" sz="1200" dirty="0"/>
              <a:t> </a:t>
            </a:r>
            <a:r>
              <a:rPr lang="en-US" sz="1200" dirty="0"/>
              <a:t>a</a:t>
            </a:r>
            <a:r>
              <a:rPr lang="en-US" sz="1200" dirty="0" smtClean="0"/>
              <a:t>ccessed </a:t>
            </a:r>
            <a:r>
              <a:rPr lang="en-US" sz="1200" dirty="0"/>
              <a:t>on April 8 </a:t>
            </a:r>
            <a:r>
              <a:rPr lang="en-US" sz="1200" dirty="0" smtClean="0"/>
              <a:t>2015</a:t>
            </a:r>
            <a:r>
              <a:rPr lang="en-US" sz="1200" dirty="0"/>
              <a:t> </a:t>
            </a:r>
            <a:endParaRPr lang="en-US" sz="1200" dirty="0" smtClean="0"/>
          </a:p>
          <a:p>
            <a:pPr marL="82296" indent="0">
              <a:buNone/>
            </a:pPr>
            <a:endParaRPr lang="en-US" sz="1200" dirty="0"/>
          </a:p>
          <a:p>
            <a:r>
              <a:rPr lang="en-US" sz="1200" dirty="0"/>
              <a:t>13</a:t>
            </a:r>
            <a:r>
              <a:rPr lang="en-IN" sz="1200" dirty="0"/>
              <a:t>Jeff Hummel, “EHR Implementation with Minimal Practice Disruption” </a:t>
            </a:r>
            <a:r>
              <a:rPr lang="en-US" sz="1200" u="sng" dirty="0">
                <a:hlinkClick r:id="rId6"/>
              </a:rPr>
              <a:t>http://www.healthit.gov/sites/default/files/ehr-implementation-wirec.pdf</a:t>
            </a:r>
            <a:r>
              <a:rPr lang="en-US" sz="1200" dirty="0"/>
              <a:t>, assessed on April 6 2015</a:t>
            </a:r>
          </a:p>
          <a:p>
            <a:pPr marL="82296" indent="0">
              <a:buNone/>
            </a:pPr>
            <a:r>
              <a:rPr lang="en-US" sz="1200" dirty="0"/>
              <a:t> </a:t>
            </a:r>
          </a:p>
          <a:p>
            <a:r>
              <a:rPr lang="en-US" sz="1200" dirty="0"/>
              <a:t>14Karim </a:t>
            </a:r>
            <a:r>
              <a:rPr lang="en-US" sz="1200" dirty="0" err="1"/>
              <a:t>Keshavjee</a:t>
            </a:r>
            <a:r>
              <a:rPr lang="en-US" sz="1200" dirty="0"/>
              <a:t> “EMR Implementation best practices” </a:t>
            </a:r>
            <a:r>
              <a:rPr lang="en-US" sz="1200" u="sng" dirty="0">
                <a:hlinkClick r:id="rId7"/>
              </a:rPr>
              <a:t>http://www.infoclin.ca/assets/7e474_best%20practices%20in%20emr%20implementation%20-%20july,%202006.pdf</a:t>
            </a:r>
            <a:r>
              <a:rPr lang="en-US" sz="1200" dirty="0"/>
              <a:t> assessed on Aril 7 2015</a:t>
            </a:r>
          </a:p>
          <a:p>
            <a:endParaRPr lang="en-US" dirty="0"/>
          </a:p>
        </p:txBody>
      </p:sp>
    </p:spTree>
    <p:extLst>
      <p:ext uri="{BB962C8B-B14F-4D97-AF65-F5344CB8AC3E}">
        <p14:creationId xmlns:p14="http://schemas.microsoft.com/office/powerpoint/2010/main" val="1269918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Organization Profile</a:t>
            </a:r>
            <a:endParaRPr lang="en-IN" dirty="0"/>
          </a:p>
        </p:txBody>
      </p:sp>
      <p:sp>
        <p:nvSpPr>
          <p:cNvPr id="3" name="Content Placeholder 2"/>
          <p:cNvSpPr>
            <a:spLocks noGrp="1"/>
          </p:cNvSpPr>
          <p:nvPr>
            <p:ph idx="1"/>
          </p:nvPr>
        </p:nvSpPr>
        <p:spPr/>
        <p:txBody>
          <a:bodyPr>
            <a:normAutofit fontScale="92500" lnSpcReduction="20000"/>
          </a:bodyPr>
          <a:lstStyle/>
          <a:p>
            <a:r>
              <a:rPr lang="en-US" sz="1800" dirty="0" err="1" smtClean="0"/>
              <a:t>Allscripts</a:t>
            </a:r>
            <a:r>
              <a:rPr lang="en-US" sz="1800" dirty="0" smtClean="0"/>
              <a:t> is a brand which out stands every other brand in terms of health care Information Technology services</a:t>
            </a:r>
            <a:r>
              <a:rPr lang="en-US" dirty="0" smtClean="0"/>
              <a:t>.</a:t>
            </a:r>
          </a:p>
          <a:p>
            <a:r>
              <a:rPr lang="en-IN" sz="1800" b="1" dirty="0" smtClean="0"/>
              <a:t>Team :</a:t>
            </a:r>
            <a:r>
              <a:rPr lang="en-US" sz="1800" dirty="0" smtClean="0"/>
              <a:t>More than 6,000 team members</a:t>
            </a:r>
            <a:endParaRPr lang="en-IN" sz="1800" dirty="0" smtClean="0"/>
          </a:p>
          <a:p>
            <a:pPr lvl="0"/>
            <a:r>
              <a:rPr lang="en-US" sz="1800" dirty="0" smtClean="0"/>
              <a:t>20 Locations</a:t>
            </a:r>
            <a:r>
              <a:rPr lang="en-US" sz="1800" dirty="0" smtClean="0"/>
              <a:t> (U.S., Asia, Australia, Canada, India and UK)</a:t>
            </a:r>
            <a:endParaRPr lang="en-IN" sz="1800" dirty="0" smtClean="0"/>
          </a:p>
          <a:p>
            <a:pPr lvl="0"/>
            <a:r>
              <a:rPr lang="en-US" sz="1800" dirty="0" smtClean="0"/>
              <a:t>Corporate Headquarters located in Chicago, </a:t>
            </a:r>
            <a:r>
              <a:rPr lang="en-US" sz="1800" dirty="0" smtClean="0"/>
              <a:t>IL</a:t>
            </a:r>
            <a:endParaRPr lang="en-US" sz="1800" dirty="0" smtClean="0"/>
          </a:p>
          <a:p>
            <a:r>
              <a:rPr lang="en-US" sz="1800" b="1" dirty="0" smtClean="0"/>
              <a:t> Solutions</a:t>
            </a:r>
            <a:r>
              <a:rPr lang="en-IN" sz="1800" dirty="0" smtClean="0"/>
              <a:t>: </a:t>
            </a:r>
            <a:r>
              <a:rPr lang="en-IN" sz="1800" dirty="0" err="1" smtClean="0"/>
              <a:t>Allscripts</a:t>
            </a:r>
            <a:r>
              <a:rPr lang="en-IN" sz="1800" dirty="0" smtClean="0"/>
              <a:t> offer an open, integrated portfolio of healthcare information technology solutions for hospitals, physician practices, and extended care organizations</a:t>
            </a:r>
          </a:p>
          <a:p>
            <a:r>
              <a:rPr lang="en-IN" sz="1800" dirty="0" smtClean="0"/>
              <a:t> </a:t>
            </a:r>
            <a:r>
              <a:rPr lang="en-US" sz="1800" b="1" u="sng" dirty="0" smtClean="0">
                <a:hlinkClick r:id="rId2"/>
              </a:rPr>
              <a:t>Services</a:t>
            </a:r>
            <a:endParaRPr lang="en-IN" sz="1800" dirty="0" smtClean="0"/>
          </a:p>
          <a:p>
            <a:pPr lvl="0"/>
            <a:r>
              <a:rPr lang="en-US" sz="1800" u="sng" dirty="0" smtClean="0">
                <a:hlinkClick r:id="rId3"/>
              </a:rPr>
              <a:t>Consulting</a:t>
            </a:r>
            <a:endParaRPr lang="en-IN" sz="1800" dirty="0" smtClean="0"/>
          </a:p>
          <a:p>
            <a:pPr lvl="0"/>
            <a:r>
              <a:rPr lang="en-US" sz="1800" u="sng" dirty="0" smtClean="0">
                <a:hlinkClick r:id="rId4"/>
              </a:rPr>
              <a:t>Education</a:t>
            </a:r>
            <a:endParaRPr lang="en-IN" sz="1800" dirty="0" smtClean="0"/>
          </a:p>
          <a:p>
            <a:pPr lvl="0"/>
            <a:r>
              <a:rPr lang="en-US" sz="1800" u="sng" dirty="0" smtClean="0">
                <a:hlinkClick r:id="rId5"/>
              </a:rPr>
              <a:t>Hardware</a:t>
            </a:r>
            <a:endParaRPr lang="en-IN" sz="1800" dirty="0" smtClean="0"/>
          </a:p>
          <a:p>
            <a:pPr lvl="0"/>
            <a:r>
              <a:rPr lang="en-US" sz="1800" u="sng" dirty="0" smtClean="0">
                <a:hlinkClick r:id="rId6"/>
              </a:rPr>
              <a:t>Hosting</a:t>
            </a:r>
            <a:endParaRPr lang="en-IN" sz="1800" dirty="0" smtClean="0"/>
          </a:p>
          <a:p>
            <a:pPr lvl="0"/>
            <a:r>
              <a:rPr lang="en-US" sz="1800" u="sng" dirty="0" smtClean="0">
                <a:hlinkClick r:id="rId7"/>
              </a:rPr>
              <a:t>Implementations</a:t>
            </a:r>
            <a:endParaRPr lang="en-IN" sz="1800" dirty="0" smtClean="0"/>
          </a:p>
          <a:p>
            <a:pPr lvl="0"/>
            <a:r>
              <a:rPr lang="en-US" sz="1800" u="sng" dirty="0" smtClean="0">
                <a:hlinkClick r:id="rId8"/>
              </a:rPr>
              <a:t>Managed IT</a:t>
            </a:r>
            <a:endParaRPr lang="en-IN" sz="1800" dirty="0" smtClean="0"/>
          </a:p>
          <a:p>
            <a:pPr lvl="0"/>
            <a:r>
              <a:rPr lang="en-US" sz="1800" u="sng" dirty="0" smtClean="0">
                <a:hlinkClick r:id="rId9"/>
              </a:rPr>
              <a:t>Technical Services</a:t>
            </a:r>
            <a:endParaRPr lang="en-IN" sz="1800" dirty="0" smtClean="0"/>
          </a:p>
          <a:p>
            <a:pPr lvl="0"/>
            <a:endParaRPr lang="en-IN" sz="1800" dirty="0" smtClean="0"/>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Internship Report</a:t>
            </a:r>
            <a:endParaRPr lang="en-IN" dirty="0"/>
          </a:p>
        </p:txBody>
      </p:sp>
      <p:sp>
        <p:nvSpPr>
          <p:cNvPr id="3" name="Content Placeholder 2"/>
          <p:cNvSpPr>
            <a:spLocks noGrp="1"/>
          </p:cNvSpPr>
          <p:nvPr>
            <p:ph idx="1"/>
          </p:nvPr>
        </p:nvSpPr>
        <p:spPr/>
        <p:txBody>
          <a:bodyPr>
            <a:normAutofit fontScale="62500" lnSpcReduction="20000"/>
          </a:bodyPr>
          <a:lstStyle/>
          <a:p>
            <a:r>
              <a:rPr lang="en-US" b="1" dirty="0" smtClean="0"/>
              <a:t>LEARNINGS AT ALLSCRIPTS</a:t>
            </a:r>
            <a:endParaRPr lang="en-IN" dirty="0" smtClean="0"/>
          </a:p>
          <a:p>
            <a:pPr lvl="0"/>
            <a:r>
              <a:rPr lang="en-US" dirty="0" smtClean="0"/>
              <a:t>Mandatory trainings on Organizational ethics and culture</a:t>
            </a:r>
            <a:endParaRPr lang="en-IN" dirty="0" smtClean="0"/>
          </a:p>
          <a:p>
            <a:pPr lvl="0"/>
            <a:r>
              <a:rPr lang="en-US" dirty="0" smtClean="0"/>
              <a:t>E-learning’s on US Healthcare Industry</a:t>
            </a:r>
            <a:endParaRPr lang="en-IN" dirty="0" smtClean="0"/>
          </a:p>
          <a:p>
            <a:pPr lvl="0"/>
            <a:r>
              <a:rPr lang="en-US" dirty="0" smtClean="0"/>
              <a:t>Intensive training of the Inpatient module of a leading electronic health record in the USA</a:t>
            </a:r>
            <a:endParaRPr lang="en-IN" dirty="0" smtClean="0"/>
          </a:p>
          <a:p>
            <a:pPr lvl="0"/>
            <a:r>
              <a:rPr lang="en-US" dirty="0" smtClean="0"/>
              <a:t>Overview of all the modules of the electronic health record</a:t>
            </a:r>
            <a:endParaRPr lang="en-IN" dirty="0" smtClean="0"/>
          </a:p>
          <a:p>
            <a:pPr lvl="0"/>
            <a:r>
              <a:rPr lang="en-US" dirty="0" smtClean="0"/>
              <a:t>Shadowed under Team Lead on the process of break-fixes and enhancements.</a:t>
            </a:r>
            <a:endParaRPr lang="en-IN" dirty="0" smtClean="0"/>
          </a:p>
          <a:p>
            <a:pPr lvl="0"/>
            <a:r>
              <a:rPr lang="en-US" dirty="0" smtClean="0"/>
              <a:t>Analyzed and documented the nature of tickets raised by the Client who went Go-live with the electronic health record recently</a:t>
            </a:r>
            <a:endParaRPr lang="en-IN" dirty="0" smtClean="0"/>
          </a:p>
          <a:p>
            <a:pPr lvl="0"/>
            <a:r>
              <a:rPr lang="en-US" dirty="0" smtClean="0"/>
              <a:t>Trained on the different workflows associated within the Inpatient module</a:t>
            </a:r>
            <a:endParaRPr lang="en-IN" dirty="0" smtClean="0"/>
          </a:p>
          <a:p>
            <a:pPr lvl="0"/>
            <a:r>
              <a:rPr lang="en-US" dirty="0" smtClean="0"/>
              <a:t>Hands-on training on the text side of the electronic health record system</a:t>
            </a:r>
            <a:endParaRPr lang="en-IN" dirty="0" smtClean="0"/>
          </a:p>
          <a:p>
            <a:endParaRPr lang="en-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Dissertation </a:t>
            </a:r>
            <a:endParaRPr lang="en-IN" dirty="0"/>
          </a:p>
        </p:txBody>
      </p:sp>
      <p:sp>
        <p:nvSpPr>
          <p:cNvPr id="3" name="Content Placeholder 2"/>
          <p:cNvSpPr>
            <a:spLocks noGrp="1"/>
          </p:cNvSpPr>
          <p:nvPr>
            <p:ph idx="1"/>
          </p:nvPr>
        </p:nvSpPr>
        <p:spPr/>
        <p:txBody>
          <a:bodyPr>
            <a:normAutofit/>
          </a:bodyPr>
          <a:lstStyle/>
          <a:p>
            <a:r>
              <a:rPr lang="en-IN" sz="1800" dirty="0" smtClean="0"/>
              <a:t>Topic: </a:t>
            </a:r>
            <a:r>
              <a:rPr lang="en-US" sz="1800" dirty="0" smtClean="0"/>
              <a:t>Study on Best Practices Available for Successful Implementation of an Electronic Medical Record/Electronic Health Record System in a Hospital of U.S</a:t>
            </a:r>
            <a:endParaRPr lang="en-IN" sz="1800" dirty="0" smtClean="0"/>
          </a:p>
          <a:p>
            <a:endParaRPr lang="en-IN" sz="1800" dirty="0" smtClean="0"/>
          </a:p>
          <a:p>
            <a:r>
              <a:rPr lang="en-IN" sz="1800" dirty="0" smtClean="0"/>
              <a:t>Purpose: Despite of enough incentives and grants given many of the projects for implementing a successful EMR/EHR system fail, more than 50% of failures have been recorded. Successful and smooth implementation of EMR/EHR system is the major concern of organizations these days</a:t>
            </a:r>
            <a:r>
              <a:rPr lang="en-IN" sz="1800" dirty="0" smtClean="0"/>
              <a:t>.</a:t>
            </a:r>
          </a:p>
          <a:p>
            <a:pPr marL="82296" indent="0">
              <a:buNone/>
            </a:pPr>
            <a:endParaRPr lang="en-IN" sz="1800" dirty="0" smtClean="0"/>
          </a:p>
          <a:p>
            <a:r>
              <a:rPr lang="en-IN" sz="1800" dirty="0" smtClean="0"/>
              <a:t>This </a:t>
            </a:r>
            <a:r>
              <a:rPr lang="en-IN" sz="1800" dirty="0" smtClean="0"/>
              <a:t>study aims to identify the best practices available for successful implementation of EMR/EHR system. The study also aims to highlight the major issues and challenges faced during implementation process and also the reasons for the failure.</a:t>
            </a:r>
          </a:p>
          <a:p>
            <a:endParaRPr lang="en-IN" sz="1800" dirty="0" smtClean="0"/>
          </a:p>
          <a:p>
            <a:endParaRPr lang="en-IN"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Literature Review</a:t>
            </a:r>
            <a:endParaRPr lang="en-IN" dirty="0"/>
          </a:p>
        </p:txBody>
      </p:sp>
      <p:sp>
        <p:nvSpPr>
          <p:cNvPr id="3" name="Content Placeholder 2"/>
          <p:cNvSpPr>
            <a:spLocks noGrp="1"/>
          </p:cNvSpPr>
          <p:nvPr>
            <p:ph idx="1"/>
          </p:nvPr>
        </p:nvSpPr>
        <p:spPr/>
        <p:txBody>
          <a:bodyPr>
            <a:noAutofit/>
          </a:bodyPr>
          <a:lstStyle/>
          <a:p>
            <a:r>
              <a:rPr lang="en-US" sz="1800" dirty="0" smtClean="0"/>
              <a:t>GE Healthcare, Executing Best Practices for EMR Implementation.</a:t>
            </a:r>
          </a:p>
          <a:p>
            <a:r>
              <a:rPr lang="en-US" sz="1800" dirty="0" smtClean="0"/>
              <a:t>K </a:t>
            </a:r>
            <a:r>
              <a:rPr lang="en-US" sz="1800" dirty="0" err="1" smtClean="0"/>
              <a:t>Keshavjee</a:t>
            </a:r>
            <a:r>
              <a:rPr lang="en-US" sz="1800" dirty="0" smtClean="0"/>
              <a:t> </a:t>
            </a:r>
            <a:r>
              <a:rPr lang="en-US" sz="1800" dirty="0" smtClean="0"/>
              <a:t>et al assessed Best Practices in EMR Implementation: A Systematic Review</a:t>
            </a:r>
          </a:p>
          <a:p>
            <a:r>
              <a:rPr lang="en-US" sz="1800" dirty="0" smtClean="0"/>
              <a:t>Kathleen </a:t>
            </a:r>
            <a:r>
              <a:rPr lang="en-US" sz="1800" dirty="0" err="1" smtClean="0"/>
              <a:t>Roney</a:t>
            </a:r>
            <a:r>
              <a:rPr lang="en-US" sz="1800" dirty="0" smtClean="0"/>
              <a:t> assessed 6 Best Practices for Implementing EMR, CPOE for Meaningful Use at </a:t>
            </a:r>
            <a:r>
              <a:rPr lang="en-US" sz="1800" dirty="0" err="1" smtClean="0"/>
              <a:t>Montefiore</a:t>
            </a:r>
            <a:r>
              <a:rPr lang="en-US" sz="1800" dirty="0" smtClean="0"/>
              <a:t> Medical Center in New York City (March 29, 2012). </a:t>
            </a:r>
          </a:p>
          <a:p>
            <a:r>
              <a:rPr lang="en-IN" sz="1800" dirty="0" smtClean="0"/>
              <a:t>Jeff Hummel et al assessed EHR Implementation with Minimal Practice Disruption in Primary Care Settings of Washington &amp; Idaho Regional Extension </a:t>
            </a:r>
            <a:r>
              <a:rPr lang="en-IN" sz="1800" dirty="0" err="1" smtClean="0"/>
              <a:t>Center</a:t>
            </a:r>
            <a:r>
              <a:rPr lang="en-IN" sz="1800" dirty="0" smtClean="0"/>
              <a:t> (November 2012). </a:t>
            </a:r>
          </a:p>
          <a:p>
            <a:r>
              <a:rPr lang="en-US" sz="1800" dirty="0" smtClean="0"/>
              <a:t>Karim </a:t>
            </a:r>
            <a:r>
              <a:rPr lang="en-US" sz="1800" dirty="0" err="1" smtClean="0"/>
              <a:t>Keshavjee</a:t>
            </a:r>
            <a:r>
              <a:rPr lang="en-US" sz="1800" dirty="0" smtClean="0"/>
              <a:t> et al in EMR Implementation best practices </a:t>
            </a:r>
            <a:endParaRPr lang="en-IN"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Types of Implementation Practices</a:t>
            </a:r>
            <a:endParaRPr lang="en-IN" dirty="0"/>
          </a:p>
        </p:txBody>
      </p:sp>
      <p:sp>
        <p:nvSpPr>
          <p:cNvPr id="3" name="Content Placeholder 2"/>
          <p:cNvSpPr>
            <a:spLocks noGrp="1"/>
          </p:cNvSpPr>
          <p:nvPr>
            <p:ph idx="1"/>
          </p:nvPr>
        </p:nvSpPr>
        <p:spPr/>
        <p:txBody>
          <a:bodyPr/>
          <a:lstStyle/>
          <a:p>
            <a:r>
              <a:rPr lang="en-US" b="1" dirty="0" smtClean="0"/>
              <a:t>Big Bang Approach</a:t>
            </a:r>
          </a:p>
          <a:p>
            <a:r>
              <a:rPr lang="en-US" b="1" dirty="0" smtClean="0"/>
              <a:t>Phased Approach</a:t>
            </a:r>
          </a:p>
          <a:p>
            <a:r>
              <a:rPr lang="en-US" b="1" dirty="0" smtClean="0"/>
              <a:t>Waterfall Model</a:t>
            </a:r>
          </a:p>
          <a:p>
            <a:r>
              <a:rPr lang="en-US" b="1" dirty="0" smtClean="0"/>
              <a:t>Agile Methodology</a:t>
            </a:r>
          </a:p>
          <a:p>
            <a:r>
              <a:rPr lang="en-US" b="1" dirty="0" smtClean="0"/>
              <a:t>SCRUM Method</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p:txBody>
          <a:bodyPr>
            <a:normAutofit fontScale="70000" lnSpcReduction="20000"/>
          </a:bodyPr>
          <a:lstStyle/>
          <a:p>
            <a:r>
              <a:rPr lang="en-US" b="1" dirty="0" smtClean="0"/>
              <a:t>General:</a:t>
            </a:r>
            <a:r>
              <a:rPr lang="en-US" dirty="0" smtClean="0"/>
              <a:t> </a:t>
            </a:r>
            <a:endParaRPr lang="en-IN" dirty="0" smtClean="0"/>
          </a:p>
          <a:p>
            <a:r>
              <a:rPr lang="en-US" dirty="0" smtClean="0"/>
              <a:t>To understand the best practices available for successful implementation of an EMR/EHR system in a hospital.</a:t>
            </a:r>
            <a:endParaRPr lang="en-IN" dirty="0" smtClean="0"/>
          </a:p>
          <a:p>
            <a:r>
              <a:rPr lang="en-US" b="1" dirty="0" smtClean="0"/>
              <a:t> Specific:</a:t>
            </a:r>
            <a:endParaRPr lang="en-IN" dirty="0" smtClean="0"/>
          </a:p>
          <a:p>
            <a:pPr lvl="0"/>
            <a:r>
              <a:rPr lang="en-US" dirty="0" smtClean="0"/>
              <a:t>To study the process of EMR/EHR system implementation in a hospital.</a:t>
            </a:r>
            <a:endParaRPr lang="en-IN" dirty="0" smtClean="0"/>
          </a:p>
          <a:p>
            <a:pPr lvl="0"/>
            <a:r>
              <a:rPr lang="en-US" dirty="0" smtClean="0"/>
              <a:t>To acknowledge the major challenges faced during the process of implementation.</a:t>
            </a:r>
            <a:endParaRPr lang="en-IN" dirty="0" smtClean="0"/>
          </a:p>
          <a:p>
            <a:pPr lvl="0"/>
            <a:r>
              <a:rPr lang="en-US" dirty="0" smtClean="0"/>
              <a:t>To analyze the importance of key stakeholders in a successful EMR/EHR system implementation.</a:t>
            </a:r>
            <a:endParaRPr lang="en-IN" dirty="0" smtClean="0"/>
          </a:p>
          <a:p>
            <a:pPr lvl="0"/>
            <a:r>
              <a:rPr lang="en-US" dirty="0" smtClean="0"/>
              <a:t>To study the major reasons for a failure to implement a successful EMR/EHR system in a hospital.</a:t>
            </a:r>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p:txBody>
          <a:bodyPr>
            <a:normAutofit fontScale="85000" lnSpcReduction="20000"/>
          </a:bodyPr>
          <a:lstStyle/>
          <a:p>
            <a:r>
              <a:rPr lang="en-US" b="1" dirty="0" smtClean="0"/>
              <a:t>Study Design</a:t>
            </a:r>
            <a:endParaRPr lang="en-IN" dirty="0" smtClean="0"/>
          </a:p>
          <a:p>
            <a:r>
              <a:rPr lang="en-US" dirty="0" smtClean="0"/>
              <a:t>Exploratory and Descriptive study</a:t>
            </a:r>
            <a:endParaRPr lang="en-IN" dirty="0" smtClean="0"/>
          </a:p>
          <a:p>
            <a:r>
              <a:rPr lang="en-US" b="1" dirty="0" smtClean="0"/>
              <a:t>Data Collection</a:t>
            </a:r>
            <a:r>
              <a:rPr lang="en-US" dirty="0" smtClean="0"/>
              <a:t>	</a:t>
            </a:r>
            <a:endParaRPr lang="en-IN" dirty="0" smtClean="0"/>
          </a:p>
          <a:p>
            <a:r>
              <a:rPr lang="en-US" dirty="0" smtClean="0"/>
              <a:t>Convenient sampling method was used with a sample size of 40</a:t>
            </a:r>
            <a:endParaRPr lang="en-IN" dirty="0" smtClean="0"/>
          </a:p>
          <a:p>
            <a:r>
              <a:rPr lang="en-US" dirty="0" smtClean="0"/>
              <a:t>Primary data from:</a:t>
            </a:r>
            <a:r>
              <a:rPr lang="en-US" b="1" dirty="0" smtClean="0"/>
              <a:t> </a:t>
            </a:r>
            <a:r>
              <a:rPr lang="en-US" dirty="0" smtClean="0"/>
              <a:t>qualitative survey analysis of major key stakeholders involved in EMR/EHR system implementation and support</a:t>
            </a:r>
            <a:endParaRPr lang="en-IN" dirty="0" smtClean="0"/>
          </a:p>
          <a:p>
            <a:r>
              <a:rPr lang="en-US" dirty="0" smtClean="0"/>
              <a:t>Secondary data from</a:t>
            </a:r>
            <a:endParaRPr lang="en-IN" dirty="0" smtClean="0"/>
          </a:p>
          <a:p>
            <a:pPr lvl="0"/>
            <a:r>
              <a:rPr lang="en-US" dirty="0" smtClean="0"/>
              <a:t>Training companion of XYZ</a:t>
            </a:r>
            <a:endParaRPr lang="en-IN" dirty="0" smtClean="0"/>
          </a:p>
          <a:p>
            <a:pPr lvl="0"/>
            <a:r>
              <a:rPr lang="en-US" dirty="0" smtClean="0"/>
              <a:t>User-web portal of XYZ</a:t>
            </a:r>
            <a:endParaRPr lang="en-IN" dirty="0" smtClean="0"/>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562074"/>
          </a:xfrm>
        </p:spPr>
        <p:txBody>
          <a:bodyPr>
            <a:normAutofit fontScale="90000"/>
          </a:bodyPr>
          <a:lstStyle/>
          <a:p>
            <a:r>
              <a:rPr lang="en-IN" dirty="0" smtClean="0"/>
              <a:t>Results</a:t>
            </a:r>
            <a:endParaRPr lang="en-IN" dirty="0"/>
          </a:p>
        </p:txBody>
      </p:sp>
      <p:graphicFrame>
        <p:nvGraphicFramePr>
          <p:cNvPr id="4" name="Content Placeholder 3"/>
          <p:cNvGraphicFramePr>
            <a:graphicFrameLocks noGrp="1"/>
          </p:cNvGraphicFramePr>
          <p:nvPr>
            <p:ph idx="1"/>
          </p:nvPr>
        </p:nvGraphicFramePr>
        <p:xfrm>
          <a:off x="395536" y="1013297"/>
          <a:ext cx="8136904" cy="6877531"/>
        </p:xfrm>
        <a:graphic>
          <a:graphicData uri="http://schemas.openxmlformats.org/drawingml/2006/table">
            <a:tbl>
              <a:tblPr firstRow="1" bandRow="1">
                <a:tableStyleId>{5C22544A-7EE6-4342-B048-85BDC9FD1C3A}</a:tableStyleId>
              </a:tblPr>
              <a:tblGrid>
                <a:gridCol w="661162"/>
                <a:gridCol w="2837716"/>
                <a:gridCol w="1210347"/>
                <a:gridCol w="1139151"/>
                <a:gridCol w="1067953"/>
                <a:gridCol w="1220575"/>
              </a:tblGrid>
              <a:tr h="378761">
                <a:tc>
                  <a:txBody>
                    <a:bodyPr/>
                    <a:lstStyle/>
                    <a:p>
                      <a:r>
                        <a:rPr lang="en-IN" dirty="0" err="1" smtClean="0"/>
                        <a:t>S.No</a:t>
                      </a:r>
                      <a:endParaRPr lang="en-IN" dirty="0"/>
                    </a:p>
                  </a:txBody>
                  <a:tcPr/>
                </a:tc>
                <a:tc>
                  <a:txBody>
                    <a:bodyPr/>
                    <a:lstStyle/>
                    <a:p>
                      <a:r>
                        <a:rPr lang="en-IN" dirty="0" smtClean="0"/>
                        <a:t>Question</a:t>
                      </a:r>
                      <a:endParaRPr lang="en-IN" dirty="0"/>
                    </a:p>
                  </a:txBody>
                  <a:tcPr/>
                </a:tc>
                <a:tc>
                  <a:txBody>
                    <a:bodyPr/>
                    <a:lstStyle/>
                    <a:p>
                      <a:r>
                        <a:rPr lang="en-IN" dirty="0" smtClean="0"/>
                        <a:t>Always (%)</a:t>
                      </a:r>
                      <a:endParaRPr lang="en-IN" dirty="0"/>
                    </a:p>
                  </a:txBody>
                  <a:tcPr/>
                </a:tc>
                <a:tc>
                  <a:txBody>
                    <a:bodyPr/>
                    <a:lstStyle/>
                    <a:p>
                      <a:r>
                        <a:rPr lang="en-IN" dirty="0" smtClean="0"/>
                        <a:t>Often </a:t>
                      </a:r>
                    </a:p>
                    <a:p>
                      <a:r>
                        <a:rPr lang="en-IN" dirty="0" smtClean="0"/>
                        <a:t>(%)</a:t>
                      </a:r>
                      <a:endParaRPr lang="en-IN" dirty="0"/>
                    </a:p>
                  </a:txBody>
                  <a:tcPr/>
                </a:tc>
                <a:tc>
                  <a:txBody>
                    <a:bodyPr/>
                    <a:lstStyle/>
                    <a:p>
                      <a:r>
                        <a:rPr lang="en-IN" dirty="0" smtClean="0"/>
                        <a:t>Seldom (%)</a:t>
                      </a:r>
                      <a:endParaRPr lang="en-IN" dirty="0"/>
                    </a:p>
                  </a:txBody>
                  <a:tcPr/>
                </a:tc>
                <a:tc>
                  <a:txBody>
                    <a:bodyPr/>
                    <a:lstStyle/>
                    <a:p>
                      <a:r>
                        <a:rPr lang="en-IN" dirty="0" smtClean="0"/>
                        <a:t>Can’t say (%)</a:t>
                      </a:r>
                      <a:endParaRPr lang="en-IN" dirty="0"/>
                    </a:p>
                  </a:txBody>
                  <a:tcPr/>
                </a:tc>
              </a:tr>
              <a:tr h="933931">
                <a:tc>
                  <a:txBody>
                    <a:bodyPr/>
                    <a:lstStyle/>
                    <a:p>
                      <a:r>
                        <a:rPr lang="en-IN" dirty="0" smtClean="0"/>
                        <a:t>1</a:t>
                      </a:r>
                      <a:endParaRPr lang="en-IN" dirty="0"/>
                    </a:p>
                  </a:txBody>
                  <a:tcPr/>
                </a:tc>
                <a:tc>
                  <a:txBody>
                    <a:bodyPr/>
                    <a:lstStyle/>
                    <a:p>
                      <a:r>
                        <a:rPr lang="en-IN" sz="1800" b="1" kern="1200" dirty="0" smtClean="0">
                          <a:solidFill>
                            <a:schemeClr val="dk1"/>
                          </a:solidFill>
                          <a:latin typeface="+mn-lt"/>
                          <a:ea typeface="+mn-ea"/>
                          <a:cs typeface="+mn-cs"/>
                        </a:rPr>
                        <a:t>Does your company finish all your projects within the given time frame?</a:t>
                      </a:r>
                      <a:endParaRPr lang="en-IN" dirty="0"/>
                    </a:p>
                  </a:txBody>
                  <a:tcPr/>
                </a:tc>
                <a:tc>
                  <a:txBody>
                    <a:bodyPr/>
                    <a:lstStyle/>
                    <a:p>
                      <a:r>
                        <a:rPr lang="en-IN" sz="1800" b="1" kern="1200" dirty="0" smtClean="0">
                          <a:solidFill>
                            <a:schemeClr val="dk1"/>
                          </a:solidFill>
                          <a:latin typeface="+mn-lt"/>
                          <a:ea typeface="+mn-ea"/>
                          <a:cs typeface="+mn-cs"/>
                        </a:rPr>
                        <a:t>41.67</a:t>
                      </a:r>
                      <a:endParaRPr lang="en-IN" b="1" dirty="0"/>
                    </a:p>
                  </a:txBody>
                  <a:tcPr/>
                </a:tc>
                <a:tc>
                  <a:txBody>
                    <a:bodyPr/>
                    <a:lstStyle/>
                    <a:p>
                      <a:r>
                        <a:rPr lang="en-IN" b="1" dirty="0" smtClean="0"/>
                        <a:t>58.33</a:t>
                      </a:r>
                      <a:endParaRPr lang="en-IN" b="1" dirty="0"/>
                    </a:p>
                  </a:txBody>
                  <a:tcPr/>
                </a:tc>
                <a:tc>
                  <a:txBody>
                    <a:bodyPr/>
                    <a:lstStyle/>
                    <a:p>
                      <a:r>
                        <a:rPr lang="en-IN" b="1" dirty="0" smtClean="0"/>
                        <a:t>0.00</a:t>
                      </a:r>
                      <a:endParaRPr lang="en-IN" b="1" dirty="0"/>
                    </a:p>
                  </a:txBody>
                  <a:tcPr/>
                </a:tc>
                <a:tc>
                  <a:txBody>
                    <a:bodyPr/>
                    <a:lstStyle/>
                    <a:p>
                      <a:r>
                        <a:rPr lang="en-IN" b="1" dirty="0" smtClean="0"/>
                        <a:t>0.00</a:t>
                      </a:r>
                      <a:endParaRPr lang="en-IN" b="1" dirty="0"/>
                    </a:p>
                  </a:txBody>
                  <a:tcPr/>
                </a:tc>
              </a:tr>
              <a:tr h="933931">
                <a:tc>
                  <a:txBody>
                    <a:bodyPr/>
                    <a:lstStyle/>
                    <a:p>
                      <a:r>
                        <a:rPr lang="en-IN" dirty="0" smtClean="0"/>
                        <a:t>2</a:t>
                      </a:r>
                      <a:endParaRPr lang="en-IN" dirty="0"/>
                    </a:p>
                  </a:txBody>
                  <a:tcPr/>
                </a:tc>
                <a:tc>
                  <a:txBody>
                    <a:bodyPr/>
                    <a:lstStyle/>
                    <a:p>
                      <a:r>
                        <a:rPr lang="en-IN" sz="1800" b="1" kern="1200" dirty="0" smtClean="0">
                          <a:solidFill>
                            <a:schemeClr val="dk1"/>
                          </a:solidFill>
                          <a:latin typeface="+mn-lt"/>
                          <a:ea typeface="+mn-ea"/>
                          <a:cs typeface="+mn-cs"/>
                        </a:rPr>
                        <a:t>Does your company finish all your projects within the given budget?</a:t>
                      </a:r>
                      <a:endParaRPr lang="en-IN" dirty="0"/>
                    </a:p>
                  </a:txBody>
                  <a:tcPr/>
                </a:tc>
                <a:tc>
                  <a:txBody>
                    <a:bodyPr/>
                    <a:lstStyle/>
                    <a:p>
                      <a:r>
                        <a:rPr lang="en-IN" b="1" dirty="0" smtClean="0"/>
                        <a:t>44.44</a:t>
                      </a:r>
                      <a:endParaRPr lang="en-IN" b="1" dirty="0"/>
                    </a:p>
                  </a:txBody>
                  <a:tcPr/>
                </a:tc>
                <a:tc>
                  <a:txBody>
                    <a:bodyPr/>
                    <a:lstStyle/>
                    <a:p>
                      <a:r>
                        <a:rPr lang="en-IN" b="1" dirty="0" smtClean="0"/>
                        <a:t>50.00</a:t>
                      </a:r>
                      <a:endParaRPr lang="en-IN" b="1" dirty="0"/>
                    </a:p>
                  </a:txBody>
                  <a:tcPr/>
                </a:tc>
                <a:tc>
                  <a:txBody>
                    <a:bodyPr/>
                    <a:lstStyle/>
                    <a:p>
                      <a:r>
                        <a:rPr lang="en-IN" b="1" dirty="0" smtClean="0"/>
                        <a:t>0.00</a:t>
                      </a:r>
                      <a:endParaRPr lang="en-IN" b="1" dirty="0"/>
                    </a:p>
                  </a:txBody>
                  <a:tcPr/>
                </a:tc>
                <a:tc>
                  <a:txBody>
                    <a:bodyPr/>
                    <a:lstStyle/>
                    <a:p>
                      <a:r>
                        <a:rPr lang="en-IN" b="1" dirty="0" smtClean="0"/>
                        <a:t>5.56</a:t>
                      </a:r>
                      <a:endParaRPr lang="en-IN" b="1" dirty="0"/>
                    </a:p>
                  </a:txBody>
                  <a:tcPr/>
                </a:tc>
              </a:tr>
              <a:tr h="933931">
                <a:tc>
                  <a:txBody>
                    <a:bodyPr/>
                    <a:lstStyle/>
                    <a:p>
                      <a:r>
                        <a:rPr lang="en-IN" dirty="0" smtClean="0"/>
                        <a:t>3</a:t>
                      </a:r>
                      <a:endParaRPr lang="en-IN" dirty="0"/>
                    </a:p>
                  </a:txBody>
                  <a:tcPr/>
                </a:tc>
                <a:tc>
                  <a:txBody>
                    <a:bodyPr/>
                    <a:lstStyle/>
                    <a:p>
                      <a:r>
                        <a:rPr lang="en-IN" sz="1800" b="1" kern="1200" dirty="0" smtClean="0">
                          <a:solidFill>
                            <a:schemeClr val="dk1"/>
                          </a:solidFill>
                          <a:latin typeface="+mn-lt"/>
                          <a:ea typeface="+mn-ea"/>
                          <a:cs typeface="+mn-cs"/>
                        </a:rPr>
                        <a:t>Does your company finish all your projects within the given scope</a:t>
                      </a:r>
                      <a:endParaRPr lang="en-IN" dirty="0"/>
                    </a:p>
                  </a:txBody>
                  <a:tcPr/>
                </a:tc>
                <a:tc>
                  <a:txBody>
                    <a:bodyPr/>
                    <a:lstStyle/>
                    <a:p>
                      <a:r>
                        <a:rPr lang="en-IN" b="1" dirty="0" smtClean="0"/>
                        <a:t>44.44</a:t>
                      </a:r>
                      <a:endParaRPr lang="en-IN" b="1" dirty="0"/>
                    </a:p>
                  </a:txBody>
                  <a:tcPr/>
                </a:tc>
                <a:tc>
                  <a:txBody>
                    <a:bodyPr/>
                    <a:lstStyle/>
                    <a:p>
                      <a:r>
                        <a:rPr lang="en-IN" b="1" dirty="0" smtClean="0"/>
                        <a:t>38.89</a:t>
                      </a:r>
                      <a:endParaRPr lang="en-IN" b="1" dirty="0"/>
                    </a:p>
                  </a:txBody>
                  <a:tcPr/>
                </a:tc>
                <a:tc>
                  <a:txBody>
                    <a:bodyPr/>
                    <a:lstStyle/>
                    <a:p>
                      <a:r>
                        <a:rPr lang="en-IN" b="1" dirty="0" smtClean="0"/>
                        <a:t>0.00</a:t>
                      </a:r>
                      <a:endParaRPr lang="en-IN" b="1" dirty="0"/>
                    </a:p>
                  </a:txBody>
                  <a:tcPr/>
                </a:tc>
                <a:tc>
                  <a:txBody>
                    <a:bodyPr/>
                    <a:lstStyle/>
                    <a:p>
                      <a:r>
                        <a:rPr lang="en-IN" b="1" dirty="0" smtClean="0"/>
                        <a:t>16.67</a:t>
                      </a:r>
                      <a:endParaRPr lang="en-IN" b="1" dirty="0"/>
                    </a:p>
                  </a:txBody>
                  <a:tcPr/>
                </a:tc>
              </a:tr>
              <a:tr h="933931">
                <a:tc>
                  <a:txBody>
                    <a:bodyPr/>
                    <a:lstStyle/>
                    <a:p>
                      <a:r>
                        <a:rPr lang="en-IN" dirty="0" smtClean="0"/>
                        <a:t>4</a:t>
                      </a:r>
                      <a:endParaRPr lang="en-IN" dirty="0"/>
                    </a:p>
                  </a:txBody>
                  <a:tcPr/>
                </a:tc>
                <a:tc>
                  <a:txBody>
                    <a:bodyPr/>
                    <a:lstStyle/>
                    <a:p>
                      <a:r>
                        <a:rPr lang="en-IN" sz="1800" b="1" kern="1200" dirty="0" smtClean="0">
                          <a:solidFill>
                            <a:schemeClr val="dk1"/>
                          </a:solidFill>
                          <a:latin typeface="+mn-lt"/>
                          <a:ea typeface="+mn-ea"/>
                          <a:cs typeface="+mn-cs"/>
                        </a:rPr>
                        <a:t>Is your product compatible with the existing application system of a given hospital?</a:t>
                      </a:r>
                      <a:endParaRPr lang="en-IN" dirty="0"/>
                    </a:p>
                  </a:txBody>
                  <a:tcPr/>
                </a:tc>
                <a:tc>
                  <a:txBody>
                    <a:bodyPr/>
                    <a:lstStyle/>
                    <a:p>
                      <a:r>
                        <a:rPr lang="en-IN" b="1" dirty="0" smtClean="0"/>
                        <a:t>44.44</a:t>
                      </a:r>
                      <a:endParaRPr lang="en-IN" b="1" dirty="0"/>
                    </a:p>
                  </a:txBody>
                  <a:tcPr/>
                </a:tc>
                <a:tc>
                  <a:txBody>
                    <a:bodyPr/>
                    <a:lstStyle/>
                    <a:p>
                      <a:r>
                        <a:rPr lang="en-IN" b="1" dirty="0" smtClean="0"/>
                        <a:t>55.56</a:t>
                      </a:r>
                      <a:endParaRPr lang="en-IN" b="1" dirty="0"/>
                    </a:p>
                  </a:txBody>
                  <a:tcPr/>
                </a:tc>
                <a:tc>
                  <a:txBody>
                    <a:bodyPr/>
                    <a:lstStyle/>
                    <a:p>
                      <a:r>
                        <a:rPr lang="en-IN" b="1" dirty="0" smtClean="0"/>
                        <a:t>0.00</a:t>
                      </a:r>
                      <a:endParaRPr lang="en-IN" b="1" dirty="0"/>
                    </a:p>
                  </a:txBody>
                  <a:tcPr/>
                </a:tc>
                <a:tc>
                  <a:txBody>
                    <a:bodyPr/>
                    <a:lstStyle/>
                    <a:p>
                      <a:r>
                        <a:rPr lang="en-IN" b="1" dirty="0" smtClean="0"/>
                        <a:t>0.00</a:t>
                      </a:r>
                      <a:endParaRPr lang="en-IN" b="1" dirty="0"/>
                    </a:p>
                  </a:txBody>
                  <a:tcPr/>
                </a:tc>
              </a:tr>
              <a:tr h="1214110">
                <a:tc>
                  <a:txBody>
                    <a:bodyPr/>
                    <a:lstStyle/>
                    <a:p>
                      <a:r>
                        <a:rPr lang="en-IN" dirty="0" smtClean="0"/>
                        <a:t>5</a:t>
                      </a:r>
                      <a:endParaRPr lang="en-IN" dirty="0"/>
                    </a:p>
                  </a:txBody>
                  <a:tcPr/>
                </a:tc>
                <a:tc>
                  <a:txBody>
                    <a:bodyPr/>
                    <a:lstStyle/>
                    <a:p>
                      <a:r>
                        <a:rPr lang="en-IN" sz="1800" b="1" kern="1200" dirty="0" smtClean="0">
                          <a:solidFill>
                            <a:schemeClr val="dk1"/>
                          </a:solidFill>
                          <a:latin typeface="+mn-lt"/>
                          <a:ea typeface="+mn-ea"/>
                          <a:cs typeface="+mn-cs"/>
                        </a:rPr>
                        <a:t>Is support team available once the system goes “Live” in case of any system difficulties?</a:t>
                      </a:r>
                      <a:endParaRPr lang="en-IN" dirty="0"/>
                    </a:p>
                  </a:txBody>
                  <a:tcPr/>
                </a:tc>
                <a:tc>
                  <a:txBody>
                    <a:bodyPr/>
                    <a:lstStyle/>
                    <a:p>
                      <a:r>
                        <a:rPr lang="en-IN" b="1" dirty="0" smtClean="0"/>
                        <a:t>94.44</a:t>
                      </a:r>
                      <a:endParaRPr lang="en-IN" b="1" dirty="0"/>
                    </a:p>
                  </a:txBody>
                  <a:tcPr/>
                </a:tc>
                <a:tc>
                  <a:txBody>
                    <a:bodyPr/>
                    <a:lstStyle/>
                    <a:p>
                      <a:r>
                        <a:rPr lang="en-IN" b="1" dirty="0" smtClean="0"/>
                        <a:t>5.56</a:t>
                      </a:r>
                      <a:endParaRPr lang="en-IN" b="1" dirty="0"/>
                    </a:p>
                  </a:txBody>
                  <a:tcPr/>
                </a:tc>
                <a:tc>
                  <a:txBody>
                    <a:bodyPr/>
                    <a:lstStyle/>
                    <a:p>
                      <a:r>
                        <a:rPr lang="en-IN" b="1" dirty="0" smtClean="0"/>
                        <a:t>0.00</a:t>
                      </a:r>
                      <a:endParaRPr lang="en-IN" b="1" dirty="0"/>
                    </a:p>
                  </a:txBody>
                  <a:tcPr/>
                </a:tc>
                <a:tc>
                  <a:txBody>
                    <a:bodyPr/>
                    <a:lstStyle/>
                    <a:p>
                      <a:r>
                        <a:rPr lang="en-IN" b="1" dirty="0" smtClean="0"/>
                        <a:t>0.00</a:t>
                      </a:r>
                      <a:endParaRPr lang="en-IN" b="1"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225</TotalTime>
  <Words>1035</Words>
  <Application>Microsoft Office PowerPoint</Application>
  <PresentationFormat>On-screen Show (4:3)</PresentationFormat>
  <Paragraphs>196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Gill Sans MT</vt:lpstr>
      <vt:lpstr>Times New Roman</vt:lpstr>
      <vt:lpstr>Verdana</vt:lpstr>
      <vt:lpstr>Wingdings 2</vt:lpstr>
      <vt:lpstr>Solstice</vt:lpstr>
      <vt:lpstr>  Study on Best Practices Available for Successful Implementation of an Electronic Medical Record/Electronic Health Record System in a U.S Hospital</vt:lpstr>
      <vt:lpstr>Organization Profile</vt:lpstr>
      <vt:lpstr>Internship Report</vt:lpstr>
      <vt:lpstr>Dissertation </vt:lpstr>
      <vt:lpstr>Literature Review</vt:lpstr>
      <vt:lpstr>Types of Implementation Practices</vt:lpstr>
      <vt:lpstr>Objectives</vt:lpstr>
      <vt:lpstr>Methodology</vt:lpstr>
      <vt:lpstr>Results</vt:lpstr>
      <vt:lpstr>PowerPoint Presentation</vt:lpstr>
      <vt:lpstr>PowerPoint Presentation</vt:lpstr>
      <vt:lpstr>PowerPoint Presentation</vt:lpstr>
      <vt:lpstr>Discussion</vt:lpstr>
      <vt:lpstr>Limitations</vt:lpstr>
      <vt:lpstr>Recommendation</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dc:title>
  <dc:creator>Riyas Ali</dc:creator>
  <cp:lastModifiedBy>Sonal Gulia</cp:lastModifiedBy>
  <cp:revision>30</cp:revision>
  <dcterms:created xsi:type="dcterms:W3CDTF">2015-05-14T06:15:48Z</dcterms:created>
  <dcterms:modified xsi:type="dcterms:W3CDTF">2015-05-18T04:44:24Z</dcterms:modified>
</cp:coreProperties>
</file>