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gif" ContentType="image/gif"/>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sldIdLst>
    <p:sldId id="256" r:id="rId2"/>
    <p:sldId id="257" r:id="rId3"/>
    <p:sldId id="260" r:id="rId4"/>
    <p:sldId id="265" r:id="rId5"/>
    <p:sldId id="261" r:id="rId6"/>
    <p:sldId id="262" r:id="rId7"/>
    <p:sldId id="263" r:id="rId8"/>
    <p:sldId id="264" r:id="rId9"/>
    <p:sldId id="259" r:id="rId10"/>
    <p:sldId id="266" r:id="rId11"/>
    <p:sldId id="267" r:id="rId12"/>
    <p:sldId id="271" r:id="rId13"/>
    <p:sldId id="268" r:id="rId14"/>
    <p:sldId id="269" r:id="rId15"/>
    <p:sldId id="270" r:id="rId16"/>
    <p:sldId id="272" r:id="rId17"/>
    <p:sldId id="273" r:id="rId18"/>
    <p:sldId id="274" r:id="rId19"/>
    <p:sldId id="275" r:id="rId20"/>
    <p:sldId id="276" r:id="rId21"/>
    <p:sldId id="284"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Organization conduct employee engagement activities time to time to keep me engaged</a:t>
            </a:r>
          </a:p>
        </c:rich>
      </c:tx>
      <c:layout/>
    </c:title>
    <c:view3D>
      <c:rotX val="30"/>
      <c:perspective val="30"/>
    </c:view3D>
    <c:plotArea>
      <c:layout>
        <c:manualLayout>
          <c:layoutTarget val="inner"/>
          <c:xMode val="edge"/>
          <c:yMode val="edge"/>
          <c:x val="8.7336533345090922E-2"/>
          <c:y val="0.29327795072941537"/>
          <c:w val="0.72275923172667078"/>
          <c:h val="0.61806507347629691"/>
        </c:manualLayout>
      </c:layout>
      <c:pie3DChart>
        <c:varyColors val="1"/>
        <c:ser>
          <c:idx val="0"/>
          <c:order val="0"/>
          <c:tx>
            <c:strRef>
              <c:f>Sheet1!$B$1</c:f>
              <c:strCache>
                <c:ptCount val="1"/>
                <c:pt idx="0">
                  <c:v>Organization conduct employee engagement activities time to time to keep me engaged</c:v>
                </c:pt>
              </c:strCache>
            </c:strRef>
          </c:tx>
          <c:dLbls>
            <c:dLbl>
              <c:idx val="2"/>
              <c:layout>
                <c:manualLayout>
                  <c:x val="6.2562227371560475E-2"/>
                  <c:y val="7.6868623690687823E-2"/>
                </c:manualLayout>
              </c:layout>
              <c:showCatName val="1"/>
              <c:showPercent val="1"/>
            </c:dLbl>
            <c:dLbl>
              <c:idx val="3"/>
              <c:layout>
                <c:manualLayout>
                  <c:x val="0.21869482630408968"/>
                  <c:y val="4.3093960847898722E-3"/>
                </c:manualLayout>
              </c:layout>
              <c:showCatName val="1"/>
              <c:showPercent val="1"/>
            </c:dLbl>
            <c:dLbl>
              <c:idx val="4"/>
              <c:layout>
                <c:manualLayout>
                  <c:x val="9.0432037144267743E-2"/>
                  <c:y val="1.8600749773548298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72</c:v>
                </c:pt>
                <c:pt idx="1">
                  <c:v>21</c:v>
                </c:pt>
                <c:pt idx="2">
                  <c:v>7</c:v>
                </c:pt>
                <c:pt idx="3">
                  <c:v>0</c:v>
                </c:pt>
                <c:pt idx="4">
                  <c:v>0</c:v>
                </c:pt>
              </c:numCache>
            </c:numRef>
          </c:val>
        </c:ser>
        <c:dLbls>
          <c:showCatName val="1"/>
          <c:showPercent val="1"/>
        </c:dLbls>
      </c:pie3DChart>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Such kind of activities should happen in future as it keeps us engaged &amp; interested  </a:t>
            </a:r>
          </a:p>
        </c:rich>
      </c:tx>
      <c:layout/>
    </c:title>
    <c:view3D>
      <c:rotX val="30"/>
      <c:perspective val="30"/>
    </c:view3D>
    <c:plotArea>
      <c:layout>
        <c:manualLayout>
          <c:layoutTarget val="inner"/>
          <c:xMode val="edge"/>
          <c:yMode val="edge"/>
          <c:x val="8.796296296296309E-2"/>
          <c:y val="0.33000782503045262"/>
          <c:w val="0.8768274278215229"/>
          <c:h val="0.64840255814713232"/>
        </c:manualLayout>
      </c:layout>
      <c:pie3DChart>
        <c:varyColors val="1"/>
        <c:ser>
          <c:idx val="0"/>
          <c:order val="0"/>
          <c:tx>
            <c:strRef>
              <c:f>Sheet1!$B$1</c:f>
              <c:strCache>
                <c:ptCount val="1"/>
                <c:pt idx="0">
                  <c:v>Such kind of activities should happen in future as it keeps us engaged &amp; interested  </c:v>
                </c:pt>
              </c:strCache>
            </c:strRef>
          </c:tx>
          <c:dLbls>
            <c:dLbl>
              <c:idx val="3"/>
              <c:layout>
                <c:manualLayout>
                  <c:x val="9.0287542182227218E-2"/>
                  <c:y val="-5.4253129623262897E-2"/>
                </c:manualLayout>
              </c:layout>
              <c:showCatName val="1"/>
              <c:showPercent val="1"/>
            </c:dLbl>
            <c:dLbl>
              <c:idx val="4"/>
              <c:layout>
                <c:manualLayout>
                  <c:x val="0.32138287401574805"/>
                  <c:y val="-7.5484319603490307E-3"/>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39</c:v>
                </c:pt>
                <c:pt idx="1">
                  <c:v>49</c:v>
                </c:pt>
                <c:pt idx="2">
                  <c:v>12</c:v>
                </c:pt>
                <c:pt idx="3">
                  <c:v>0</c:v>
                </c:pt>
                <c:pt idx="4">
                  <c:v>0</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The recreational/engagement activities makes me look forward to work</a:t>
            </a:r>
          </a:p>
        </c:rich>
      </c:tx>
      <c:layout/>
    </c:title>
    <c:view3D>
      <c:rotX val="30"/>
      <c:perspective val="30"/>
    </c:view3D>
    <c:plotArea>
      <c:layout>
        <c:manualLayout>
          <c:layoutTarget val="inner"/>
          <c:xMode val="edge"/>
          <c:yMode val="edge"/>
          <c:x val="7.0320188771266667E-2"/>
          <c:y val="0.35350711720281364"/>
          <c:w val="0.84844030998488551"/>
          <c:h val="0.64649288279718664"/>
        </c:manualLayout>
      </c:layout>
      <c:pie3DChart>
        <c:varyColors val="1"/>
        <c:ser>
          <c:idx val="0"/>
          <c:order val="0"/>
          <c:tx>
            <c:strRef>
              <c:f>Sheet1!$B$1</c:f>
              <c:strCache>
                <c:ptCount val="1"/>
                <c:pt idx="0">
                  <c:v>The recreational/engagement activities makes me look forward to work</c:v>
                </c:pt>
              </c:strCache>
            </c:strRef>
          </c:tx>
          <c:dLbls>
            <c:dLbl>
              <c:idx val="0"/>
              <c:layout>
                <c:manualLayout>
                  <c:x val="-0.12479831169449743"/>
                  <c:y val="0.12537936971568495"/>
                </c:manualLayout>
              </c:layout>
              <c:showCatName val="1"/>
              <c:showPercent val="1"/>
            </c:dLbl>
            <c:dLbl>
              <c:idx val="4"/>
              <c:layout>
                <c:manualLayout>
                  <c:x val="0.32938844845406362"/>
                  <c:y val="1.9430467245362994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14</c:v>
                </c:pt>
                <c:pt idx="1">
                  <c:v>65</c:v>
                </c:pt>
                <c:pt idx="2">
                  <c:v>16</c:v>
                </c:pt>
                <c:pt idx="3">
                  <c:v>5</c:v>
                </c:pt>
                <c:pt idx="4">
                  <c:v>0</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These sessions are informative, interactive &amp; work as good platform to have an interaction between people &amp; senior management</a:t>
            </a:r>
          </a:p>
        </c:rich>
      </c:tx>
      <c:layout/>
    </c:title>
    <c:view3D>
      <c:rotX val="30"/>
      <c:perspective val="30"/>
    </c:view3D>
    <c:plotArea>
      <c:layout>
        <c:manualLayout>
          <c:layoutTarget val="inner"/>
          <c:xMode val="edge"/>
          <c:yMode val="edge"/>
          <c:x val="9.5742074879448469E-2"/>
          <c:y val="0.37863185294390067"/>
          <c:w val="0.80313602293625219"/>
          <c:h val="0.62018559564373088"/>
        </c:manualLayout>
      </c:layout>
      <c:pie3DChart>
        <c:varyColors val="1"/>
        <c:ser>
          <c:idx val="0"/>
          <c:order val="0"/>
          <c:tx>
            <c:strRef>
              <c:f>Sheet1!$B$1</c:f>
              <c:strCache>
                <c:ptCount val="1"/>
                <c:pt idx="0">
                  <c:v>These sessions are informative, interactive &amp; work as good platform to have an interaction between people &amp; senior management</c:v>
                </c:pt>
              </c:strCache>
            </c:strRef>
          </c:tx>
          <c:dLbls>
            <c:dLbl>
              <c:idx val="0"/>
              <c:layout>
                <c:manualLayout>
                  <c:x val="-9.566283791587106E-2"/>
                  <c:y val="5.3331745520351852E-2"/>
                </c:manualLayout>
              </c:layout>
              <c:showCatName val="1"/>
              <c:showPercent val="1"/>
            </c:dLbl>
            <c:dLbl>
              <c:idx val="3"/>
              <c:layout>
                <c:manualLayout>
                  <c:x val="-0.29835150863553433"/>
                  <c:y val="3.650677451486313E-2"/>
                </c:manualLayout>
              </c:layout>
              <c:showCatName val="1"/>
              <c:showPercent val="1"/>
            </c:dLbl>
            <c:dLbl>
              <c:idx val="4"/>
              <c:layout>
                <c:manualLayout>
                  <c:x val="0.40746287903622996"/>
                  <c:y val="3.8285063510980682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14</c:v>
                </c:pt>
                <c:pt idx="1">
                  <c:v>72</c:v>
                </c:pt>
                <c:pt idx="2">
                  <c:v>14</c:v>
                </c:pt>
                <c:pt idx="3">
                  <c:v>0</c:v>
                </c:pt>
                <c:pt idx="4">
                  <c:v>0</c:v>
                </c:pt>
              </c:numCache>
            </c:numRef>
          </c:val>
        </c:ser>
        <c:dLbls>
          <c:showCatName val="1"/>
          <c:showPercent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The activity were well organized/prepared and gave insights on new ways of working in a team</a:t>
            </a:r>
          </a:p>
        </c:rich>
      </c:tx>
      <c:layout/>
    </c:title>
    <c:view3D>
      <c:rotX val="30"/>
      <c:perspective val="30"/>
    </c:view3D>
    <c:plotArea>
      <c:layout>
        <c:manualLayout>
          <c:layoutTarget val="inner"/>
          <c:xMode val="edge"/>
          <c:yMode val="edge"/>
          <c:x val="8.6336487363829498E-2"/>
          <c:y val="0.2073737657792776"/>
          <c:w val="0.89872428609346144"/>
          <c:h val="0.74329115110611177"/>
        </c:manualLayout>
      </c:layout>
      <c:pie3DChart>
        <c:varyColors val="1"/>
        <c:ser>
          <c:idx val="0"/>
          <c:order val="0"/>
          <c:tx>
            <c:strRef>
              <c:f>Sheet1!$B$1</c:f>
              <c:strCache>
                <c:ptCount val="1"/>
                <c:pt idx="0">
                  <c:v>The activity were well organized/prepared and gave insights on new ways of working in a team</c:v>
                </c:pt>
              </c:strCache>
            </c:strRef>
          </c:tx>
          <c:dLbls>
            <c:dLbl>
              <c:idx val="3"/>
              <c:layout>
                <c:manualLayout>
                  <c:x val="-0.36109875026724697"/>
                  <c:y val="4.7599844619199215E-2"/>
                </c:manualLayout>
              </c:layout>
              <c:showCatName val="1"/>
              <c:showPercent val="1"/>
            </c:dLbl>
            <c:dLbl>
              <c:idx val="4"/>
              <c:layout>
                <c:manualLayout>
                  <c:x val="0.38362898351964436"/>
                  <c:y val="0.10191378250592609"/>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30</c:v>
                </c:pt>
                <c:pt idx="1">
                  <c:v>53</c:v>
                </c:pt>
                <c:pt idx="2">
                  <c:v>18</c:v>
                </c:pt>
                <c:pt idx="3">
                  <c:v>0</c:v>
                </c:pt>
                <c:pt idx="4">
                  <c:v>0</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These activities are stress busters &amp; I feel energized to go back to work</a:t>
            </a:r>
          </a:p>
        </c:rich>
      </c:tx>
      <c:layout/>
    </c:title>
    <c:view3D>
      <c:rotX val="30"/>
      <c:perspective val="30"/>
    </c:view3D>
    <c:plotArea>
      <c:layout>
        <c:manualLayout>
          <c:layoutTarget val="inner"/>
          <c:xMode val="edge"/>
          <c:yMode val="edge"/>
          <c:x val="9.4430212845629233E-2"/>
          <c:y val="0.33479613564372085"/>
          <c:w val="0.86037971421178672"/>
          <c:h val="0.66520386435627954"/>
        </c:manualLayout>
      </c:layout>
      <c:pie3DChart>
        <c:varyColors val="1"/>
        <c:ser>
          <c:idx val="0"/>
          <c:order val="0"/>
          <c:tx>
            <c:strRef>
              <c:f>Sheet1!$B$1</c:f>
              <c:strCache>
                <c:ptCount val="1"/>
                <c:pt idx="0">
                  <c:v>These activities are stress busters &amp; I feel energized to go back to work</c:v>
                </c:pt>
              </c:strCache>
            </c:strRef>
          </c:tx>
          <c:dLbls>
            <c:dLbl>
              <c:idx val="0"/>
              <c:layout>
                <c:manualLayout>
                  <c:x val="-0.15699525731253056"/>
                  <c:y val="9.6558842306873796E-2"/>
                </c:manualLayout>
              </c:layout>
              <c:showCatName val="1"/>
              <c:showPercent val="1"/>
            </c:dLbl>
            <c:dLbl>
              <c:idx val="2"/>
              <c:layout>
                <c:manualLayout>
                  <c:x val="9.2093812587851293E-2"/>
                  <c:y val="7.8458527391333813E-2"/>
                </c:manualLayout>
              </c:layout>
              <c:showCatName val="1"/>
              <c:showPercent val="1"/>
            </c:dLbl>
            <c:dLbl>
              <c:idx val="3"/>
              <c:layout>
                <c:manualLayout>
                  <c:x val="0.36395271894622105"/>
                  <c:y val="-5.2893252696486538E-4"/>
                </c:manualLayout>
              </c:layout>
              <c:showCatName val="1"/>
              <c:showPercent val="1"/>
            </c:dLbl>
            <c:dLbl>
              <c:idx val="4"/>
              <c:layout>
                <c:manualLayout>
                  <c:x val="-0.38063593453292333"/>
                  <c:y val="6.0612541705877321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20</c:v>
                </c:pt>
                <c:pt idx="1">
                  <c:v>61</c:v>
                </c:pt>
                <c:pt idx="2">
                  <c:v>19</c:v>
                </c:pt>
                <c:pt idx="3">
                  <c:v>0</c:v>
                </c:pt>
                <c:pt idx="4">
                  <c:v>0</c:v>
                </c:pt>
              </c:numCache>
            </c:numRef>
          </c:val>
        </c:ser>
        <c:dLbls>
          <c:showCatName val="1"/>
          <c:showPercent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Events such as Mashik utsav (celebration of employee's birthday) makes me feel valuable &amp; create a sense of oness which will  keep me attached to the organization</a:t>
            </a:r>
          </a:p>
        </c:rich>
      </c:tx>
      <c:layout>
        <c:manualLayout>
          <c:xMode val="edge"/>
          <c:yMode val="edge"/>
          <c:x val="0.12584599352550851"/>
          <c:y val="2.127509366186486E-2"/>
        </c:manualLayout>
      </c:layout>
    </c:title>
    <c:view3D>
      <c:rotX val="30"/>
      <c:perspective val="30"/>
    </c:view3D>
    <c:plotArea>
      <c:layout>
        <c:manualLayout>
          <c:layoutTarget val="inner"/>
          <c:xMode val="edge"/>
          <c:yMode val="edge"/>
          <c:x val="8.7942260095468253E-2"/>
          <c:y val="0.41775725487192505"/>
          <c:w val="0.83443143820544963"/>
          <c:h val="0.5807389399079097"/>
        </c:manualLayout>
      </c:layout>
      <c:pie3DChart>
        <c:varyColors val="1"/>
        <c:ser>
          <c:idx val="0"/>
          <c:order val="0"/>
          <c:tx>
            <c:strRef>
              <c:f>Sheet1!$B$1</c:f>
              <c:strCache>
                <c:ptCount val="1"/>
                <c:pt idx="0">
                  <c:v>Events such as Mashik utsav (celebration of employee's birthday) makes me feel valuable &amp; create a sense of oness which will  keep me attached to the organization</c:v>
                </c:pt>
              </c:strCache>
            </c:strRef>
          </c:tx>
          <c:dLbls>
            <c:dLbl>
              <c:idx val="0"/>
              <c:layout>
                <c:manualLayout>
                  <c:x val="-0.16655218407697878"/>
                  <c:y val="2.0310429539807575E-2"/>
                </c:manualLayout>
              </c:layout>
              <c:showCatName val="1"/>
              <c:showPercent val="1"/>
            </c:dLbl>
            <c:dLbl>
              <c:idx val="2"/>
              <c:layout>
                <c:manualLayout>
                  <c:x val="5.1952676976898905E-2"/>
                  <c:y val="7.859317621615923E-2"/>
                </c:manualLayout>
              </c:layout>
              <c:showCatName val="1"/>
              <c:showPercent val="1"/>
            </c:dLbl>
            <c:dLbl>
              <c:idx val="3"/>
              <c:layout>
                <c:manualLayout>
                  <c:x val="3.4414121331384891E-2"/>
                  <c:y val="4.6350976961213181E-2"/>
                </c:manualLayout>
              </c:layout>
              <c:showCatName val="1"/>
              <c:showPercent val="1"/>
            </c:dLbl>
            <c:dLbl>
              <c:idx val="4"/>
              <c:layout>
                <c:manualLayout>
                  <c:x val="0.39450054504303261"/>
                  <c:y val="0.10258457276173807"/>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35</c:v>
                </c:pt>
                <c:pt idx="1">
                  <c:v>47</c:v>
                </c:pt>
                <c:pt idx="2">
                  <c:v>16</c:v>
                </c:pt>
                <c:pt idx="3">
                  <c:v>2</c:v>
                </c:pt>
                <c:pt idx="4">
                  <c:v>0</c:v>
                </c:pt>
              </c:numCache>
            </c:numRef>
          </c:val>
        </c:ser>
        <c:dLbls>
          <c:showCatName val="1"/>
          <c:showPercent val="1"/>
        </c:dLbls>
      </c:pie3D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Events like Pratistha(employee of the month) keep me motivated to perform well &amp; dedicate towards accomplishing the vision of the organization</a:t>
            </a:r>
          </a:p>
        </c:rich>
      </c:tx>
      <c:layout>
        <c:manualLayout>
          <c:xMode val="edge"/>
          <c:yMode val="edge"/>
          <c:x val="0.10121894139865922"/>
          <c:y val="0"/>
        </c:manualLayout>
      </c:layout>
    </c:title>
    <c:view3D>
      <c:rotX val="30"/>
      <c:perspective val="30"/>
    </c:view3D>
    <c:plotArea>
      <c:layout>
        <c:manualLayout>
          <c:layoutTarget val="inner"/>
          <c:xMode val="edge"/>
          <c:yMode val="edge"/>
          <c:x val="8.7942260095468253E-2"/>
          <c:y val="0.39552548577016094"/>
          <c:w val="0.8688710145578783"/>
          <c:h val="0.57783037212351573"/>
        </c:manualLayout>
      </c:layout>
      <c:pie3DChart>
        <c:varyColors val="1"/>
        <c:ser>
          <c:idx val="0"/>
          <c:order val="0"/>
          <c:tx>
            <c:strRef>
              <c:f>Sheet1!$B$1</c:f>
              <c:strCache>
                <c:ptCount val="1"/>
                <c:pt idx="0">
                  <c:v>Events like Pratistha(employee of the month) keep me motivated to perform well &amp; dedicate towards accomplishing the vision of the organization</c:v>
                </c:pt>
              </c:strCache>
            </c:strRef>
          </c:tx>
          <c:dLbls>
            <c:dLbl>
              <c:idx val="0"/>
              <c:layout>
                <c:manualLayout>
                  <c:x val="-0.13943391024808022"/>
                  <c:y val="5.9636114854622196E-2"/>
                </c:manualLayout>
              </c:layout>
              <c:showCatName val="1"/>
              <c:showPercent val="1"/>
            </c:dLbl>
            <c:dLbl>
              <c:idx val="2"/>
              <c:layout>
                <c:manualLayout>
                  <c:x val="9.3705755262004212E-2"/>
                  <c:y val="7.4291762106355921E-2"/>
                </c:manualLayout>
              </c:layout>
              <c:showCatName val="1"/>
              <c:showPercent val="1"/>
            </c:dLbl>
            <c:dLbl>
              <c:idx val="3"/>
              <c:layout>
                <c:manualLayout>
                  <c:x val="-0.36274278816083982"/>
                  <c:y val="4.5383258807039639E-2"/>
                </c:manualLayout>
              </c:layout>
              <c:showCatName val="1"/>
              <c:showPercent val="1"/>
            </c:dLbl>
            <c:dLbl>
              <c:idx val="4"/>
              <c:layout>
                <c:manualLayout>
                  <c:x val="0.33801455666301938"/>
                  <c:y val="7.4885829527650924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38</c:v>
                </c:pt>
                <c:pt idx="1">
                  <c:v>46</c:v>
                </c:pt>
                <c:pt idx="2">
                  <c:v>16</c:v>
                </c:pt>
                <c:pt idx="3">
                  <c:v>0</c:v>
                </c:pt>
                <c:pt idx="4">
                  <c:v>0</c:v>
                </c:pt>
              </c:numCache>
            </c:numRef>
          </c:val>
        </c:ser>
        <c:dLbls>
          <c:showCatName val="1"/>
          <c:showPercent val="1"/>
        </c:dLbls>
      </c:pie3DChart>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dirty="0"/>
              <a:t>Events like </a:t>
            </a:r>
            <a:r>
              <a:rPr lang="en-US" sz="1200" dirty="0" err="1"/>
              <a:t>samiksha</a:t>
            </a:r>
            <a:r>
              <a:rPr lang="en-US" sz="1200" dirty="0"/>
              <a:t>( competition &amp; games) gives a good learning as well as fun &amp; interaction </a:t>
            </a:r>
            <a:r>
              <a:rPr lang="en-US" sz="1200" dirty="0" err="1"/>
              <a:t>wih</a:t>
            </a:r>
            <a:r>
              <a:rPr lang="en-US" sz="1200" dirty="0"/>
              <a:t> inter-department employees</a:t>
            </a:r>
          </a:p>
        </c:rich>
      </c:tx>
      <c:layout>
        <c:manualLayout>
          <c:xMode val="edge"/>
          <c:yMode val="edge"/>
          <c:x val="0.11823095738414428"/>
          <c:y val="2.7994790470749688E-2"/>
        </c:manualLayout>
      </c:layout>
    </c:title>
    <c:view3D>
      <c:rotX val="30"/>
      <c:perspective val="30"/>
    </c:view3D>
    <c:plotArea>
      <c:layout>
        <c:manualLayout>
          <c:layoutTarget val="inner"/>
          <c:xMode val="edge"/>
          <c:yMode val="edge"/>
          <c:x val="8.7942260095468253E-2"/>
          <c:y val="0.32606326014397874"/>
          <c:w val="0.70912725434576462"/>
          <c:h val="0.58155393130254718"/>
        </c:manualLayout>
      </c:layout>
      <c:pie3DChart>
        <c:varyColors val="1"/>
        <c:ser>
          <c:idx val="0"/>
          <c:order val="0"/>
          <c:tx>
            <c:strRef>
              <c:f>Sheet1!$B$1</c:f>
              <c:strCache>
                <c:ptCount val="1"/>
                <c:pt idx="0">
                  <c:v>Events like samiksha( competition &amp; games) gives a good learning as well as fun &amp; interaction wih inter-department employees</c:v>
                </c:pt>
              </c:strCache>
            </c:strRef>
          </c:tx>
          <c:dLbls>
            <c:dLbl>
              <c:idx val="0"/>
              <c:layout>
                <c:manualLayout>
                  <c:x val="-0.11360415175375806"/>
                  <c:y val="7.8370462838486657E-2"/>
                </c:manualLayout>
              </c:layout>
              <c:showCatName val="1"/>
              <c:showPercent val="1"/>
            </c:dLbl>
            <c:dLbl>
              <c:idx val="3"/>
              <c:layout>
                <c:manualLayout>
                  <c:x val="7.1198997852541163E-2"/>
                  <c:y val="6.4592535689136421E-2"/>
                </c:manualLayout>
              </c:layout>
              <c:showCatName val="1"/>
              <c:showPercent val="1"/>
            </c:dLbl>
            <c:dLbl>
              <c:idx val="4"/>
              <c:layout>
                <c:manualLayout>
                  <c:x val="0.42186638033882129"/>
                  <c:y val="9.745822930670256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20</c:v>
                </c:pt>
                <c:pt idx="1">
                  <c:v>36</c:v>
                </c:pt>
                <c:pt idx="2">
                  <c:v>36</c:v>
                </c:pt>
                <c:pt idx="3">
                  <c:v>8</c:v>
                </c:pt>
                <c:pt idx="4">
                  <c:v>0</c:v>
                </c:pt>
              </c:numCache>
            </c:numRef>
          </c:val>
        </c:ser>
        <c:dLbls>
          <c:showCatName val="1"/>
          <c:showPercent val="1"/>
        </c:dLbls>
      </c:pie3DChart>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I'll recommend my colleagues to participate in such engagement activities</a:t>
            </a:r>
          </a:p>
        </c:rich>
      </c:tx>
      <c:layout/>
    </c:title>
    <c:view3D>
      <c:rotX val="30"/>
      <c:perspective val="30"/>
    </c:view3D>
    <c:plotArea>
      <c:layout>
        <c:manualLayout>
          <c:layoutTarget val="inner"/>
          <c:xMode val="edge"/>
          <c:yMode val="edge"/>
          <c:x val="8.796296296296309E-2"/>
          <c:y val="0.3156324242812229"/>
          <c:w val="0.87080129601661704"/>
          <c:h val="0.63896831832472711"/>
        </c:manualLayout>
      </c:layout>
      <c:pie3DChart>
        <c:varyColors val="1"/>
        <c:ser>
          <c:idx val="0"/>
          <c:order val="0"/>
          <c:tx>
            <c:strRef>
              <c:f>Sheet1!$B$1</c:f>
              <c:strCache>
                <c:ptCount val="1"/>
                <c:pt idx="0">
                  <c:v>I'll recommend my colleagues to participate in such engagement activities</c:v>
                </c:pt>
              </c:strCache>
            </c:strRef>
          </c:tx>
          <c:dLbls>
            <c:dLbl>
              <c:idx val="0"/>
              <c:layout>
                <c:manualLayout>
                  <c:x val="-0.12211317641253804"/>
                  <c:y val="0.11385873731697638"/>
                </c:manualLayout>
              </c:layout>
              <c:showCatName val="1"/>
              <c:showPercent val="1"/>
            </c:dLbl>
            <c:dLbl>
              <c:idx val="3"/>
              <c:layout>
                <c:manualLayout>
                  <c:x val="6.887521872265967E-2"/>
                  <c:y val="0.13003437070366206"/>
                </c:manualLayout>
              </c:layout>
              <c:showCatName val="1"/>
              <c:showPercent val="1"/>
            </c:dLbl>
            <c:dLbl>
              <c:idx val="4"/>
              <c:layout>
                <c:manualLayout>
                  <c:x val="-0.39642211917415693"/>
                  <c:y val="7.0555863789187115E-2"/>
                </c:manualLayout>
              </c:layout>
              <c:showCatName val="1"/>
              <c:showPercent val="1"/>
            </c:dLbl>
            <c:showCatName val="1"/>
            <c:showPercent val="1"/>
          </c:dLbls>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18</c:v>
                </c:pt>
                <c:pt idx="1">
                  <c:v>46</c:v>
                </c:pt>
                <c:pt idx="2">
                  <c:v>29</c:v>
                </c:pt>
                <c:pt idx="3">
                  <c:v>7</c:v>
                </c:pt>
                <c:pt idx="4">
                  <c:v>0</c:v>
                </c:pt>
              </c:numCache>
            </c:numRef>
          </c:val>
        </c:ser>
        <c:dLbls>
          <c:showCatName val="1"/>
          <c:showPercent val="1"/>
        </c:dLbls>
      </c:pie3D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DFDE5-F488-4103-8AAD-F93048CD5CF2}"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382A5BAA-1CF9-4106-8B02-EE8BC40AB6F1}">
      <dgm:prSet phldrT="[Text]"/>
      <dgm:spPr/>
      <dgm:t>
        <a:bodyPr/>
        <a:lstStyle/>
        <a:p>
          <a:r>
            <a:rPr lang="en-US" dirty="0" smtClean="0"/>
            <a:t>Data collection</a:t>
          </a:r>
          <a:endParaRPr lang="en-US" dirty="0"/>
        </a:p>
      </dgm:t>
    </dgm:pt>
    <dgm:pt modelId="{CCD1811F-3462-4F18-BC56-749466E8D0ED}" type="parTrans" cxnId="{4AB2C9EC-4731-436F-AF9A-F4F5D292BCFF}">
      <dgm:prSet/>
      <dgm:spPr/>
      <dgm:t>
        <a:bodyPr/>
        <a:lstStyle/>
        <a:p>
          <a:endParaRPr lang="en-US"/>
        </a:p>
      </dgm:t>
    </dgm:pt>
    <dgm:pt modelId="{3A434FDE-1B94-4528-AA74-FD90B605F4D9}" type="sibTrans" cxnId="{4AB2C9EC-4731-436F-AF9A-F4F5D292BCFF}">
      <dgm:prSet/>
      <dgm:spPr/>
      <dgm:t>
        <a:bodyPr/>
        <a:lstStyle/>
        <a:p>
          <a:endParaRPr lang="en-US"/>
        </a:p>
      </dgm:t>
    </dgm:pt>
    <dgm:pt modelId="{4136D4FE-0DB2-4028-BB2A-D31D489B2DC2}">
      <dgm:prSet phldrT="[Text]"/>
      <dgm:spPr/>
      <dgm:t>
        <a:bodyPr/>
        <a:lstStyle/>
        <a:p>
          <a:r>
            <a:rPr lang="en-US" dirty="0" smtClean="0"/>
            <a:t>Primary data</a:t>
          </a:r>
          <a:endParaRPr lang="en-US" dirty="0"/>
        </a:p>
      </dgm:t>
    </dgm:pt>
    <dgm:pt modelId="{3CB55C5F-5267-4357-8824-27C4DB42C30B}" type="parTrans" cxnId="{B8967C92-52CE-41C6-AED0-41591D979E92}">
      <dgm:prSet/>
      <dgm:spPr/>
      <dgm:t>
        <a:bodyPr/>
        <a:lstStyle/>
        <a:p>
          <a:endParaRPr lang="en-US"/>
        </a:p>
      </dgm:t>
    </dgm:pt>
    <dgm:pt modelId="{898DA783-59A6-462D-9B0F-C79A2C65AEB8}" type="sibTrans" cxnId="{B8967C92-52CE-41C6-AED0-41591D979E92}">
      <dgm:prSet/>
      <dgm:spPr/>
      <dgm:t>
        <a:bodyPr/>
        <a:lstStyle/>
        <a:p>
          <a:endParaRPr lang="en-US"/>
        </a:p>
      </dgm:t>
    </dgm:pt>
    <dgm:pt modelId="{2410BE39-ED62-4C5B-AB6E-6DFB120CA071}">
      <dgm:prSet phldrT="[Text]"/>
      <dgm:spPr/>
      <dgm:t>
        <a:bodyPr/>
        <a:lstStyle/>
        <a:p>
          <a:r>
            <a:rPr lang="en-US" dirty="0" smtClean="0"/>
            <a:t>Questionnaire </a:t>
          </a:r>
          <a:endParaRPr lang="en-US" dirty="0"/>
        </a:p>
      </dgm:t>
    </dgm:pt>
    <dgm:pt modelId="{5D110431-3657-4FC1-A1C1-3F0A7F358091}" type="parTrans" cxnId="{C8439B4E-FFA8-4AD7-A61E-4ACBFAB044D3}">
      <dgm:prSet/>
      <dgm:spPr/>
      <dgm:t>
        <a:bodyPr/>
        <a:lstStyle/>
        <a:p>
          <a:endParaRPr lang="en-US"/>
        </a:p>
      </dgm:t>
    </dgm:pt>
    <dgm:pt modelId="{9E927EE0-3C7E-4591-8A31-B269C7946D8C}" type="sibTrans" cxnId="{C8439B4E-FFA8-4AD7-A61E-4ACBFAB044D3}">
      <dgm:prSet/>
      <dgm:spPr/>
      <dgm:t>
        <a:bodyPr/>
        <a:lstStyle/>
        <a:p>
          <a:endParaRPr lang="en-US"/>
        </a:p>
      </dgm:t>
    </dgm:pt>
    <dgm:pt modelId="{D240AAEA-24BA-4162-BD27-9CD97E54B03A}">
      <dgm:prSet phldrT="[Text]"/>
      <dgm:spPr/>
      <dgm:t>
        <a:bodyPr/>
        <a:lstStyle/>
        <a:p>
          <a:r>
            <a:rPr lang="en-US" dirty="0" smtClean="0"/>
            <a:t>Direct observation</a:t>
          </a:r>
          <a:endParaRPr lang="en-US" dirty="0"/>
        </a:p>
      </dgm:t>
    </dgm:pt>
    <dgm:pt modelId="{62900AF1-3608-4F21-B9DC-FB949BAC89BF}" type="parTrans" cxnId="{2E9A7D7D-445E-46C8-B46B-70E0A4363586}">
      <dgm:prSet/>
      <dgm:spPr/>
      <dgm:t>
        <a:bodyPr/>
        <a:lstStyle/>
        <a:p>
          <a:endParaRPr lang="en-US"/>
        </a:p>
      </dgm:t>
    </dgm:pt>
    <dgm:pt modelId="{4E901800-0037-40EA-A251-705047656CFB}" type="sibTrans" cxnId="{2E9A7D7D-445E-46C8-B46B-70E0A4363586}">
      <dgm:prSet/>
      <dgm:spPr/>
      <dgm:t>
        <a:bodyPr/>
        <a:lstStyle/>
        <a:p>
          <a:endParaRPr lang="en-US"/>
        </a:p>
      </dgm:t>
    </dgm:pt>
    <dgm:pt modelId="{A0DE945A-C49B-4227-864A-F0753C586189}">
      <dgm:prSet phldrT="[Text]"/>
      <dgm:spPr/>
      <dgm:t>
        <a:bodyPr/>
        <a:lstStyle/>
        <a:p>
          <a:r>
            <a:rPr lang="en-US" dirty="0" smtClean="0"/>
            <a:t>Secondary data</a:t>
          </a:r>
          <a:endParaRPr lang="en-US" dirty="0"/>
        </a:p>
      </dgm:t>
    </dgm:pt>
    <dgm:pt modelId="{E95BE71F-F7ED-421B-BB9A-269ABEB13830}" type="parTrans" cxnId="{18C25D6D-CB2B-40B5-BA72-93121E786926}">
      <dgm:prSet/>
      <dgm:spPr/>
      <dgm:t>
        <a:bodyPr/>
        <a:lstStyle/>
        <a:p>
          <a:endParaRPr lang="en-US"/>
        </a:p>
      </dgm:t>
    </dgm:pt>
    <dgm:pt modelId="{586AF59B-DD2A-4A05-97D8-AD322D472F61}" type="sibTrans" cxnId="{18C25D6D-CB2B-40B5-BA72-93121E786926}">
      <dgm:prSet/>
      <dgm:spPr/>
      <dgm:t>
        <a:bodyPr/>
        <a:lstStyle/>
        <a:p>
          <a:endParaRPr lang="en-US"/>
        </a:p>
      </dgm:t>
    </dgm:pt>
    <dgm:pt modelId="{830D08B3-B517-4617-BE3E-09C8E3A404C3}">
      <dgm:prSet phldrT="[Text]"/>
      <dgm:spPr/>
      <dgm:t>
        <a:bodyPr/>
        <a:lstStyle/>
        <a:p>
          <a:r>
            <a:rPr lang="en-US" dirty="0" smtClean="0"/>
            <a:t>Internal </a:t>
          </a:r>
          <a:r>
            <a:rPr lang="en-US" dirty="0" err="1" smtClean="0"/>
            <a:t>organiz</a:t>
          </a:r>
          <a:r>
            <a:rPr lang="en-US" dirty="0" smtClean="0"/>
            <a:t>-</a:t>
          </a:r>
        </a:p>
        <a:p>
          <a:r>
            <a:rPr lang="en-US" dirty="0" err="1" smtClean="0"/>
            <a:t>ational</a:t>
          </a:r>
          <a:r>
            <a:rPr lang="en-US" dirty="0" smtClean="0"/>
            <a:t> record</a:t>
          </a:r>
          <a:endParaRPr lang="en-US" dirty="0"/>
        </a:p>
      </dgm:t>
    </dgm:pt>
    <dgm:pt modelId="{A0FFF36E-89BD-4221-A7E7-C041580DB272}" type="parTrans" cxnId="{45144CDF-3DF7-4757-BFE0-2FCA59A3257E}">
      <dgm:prSet/>
      <dgm:spPr/>
      <dgm:t>
        <a:bodyPr/>
        <a:lstStyle/>
        <a:p>
          <a:endParaRPr lang="en-US"/>
        </a:p>
      </dgm:t>
    </dgm:pt>
    <dgm:pt modelId="{4523ADD0-509E-4F41-92E0-B729CEAC47C8}" type="sibTrans" cxnId="{45144CDF-3DF7-4757-BFE0-2FCA59A3257E}">
      <dgm:prSet/>
      <dgm:spPr/>
      <dgm:t>
        <a:bodyPr/>
        <a:lstStyle/>
        <a:p>
          <a:endParaRPr lang="en-US"/>
        </a:p>
      </dgm:t>
    </dgm:pt>
    <dgm:pt modelId="{1CF58893-A099-40F2-BCFA-12D6DB21E224}">
      <dgm:prSet phldrT="[Text]"/>
      <dgm:spPr/>
      <dgm:t>
        <a:bodyPr/>
        <a:lstStyle/>
        <a:p>
          <a:r>
            <a:rPr lang="en-US" dirty="0" smtClean="0"/>
            <a:t>Internet</a:t>
          </a:r>
          <a:r>
            <a:rPr lang="en-US" baseline="0" dirty="0" smtClean="0"/>
            <a:t> </a:t>
          </a:r>
          <a:endParaRPr lang="en-US" dirty="0"/>
        </a:p>
      </dgm:t>
    </dgm:pt>
    <dgm:pt modelId="{8235A372-2249-411C-BF28-5E3D00A7865C}" type="parTrans" cxnId="{731B3070-E2FD-4707-AA28-6CC89B7A3920}">
      <dgm:prSet/>
      <dgm:spPr/>
      <dgm:t>
        <a:bodyPr/>
        <a:lstStyle/>
        <a:p>
          <a:endParaRPr lang="en-US"/>
        </a:p>
      </dgm:t>
    </dgm:pt>
    <dgm:pt modelId="{7A5B96A2-E106-45DE-BF25-968BC1F5B073}" type="sibTrans" cxnId="{731B3070-E2FD-4707-AA28-6CC89B7A3920}">
      <dgm:prSet/>
      <dgm:spPr/>
      <dgm:t>
        <a:bodyPr/>
        <a:lstStyle/>
        <a:p>
          <a:endParaRPr lang="en-US"/>
        </a:p>
      </dgm:t>
    </dgm:pt>
    <dgm:pt modelId="{33EF26E8-FFBF-45A2-96A1-B8D1C89413FC}" type="pres">
      <dgm:prSet presAssocID="{E9BDFDE5-F488-4103-8AAD-F93048CD5CF2}" presName="diagram" presStyleCnt="0">
        <dgm:presLayoutVars>
          <dgm:chPref val="1"/>
          <dgm:dir/>
          <dgm:animOne val="branch"/>
          <dgm:animLvl val="lvl"/>
          <dgm:resizeHandles val="exact"/>
        </dgm:presLayoutVars>
      </dgm:prSet>
      <dgm:spPr/>
      <dgm:t>
        <a:bodyPr/>
        <a:lstStyle/>
        <a:p>
          <a:endParaRPr lang="en-US"/>
        </a:p>
      </dgm:t>
    </dgm:pt>
    <dgm:pt modelId="{A3EB95A6-4A09-4F09-8753-A17BC57582AA}" type="pres">
      <dgm:prSet presAssocID="{382A5BAA-1CF9-4106-8B02-EE8BC40AB6F1}" presName="root1" presStyleCnt="0"/>
      <dgm:spPr/>
      <dgm:t>
        <a:bodyPr/>
        <a:lstStyle/>
        <a:p>
          <a:endParaRPr lang="en-US"/>
        </a:p>
      </dgm:t>
    </dgm:pt>
    <dgm:pt modelId="{C00460C5-EEFB-4251-BB6D-F757923C07B3}" type="pres">
      <dgm:prSet presAssocID="{382A5BAA-1CF9-4106-8B02-EE8BC40AB6F1}" presName="LevelOneTextNode" presStyleLbl="node0" presStyleIdx="0" presStyleCnt="2">
        <dgm:presLayoutVars>
          <dgm:chPref val="3"/>
        </dgm:presLayoutVars>
      </dgm:prSet>
      <dgm:spPr/>
      <dgm:t>
        <a:bodyPr/>
        <a:lstStyle/>
        <a:p>
          <a:endParaRPr lang="en-US"/>
        </a:p>
      </dgm:t>
    </dgm:pt>
    <dgm:pt modelId="{AE4893F0-BC60-4B3A-A2CE-A54CBC5D13E0}" type="pres">
      <dgm:prSet presAssocID="{382A5BAA-1CF9-4106-8B02-EE8BC40AB6F1}" presName="level2hierChild" presStyleCnt="0"/>
      <dgm:spPr/>
      <dgm:t>
        <a:bodyPr/>
        <a:lstStyle/>
        <a:p>
          <a:endParaRPr lang="en-US"/>
        </a:p>
      </dgm:t>
    </dgm:pt>
    <dgm:pt modelId="{5BAA83A0-81AF-4DAE-B675-1832673BBEDC}" type="pres">
      <dgm:prSet presAssocID="{3CB55C5F-5267-4357-8824-27C4DB42C30B}" presName="conn2-1" presStyleLbl="parChTrans1D2" presStyleIdx="0" presStyleCnt="2"/>
      <dgm:spPr/>
      <dgm:t>
        <a:bodyPr/>
        <a:lstStyle/>
        <a:p>
          <a:endParaRPr lang="en-US"/>
        </a:p>
      </dgm:t>
    </dgm:pt>
    <dgm:pt modelId="{60A7C4B3-0895-412E-975E-CFE4F4D3D794}" type="pres">
      <dgm:prSet presAssocID="{3CB55C5F-5267-4357-8824-27C4DB42C30B}" presName="connTx" presStyleLbl="parChTrans1D2" presStyleIdx="0" presStyleCnt="2"/>
      <dgm:spPr/>
      <dgm:t>
        <a:bodyPr/>
        <a:lstStyle/>
        <a:p>
          <a:endParaRPr lang="en-US"/>
        </a:p>
      </dgm:t>
    </dgm:pt>
    <dgm:pt modelId="{09B9725D-0A17-4706-9629-D9F56B17C13F}" type="pres">
      <dgm:prSet presAssocID="{4136D4FE-0DB2-4028-BB2A-D31D489B2DC2}" presName="root2" presStyleCnt="0"/>
      <dgm:spPr/>
      <dgm:t>
        <a:bodyPr/>
        <a:lstStyle/>
        <a:p>
          <a:endParaRPr lang="en-US"/>
        </a:p>
      </dgm:t>
    </dgm:pt>
    <dgm:pt modelId="{C4DC8CD3-4737-4239-8038-14BD49DA17C0}" type="pres">
      <dgm:prSet presAssocID="{4136D4FE-0DB2-4028-BB2A-D31D489B2DC2}" presName="LevelTwoTextNode" presStyleLbl="node2" presStyleIdx="0" presStyleCnt="2" custLinFactNeighborX="2475" custLinFactNeighborY="2946">
        <dgm:presLayoutVars>
          <dgm:chPref val="3"/>
        </dgm:presLayoutVars>
      </dgm:prSet>
      <dgm:spPr/>
      <dgm:t>
        <a:bodyPr/>
        <a:lstStyle/>
        <a:p>
          <a:endParaRPr lang="en-US"/>
        </a:p>
      </dgm:t>
    </dgm:pt>
    <dgm:pt modelId="{52D73BA4-0C46-40C2-9247-318EAAF56C62}" type="pres">
      <dgm:prSet presAssocID="{4136D4FE-0DB2-4028-BB2A-D31D489B2DC2}" presName="level3hierChild" presStyleCnt="0"/>
      <dgm:spPr/>
      <dgm:t>
        <a:bodyPr/>
        <a:lstStyle/>
        <a:p>
          <a:endParaRPr lang="en-US"/>
        </a:p>
      </dgm:t>
    </dgm:pt>
    <dgm:pt modelId="{F738BD27-E8EF-4B4F-AEC9-5BCC997AD95B}" type="pres">
      <dgm:prSet presAssocID="{5D110431-3657-4FC1-A1C1-3F0A7F358091}" presName="conn2-1" presStyleLbl="parChTrans1D3" presStyleIdx="0" presStyleCnt="3"/>
      <dgm:spPr/>
      <dgm:t>
        <a:bodyPr/>
        <a:lstStyle/>
        <a:p>
          <a:endParaRPr lang="en-US"/>
        </a:p>
      </dgm:t>
    </dgm:pt>
    <dgm:pt modelId="{B39E00AC-5B0A-4E59-AF32-FFD1A1189CC3}" type="pres">
      <dgm:prSet presAssocID="{5D110431-3657-4FC1-A1C1-3F0A7F358091}" presName="connTx" presStyleLbl="parChTrans1D3" presStyleIdx="0" presStyleCnt="3"/>
      <dgm:spPr/>
      <dgm:t>
        <a:bodyPr/>
        <a:lstStyle/>
        <a:p>
          <a:endParaRPr lang="en-US"/>
        </a:p>
      </dgm:t>
    </dgm:pt>
    <dgm:pt modelId="{579BB688-EAFE-41DF-ADBD-451D35BCFF98}" type="pres">
      <dgm:prSet presAssocID="{2410BE39-ED62-4C5B-AB6E-6DFB120CA071}" presName="root2" presStyleCnt="0"/>
      <dgm:spPr/>
      <dgm:t>
        <a:bodyPr/>
        <a:lstStyle/>
        <a:p>
          <a:endParaRPr lang="en-US"/>
        </a:p>
      </dgm:t>
    </dgm:pt>
    <dgm:pt modelId="{ACB273D7-C037-430D-B029-B4352D0AE0FB}" type="pres">
      <dgm:prSet presAssocID="{2410BE39-ED62-4C5B-AB6E-6DFB120CA071}" presName="LevelTwoTextNode" presStyleLbl="node3" presStyleIdx="0" presStyleCnt="3">
        <dgm:presLayoutVars>
          <dgm:chPref val="3"/>
        </dgm:presLayoutVars>
      </dgm:prSet>
      <dgm:spPr/>
      <dgm:t>
        <a:bodyPr/>
        <a:lstStyle/>
        <a:p>
          <a:endParaRPr lang="en-US"/>
        </a:p>
      </dgm:t>
    </dgm:pt>
    <dgm:pt modelId="{73247E11-1A35-4B44-A144-A3EC9AE0CB79}" type="pres">
      <dgm:prSet presAssocID="{2410BE39-ED62-4C5B-AB6E-6DFB120CA071}" presName="level3hierChild" presStyleCnt="0"/>
      <dgm:spPr/>
      <dgm:t>
        <a:bodyPr/>
        <a:lstStyle/>
        <a:p>
          <a:endParaRPr lang="en-US"/>
        </a:p>
      </dgm:t>
    </dgm:pt>
    <dgm:pt modelId="{A4A26DC3-0CF3-4638-8723-31EFE2C0E104}" type="pres">
      <dgm:prSet presAssocID="{62900AF1-3608-4F21-B9DC-FB949BAC89BF}" presName="conn2-1" presStyleLbl="parChTrans1D3" presStyleIdx="1" presStyleCnt="3"/>
      <dgm:spPr/>
      <dgm:t>
        <a:bodyPr/>
        <a:lstStyle/>
        <a:p>
          <a:endParaRPr lang="en-US"/>
        </a:p>
      </dgm:t>
    </dgm:pt>
    <dgm:pt modelId="{CBE2782B-558F-42CE-A5D8-CD2B46031A8D}" type="pres">
      <dgm:prSet presAssocID="{62900AF1-3608-4F21-B9DC-FB949BAC89BF}" presName="connTx" presStyleLbl="parChTrans1D3" presStyleIdx="1" presStyleCnt="3"/>
      <dgm:spPr/>
      <dgm:t>
        <a:bodyPr/>
        <a:lstStyle/>
        <a:p>
          <a:endParaRPr lang="en-US"/>
        </a:p>
      </dgm:t>
    </dgm:pt>
    <dgm:pt modelId="{4D7FA23E-77DF-4810-9CDF-CD84868F3D71}" type="pres">
      <dgm:prSet presAssocID="{D240AAEA-24BA-4162-BD27-9CD97E54B03A}" presName="root2" presStyleCnt="0"/>
      <dgm:spPr/>
      <dgm:t>
        <a:bodyPr/>
        <a:lstStyle/>
        <a:p>
          <a:endParaRPr lang="en-US"/>
        </a:p>
      </dgm:t>
    </dgm:pt>
    <dgm:pt modelId="{CC074740-8D9C-4DB6-BD2D-9FACA706FCF2}" type="pres">
      <dgm:prSet presAssocID="{D240AAEA-24BA-4162-BD27-9CD97E54B03A}" presName="LevelTwoTextNode" presStyleLbl="node3" presStyleIdx="1" presStyleCnt="3">
        <dgm:presLayoutVars>
          <dgm:chPref val="3"/>
        </dgm:presLayoutVars>
      </dgm:prSet>
      <dgm:spPr/>
      <dgm:t>
        <a:bodyPr/>
        <a:lstStyle/>
        <a:p>
          <a:endParaRPr lang="en-US"/>
        </a:p>
      </dgm:t>
    </dgm:pt>
    <dgm:pt modelId="{C3F8D14B-437E-457E-9469-C0A7C68E5598}" type="pres">
      <dgm:prSet presAssocID="{D240AAEA-24BA-4162-BD27-9CD97E54B03A}" presName="level3hierChild" presStyleCnt="0"/>
      <dgm:spPr/>
      <dgm:t>
        <a:bodyPr/>
        <a:lstStyle/>
        <a:p>
          <a:endParaRPr lang="en-US"/>
        </a:p>
      </dgm:t>
    </dgm:pt>
    <dgm:pt modelId="{99384DE3-841C-4190-A279-B662169937FA}" type="pres">
      <dgm:prSet presAssocID="{E95BE71F-F7ED-421B-BB9A-269ABEB13830}" presName="conn2-1" presStyleLbl="parChTrans1D2" presStyleIdx="1" presStyleCnt="2"/>
      <dgm:spPr/>
      <dgm:t>
        <a:bodyPr/>
        <a:lstStyle/>
        <a:p>
          <a:endParaRPr lang="en-US"/>
        </a:p>
      </dgm:t>
    </dgm:pt>
    <dgm:pt modelId="{892EE198-5E1B-46C7-A9C9-CBAE6298928A}" type="pres">
      <dgm:prSet presAssocID="{E95BE71F-F7ED-421B-BB9A-269ABEB13830}" presName="connTx" presStyleLbl="parChTrans1D2" presStyleIdx="1" presStyleCnt="2"/>
      <dgm:spPr/>
      <dgm:t>
        <a:bodyPr/>
        <a:lstStyle/>
        <a:p>
          <a:endParaRPr lang="en-US"/>
        </a:p>
      </dgm:t>
    </dgm:pt>
    <dgm:pt modelId="{C1AF2926-6DBE-49CE-BD52-3DBD427A08DC}" type="pres">
      <dgm:prSet presAssocID="{A0DE945A-C49B-4227-864A-F0753C586189}" presName="root2" presStyleCnt="0"/>
      <dgm:spPr/>
      <dgm:t>
        <a:bodyPr/>
        <a:lstStyle/>
        <a:p>
          <a:endParaRPr lang="en-US"/>
        </a:p>
      </dgm:t>
    </dgm:pt>
    <dgm:pt modelId="{654B3C52-808F-48FB-8899-D077D78AEA35}" type="pres">
      <dgm:prSet presAssocID="{A0DE945A-C49B-4227-864A-F0753C586189}" presName="LevelTwoTextNode" presStyleLbl="node2" presStyleIdx="1" presStyleCnt="2" custLinFactNeighborX="2632" custLinFactNeighborY="28076">
        <dgm:presLayoutVars>
          <dgm:chPref val="3"/>
        </dgm:presLayoutVars>
      </dgm:prSet>
      <dgm:spPr/>
      <dgm:t>
        <a:bodyPr/>
        <a:lstStyle/>
        <a:p>
          <a:endParaRPr lang="en-US"/>
        </a:p>
      </dgm:t>
    </dgm:pt>
    <dgm:pt modelId="{5F26ABD7-8AEC-49D2-A317-DD922CDC603E}" type="pres">
      <dgm:prSet presAssocID="{A0DE945A-C49B-4227-864A-F0753C586189}" presName="level3hierChild" presStyleCnt="0"/>
      <dgm:spPr/>
      <dgm:t>
        <a:bodyPr/>
        <a:lstStyle/>
        <a:p>
          <a:endParaRPr lang="en-US"/>
        </a:p>
      </dgm:t>
    </dgm:pt>
    <dgm:pt modelId="{F82A10C5-9BA8-4C9A-A72E-C8C1C08AC85A}" type="pres">
      <dgm:prSet presAssocID="{A0FFF36E-89BD-4221-A7E7-C041580DB272}" presName="conn2-1" presStyleLbl="parChTrans1D3" presStyleIdx="2" presStyleCnt="3"/>
      <dgm:spPr/>
      <dgm:t>
        <a:bodyPr/>
        <a:lstStyle/>
        <a:p>
          <a:endParaRPr lang="en-US"/>
        </a:p>
      </dgm:t>
    </dgm:pt>
    <dgm:pt modelId="{93EC4A29-5EC2-4385-8855-744C9A1C3AC9}" type="pres">
      <dgm:prSet presAssocID="{A0FFF36E-89BD-4221-A7E7-C041580DB272}" presName="connTx" presStyleLbl="parChTrans1D3" presStyleIdx="2" presStyleCnt="3"/>
      <dgm:spPr/>
      <dgm:t>
        <a:bodyPr/>
        <a:lstStyle/>
        <a:p>
          <a:endParaRPr lang="en-US"/>
        </a:p>
      </dgm:t>
    </dgm:pt>
    <dgm:pt modelId="{75CC2A6D-2231-4B6C-B399-5904981F4D01}" type="pres">
      <dgm:prSet presAssocID="{830D08B3-B517-4617-BE3E-09C8E3A404C3}" presName="root2" presStyleCnt="0"/>
      <dgm:spPr/>
      <dgm:t>
        <a:bodyPr/>
        <a:lstStyle/>
        <a:p>
          <a:endParaRPr lang="en-US"/>
        </a:p>
      </dgm:t>
    </dgm:pt>
    <dgm:pt modelId="{4C6F8230-D3F1-4690-B126-31E1C347ECB4}" type="pres">
      <dgm:prSet presAssocID="{830D08B3-B517-4617-BE3E-09C8E3A404C3}" presName="LevelTwoTextNode" presStyleLbl="node3" presStyleIdx="2" presStyleCnt="3">
        <dgm:presLayoutVars>
          <dgm:chPref val="3"/>
        </dgm:presLayoutVars>
      </dgm:prSet>
      <dgm:spPr/>
      <dgm:t>
        <a:bodyPr/>
        <a:lstStyle/>
        <a:p>
          <a:endParaRPr lang="en-US"/>
        </a:p>
      </dgm:t>
    </dgm:pt>
    <dgm:pt modelId="{E9BE1189-1EF9-4A1C-AF8C-53C89A3CAA2F}" type="pres">
      <dgm:prSet presAssocID="{830D08B3-B517-4617-BE3E-09C8E3A404C3}" presName="level3hierChild" presStyleCnt="0"/>
      <dgm:spPr/>
      <dgm:t>
        <a:bodyPr/>
        <a:lstStyle/>
        <a:p>
          <a:endParaRPr lang="en-US"/>
        </a:p>
      </dgm:t>
    </dgm:pt>
    <dgm:pt modelId="{327F8B31-039A-4827-8DC1-573F2C602B40}" type="pres">
      <dgm:prSet presAssocID="{1CF58893-A099-40F2-BCFA-12D6DB21E224}" presName="root1" presStyleCnt="0"/>
      <dgm:spPr/>
      <dgm:t>
        <a:bodyPr/>
        <a:lstStyle/>
        <a:p>
          <a:endParaRPr lang="en-US"/>
        </a:p>
      </dgm:t>
    </dgm:pt>
    <dgm:pt modelId="{EFFBBBD2-4303-4CAF-8E87-36CAADCF422D}" type="pres">
      <dgm:prSet presAssocID="{1CF58893-A099-40F2-BCFA-12D6DB21E224}" presName="LevelOneTextNode" presStyleLbl="node0" presStyleIdx="1" presStyleCnt="2" custLinFactX="100000" custLinFactNeighborX="185050" custLinFactNeighborY="91714">
        <dgm:presLayoutVars>
          <dgm:chPref val="3"/>
        </dgm:presLayoutVars>
      </dgm:prSet>
      <dgm:spPr/>
      <dgm:t>
        <a:bodyPr/>
        <a:lstStyle/>
        <a:p>
          <a:endParaRPr lang="en-US"/>
        </a:p>
      </dgm:t>
    </dgm:pt>
    <dgm:pt modelId="{506B64BB-B12E-4164-88C4-66EA332D743D}" type="pres">
      <dgm:prSet presAssocID="{1CF58893-A099-40F2-BCFA-12D6DB21E224}" presName="level2hierChild" presStyleCnt="0"/>
      <dgm:spPr/>
      <dgm:t>
        <a:bodyPr/>
        <a:lstStyle/>
        <a:p>
          <a:endParaRPr lang="en-US"/>
        </a:p>
      </dgm:t>
    </dgm:pt>
  </dgm:ptLst>
  <dgm:cxnLst>
    <dgm:cxn modelId="{45144CDF-3DF7-4757-BFE0-2FCA59A3257E}" srcId="{A0DE945A-C49B-4227-864A-F0753C586189}" destId="{830D08B3-B517-4617-BE3E-09C8E3A404C3}" srcOrd="0" destOrd="0" parTransId="{A0FFF36E-89BD-4221-A7E7-C041580DB272}" sibTransId="{4523ADD0-509E-4F41-92E0-B729CEAC47C8}"/>
    <dgm:cxn modelId="{5D5DE8DF-57F1-41A4-8DFC-01B15E110E5E}" type="presOf" srcId="{A0FFF36E-89BD-4221-A7E7-C041580DB272}" destId="{F82A10C5-9BA8-4C9A-A72E-C8C1C08AC85A}" srcOrd="0" destOrd="0" presId="urn:microsoft.com/office/officeart/2005/8/layout/hierarchy2"/>
    <dgm:cxn modelId="{734D1F16-53A8-4D18-9201-CBB9A67FE2D6}" type="presOf" srcId="{2410BE39-ED62-4C5B-AB6E-6DFB120CA071}" destId="{ACB273D7-C037-430D-B029-B4352D0AE0FB}" srcOrd="0" destOrd="0" presId="urn:microsoft.com/office/officeart/2005/8/layout/hierarchy2"/>
    <dgm:cxn modelId="{0A4D2DAD-8F61-4EA8-ACD9-CAAEF2E573D1}" type="presOf" srcId="{A0DE945A-C49B-4227-864A-F0753C586189}" destId="{654B3C52-808F-48FB-8899-D077D78AEA35}" srcOrd="0" destOrd="0" presId="urn:microsoft.com/office/officeart/2005/8/layout/hierarchy2"/>
    <dgm:cxn modelId="{AC786979-6572-4830-A814-7A52FA786319}" type="presOf" srcId="{3CB55C5F-5267-4357-8824-27C4DB42C30B}" destId="{60A7C4B3-0895-412E-975E-CFE4F4D3D794}" srcOrd="1" destOrd="0" presId="urn:microsoft.com/office/officeart/2005/8/layout/hierarchy2"/>
    <dgm:cxn modelId="{9C35EBA1-DBFF-44BC-8E4C-9406EBAAA199}" type="presOf" srcId="{5D110431-3657-4FC1-A1C1-3F0A7F358091}" destId="{B39E00AC-5B0A-4E59-AF32-FFD1A1189CC3}" srcOrd="1" destOrd="0" presId="urn:microsoft.com/office/officeart/2005/8/layout/hierarchy2"/>
    <dgm:cxn modelId="{AFED3059-6522-4559-B848-85691564EBB5}" type="presOf" srcId="{A0FFF36E-89BD-4221-A7E7-C041580DB272}" destId="{93EC4A29-5EC2-4385-8855-744C9A1C3AC9}" srcOrd="1" destOrd="0" presId="urn:microsoft.com/office/officeart/2005/8/layout/hierarchy2"/>
    <dgm:cxn modelId="{7499EAB2-43CC-42ED-9183-85ABBE69B625}" type="presOf" srcId="{3CB55C5F-5267-4357-8824-27C4DB42C30B}" destId="{5BAA83A0-81AF-4DAE-B675-1832673BBEDC}" srcOrd="0" destOrd="0" presId="urn:microsoft.com/office/officeart/2005/8/layout/hierarchy2"/>
    <dgm:cxn modelId="{731B3070-E2FD-4707-AA28-6CC89B7A3920}" srcId="{E9BDFDE5-F488-4103-8AAD-F93048CD5CF2}" destId="{1CF58893-A099-40F2-BCFA-12D6DB21E224}" srcOrd="1" destOrd="0" parTransId="{8235A372-2249-411C-BF28-5E3D00A7865C}" sibTransId="{7A5B96A2-E106-45DE-BF25-968BC1F5B073}"/>
    <dgm:cxn modelId="{3D9F35C8-FCAE-4165-8261-64B24039572B}" type="presOf" srcId="{1CF58893-A099-40F2-BCFA-12D6DB21E224}" destId="{EFFBBBD2-4303-4CAF-8E87-36CAADCF422D}" srcOrd="0" destOrd="0" presId="urn:microsoft.com/office/officeart/2005/8/layout/hierarchy2"/>
    <dgm:cxn modelId="{8FDD8BC5-C397-4C93-A7E8-36337C1C36E1}" type="presOf" srcId="{830D08B3-B517-4617-BE3E-09C8E3A404C3}" destId="{4C6F8230-D3F1-4690-B126-31E1C347ECB4}" srcOrd="0" destOrd="0" presId="urn:microsoft.com/office/officeart/2005/8/layout/hierarchy2"/>
    <dgm:cxn modelId="{B8967C92-52CE-41C6-AED0-41591D979E92}" srcId="{382A5BAA-1CF9-4106-8B02-EE8BC40AB6F1}" destId="{4136D4FE-0DB2-4028-BB2A-D31D489B2DC2}" srcOrd="0" destOrd="0" parTransId="{3CB55C5F-5267-4357-8824-27C4DB42C30B}" sibTransId="{898DA783-59A6-462D-9B0F-C79A2C65AEB8}"/>
    <dgm:cxn modelId="{37E8B61B-6BC4-434F-A857-6381F284D53C}" type="presOf" srcId="{E9BDFDE5-F488-4103-8AAD-F93048CD5CF2}" destId="{33EF26E8-FFBF-45A2-96A1-B8D1C89413FC}" srcOrd="0" destOrd="0" presId="urn:microsoft.com/office/officeart/2005/8/layout/hierarchy2"/>
    <dgm:cxn modelId="{C8439B4E-FFA8-4AD7-A61E-4ACBFAB044D3}" srcId="{4136D4FE-0DB2-4028-BB2A-D31D489B2DC2}" destId="{2410BE39-ED62-4C5B-AB6E-6DFB120CA071}" srcOrd="0" destOrd="0" parTransId="{5D110431-3657-4FC1-A1C1-3F0A7F358091}" sibTransId="{9E927EE0-3C7E-4591-8A31-B269C7946D8C}"/>
    <dgm:cxn modelId="{97A589B8-AC7D-41CA-878D-1C0ADEB11002}" type="presOf" srcId="{E95BE71F-F7ED-421B-BB9A-269ABEB13830}" destId="{892EE198-5E1B-46C7-A9C9-CBAE6298928A}" srcOrd="1" destOrd="0" presId="urn:microsoft.com/office/officeart/2005/8/layout/hierarchy2"/>
    <dgm:cxn modelId="{9A2BAD86-2D1A-4C29-B310-F1E16986B47E}" type="presOf" srcId="{4136D4FE-0DB2-4028-BB2A-D31D489B2DC2}" destId="{C4DC8CD3-4737-4239-8038-14BD49DA17C0}" srcOrd="0" destOrd="0" presId="urn:microsoft.com/office/officeart/2005/8/layout/hierarchy2"/>
    <dgm:cxn modelId="{3254BFE6-B21F-45BA-AF85-D19F6E40504F}" type="presOf" srcId="{E95BE71F-F7ED-421B-BB9A-269ABEB13830}" destId="{99384DE3-841C-4190-A279-B662169937FA}" srcOrd="0" destOrd="0" presId="urn:microsoft.com/office/officeart/2005/8/layout/hierarchy2"/>
    <dgm:cxn modelId="{16A9779D-A6CE-416E-9BDB-F4C6BB6CAF68}" type="presOf" srcId="{62900AF1-3608-4F21-B9DC-FB949BAC89BF}" destId="{CBE2782B-558F-42CE-A5D8-CD2B46031A8D}" srcOrd="1" destOrd="0" presId="urn:microsoft.com/office/officeart/2005/8/layout/hierarchy2"/>
    <dgm:cxn modelId="{4AB2C9EC-4731-436F-AF9A-F4F5D292BCFF}" srcId="{E9BDFDE5-F488-4103-8AAD-F93048CD5CF2}" destId="{382A5BAA-1CF9-4106-8B02-EE8BC40AB6F1}" srcOrd="0" destOrd="0" parTransId="{CCD1811F-3462-4F18-BC56-749466E8D0ED}" sibTransId="{3A434FDE-1B94-4528-AA74-FD90B605F4D9}"/>
    <dgm:cxn modelId="{B17FFEDB-4174-4784-A9DF-CC352FAAA154}" type="presOf" srcId="{62900AF1-3608-4F21-B9DC-FB949BAC89BF}" destId="{A4A26DC3-0CF3-4638-8723-31EFE2C0E104}" srcOrd="0" destOrd="0" presId="urn:microsoft.com/office/officeart/2005/8/layout/hierarchy2"/>
    <dgm:cxn modelId="{2E9A7D7D-445E-46C8-B46B-70E0A4363586}" srcId="{4136D4FE-0DB2-4028-BB2A-D31D489B2DC2}" destId="{D240AAEA-24BA-4162-BD27-9CD97E54B03A}" srcOrd="1" destOrd="0" parTransId="{62900AF1-3608-4F21-B9DC-FB949BAC89BF}" sibTransId="{4E901800-0037-40EA-A251-705047656CFB}"/>
    <dgm:cxn modelId="{18C25D6D-CB2B-40B5-BA72-93121E786926}" srcId="{382A5BAA-1CF9-4106-8B02-EE8BC40AB6F1}" destId="{A0DE945A-C49B-4227-864A-F0753C586189}" srcOrd="1" destOrd="0" parTransId="{E95BE71F-F7ED-421B-BB9A-269ABEB13830}" sibTransId="{586AF59B-DD2A-4A05-97D8-AD322D472F61}"/>
    <dgm:cxn modelId="{D43D60B3-C000-41DE-8464-7B856F65DE4F}" type="presOf" srcId="{D240AAEA-24BA-4162-BD27-9CD97E54B03A}" destId="{CC074740-8D9C-4DB6-BD2D-9FACA706FCF2}" srcOrd="0" destOrd="0" presId="urn:microsoft.com/office/officeart/2005/8/layout/hierarchy2"/>
    <dgm:cxn modelId="{4AF1B17C-5CFC-40CC-AC71-84BCE7ECD259}" type="presOf" srcId="{5D110431-3657-4FC1-A1C1-3F0A7F358091}" destId="{F738BD27-E8EF-4B4F-AEC9-5BCC997AD95B}" srcOrd="0" destOrd="0" presId="urn:microsoft.com/office/officeart/2005/8/layout/hierarchy2"/>
    <dgm:cxn modelId="{39A5740C-C967-4987-8B34-C5E9B55D8EEC}" type="presOf" srcId="{382A5BAA-1CF9-4106-8B02-EE8BC40AB6F1}" destId="{C00460C5-EEFB-4251-BB6D-F757923C07B3}" srcOrd="0" destOrd="0" presId="urn:microsoft.com/office/officeart/2005/8/layout/hierarchy2"/>
    <dgm:cxn modelId="{D5EC050B-0832-477D-B54B-CA1616980E24}" type="presParOf" srcId="{33EF26E8-FFBF-45A2-96A1-B8D1C89413FC}" destId="{A3EB95A6-4A09-4F09-8753-A17BC57582AA}" srcOrd="0" destOrd="0" presId="urn:microsoft.com/office/officeart/2005/8/layout/hierarchy2"/>
    <dgm:cxn modelId="{24A64F6C-E39B-4F12-A037-9C8A234A5DE2}" type="presParOf" srcId="{A3EB95A6-4A09-4F09-8753-A17BC57582AA}" destId="{C00460C5-EEFB-4251-BB6D-F757923C07B3}" srcOrd="0" destOrd="0" presId="urn:microsoft.com/office/officeart/2005/8/layout/hierarchy2"/>
    <dgm:cxn modelId="{88BBC1EF-0803-4717-A6E6-56553AC88FB3}" type="presParOf" srcId="{A3EB95A6-4A09-4F09-8753-A17BC57582AA}" destId="{AE4893F0-BC60-4B3A-A2CE-A54CBC5D13E0}" srcOrd="1" destOrd="0" presId="urn:microsoft.com/office/officeart/2005/8/layout/hierarchy2"/>
    <dgm:cxn modelId="{341B743D-21DF-4F81-94D5-7023562A9744}" type="presParOf" srcId="{AE4893F0-BC60-4B3A-A2CE-A54CBC5D13E0}" destId="{5BAA83A0-81AF-4DAE-B675-1832673BBEDC}" srcOrd="0" destOrd="0" presId="urn:microsoft.com/office/officeart/2005/8/layout/hierarchy2"/>
    <dgm:cxn modelId="{70A10B25-9DE3-4BF5-8BF3-F0328D59C6D3}" type="presParOf" srcId="{5BAA83A0-81AF-4DAE-B675-1832673BBEDC}" destId="{60A7C4B3-0895-412E-975E-CFE4F4D3D794}" srcOrd="0" destOrd="0" presId="urn:microsoft.com/office/officeart/2005/8/layout/hierarchy2"/>
    <dgm:cxn modelId="{0A0E2806-D6A1-40FE-8FF4-39C22808BA3E}" type="presParOf" srcId="{AE4893F0-BC60-4B3A-A2CE-A54CBC5D13E0}" destId="{09B9725D-0A17-4706-9629-D9F56B17C13F}" srcOrd="1" destOrd="0" presId="urn:microsoft.com/office/officeart/2005/8/layout/hierarchy2"/>
    <dgm:cxn modelId="{A8479A01-FBAC-430A-AC97-F671C440FBC1}" type="presParOf" srcId="{09B9725D-0A17-4706-9629-D9F56B17C13F}" destId="{C4DC8CD3-4737-4239-8038-14BD49DA17C0}" srcOrd="0" destOrd="0" presId="urn:microsoft.com/office/officeart/2005/8/layout/hierarchy2"/>
    <dgm:cxn modelId="{A7C58C2D-BC95-4A43-8D5D-0844FD475169}" type="presParOf" srcId="{09B9725D-0A17-4706-9629-D9F56B17C13F}" destId="{52D73BA4-0C46-40C2-9247-318EAAF56C62}" srcOrd="1" destOrd="0" presId="urn:microsoft.com/office/officeart/2005/8/layout/hierarchy2"/>
    <dgm:cxn modelId="{D2DA6899-C6D6-4DC2-A3C6-EF5560E73C60}" type="presParOf" srcId="{52D73BA4-0C46-40C2-9247-318EAAF56C62}" destId="{F738BD27-E8EF-4B4F-AEC9-5BCC997AD95B}" srcOrd="0" destOrd="0" presId="urn:microsoft.com/office/officeart/2005/8/layout/hierarchy2"/>
    <dgm:cxn modelId="{E740A240-308F-4A56-8A98-06450A3B1794}" type="presParOf" srcId="{F738BD27-E8EF-4B4F-AEC9-5BCC997AD95B}" destId="{B39E00AC-5B0A-4E59-AF32-FFD1A1189CC3}" srcOrd="0" destOrd="0" presId="urn:microsoft.com/office/officeart/2005/8/layout/hierarchy2"/>
    <dgm:cxn modelId="{35702E52-DAB3-4183-AF6F-257E113CACE2}" type="presParOf" srcId="{52D73BA4-0C46-40C2-9247-318EAAF56C62}" destId="{579BB688-EAFE-41DF-ADBD-451D35BCFF98}" srcOrd="1" destOrd="0" presId="urn:microsoft.com/office/officeart/2005/8/layout/hierarchy2"/>
    <dgm:cxn modelId="{781E94A5-711C-4E5C-9915-6090E48274F8}" type="presParOf" srcId="{579BB688-EAFE-41DF-ADBD-451D35BCFF98}" destId="{ACB273D7-C037-430D-B029-B4352D0AE0FB}" srcOrd="0" destOrd="0" presId="urn:microsoft.com/office/officeart/2005/8/layout/hierarchy2"/>
    <dgm:cxn modelId="{A39A9391-68E6-4AA9-A4A3-FB603F5D19E9}" type="presParOf" srcId="{579BB688-EAFE-41DF-ADBD-451D35BCFF98}" destId="{73247E11-1A35-4B44-A144-A3EC9AE0CB79}" srcOrd="1" destOrd="0" presId="urn:microsoft.com/office/officeart/2005/8/layout/hierarchy2"/>
    <dgm:cxn modelId="{039F3499-370E-4986-B092-20A32A0EE191}" type="presParOf" srcId="{52D73BA4-0C46-40C2-9247-318EAAF56C62}" destId="{A4A26DC3-0CF3-4638-8723-31EFE2C0E104}" srcOrd="2" destOrd="0" presId="urn:microsoft.com/office/officeart/2005/8/layout/hierarchy2"/>
    <dgm:cxn modelId="{48BF036C-8659-4B97-BB7C-087E2A5A32C9}" type="presParOf" srcId="{A4A26DC3-0CF3-4638-8723-31EFE2C0E104}" destId="{CBE2782B-558F-42CE-A5D8-CD2B46031A8D}" srcOrd="0" destOrd="0" presId="urn:microsoft.com/office/officeart/2005/8/layout/hierarchy2"/>
    <dgm:cxn modelId="{9FB1FC7C-5F24-495D-8E44-C3FB5E7F4D31}" type="presParOf" srcId="{52D73BA4-0C46-40C2-9247-318EAAF56C62}" destId="{4D7FA23E-77DF-4810-9CDF-CD84868F3D71}" srcOrd="3" destOrd="0" presId="urn:microsoft.com/office/officeart/2005/8/layout/hierarchy2"/>
    <dgm:cxn modelId="{9638965D-7AE1-413D-8F18-F3750D44FF1A}" type="presParOf" srcId="{4D7FA23E-77DF-4810-9CDF-CD84868F3D71}" destId="{CC074740-8D9C-4DB6-BD2D-9FACA706FCF2}" srcOrd="0" destOrd="0" presId="urn:microsoft.com/office/officeart/2005/8/layout/hierarchy2"/>
    <dgm:cxn modelId="{F5B67386-62D2-48EB-A235-EC4B12934E63}" type="presParOf" srcId="{4D7FA23E-77DF-4810-9CDF-CD84868F3D71}" destId="{C3F8D14B-437E-457E-9469-C0A7C68E5598}" srcOrd="1" destOrd="0" presId="urn:microsoft.com/office/officeart/2005/8/layout/hierarchy2"/>
    <dgm:cxn modelId="{E0C58EF1-FDE8-42EC-9C01-8DCC1EEAB741}" type="presParOf" srcId="{AE4893F0-BC60-4B3A-A2CE-A54CBC5D13E0}" destId="{99384DE3-841C-4190-A279-B662169937FA}" srcOrd="2" destOrd="0" presId="urn:microsoft.com/office/officeart/2005/8/layout/hierarchy2"/>
    <dgm:cxn modelId="{B5B34A4F-2F07-47EA-A869-748D675ECC9B}" type="presParOf" srcId="{99384DE3-841C-4190-A279-B662169937FA}" destId="{892EE198-5E1B-46C7-A9C9-CBAE6298928A}" srcOrd="0" destOrd="0" presId="urn:microsoft.com/office/officeart/2005/8/layout/hierarchy2"/>
    <dgm:cxn modelId="{860EE63F-3D98-486C-B0B3-87E625A0FB9A}" type="presParOf" srcId="{AE4893F0-BC60-4B3A-A2CE-A54CBC5D13E0}" destId="{C1AF2926-6DBE-49CE-BD52-3DBD427A08DC}" srcOrd="3" destOrd="0" presId="urn:microsoft.com/office/officeart/2005/8/layout/hierarchy2"/>
    <dgm:cxn modelId="{03051083-4FF3-4BAC-9FA7-0F58983A622B}" type="presParOf" srcId="{C1AF2926-6DBE-49CE-BD52-3DBD427A08DC}" destId="{654B3C52-808F-48FB-8899-D077D78AEA35}" srcOrd="0" destOrd="0" presId="urn:microsoft.com/office/officeart/2005/8/layout/hierarchy2"/>
    <dgm:cxn modelId="{00E6F6BF-7BDC-4F5A-A993-A9B9DCDA97C6}" type="presParOf" srcId="{C1AF2926-6DBE-49CE-BD52-3DBD427A08DC}" destId="{5F26ABD7-8AEC-49D2-A317-DD922CDC603E}" srcOrd="1" destOrd="0" presId="urn:microsoft.com/office/officeart/2005/8/layout/hierarchy2"/>
    <dgm:cxn modelId="{C16C111A-D0E1-4F19-B204-94EA688285E3}" type="presParOf" srcId="{5F26ABD7-8AEC-49D2-A317-DD922CDC603E}" destId="{F82A10C5-9BA8-4C9A-A72E-C8C1C08AC85A}" srcOrd="0" destOrd="0" presId="urn:microsoft.com/office/officeart/2005/8/layout/hierarchy2"/>
    <dgm:cxn modelId="{0827CDA1-6100-4ECB-9F76-29B6AF757F79}" type="presParOf" srcId="{F82A10C5-9BA8-4C9A-A72E-C8C1C08AC85A}" destId="{93EC4A29-5EC2-4385-8855-744C9A1C3AC9}" srcOrd="0" destOrd="0" presId="urn:microsoft.com/office/officeart/2005/8/layout/hierarchy2"/>
    <dgm:cxn modelId="{614EC564-77F9-41A4-847B-124ECA57CD23}" type="presParOf" srcId="{5F26ABD7-8AEC-49D2-A317-DD922CDC603E}" destId="{75CC2A6D-2231-4B6C-B399-5904981F4D01}" srcOrd="1" destOrd="0" presId="urn:microsoft.com/office/officeart/2005/8/layout/hierarchy2"/>
    <dgm:cxn modelId="{460D7570-91D3-43CC-A488-F9333605D72C}" type="presParOf" srcId="{75CC2A6D-2231-4B6C-B399-5904981F4D01}" destId="{4C6F8230-D3F1-4690-B126-31E1C347ECB4}" srcOrd="0" destOrd="0" presId="urn:microsoft.com/office/officeart/2005/8/layout/hierarchy2"/>
    <dgm:cxn modelId="{06119A67-376F-413B-9430-EEBD63C07B52}" type="presParOf" srcId="{75CC2A6D-2231-4B6C-B399-5904981F4D01}" destId="{E9BE1189-1EF9-4A1C-AF8C-53C89A3CAA2F}" srcOrd="1" destOrd="0" presId="urn:microsoft.com/office/officeart/2005/8/layout/hierarchy2"/>
    <dgm:cxn modelId="{7658C84A-E9AF-4218-A1A0-76932BC22205}" type="presParOf" srcId="{33EF26E8-FFBF-45A2-96A1-B8D1C89413FC}" destId="{327F8B31-039A-4827-8DC1-573F2C602B40}" srcOrd="1" destOrd="0" presId="urn:microsoft.com/office/officeart/2005/8/layout/hierarchy2"/>
    <dgm:cxn modelId="{C9748E15-EE6E-42D9-A28C-019B4380BE81}" type="presParOf" srcId="{327F8B31-039A-4827-8DC1-573F2C602B40}" destId="{EFFBBBD2-4303-4CAF-8E87-36CAADCF422D}" srcOrd="0" destOrd="0" presId="urn:microsoft.com/office/officeart/2005/8/layout/hierarchy2"/>
    <dgm:cxn modelId="{71388746-16A1-437A-9847-2A546CB49DA4}" type="presParOf" srcId="{327F8B31-039A-4827-8DC1-573F2C602B40}" destId="{506B64BB-B12E-4164-88C4-66EA332D743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0460C5-EEFB-4251-BB6D-F757923C07B3}">
      <dsp:nvSpPr>
        <dsp:cNvPr id="0" name=""/>
        <dsp:cNvSpPr/>
      </dsp:nvSpPr>
      <dsp:spPr>
        <a:xfrm>
          <a:off x="3192" y="2033886"/>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Data collection</a:t>
          </a:r>
          <a:endParaRPr lang="en-US" sz="1900" kern="1200" dirty="0"/>
        </a:p>
      </dsp:txBody>
      <dsp:txXfrm>
        <a:off x="3192" y="2033886"/>
        <a:ext cx="1843161" cy="921580"/>
      </dsp:txXfrm>
    </dsp:sp>
    <dsp:sp modelId="{5BAA83A0-81AF-4DAE-B675-1832673BBEDC}">
      <dsp:nvSpPr>
        <dsp:cNvPr id="0" name=""/>
        <dsp:cNvSpPr/>
      </dsp:nvSpPr>
      <dsp:spPr>
        <a:xfrm rot="18933630">
          <a:off x="1689550" y="2093264"/>
          <a:ext cx="1096489" cy="35112"/>
        </a:xfrm>
        <a:custGeom>
          <a:avLst/>
          <a:gdLst/>
          <a:ahLst/>
          <a:cxnLst/>
          <a:rect l="0" t="0" r="0" b="0"/>
          <a:pathLst>
            <a:path>
              <a:moveTo>
                <a:pt x="0" y="17556"/>
              </a:moveTo>
              <a:lnTo>
                <a:pt x="1096489" y="175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933630">
        <a:off x="2210383" y="2083408"/>
        <a:ext cx="54824" cy="54824"/>
      </dsp:txXfrm>
    </dsp:sp>
    <dsp:sp modelId="{C4DC8CD3-4737-4239-8038-14BD49DA17C0}">
      <dsp:nvSpPr>
        <dsp:cNvPr id="0" name=""/>
        <dsp:cNvSpPr/>
      </dsp:nvSpPr>
      <dsp:spPr>
        <a:xfrm>
          <a:off x="2629237" y="1266172"/>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Primary data</a:t>
          </a:r>
          <a:endParaRPr lang="en-US" sz="1900" kern="1200" dirty="0"/>
        </a:p>
      </dsp:txBody>
      <dsp:txXfrm>
        <a:off x="2629237" y="1266172"/>
        <a:ext cx="1843161" cy="921580"/>
      </dsp:txXfrm>
    </dsp:sp>
    <dsp:sp modelId="{F738BD27-E8EF-4B4F-AEC9-5BCC997AD95B}">
      <dsp:nvSpPr>
        <dsp:cNvPr id="0" name=""/>
        <dsp:cNvSpPr/>
      </dsp:nvSpPr>
      <dsp:spPr>
        <a:xfrm rot="19269102">
          <a:off x="4374181" y="1430877"/>
          <a:ext cx="888081" cy="35112"/>
        </a:xfrm>
        <a:custGeom>
          <a:avLst/>
          <a:gdLst/>
          <a:ahLst/>
          <a:cxnLst/>
          <a:rect l="0" t="0" r="0" b="0"/>
          <a:pathLst>
            <a:path>
              <a:moveTo>
                <a:pt x="0" y="17556"/>
              </a:moveTo>
              <a:lnTo>
                <a:pt x="888081" y="175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269102">
        <a:off x="4796020" y="1426232"/>
        <a:ext cx="44404" cy="44404"/>
      </dsp:txXfrm>
    </dsp:sp>
    <dsp:sp modelId="{ACB273D7-C037-430D-B029-B4352D0AE0FB}">
      <dsp:nvSpPr>
        <dsp:cNvPr id="0" name=""/>
        <dsp:cNvSpPr/>
      </dsp:nvSpPr>
      <dsp:spPr>
        <a:xfrm>
          <a:off x="5164045" y="709114"/>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Questionnaire </a:t>
          </a:r>
          <a:endParaRPr lang="en-US" sz="1900" kern="1200" dirty="0"/>
        </a:p>
      </dsp:txBody>
      <dsp:txXfrm>
        <a:off x="5164045" y="709114"/>
        <a:ext cx="1843161" cy="921580"/>
      </dsp:txXfrm>
    </dsp:sp>
    <dsp:sp modelId="{A4A26DC3-0CF3-4638-8723-31EFE2C0E104}">
      <dsp:nvSpPr>
        <dsp:cNvPr id="0" name=""/>
        <dsp:cNvSpPr/>
      </dsp:nvSpPr>
      <dsp:spPr>
        <a:xfrm rot="2160809">
          <a:off x="4390688" y="1960786"/>
          <a:ext cx="855068" cy="35112"/>
        </a:xfrm>
        <a:custGeom>
          <a:avLst/>
          <a:gdLst/>
          <a:ahLst/>
          <a:cxnLst/>
          <a:rect l="0" t="0" r="0" b="0"/>
          <a:pathLst>
            <a:path>
              <a:moveTo>
                <a:pt x="0" y="17556"/>
              </a:moveTo>
              <a:lnTo>
                <a:pt x="855068" y="175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60809">
        <a:off x="4796845" y="1956966"/>
        <a:ext cx="42753" cy="42753"/>
      </dsp:txXfrm>
    </dsp:sp>
    <dsp:sp modelId="{CC074740-8D9C-4DB6-BD2D-9FACA706FCF2}">
      <dsp:nvSpPr>
        <dsp:cNvPr id="0" name=""/>
        <dsp:cNvSpPr/>
      </dsp:nvSpPr>
      <dsp:spPr>
        <a:xfrm>
          <a:off x="5164045" y="1768932"/>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Direct observation</a:t>
          </a:r>
          <a:endParaRPr lang="en-US" sz="1900" kern="1200" dirty="0"/>
        </a:p>
      </dsp:txBody>
      <dsp:txXfrm>
        <a:off x="5164045" y="1768932"/>
        <a:ext cx="1843161" cy="921580"/>
      </dsp:txXfrm>
    </dsp:sp>
    <dsp:sp modelId="{99384DE3-841C-4190-A279-B662169937FA}">
      <dsp:nvSpPr>
        <dsp:cNvPr id="0" name=""/>
        <dsp:cNvSpPr/>
      </dsp:nvSpPr>
      <dsp:spPr>
        <a:xfrm rot="3197072">
          <a:off x="1582064" y="3003924"/>
          <a:ext cx="1314356" cy="35112"/>
        </a:xfrm>
        <a:custGeom>
          <a:avLst/>
          <a:gdLst/>
          <a:ahLst/>
          <a:cxnLst/>
          <a:rect l="0" t="0" r="0" b="0"/>
          <a:pathLst>
            <a:path>
              <a:moveTo>
                <a:pt x="0" y="17556"/>
              </a:moveTo>
              <a:lnTo>
                <a:pt x="1314356" y="175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197072">
        <a:off x="2206383" y="2988621"/>
        <a:ext cx="65717" cy="65717"/>
      </dsp:txXfrm>
    </dsp:sp>
    <dsp:sp modelId="{654B3C52-808F-48FB-8899-D077D78AEA35}">
      <dsp:nvSpPr>
        <dsp:cNvPr id="0" name=""/>
        <dsp:cNvSpPr/>
      </dsp:nvSpPr>
      <dsp:spPr>
        <a:xfrm>
          <a:off x="2632131" y="3087493"/>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Secondary data</a:t>
          </a:r>
          <a:endParaRPr lang="en-US" sz="1900" kern="1200" dirty="0"/>
        </a:p>
      </dsp:txBody>
      <dsp:txXfrm>
        <a:off x="2632131" y="3087493"/>
        <a:ext cx="1843161" cy="921580"/>
      </dsp:txXfrm>
    </dsp:sp>
    <dsp:sp modelId="{F82A10C5-9BA8-4C9A-A72E-C8C1C08AC85A}">
      <dsp:nvSpPr>
        <dsp:cNvPr id="0" name=""/>
        <dsp:cNvSpPr/>
      </dsp:nvSpPr>
      <dsp:spPr>
        <a:xfrm rot="20364621">
          <a:off x="4451794" y="3401356"/>
          <a:ext cx="735750" cy="35112"/>
        </a:xfrm>
        <a:custGeom>
          <a:avLst/>
          <a:gdLst/>
          <a:ahLst/>
          <a:cxnLst/>
          <a:rect l="0" t="0" r="0" b="0"/>
          <a:pathLst>
            <a:path>
              <a:moveTo>
                <a:pt x="0" y="17556"/>
              </a:moveTo>
              <a:lnTo>
                <a:pt x="735750" y="175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364621">
        <a:off x="4801275" y="3400518"/>
        <a:ext cx="36787" cy="36787"/>
      </dsp:txXfrm>
    </dsp:sp>
    <dsp:sp modelId="{4C6F8230-D3F1-4690-B126-31E1C347ECB4}">
      <dsp:nvSpPr>
        <dsp:cNvPr id="0" name=""/>
        <dsp:cNvSpPr/>
      </dsp:nvSpPr>
      <dsp:spPr>
        <a:xfrm>
          <a:off x="5164045" y="2828750"/>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Internal </a:t>
          </a:r>
          <a:r>
            <a:rPr lang="en-US" sz="1900" kern="1200" dirty="0" err="1" smtClean="0"/>
            <a:t>organiz</a:t>
          </a:r>
          <a:r>
            <a:rPr lang="en-US" sz="1900" kern="1200" dirty="0" smtClean="0"/>
            <a:t>-</a:t>
          </a:r>
        </a:p>
        <a:p>
          <a:pPr lvl="0" algn="ctr" defTabSz="844550">
            <a:lnSpc>
              <a:spcPct val="90000"/>
            </a:lnSpc>
            <a:spcBef>
              <a:spcPct val="0"/>
            </a:spcBef>
            <a:spcAft>
              <a:spcPct val="35000"/>
            </a:spcAft>
          </a:pPr>
          <a:r>
            <a:rPr lang="en-US" sz="1900" kern="1200" dirty="0" err="1" smtClean="0"/>
            <a:t>ational</a:t>
          </a:r>
          <a:r>
            <a:rPr lang="en-US" sz="1900" kern="1200" dirty="0" smtClean="0"/>
            <a:t> record</a:t>
          </a:r>
          <a:endParaRPr lang="en-US" sz="1900" kern="1200" dirty="0"/>
        </a:p>
      </dsp:txBody>
      <dsp:txXfrm>
        <a:off x="5164045" y="2828750"/>
        <a:ext cx="1843161" cy="921580"/>
      </dsp:txXfrm>
    </dsp:sp>
    <dsp:sp modelId="{EFFBBBD2-4303-4CAF-8E87-36CAADCF422D}">
      <dsp:nvSpPr>
        <dsp:cNvPr id="0" name=""/>
        <dsp:cNvSpPr/>
      </dsp:nvSpPr>
      <dsp:spPr>
        <a:xfrm>
          <a:off x="5167238" y="3802819"/>
          <a:ext cx="1843161" cy="921580"/>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Internet</a:t>
          </a:r>
          <a:r>
            <a:rPr lang="en-US" sz="1900" kern="1200" baseline="0" dirty="0" smtClean="0"/>
            <a:t> </a:t>
          </a:r>
          <a:endParaRPr lang="en-US" sz="1900" kern="1200" dirty="0"/>
        </a:p>
      </dsp:txBody>
      <dsp:txXfrm>
        <a:off x="5167238" y="3802819"/>
        <a:ext cx="1843161" cy="921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8ED6B-74AE-46E8-991B-C8DA2B5FF63D}" type="datetimeFigureOut">
              <a:rPr lang="en-US" smtClean="0"/>
              <a:pPr/>
              <a:t>5/16/2015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13FA8-5F1C-41A2-9373-1C5288D5C5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r>
              <a:rPr lang="en-US" smtClean="0">
                <a:latin typeface="Arial" pitchFamily="34" charset="0"/>
              </a:rPr>
              <a:t>Raise hands  Yep we all would!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87363" y="325438"/>
            <a:ext cx="5932487" cy="4451350"/>
          </a:xfrm>
          <a:ln/>
        </p:spPr>
      </p:sp>
      <p:sp>
        <p:nvSpPr>
          <p:cNvPr id="57347" name="Rectangle 4"/>
          <p:cNvSpPr>
            <a:spLocks noGrp="1" noChangeArrowheads="1"/>
          </p:cNvSpPr>
          <p:nvPr>
            <p:ph type="body" idx="1"/>
          </p:nvPr>
        </p:nvSpPr>
        <p:spPr>
          <a:xfrm>
            <a:off x="685800" y="5180855"/>
            <a:ext cx="5486400" cy="3277586"/>
          </a:xfrm>
          <a:noFill/>
          <a:ln w="9525"/>
        </p:spPr>
        <p:txBody>
          <a:bodyPr/>
          <a:lstStyle/>
          <a:p>
            <a:r>
              <a:rPr lang="en-US" smtClean="0">
                <a:latin typeface="Arial" pitchFamily="34" charset="0"/>
              </a:rPr>
              <a:t>Morale…</a:t>
            </a:r>
          </a:p>
          <a:p>
            <a:r>
              <a:rPr lang="en-US" smtClean="0">
                <a:latin typeface="Arial" pitchFamily="34" charset="0"/>
              </a:rPr>
              <a:t>As you can see here, even more proof that our positive coaching and feedback have a direct impact on productivity and retention!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7763" y="687388"/>
            <a:ext cx="4565650" cy="3425825"/>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lIns="91457" tIns="45729" rIns="91457" bIns="45729"/>
          <a:lstStyle/>
          <a:p>
            <a:r>
              <a:rPr lang="en-US" i="1" smtClean="0">
                <a:latin typeface="Arial" pitchFamily="34" charset="0"/>
              </a:rPr>
              <a:t>If we truly want to reach the highest levels of performance we have to create a culture that fosters internal commitment…</a:t>
            </a:r>
          </a:p>
          <a:p>
            <a:endParaRPr lang="en-US" i="1" smtClean="0">
              <a:latin typeface="Arial" pitchFamily="34" charset="0"/>
            </a:endParaRPr>
          </a:p>
          <a:p>
            <a:r>
              <a:rPr lang="en-US" i="1" smtClean="0">
                <a:latin typeface="Arial" pitchFamily="34" charset="0"/>
              </a:rPr>
              <a:t>An enabling culture leads to committed employees which leads to higher employee performance which translates to:</a:t>
            </a:r>
          </a:p>
          <a:p>
            <a:r>
              <a:rPr lang="en-US" i="1" smtClean="0">
                <a:latin typeface="Arial" pitchFamily="34" charset="0"/>
              </a:rPr>
              <a:t>Increased Profitability</a:t>
            </a:r>
          </a:p>
          <a:p>
            <a:r>
              <a:rPr lang="en-US" i="1" smtClean="0">
                <a:latin typeface="Arial" pitchFamily="34" charset="0"/>
              </a:rPr>
              <a:t>Increased Customer Satisfaction and Loyalty</a:t>
            </a:r>
          </a:p>
          <a:p>
            <a:r>
              <a:rPr lang="en-US" i="1" smtClean="0">
                <a:latin typeface="Arial" pitchFamily="34" charset="0"/>
              </a:rPr>
              <a:t>Enhanced Employee Performance</a:t>
            </a:r>
          </a:p>
          <a:p>
            <a:endParaRPr lang="en-US" i="1" smtClean="0">
              <a:latin typeface="Arial" pitchFamily="34" charset="0"/>
            </a:endParaRPr>
          </a:p>
          <a:p>
            <a:endParaRPr lang="en-US" i="1" smtClean="0">
              <a:latin typeface="Arial" pitchFamily="34" charset="0"/>
            </a:endParaRPr>
          </a:p>
          <a:p>
            <a:endParaRPr lang="en-AU" i="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pPr eaLnBrk="1" hangingPunct="1">
              <a:buFontTx/>
              <a:buChar char="•"/>
            </a:pPr>
            <a:r>
              <a:rPr lang="en-US" smtClean="0">
                <a:latin typeface="Arial" pitchFamily="34" charset="0"/>
              </a:rPr>
              <a:t>This is what we see happening in centers that don’t provide immediate, effective feedback to agents when they do things right.  </a:t>
            </a:r>
          </a:p>
          <a:p>
            <a:pPr eaLnBrk="1" hangingPunct="1">
              <a:buFontTx/>
              <a:buChar char="•"/>
            </a:pPr>
            <a:r>
              <a:rPr lang="en-US" smtClean="0">
                <a:latin typeface="Arial" pitchFamily="34" charset="0"/>
              </a:rPr>
              <a:t>What is the power of praise?  </a:t>
            </a:r>
          </a:p>
          <a:p>
            <a:pPr eaLnBrk="1" hangingPunct="1">
              <a:buFontTx/>
              <a:buChar char="•"/>
            </a:pPr>
            <a:r>
              <a:rPr lang="en-US" smtClean="0">
                <a:latin typeface="Arial" pitchFamily="34" charset="0"/>
              </a:rPr>
              <a:t>Praise is a form of communication.  </a:t>
            </a:r>
          </a:p>
          <a:p>
            <a:pPr eaLnBrk="1" hangingPunct="1">
              <a:buFontTx/>
              <a:buChar char="•"/>
            </a:pPr>
            <a:r>
              <a:rPr lang="en-US" smtClean="0">
                <a:latin typeface="Arial" pitchFamily="34" charset="0"/>
              </a:rPr>
              <a:t>In order to be effective, it must be sincere.</a:t>
            </a:r>
          </a:p>
          <a:p>
            <a:pPr eaLnBrk="1" hangingPunct="1">
              <a:buFontTx/>
              <a:buChar char="•"/>
            </a:pPr>
            <a:r>
              <a:rPr lang="en-US" smtClean="0">
                <a:latin typeface="Arial" pitchFamily="34" charset="0"/>
              </a:rPr>
              <a:t>All of the effort we have put into getting agents to perform well is a waste of time if we don’t tell the agents that we recognize their improvement.</a:t>
            </a:r>
          </a:p>
          <a:p>
            <a:pPr eaLnBrk="1" hangingPunct="1">
              <a:buFontTx/>
              <a:buChar char="•"/>
            </a:pPr>
            <a:r>
              <a:rPr lang="en-US" smtClean="0">
                <a:latin typeface="Arial" pitchFamily="34" charset="0"/>
              </a:rPr>
              <a:t>The result is that agents feel that their effort wasn’t important or didn’t matter so why bother.</a:t>
            </a:r>
          </a:p>
          <a:p>
            <a:pPr eaLnBrk="1" hangingPunct="1">
              <a:buFontTx/>
              <a:buChar char="•"/>
            </a:pPr>
            <a:r>
              <a:rPr lang="en-US" smtClean="0">
                <a:latin typeface="Arial" pitchFamily="34" charset="0"/>
              </a:rPr>
              <a:t>Praise provides recognition and appreciation to our employees:  Two of the top needs employees cite as motivators.</a:t>
            </a:r>
          </a:p>
          <a:p>
            <a:pPr eaLnBrk="1" hangingPunct="1">
              <a:buFontTx/>
              <a:buChar char="•"/>
            </a:pPr>
            <a:r>
              <a:rPr lang="en-US" smtClean="0">
                <a:latin typeface="Arial" pitchFamily="34" charset="0"/>
              </a:rPr>
              <a:t>Giving appropriate, realistic, sincere praise builds trust, the cornerstone of any relationship.  And as we said earlier coaching is not an event but rather a relationship.</a:t>
            </a:r>
          </a:p>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BB15048-E5CB-4FF4-A90F-B3C499B8F647}" type="datetimeFigureOut">
              <a:rPr lang="en-US" smtClean="0"/>
              <a:pPr/>
              <a:t>5/16/2015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978DE8-6217-4930-AB95-0598AFEB65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15048-E5CB-4FF4-A90F-B3C499B8F647}"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15048-E5CB-4FF4-A90F-B3C499B8F647}"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15048-E5CB-4FF4-A90F-B3C499B8F647}"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B15048-E5CB-4FF4-A90F-B3C499B8F647}"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78DE8-6217-4930-AB95-0598AFEB65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B15048-E5CB-4FF4-A90F-B3C499B8F647}"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B15048-E5CB-4FF4-A90F-B3C499B8F647}"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B15048-E5CB-4FF4-A90F-B3C499B8F647}"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15048-E5CB-4FF4-A90F-B3C499B8F647}"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B15048-E5CB-4FF4-A90F-B3C499B8F647}"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78DE8-6217-4930-AB95-0598AFEB65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B15048-E5CB-4FF4-A90F-B3C499B8F647}"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978DE8-6217-4930-AB95-0598AFEB65A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15048-E5CB-4FF4-A90F-B3C499B8F647}" type="datetimeFigureOut">
              <a:rPr lang="en-US" smtClean="0"/>
              <a:pPr/>
              <a:t>5/16/2015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978DE8-6217-4930-AB95-0598AFEB65A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4.png"/><Relationship Id="rId4" Type="http://schemas.openxmlformats.org/officeDocument/2006/relationships/image" Target="../media/image24.jpeg"/><Relationship Id="rId9"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Title 3"/>
          <p:cNvGrpSpPr>
            <a:grpSpLocks noGrp="1"/>
          </p:cNvGrpSpPr>
          <p:nvPr>
            <p:ph type="ctrTitle"/>
          </p:nvPr>
        </p:nvGrpSpPr>
        <p:grpSpPr>
          <a:xfrm>
            <a:off x="0" y="0"/>
            <a:ext cx="9144000" cy="4572000"/>
            <a:chOff x="0" y="304800"/>
            <a:chExt cx="9144000" cy="5105400"/>
          </a:xfrm>
        </p:grpSpPr>
        <p:pic>
          <p:nvPicPr>
            <p:cNvPr id="5" name="Picture 2" descr="C:\Users\Priyanka.Kaushal.JHCL\Desktop\jaypee hospital photo.jpg"/>
            <p:cNvPicPr>
              <a:picLocks noChangeAspect="1" noChangeArrowheads="1"/>
            </p:cNvPicPr>
            <p:nvPr/>
          </p:nvPicPr>
          <p:blipFill>
            <a:blip r:embed="rId2" cstate="print"/>
            <a:srcRect/>
            <a:stretch>
              <a:fillRect/>
            </a:stretch>
          </p:blipFill>
          <p:spPr bwMode="auto">
            <a:xfrm>
              <a:off x="0" y="475968"/>
              <a:ext cx="9144000" cy="4934232"/>
            </a:xfrm>
            <a:prstGeom prst="rect">
              <a:avLst/>
            </a:prstGeom>
            <a:noFill/>
          </p:spPr>
        </p:pic>
        <p:pic>
          <p:nvPicPr>
            <p:cNvPr id="6" name="Picture 2" descr="E:\Priyanka\Jaypee\Logo\Final Jaypee hospital Logo.jpg"/>
            <p:cNvPicPr>
              <a:picLocks noChangeAspect="1" noChangeArrowheads="1"/>
            </p:cNvPicPr>
            <p:nvPr/>
          </p:nvPicPr>
          <p:blipFill>
            <a:blip r:embed="rId3" cstate="print"/>
            <a:srcRect l="27500" t="32333" r="27500" b="40577"/>
            <a:stretch>
              <a:fillRect/>
            </a:stretch>
          </p:blipFill>
          <p:spPr bwMode="auto">
            <a:xfrm>
              <a:off x="5844208" y="304800"/>
              <a:ext cx="2829709" cy="1205247"/>
            </a:xfrm>
            <a:prstGeom prst="rect">
              <a:avLst/>
            </a:prstGeom>
            <a:noFill/>
          </p:spPr>
        </p:pic>
      </p:grpSp>
      <p:sp>
        <p:nvSpPr>
          <p:cNvPr id="7" name="Rectangle 6"/>
          <p:cNvSpPr/>
          <p:nvPr/>
        </p:nvSpPr>
        <p:spPr>
          <a:xfrm>
            <a:off x="1371600" y="4572000"/>
            <a:ext cx="6728445" cy="954107"/>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Employee engagement practices</a:t>
            </a:r>
          </a:p>
          <a:p>
            <a:pPr algn="ctr"/>
            <a:r>
              <a:rPr lang="en-US" sz="28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In </a:t>
            </a:r>
            <a:r>
              <a:rPr lang="en-US" sz="2800" b="1" cap="all" spc="0" dirty="0" err="1"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jaypee</a:t>
            </a:r>
            <a:r>
              <a:rPr lang="en-US" sz="28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 hospital</a:t>
            </a:r>
            <a:endParaRPr lang="en-US" sz="28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8" name="TextBox 7"/>
          <p:cNvSpPr txBox="1"/>
          <p:nvPr/>
        </p:nvSpPr>
        <p:spPr>
          <a:xfrm>
            <a:off x="5791200" y="5410200"/>
            <a:ext cx="3048000" cy="1323439"/>
          </a:xfrm>
          <a:prstGeom prst="rect">
            <a:avLst/>
          </a:prstGeom>
          <a:noFill/>
        </p:spPr>
        <p:txBody>
          <a:bodyPr wrap="square" rtlCol="0">
            <a:spAutoFit/>
          </a:bodyPr>
          <a:lstStyle/>
          <a:p>
            <a:pPr algn="ctr"/>
            <a:r>
              <a:rPr lang="en-US" sz="2000" b="1" dirty="0" smtClean="0"/>
              <a:t>Submitted by-</a:t>
            </a:r>
          </a:p>
          <a:p>
            <a:pPr algn="ctr"/>
            <a:r>
              <a:rPr lang="en-US" sz="2000" b="1" dirty="0" smtClean="0"/>
              <a:t>Dr. </a:t>
            </a:r>
            <a:r>
              <a:rPr lang="en-US" sz="2000" b="1" dirty="0" err="1" smtClean="0"/>
              <a:t>Anisha</a:t>
            </a:r>
            <a:r>
              <a:rPr lang="en-US" sz="2000" b="1" dirty="0" smtClean="0"/>
              <a:t> </a:t>
            </a:r>
            <a:r>
              <a:rPr lang="en-US" sz="2000" b="1" dirty="0" err="1" smtClean="0"/>
              <a:t>Sonal</a:t>
            </a:r>
            <a:endParaRPr lang="en-US" sz="2000" b="1" dirty="0" smtClean="0"/>
          </a:p>
          <a:p>
            <a:pPr algn="ctr"/>
            <a:r>
              <a:rPr lang="en-US" sz="2000" b="1" dirty="0" smtClean="0"/>
              <a:t>HR</a:t>
            </a:r>
          </a:p>
          <a:p>
            <a:pPr algn="ctr"/>
            <a:r>
              <a:rPr lang="en-US" sz="2000" b="1" dirty="0" err="1" smtClean="0"/>
              <a:t>Jaypee</a:t>
            </a:r>
            <a:r>
              <a:rPr lang="en-US" sz="2000" b="1" dirty="0" smtClean="0"/>
              <a:t> Hospital</a:t>
            </a:r>
            <a:endParaRPr lang="en-US" sz="2000" b="1"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609600"/>
            <a:ext cx="3542765"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methodology</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Diagram 2"/>
          <p:cNvGraphicFramePr/>
          <p:nvPr/>
        </p:nvGraphicFramePr>
        <p:xfrm>
          <a:off x="1371600" y="1447800"/>
          <a:ext cx="7010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5867400" y="5257800"/>
            <a:ext cx="685800" cy="76200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7"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3075" name="Picture 3" descr="\\JH-CTXFILE-SVR\Folder Redirection\anisha.sonal\Desktop\research-methodology.jpg"/>
          <p:cNvPicPr>
            <a:picLocks noChangeAspect="1" noChangeArrowheads="1"/>
          </p:cNvPicPr>
          <p:nvPr/>
        </p:nvPicPr>
        <p:blipFill>
          <a:blip r:embed="rId8" cstate="print"/>
          <a:srcRect/>
          <a:stretch>
            <a:fillRect/>
          </a:stretch>
        </p:blipFill>
        <p:spPr bwMode="auto">
          <a:xfrm>
            <a:off x="0" y="0"/>
            <a:ext cx="1828800" cy="1371600"/>
          </a:xfrm>
          <a:prstGeom prst="rect">
            <a:avLst/>
          </a:prstGeom>
          <a:ln>
            <a:noFill/>
          </a:ln>
          <a:effectLst>
            <a:softEdge rad="112500"/>
          </a:effectLst>
        </p:spPr>
      </p:pic>
    </p:spTree>
  </p:cSld>
  <p:clrMapOvr>
    <a:masterClrMapping/>
  </p:clrMapOvr>
  <p:transition spd="med">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62000"/>
            <a:ext cx="3510705"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Sampling plan</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25" name="Rectangle 1"/>
          <p:cNvSpPr>
            <a:spLocks noChangeArrowheads="1"/>
          </p:cNvSpPr>
          <p:nvPr/>
        </p:nvSpPr>
        <p:spPr bwMode="auto">
          <a:xfrm>
            <a:off x="381000" y="2199620"/>
            <a:ext cx="8763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Sampling Units: Employees of </a:t>
            </a:r>
            <a:r>
              <a:rPr kumimoji="0" lang="en-US" sz="2000" b="0" i="0" u="none" strike="noStrike" cap="none" normalizeH="0" baseline="0" dirty="0" err="1" smtClean="0">
                <a:ln>
                  <a:noFill/>
                </a:ln>
                <a:solidFill>
                  <a:srgbClr val="000000"/>
                </a:solidFill>
                <a:effectLst/>
                <a:latin typeface="+mj-lt"/>
                <a:ea typeface="Calibri" pitchFamily="34" charset="0"/>
                <a:cs typeface="Times New Roman" pitchFamily="18" charset="0"/>
              </a:rPr>
              <a:t>Jaypee</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 hospital.</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Sample Technique: Convenient Sampling.</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Research Instrument: Structured Questionnaire (set of 10 close ended questions)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Sample Size:100</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Data analysis plan- The data collected through questionnaires has been analyzed and interpreted with the help of Microsoft Excel in order to obtain the desired information</a:t>
            </a:r>
            <a:r>
              <a:rPr kumimoji="0" lang="en-US" sz="2000" b="0" i="0" u="none" strike="noStrike" cap="none" normalizeH="0" baseline="0" dirty="0" smtClean="0">
                <a:ln>
                  <a:noFill/>
                </a:ln>
                <a:solidFill>
                  <a:schemeClr val="tx1"/>
                </a:solidFill>
                <a:effectLst/>
                <a:latin typeface="+mj-lt"/>
                <a:cs typeface="Arial" pitchFamily="34" charset="0"/>
              </a:rPr>
              <a:t> </a:t>
            </a:r>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1028" name="Picture 4" descr="\\JH-CTXFILE-SVR\Folder Redirection\anisha.sonal\Desktop\images.jpg"/>
          <p:cNvPicPr>
            <a:picLocks noChangeAspect="1" noChangeArrowheads="1"/>
          </p:cNvPicPr>
          <p:nvPr/>
        </p:nvPicPr>
        <p:blipFill>
          <a:blip r:embed="rId3" cstate="print"/>
          <a:srcRect/>
          <a:stretch>
            <a:fillRect/>
          </a:stretch>
        </p:blipFill>
        <p:spPr bwMode="auto">
          <a:xfrm>
            <a:off x="0" y="0"/>
            <a:ext cx="1447800" cy="1447800"/>
          </a:xfrm>
          <a:prstGeom prst="rect">
            <a:avLst/>
          </a:prstGeom>
          <a:noFill/>
        </p:spPr>
      </p:pic>
    </p:spTree>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609600"/>
          <a:ext cx="4343400" cy="493170"/>
        </p:xfrm>
        <a:graphic>
          <a:graphicData uri="http://schemas.openxmlformats.org/drawingml/2006/table">
            <a:tbl>
              <a:tblPr/>
              <a:tblGrid>
                <a:gridCol w="2171700"/>
                <a:gridCol w="2171700"/>
              </a:tblGrid>
              <a:tr h="247806">
                <a:tc>
                  <a:txBody>
                    <a:bodyPr/>
                    <a:lstStyle/>
                    <a:p>
                      <a:pPr marL="0" marR="0">
                        <a:lnSpc>
                          <a:spcPct val="115000"/>
                        </a:lnSpc>
                        <a:spcBef>
                          <a:spcPts val="0"/>
                        </a:spcBef>
                        <a:spcAft>
                          <a:spcPts val="0"/>
                        </a:spcAft>
                      </a:pPr>
                      <a:r>
                        <a:rPr lang="en-US" sz="1400" b="1" dirty="0">
                          <a:latin typeface="Times New Roman"/>
                          <a:ea typeface="Calibri"/>
                          <a:cs typeface="Times New Roman"/>
                        </a:rPr>
                        <a:t>Name:</a:t>
                      </a:r>
                      <a:endParaRPr lang="en-US" sz="1100" dirty="0">
                        <a:latin typeface="Calibri"/>
                        <a:ea typeface="Calibri"/>
                        <a:cs typeface="Times New Roman"/>
                      </a:endParaRPr>
                    </a:p>
                  </a:txBody>
                  <a:tcPr marL="67999" marR="67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a:ea typeface="Calibri"/>
                          <a:cs typeface="Times New Roman"/>
                        </a:rPr>
                        <a:t>Department:</a:t>
                      </a:r>
                      <a:endParaRPr lang="en-US" sz="1100" dirty="0">
                        <a:latin typeface="Calibri"/>
                        <a:ea typeface="Calibri"/>
                        <a:cs typeface="Times New Roman"/>
                      </a:endParaRPr>
                    </a:p>
                  </a:txBody>
                  <a:tcPr marL="67999" marR="67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94">
                <a:tc>
                  <a:txBody>
                    <a:bodyPr/>
                    <a:lstStyle/>
                    <a:p>
                      <a:pPr marL="0" marR="0">
                        <a:lnSpc>
                          <a:spcPct val="115000"/>
                        </a:lnSpc>
                        <a:spcBef>
                          <a:spcPts val="0"/>
                        </a:spcBef>
                        <a:spcAft>
                          <a:spcPts val="0"/>
                        </a:spcAft>
                      </a:pPr>
                      <a:r>
                        <a:rPr lang="en-US" sz="1400" b="1">
                          <a:latin typeface="Times New Roman"/>
                          <a:ea typeface="Calibri"/>
                          <a:cs typeface="Times New Roman"/>
                        </a:rPr>
                        <a:t>Employee  I.D:</a:t>
                      </a:r>
                      <a:endParaRPr lang="en-US" sz="1100">
                        <a:latin typeface="Calibri"/>
                        <a:ea typeface="Calibri"/>
                        <a:cs typeface="Times New Roman"/>
                      </a:endParaRPr>
                    </a:p>
                  </a:txBody>
                  <a:tcPr marL="67999" marR="67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a:ea typeface="Calibri"/>
                          <a:cs typeface="Times New Roman"/>
                        </a:rPr>
                        <a:t>Date:</a:t>
                      </a:r>
                      <a:endParaRPr lang="en-US" sz="1100" dirty="0">
                        <a:latin typeface="Calibri"/>
                        <a:ea typeface="Calibri"/>
                        <a:cs typeface="Times New Roman"/>
                      </a:endParaRPr>
                    </a:p>
                  </a:txBody>
                  <a:tcPr marL="67999" marR="67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152400" y="1143000"/>
          <a:ext cx="8915400" cy="5678424"/>
        </p:xfrm>
        <a:graphic>
          <a:graphicData uri="http://schemas.openxmlformats.org/drawingml/2006/table">
            <a:tbl>
              <a:tblPr/>
              <a:tblGrid>
                <a:gridCol w="3885009"/>
                <a:gridCol w="1083469"/>
                <a:gridCol w="851296"/>
                <a:gridCol w="928688"/>
                <a:gridCol w="1083469"/>
                <a:gridCol w="1083469"/>
              </a:tblGrid>
              <a:tr h="417689">
                <a:tc>
                  <a:txBody>
                    <a:bodyPr/>
                    <a:lstStyle/>
                    <a:p>
                      <a:pPr marL="0" marR="0" algn="ctr">
                        <a:lnSpc>
                          <a:spcPct val="115000"/>
                        </a:lnSpc>
                        <a:spcBef>
                          <a:spcPts val="0"/>
                        </a:spcBef>
                        <a:spcAft>
                          <a:spcPts val="0"/>
                        </a:spcAft>
                      </a:pPr>
                      <a:r>
                        <a:rPr lang="en-US" sz="1200" b="1" dirty="0">
                          <a:latin typeface="Times New Roman"/>
                          <a:ea typeface="Calibri"/>
                          <a:cs typeface="Times New Roman"/>
                        </a:rPr>
                        <a:t>Questions</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Strongly agree</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Agree</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Neutral</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Disagree</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Strongly disagree</a:t>
                      </a:r>
                      <a:endParaRPr lang="en-US" sz="1200" dirty="0">
                        <a:latin typeface="Calibri"/>
                        <a:ea typeface="Calibri"/>
                        <a:cs typeface="Times New Roman"/>
                      </a:endParaRPr>
                    </a:p>
                  </a:txBody>
                  <a:tcPr marL="39690" marR="3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89">
                <a:tc>
                  <a:txBody>
                    <a:bodyPr/>
                    <a:lstStyle/>
                    <a:p>
                      <a:pPr marL="0" marR="0">
                        <a:lnSpc>
                          <a:spcPct val="115000"/>
                        </a:lnSpc>
                        <a:spcBef>
                          <a:spcPts val="0"/>
                        </a:spcBef>
                        <a:spcAft>
                          <a:spcPts val="0"/>
                        </a:spcAft>
                      </a:pPr>
                      <a:r>
                        <a:rPr lang="en-US" sz="1200" dirty="0">
                          <a:latin typeface="Times New Roman"/>
                          <a:ea typeface="Calibri"/>
                          <a:cs typeface="Times New Roman"/>
                        </a:rPr>
                        <a:t>Organization conduct employee engagement activities time to time to keep me engaged.</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89">
                <a:tc>
                  <a:txBody>
                    <a:bodyPr/>
                    <a:lstStyle/>
                    <a:p>
                      <a:pPr marL="0" marR="0">
                        <a:lnSpc>
                          <a:spcPct val="115000"/>
                        </a:lnSpc>
                        <a:spcBef>
                          <a:spcPts val="0"/>
                        </a:spcBef>
                        <a:spcAft>
                          <a:spcPts val="0"/>
                        </a:spcAft>
                      </a:pPr>
                      <a:r>
                        <a:rPr lang="en-US" sz="1200" dirty="0">
                          <a:latin typeface="Times New Roman"/>
                          <a:ea typeface="Calibri"/>
                          <a:cs typeface="Times New Roman"/>
                        </a:rPr>
                        <a:t>The recreational/engagement activities makes me look forward to work</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33">
                <a:tc>
                  <a:txBody>
                    <a:bodyPr/>
                    <a:lstStyle/>
                    <a:p>
                      <a:pPr marL="0" marR="0">
                        <a:lnSpc>
                          <a:spcPct val="115000"/>
                        </a:lnSpc>
                        <a:spcBef>
                          <a:spcPts val="0"/>
                        </a:spcBef>
                        <a:spcAft>
                          <a:spcPts val="0"/>
                        </a:spcAft>
                      </a:pPr>
                      <a:r>
                        <a:rPr lang="en-US" sz="1200" dirty="0">
                          <a:latin typeface="Times New Roman"/>
                          <a:ea typeface="Calibri"/>
                          <a:cs typeface="Times New Roman"/>
                        </a:rPr>
                        <a:t>These sessions are informative, interactive &amp; work as good platform to have an interaction between people &amp; senior management</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89">
                <a:tc>
                  <a:txBody>
                    <a:bodyPr/>
                    <a:lstStyle/>
                    <a:p>
                      <a:pPr marL="0" marR="0">
                        <a:lnSpc>
                          <a:spcPct val="115000"/>
                        </a:lnSpc>
                        <a:spcBef>
                          <a:spcPts val="0"/>
                        </a:spcBef>
                        <a:spcAft>
                          <a:spcPts val="0"/>
                        </a:spcAft>
                      </a:pPr>
                      <a:r>
                        <a:rPr lang="en-US" sz="1200" dirty="0">
                          <a:latin typeface="Times New Roman"/>
                          <a:ea typeface="Calibri"/>
                          <a:cs typeface="Times New Roman"/>
                        </a:rPr>
                        <a:t>The activity were well organized/prepared and gave insights on new ways of working in a team </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89">
                <a:tc>
                  <a:txBody>
                    <a:bodyPr/>
                    <a:lstStyle/>
                    <a:p>
                      <a:pPr marL="0" marR="0">
                        <a:lnSpc>
                          <a:spcPct val="115000"/>
                        </a:lnSpc>
                        <a:spcBef>
                          <a:spcPts val="0"/>
                        </a:spcBef>
                        <a:spcAft>
                          <a:spcPts val="0"/>
                        </a:spcAft>
                      </a:pPr>
                      <a:r>
                        <a:rPr lang="en-US" sz="1200" dirty="0">
                          <a:latin typeface="Times New Roman"/>
                          <a:ea typeface="Calibri"/>
                          <a:cs typeface="Times New Roman"/>
                        </a:rPr>
                        <a:t>These activities are  stress busters &amp; I  feel energized to go back to work</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33">
                <a:tc>
                  <a:txBody>
                    <a:bodyPr/>
                    <a:lstStyle/>
                    <a:p>
                      <a:pPr marL="0" marR="0">
                        <a:lnSpc>
                          <a:spcPct val="115000"/>
                        </a:lnSpc>
                        <a:spcBef>
                          <a:spcPts val="0"/>
                        </a:spcBef>
                        <a:spcAft>
                          <a:spcPts val="0"/>
                        </a:spcAft>
                      </a:pPr>
                      <a:r>
                        <a:rPr lang="en-US" sz="1200" dirty="0">
                          <a:latin typeface="Times New Roman"/>
                          <a:ea typeface="Calibri"/>
                          <a:cs typeface="Times New Roman"/>
                        </a:rPr>
                        <a:t>Events such as </a:t>
                      </a:r>
                      <a:r>
                        <a:rPr lang="en-US" sz="1200" b="1" dirty="0" err="1">
                          <a:latin typeface="Times New Roman"/>
                          <a:ea typeface="Calibri"/>
                          <a:cs typeface="Times New Roman"/>
                        </a:rPr>
                        <a:t>Mashik</a:t>
                      </a:r>
                      <a:r>
                        <a:rPr lang="en-US" sz="1200" b="1" dirty="0">
                          <a:latin typeface="Times New Roman"/>
                          <a:ea typeface="Calibri"/>
                          <a:cs typeface="Times New Roman"/>
                        </a:rPr>
                        <a:t> </a:t>
                      </a:r>
                      <a:r>
                        <a:rPr lang="en-US" sz="1200" b="1" dirty="0" err="1">
                          <a:latin typeface="Times New Roman"/>
                          <a:ea typeface="Calibri"/>
                          <a:cs typeface="Times New Roman"/>
                        </a:rPr>
                        <a:t>Utsav</a:t>
                      </a:r>
                      <a:r>
                        <a:rPr lang="en-US" sz="1200" dirty="0">
                          <a:latin typeface="Times New Roman"/>
                          <a:ea typeface="Calibri"/>
                          <a:cs typeface="Times New Roman"/>
                        </a:rPr>
                        <a:t> (celebration of employee’s birthday)  makes me feel valuable and create a sense of </a:t>
                      </a:r>
                      <a:r>
                        <a:rPr lang="en-US" sz="1200" dirty="0" err="1">
                          <a:latin typeface="Times New Roman"/>
                          <a:ea typeface="Calibri"/>
                          <a:cs typeface="Times New Roman"/>
                        </a:rPr>
                        <a:t>oness</a:t>
                      </a:r>
                      <a:r>
                        <a:rPr lang="en-US" sz="1200" dirty="0">
                          <a:latin typeface="Times New Roman"/>
                          <a:ea typeface="Calibri"/>
                          <a:cs typeface="Times New Roman"/>
                        </a:rPr>
                        <a:t> which will keep me attached to the organization</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33">
                <a:tc>
                  <a:txBody>
                    <a:bodyPr/>
                    <a:lstStyle/>
                    <a:p>
                      <a:pPr marL="0" marR="0">
                        <a:lnSpc>
                          <a:spcPct val="115000"/>
                        </a:lnSpc>
                        <a:spcBef>
                          <a:spcPts val="0"/>
                        </a:spcBef>
                        <a:spcAft>
                          <a:spcPts val="0"/>
                        </a:spcAft>
                      </a:pPr>
                      <a:r>
                        <a:rPr lang="en-US" sz="1200" dirty="0">
                          <a:latin typeface="Times New Roman"/>
                          <a:ea typeface="Calibri"/>
                          <a:cs typeface="Times New Roman"/>
                        </a:rPr>
                        <a:t>Events like </a:t>
                      </a:r>
                      <a:r>
                        <a:rPr lang="en-US" sz="1200" b="1" dirty="0" err="1">
                          <a:latin typeface="Times New Roman"/>
                          <a:ea typeface="Calibri"/>
                          <a:cs typeface="Times New Roman"/>
                        </a:rPr>
                        <a:t>Pratistha</a:t>
                      </a:r>
                      <a:r>
                        <a:rPr lang="en-US" sz="1200" dirty="0">
                          <a:latin typeface="Times New Roman"/>
                          <a:ea typeface="Calibri"/>
                          <a:cs typeface="Times New Roman"/>
                        </a:rPr>
                        <a:t> (employee of the month) keep me motivated to perform well &amp; dedicate towards accomplishing the vision of the organization.</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33">
                <a:tc>
                  <a:txBody>
                    <a:bodyPr/>
                    <a:lstStyle/>
                    <a:p>
                      <a:pPr marL="0" marR="0">
                        <a:lnSpc>
                          <a:spcPct val="115000"/>
                        </a:lnSpc>
                        <a:spcBef>
                          <a:spcPts val="0"/>
                        </a:spcBef>
                        <a:spcAft>
                          <a:spcPts val="0"/>
                        </a:spcAft>
                      </a:pPr>
                      <a:r>
                        <a:rPr lang="en-US" sz="1200" dirty="0">
                          <a:latin typeface="Times New Roman"/>
                          <a:ea typeface="Calibri"/>
                          <a:cs typeface="Times New Roman"/>
                        </a:rPr>
                        <a:t>Events like </a:t>
                      </a:r>
                      <a:r>
                        <a:rPr lang="en-US" sz="1200" b="1" dirty="0" err="1">
                          <a:latin typeface="Times New Roman"/>
                          <a:ea typeface="Calibri"/>
                          <a:cs typeface="Times New Roman"/>
                        </a:rPr>
                        <a:t>Samiksha</a:t>
                      </a:r>
                      <a:r>
                        <a:rPr lang="en-US" sz="1200" dirty="0">
                          <a:latin typeface="Times New Roman"/>
                          <a:ea typeface="Calibri"/>
                          <a:cs typeface="Times New Roman"/>
                        </a:rPr>
                        <a:t> (competition &amp; games) gives a good learning as well as fun &amp; interaction with inter-department employees </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33">
                <a:tc>
                  <a:txBody>
                    <a:bodyPr/>
                    <a:lstStyle/>
                    <a:p>
                      <a:pPr marL="0" marR="0">
                        <a:lnSpc>
                          <a:spcPct val="115000"/>
                        </a:lnSpc>
                        <a:spcBef>
                          <a:spcPts val="0"/>
                        </a:spcBef>
                        <a:spcAft>
                          <a:spcPts val="0"/>
                        </a:spcAft>
                      </a:pPr>
                      <a:r>
                        <a:rPr lang="en-US" sz="1200" dirty="0">
                          <a:latin typeface="Times New Roman"/>
                          <a:ea typeface="Calibri"/>
                          <a:cs typeface="Times New Roman"/>
                        </a:rPr>
                        <a:t>I’ll recommend my colleagues to participate in such engagement activities.</a:t>
                      </a:r>
                      <a:endParaRPr lang="en-US" sz="1200" dirty="0">
                        <a:latin typeface="Calibri"/>
                        <a:ea typeface="Calibri"/>
                        <a:cs typeface="Times New Roman"/>
                      </a:endParaRPr>
                    </a:p>
                    <a:p>
                      <a:pPr marL="0" marR="0">
                        <a:lnSpc>
                          <a:spcPct val="115000"/>
                        </a:lnSpc>
                        <a:spcBef>
                          <a:spcPts val="0"/>
                        </a:spcBef>
                        <a:spcAft>
                          <a:spcPts val="0"/>
                        </a:spcAft>
                      </a:pPr>
                      <a:r>
                        <a:rPr lang="en-US" sz="1200" dirty="0">
                          <a:latin typeface="Times New Roman"/>
                          <a:ea typeface="Calibri"/>
                          <a:cs typeface="Times New Roman"/>
                        </a:rPr>
                        <a:t> </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89">
                <a:tc>
                  <a:txBody>
                    <a:bodyPr/>
                    <a:lstStyle/>
                    <a:p>
                      <a:pPr marL="0" marR="0">
                        <a:lnSpc>
                          <a:spcPct val="115000"/>
                        </a:lnSpc>
                        <a:spcBef>
                          <a:spcPts val="0"/>
                        </a:spcBef>
                        <a:spcAft>
                          <a:spcPts val="0"/>
                        </a:spcAft>
                      </a:pPr>
                      <a:r>
                        <a:rPr lang="en-US" sz="1200" dirty="0">
                          <a:latin typeface="Times New Roman"/>
                          <a:ea typeface="Calibri"/>
                          <a:cs typeface="Times New Roman"/>
                        </a:rPr>
                        <a:t>Such kind of activities should happen in future as it keeps us engaged and interested</a:t>
                      </a:r>
                      <a:endParaRPr lang="en-US" sz="1200" dirty="0">
                        <a:latin typeface="Calibri"/>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Times New Roman"/>
                        <a:ea typeface="Calibri"/>
                        <a:cs typeface="Times New Roman"/>
                      </a:endParaRPr>
                    </a:p>
                  </a:txBody>
                  <a:tcPr marL="39690" marR="3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1905000" y="86380"/>
            <a:ext cx="522611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QUESTIONARE ON EMPLOYEE ENGAGEMENT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Please tick mark the relevant option as provided against each question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685800"/>
          <a:ext cx="4031586" cy="3384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5127674" y="685800"/>
          <a:ext cx="3548173" cy="3015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7200" y="3608247"/>
          <a:ext cx="3861834" cy="3249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105400" y="3657600"/>
          <a:ext cx="3564122" cy="32004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457200"/>
          <a:ext cx="3991197"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267200" y="457200"/>
          <a:ext cx="393271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04800" y="3581400"/>
          <a:ext cx="4117015"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4648200" y="3505200"/>
          <a:ext cx="4191000" cy="31242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5"/>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85800"/>
          <a:ext cx="41910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4495800" y="2590800"/>
          <a:ext cx="4419600" cy="3505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p:nvPr/>
        </p:nvPicPr>
        <p:blipFill>
          <a:blip r:embed="rId4"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524000"/>
            <a:ext cx="9144000" cy="458587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According to the analysis of data on employee engagement activities, </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it </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is concluded that most of the employee working in </a:t>
            </a:r>
            <a:r>
              <a:rPr kumimoji="0" lang="en-US" sz="2000" b="0" i="0" u="none" strike="noStrike" cap="none" normalizeH="0" baseline="0" dirty="0" err="1" smtClean="0">
                <a:ln>
                  <a:noFill/>
                </a:ln>
                <a:solidFill>
                  <a:srgbClr val="000000"/>
                </a:solidFill>
                <a:effectLst/>
                <a:latin typeface="+mj-lt"/>
                <a:ea typeface="Calibri" pitchFamily="34" charset="0"/>
                <a:cs typeface="Times New Roman" pitchFamily="18" charset="0"/>
              </a:rPr>
              <a:t>Jaypee</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 hospital </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agree </a:t>
            </a:r>
            <a:r>
              <a:rPr kumimoji="0" lang="en-US" sz="2000" b="0" i="0" u="none" strike="noStrike" cap="none" normalizeH="0" baseline="0" dirty="0" smtClean="0">
                <a:ln>
                  <a:noFill/>
                </a:ln>
                <a:solidFill>
                  <a:srgbClr val="000000"/>
                </a:solidFill>
                <a:effectLst/>
                <a:latin typeface="+mj-lt"/>
                <a:ea typeface="Calibri" pitchFamily="34" charset="0"/>
                <a:cs typeface="Times New Roman" pitchFamily="18" charset="0"/>
              </a:rPr>
              <a:t>to the fact that employee engagement activities should be done from time to time.</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By participating in various engagement activities they are able to form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connection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with the organization that makes them feel an important part of it.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It was also seen that to the majority of the employees the activities were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stress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buster and made them feel energized to go back to work.</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000" dirty="0" smtClean="0">
              <a:latin typeface="+mj-lt"/>
              <a:cs typeface="Times New Roman" pitchFamily="18" charset="0"/>
            </a:endParaRPr>
          </a:p>
          <a:p>
            <a:pPr algn="just"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mj-lt"/>
                <a:cs typeface="Arial" pitchFamily="34" charset="0"/>
              </a:rPr>
              <a:t> </a:t>
            </a:r>
            <a:r>
              <a:rPr lang="en-US" sz="2000" dirty="0" smtClean="0">
                <a:latin typeface="+mj-lt"/>
              </a:rPr>
              <a:t>According to the analysis, the employees felt that these sessions are </a:t>
            </a:r>
            <a:r>
              <a:rPr lang="en-US" sz="2000" dirty="0" smtClean="0">
                <a:latin typeface="+mj-lt"/>
              </a:rPr>
              <a:t>informative</a:t>
            </a:r>
            <a:r>
              <a:rPr lang="en-US" sz="2000" dirty="0" smtClean="0">
                <a:latin typeface="+mj-lt"/>
              </a:rPr>
              <a:t>, interactive &amp; it work as good platform to have an </a:t>
            </a:r>
            <a:r>
              <a:rPr lang="en-US" sz="2000" dirty="0" smtClean="0">
                <a:latin typeface="+mj-lt"/>
              </a:rPr>
              <a:t>interaction </a:t>
            </a:r>
            <a:r>
              <a:rPr lang="en-US" sz="2000" dirty="0" smtClean="0">
                <a:latin typeface="+mj-lt"/>
              </a:rPr>
              <a:t>between people &amp; senior management.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4" name="Rectangle 3"/>
          <p:cNvSpPr/>
          <p:nvPr/>
        </p:nvSpPr>
        <p:spPr>
          <a:xfrm>
            <a:off x="3200400" y="914400"/>
            <a:ext cx="293240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2050" name="Picture 2" descr="\\JH-CTXFILE-SVR\Folder Redirection\anisha.sonal\Desktop\Conclusion.jpg"/>
          <p:cNvPicPr>
            <a:picLocks noChangeAspect="1" noChangeArrowheads="1"/>
          </p:cNvPicPr>
          <p:nvPr/>
        </p:nvPicPr>
        <p:blipFill>
          <a:blip r:embed="rId3" cstate="print"/>
          <a:srcRect/>
          <a:stretch>
            <a:fillRect/>
          </a:stretch>
        </p:blipFill>
        <p:spPr bwMode="auto">
          <a:xfrm>
            <a:off x="7061200" y="5608320"/>
            <a:ext cx="2082800" cy="1249680"/>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0" y="1373088"/>
            <a:ext cx="888423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Events such as </a:t>
            </a:r>
            <a:r>
              <a:rPr kumimoji="0" lang="en-US" sz="2000" b="1" i="0" u="none" strike="noStrike" cap="none" normalizeH="0" baseline="0" dirty="0" err="1" smtClean="0">
                <a:ln>
                  <a:noFill/>
                </a:ln>
                <a:solidFill>
                  <a:schemeClr val="tx1"/>
                </a:solidFill>
                <a:effectLst/>
                <a:latin typeface="+mj-lt"/>
                <a:ea typeface="Calibri" pitchFamily="34" charset="0"/>
                <a:cs typeface="Times New Roman" pitchFamily="18" charset="0"/>
              </a:rPr>
              <a:t>Mashik</a:t>
            </a: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mj-lt"/>
                <a:ea typeface="Calibri" pitchFamily="34" charset="0"/>
                <a:cs typeface="Times New Roman" pitchFamily="18" charset="0"/>
              </a:rPr>
              <a:t>Utsav</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(celebration of employee’s birthday)  makes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employees</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feel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valuable and it create a sense of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oness</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which will keep them attached to the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organization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&amp; meanwhile will increase the employees satisfaction</a:t>
            </a:r>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Events like</a:t>
            </a: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mj-lt"/>
                <a:ea typeface="Calibri" pitchFamily="34" charset="0"/>
                <a:cs typeface="Times New Roman" pitchFamily="18" charset="0"/>
              </a:rPr>
              <a:t>Pratistha</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(employee of the month) keep them motivated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to</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perform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well &amp; dedicate towards accomplishing the vision of the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organization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&amp; will decrease the rate of attrition of employees</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Employees of the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Jaypee</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hospital were satisfied with such kind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of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activities that they believe that these kind of activities should happen in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future</a:t>
            </a:r>
            <a:r>
              <a:rPr kumimoji="0" lang="en-US" sz="20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as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it keeps them engaged and interested they will recommend their colleagues to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participate </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in such engagement activities n future too.</a:t>
            </a:r>
            <a:endParaRPr kumimoji="0" lang="en-US" sz="2000" b="0" i="0" u="none" strike="noStrike" cap="none" normalizeH="0" baseline="0" dirty="0" smtClean="0">
              <a:ln>
                <a:noFill/>
              </a:ln>
              <a:solidFill>
                <a:schemeClr val="tx1"/>
              </a:solidFill>
              <a:effectLst/>
              <a:latin typeface="+mj-lt"/>
              <a:cs typeface="Arial" pitchFamily="34" charset="0"/>
            </a:endParaRPr>
          </a:p>
        </p:txBody>
      </p:sp>
      <p:pic>
        <p:nvPicPr>
          <p:cNvPr id="3" name="Picture 2"/>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13314" name="Picture 2" descr="https://changingjournalism.files.wordpress.com/2011/05/conclusion.jpg"/>
          <p:cNvPicPr>
            <a:picLocks noChangeAspect="1" noChangeArrowheads="1"/>
          </p:cNvPicPr>
          <p:nvPr/>
        </p:nvPicPr>
        <p:blipFill>
          <a:blip r:embed="rId3" cstate="print"/>
          <a:srcRect/>
          <a:stretch>
            <a:fillRect/>
          </a:stretch>
        </p:blipFill>
        <p:spPr bwMode="auto">
          <a:xfrm>
            <a:off x="3581400" y="5029200"/>
            <a:ext cx="1830532" cy="1600200"/>
          </a:xfrm>
          <a:prstGeom prst="rect">
            <a:avLst/>
          </a:prstGeom>
          <a:noFill/>
        </p:spPr>
      </p:pic>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457200"/>
            <a:ext cx="4659994"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Recommendation &amp;</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suggestion</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5841" name="Rectangle 1"/>
          <p:cNvSpPr>
            <a:spLocks noChangeArrowheads="1"/>
          </p:cNvSpPr>
          <p:nvPr/>
        </p:nvSpPr>
        <p:spPr bwMode="auto">
          <a:xfrm>
            <a:off x="304800" y="1752600"/>
            <a:ext cx="869253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To bridge in the gaps between various departments, communications and </a:t>
            </a:r>
          </a:p>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interactions should happen in the form of various informal gatherings on weekends.</a:t>
            </a:r>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Some other activities like picnics, art and craft, outdoor games, sports events, </a:t>
            </a: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get-together, music and dance competitions should also be organized from time to time</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Co-ordination in terms of work management between various departments should </a:t>
            </a: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be worked upon and maintained.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sp>
        <p:nvSpPr>
          <p:cNvPr id="12290" name="AutoShape 2" descr="data:image/jpeg;base64,/9j/4AAQSkZJRgABAQAAAQABAAD/2wCEAAkGBxQQEhUUEBQQFRQUFRUUFBQWFRAUFRUUFRUXFhQUFBUYHCggGBolHRUVITEhJSkrLi4uFx8zODMsNygtLisBCgoKDg0OGhAQGywkICQsLCwsLCwtLCwsLCwsLCwsLCwsLCwsLCwsLCwsLCwsLCwsLCwsLCwsLCwsLCwsLCwsLP/AABEIANsA5gMBEQACEQEDEQH/xAAcAAABBQEBAQAAAAAAAAAAAAAAAQIDBAUGBwj/xABHEAACAQIDAwkEBwUGBQUAAAABAgADEQQSIQUGMRMiQVFhcYGRoQcyUrEUQnKSssHRI2KC4fAzU5OiwtJDY3OEwxUkNIOz/8QAGwEBAAMBAQEBAAAAAAAAAAAAAAECAwQFBgf/xAA2EQACAgEDAgMGBAUEAwAAAAAAAQIDEQQhMQUSMkFRImFxgbHRE5GhwQYUQuHwQ1Jy8SMzNP/aAAwDAQACEQMRAD8A9xgBACAEAIAQAgBACAEAIAQBGNhc8BAKeF2pSqWysAT9VuafI8fCCMlwm3GCSlS2rTeoKam5N9RwuNbA9PTGCMrJegkIAQAgBACAEAIAQAgBACAEAIAQAgBACAEAIAQAgBACAEAzd4sVyWHc9YyD+LQ+l/KEQziLM/Hmjt4nuH6+ssV4LS1WCZMz5eosT/XcNIKt5HYatkdWH1SD+ogI7OjtGk4uHS3Tc2t3g8JV7GqXc8IrV94cKnv4jDj/AOynfyvM3bBctHVDQ6mfhrk/kyhX33wKca4P2UrP+FTKPVVL+o6odF10+K382l9WbWBxtOugqUmV0bgw+XYewzWMlJZR59tU6puE1hryLEsZhACAEAIAQAgBACAEAIAQAgCXgBACAVq+0KSe/VpL9p0HzMhyS5ZrGmyXhi38mZ9bevBrxxNA/ZYP+G8zd9a5kjqj0vWS4ql+WPqUa2/2CXhUdvs06vzIEzeqqXmdMOg66X9GPi19yhW9peGHu0sS3bako9Xv6Sj11a4TOmH8N6l+KUV+f2Ewu/dSv/Y4Xm31qVKuVR3WQ5j2CXrvlZ4Y/mY6rpVOkX/nu39Esv6rBJtLazVwoYKApzD7ViL68OJnUkeFJ5e3BQzSSgmaCQzQBhqDhBZZW6KGJ2NQqfVynrTm+nA+U57NLVPyx8D1tN1vWUbd3cvR7/ryZGL3aqLrTZXHUea3rofMTjnoZrwvJ7+m/iSie1qcX+a+4zYe26+z6py3tf8AaUmPNb9Gt9YeomFds6ZYf5Ho6vR6fqNSefhJf5uvceubB25SxtPPRPDR0Ns6HqYfnwM9WuyNizE+G1mit0lnZYvg/J/A07zQ5BYAQAgBACAEAIAQAgGVvRtY4PC1a6qHNMKcpJAsWVSSewEnwlZycYto30tUbbowk8Jvk88re0fFN7q4dR9l2PmW/Ked/Oz9EfXw/hzSpbyk/ml+xn199sc3/Hy/ZSkPmpMzlqrfU6odD0Mf6M/Fv7oo1t4cU/vYnEeFRl9FtMnfY+ZM6odN0kOK4/ln6lCtiHf33d/tMzfMyjm3y2dMaq4eGKXwSRCqAcAB4CVNMsdGwJsLhXqtlpqWPT1AdbE6Ad8vCuU3iKMNRqatPDvtkkv84OiwOwEp61SKjfDrkH5t42HZPRp0MY7z3+h8jr/4jsnmGnXavXz/ALGqrlvdy6aWzIth0WBPCdywuD5uUnJ5k9xcp+JB4sfkDJI2Ey9beS3+ZEDYLDrc+IX0sYIyGnVfvLflaBkUPbgF8gfxXgZF+kN0Eju09BA3H8rZczHgCST1CQ3hZL1wc5KK5bwcDXql2ZzxYlvM8J4U5OUnI/UqKlTXGtcJJE2zdoVMNUFSixVx5MOlWHSOyRCcq3mJXU6arUQddqyvp717z1zdXeqnjltolYC7UyePWyH6y+o6e31qL42r3+h8J1HpdujlnmL4f7P0Z0N5ueWLAFgBACAEAIAQAgGTvbhOWwWKpji9CqB35Dl9bSGsovVLtmn7z572Hi+USx4rby6J490O15P0TQX/AIlfa+UaUxZ6AkqAjBAScAlweTlF5W+QkBrG2nf1cL9kvVGLmlLg5tZO2FEpU+JLY7mmiouVAFUcABYd/ae06z3YQjBYij80v1Ft8++yTb95TxdewljEg2RVzBz+9b0/nAZoXggTNBImaCBM0EiZoAXgGTvltgYXDX4moy0wOw6t6A+cyuWYNLzPR6ZKNeojZJZUd/sc3gcUtQBlNwfTsM8ftcJYZ+h1XRuh3QZNVFjImaxewUarIwZCVZTdWBsQR0gzNSaeUROEZxcZLKfKPUNz99VxFqOJIWtwV+CVf9r9nA9HVPVo1Sn7MufqfF9V6LLT5tp3h5rzX3Xv8vM7OdZ8+LeALAFgBACAEAIAjC4seBgHzNvHsltl46pR1yKc1M/FQe+Q9pGoPapnFdXnKPqOnavHbP5M0Ua4uOB1E87B9ammsoWRgsElIgV27JfOSvBXqVQBziAOsm0RWdjOc1FZbwdZu9tRa9HRgzJzGsQeA0J7xb1nsUycoLPJ+d9TphVqJKt5i918/IXaD6GanARbvNdHP/MP4VhEM1LwAvAEvAGPWA4kCMpFowlLZIq1Nq0l4uvgb/KZyuguWddfTtVZ4a3+WCs+3af1cx8LfOZS1daO+v8Ah/Vz5SXxf2yczvRROOZLsUSmDZbXJZiLnjbgB6zms1qfCPW038PTh45r5IrbO2UKJurOb8QbWPhactlzns0e1pdBHTvMZP8AY0Jk0zuCQyRbSUskHebn78lLUcaxK8ErnUr1CqekfvefXO+jVY9mf5/c+X6r0Luzbplv5x+32/L0PSFa4uLEHUEcCOuegfJNY5HCCBYAsAIAQAgBAPJvb1ggUwta2oepSJ6wyh1B7sjeZmVqPR6fPEmjzzYWKuCh6Pd7p510MPPqfY9Ov7o9j5X0NQznex6goMJ4DQ0iMDBDicKKilW4EW/nLwk4vJjdTGyDjLzMrdPEvgsWUcNybjIxAOXrp1L9HSOzMZ6tdkcZyfC63Q3KbgotteiOw2jtJCOab90mWprXmYw6PrJ/0Y+OxX2XtgUUIKsSWLaZbWIAGt+yZ/zlfkdcP4e1L8TS/NklTeJz7tNR3sT6ACZvW+iOyv8Ahtf1z/JFZ9s126VXuX9bzKWsm+Dur6BpY8pv4v7YIHxNRveqP5kfKZS1E35ndX0vSw8Na/LP1ITTvx179Zk5t8nbCmMViKwOCSuTTtHSCQkEjrS2ABMN5ABZKiMjkNpK2IayDEQ2gkzpd0t73wdqdS74fq4tT7U6x+75dvRRqXDZ8fQ8XqnRoarNle0/0fx9/v8AzPWMFi0rItSkwdGFww4H+fZPTUk1lHxFtU6puE1hryJxJMxRAFgBACAEA4P2z4bNs7P/AHVek/3iaX/klJ8HVo3izB4ZTYowI4jXvE5Zx7lg9+i51yUl5HTUqgdQw6ZwtH1Nc1JJrhjhISNBwMsQFwB2w3gjdsiImROBMsDAZYTGELlgYC0AW0EhaAEgBJAWjAHXl92iMDxSllFEORJT0FjLFHu8kVRbSslkvFjJlwXFAkpMg2d29u1sE96fORjz6RPNbtHwt2+d50VWyre3Hoeb1DQU6yGJbSXD/wA5R69sbatPF0xUpE24Mp0ZG6VYdc9OE1NZR8HqtLZprHXZ/Z/A0Jc5wgBACAEA5v2i4flNmYsfDRap/hftP9ErLhm2neLI/E+cnPCcx7iNLYmKsSh4HUd/TOa6P9R7fTb/APTfyNgGcyeGeyOJF5fKK4YwzFsuJCICSBQslRyQ2SNTA6ZbsIUmxhW0hxwSmNMqSKstEhi5ZbtGQIlXHBOciSAThRaameXkGq9UhsKPqJxGuklBvtIWrqvFh8/QScFHbFED45BwBPkBHYZvUryIztE/VCjzMuomMtS2NGLdvrHw0+UlRRjK2TPXfZJh8uEdzxqVm8lVV+YadtC9k+W6xPuvS9F/c7ibnkhACAEAIBW2lhhVpVKZ4VKbof4lK/nBMXh5PlSn7oJ6h52nKfQciqxU3HEaykkmsG9c3FqS5R1GDrCooYeI7emcTjh4Z9RVarIKS8x8o1g2CVwBbTTtGRJTACMvyAoPXLJvzI+AE9UNjAkqSOpsBxlotENMlzDjrL5KbkVasvSVHjc+kNNle+MeWVmxiDrPhaQqyktTFcELbR+FR43MuqzKWpfkRNjXPTbusJbtRjK+TIGqE8ST4ycIo5NhJKZFIgZEvALezsO9Z1p0lLu5sqi1yfGWUW+DGyyME5SeyPe9zNmthcHSpVBZwGLi4Nmd2Yi40PGd1ce2KR8lrLlbdKa48vlsbcucwQAgBACAEA+Xdv4bksViKfDJiKyjuFRsvpac8lue7U8wT9yKK09D1ypvncubFxWRsp4N85z3R80er0+/tl2PhnQVLTneD245I5mWHBvOWUiGg48YW/I4HKPGWWPIhsZUcDiVHiIayV70vMhfFoOknuH6yezJm9RFEL7QHQvmZP4Zm9V6ELY5zwsO4CWUEYvUSZC9UtxJPnLYRk5yY28kruJAGmGAvG4ygEnDKucRVuZKiUdnoiUUpOEUcpMcKQghpvk6v2WYXPtBD8C1H/ylR6uJpTvM4+pvt0z9+Ee4zsPlwgBACAEAIAGAfOvtOwvJ7TxQ+JqdQfx0kufvZphNe0ezpJZqRzlIWGsodL3IStjoZVo1hJo6TZ+KFRAWIBGhnHKGHg+j0+pU4KXn5kj4qmOknukdho70vMhbaA+qnnJUDKWpImx7nhYdwEv2mT1EiJqjNxYxhGTukyEmSV3YkkDbSAPW8khjriCucCcn2GTgq7Uh60T2fOTgo7X5IbUonttJwgpN8sjVdZBbsHA6wSojpJOCSneQVeBxaCMHoXsaw161epb3aaqP42uf/wA5vp1u2eT1ieK4x9/0/wCz1edR8+EAIAQAgBACAeHe2zC5cej9FTDp95KlQN6FJjZyepoX7DXvODpTM7iImQWJ8GePhM5nbpnyi3e0zOrkeHgjA0kSCdxrQWFB8ZOCkpJDghPR+UntZm7UPWgev+vGThFXax/IDvjYrmT8wtbhGSVDPIsjJPaiNnPUZJdRRIlXrkZKuImUHQfzk8jON2P+gtnCZGztbKpBBN+GhkqLbwUlqIRg5t7I0trbs1cPT5VmRlFs4W4KX4d4vpeaTplFZOTT9Uqun2JNPyz5l7EbEQYFKyhuVbkje5tz6iqbDhazTb8GKSPMfVLXZJeW/wDYdvzSRGooiooCsSFVV4kAcPsmU1GE0kdXR5TnGcpNvg7X2PYbLhqr/FVy94VQfm5lqFszDrEs2xj6I76bnkBACAEAIAQAgHk/t1w3/wASp21qZ/iyOPwNMrEehoHvJHlKG0xPRGcYLkuE0PhKTOnSvfBbLX4TPB2d8UCoeqO0q7V5D+S/oScIr+JJjlpjpgq1J8slW3RGR2DwYyTgW9pAwMMEjcpgnJcwuya9X+zpuR1kZV+81hLquUuEc9mror8UkW9ibCfEVHViVWmSrkWJzDTKOiXrpcnucur6jCmK7d29/kbuzN1qS1ai1L1AuQrcldGBuGsdTp68JvGiK5PLu6tbJLs9n9TUqYWlTq0EpLTVuUZiFChsopVNT02uR6TVRS4OCd1s03JtlTCUBU2hXqHhRWmg7GZAxPkZVJd7ZtZY1p4Vrzy/1whmJ2l9K2fiamXKMtdV1vcLcI3edDJb7o5IhB06iK9GjUGGHIJS6lo6fZZP0lzkzvk4vfhi+LsOC00Xu4sfxTi1HjPqujpR03xbPV/Zxh+T2fR62zv5u1vQCbUrEEeR1KfdqJe7C/Q6eanCEAIAQAgBAAwDgPbRhs2AV/7qvTb7yvT+biZ2cHZon/5MeqPEyNJiz1VyJkvBOcEYEgP3GjheA7h8plI7a17JYUayDXGEPKwCJhBdDBQ7ZUnuLeDwdSq2SkpZvAWHWSdBLxg5cGF19dS7pvBNtDZlagQKq2vwNwQe4j5SZQceSlOqpu8DybO6ewVrA1awut7IuoBtxJtrN6aU1mR5nUeoyrl+HV5cv9g3x2ItFRVojKpYKy3NgTwZb6+HdJnUk00ZaXX2WQlCfOG0zqdsbVTCqGqZjc5QFAJJtfpPZN5TUUeXp9PK+TUfIzNglvob1aABqVWr1VDW95nbKD5CRHw5Rpbh6jtseywn8FsZW7W1K1fGWqErameUQaAugC3K9B7OiZ1zcpPJ1a7S100x7d8vn3FzA8/atY/BTt/lpj9ZaPjkZ3+zpK16tsu7Pfm45xx5aqP8Okqj5S/kzmfjgn7vuZlKiaOzKVM6NWZEAP8AzalyPuXlVtFI1nL8S+c1xu/sdCMT/wC7NPqoB/OoR+UvnfByOLUFL4/scFt6vmxVY/vlfu838pw2vM2fXaGHbp4L3fU932Bh+Sw1BPhpUwe/KL+s64rCSPmb599sperZoSxkEAIAQAgBAEgHMe0nDcpszFD4UFT/AAnWp/plZ+Fm+leLYnz139E5z2vMkMMEZMElzCnQf11zGR30+Et0gSQACSdABxJ6pCTZecoxTbeEaeO2HXo0zVqKMoF2syki+mo/SaOmSWTir19FkuyL3LuL3aVMK1flGLcmHUABRrY2PEnQzSVCUcnJX1VzuVajtnBoVNm0V2eai00Dmgr5tScxAJIJ1E0lXFQ2RyU6y6eqjGUts8FjdOkuHwnLPpmBqMenKPdA8B6y1cVCBhrbZajUdq9cIp70bwUamHyrdmdQ4BsDT6edx53EWHXKWzi1hHRodLbXZ+I9kv1NDGK1HA06dI5XcUqSkErZqpAJuNRxOs1llRwjiplGd7nZxu2ZW8Oy63JrVxFYMVaiiooOUZnVCbk6nW5NpnKD2bZ11aipRlXXHGU93zwdVtHG0qIzVWReOW/EnpyjifCaykktzz6arLJYgs/55nLbh7UIP0ZlNrGqjdQaxKt2G9we+Z0yeMM7uo0xT/Ei+dn8i3sxB/6piSvRSW/2mFO/yMmPjZnqG/5WpP3/AFG7s87HYx+psvk5H+mK/FJltbtVVH3fUr7t7aSi+IWs2UPWeqrakc42Km3cJWFsVlM21Whsl2yrWdkmUtvbe5avTZBenRYMoOmdviI6B1fzmU7vayvI69P03tplGfMufcUcbterUqGqGyOUFO6XXmA3te9+Mo7ZN5OurQUwiotZxvuV9nUeVrU01OeoinpJLsBr18ZRbs65tQg5eif6I+jhPQPjB0AIAkAWAEAIA0wCjtrC8th61M/8SlUT7yFfzkPgtCXbJM+XxrY9YBnMfQPZktNtIIaGRkkuYPhMpcnbQ/ZOr3Ewoes7HXk1FvtMbX8gZvp47tnl9ZtahGC8+fkau9G2qJSvhiWFTk+NuaTYMFB67Wmlk1hxODR6WzujaltksVDm2Z/2q+iD9JaXg+RjR7OqX/IjY32V/wBr8kh+D5E17atf8v3HbR5uzVt/dUB4E07/AJyZeEzpk/xsrncm27hadLBYjkUpqDRqDmhdSVI4jjrEklF4LVWTsuj3NvcNtK74Wk1Bc7K1Cqq9eUg+UmWcbFKe3uam8LDId7ap5KgjWzVK9G4HDmsC1uy9vORN8L3l9LHKnL0i/wBdjW2lgaVUZqqq2QMRm4C4F9OHQJMop8mVNtkHiDxn0MPZW3aNHB07MHqJRW6JqwIXUNb3RfpMp+JFROp6K6duJLCb5ZjYSrisMtXFlaX7bKczm5OZrjKqnt6SNBMk5wTkejOvTaiyFKb9leX3MM4t7uQzDlCWfKSoYkk6gd5mHez1lp69spbLCICJQ3FggS8FjpNw8Nnx+HXqfP8AcUvfzUTSpZmji10+3Tzfux+Z7sJ3HyY+ALAEgCwAgBAGmAMvAPmDbOH5KvWp2tydWqnglRlHoBOZnvweYp/AqUhKmjFcWghFrBHjKTOujg6fc3aKUK7JUNhVAGY8A4PNBPRe5Hfaa0Sw8M4Oq6eVkFOK4+h1O82x1xFJmsBVRSUbpNhfIesH0m9kFJHkaPVSpnjyfKINn8/ZgygknDMABqSQpAAHhJ5h8iM9uqy/937iUqZXZeVwVIwzAg6EHKbAiQ9q/kTBqWrWP9xJsVVxWBSmxNuTFJrWuClhfXp0B8ZMcSgVt7tPe2vJ5RV3ndMNhFw9PS4VQOkIpBJPfa3iZS5qMcHT06qVt34j8t/mQbt7wkUhTalXqGmLKaaZwVHAHqI4eEiFm26LavQpWNqSSfqzF2hj6uMxKZRlZWy0l45CDclr9Nxc91pk5SnNYPRjp6tNpn3bp8+/0wdPj92OWpWerWera4ZmOTN1cn7oHcLzeVWVyeTRr3VZlRSXpj9+SruQ3KYerRcWKllPXkqA8fHOPCRTvHBbqacb+9PnDRV33rAClQXgihiPDKnoG85nqJcRO3o1WFK1+e33OTymcx7wZJBGRyjrkhj1WQVbO09lWHzYxm6EpMfFiqj0Jm9C9o83qssUJerPXlM6z5weIA6AJAFgBAEMAaYBGxgHhXtT2WaONqP9WuBVXvsFcd+YE/xCYWLDPY0k+6tL0OM6JQ6hQZBJYwJ1PhKSOig3ti7KXFVDTJKkozBrX1BXiOkWJk1QU3hmGu1MqIqSWd8Hbin9CwZDuX5NGAY8STfKo8SAJ2P2Ynz8E771hcv8jF3R2/SpURRrNkNMnKTexUm/HoIJI8pnXasYZ3a7QWuxzgspkW9O8i1U5KgSVJ572IBA1yrfXja5md1qawjp6f06cJfiWfJHO4PaNWjfknZL8bWsfA6TGM3Hg9OzSVW+NZDDYhqldDUYuWqJcsb354016OyWg8zWSmohGrTyUFjZ8HptbGLTqUqVjerny2AyjIuY5uqd2d8HySi5Rc/T9zIw2FU7SqsAObRQn7bkgnvyqPOUSXe2dVtsv5WEH6v9Mfck2Djnq4nFhmJVGRUHQts6m3VfKDJhJtsrqqlXCvHmssztz6ROJxLj3AWW3WS5YeQ/FM6Vu2dXUpLtrj54z+hm750SmIZteeqsPAZSP8vrMb1iR6fSpqVCXp/2YAeYHp4FzCSMMUtBGByiAz0b2QYewxFQ9JpoPDMzfNZ0adcs8brM/BH4s9JSdJ4ZKIA6AEAIAQBDAGNAK1VoByO/2xfpmGOUXq0runWRbnp4j1AlJrKOrS2/hz34Z4ZUFpznsjVMEk+BOp7pWRtTybOydoth6mdApNiLG5Fj3HsErCbg8otqtLG+PbItbV2vVxNhUYBRqFUWW/Wesy07HLkpptHVRvFb+pmaCZ5O3A1n7pBOBL3hE8E2zR+2pf8AUp/iE0r8SOTW/wDon8GepVsXTSpTpsRylQPyehNwoBfW2mlp35WcHx6hJxcvJY/Uydl0hSx+JW5PKU6VUXNz7zhhfqFx4ESkViTOq+TnRXLHGV9B1PDjAJiq7MDndqg6OvInfdvWPAmxmWqshBLhJfdmTQxq4LArzl5eoVqFbjNznBYkcfcEp3KEUdD089XqJNL2d0n8FsZu9O20xZTk0cZM3OawuDbSw7pjdYp8HrdO0U9Mn3tb+Rh2MxPT2FVYIbHeMFcm1svdjE4i2VCin61S6jwHE+U0jVJnFd1CivbOX7j1fdDYgwVDk8+dmYuzWtqQBYC50AUTqrh2rB4Or1L1E+7GPI6FJc5SUQBRAFgBACAIYBG8Aq1oBSYyGWieOe0jYH0avyiD9lWuw6lf66dnG47z1TCxYZ6+kt749r5RxQ0lDsLGDPO8JWXBpV4jQQWmZ3PcHJJkErCFVJVshsRljITEWWRJY2WP29L/AKtP8QmtfiRya7/55/BnpW0sZh6LB6zIHQMF6Xs1swVeOthO2U4x3Z8pTRdb7ME8focFitsVGxJxCc1uCg6jJawVh06ce2cX4z7u5H0sNDX+AqZb/cZtXbFbFWFVlsNQqgqt+uxJJPeYnY58mmm0VWn3gt/V8mbYCZnYg9JAL2A2TWr/ANlTdh8R0XzOkvGuUuDnu1dVXikdNs7cUnWvUt+6n+4/pN40LzPLt6s3tXH5s6vZmwaFD+zprf4jq3mdZqoxjwebZfbb45G1RWWyZdpfoGSUfJdQwQSiAOEAWAEAIAhgDHgFSsIBRqyGWjyZG8Gy1xlB6LWBOqN8Lj3W7ug9hMq1lYNq5uuSkjwfHYVqblXBVlYqwPEEGxE5z3ItNZQzDNzhIfBpX4jRWZHeF5BI4CMEAywExoEEjgbEEGxGoI4gy2SsknsxHfpubn1kPcKONkhwqGRgdpJh8K9U2pIzHsBPn1Syi3wUsthWszaR0Wztyaz2NVlpjq0ZvTT5zaND8zzburQjtWsnUbN3Uw9HXLnbrfX04Dym0a4xPMt1t9vnhe43UQDgAJbJyqHqPAgukSosAtUlgFqiJYwLdOATLAHCALACAEADAGNAK1UQChWEhkx5Kj6SDU869qGwb2xVMdSVgPJKnyU/wzOyPmd+hu/038jzmkbMO+Yvg9KPJpKdZmeguBxWVJQoHbJGSMsB2yBhsA5gnA+mhJsLkngALnykpNlZSUVlm7s7dXEVtSoQdbcfuj87TWNMnyedd1OmvaO79x1GzdyqNOxq3qHt0X7o/O82jVFHl29Tus2jsjpKGGWmLIqqB0AADyE144OF90nmTJrSCyihQsEjgsEkipAJkSAWUWCrexPSWWMSyggEogDxACAEAIAQBjQCCoIBTrLBKKdZZU2KmIoLURkqAMjgqwPSCLEQRlpprlHh+8ex2weIam1yAQUb4kJ5rfke0Gc0lh4PcptVkVJEamYnqx4HQWHAQQaOB2BWre5TNutuaPXj4TSNUmcl2vpq5fyR0+ztxgNazE/uroPPifSbRoXmeVd1eyW1ax9Tp8BsilRFqaKO22p7z0zVJLg86yyy15m2y+EjJVRQ8JBbA4U4JHCnBDaQ8UoCeSRacEki04IJkpwRkmVIRWXBKiyxmTqIA8QB0AIAggCwAgDTAInEArVUgFarTlTZMrPSkEnLb+bv/S6GZB+1pXZetl+sn5jtHbInHKN9Ld+HPD4Z53gti1ax/Z03bttYeLHScqhJ+R78tVXWvakdLs7cNzrXcKPhTU/eP6Gaxo9Tz7urritfNnUbP3aoUfdQE/EdT5nh4TZRjE8y3VXW+JmqlADgJbJioEi0pBbA8UYJHilAyPWhfhBVywSnDW46iSR3ZLAogajqklERCnKmuR4pwMkgSCMki04wR3EmSSish6rJKjwIA4QBYAQBogDoAQBDAGMIBE6wCM05U0XBGaEE5GHDCA9yBsEBwEnJXtGfR5BZJCihBI4UYA8UYIHrRghsnXDgSxTIqUrAwBWTmyAuR/J6WkhPcjFOQXyPSleMFXIlSnYySGxxXSAhLQGOAggWALACAEAYIA+AEAIA0wBpEAS0gshpWQWyJlgZGlIA00oAnJQMiilJwMjhTgjI5U1ghskyySoir0QAtAFywSKqwQLaALAEMAUCAEAWAEAIAQBggDhAFgBAEgCGAIYJQkgkSAEEhACCBQIAoEECyQLBAggCmAEABACAJAAQB0AIAQAgBAC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xQQEhUUEBQQFRQUFRUUFBQWFRAUFRUUFRUXFhQUFBUYHCggGBolHRUVITEhJSkrLi4uFx8zODMsNygtLisBCgoKDg0OGhAQGywkICQsLCwsLCwtLCwsLCwsLCwsLCwsLCwsLCwsLCwsLCwsLCwsLCwsLCwsLCwsLCwsLCwsLP/AABEIANsA5gMBEQACEQEDEQH/xAAcAAABBQEBAQAAAAAAAAAAAAAAAQIDBAUGBwj/xABHEAACAQIDAwkEBwUGBQUAAAABAgADEQQSIQUGMRMiQVFhcYGRoQcyUrEUQnKSssHRI2KC4fAzU5OiwtJDY3OEwxUkNIOz/8QAGwEBAAMBAQEBAAAAAAAAAAAAAAECAwQFBgf/xAA2EQACAgEDAgMGBAUEAwAAAAAAAQIDEQQhMQUSMkFRImFxgbHRE5GhwQYUQuHwQ1Jy8SMzNP/aAAwDAQACEQMRAD8A9xgBACAEAIAQAgBACAEAIAQBGNhc8BAKeF2pSqWysAT9VuafI8fCCMlwm3GCSlS2rTeoKam5N9RwuNbA9PTGCMrJegkIAQAgBACAEAIAQAgBACAEAIAQAgBACAEAIAQAgBACAEAzd4sVyWHc9YyD+LQ+l/KEQziLM/Hmjt4nuH6+ssV4LS1WCZMz5eosT/XcNIKt5HYatkdWH1SD+ogI7OjtGk4uHS3Tc2t3g8JV7GqXc8IrV94cKnv4jDj/AOynfyvM3bBctHVDQ6mfhrk/kyhX33wKca4P2UrP+FTKPVVL+o6odF10+K382l9WbWBxtOugqUmV0bgw+XYewzWMlJZR59tU6puE1hryLEsZhACAEAIAQAgBACAEAIAQAgCXgBACAVq+0KSe/VpL9p0HzMhyS5ZrGmyXhi38mZ9bevBrxxNA/ZYP+G8zd9a5kjqj0vWS4ql+WPqUa2/2CXhUdvs06vzIEzeqqXmdMOg66X9GPi19yhW9peGHu0sS3bako9Xv6Sj11a4TOmH8N6l+KUV+f2Ewu/dSv/Y4Xm31qVKuVR3WQ5j2CXrvlZ4Y/mY6rpVOkX/nu39Esv6rBJtLazVwoYKApzD7ViL68OJnUkeFJ5e3BQzSSgmaCQzQBhqDhBZZW6KGJ2NQqfVynrTm+nA+U57NLVPyx8D1tN1vWUbd3cvR7/ryZGL3aqLrTZXHUea3rofMTjnoZrwvJ7+m/iSie1qcX+a+4zYe26+z6py3tf8AaUmPNb9Gt9YeomFds6ZYf5Ho6vR6fqNSefhJf5uvceubB25SxtPPRPDR0Ns6HqYfnwM9WuyNizE+G1mit0lnZYvg/J/A07zQ5BYAQAgBACAEAIAQAgGVvRtY4PC1a6qHNMKcpJAsWVSSewEnwlZycYto30tUbbowk8Jvk88re0fFN7q4dR9l2PmW/Ked/Oz9EfXw/hzSpbyk/ml+xn199sc3/Hy/ZSkPmpMzlqrfU6odD0Mf6M/Fv7oo1t4cU/vYnEeFRl9FtMnfY+ZM6odN0kOK4/ln6lCtiHf33d/tMzfMyjm3y2dMaq4eGKXwSRCqAcAB4CVNMsdGwJsLhXqtlpqWPT1AdbE6Ad8vCuU3iKMNRqatPDvtkkv84OiwOwEp61SKjfDrkH5t42HZPRp0MY7z3+h8jr/4jsnmGnXavXz/ALGqrlvdy6aWzIth0WBPCdywuD5uUnJ5k9xcp+JB4sfkDJI2Ey9beS3+ZEDYLDrc+IX0sYIyGnVfvLflaBkUPbgF8gfxXgZF+kN0Eju09BA3H8rZczHgCST1CQ3hZL1wc5KK5bwcDXql2ZzxYlvM8J4U5OUnI/UqKlTXGtcJJE2zdoVMNUFSixVx5MOlWHSOyRCcq3mJXU6arUQddqyvp717z1zdXeqnjltolYC7UyePWyH6y+o6e31qL42r3+h8J1HpdujlnmL4f7P0Z0N5ueWLAFgBACAEAIAQAgGTvbhOWwWKpji9CqB35Dl9bSGsovVLtmn7z572Hi+USx4rby6J490O15P0TQX/AIlfa+UaUxZ6AkqAjBAScAlweTlF5W+QkBrG2nf1cL9kvVGLmlLg5tZO2FEpU+JLY7mmiouVAFUcABYd/ae06z3YQjBYij80v1Ft8++yTb95TxdewljEg2RVzBz+9b0/nAZoXggTNBImaCBM0EiZoAXgGTvltgYXDX4moy0wOw6t6A+cyuWYNLzPR6ZKNeojZJZUd/sc3gcUtQBlNwfTsM8ftcJYZ+h1XRuh3QZNVFjImaxewUarIwZCVZTdWBsQR0gzNSaeUROEZxcZLKfKPUNz99VxFqOJIWtwV+CVf9r9nA9HVPVo1Sn7MufqfF9V6LLT5tp3h5rzX3Xv8vM7OdZ8+LeALAFgBACAEAIAjC4seBgHzNvHsltl46pR1yKc1M/FQe+Q9pGoPapnFdXnKPqOnavHbP5M0Ua4uOB1E87B9ammsoWRgsElIgV27JfOSvBXqVQBziAOsm0RWdjOc1FZbwdZu9tRa9HRgzJzGsQeA0J7xb1nsUycoLPJ+d9TphVqJKt5i918/IXaD6GanARbvNdHP/MP4VhEM1LwAvAEvAGPWA4kCMpFowlLZIq1Nq0l4uvgb/KZyuguWddfTtVZ4a3+WCs+3af1cx8LfOZS1daO+v8Ah/Vz5SXxf2yczvRROOZLsUSmDZbXJZiLnjbgB6zms1qfCPW038PTh45r5IrbO2UKJurOb8QbWPhactlzns0e1pdBHTvMZP8AY0Jk0zuCQyRbSUskHebn78lLUcaxK8ErnUr1CqekfvefXO+jVY9mf5/c+X6r0Luzbplv5x+32/L0PSFa4uLEHUEcCOuegfJNY5HCCBYAsAIAQAgBAPJvb1ggUwta2oepSJ6wyh1B7sjeZmVqPR6fPEmjzzYWKuCh6Pd7p510MPPqfY9Ov7o9j5X0NQznex6goMJ4DQ0iMDBDicKKilW4EW/nLwk4vJjdTGyDjLzMrdPEvgsWUcNybjIxAOXrp1L9HSOzMZ6tdkcZyfC63Q3KbgotteiOw2jtJCOab90mWprXmYw6PrJ/0Y+OxX2XtgUUIKsSWLaZbWIAGt+yZ/zlfkdcP4e1L8TS/NklTeJz7tNR3sT6ACZvW+iOyv8Ahtf1z/JFZ9s126VXuX9bzKWsm+Dur6BpY8pv4v7YIHxNRveqP5kfKZS1E35ndX0vSw8Na/LP1ITTvx179Zk5t8nbCmMViKwOCSuTTtHSCQkEjrS2ABMN5ABZKiMjkNpK2IayDEQ2gkzpd0t73wdqdS74fq4tT7U6x+75dvRRqXDZ8fQ8XqnRoarNle0/0fx9/v8AzPWMFi0rItSkwdGFww4H+fZPTUk1lHxFtU6puE1hryJxJMxRAFgBACAEA4P2z4bNs7P/AHVek/3iaX/klJ8HVo3izB4ZTYowI4jXvE5Zx7lg9+i51yUl5HTUqgdQw6ZwtH1Nc1JJrhjhISNBwMsQFwB2w3gjdsiImROBMsDAZYTGELlgYC0AW0EhaAEgBJAWjAHXl92iMDxSllFEORJT0FjLFHu8kVRbSslkvFjJlwXFAkpMg2d29u1sE96fORjz6RPNbtHwt2+d50VWyre3Hoeb1DQU6yGJbSXD/wA5R69sbatPF0xUpE24Mp0ZG6VYdc9OE1NZR8HqtLZprHXZ/Z/A0Jc5wgBACAEA5v2i4flNmYsfDRap/hftP9ErLhm2neLI/E+cnPCcx7iNLYmKsSh4HUd/TOa6P9R7fTb/APTfyNgGcyeGeyOJF5fKK4YwzFsuJCICSBQslRyQ2SNTA6ZbsIUmxhW0hxwSmNMqSKstEhi5ZbtGQIlXHBOciSAThRaameXkGq9UhsKPqJxGuklBvtIWrqvFh8/QScFHbFED45BwBPkBHYZvUryIztE/VCjzMuomMtS2NGLdvrHw0+UlRRjK2TPXfZJh8uEdzxqVm8lVV+YadtC9k+W6xPuvS9F/c7ibnkhACAEAIBW2lhhVpVKZ4VKbof4lK/nBMXh5PlSn7oJ6h52nKfQciqxU3HEaykkmsG9c3FqS5R1GDrCooYeI7emcTjh4Z9RVarIKS8x8o1g2CVwBbTTtGRJTACMvyAoPXLJvzI+AE9UNjAkqSOpsBxlotENMlzDjrL5KbkVasvSVHjc+kNNle+MeWVmxiDrPhaQqyktTFcELbR+FR43MuqzKWpfkRNjXPTbusJbtRjK+TIGqE8ST4ycIo5NhJKZFIgZEvALezsO9Z1p0lLu5sqi1yfGWUW+DGyyME5SeyPe9zNmthcHSpVBZwGLi4Nmd2Yi40PGd1ce2KR8lrLlbdKa48vlsbcucwQAgBACAEA+Xdv4bksViKfDJiKyjuFRsvpac8lue7U8wT9yKK09D1ypvncubFxWRsp4N85z3R80er0+/tl2PhnQVLTneD245I5mWHBvOWUiGg48YW/I4HKPGWWPIhsZUcDiVHiIayV70vMhfFoOknuH6yezJm9RFEL7QHQvmZP4Zm9V6ELY5zwsO4CWUEYvUSZC9UtxJPnLYRk5yY28kruJAGmGAvG4ygEnDKucRVuZKiUdnoiUUpOEUcpMcKQghpvk6v2WYXPtBD8C1H/ylR6uJpTvM4+pvt0z9+Ee4zsPlwgBACAEAIAGAfOvtOwvJ7TxQ+JqdQfx0kufvZphNe0ezpJZqRzlIWGsodL3IStjoZVo1hJo6TZ+KFRAWIBGhnHKGHg+j0+pU4KXn5kj4qmOknukdho70vMhbaA+qnnJUDKWpImx7nhYdwEv2mT1EiJqjNxYxhGTukyEmSV3YkkDbSAPW8khjriCucCcn2GTgq7Uh60T2fOTgo7X5IbUonttJwgpN8sjVdZBbsHA6wSojpJOCSneQVeBxaCMHoXsaw161epb3aaqP42uf/wA5vp1u2eT1ieK4x9/0/wCz1edR8+EAIAQAgBACAeHe2zC5cej9FTDp95KlQN6FJjZyepoX7DXvODpTM7iImQWJ8GePhM5nbpnyi3e0zOrkeHgjA0kSCdxrQWFB8ZOCkpJDghPR+UntZm7UPWgev+vGThFXax/IDvjYrmT8wtbhGSVDPIsjJPaiNnPUZJdRRIlXrkZKuImUHQfzk8jON2P+gtnCZGztbKpBBN+GhkqLbwUlqIRg5t7I0trbs1cPT5VmRlFs4W4KX4d4vpeaTplFZOTT9Uqun2JNPyz5l7EbEQYFKyhuVbkje5tz6iqbDhazTb8GKSPMfVLXZJeW/wDYdvzSRGooiooCsSFVV4kAcPsmU1GE0kdXR5TnGcpNvg7X2PYbLhqr/FVy94VQfm5lqFszDrEs2xj6I76bnkBACAEAIAQAgHk/t1w3/wASp21qZ/iyOPwNMrEehoHvJHlKG0xPRGcYLkuE0PhKTOnSvfBbLX4TPB2d8UCoeqO0q7V5D+S/oScIr+JJjlpjpgq1J8slW3RGR2DwYyTgW9pAwMMEjcpgnJcwuya9X+zpuR1kZV+81hLquUuEc9mror8UkW9ibCfEVHViVWmSrkWJzDTKOiXrpcnucur6jCmK7d29/kbuzN1qS1ai1L1AuQrcldGBuGsdTp68JvGiK5PLu6tbJLs9n9TUqYWlTq0EpLTVuUZiFChsopVNT02uR6TVRS4OCd1s03JtlTCUBU2hXqHhRWmg7GZAxPkZVJd7ZtZY1p4Vrzy/1whmJ2l9K2fiamXKMtdV1vcLcI3edDJb7o5IhB06iK9GjUGGHIJS6lo6fZZP0lzkzvk4vfhi+LsOC00Xu4sfxTi1HjPqujpR03xbPV/Zxh+T2fR62zv5u1vQCbUrEEeR1KfdqJe7C/Q6eanCEAIAQAgBAAwDgPbRhs2AV/7qvTb7yvT+biZ2cHZon/5MeqPEyNJiz1VyJkvBOcEYEgP3GjheA7h8plI7a17JYUayDXGEPKwCJhBdDBQ7ZUnuLeDwdSq2SkpZvAWHWSdBLxg5cGF19dS7pvBNtDZlagQKq2vwNwQe4j5SZQceSlOqpu8DybO6ewVrA1awut7IuoBtxJtrN6aU1mR5nUeoyrl+HV5cv9g3x2ItFRVojKpYKy3NgTwZb6+HdJnUk00ZaXX2WQlCfOG0zqdsbVTCqGqZjc5QFAJJtfpPZN5TUUeXp9PK+TUfIzNglvob1aABqVWr1VDW95nbKD5CRHw5Rpbh6jtseywn8FsZW7W1K1fGWqErameUQaAugC3K9B7OiZ1zcpPJ1a7S100x7d8vn3FzA8/atY/BTt/lpj9ZaPjkZ3+zpK16tsu7Pfm45xx5aqP8Okqj5S/kzmfjgn7vuZlKiaOzKVM6NWZEAP8AzalyPuXlVtFI1nL8S+c1xu/sdCMT/wC7NPqoB/OoR+UvnfByOLUFL4/scFt6vmxVY/vlfu838pw2vM2fXaGHbp4L3fU932Bh+Sw1BPhpUwe/KL+s64rCSPmb599sperZoSxkEAIAQAgBAEgHMe0nDcpszFD4UFT/AAnWp/plZ+Fm+leLYnz139E5z2vMkMMEZMElzCnQf11zGR30+Et0gSQACSdABxJ6pCTZecoxTbeEaeO2HXo0zVqKMoF2syki+mo/SaOmSWTir19FkuyL3LuL3aVMK1flGLcmHUABRrY2PEnQzSVCUcnJX1VzuVajtnBoVNm0V2eai00Dmgr5tScxAJIJ1E0lXFQ2RyU6y6eqjGUts8FjdOkuHwnLPpmBqMenKPdA8B6y1cVCBhrbZajUdq9cIp70bwUamHyrdmdQ4BsDT6edx53EWHXKWzi1hHRodLbXZ+I9kv1NDGK1HA06dI5XcUqSkErZqpAJuNRxOs1llRwjiplGd7nZxu2ZW8Oy63JrVxFYMVaiiooOUZnVCbk6nW5NpnKD2bZ11aipRlXXHGU93zwdVtHG0qIzVWReOW/EnpyjifCaykktzz6arLJYgs/55nLbh7UIP0ZlNrGqjdQaxKt2G9we+Z0yeMM7uo0xT/Ei+dn8i3sxB/6piSvRSW/2mFO/yMmPjZnqG/5WpP3/AFG7s87HYx+psvk5H+mK/FJltbtVVH3fUr7t7aSi+IWs2UPWeqrakc42Km3cJWFsVlM21Whsl2yrWdkmUtvbe5avTZBenRYMoOmdviI6B1fzmU7vayvI69P03tplGfMufcUcbterUqGqGyOUFO6XXmA3te9+Mo7ZN5OurQUwiotZxvuV9nUeVrU01OeoinpJLsBr18ZRbs65tQg5eif6I+jhPQPjB0AIAkAWAEAIA0wCjtrC8th61M/8SlUT7yFfzkPgtCXbJM+XxrY9YBnMfQPZktNtIIaGRkkuYPhMpcnbQ/ZOr3Ewoes7HXk1FvtMbX8gZvp47tnl9ZtahGC8+fkau9G2qJSvhiWFTk+NuaTYMFB67Wmlk1hxODR6WzujaltksVDm2Z/2q+iD9JaXg+RjR7OqX/IjY32V/wBr8kh+D5E17atf8v3HbR5uzVt/dUB4E07/AJyZeEzpk/xsrncm27hadLBYjkUpqDRqDmhdSVI4jjrEklF4LVWTsuj3NvcNtK74Wk1Bc7K1Cqq9eUg+UmWcbFKe3uam8LDId7ap5KgjWzVK9G4HDmsC1uy9vORN8L3l9LHKnL0i/wBdjW2lgaVUZqqq2QMRm4C4F9OHQJMop8mVNtkHiDxn0MPZW3aNHB07MHqJRW6JqwIXUNb3RfpMp+JFROp6K6duJLCb5ZjYSrisMtXFlaX7bKczm5OZrjKqnt6SNBMk5wTkejOvTaiyFKb9leX3MM4t7uQzDlCWfKSoYkk6gd5mHez1lp69spbLCICJQ3FggS8FjpNw8Nnx+HXqfP8AcUvfzUTSpZmji10+3Tzfux+Z7sJ3HyY+ALAEgCwAgBAGmAMvAPmDbOH5KvWp2tydWqnglRlHoBOZnvweYp/AqUhKmjFcWghFrBHjKTOujg6fc3aKUK7JUNhVAGY8A4PNBPRe5Hfaa0Sw8M4Oq6eVkFOK4+h1O82x1xFJmsBVRSUbpNhfIesH0m9kFJHkaPVSpnjyfKINn8/ZgygknDMABqSQpAAHhJ5h8iM9uqy/937iUqZXZeVwVIwzAg6EHKbAiQ9q/kTBqWrWP9xJsVVxWBSmxNuTFJrWuClhfXp0B8ZMcSgVt7tPe2vJ5RV3ndMNhFw9PS4VQOkIpBJPfa3iZS5qMcHT06qVt34j8t/mQbt7wkUhTalXqGmLKaaZwVHAHqI4eEiFm26LavQpWNqSSfqzF2hj6uMxKZRlZWy0l45CDclr9Nxc91pk5SnNYPRjp6tNpn3bp8+/0wdPj92OWpWerWera4ZmOTN1cn7oHcLzeVWVyeTRr3VZlRSXpj9+SruQ3KYerRcWKllPXkqA8fHOPCRTvHBbqacb+9PnDRV33rAClQXgihiPDKnoG85nqJcRO3o1WFK1+e33OTymcx7wZJBGRyjrkhj1WQVbO09lWHzYxm6EpMfFiqj0Jm9C9o83qssUJerPXlM6z5weIA6AJAFgBAEMAaYBGxgHhXtT2WaONqP9WuBVXvsFcd+YE/xCYWLDPY0k+6tL0OM6JQ6hQZBJYwJ1PhKSOig3ti7KXFVDTJKkozBrX1BXiOkWJk1QU3hmGu1MqIqSWd8Hbin9CwZDuX5NGAY8STfKo8SAJ2P2Ynz8E771hcv8jF3R2/SpURRrNkNMnKTexUm/HoIJI8pnXasYZ3a7QWuxzgspkW9O8i1U5KgSVJ572IBA1yrfXja5md1qawjp6f06cJfiWfJHO4PaNWjfknZL8bWsfA6TGM3Hg9OzSVW+NZDDYhqldDUYuWqJcsb354016OyWg8zWSmohGrTyUFjZ8HptbGLTqUqVjerny2AyjIuY5uqd2d8HySi5Rc/T9zIw2FU7SqsAObRQn7bkgnvyqPOUSXe2dVtsv5WEH6v9Mfck2Djnq4nFhmJVGRUHQts6m3VfKDJhJtsrqqlXCvHmssztz6ROJxLj3AWW3WS5YeQ/FM6Vu2dXUpLtrj54z+hm750SmIZteeqsPAZSP8vrMb1iR6fSpqVCXp/2YAeYHp4FzCSMMUtBGByiAz0b2QYewxFQ9JpoPDMzfNZ0adcs8brM/BH4s9JSdJ4ZKIA6AEAIAQBDAGNAK1VoByO/2xfpmGOUXq0runWRbnp4j1AlJrKOrS2/hz34Z4ZUFpznsjVMEk+BOp7pWRtTybOydoth6mdApNiLG5Fj3HsErCbg8otqtLG+PbItbV2vVxNhUYBRqFUWW/Wesy07HLkpptHVRvFb+pmaCZ5O3A1n7pBOBL3hE8E2zR+2pf8AUp/iE0r8SOTW/wDon8GepVsXTSpTpsRylQPyehNwoBfW2mlp35WcHx6hJxcvJY/Uydl0hSx+JW5PKU6VUXNz7zhhfqFx4ESkViTOq+TnRXLHGV9B1PDjAJiq7MDndqg6OvInfdvWPAmxmWqshBLhJfdmTQxq4LArzl5eoVqFbjNznBYkcfcEp3KEUdD089XqJNL2d0n8FsZu9O20xZTk0cZM3OawuDbSw7pjdYp8HrdO0U9Mn3tb+Rh2MxPT2FVYIbHeMFcm1svdjE4i2VCin61S6jwHE+U0jVJnFd1CivbOX7j1fdDYgwVDk8+dmYuzWtqQBYC50AUTqrh2rB4Or1L1E+7GPI6FJc5SUQBRAFgBACAIYBG8Aq1oBSYyGWieOe0jYH0avyiD9lWuw6lf66dnG47z1TCxYZ6+kt749r5RxQ0lDsLGDPO8JWXBpV4jQQWmZ3PcHJJkErCFVJVshsRljITEWWRJY2WP29L/AKtP8QmtfiRya7/55/BnpW0sZh6LB6zIHQMF6Xs1swVeOthO2U4x3Z8pTRdb7ME8focFitsVGxJxCc1uCg6jJawVh06ce2cX4z7u5H0sNDX+AqZb/cZtXbFbFWFVlsNQqgqt+uxJJPeYnY58mmm0VWn3gt/V8mbYCZnYg9JAL2A2TWr/ANlTdh8R0XzOkvGuUuDnu1dVXikdNs7cUnWvUt+6n+4/pN40LzPLt6s3tXH5s6vZmwaFD+zprf4jq3mdZqoxjwebZfbb45G1RWWyZdpfoGSUfJdQwQSiAOEAWAEAIAhgDHgFSsIBRqyGWjyZG8Gy1xlB6LWBOqN8Lj3W7ug9hMq1lYNq5uuSkjwfHYVqblXBVlYqwPEEGxE5z3ItNZQzDNzhIfBpX4jRWZHeF5BI4CMEAywExoEEjgbEEGxGoI4gy2SsknsxHfpubn1kPcKONkhwqGRgdpJh8K9U2pIzHsBPn1Syi3wUsthWszaR0Wztyaz2NVlpjq0ZvTT5zaND8zzburQjtWsnUbN3Uw9HXLnbrfX04Dym0a4xPMt1t9vnhe43UQDgAJbJyqHqPAgukSosAtUlgFqiJYwLdOATLAHCALACAEADAGNAK1UQChWEhkx5Kj6SDU869qGwb2xVMdSVgPJKnyU/wzOyPmd+hu/038jzmkbMO+Yvg9KPJpKdZmeguBxWVJQoHbJGSMsB2yBhsA5gnA+mhJsLkngALnykpNlZSUVlm7s7dXEVtSoQdbcfuj87TWNMnyedd1OmvaO79x1GzdyqNOxq3qHt0X7o/O82jVFHl29Tus2jsjpKGGWmLIqqB0AADyE144OF90nmTJrSCyihQsEjgsEkipAJkSAWUWCrexPSWWMSyggEogDxACAEAIAQBjQCCoIBTrLBKKdZZU2KmIoLURkqAMjgqwPSCLEQRlpprlHh+8ex2weIam1yAQUb4kJ5rfke0Gc0lh4PcptVkVJEamYnqx4HQWHAQQaOB2BWre5TNutuaPXj4TSNUmcl2vpq5fyR0+ztxgNazE/uroPPifSbRoXmeVd1eyW1ax9Tp8BsilRFqaKO22p7z0zVJLg86yyy15m2y+EjJVRQ8JBbA4U4JHCnBDaQ8UoCeSRacEki04IJkpwRkmVIRWXBKiyxmTqIA8QB0AIAggCwAgDTAInEArVUgFarTlTZMrPSkEnLb+bv/S6GZB+1pXZetl+sn5jtHbInHKN9Ld+HPD4Z53gti1ax/Z03bttYeLHScqhJ+R78tVXWvakdLs7cNzrXcKPhTU/eP6Gaxo9Tz7urritfNnUbP3aoUfdQE/EdT5nh4TZRjE8y3VXW+JmqlADgJbJioEi0pBbA8UYJHilAyPWhfhBVywSnDW46iSR3ZLAogajqklERCnKmuR4pwMkgSCMki04wR3EmSSish6rJKjwIA4QBYAQBogDoAQBDAGMIBE6wCM05U0XBGaEE5GHDCA9yBsEBwEnJXtGfR5BZJCihBI4UYA8UYIHrRghsnXDgSxTIqUrAwBWTmyAuR/J6WkhPcjFOQXyPSleMFXIlSnYySGxxXSAhLQGOAggWALACAEAYIA+AEAIA0wBpEAS0gshpWQWyJlgZGlIA00oAnJQMiilJwMjhTgjI5U1ghskyySoir0QAtAFywSKqwQLaALAEMAUCAEAWAEAIAQBggDhAFgBAEgCGAIYJQkgkSAEEhACCBQIAoEECyQLBAggCmAEABACAJAAQB0AIAQAgBAC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3" name="Picture 5" descr="\\JH-CTXFILE-SVR\Folder Redirection\anisha.sonal\Desktop\SuggestionBox-624x594.jpg"/>
          <p:cNvPicPr>
            <a:picLocks noChangeAspect="1" noChangeArrowheads="1"/>
          </p:cNvPicPr>
          <p:nvPr/>
        </p:nvPicPr>
        <p:blipFill>
          <a:blip r:embed="rId3" cstate="print"/>
          <a:srcRect/>
          <a:stretch>
            <a:fillRect/>
          </a:stretch>
        </p:blipFill>
        <p:spPr bwMode="auto">
          <a:xfrm>
            <a:off x="6934200" y="4876800"/>
            <a:ext cx="1901825" cy="1809750"/>
          </a:xfrm>
          <a:prstGeom prst="rect">
            <a:avLst/>
          </a:prstGeom>
          <a:noFill/>
        </p:spPr>
      </p:pic>
    </p:spTree>
  </p:cSld>
  <p:clrMapOvr>
    <a:masterClrMapping/>
  </p:clrMapOvr>
  <p:transition spd="med">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219200"/>
            <a:ext cx="90523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It is seen that though the majority of the employees find the engagement activities interesting,</a:t>
            </a:r>
            <a:r>
              <a:rPr kumimoji="0" lang="en-US" sz="2000" b="0" i="0" u="none" strike="noStrike" cap="none" normalizeH="0" dirty="0" smtClean="0">
                <a:ln>
                  <a:noFill/>
                </a:ln>
                <a:solidFill>
                  <a:srgbClr val="000000"/>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but the participation level is not </a:t>
            </a:r>
            <a:r>
              <a:rPr kumimoji="0" lang="en-US" sz="2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upto</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 certain level it should be according to the number of employees working in the organization. </a:t>
            </a:r>
          </a:p>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Hence in order to motivate the employees for active participation, activities of their interest should be organized on a regular basis.</a:t>
            </a:r>
          </a:p>
          <a:p>
            <a:pPr marL="0" marR="0" lvl="0" indent="0" algn="just" defTabSz="914400" rtl="0" eaLnBrk="1" fontAlgn="base" latinLnBrk="0" hangingPunct="1">
              <a:lnSpc>
                <a:spcPct val="100000"/>
              </a:lnSpc>
              <a:spcBef>
                <a:spcPct val="0"/>
              </a:spcBef>
              <a:spcAft>
                <a:spcPct val="0"/>
              </a:spcAft>
              <a:buClrTx/>
              <a:buSzTx/>
              <a:tabLst/>
            </a:pPr>
            <a:endParaRPr lang="en-US" sz="2000" dirty="0" smtClean="0">
              <a:solidFill>
                <a:srgbClr val="000000"/>
              </a:solidFill>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Some more in house activities like, yoga classes, coffee with the leaders or music classes can be arranged</a:t>
            </a:r>
            <a:r>
              <a:rPr kumimoji="0" lang="en-US" sz="2000" b="0" i="0" u="none" strike="noStrike" cap="none" normalizeH="0" dirty="0" smtClean="0">
                <a:ln>
                  <a:noFill/>
                </a:ln>
                <a:solidFill>
                  <a:srgbClr val="000000"/>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for the employees for their active participation</a:t>
            </a: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&amp; to decrease the level of dissatisfaction among the employees.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11265" name="Picture 1" descr="\\JH-CTXFILE-SVR\Folder Redirection\anisha.sonal\Desktop\suggestion.jpg"/>
          <p:cNvPicPr>
            <a:picLocks noChangeAspect="1" noChangeArrowheads="1"/>
          </p:cNvPicPr>
          <p:nvPr/>
        </p:nvPicPr>
        <p:blipFill>
          <a:blip r:embed="rId3" cstate="print"/>
          <a:srcRect/>
          <a:stretch>
            <a:fillRect/>
          </a:stretch>
        </p:blipFill>
        <p:spPr bwMode="auto">
          <a:xfrm>
            <a:off x="0" y="0"/>
            <a:ext cx="1524000" cy="1296537"/>
          </a:xfrm>
          <a:prstGeom prst="rect">
            <a:avLst/>
          </a:prstGeom>
          <a:noFill/>
        </p:spPr>
      </p:pic>
      <p:pic>
        <p:nvPicPr>
          <p:cNvPr id="11266" name="Picture 2" descr="\\JH-CTXFILE-SVR\Folder Redirection\anisha.sonal\Desktop\images (3).jpg"/>
          <p:cNvPicPr>
            <a:picLocks noChangeAspect="1" noChangeArrowheads="1"/>
          </p:cNvPicPr>
          <p:nvPr/>
        </p:nvPicPr>
        <p:blipFill>
          <a:blip r:embed="rId4" cstate="print"/>
          <a:srcRect/>
          <a:stretch>
            <a:fillRect/>
          </a:stretch>
        </p:blipFill>
        <p:spPr bwMode="auto">
          <a:xfrm>
            <a:off x="3124200" y="4724400"/>
            <a:ext cx="3254845" cy="169545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52400"/>
            <a:ext cx="464582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About </a:t>
            </a:r>
            <a:r>
              <a:rPr lang="en-US"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jaypee</a:t>
            </a: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hospital</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304800" y="838201"/>
            <a:ext cx="8686800" cy="5867399"/>
          </a:xfrm>
          <a:prstGeom prst="rect">
            <a:avLst/>
          </a:prstGeom>
        </p:spPr>
        <p:txBody>
          <a:bodyPr wrap="square">
            <a:spAutoFit/>
          </a:bodyPr>
          <a:lstStyle/>
          <a:p>
            <a:r>
              <a:rPr lang="en-US" b="1" dirty="0" err="1"/>
              <a:t>Jaypee</a:t>
            </a:r>
            <a:r>
              <a:rPr lang="en-US" b="1" dirty="0"/>
              <a:t> </a:t>
            </a:r>
            <a:r>
              <a:rPr lang="en-US" b="1" dirty="0" smtClean="0"/>
              <a:t>Hospital </a:t>
            </a:r>
            <a:r>
              <a:rPr lang="en-US" dirty="0"/>
              <a:t>is the flagship hospital of the </a:t>
            </a:r>
            <a:r>
              <a:rPr lang="en-US" dirty="0" err="1"/>
              <a:t>Jaypee</a:t>
            </a:r>
            <a:r>
              <a:rPr lang="en-US" dirty="0"/>
              <a:t> </a:t>
            </a:r>
            <a:r>
              <a:rPr lang="en-US" dirty="0" smtClean="0"/>
              <a:t>Group. </a:t>
            </a:r>
            <a:r>
              <a:rPr lang="en-US" dirty="0"/>
              <a:t>This hospital has been planned and designed as a 1200 bedded tertiary care multi-</a:t>
            </a:r>
            <a:r>
              <a:rPr lang="en-US" dirty="0" err="1"/>
              <a:t>speciality</a:t>
            </a:r>
            <a:r>
              <a:rPr lang="en-US" dirty="0"/>
              <a:t> facility and has commissioned 525 beds in the first phase</a:t>
            </a:r>
            <a:r>
              <a:rPr lang="en-US" dirty="0" smtClean="0"/>
              <a:t>.</a:t>
            </a:r>
          </a:p>
          <a:p>
            <a:endParaRPr lang="en-US" dirty="0" smtClean="0"/>
          </a:p>
          <a:p>
            <a:r>
              <a:rPr lang="en-US" b="1" cap="all" dirty="0"/>
              <a:t>VISION</a:t>
            </a:r>
          </a:p>
          <a:p>
            <a:r>
              <a:rPr lang="en-US" dirty="0"/>
              <a:t>Promoting healthcare to the common masses with the growing needs of society by providing quality and affordable healthcare with commitment</a:t>
            </a:r>
            <a:r>
              <a:rPr lang="en-US" dirty="0" smtClean="0"/>
              <a:t>.</a:t>
            </a:r>
          </a:p>
          <a:p>
            <a:endParaRPr lang="en-US" dirty="0"/>
          </a:p>
          <a:p>
            <a:r>
              <a:rPr lang="en-US" b="1" cap="all" dirty="0"/>
              <a:t>MISSION</a:t>
            </a:r>
          </a:p>
          <a:p>
            <a:r>
              <a:rPr lang="en-US" dirty="0"/>
              <a:t>The </a:t>
            </a:r>
            <a:r>
              <a:rPr lang="en-US" dirty="0" err="1"/>
              <a:t>Jaypee</a:t>
            </a:r>
            <a:r>
              <a:rPr lang="en-US" dirty="0"/>
              <a:t> Group is committed to building </a:t>
            </a:r>
            <a:r>
              <a:rPr lang="en-US" dirty="0" err="1"/>
              <a:t>Jaypee</a:t>
            </a:r>
            <a:r>
              <a:rPr lang="en-US" dirty="0"/>
              <a:t> Hospital as a super-</a:t>
            </a:r>
            <a:r>
              <a:rPr lang="en-US" dirty="0" err="1"/>
              <a:t>speciality</a:t>
            </a:r>
            <a:r>
              <a:rPr lang="en-US" dirty="0"/>
              <a:t> hospital with advanced healthcare facilities, the latest diagnostic services and state-of-the-art technology focused on medical </a:t>
            </a:r>
            <a:r>
              <a:rPr lang="en-US" dirty="0" err="1"/>
              <a:t>specialities</a:t>
            </a:r>
            <a:r>
              <a:rPr lang="en-US" dirty="0"/>
              <a:t> that meet the healthcare needs of the population. The </a:t>
            </a:r>
            <a:r>
              <a:rPr lang="en-US" dirty="0" err="1"/>
              <a:t>Jaypee</a:t>
            </a:r>
            <a:r>
              <a:rPr lang="en-US" dirty="0"/>
              <a:t> Hospital will be the ultimate choice for medical care.</a:t>
            </a:r>
          </a:p>
          <a:p>
            <a:r>
              <a:rPr lang="en-US" b="1" cap="all" dirty="0"/>
              <a:t>CORE VALUES</a:t>
            </a:r>
          </a:p>
          <a:p>
            <a:pPr lvl="2"/>
            <a:r>
              <a:rPr lang="en-US" b="1" dirty="0" smtClean="0"/>
              <a:t>Quality</a:t>
            </a:r>
            <a:endParaRPr lang="en-US" dirty="0"/>
          </a:p>
          <a:p>
            <a:pPr lvl="2"/>
            <a:r>
              <a:rPr lang="en-US" b="1" dirty="0" smtClean="0"/>
              <a:t>Innovation</a:t>
            </a:r>
            <a:endParaRPr lang="en-US" dirty="0"/>
          </a:p>
          <a:p>
            <a:pPr lvl="2"/>
            <a:r>
              <a:rPr lang="en-US" b="1" dirty="0" smtClean="0"/>
              <a:t>Teamwork</a:t>
            </a:r>
            <a:endParaRPr lang="en-US" dirty="0"/>
          </a:p>
          <a:p>
            <a:pPr lvl="2"/>
            <a:r>
              <a:rPr lang="en-US" b="1" dirty="0" smtClean="0"/>
              <a:t>Service</a:t>
            </a:r>
            <a:endParaRPr lang="en-US" dirty="0"/>
          </a:p>
          <a:p>
            <a:pPr lvl="2"/>
            <a:r>
              <a:rPr lang="en-US" b="1" dirty="0" smtClean="0"/>
              <a:t>Integrity</a:t>
            </a:r>
            <a:endParaRPr lang="en-US" dirty="0"/>
          </a:p>
          <a:p>
            <a:pPr lvl="2"/>
            <a:r>
              <a:rPr lang="en-US" b="1" dirty="0" smtClean="0"/>
              <a:t>Compassion</a:t>
            </a:r>
            <a:endParaRPr lang="en-US" dirty="0"/>
          </a:p>
          <a:p>
            <a:endParaRPr lang="en-US" dirty="0"/>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1026" name="Picture 2" descr="\\JH-CTXFILE-SVR\Folder Redirection\anisha.sonal\Desktop\00e3457.jpg"/>
          <p:cNvPicPr>
            <a:picLocks noChangeAspect="1" noChangeArrowheads="1"/>
          </p:cNvPicPr>
          <p:nvPr/>
        </p:nvPicPr>
        <p:blipFill>
          <a:blip r:embed="rId3" cstate="print"/>
          <a:srcRect/>
          <a:stretch>
            <a:fillRect/>
          </a:stretch>
        </p:blipFill>
        <p:spPr bwMode="auto">
          <a:xfrm>
            <a:off x="5791200" y="4572000"/>
            <a:ext cx="1981200" cy="19812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533400"/>
            <a:ext cx="3424142"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Key </a:t>
            </a:r>
            <a:r>
              <a:rPr lang="en-US" sz="32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learnings</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7889" name="Rectangle 1"/>
          <p:cNvSpPr>
            <a:spLocks noChangeArrowheads="1"/>
          </p:cNvSpPr>
          <p:nvPr/>
        </p:nvSpPr>
        <p:spPr bwMode="auto">
          <a:xfrm>
            <a:off x="152400" y="1295400"/>
            <a:ext cx="885270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Learned how to conduct an employee engagement program in an organization.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Learned being an HR representative how to build a relationship &amp; Loyalty </a:t>
            </a: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with the employees in an organization.</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Learned how an organizations tuned to be the </a:t>
            </a:r>
            <a:r>
              <a:rPr kumimoji="0" lang="en-US"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voice of the employee</a:t>
            </a:r>
            <a:r>
              <a:rPr kumimoji="0" lang="en-US" sz="2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and ensure that valued employees are engaged with the organization.</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lang="en-US" sz="2000" dirty="0" smtClean="0">
              <a:solidFill>
                <a:srgbClr val="000000"/>
              </a:solidFill>
              <a:latin typeface="Times New Roman" pitchFamily="18" charset="0"/>
              <a:cs typeface="Times New Roman" pitchFamily="18" charset="0"/>
            </a:endParaRPr>
          </a:p>
          <a:p>
            <a:pPr algn="just" eaLnBrk="0" fontAlgn="base" hangingPunct="0">
              <a:spcBef>
                <a:spcPct val="0"/>
              </a:spcBef>
              <a:spcAft>
                <a:spcPct val="0"/>
              </a:spcAft>
              <a:buFont typeface="Wingdings" pitchFamily="2" charset="2"/>
              <a:buChar char="q"/>
            </a:pPr>
            <a:r>
              <a:rPr lang="en-US" sz="2000" dirty="0" smtClean="0"/>
              <a:t>From this study I found that Rewarding, Engaging, and Retaining Key Talent </a:t>
            </a:r>
          </a:p>
          <a:p>
            <a:pPr algn="just" eaLnBrk="0" fontAlgn="base" hangingPunct="0">
              <a:spcBef>
                <a:spcPct val="0"/>
              </a:spcBef>
              <a:spcAft>
                <a:spcPct val="0"/>
              </a:spcAft>
            </a:pPr>
            <a:r>
              <a:rPr lang="en-US" sz="2000" dirty="0" smtClean="0"/>
              <a:t>have been correlated with high levels of quality, productivity and attendance. And secondly correlated higher levels of employee engagement with higher levels of new product innovation. And a third has observed some very positive business outcomes, in large part because of its focus on employee engagement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10241" name="Picture 1" descr="\\JH-CTXFILE-SVR\Folder Redirection\anisha.sonal\Desktop\download.jpg"/>
          <p:cNvPicPr>
            <a:picLocks noChangeAspect="1" noChangeArrowheads="1"/>
          </p:cNvPicPr>
          <p:nvPr/>
        </p:nvPicPr>
        <p:blipFill>
          <a:blip r:embed="rId3" cstate="print"/>
          <a:srcRect/>
          <a:stretch>
            <a:fillRect/>
          </a:stretch>
        </p:blipFill>
        <p:spPr bwMode="auto">
          <a:xfrm>
            <a:off x="3581400" y="5488894"/>
            <a:ext cx="2057400" cy="136910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7919797"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Glimpse of employee engagement</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Program in </a:t>
            </a:r>
          </a:p>
          <a:p>
            <a:pPr algn="ctr"/>
            <a:r>
              <a:rPr lang="en-US" sz="32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Jaypee</a:t>
            </a: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hospital, “</a:t>
            </a:r>
            <a:r>
              <a:rPr lang="en-US" sz="32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sehbhagita</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46083" name="Picture 3" descr="\\JH-CTXFILE-SVR\Folder Redirection\anisha.sonal\Desktop\employee_engagement.gif"/>
          <p:cNvPicPr>
            <a:picLocks noChangeAspect="1" noChangeArrowheads="1"/>
          </p:cNvPicPr>
          <p:nvPr/>
        </p:nvPicPr>
        <p:blipFill>
          <a:blip r:embed="rId3" cstate="print"/>
          <a:srcRect/>
          <a:stretch>
            <a:fillRect/>
          </a:stretch>
        </p:blipFill>
        <p:spPr bwMode="auto">
          <a:xfrm>
            <a:off x="1600200" y="4267200"/>
            <a:ext cx="6134100" cy="2313623"/>
          </a:xfrm>
          <a:prstGeom prst="rect">
            <a:avLst/>
          </a:prstGeom>
          <a:noFill/>
        </p:spPr>
      </p:pic>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0" y="166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22"/>
          <p:cNvGrpSpPr/>
          <p:nvPr/>
        </p:nvGrpSpPr>
        <p:grpSpPr>
          <a:xfrm>
            <a:off x="838200" y="1028700"/>
            <a:ext cx="7924800" cy="5524500"/>
            <a:chOff x="838200" y="1028700"/>
            <a:chExt cx="7924800" cy="5524500"/>
          </a:xfrm>
        </p:grpSpPr>
        <p:sp>
          <p:nvSpPr>
            <p:cNvPr id="2" name="Oval 1"/>
            <p:cNvSpPr>
              <a:spLocks noChangeAspect="1" noChangeArrowheads="1"/>
            </p:cNvSpPr>
            <p:nvPr/>
          </p:nvSpPr>
          <p:spPr bwMode="auto">
            <a:xfrm>
              <a:off x="3505200" y="2949778"/>
              <a:ext cx="2438400" cy="1393622"/>
            </a:xfrm>
            <a:prstGeom prst="ellipse">
              <a:avLst/>
            </a:prstGeom>
            <a:solidFill>
              <a:srgbClr val="7BA0CD"/>
            </a:solidFill>
            <a:ln w="76200">
              <a:solidFill>
                <a:srgbClr val="D3DFEE"/>
              </a:solidFill>
              <a:round/>
              <a:headEnd/>
              <a:tailEnd/>
            </a:ln>
          </p:spPr>
          <p:txBody>
            <a:bodyPr vert="horz" wrap="square" lIns="9144" tIns="9144" rIns="9144" bIns="9144"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en-US" sz="1800" b="0" i="0" u="none" strike="noStrike" cap="none" normalizeH="0" baseline="0" dirty="0" smtClean="0">
                  <a:ln>
                    <a:noFill/>
                  </a:ln>
                  <a:solidFill>
                    <a:srgbClr val="FFFFFF"/>
                  </a:solidFill>
                  <a:effectLst/>
                  <a:latin typeface="Arial Black" pitchFamily="34" charset="0"/>
                  <a:ea typeface="Calibri" pitchFamily="34" charset="0"/>
                  <a:cs typeface="Times New Roman" pitchFamily="18" charset="0"/>
                </a:rPr>
                <a:t>SEHBHAGITA</a:t>
              </a:r>
              <a:r>
                <a:rPr lang="hi-IN" dirty="0" smtClean="0">
                  <a:solidFill>
                    <a:srgbClr val="FFFFFF"/>
                  </a:solidFill>
                  <a:latin typeface="Arial Black" pitchFamily="34" charset="0"/>
                  <a:ea typeface="Calibri" pitchFamily="34" charset="0"/>
                  <a:cs typeface="Times New Roman" pitchFamily="18" charset="0"/>
                </a:rPr>
                <a:t> सह्भागिता</a:t>
              </a:r>
              <a:endParaRPr kumimoji="0" lang="en-US" sz="1800" b="0" i="0" u="none" strike="noStrike" cap="none" normalizeH="0" baseline="0" dirty="0" smtClean="0">
                <a:ln>
                  <a:noFill/>
                </a:ln>
                <a:solidFill>
                  <a:srgbClr val="FFFFFF"/>
                </a:solidFill>
                <a:effectLst/>
                <a:latin typeface="Arial Black" pitchFamily="34" charset="0"/>
                <a:ea typeface="Calibri" pitchFamily="34" charset="0"/>
                <a:cs typeface="Times New Roman" pitchFamily="18" charset="0"/>
              </a:endParaRPr>
            </a:p>
          </p:txBody>
        </p:sp>
        <p:sp>
          <p:nvSpPr>
            <p:cNvPr id="3" name="AutoShape 7"/>
            <p:cNvSpPr>
              <a:spLocks noChangeArrowheads="1"/>
            </p:cNvSpPr>
            <p:nvPr/>
          </p:nvSpPr>
          <p:spPr bwMode="auto">
            <a:xfrm>
              <a:off x="5791200" y="1295400"/>
              <a:ext cx="2438400" cy="1600200"/>
            </a:xfrm>
            <a:prstGeom prst="cloudCallout">
              <a:avLst>
                <a:gd name="adj1" fmla="val 20402"/>
                <a:gd name="adj2" fmla="val 1927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PRATISTHA</a:t>
              </a:r>
            </a:p>
            <a:p>
              <a:pPr lvl="0" algn="ctr" fontAlgn="base">
                <a:spcBef>
                  <a:spcPct val="0"/>
                </a:spcBef>
                <a:spcAft>
                  <a:spcPct val="0"/>
                </a:spcAft>
              </a:pPr>
              <a:r>
                <a:rPr lang="hi-IN" sz="1600" b="1" u="sng" dirty="0" smtClean="0">
                  <a:latin typeface="Calibri" pitchFamily="34" charset="0"/>
                  <a:ea typeface="Calibri" pitchFamily="34" charset="0"/>
                  <a:cs typeface="Times New Roman" pitchFamily="18" charset="0"/>
                </a:rPr>
                <a:t>प्रतीष्ठा</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Star employee of the month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AutoShape 3"/>
            <p:cNvSpPr>
              <a:spLocks noChangeArrowheads="1"/>
            </p:cNvSpPr>
            <p:nvPr/>
          </p:nvSpPr>
          <p:spPr bwMode="auto">
            <a:xfrm>
              <a:off x="6096000" y="2819400"/>
              <a:ext cx="2286000" cy="1524000"/>
            </a:xfrm>
            <a:prstGeom prst="cloudCallout">
              <a:avLst>
                <a:gd name="adj1" fmla="val 29095"/>
                <a:gd name="adj2" fmla="val 274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MASIK UTSAV</a:t>
              </a:r>
            </a:p>
            <a:p>
              <a:pPr lvl="0" algn="ctr" fontAlgn="base">
                <a:spcBef>
                  <a:spcPct val="0"/>
                </a:spcBef>
                <a:spcAft>
                  <a:spcPct val="0"/>
                </a:spcAft>
              </a:pPr>
              <a:r>
                <a:rPr lang="en-US" sz="1400" b="1" u="sng" dirty="0" smtClean="0">
                  <a:latin typeface="Calibri" pitchFamily="34" charset="0"/>
                  <a:ea typeface="Calibri" pitchFamily="34" charset="0"/>
                  <a:cs typeface="Times New Roman" pitchFamily="18" charset="0"/>
                </a:rPr>
                <a:t>   </a:t>
              </a:r>
              <a:r>
                <a:rPr lang="hi-IN" sz="1400" b="1" u="sng" dirty="0" smtClean="0">
                  <a:latin typeface="Calibri" pitchFamily="34" charset="0"/>
                  <a:ea typeface="Calibri" pitchFamily="34" charset="0"/>
                  <a:cs typeface="Times New Roman" pitchFamily="18" charset="0"/>
                </a:rPr>
                <a:t>मासिक उत्सव</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Celebrating birthday’s  of the employee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5"/>
            <p:cNvSpPr>
              <a:spLocks noChangeArrowheads="1"/>
            </p:cNvSpPr>
            <p:nvPr/>
          </p:nvSpPr>
          <p:spPr bwMode="auto">
            <a:xfrm>
              <a:off x="838200" y="1371601"/>
              <a:ext cx="2971800" cy="1828800"/>
            </a:xfrm>
            <a:prstGeom prst="cloudCallout">
              <a:avLst>
                <a:gd name="adj1" fmla="val -32606"/>
                <a:gd name="adj2" fmla="val 800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VISHISITH </a:t>
              </a:r>
              <a:r>
                <a:rPr lang="en-US" sz="1400" b="1" u="sng" dirty="0" smtClean="0">
                  <a:latin typeface="Calibri" pitchFamily="34" charset="0"/>
                  <a:ea typeface="Calibri" pitchFamily="34" charset="0"/>
                  <a:cs typeface="Times New Roman" pitchFamily="18" charset="0"/>
                </a:rPr>
                <a:t>DIWAS</a:t>
              </a:r>
              <a:endPar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algn="ctr" fontAlgn="base">
                <a:spcBef>
                  <a:spcPct val="0"/>
                </a:spcBef>
                <a:spcAft>
                  <a:spcPct val="0"/>
                </a:spcAft>
              </a:pPr>
              <a:r>
                <a:rPr lang="hi-IN" sz="1400" b="1" u="sng" dirty="0" smtClean="0">
                  <a:latin typeface="Calibri" pitchFamily="34" charset="0"/>
                  <a:ea typeface="Calibri" pitchFamily="34" charset="0"/>
                  <a:cs typeface="Times New Roman" pitchFamily="18" charset="0"/>
                </a:rPr>
                <a:t>विशिष्ट दिवस</a:t>
              </a:r>
              <a:endPar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Celebrating special days like DOCTOR’S day &amp; NURSES’S day etc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2"/>
            <p:cNvSpPr>
              <a:spLocks noChangeArrowheads="1"/>
            </p:cNvSpPr>
            <p:nvPr/>
          </p:nvSpPr>
          <p:spPr bwMode="auto">
            <a:xfrm>
              <a:off x="838200" y="3352800"/>
              <a:ext cx="2209800" cy="1600201"/>
            </a:xfrm>
            <a:prstGeom prst="cloudCallout">
              <a:avLst>
                <a:gd name="adj1" fmla="val -25520"/>
                <a:gd name="adj2" fmla="val -650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SPORTS DIVA</a:t>
              </a:r>
            </a:p>
            <a:p>
              <a:pPr lvl="0" algn="ctr" fontAlgn="base">
                <a:spcBef>
                  <a:spcPct val="0"/>
                </a:spcBef>
                <a:spcAft>
                  <a:spcPct val="0"/>
                </a:spcAft>
              </a:pPr>
              <a:r>
                <a:rPr lang="hi-IN" sz="1400" b="1" u="sng" dirty="0" smtClean="0">
                  <a:latin typeface="Calibri" pitchFamily="34" charset="0"/>
                  <a:ea typeface="Calibri" pitchFamily="34" charset="0"/>
                  <a:cs typeface="Times New Roman" pitchFamily="18" charset="0"/>
                </a:rPr>
                <a:t>दिवा</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Sports competition among employees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1"/>
            <p:cNvSpPr>
              <a:spLocks noChangeArrowheads="1"/>
            </p:cNvSpPr>
            <p:nvPr/>
          </p:nvSpPr>
          <p:spPr bwMode="auto">
            <a:xfrm>
              <a:off x="2514600" y="4572000"/>
              <a:ext cx="2743200" cy="1752599"/>
            </a:xfrm>
            <a:prstGeom prst="cloudCallout">
              <a:avLst>
                <a:gd name="adj1" fmla="val -18159"/>
                <a:gd name="adj2" fmla="val 2940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SAMIKSHA</a:t>
              </a:r>
            </a:p>
            <a:p>
              <a:pPr lvl="0" algn="ctr" eaLnBrk="0" fontAlgn="base" hangingPunct="0">
                <a:spcBef>
                  <a:spcPct val="0"/>
                </a:spcBef>
                <a:spcAft>
                  <a:spcPct val="0"/>
                </a:spcAft>
              </a:pPr>
              <a:r>
                <a:rPr lang="hi-IN" sz="1200" b="1" dirty="0" smtClean="0">
                  <a:latin typeface="Calibri" pitchFamily="34" charset="0"/>
                  <a:ea typeface="Calibri" pitchFamily="34" charset="0"/>
                  <a:cs typeface="Times New Roman" pitchFamily="18" charset="0"/>
                </a:rPr>
                <a:t>समीक्षा</a:t>
              </a:r>
              <a:endParaRPr lang="en-US" sz="1200" b="1" dirty="0" smtClean="0">
                <a:latin typeface="Calibri" pitchFamily="34" charset="0"/>
                <a:ea typeface="Calibri" pitchFamily="34" charset="0"/>
                <a:cs typeface="Times New Roman" pitchFamily="18" charset="0"/>
              </a:endParaRPr>
            </a:p>
            <a:p>
              <a:pPr lvl="0" algn="ctr"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Conducting various competitions &amp; games among employees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3505200" y="1028700"/>
              <a:ext cx="2638425" cy="1104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548DD4"/>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548DD4"/>
                  </a:solidFill>
                  <a:effectLst/>
                  <a:latin typeface="Calibri" pitchFamily="34" charset="0"/>
                  <a:ea typeface="Calibri" pitchFamily="34" charset="0"/>
                  <a:cs typeface="Times New Roman" pitchFamily="18" charset="0"/>
                </a:rPr>
                <a:t>JAYPEE FAMILY…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                       joining hand in hand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JH-CTXFILE-SVR\Folder Redirection\anisha.sonal\Desktop\download (1).jpg"/>
            <p:cNvPicPr>
              <a:picLocks noChangeAspect="1" noChangeArrowheads="1"/>
            </p:cNvPicPr>
            <p:nvPr/>
          </p:nvPicPr>
          <p:blipFill>
            <a:blip r:embed="rId2" cstate="print"/>
            <a:srcRect/>
            <a:stretch>
              <a:fillRect/>
            </a:stretch>
          </p:blipFill>
          <p:spPr bwMode="auto">
            <a:xfrm>
              <a:off x="7696200" y="1143000"/>
              <a:ext cx="1066800" cy="1100590"/>
            </a:xfrm>
            <a:prstGeom prst="rect">
              <a:avLst/>
            </a:prstGeom>
            <a:noFill/>
          </p:spPr>
        </p:pic>
        <p:pic>
          <p:nvPicPr>
            <p:cNvPr id="13" name="Picture 12" descr="\\JH-CTXFILE-SVR\Folder Redirection\anisha.sonal\Desktop\download (2).jpg"/>
            <p:cNvPicPr>
              <a:picLocks noChangeAspect="1" noChangeArrowheads="1"/>
            </p:cNvPicPr>
            <p:nvPr/>
          </p:nvPicPr>
          <p:blipFill>
            <a:blip r:embed="rId3" cstate="print"/>
            <a:srcRect/>
            <a:stretch>
              <a:fillRect/>
            </a:stretch>
          </p:blipFill>
          <p:spPr bwMode="auto">
            <a:xfrm flipH="1">
              <a:off x="1447798" y="4724400"/>
              <a:ext cx="1143002" cy="685800"/>
            </a:xfrm>
            <a:prstGeom prst="rect">
              <a:avLst/>
            </a:prstGeom>
            <a:noFill/>
          </p:spPr>
        </p:pic>
        <p:pic>
          <p:nvPicPr>
            <p:cNvPr id="14" name="Picture 13" descr="\\JH-CTXFILE-SVR\Folder Redirection\anisha.sonal\Desktop\images.jpg"/>
            <p:cNvPicPr>
              <a:picLocks noChangeAspect="1" noChangeArrowheads="1"/>
            </p:cNvPicPr>
            <p:nvPr/>
          </p:nvPicPr>
          <p:blipFill>
            <a:blip r:embed="rId4" cstate="print"/>
            <a:srcRect/>
            <a:stretch>
              <a:fillRect/>
            </a:stretch>
          </p:blipFill>
          <p:spPr bwMode="auto">
            <a:xfrm>
              <a:off x="3810000" y="5942695"/>
              <a:ext cx="1371600" cy="610505"/>
            </a:xfrm>
            <a:prstGeom prst="rect">
              <a:avLst/>
            </a:prstGeom>
            <a:noFill/>
          </p:spPr>
        </p:pic>
        <p:pic>
          <p:nvPicPr>
            <p:cNvPr id="15" name="Picture 14" descr="\\JH-CTXFILE-SVR\Folder Redirection\anisha.sonal\Desktop\download (3).jpg"/>
            <p:cNvPicPr>
              <a:picLocks noChangeAspect="1" noChangeArrowheads="1"/>
            </p:cNvPicPr>
            <p:nvPr/>
          </p:nvPicPr>
          <p:blipFill>
            <a:blip r:embed="rId5" cstate="print"/>
            <a:srcRect/>
            <a:stretch>
              <a:fillRect/>
            </a:stretch>
          </p:blipFill>
          <p:spPr bwMode="auto">
            <a:xfrm>
              <a:off x="7391400" y="4127696"/>
              <a:ext cx="1219200" cy="825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JH-CTXFILE-SVR\Folder Redirection\anisha.sonal\Desktop\stock-vector-text-illustration-celebrating-doctor-s-day-95384638.jpg"/>
            <p:cNvPicPr>
              <a:picLocks noChangeAspect="1" noChangeArrowheads="1"/>
            </p:cNvPicPr>
            <p:nvPr/>
          </p:nvPicPr>
          <p:blipFill>
            <a:blip r:embed="rId6" cstate="print"/>
            <a:srcRect/>
            <a:stretch>
              <a:fillRect/>
            </a:stretch>
          </p:blipFill>
          <p:spPr bwMode="auto">
            <a:xfrm>
              <a:off x="3048000" y="1447800"/>
              <a:ext cx="762000" cy="866739"/>
            </a:xfrm>
            <a:prstGeom prst="rect">
              <a:avLst/>
            </a:prstGeom>
            <a:noFill/>
          </p:spPr>
        </p:pic>
        <p:pic>
          <p:nvPicPr>
            <p:cNvPr id="17" name="Picture 16" descr="\\JH-CTXFILE-SVR\Folder Redirection\anisha.sonal\Desktop\download (4).jpg"/>
            <p:cNvPicPr>
              <a:picLocks noChangeAspect="1" noChangeArrowheads="1"/>
            </p:cNvPicPr>
            <p:nvPr/>
          </p:nvPicPr>
          <p:blipFill>
            <a:blip r:embed="rId7" cstate="print"/>
            <a:srcRect/>
            <a:stretch>
              <a:fillRect/>
            </a:stretch>
          </p:blipFill>
          <p:spPr bwMode="auto">
            <a:xfrm>
              <a:off x="1143000" y="2734176"/>
              <a:ext cx="838200" cy="694824"/>
            </a:xfrm>
            <a:prstGeom prst="rect">
              <a:avLst/>
            </a:prstGeom>
            <a:noFill/>
          </p:spPr>
        </p:pic>
        <p:sp>
          <p:nvSpPr>
            <p:cNvPr id="18" name="Cloud Callout 17"/>
            <p:cNvSpPr/>
            <p:nvPr/>
          </p:nvSpPr>
          <p:spPr>
            <a:xfrm>
              <a:off x="5410200" y="4495800"/>
              <a:ext cx="2209800" cy="1524000"/>
            </a:xfrm>
            <a:prstGeom prst="cloudCallout">
              <a:avLst>
                <a:gd name="adj1" fmla="val -4158"/>
                <a:gd name="adj2" fmla="val 222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22"/>
            <p:cNvSpPr txBox="1"/>
            <p:nvPr/>
          </p:nvSpPr>
          <p:spPr>
            <a:xfrm>
              <a:off x="5562600" y="4943475"/>
              <a:ext cx="144780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u="sng" dirty="0" smtClean="0"/>
                <a:t>FREAKY </a:t>
              </a:r>
            </a:p>
            <a:p>
              <a:pPr algn="ctr"/>
              <a:r>
                <a:rPr lang="en-US" sz="1400" b="1" u="sng" dirty="0" smtClean="0"/>
                <a:t>FRIDAY</a:t>
              </a:r>
            </a:p>
            <a:p>
              <a:pPr algn="ctr"/>
              <a:endParaRPr lang="en-US" sz="1400" b="1" u="sng" dirty="0"/>
            </a:p>
          </p:txBody>
        </p:sp>
        <p:pic>
          <p:nvPicPr>
            <p:cNvPr id="20" name="Picture 19" descr="\\JH-CTXFILE-SVR\Folder Redirection\anisha.sonal\Desktop\download (5).jpg"/>
            <p:cNvPicPr>
              <a:picLocks noChangeAspect="1" noChangeArrowheads="1"/>
            </p:cNvPicPr>
            <p:nvPr/>
          </p:nvPicPr>
          <p:blipFill>
            <a:blip r:embed="rId8" cstate="print"/>
            <a:srcRect/>
            <a:stretch>
              <a:fillRect/>
            </a:stretch>
          </p:blipFill>
          <p:spPr bwMode="auto">
            <a:xfrm>
              <a:off x="6705600" y="4953000"/>
              <a:ext cx="737641" cy="899922"/>
            </a:xfrm>
            <a:prstGeom prst="rect">
              <a:avLst/>
            </a:prstGeom>
            <a:noFill/>
          </p:spPr>
        </p:pic>
        <p:pic>
          <p:nvPicPr>
            <p:cNvPr id="21" name="Picture 20" descr="\\JH-CTXFILE-SVR\Folder Redirection\anisha.sonal\Desktop\ist2_5649299-joining-hands.jpg"/>
            <p:cNvPicPr>
              <a:picLocks noChangeAspect="1" noChangeArrowheads="1"/>
            </p:cNvPicPr>
            <p:nvPr/>
          </p:nvPicPr>
          <p:blipFill>
            <a:blip r:embed="rId9" cstate="print"/>
            <a:srcRect/>
            <a:stretch>
              <a:fillRect/>
            </a:stretch>
          </p:blipFill>
          <p:spPr bwMode="auto">
            <a:xfrm>
              <a:off x="4267200" y="1845202"/>
              <a:ext cx="1295400" cy="939830"/>
            </a:xfrm>
            <a:prstGeom prst="ellipse">
              <a:avLst/>
            </a:prstGeom>
            <a:ln>
              <a:noFill/>
            </a:ln>
            <a:effectLst>
              <a:softEdge rad="112500"/>
            </a:effectLst>
          </p:spPr>
        </p:pic>
      </p:grpSp>
      <p:pic>
        <p:nvPicPr>
          <p:cNvPr id="22" name="Picture 21"/>
          <p:cNvPicPr/>
          <p:nvPr/>
        </p:nvPicPr>
        <p:blipFill>
          <a:blip r:embed="rId10"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057400" y="304800"/>
            <a:ext cx="5638800" cy="6044863"/>
            <a:chOff x="2057400" y="304800"/>
            <a:chExt cx="5638800" cy="6044863"/>
          </a:xfrm>
        </p:grpSpPr>
        <p:pic>
          <p:nvPicPr>
            <p:cNvPr id="1026" name="Picture 2" descr="\\JH-CTXFILE-SVR\Folder Redirection\anisha.sonal\Desktop\employee_of_the_month_award.jpg"/>
            <p:cNvPicPr>
              <a:picLocks noChangeAspect="1" noChangeArrowheads="1"/>
            </p:cNvPicPr>
            <p:nvPr/>
          </p:nvPicPr>
          <p:blipFill>
            <a:blip r:embed="rId2" cstate="print"/>
            <a:srcRect/>
            <a:stretch>
              <a:fillRect/>
            </a:stretch>
          </p:blipFill>
          <p:spPr bwMode="auto">
            <a:xfrm>
              <a:off x="4114800" y="4178300"/>
              <a:ext cx="1198563" cy="1231900"/>
            </a:xfrm>
            <a:prstGeom prst="rect">
              <a:avLst/>
            </a:prstGeom>
            <a:noFill/>
          </p:spPr>
        </p:pic>
        <p:pic>
          <p:nvPicPr>
            <p:cNvPr id="1028" name="Picture 4" descr="\\JH-CTXFILE-SVR\Folder Redirection\anisha.sonal\Desktop\employee-of-the-month-200x265.jpg"/>
            <p:cNvPicPr>
              <a:picLocks noChangeAspect="1" noChangeArrowheads="1"/>
            </p:cNvPicPr>
            <p:nvPr/>
          </p:nvPicPr>
          <p:blipFill>
            <a:blip r:embed="rId3" cstate="print"/>
            <a:srcRect/>
            <a:stretch>
              <a:fillRect/>
            </a:stretch>
          </p:blipFill>
          <p:spPr bwMode="auto">
            <a:xfrm>
              <a:off x="5943600" y="3021330"/>
              <a:ext cx="1371600" cy="1817370"/>
            </a:xfrm>
            <a:prstGeom prst="rect">
              <a:avLst/>
            </a:prstGeom>
            <a:noFill/>
          </p:spPr>
        </p:pic>
        <p:pic>
          <p:nvPicPr>
            <p:cNvPr id="1029" name="Picture 5" descr="\\JH-CTXFILE-SVR\Folder Redirection\anisha.sonal\Desktop\Employee of the Month Graphic.gif"/>
            <p:cNvPicPr>
              <a:picLocks noChangeAspect="1" noChangeArrowheads="1"/>
            </p:cNvPicPr>
            <p:nvPr/>
          </p:nvPicPr>
          <p:blipFill>
            <a:blip r:embed="rId4" cstate="print"/>
            <a:srcRect/>
            <a:stretch>
              <a:fillRect/>
            </a:stretch>
          </p:blipFill>
          <p:spPr bwMode="auto">
            <a:xfrm>
              <a:off x="3581400" y="304800"/>
              <a:ext cx="2388648" cy="1648449"/>
            </a:xfrm>
            <a:prstGeom prst="rect">
              <a:avLst/>
            </a:prstGeom>
            <a:noFill/>
          </p:spPr>
        </p:pic>
        <p:pic>
          <p:nvPicPr>
            <p:cNvPr id="1030" name="Picture 6" descr="\\JH-CTXFILE-SVR\Folder Redirection\anisha.sonal\Desktop\gold star employee of the month.jpg"/>
            <p:cNvPicPr>
              <a:picLocks noChangeAspect="1" noChangeArrowheads="1"/>
            </p:cNvPicPr>
            <p:nvPr/>
          </p:nvPicPr>
          <p:blipFill>
            <a:blip r:embed="rId5" cstate="print"/>
            <a:srcRect/>
            <a:stretch>
              <a:fillRect/>
            </a:stretch>
          </p:blipFill>
          <p:spPr bwMode="auto">
            <a:xfrm>
              <a:off x="2057400" y="2819400"/>
              <a:ext cx="1397000" cy="2057400"/>
            </a:xfrm>
            <a:prstGeom prst="rect">
              <a:avLst/>
            </a:prstGeom>
            <a:noFill/>
          </p:spPr>
        </p:pic>
        <p:sp>
          <p:nvSpPr>
            <p:cNvPr id="8" name="TextBox 7"/>
            <p:cNvSpPr txBox="1"/>
            <p:nvPr/>
          </p:nvSpPr>
          <p:spPr>
            <a:xfrm>
              <a:off x="3352800" y="1905000"/>
              <a:ext cx="2819400" cy="1938992"/>
            </a:xfrm>
            <a:prstGeom prst="rect">
              <a:avLst/>
            </a:prstGeom>
            <a:noFill/>
          </p:spPr>
          <p:txBody>
            <a:bodyPr wrap="square" rtlCol="0">
              <a:spAutoFit/>
            </a:bodyPr>
            <a:lstStyle/>
            <a:p>
              <a:pPr algn="ctr"/>
              <a:r>
                <a:rPr lang="en-US" sz="2000" b="1" i="1" dirty="0" smtClean="0">
                  <a:solidFill>
                    <a:srgbClr val="0070C0"/>
                  </a:solidFill>
                </a:rPr>
                <a:t>This freaky Friday we are coming up with the STAR employee of the month. So vote yourself &amp; become the star of the </a:t>
              </a:r>
              <a:r>
                <a:rPr lang="en-US" sz="2000" b="1" i="1" dirty="0" err="1" smtClean="0">
                  <a:solidFill>
                    <a:srgbClr val="0070C0"/>
                  </a:solidFill>
                </a:rPr>
                <a:t>Jaypee</a:t>
              </a:r>
              <a:r>
                <a:rPr lang="en-US" sz="2000" b="1" i="1" dirty="0" smtClean="0">
                  <a:solidFill>
                    <a:srgbClr val="0070C0"/>
                  </a:solidFill>
                </a:rPr>
                <a:t> family</a:t>
              </a:r>
              <a:endParaRPr lang="en-US" sz="2000" b="1" i="1" dirty="0">
                <a:solidFill>
                  <a:srgbClr val="0070C0"/>
                </a:solidFill>
              </a:endParaRPr>
            </a:p>
          </p:txBody>
        </p:sp>
        <p:sp>
          <p:nvSpPr>
            <p:cNvPr id="10" name="TextBox 9"/>
            <p:cNvSpPr txBox="1"/>
            <p:nvPr/>
          </p:nvSpPr>
          <p:spPr>
            <a:xfrm>
              <a:off x="2209800" y="5334000"/>
              <a:ext cx="5486400" cy="1015663"/>
            </a:xfrm>
            <a:prstGeom prst="rect">
              <a:avLst/>
            </a:prstGeom>
            <a:noFill/>
          </p:spPr>
          <p:txBody>
            <a:bodyPr wrap="square" rtlCol="0">
              <a:spAutoFit/>
            </a:bodyPr>
            <a:lstStyle/>
            <a:p>
              <a:pPr algn="ctr"/>
              <a:r>
                <a:rPr lang="en-US" sz="2000" b="1" dirty="0" smtClean="0">
                  <a:solidFill>
                    <a:schemeClr val="accent6"/>
                  </a:solidFill>
                </a:rPr>
                <a:t>Below attached is the nomination form which is to be submitted on or before  23</a:t>
              </a:r>
              <a:r>
                <a:rPr lang="en-US" sz="2000" b="1" baseline="30000" dirty="0" smtClean="0">
                  <a:solidFill>
                    <a:schemeClr val="accent6"/>
                  </a:solidFill>
                </a:rPr>
                <a:t>rd</a:t>
              </a:r>
              <a:r>
                <a:rPr lang="en-US" sz="2000" b="1" dirty="0" smtClean="0">
                  <a:solidFill>
                    <a:schemeClr val="accent6"/>
                  </a:solidFill>
                </a:rPr>
                <a:t> of March..DON’T MISS IT…</a:t>
              </a:r>
              <a:endParaRPr lang="en-US" sz="2000" b="1" dirty="0">
                <a:solidFill>
                  <a:schemeClr val="accent6"/>
                </a:solidFill>
              </a:endParaRPr>
            </a:p>
          </p:txBody>
        </p:sp>
      </p:grpSp>
      <p:pic>
        <p:nvPicPr>
          <p:cNvPr id="9" name="Picture 8"/>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295400" y="228600"/>
            <a:ext cx="6712992" cy="6346686"/>
            <a:chOff x="1295400" y="228600"/>
            <a:chExt cx="6712992" cy="6346686"/>
          </a:xfrm>
        </p:grpSpPr>
        <p:grpSp>
          <p:nvGrpSpPr>
            <p:cNvPr id="5" name="Group 8"/>
            <p:cNvGrpSpPr/>
            <p:nvPr/>
          </p:nvGrpSpPr>
          <p:grpSpPr>
            <a:xfrm>
              <a:off x="1295400" y="1428750"/>
              <a:ext cx="6712992" cy="5146536"/>
              <a:chOff x="1981200" y="1504950"/>
              <a:chExt cx="6712992" cy="5146536"/>
            </a:xfrm>
          </p:grpSpPr>
          <p:grpSp>
            <p:nvGrpSpPr>
              <p:cNvPr id="6" name="Group 6"/>
              <p:cNvGrpSpPr/>
              <p:nvPr/>
            </p:nvGrpSpPr>
            <p:grpSpPr>
              <a:xfrm>
                <a:off x="1981200" y="1504950"/>
                <a:ext cx="6712992" cy="4591050"/>
                <a:chOff x="1981200" y="2133600"/>
                <a:chExt cx="6712992" cy="4591050"/>
              </a:xfrm>
            </p:grpSpPr>
            <p:pic>
              <p:nvPicPr>
                <p:cNvPr id="1027" name="Picture 3" descr="\\JH-CTXFILE-SVR\Folder Redirection\anisha.sonal\Desktop\hqdefault.jpg"/>
                <p:cNvPicPr>
                  <a:picLocks noChangeAspect="1" noChangeArrowheads="1"/>
                </p:cNvPicPr>
                <p:nvPr/>
              </p:nvPicPr>
              <p:blipFill>
                <a:blip r:embed="rId2" cstate="print"/>
                <a:srcRect/>
                <a:stretch>
                  <a:fillRect/>
                </a:stretch>
              </p:blipFill>
              <p:spPr bwMode="auto">
                <a:xfrm>
                  <a:off x="4114800" y="4953000"/>
                  <a:ext cx="2362200" cy="1771650"/>
                </a:xfrm>
                <a:prstGeom prst="rect">
                  <a:avLst/>
                </a:prstGeom>
                <a:ln>
                  <a:noFill/>
                </a:ln>
                <a:effectLst>
                  <a:softEdge rad="112500"/>
                </a:effectLst>
              </p:spPr>
            </p:pic>
            <p:sp>
              <p:nvSpPr>
                <p:cNvPr id="4" name="Rectangle 3"/>
                <p:cNvSpPr/>
                <p:nvPr/>
              </p:nvSpPr>
              <p:spPr>
                <a:xfrm>
                  <a:off x="1981200" y="2133600"/>
                  <a:ext cx="6712992" cy="3046988"/>
                </a:xfrm>
                <a:prstGeom prst="rect">
                  <a:avLst/>
                </a:prstGeom>
                <a:noFill/>
              </p:spPr>
              <p:txBody>
                <a:bodyPr wrap="non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are ready with another</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Event this freaky Friday</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with the </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Presentation of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blood bank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deptt</a:t>
                  </a: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Along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With the celebration of</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Employee’s birthday, employee of the </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month award And </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many more exciting</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Things…</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
            <p:nvSpPr>
              <p:cNvPr id="8" name="TextBox 7"/>
              <p:cNvSpPr txBox="1"/>
              <p:nvPr/>
            </p:nvSpPr>
            <p:spPr>
              <a:xfrm>
                <a:off x="2590800" y="5943600"/>
                <a:ext cx="5715000" cy="707886"/>
              </a:xfrm>
              <a:prstGeom prst="rect">
                <a:avLst/>
              </a:prstGeom>
              <a:noFill/>
            </p:spPr>
            <p:txBody>
              <a:bodyPr wrap="square" rtlCol="0">
                <a:spAutoFit/>
              </a:bodyPr>
              <a:lstStyle/>
              <a:p>
                <a:pPr algn="ctr"/>
                <a:r>
                  <a:rPr lang="en-US" sz="2000" b="1" dirty="0" smtClean="0">
                    <a:solidFill>
                      <a:schemeClr val="tx2"/>
                    </a:solidFill>
                  </a:rPr>
                  <a:t>So Join SEHBHAGITA on 24</a:t>
                </a:r>
                <a:r>
                  <a:rPr lang="en-US" sz="2000" b="1" baseline="30000" dirty="0" smtClean="0">
                    <a:solidFill>
                      <a:schemeClr val="tx2"/>
                    </a:solidFill>
                  </a:rPr>
                  <a:t>th</a:t>
                </a:r>
                <a:r>
                  <a:rPr lang="en-US" sz="2000" b="1" dirty="0" smtClean="0">
                    <a:solidFill>
                      <a:schemeClr val="tx2"/>
                    </a:solidFill>
                  </a:rPr>
                  <a:t> of April at 3.30pm in the Auditorium-2</a:t>
                </a:r>
                <a:endParaRPr lang="en-US" sz="2000" b="1" dirty="0">
                  <a:solidFill>
                    <a:schemeClr val="tx2"/>
                  </a:solidFill>
                </a:endParaRPr>
              </a:p>
            </p:txBody>
          </p:sp>
        </p:grpSp>
        <p:pic>
          <p:nvPicPr>
            <p:cNvPr id="2" name="Picture 2" descr="\\JH-CTXFILE-SVR\Folder Redirection\anisha.sonal\Desktop\download.jpg"/>
            <p:cNvPicPr>
              <a:picLocks noChangeAspect="1" noChangeArrowheads="1"/>
            </p:cNvPicPr>
            <p:nvPr/>
          </p:nvPicPr>
          <p:blipFill>
            <a:blip r:embed="rId3" cstate="print"/>
            <a:srcRect/>
            <a:stretch>
              <a:fillRect/>
            </a:stretch>
          </p:blipFill>
          <p:spPr bwMode="auto">
            <a:xfrm>
              <a:off x="5867400" y="3505200"/>
              <a:ext cx="2133600" cy="1989137"/>
            </a:xfrm>
            <a:prstGeom prst="ellipse">
              <a:avLst/>
            </a:prstGeom>
            <a:ln>
              <a:noFill/>
            </a:ln>
            <a:effectLst>
              <a:softEdge rad="112500"/>
            </a:effectLst>
          </p:spPr>
        </p:pic>
        <p:pic>
          <p:nvPicPr>
            <p:cNvPr id="1028" name="Picture 4" descr="\\JH-CTXFILE-SVR\Folder Redirection\anisha.sonal\Desktop\download (1).jpg"/>
            <p:cNvPicPr>
              <a:picLocks noChangeAspect="1" noChangeArrowheads="1"/>
            </p:cNvPicPr>
            <p:nvPr/>
          </p:nvPicPr>
          <p:blipFill>
            <a:blip r:embed="rId4" cstate="print"/>
            <a:srcRect/>
            <a:stretch>
              <a:fillRect/>
            </a:stretch>
          </p:blipFill>
          <p:spPr bwMode="auto">
            <a:xfrm>
              <a:off x="3124200" y="228600"/>
              <a:ext cx="3276600" cy="1277630"/>
            </a:xfrm>
            <a:prstGeom prst="rect">
              <a:avLst/>
            </a:prstGeom>
            <a:ln>
              <a:noFill/>
            </a:ln>
            <a:effectLst>
              <a:softEdge rad="112500"/>
            </a:effectLst>
          </p:spPr>
        </p:pic>
        <p:pic>
          <p:nvPicPr>
            <p:cNvPr id="11" name="Picture 6" descr="\\JH-CTXFILE-SVR\Folder Redirection\anisha.sonal\Desktop\images (1).jpg"/>
            <p:cNvPicPr>
              <a:picLocks noChangeAspect="1" noChangeArrowheads="1"/>
            </p:cNvPicPr>
            <p:nvPr/>
          </p:nvPicPr>
          <p:blipFill>
            <a:blip r:embed="rId5" cstate="print"/>
            <a:srcRect/>
            <a:stretch>
              <a:fillRect/>
            </a:stretch>
          </p:blipFill>
          <p:spPr bwMode="auto">
            <a:xfrm>
              <a:off x="1415239" y="3429000"/>
              <a:ext cx="1937561" cy="1981200"/>
            </a:xfrm>
            <a:prstGeom prst="ellipse">
              <a:avLst/>
            </a:prstGeom>
            <a:ln>
              <a:noFill/>
            </a:ln>
            <a:effectLst>
              <a:softEdge rad="112500"/>
            </a:effectLst>
          </p:spPr>
        </p:pic>
      </p:grpSp>
      <p:pic>
        <p:nvPicPr>
          <p:cNvPr id="12" name="Picture 11"/>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143999" cy="6629400"/>
            <a:chOff x="0" y="0"/>
            <a:chExt cx="9143999" cy="6629400"/>
          </a:xfrm>
        </p:grpSpPr>
        <p:pic>
          <p:nvPicPr>
            <p:cNvPr id="2050" name="Picture 2" descr="\\JH-CTXFILE-SVR\Folder Redirection\anisha.sonal\Desktop\sports-ball-stack-background-3328838.jpg"/>
            <p:cNvPicPr>
              <a:picLocks noChangeAspect="1" noChangeArrowheads="1"/>
            </p:cNvPicPr>
            <p:nvPr/>
          </p:nvPicPr>
          <p:blipFill>
            <a:blip r:embed="rId2" cstate="print"/>
            <a:srcRect b="3494"/>
            <a:stretch>
              <a:fillRect/>
            </a:stretch>
          </p:blipFill>
          <p:spPr bwMode="auto">
            <a:xfrm>
              <a:off x="0" y="0"/>
              <a:ext cx="9143999" cy="6629400"/>
            </a:xfrm>
            <a:prstGeom prst="rect">
              <a:avLst/>
            </a:prstGeom>
            <a:noFill/>
          </p:spPr>
        </p:pic>
        <p:pic>
          <p:nvPicPr>
            <p:cNvPr id="3" name="Picture 4" descr="\\JH-CTXFILE-SVR\Folder Redirection\anisha.sonal\Desktop\table-tennis-1421183232-2320490.jpg"/>
            <p:cNvPicPr>
              <a:picLocks noChangeAspect="1" noChangeArrowheads="1"/>
            </p:cNvPicPr>
            <p:nvPr/>
          </p:nvPicPr>
          <p:blipFill>
            <a:blip r:embed="rId3" cstate="print"/>
            <a:srcRect/>
            <a:stretch>
              <a:fillRect/>
            </a:stretch>
          </p:blipFill>
          <p:spPr bwMode="auto">
            <a:xfrm>
              <a:off x="1915390" y="2133600"/>
              <a:ext cx="1818410" cy="1143000"/>
            </a:xfrm>
            <a:prstGeom prst="rect">
              <a:avLst/>
            </a:prstGeom>
            <a:ln>
              <a:noFill/>
            </a:ln>
            <a:effectLst>
              <a:glow rad="101600">
                <a:schemeClr val="accent4">
                  <a:satMod val="175000"/>
                  <a:alpha val="40000"/>
                </a:schemeClr>
              </a:glow>
            </a:effectLst>
          </p:spPr>
        </p:pic>
        <p:pic>
          <p:nvPicPr>
            <p:cNvPr id="4" name="Picture 5" descr="\\JH-CTXFILE-SVR\Folder Redirection\anisha.sonal\Desktop\20130125172454-badminton.jpg"/>
            <p:cNvPicPr>
              <a:picLocks noChangeAspect="1" noChangeArrowheads="1"/>
            </p:cNvPicPr>
            <p:nvPr/>
          </p:nvPicPr>
          <p:blipFill>
            <a:blip r:embed="rId4" cstate="print"/>
            <a:srcRect/>
            <a:stretch>
              <a:fillRect/>
            </a:stretch>
          </p:blipFill>
          <p:spPr bwMode="auto">
            <a:xfrm>
              <a:off x="3496733" y="838200"/>
              <a:ext cx="1862667" cy="1197429"/>
            </a:xfrm>
            <a:prstGeom prst="rect">
              <a:avLst/>
            </a:prstGeom>
            <a:ln>
              <a:noFill/>
            </a:ln>
            <a:effectLst>
              <a:glow rad="101600">
                <a:schemeClr val="accent4">
                  <a:satMod val="175000"/>
                  <a:alpha val="40000"/>
                </a:schemeClr>
              </a:glow>
              <a:softEdge rad="12700"/>
            </a:effectLst>
          </p:spPr>
        </p:pic>
        <p:pic>
          <p:nvPicPr>
            <p:cNvPr id="5" name="Picture 4" descr="\\JH-CTXFILE-SVR\Folder Redirection\anisha.sonal\Desktop\ReadyPlay.jpg"/>
            <p:cNvPicPr>
              <a:picLocks noChangeAspect="1" noChangeArrowheads="1"/>
            </p:cNvPicPr>
            <p:nvPr/>
          </p:nvPicPr>
          <p:blipFill>
            <a:blip r:embed="rId5" cstate="print"/>
            <a:srcRect/>
            <a:stretch>
              <a:fillRect/>
            </a:stretch>
          </p:blipFill>
          <p:spPr bwMode="auto">
            <a:xfrm>
              <a:off x="5562600" y="838200"/>
              <a:ext cx="1828800" cy="1219200"/>
            </a:xfrm>
            <a:prstGeom prst="rect">
              <a:avLst/>
            </a:prstGeom>
            <a:ln>
              <a:noFill/>
            </a:ln>
            <a:effectLst>
              <a:glow rad="101600">
                <a:schemeClr val="accent4">
                  <a:satMod val="175000"/>
                  <a:alpha val="40000"/>
                </a:schemeClr>
              </a:glow>
              <a:softEdge rad="12700"/>
            </a:effectLst>
          </p:spPr>
        </p:pic>
        <p:pic>
          <p:nvPicPr>
            <p:cNvPr id="6" name="Picture 2" descr="\\JH-CTXFILE-SVR\Folder Redirection\anisha.sonal\Desktop\images.jpg"/>
            <p:cNvPicPr>
              <a:picLocks noChangeAspect="1" noChangeArrowheads="1"/>
            </p:cNvPicPr>
            <p:nvPr/>
          </p:nvPicPr>
          <p:blipFill>
            <a:blip r:embed="rId6" cstate="print"/>
            <a:srcRect/>
            <a:stretch>
              <a:fillRect/>
            </a:stretch>
          </p:blipFill>
          <p:spPr bwMode="auto">
            <a:xfrm>
              <a:off x="7162800" y="2133600"/>
              <a:ext cx="1882140" cy="1214284"/>
            </a:xfrm>
            <a:prstGeom prst="rect">
              <a:avLst/>
            </a:prstGeom>
            <a:ln>
              <a:noFill/>
            </a:ln>
            <a:effectLst>
              <a:glow rad="139700">
                <a:schemeClr val="accent4">
                  <a:satMod val="175000"/>
                  <a:alpha val="40000"/>
                </a:schemeClr>
              </a:glow>
              <a:softEdge rad="12700"/>
            </a:effectLst>
          </p:spPr>
        </p:pic>
        <p:sp>
          <p:nvSpPr>
            <p:cNvPr id="7" name="Rectangle 6"/>
            <p:cNvSpPr/>
            <p:nvPr/>
          </p:nvSpPr>
          <p:spPr>
            <a:xfrm>
              <a:off x="2590800" y="2133601"/>
              <a:ext cx="5715000" cy="3170099"/>
            </a:xfrm>
            <a:prstGeom prst="rect">
              <a:avLst/>
            </a:prstGeom>
            <a:noFill/>
          </p:spPr>
          <p:txBody>
            <a:bodyPr wrap="square" lIns="91440" tIns="45720" rIns="91440" bIns="45720">
              <a:spAutoFit/>
            </a:bodyPr>
            <a:lstStyle/>
            <a:p>
              <a:pPr algn="ctr"/>
              <a:r>
                <a:rPr lang="en-US" sz="2000" b="1" i="1" u="sng" dirty="0" smtClean="0">
                  <a:ln w="10541" cmpd="sng">
                    <a:solidFill>
                      <a:schemeClr val="accent1">
                        <a:shade val="88000"/>
                        <a:satMod val="110000"/>
                      </a:schemeClr>
                    </a:solidFill>
                    <a:prstDash val="solid"/>
                  </a:ln>
                  <a:solidFill>
                    <a:srgbClr val="FF0000"/>
                  </a:solidFill>
                  <a:latin typeface="Broadway" pitchFamily="82" charset="0"/>
                </a:rPr>
                <a:t>One spirit, one team, </a:t>
              </a:r>
            </a:p>
            <a:p>
              <a:pPr algn="ctr"/>
              <a:r>
                <a:rPr lang="en-US" sz="2000" b="1" i="1" u="sng" dirty="0" smtClean="0">
                  <a:ln w="10541" cmpd="sng">
                    <a:solidFill>
                      <a:schemeClr val="accent1">
                        <a:shade val="88000"/>
                        <a:satMod val="110000"/>
                      </a:schemeClr>
                    </a:solidFill>
                    <a:prstDash val="solid"/>
                  </a:ln>
                  <a:solidFill>
                    <a:srgbClr val="FF0000"/>
                  </a:solidFill>
                  <a:latin typeface="Broadway" pitchFamily="82" charset="0"/>
                </a:rPr>
                <a:t>Lets all win…</a:t>
              </a:r>
            </a:p>
            <a:p>
              <a:pPr algn="ctr"/>
              <a:r>
                <a:rPr lang="en-US" sz="2000" b="1" i="1" u="sng" dirty="0" smtClean="0">
                  <a:ln w="10541" cmpd="sng">
                    <a:solidFill>
                      <a:schemeClr val="accent1">
                        <a:shade val="88000"/>
                        <a:satMod val="110000"/>
                      </a:schemeClr>
                    </a:solidFill>
                    <a:prstDash val="solid"/>
                  </a:ln>
                  <a:solidFill>
                    <a:srgbClr val="FF0000"/>
                  </a:solidFill>
                  <a:latin typeface="Broadway" pitchFamily="82" charset="0"/>
                </a:rPr>
                <a:t>Get  your game on…</a:t>
              </a:r>
            </a:p>
            <a:p>
              <a:pPr algn="ctr"/>
              <a:endParaRPr lang="en-US" sz="2000" b="1" i="1" u="sng" dirty="0" smtClean="0">
                <a:ln w="10541" cmpd="sng">
                  <a:solidFill>
                    <a:schemeClr val="accent1">
                      <a:shade val="88000"/>
                      <a:satMod val="110000"/>
                    </a:schemeClr>
                  </a:solidFill>
                  <a:prstDash val="solid"/>
                </a:ln>
                <a:solidFill>
                  <a:schemeClr val="accent6">
                    <a:lumMod val="75000"/>
                  </a:schemeClr>
                </a:solidFill>
                <a:latin typeface="Broadway" pitchFamily="82" charset="0"/>
              </a:endParaRPr>
            </a:p>
            <a:p>
              <a:pPr algn="ctr"/>
              <a:r>
                <a:rPr lang="en-US" sz="2000" b="1" i="1" dirty="0" smtClean="0">
                  <a:ln w="10541" cmpd="sng">
                    <a:solidFill>
                      <a:schemeClr val="accent1">
                        <a:shade val="88000"/>
                        <a:satMod val="110000"/>
                      </a:schemeClr>
                    </a:solidFill>
                    <a:prstDash val="solid"/>
                  </a:ln>
                  <a:solidFill>
                    <a:srgbClr val="92D050"/>
                  </a:solidFill>
                  <a:latin typeface="Broadway" pitchFamily="82" charset="0"/>
                </a:rPr>
                <a:t>HR is organizing sports </a:t>
              </a:r>
            </a:p>
            <a:p>
              <a:pPr algn="ctr"/>
              <a:r>
                <a:rPr lang="en-US" sz="2000" b="1" i="1" dirty="0" smtClean="0">
                  <a:ln w="10541" cmpd="sng">
                    <a:solidFill>
                      <a:schemeClr val="accent1">
                        <a:shade val="88000"/>
                        <a:satMod val="110000"/>
                      </a:schemeClr>
                    </a:solidFill>
                    <a:prstDash val="solid"/>
                  </a:ln>
                  <a:solidFill>
                    <a:srgbClr val="92D050"/>
                  </a:solidFill>
                  <a:latin typeface="Broadway" pitchFamily="82" charset="0"/>
                </a:rPr>
                <a:t>Competition among  all employees  in the month of May ,June &amp; July .</a:t>
              </a:r>
            </a:p>
            <a:p>
              <a:pPr algn="ctr"/>
              <a:endParaRPr lang="en-US" sz="2000" b="1" i="1" dirty="0" smtClean="0">
                <a:ln w="10541" cmpd="sng">
                  <a:solidFill>
                    <a:schemeClr val="accent1">
                      <a:shade val="88000"/>
                      <a:satMod val="110000"/>
                    </a:schemeClr>
                  </a:solidFill>
                  <a:prstDash val="solid"/>
                </a:ln>
                <a:solidFill>
                  <a:srgbClr val="FF0000"/>
                </a:solidFill>
                <a:latin typeface="Broadway" pitchFamily="82" charset="0"/>
              </a:endParaRPr>
            </a:p>
            <a:p>
              <a:pPr algn="ctr"/>
              <a:r>
                <a:rPr lang="en-US" sz="2000" b="1" i="1" dirty="0" smtClean="0">
                  <a:ln w="10541" cmpd="sng">
                    <a:solidFill>
                      <a:schemeClr val="accent1">
                        <a:shade val="88000"/>
                        <a:satMod val="110000"/>
                      </a:schemeClr>
                    </a:solidFill>
                    <a:prstDash val="solid"/>
                  </a:ln>
                  <a:solidFill>
                    <a:srgbClr val="7030A0"/>
                  </a:solidFill>
                  <a:latin typeface="Broadway" pitchFamily="82" charset="0"/>
                </a:rPr>
                <a:t>Rush to our Sports coordinator  </a:t>
              </a:r>
            </a:p>
            <a:p>
              <a:pPr algn="ctr"/>
              <a:r>
                <a:rPr lang="en-US" sz="2000" b="1" i="1" dirty="0" smtClean="0">
                  <a:ln w="10541" cmpd="sng">
                    <a:solidFill>
                      <a:schemeClr val="accent1">
                        <a:shade val="88000"/>
                        <a:satMod val="110000"/>
                      </a:schemeClr>
                    </a:solidFill>
                    <a:prstDash val="solid"/>
                  </a:ln>
                  <a:solidFill>
                    <a:srgbClr val="7030A0"/>
                  </a:solidFill>
                  <a:latin typeface="Broadway" pitchFamily="82" charset="0"/>
                </a:rPr>
                <a:t>Dr. </a:t>
              </a:r>
              <a:r>
                <a:rPr lang="en-US" sz="2000" b="1" i="1" dirty="0" err="1" smtClean="0">
                  <a:ln w="10541" cmpd="sng">
                    <a:solidFill>
                      <a:schemeClr val="accent1">
                        <a:shade val="88000"/>
                        <a:satMod val="110000"/>
                      </a:schemeClr>
                    </a:solidFill>
                    <a:prstDash val="solid"/>
                  </a:ln>
                  <a:solidFill>
                    <a:srgbClr val="7030A0"/>
                  </a:solidFill>
                  <a:latin typeface="Broadway" pitchFamily="82" charset="0"/>
                </a:rPr>
                <a:t>Anisha</a:t>
              </a:r>
              <a:r>
                <a:rPr lang="en-US" sz="2000" b="1" i="1" dirty="0" smtClean="0">
                  <a:ln w="10541" cmpd="sng">
                    <a:solidFill>
                      <a:schemeClr val="accent1">
                        <a:shade val="88000"/>
                        <a:satMod val="110000"/>
                      </a:schemeClr>
                    </a:solidFill>
                    <a:prstDash val="solid"/>
                  </a:ln>
                  <a:solidFill>
                    <a:srgbClr val="7030A0"/>
                  </a:solidFill>
                  <a:latin typeface="Broadway" pitchFamily="82" charset="0"/>
                </a:rPr>
                <a:t> </a:t>
              </a:r>
              <a:r>
                <a:rPr lang="en-US" sz="2000" b="1" i="1" dirty="0" err="1" smtClean="0">
                  <a:ln w="10541" cmpd="sng">
                    <a:solidFill>
                      <a:schemeClr val="accent1">
                        <a:shade val="88000"/>
                        <a:satMod val="110000"/>
                      </a:schemeClr>
                    </a:solidFill>
                    <a:prstDash val="solid"/>
                  </a:ln>
                  <a:solidFill>
                    <a:srgbClr val="7030A0"/>
                  </a:solidFill>
                  <a:latin typeface="Broadway" pitchFamily="82" charset="0"/>
                </a:rPr>
                <a:t>Sonal</a:t>
              </a:r>
              <a:r>
                <a:rPr lang="en-US" sz="2000" b="1" i="1" dirty="0" smtClean="0">
                  <a:ln w="10541" cmpd="sng">
                    <a:solidFill>
                      <a:schemeClr val="accent1">
                        <a:shade val="88000"/>
                        <a:satMod val="110000"/>
                      </a:schemeClr>
                    </a:solidFill>
                    <a:prstDash val="solid"/>
                  </a:ln>
                  <a:solidFill>
                    <a:srgbClr val="7030A0"/>
                  </a:solidFill>
                  <a:latin typeface="Broadway" pitchFamily="82" charset="0"/>
                </a:rPr>
                <a:t>(HR)  (8642) for your registration latest by 10</a:t>
              </a:r>
              <a:r>
                <a:rPr lang="en-US" sz="2000" b="1" i="1" baseline="30000" dirty="0" smtClean="0">
                  <a:ln w="10541" cmpd="sng">
                    <a:solidFill>
                      <a:schemeClr val="accent1">
                        <a:shade val="88000"/>
                        <a:satMod val="110000"/>
                      </a:schemeClr>
                    </a:solidFill>
                    <a:prstDash val="solid"/>
                  </a:ln>
                  <a:solidFill>
                    <a:srgbClr val="7030A0"/>
                  </a:solidFill>
                  <a:latin typeface="Broadway" pitchFamily="82" charset="0"/>
                </a:rPr>
                <a:t>th</a:t>
              </a:r>
              <a:r>
                <a:rPr lang="en-US" sz="2000" b="1" i="1" dirty="0" smtClean="0">
                  <a:ln w="10541" cmpd="sng">
                    <a:solidFill>
                      <a:schemeClr val="accent1">
                        <a:shade val="88000"/>
                        <a:satMod val="110000"/>
                      </a:schemeClr>
                    </a:solidFill>
                    <a:prstDash val="solid"/>
                  </a:ln>
                  <a:solidFill>
                    <a:srgbClr val="7030A0"/>
                  </a:solidFill>
                  <a:latin typeface="Broadway" pitchFamily="82" charset="0"/>
                </a:rPr>
                <a:t> of May.</a:t>
              </a:r>
            </a:p>
            <a:p>
              <a:pPr algn="ctr"/>
              <a:r>
                <a:rPr lang="en-US" sz="2000" b="1" i="1" dirty="0" smtClean="0">
                  <a:ln w="10541" cmpd="sng">
                    <a:solidFill>
                      <a:schemeClr val="accent1">
                        <a:shade val="88000"/>
                        <a:satMod val="110000"/>
                      </a:schemeClr>
                    </a:solidFill>
                    <a:prstDash val="solid"/>
                  </a:ln>
                  <a:solidFill>
                    <a:srgbClr val="7030A0"/>
                  </a:solidFill>
                  <a:latin typeface="Broadway" pitchFamily="82" charset="0"/>
                </a:rPr>
                <a:t>Events:- Carom, Chess, T.T., badminton</a:t>
              </a:r>
            </a:p>
          </p:txBody>
        </p:sp>
      </p:grpSp>
      <p:sp>
        <p:nvSpPr>
          <p:cNvPr id="11" name="Rectangle 10"/>
          <p:cNvSpPr/>
          <p:nvPr/>
        </p:nvSpPr>
        <p:spPr>
          <a:xfrm>
            <a:off x="4648200" y="76200"/>
            <a:ext cx="1866217" cy="830997"/>
          </a:xfrm>
          <a:prstGeom prst="rect">
            <a:avLst/>
          </a:prstGeom>
          <a:noFill/>
        </p:spPr>
        <p:txBody>
          <a:bodyPr wrap="none" lIns="91440" tIns="45720" rIns="91440" bIns="45720">
            <a:spAutoFit/>
          </a:bodyPr>
          <a:lstStyle/>
          <a:p>
            <a:pPr algn="ctr"/>
            <a:r>
              <a:rPr lang="en-US" sz="2400" b="1" cap="all" spc="0"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Sehbhagita</a:t>
            </a:r>
            <a:endParaRPr lang="en-US" sz="24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a:p>
            <a:pPr algn="ctr"/>
            <a:r>
              <a:rPr lang="en-US" sz="2400" b="1" i="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Sports diva</a:t>
            </a:r>
            <a:endParaRPr lang="en-US" sz="2400" b="1" i="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pic>
        <p:nvPicPr>
          <p:cNvPr id="10" name="Picture 9"/>
          <p:cNvPicPr/>
          <p:nvPr/>
        </p:nvPicPr>
        <p:blipFill>
          <a:blip r:embed="rId7"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0"/>
            <a:ext cx="8915400" cy="6651724"/>
            <a:chOff x="228600" y="0"/>
            <a:chExt cx="8915400" cy="6651724"/>
          </a:xfrm>
        </p:grpSpPr>
        <p:pic>
          <p:nvPicPr>
            <p:cNvPr id="1026" name="Picture 2" descr="\\JH-CTXFILE-SVR\Folder Redirection\anisha.sonal\Desktop\images.jpg"/>
            <p:cNvPicPr>
              <a:picLocks noChangeAspect="1" noChangeArrowheads="1"/>
            </p:cNvPicPr>
            <p:nvPr/>
          </p:nvPicPr>
          <p:blipFill>
            <a:blip r:embed="rId2" cstate="print"/>
            <a:srcRect/>
            <a:stretch>
              <a:fillRect/>
            </a:stretch>
          </p:blipFill>
          <p:spPr bwMode="auto">
            <a:xfrm>
              <a:off x="3124200" y="1371600"/>
              <a:ext cx="3048000" cy="1308100"/>
            </a:xfrm>
            <a:prstGeom prst="rect">
              <a:avLst/>
            </a:prstGeom>
            <a:noFill/>
          </p:spPr>
        </p:pic>
        <p:pic>
          <p:nvPicPr>
            <p:cNvPr id="1027" name="Picture 3" descr="\\JH-CTXFILE-SVR\Folder Redirection\anisha.sonal\Desktop\poster-painting-pic1.jpg"/>
            <p:cNvPicPr>
              <a:picLocks noChangeAspect="1" noChangeArrowheads="1"/>
            </p:cNvPicPr>
            <p:nvPr/>
          </p:nvPicPr>
          <p:blipFill>
            <a:blip r:embed="rId3" cstate="print"/>
            <a:srcRect/>
            <a:stretch>
              <a:fillRect/>
            </a:stretch>
          </p:blipFill>
          <p:spPr bwMode="auto">
            <a:xfrm>
              <a:off x="3276600" y="3599464"/>
              <a:ext cx="2895600" cy="972536"/>
            </a:xfrm>
            <a:prstGeom prst="rect">
              <a:avLst/>
            </a:prstGeom>
            <a:noFill/>
          </p:spPr>
        </p:pic>
        <p:pic>
          <p:nvPicPr>
            <p:cNvPr id="1028" name="Picture 4" descr="\\JH-CTXFILE-SVR\Folder Redirection\anisha.sonal\Desktop\handhygiene.png"/>
            <p:cNvPicPr>
              <a:picLocks noChangeAspect="1" noChangeArrowheads="1"/>
            </p:cNvPicPr>
            <p:nvPr/>
          </p:nvPicPr>
          <p:blipFill>
            <a:blip r:embed="rId4" cstate="print"/>
            <a:srcRect/>
            <a:stretch>
              <a:fillRect/>
            </a:stretch>
          </p:blipFill>
          <p:spPr bwMode="auto">
            <a:xfrm>
              <a:off x="1524001" y="15766"/>
              <a:ext cx="2854570" cy="1279634"/>
            </a:xfrm>
            <a:prstGeom prst="rect">
              <a:avLst/>
            </a:prstGeom>
            <a:noFill/>
          </p:spPr>
        </p:pic>
        <p:pic>
          <p:nvPicPr>
            <p:cNvPr id="1029" name="Picture 5" descr="\\JH-CTXFILE-SVR\Folder Redirection\anisha.sonal\Desktop\world-hand-hygiene-day-2015.jpg"/>
            <p:cNvPicPr>
              <a:picLocks noChangeAspect="1" noChangeArrowheads="1"/>
            </p:cNvPicPr>
            <p:nvPr/>
          </p:nvPicPr>
          <p:blipFill>
            <a:blip r:embed="rId5" cstate="print"/>
            <a:srcRect l="40741"/>
            <a:stretch>
              <a:fillRect/>
            </a:stretch>
          </p:blipFill>
          <p:spPr bwMode="auto">
            <a:xfrm>
              <a:off x="4267200" y="0"/>
              <a:ext cx="3657600" cy="1219200"/>
            </a:xfrm>
            <a:prstGeom prst="rect">
              <a:avLst/>
            </a:prstGeom>
            <a:noFill/>
          </p:spPr>
        </p:pic>
        <p:sp>
          <p:nvSpPr>
            <p:cNvPr id="6" name="Rectangle 5"/>
            <p:cNvSpPr/>
            <p:nvPr/>
          </p:nvSpPr>
          <p:spPr>
            <a:xfrm>
              <a:off x="4323787" y="966788"/>
              <a:ext cx="1010213"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with</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828804" y="2590800"/>
              <a:ext cx="5854167" cy="1015663"/>
            </a:xfrm>
            <a:prstGeom prst="rect">
              <a:avLst/>
            </a:prstGeom>
            <a:noFill/>
          </p:spPr>
          <p:txBody>
            <a:bodyPr wrap="non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 are organizing a poster making</a:t>
              </a:r>
            </a:p>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Competition on 5</a:t>
              </a:r>
              <a:r>
                <a:rPr lang="en-US" sz="2000" b="1" cap="all" spc="0"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May on the occasion of </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World hand hygiene day</a:t>
              </a:r>
              <a:endPar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TextBox 12"/>
            <p:cNvSpPr txBox="1"/>
            <p:nvPr/>
          </p:nvSpPr>
          <p:spPr>
            <a:xfrm>
              <a:off x="228600" y="4343400"/>
              <a:ext cx="8915400" cy="2308324"/>
            </a:xfrm>
            <a:prstGeom prst="rect">
              <a:avLst/>
            </a:prstGeom>
            <a:noFill/>
          </p:spPr>
          <p:txBody>
            <a:bodyPr wrap="square" rtlCol="0">
              <a:spAutoFit/>
            </a:bodyPr>
            <a:lstStyle/>
            <a:p>
              <a:r>
                <a:rPr lang="en-US" b="1" i="1" dirty="0" smtClean="0">
                  <a:solidFill>
                    <a:srgbClr val="0070C0"/>
                  </a:solidFill>
                </a:rPr>
                <a:t>Rules for participation</a:t>
              </a:r>
            </a:p>
            <a:p>
              <a:r>
                <a:rPr lang="en-US" b="1" i="1" dirty="0" smtClean="0">
                  <a:solidFill>
                    <a:srgbClr val="0070C0"/>
                  </a:solidFill>
                </a:rPr>
                <a:t>1) Theme:- Hand hygiene. Tag line should be given</a:t>
              </a:r>
            </a:p>
            <a:p>
              <a:r>
                <a:rPr lang="en-US" b="1" dirty="0" smtClean="0">
                  <a:solidFill>
                    <a:srgbClr val="0070C0"/>
                  </a:solidFill>
                </a:rPr>
                <a:t>2) Nominations can be given department wise or in a team of 2-3 members</a:t>
              </a:r>
            </a:p>
            <a:p>
              <a:r>
                <a:rPr lang="en-US" b="1" dirty="0" smtClean="0">
                  <a:solidFill>
                    <a:srgbClr val="0070C0"/>
                  </a:solidFill>
                </a:rPr>
                <a:t>3) Participants will be provided chart paper, color &amp; paint brush. They'll have to carry extra decorative items if needed</a:t>
              </a:r>
            </a:p>
            <a:p>
              <a:r>
                <a:rPr lang="en-US" b="1" dirty="0" smtClean="0">
                  <a:solidFill>
                    <a:srgbClr val="0070C0"/>
                  </a:solidFill>
                </a:rPr>
                <a:t>Venue:- Auditorium-2</a:t>
              </a:r>
            </a:p>
            <a:p>
              <a:r>
                <a:rPr lang="en-US" b="1" dirty="0" smtClean="0">
                  <a:solidFill>
                    <a:srgbClr val="0070C0"/>
                  </a:solidFill>
                </a:rPr>
                <a:t>Time:- 3pm-4.30pm</a:t>
              </a:r>
            </a:p>
            <a:p>
              <a:r>
                <a:rPr lang="en-US" b="1" i="1" dirty="0" smtClean="0"/>
                <a:t>You can give your nominations till 4</a:t>
              </a:r>
              <a:r>
                <a:rPr lang="en-US" b="1" i="1" baseline="30000" dirty="0" smtClean="0"/>
                <a:t>th</a:t>
              </a:r>
              <a:r>
                <a:rPr lang="en-US" b="1" i="1" dirty="0" smtClean="0"/>
                <a:t> of May through mail to MS. </a:t>
              </a:r>
              <a:r>
                <a:rPr lang="en-US" b="1" i="1" dirty="0" err="1" smtClean="0"/>
                <a:t>Pooja</a:t>
              </a:r>
              <a:r>
                <a:rPr lang="en-US" b="1" i="1" dirty="0" smtClean="0"/>
                <a:t> </a:t>
              </a:r>
              <a:r>
                <a:rPr lang="en-US" b="1" i="1" dirty="0" err="1" smtClean="0"/>
                <a:t>Chauhan</a:t>
              </a:r>
              <a:r>
                <a:rPr lang="en-US" b="1" i="1" dirty="0" smtClean="0"/>
                <a:t> (HR) </a:t>
              </a:r>
              <a:endParaRPr lang="en-US" dirty="0"/>
            </a:p>
          </p:txBody>
        </p:sp>
      </p:grpSp>
      <p:pic>
        <p:nvPicPr>
          <p:cNvPr id="10" name="Picture 9"/>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
          <p:cNvGrpSpPr/>
          <p:nvPr/>
        </p:nvGrpSpPr>
        <p:grpSpPr>
          <a:xfrm>
            <a:off x="914400" y="0"/>
            <a:ext cx="8001000" cy="6469798"/>
            <a:chOff x="914400" y="76200"/>
            <a:chExt cx="8001000" cy="6469798"/>
          </a:xfrm>
          <a:effectLst>
            <a:glow rad="101600">
              <a:schemeClr val="accent4">
                <a:satMod val="175000"/>
                <a:alpha val="40000"/>
              </a:schemeClr>
            </a:glow>
          </a:effectLst>
        </p:grpSpPr>
        <p:pic>
          <p:nvPicPr>
            <p:cNvPr id="2" name="Picture 2" descr="C:\Users\pooja.chauhan\Desktop\HR video\Sehbhagita-March\IMG-20150327-WA0015.jpg"/>
            <p:cNvPicPr>
              <a:picLocks noChangeAspect="1" noChangeArrowheads="1"/>
            </p:cNvPicPr>
            <p:nvPr/>
          </p:nvPicPr>
          <p:blipFill>
            <a:blip r:embed="rId2" cstate="print"/>
            <a:srcRect/>
            <a:stretch>
              <a:fillRect/>
            </a:stretch>
          </p:blipFill>
          <p:spPr bwMode="auto">
            <a:xfrm>
              <a:off x="1722981" y="4343400"/>
              <a:ext cx="2468019" cy="1851014"/>
            </a:xfrm>
            <a:prstGeom prst="rect">
              <a:avLst/>
            </a:prstGeom>
            <a:ln/>
          </p:spPr>
          <p:style>
            <a:lnRef idx="1">
              <a:schemeClr val="accent2"/>
            </a:lnRef>
            <a:fillRef idx="2">
              <a:schemeClr val="accent2"/>
            </a:fillRef>
            <a:effectRef idx="1">
              <a:schemeClr val="accent2"/>
            </a:effectRef>
            <a:fontRef idx="minor">
              <a:schemeClr val="dk1"/>
            </a:fontRef>
          </p:style>
        </p:pic>
        <p:pic>
          <p:nvPicPr>
            <p:cNvPr id="3" name="Picture 9" descr="C:\Users\pooja.chauhan\Desktop\HR video\Sehbhagita-March\IMG-20150327-WA0013.jpg"/>
            <p:cNvPicPr>
              <a:picLocks noChangeAspect="1" noChangeArrowheads="1"/>
            </p:cNvPicPr>
            <p:nvPr/>
          </p:nvPicPr>
          <p:blipFill>
            <a:blip r:embed="rId3" cstate="print"/>
            <a:srcRect/>
            <a:stretch>
              <a:fillRect/>
            </a:stretch>
          </p:blipFill>
          <p:spPr bwMode="auto">
            <a:xfrm>
              <a:off x="5943600" y="4343400"/>
              <a:ext cx="2403746" cy="1802810"/>
            </a:xfrm>
            <a:prstGeom prst="rect">
              <a:avLst/>
            </a:prstGeom>
            <a:ln/>
          </p:spPr>
          <p:style>
            <a:lnRef idx="1">
              <a:schemeClr val="accent2"/>
            </a:lnRef>
            <a:fillRef idx="2">
              <a:schemeClr val="accent2"/>
            </a:fillRef>
            <a:effectRef idx="1">
              <a:schemeClr val="accent2"/>
            </a:effectRef>
            <a:fontRef idx="minor">
              <a:schemeClr val="dk1"/>
            </a:fontRef>
          </p:style>
        </p:pic>
        <p:pic>
          <p:nvPicPr>
            <p:cNvPr id="4" name="Picture 11" descr="C:\Users\pooja.chauhan\Desktop\HR video\Sehbhagita-March\IMG-20150327-WA0006.jpg"/>
            <p:cNvPicPr>
              <a:picLocks noChangeAspect="1" noChangeArrowheads="1"/>
            </p:cNvPicPr>
            <p:nvPr/>
          </p:nvPicPr>
          <p:blipFill>
            <a:blip r:embed="rId4" cstate="print"/>
            <a:srcRect/>
            <a:stretch>
              <a:fillRect/>
            </a:stretch>
          </p:blipFill>
          <p:spPr bwMode="auto">
            <a:xfrm>
              <a:off x="6324600" y="2667000"/>
              <a:ext cx="2438400" cy="1828800"/>
            </a:xfrm>
            <a:prstGeom prst="rect">
              <a:avLst/>
            </a:prstGeom>
            <a:ln/>
          </p:spPr>
          <p:style>
            <a:lnRef idx="1">
              <a:schemeClr val="accent2"/>
            </a:lnRef>
            <a:fillRef idx="2">
              <a:schemeClr val="accent2"/>
            </a:fillRef>
            <a:effectRef idx="1">
              <a:schemeClr val="accent2"/>
            </a:effectRef>
            <a:fontRef idx="minor">
              <a:schemeClr val="dk1"/>
            </a:fontRef>
          </p:style>
        </p:pic>
        <p:pic>
          <p:nvPicPr>
            <p:cNvPr id="5" name="Picture 4" descr="C:\Users\pooja.chauhan\Desktop\HR video\Sehbhagita-March\IMG-20150327-WA0025.jpg"/>
            <p:cNvPicPr>
              <a:picLocks noChangeAspect="1" noChangeArrowheads="1"/>
            </p:cNvPicPr>
            <p:nvPr/>
          </p:nvPicPr>
          <p:blipFill>
            <a:blip r:embed="rId5" cstate="print"/>
            <a:srcRect/>
            <a:stretch>
              <a:fillRect/>
            </a:stretch>
          </p:blipFill>
          <p:spPr bwMode="auto">
            <a:xfrm>
              <a:off x="914400" y="2514600"/>
              <a:ext cx="2438400" cy="1828800"/>
            </a:xfrm>
            <a:prstGeom prst="rect">
              <a:avLst/>
            </a:prstGeom>
            <a:ln/>
          </p:spPr>
          <p:style>
            <a:lnRef idx="1">
              <a:schemeClr val="accent2"/>
            </a:lnRef>
            <a:fillRef idx="2">
              <a:schemeClr val="accent2"/>
            </a:fillRef>
            <a:effectRef idx="1">
              <a:schemeClr val="accent2"/>
            </a:effectRef>
            <a:fontRef idx="minor">
              <a:schemeClr val="dk1"/>
            </a:fontRef>
          </p:style>
        </p:pic>
        <p:sp>
          <p:nvSpPr>
            <p:cNvPr id="9" name="Rectangle 8"/>
            <p:cNvSpPr/>
            <p:nvPr/>
          </p:nvSpPr>
          <p:spPr>
            <a:xfrm>
              <a:off x="4038600" y="2895600"/>
              <a:ext cx="1884747" cy="830997"/>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Glimpse of</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sehbhagita</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Users\pooja.chauhan\Desktop\HR video\Sehbhagita-March\IMG-20150327-WA0021.jpg"/>
            <p:cNvPicPr>
              <a:picLocks noChangeAspect="1" noChangeArrowheads="1"/>
            </p:cNvPicPr>
            <p:nvPr/>
          </p:nvPicPr>
          <p:blipFill>
            <a:blip r:embed="rId6" cstate="print"/>
            <a:srcRect l="16667" r="25000"/>
            <a:stretch>
              <a:fillRect/>
            </a:stretch>
          </p:blipFill>
          <p:spPr bwMode="auto">
            <a:xfrm>
              <a:off x="2590800" y="653143"/>
              <a:ext cx="1600200" cy="1861457"/>
            </a:xfrm>
            <a:prstGeom prst="rect">
              <a:avLst/>
            </a:prstGeom>
            <a:ln/>
          </p:spPr>
          <p:style>
            <a:lnRef idx="1">
              <a:schemeClr val="accent2"/>
            </a:lnRef>
            <a:fillRef idx="2">
              <a:schemeClr val="accent2"/>
            </a:fillRef>
            <a:effectRef idx="1">
              <a:schemeClr val="accent2"/>
            </a:effectRef>
            <a:fontRef idx="minor">
              <a:schemeClr val="dk1"/>
            </a:fontRef>
          </p:style>
        </p:pic>
        <p:pic>
          <p:nvPicPr>
            <p:cNvPr id="1027" name="Picture 3" descr="C:\Users\pooja.chauhan\Desktop\HR video\Sehbhagita-March\IMG-20150327-WA0024.jpg"/>
            <p:cNvPicPr>
              <a:picLocks noChangeAspect="1" noChangeArrowheads="1"/>
            </p:cNvPicPr>
            <p:nvPr/>
          </p:nvPicPr>
          <p:blipFill>
            <a:blip r:embed="rId7" cstate="print"/>
            <a:srcRect l="13921" r="9509" b="32026"/>
            <a:stretch>
              <a:fillRect/>
            </a:stretch>
          </p:blipFill>
          <p:spPr bwMode="auto">
            <a:xfrm>
              <a:off x="5867400" y="722086"/>
              <a:ext cx="1676400" cy="1792514"/>
            </a:xfrm>
            <a:prstGeom prst="rect">
              <a:avLst/>
            </a:prstGeom>
            <a:ln/>
          </p:spPr>
          <p:style>
            <a:lnRef idx="1">
              <a:schemeClr val="accent2"/>
            </a:lnRef>
            <a:fillRef idx="2">
              <a:schemeClr val="accent2"/>
            </a:fillRef>
            <a:effectRef idx="1">
              <a:schemeClr val="accent2"/>
            </a:effectRef>
            <a:fontRef idx="minor">
              <a:schemeClr val="dk1"/>
            </a:fontRef>
          </p:style>
        </p:pic>
        <p:sp>
          <p:nvSpPr>
            <p:cNvPr id="14" name="Rectangle 13"/>
            <p:cNvSpPr/>
            <p:nvPr/>
          </p:nvSpPr>
          <p:spPr>
            <a:xfrm>
              <a:off x="3200400" y="152400"/>
              <a:ext cx="3505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Pcs</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presentation</a:t>
              </a:r>
              <a:endPar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5" name="Picture 5" descr="C:\Users\pooja.chauhan\Desktop\HR video\Sehbhagita-March\IMG-20150327-WA0016.jpg"/>
            <p:cNvPicPr>
              <a:picLocks noChangeAspect="1" noChangeArrowheads="1"/>
            </p:cNvPicPr>
            <p:nvPr/>
          </p:nvPicPr>
          <p:blipFill>
            <a:blip r:embed="rId8" cstate="print"/>
            <a:srcRect/>
            <a:stretch>
              <a:fillRect/>
            </a:stretch>
          </p:blipFill>
          <p:spPr bwMode="auto">
            <a:xfrm>
              <a:off x="4343400" y="4648200"/>
              <a:ext cx="1524000" cy="1143000"/>
            </a:xfrm>
            <a:prstGeom prst="ellipse">
              <a:avLst/>
            </a:prstGeom>
            <a:ln/>
          </p:spPr>
          <p:style>
            <a:lnRef idx="1">
              <a:schemeClr val="accent2"/>
            </a:lnRef>
            <a:fillRef idx="2">
              <a:schemeClr val="accent2"/>
            </a:fillRef>
            <a:effectRef idx="1">
              <a:schemeClr val="accent2"/>
            </a:effectRef>
            <a:fontRef idx="minor">
              <a:schemeClr val="dk1"/>
            </a:fontRef>
          </p:style>
        </p:pic>
        <p:sp>
          <p:nvSpPr>
            <p:cNvPr id="17" name="Rectangle 16"/>
            <p:cNvSpPr/>
            <p:nvPr/>
          </p:nvSpPr>
          <p:spPr>
            <a:xfrm>
              <a:off x="3733800" y="5715001"/>
              <a:ext cx="2895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Celebration of</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mashik</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utsav</a:t>
              </a:r>
              <a:endPar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Smiley Face 17"/>
            <p:cNvSpPr/>
            <p:nvPr/>
          </p:nvSpPr>
          <p:spPr>
            <a:xfrm>
              <a:off x="3657600" y="3657600"/>
              <a:ext cx="762000" cy="762000"/>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Smiley Face 18"/>
            <p:cNvSpPr/>
            <p:nvPr/>
          </p:nvSpPr>
          <p:spPr>
            <a:xfrm>
              <a:off x="5562600" y="3657600"/>
              <a:ext cx="762000" cy="762000"/>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6-Point Star 19"/>
            <p:cNvSpPr/>
            <p:nvPr/>
          </p:nvSpPr>
          <p:spPr>
            <a:xfrm>
              <a:off x="6705600" y="76200"/>
              <a:ext cx="685800" cy="685800"/>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6-Point Star 20"/>
            <p:cNvSpPr/>
            <p:nvPr/>
          </p:nvSpPr>
          <p:spPr>
            <a:xfrm>
              <a:off x="2514600" y="152400"/>
              <a:ext cx="685800" cy="685800"/>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00800" y="1981200"/>
              <a:ext cx="2514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latin typeface="Segoe Script" pitchFamily="34" charset="0"/>
                </a:rPr>
                <a:t>Popular award for women’s day celebration</a:t>
              </a:r>
              <a:endParaRPr lang="en-US" b="1" dirty="0">
                <a:latin typeface="Segoe Script" pitchFamily="34" charset="0"/>
              </a:endParaRPr>
            </a:p>
          </p:txBody>
        </p:sp>
        <p:sp>
          <p:nvSpPr>
            <p:cNvPr id="24" name="TextBox 23"/>
            <p:cNvSpPr txBox="1"/>
            <p:nvPr/>
          </p:nvSpPr>
          <p:spPr>
            <a:xfrm>
              <a:off x="914400" y="1752600"/>
              <a:ext cx="17526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latin typeface="Segoe Script" pitchFamily="34" charset="0"/>
                </a:rPr>
                <a:t>Award for the winner in game</a:t>
              </a:r>
              <a:endParaRPr lang="en-US" b="1" dirty="0">
                <a:latin typeface="Segoe Script" pitchFamily="34" charset="0"/>
              </a:endParaRPr>
            </a:p>
          </p:txBody>
        </p:sp>
      </p:grpSp>
      <p:pic>
        <p:nvPicPr>
          <p:cNvPr id="23" name="Picture 22"/>
          <p:cNvPicPr/>
          <p:nvPr/>
        </p:nvPicPr>
        <p:blipFill>
          <a:blip r:embed="rId9"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H-CTXFILE-SVR\Folder Redirection\anisha.sonal\Desktop\thank_you_inscription_01_hd_pictures_170887.jpg"/>
          <p:cNvPicPr>
            <a:picLocks noChangeAspect="1" noChangeArrowheads="1"/>
          </p:cNvPicPr>
          <p:nvPr/>
        </p:nvPicPr>
        <p:blipFill>
          <a:blip r:embed="rId2" cstate="print"/>
          <a:srcRect/>
          <a:stretch>
            <a:fillRect/>
          </a:stretch>
        </p:blipFill>
        <p:spPr bwMode="auto">
          <a:xfrm>
            <a:off x="1676400" y="1371600"/>
            <a:ext cx="5685971" cy="3786188"/>
          </a:xfrm>
          <a:prstGeom prst="rect">
            <a:avLst/>
          </a:prstGeom>
          <a:noFill/>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4"/>
          <p:cNvSpPr>
            <a:spLocks noGrp="1" noChangeArrowheads="1"/>
          </p:cNvSpPr>
          <p:nvPr>
            <p:ph type="title"/>
          </p:nvPr>
        </p:nvSpPr>
        <p:spPr>
          <a:xfrm>
            <a:off x="457200" y="914400"/>
            <a:ext cx="8305800" cy="1143000"/>
          </a:xfrm>
        </p:spPr>
        <p:txBody>
          <a:bodyPr>
            <a:normAutofit fontScale="90000"/>
          </a:bodyPr>
          <a:lstStyle/>
          <a:p>
            <a:r>
              <a:rPr lang="en-US" dirty="0" smtClean="0"/>
              <a:t>How Many of You Would Like to…</a:t>
            </a:r>
          </a:p>
        </p:txBody>
      </p:sp>
      <p:sp>
        <p:nvSpPr>
          <p:cNvPr id="5123" name="Rectangle 1027"/>
          <p:cNvSpPr>
            <a:spLocks noGrp="1" noChangeArrowheads="1"/>
          </p:cNvSpPr>
          <p:nvPr>
            <p:ph type="body" idx="4294967295"/>
          </p:nvPr>
        </p:nvSpPr>
        <p:spPr>
          <a:xfrm>
            <a:off x="681038" y="1981200"/>
            <a:ext cx="7772400" cy="4114800"/>
          </a:xfrm>
        </p:spPr>
        <p:txBody>
          <a:bodyPr/>
          <a:lstStyle/>
          <a:p>
            <a:pPr algn="ctr" eaLnBrk="1" hangingPunct="1">
              <a:buFont typeface="Times"/>
              <a:buNone/>
            </a:pPr>
            <a:r>
              <a:rPr lang="en-US" b="1" i="1" dirty="0" smtClean="0"/>
              <a:t>Work in/with an organization where </a:t>
            </a:r>
          </a:p>
          <a:p>
            <a:pPr algn="ctr" eaLnBrk="1" hangingPunct="1">
              <a:buFont typeface="Times"/>
              <a:buNone/>
            </a:pPr>
            <a:r>
              <a:rPr lang="en-US" b="1" dirty="0" smtClean="0"/>
              <a:t>ALL EMPLOYEES say,</a:t>
            </a:r>
          </a:p>
          <a:p>
            <a:pPr algn="ctr" eaLnBrk="1" hangingPunct="1">
              <a:buFont typeface="Times"/>
              <a:buNone/>
            </a:pPr>
            <a:endParaRPr lang="en-US" b="1" dirty="0" smtClean="0"/>
          </a:p>
          <a:p>
            <a:pPr algn="ctr" eaLnBrk="1" hangingPunct="1">
              <a:buFont typeface="Times"/>
              <a:buNone/>
            </a:pPr>
            <a:r>
              <a:rPr lang="en-US" sz="3000" b="1" dirty="0" smtClean="0">
                <a:solidFill>
                  <a:srgbClr val="3366FF"/>
                </a:solidFill>
              </a:rPr>
              <a:t>“I LOVE MY JOB!”</a:t>
            </a:r>
          </a:p>
        </p:txBody>
      </p:sp>
      <p:sp>
        <p:nvSpPr>
          <p:cNvPr id="5124" name="Text Box 1028"/>
          <p:cNvSpPr txBox="1">
            <a:spLocks noChangeArrowheads="1"/>
          </p:cNvSpPr>
          <p:nvPr/>
        </p:nvSpPr>
        <p:spPr bwMode="auto">
          <a:xfrm>
            <a:off x="3668713" y="3717925"/>
            <a:ext cx="1752600" cy="3140075"/>
          </a:xfrm>
          <a:prstGeom prst="rect">
            <a:avLst/>
          </a:prstGeom>
          <a:noFill/>
          <a:ln w="9525">
            <a:noFill/>
            <a:miter lim="800000"/>
            <a:headEnd/>
            <a:tailEnd/>
          </a:ln>
        </p:spPr>
        <p:txBody>
          <a:bodyPr>
            <a:spAutoFit/>
          </a:bodyPr>
          <a:lstStyle/>
          <a:p>
            <a:pPr eaLnBrk="0" hangingPunct="0">
              <a:spcBef>
                <a:spcPct val="50000"/>
              </a:spcBef>
            </a:pPr>
            <a:r>
              <a:rPr lang="en-US" sz="20000" b="0">
                <a:solidFill>
                  <a:schemeClr val="tx1"/>
                </a:solidFill>
                <a:latin typeface="Times New Roman" pitchFamily="18" charset="0"/>
              </a:rPr>
              <a:t>?</a:t>
            </a:r>
          </a:p>
        </p:txBody>
      </p:sp>
      <p:sp>
        <p:nvSpPr>
          <p:cNvPr id="5125" name="Text Box 1029"/>
          <p:cNvSpPr txBox="1">
            <a:spLocks noChangeArrowheads="1"/>
          </p:cNvSpPr>
          <p:nvPr/>
        </p:nvSpPr>
        <p:spPr bwMode="auto">
          <a:xfrm>
            <a:off x="2089150" y="3703638"/>
            <a:ext cx="1752600" cy="3140075"/>
          </a:xfrm>
          <a:prstGeom prst="rect">
            <a:avLst/>
          </a:prstGeom>
          <a:noFill/>
          <a:ln w="9525">
            <a:noFill/>
            <a:miter lim="800000"/>
            <a:headEnd/>
            <a:tailEnd/>
          </a:ln>
        </p:spPr>
        <p:txBody>
          <a:bodyPr>
            <a:spAutoFit/>
          </a:bodyPr>
          <a:lstStyle/>
          <a:p>
            <a:pPr eaLnBrk="0" hangingPunct="0">
              <a:spcBef>
                <a:spcPct val="50000"/>
              </a:spcBef>
            </a:pPr>
            <a:r>
              <a:rPr lang="en-US" sz="20000" b="0">
                <a:solidFill>
                  <a:schemeClr val="tx1"/>
                </a:solidFill>
                <a:latin typeface="Times New Roman" pitchFamily="18" charset="0"/>
              </a:rPr>
              <a:t>?</a:t>
            </a:r>
          </a:p>
        </p:txBody>
      </p:sp>
      <p:sp>
        <p:nvSpPr>
          <p:cNvPr id="5126" name="Text Box 1032"/>
          <p:cNvSpPr txBox="1">
            <a:spLocks noChangeArrowheads="1"/>
          </p:cNvSpPr>
          <p:nvPr/>
        </p:nvSpPr>
        <p:spPr bwMode="auto">
          <a:xfrm>
            <a:off x="5229225" y="3717925"/>
            <a:ext cx="1752600" cy="3140075"/>
          </a:xfrm>
          <a:prstGeom prst="rect">
            <a:avLst/>
          </a:prstGeom>
          <a:noFill/>
          <a:ln w="9525">
            <a:noFill/>
            <a:miter lim="800000"/>
            <a:headEnd/>
            <a:tailEnd/>
          </a:ln>
        </p:spPr>
        <p:txBody>
          <a:bodyPr>
            <a:spAutoFit/>
          </a:bodyPr>
          <a:lstStyle/>
          <a:p>
            <a:pPr eaLnBrk="0" hangingPunct="0">
              <a:spcBef>
                <a:spcPct val="50000"/>
              </a:spcBef>
            </a:pPr>
            <a:r>
              <a:rPr lang="en-US" sz="20000" b="0">
                <a:solidFill>
                  <a:schemeClr val="tx1"/>
                </a:solidFill>
                <a:latin typeface="Times New Roman" pitchFamily="18" charset="0"/>
              </a:rPr>
              <a:t>?</a:t>
            </a:r>
          </a:p>
        </p:txBody>
      </p:sp>
      <p:sp>
        <p:nvSpPr>
          <p:cNvPr id="9" name="TextBox 8"/>
          <p:cNvSpPr txBox="1"/>
          <p:nvPr/>
        </p:nvSpPr>
        <p:spPr>
          <a:xfrm>
            <a:off x="1066800" y="219670"/>
            <a:ext cx="7239000" cy="923330"/>
          </a:xfrm>
          <a:prstGeom prst="rect">
            <a:avLst/>
          </a:prstGeom>
          <a:noFill/>
        </p:spPr>
        <p:txBody>
          <a:bodyPr wrap="square" rtlCol="0">
            <a:spAutoFit/>
          </a:bodyPr>
          <a:lstStyle/>
          <a:p>
            <a:pPr algn="ctr"/>
            <a:r>
              <a:rPr lang="en-US" b="1" dirty="0" smtClean="0">
                <a:solidFill>
                  <a:srgbClr val="0070C0"/>
                </a:solidFill>
              </a:rPr>
              <a:t>Now the question arrives what is need?</a:t>
            </a:r>
          </a:p>
          <a:p>
            <a:pPr algn="ctr"/>
            <a:r>
              <a:rPr lang="en-US" b="1" dirty="0" smtClean="0">
                <a:solidFill>
                  <a:srgbClr val="0070C0"/>
                </a:solidFill>
              </a:rPr>
              <a:t>why it is important?</a:t>
            </a:r>
          </a:p>
          <a:p>
            <a:pPr algn="ctr"/>
            <a:r>
              <a:rPr lang="en-US" b="1" dirty="0" smtClean="0">
                <a:solidFill>
                  <a:srgbClr val="0070C0"/>
                </a:solidFill>
              </a:rPr>
              <a:t>Before answering I would like to ask you</a:t>
            </a:r>
            <a:endParaRPr lang="en-US" b="1" dirty="0">
              <a:solidFill>
                <a:srgbClr val="0070C0"/>
              </a:solidFill>
            </a:endParaRPr>
          </a:p>
        </p:txBody>
      </p:sp>
      <p:pic>
        <p:nvPicPr>
          <p:cNvPr id="2050" name="Picture 2" descr="\\JH-CTXFILE-SVR\Folder Redirection\anisha.sonal\Desktop\I-Love-My-Job-Employee-Engagement-300x206.jpg"/>
          <p:cNvPicPr>
            <a:picLocks noChangeAspect="1" noChangeArrowheads="1"/>
          </p:cNvPicPr>
          <p:nvPr/>
        </p:nvPicPr>
        <p:blipFill>
          <a:blip r:embed="rId3" cstate="print"/>
          <a:srcRect/>
          <a:stretch>
            <a:fillRect/>
          </a:stretch>
        </p:blipFill>
        <p:spPr bwMode="auto">
          <a:xfrm>
            <a:off x="6096000" y="3048000"/>
            <a:ext cx="1664563" cy="1143000"/>
          </a:xfrm>
          <a:prstGeom prst="rect">
            <a:avLst/>
          </a:prstGeom>
          <a:noFill/>
        </p:spPr>
      </p:pic>
      <p:pic>
        <p:nvPicPr>
          <p:cNvPr id="10" name="Picture 9"/>
          <p:cNvPicPr/>
          <p:nvPr/>
        </p:nvPicPr>
        <p:blipFill>
          <a:blip r:embed="rId4"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726" y="909935"/>
            <a:ext cx="6637074"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Employee engagement program</a:t>
            </a:r>
          </a:p>
        </p:txBody>
      </p:sp>
      <p:sp>
        <p:nvSpPr>
          <p:cNvPr id="3" name="Rectangle 2"/>
          <p:cNvSpPr/>
          <p:nvPr/>
        </p:nvSpPr>
        <p:spPr>
          <a:xfrm>
            <a:off x="457200" y="1862078"/>
            <a:ext cx="8382000" cy="2862322"/>
          </a:xfrm>
          <a:prstGeom prst="rect">
            <a:avLst/>
          </a:prstGeom>
        </p:spPr>
        <p:txBody>
          <a:bodyPr wrap="square">
            <a:spAutoFit/>
          </a:bodyPr>
          <a:lstStyle/>
          <a:p>
            <a:r>
              <a:rPr lang="en-US" dirty="0"/>
              <a:t>"Employee Engagement is a measureable degree of an employee's positive or negative emotional attachment to their job, colleagues and organization which profoundly influences their willingness to learn &amp; perform at work</a:t>
            </a:r>
            <a:r>
              <a:rPr lang="en-US" dirty="0" smtClean="0"/>
              <a:t>. </a:t>
            </a:r>
            <a:r>
              <a:rPr lang="en-US" dirty="0"/>
              <a:t>T</a:t>
            </a:r>
            <a:r>
              <a:rPr lang="en-US" dirty="0" smtClean="0"/>
              <a:t>o </a:t>
            </a:r>
            <a:r>
              <a:rPr lang="en-US" dirty="0"/>
              <a:t>foster a culture of engagement, HR leads the way to design, measure and evaluate proactive workplace policies and practices that help attract and retain talent with skills and competencies necessary for growth and sustainability</a:t>
            </a:r>
            <a:r>
              <a:rPr lang="en-US" dirty="0" smtClean="0"/>
              <a:t>.</a:t>
            </a:r>
          </a:p>
          <a:p>
            <a:r>
              <a:rPr lang="en-US" dirty="0" smtClean="0"/>
              <a:t>“Engaged employees are defined as those who are “mentally and emotionally invested in their work and in contributing to their employer’s success.” </a:t>
            </a:r>
          </a:p>
          <a:p>
            <a:endParaRPr lang="en-US" dirty="0"/>
          </a:p>
          <a:p>
            <a:endParaRPr lang="en-US" dirty="0"/>
          </a:p>
        </p:txBody>
      </p:sp>
      <p:sp>
        <p:nvSpPr>
          <p:cNvPr id="7" name="Rounded Rectangle 6"/>
          <p:cNvSpPr/>
          <p:nvPr/>
        </p:nvSpPr>
        <p:spPr>
          <a:xfrm>
            <a:off x="762000" y="4343400"/>
            <a:ext cx="7543800" cy="2297113"/>
          </a:xfrm>
          <a:prstGeom prst="roundRect">
            <a:avLst/>
          </a:prstGeom>
          <a:solidFill>
            <a:srgbClr val="1D88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ts val="300"/>
              </a:spcBef>
              <a:spcAft>
                <a:spcPts val="300"/>
              </a:spcAft>
              <a:defRPr/>
            </a:pPr>
            <a:r>
              <a:rPr lang="en-US" sz="2800" dirty="0">
                <a:solidFill>
                  <a:schemeClr val="bg1"/>
                </a:solidFill>
              </a:rPr>
              <a:t>Employee engagement is the extent to which</a:t>
            </a:r>
          </a:p>
          <a:p>
            <a:pPr algn="ctr">
              <a:spcBef>
                <a:spcPts val="300"/>
              </a:spcBef>
              <a:spcAft>
                <a:spcPts val="300"/>
              </a:spcAft>
              <a:defRPr/>
            </a:pPr>
            <a:r>
              <a:rPr lang="en-US" sz="2800" dirty="0">
                <a:solidFill>
                  <a:schemeClr val="bg1"/>
                </a:solidFill>
              </a:rPr>
              <a:t> employees feel passionate about their jobs,</a:t>
            </a:r>
          </a:p>
          <a:p>
            <a:pPr algn="ctr">
              <a:spcBef>
                <a:spcPts val="300"/>
              </a:spcBef>
              <a:spcAft>
                <a:spcPts val="300"/>
              </a:spcAft>
              <a:defRPr/>
            </a:pPr>
            <a:r>
              <a:rPr lang="en-US" sz="2800" dirty="0">
                <a:solidFill>
                  <a:schemeClr val="bg1"/>
                </a:solidFill>
              </a:rPr>
              <a:t>are committed to the organization, </a:t>
            </a:r>
          </a:p>
          <a:p>
            <a:pPr algn="ctr">
              <a:spcBef>
                <a:spcPts val="300"/>
              </a:spcBef>
              <a:spcAft>
                <a:spcPts val="300"/>
              </a:spcAft>
              <a:defRPr/>
            </a:pPr>
            <a:r>
              <a:rPr lang="en-US" sz="2800" dirty="0">
                <a:solidFill>
                  <a:schemeClr val="bg1"/>
                </a:solidFill>
              </a:rPr>
              <a:t>and put discretionary effort into their work.</a:t>
            </a:r>
            <a:endParaRPr lang="en-US" sz="2800" dirty="0"/>
          </a:p>
        </p:txBody>
      </p:sp>
      <p:pic>
        <p:nvPicPr>
          <p:cNvPr id="6" name="Picture 5"/>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30200" y="1511300"/>
            <a:ext cx="8129588" cy="4279900"/>
          </a:xfrm>
        </p:spPr>
        <p:txBody>
          <a:bodyPr/>
          <a:lstStyle/>
          <a:p>
            <a:pPr eaLnBrk="1" hangingPunct="1">
              <a:buFont typeface="Times"/>
              <a:buNone/>
            </a:pPr>
            <a:r>
              <a:rPr lang="en-US" b="1" dirty="0" smtClean="0"/>
              <a:t>   The Business Impact of Employee Engagement: </a:t>
            </a:r>
          </a:p>
          <a:p>
            <a:pPr eaLnBrk="1" hangingPunct="1">
              <a:buFont typeface="Times"/>
              <a:buNone/>
            </a:pPr>
            <a:r>
              <a:rPr lang="en-US" b="1" dirty="0" smtClean="0"/>
              <a:t>    </a:t>
            </a:r>
            <a:r>
              <a:rPr lang="en-US" dirty="0" smtClean="0"/>
              <a:t>The Corporate Leadership Council has completed a study of the engagement level of 50,000 employees around the world. And found that… </a:t>
            </a:r>
          </a:p>
          <a:p>
            <a:pPr lvl="1" eaLnBrk="1" hangingPunct="1">
              <a:buFont typeface="Wingdings" pitchFamily="2" charset="2"/>
              <a:buNone/>
            </a:pPr>
            <a:r>
              <a:rPr lang="en-US" dirty="0" smtClean="0">
                <a:solidFill>
                  <a:srgbClr val="FF0000"/>
                </a:solidFill>
              </a:rPr>
              <a:t>   </a:t>
            </a:r>
            <a:r>
              <a:rPr lang="en-US" sz="2800" i="1" dirty="0" smtClean="0">
                <a:solidFill>
                  <a:srgbClr val="FF0000"/>
                </a:solidFill>
              </a:rPr>
              <a:t>Those employees who are most committed (engaged) perform </a:t>
            </a:r>
            <a:r>
              <a:rPr lang="en-US" sz="2800" b="1" i="1" dirty="0" smtClean="0">
                <a:solidFill>
                  <a:srgbClr val="FF0000"/>
                </a:solidFill>
              </a:rPr>
              <a:t>20%</a:t>
            </a:r>
            <a:r>
              <a:rPr lang="en-US" sz="2800" i="1" dirty="0" smtClean="0">
                <a:solidFill>
                  <a:srgbClr val="FF0000"/>
                </a:solidFill>
              </a:rPr>
              <a:t> better and are </a:t>
            </a:r>
            <a:r>
              <a:rPr lang="en-US" sz="2800" b="1" i="1" dirty="0" smtClean="0">
                <a:solidFill>
                  <a:srgbClr val="FF0000"/>
                </a:solidFill>
              </a:rPr>
              <a:t>87%</a:t>
            </a:r>
            <a:r>
              <a:rPr lang="en-US" sz="2800" i="1" dirty="0" smtClean="0">
                <a:solidFill>
                  <a:srgbClr val="FF0000"/>
                </a:solidFill>
              </a:rPr>
              <a:t> less likely to leave the organization.</a:t>
            </a:r>
          </a:p>
        </p:txBody>
      </p:sp>
      <p:pic>
        <p:nvPicPr>
          <p:cNvPr id="4" name="Picture 3"/>
          <p:cNvPicPr/>
          <p:nvPr/>
        </p:nvPicPr>
        <p:blipFill>
          <a:blip r:embed="rId3"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5" name="Picture 2" descr="\\JH-CTXFILE-SVR\Folder Redirection\anisha.sonal\Desktop\images.jpg"/>
          <p:cNvPicPr>
            <a:picLocks noChangeAspect="1" noChangeArrowheads="1"/>
          </p:cNvPicPr>
          <p:nvPr/>
        </p:nvPicPr>
        <p:blipFill>
          <a:blip r:embed="rId4" cstate="print"/>
          <a:srcRect/>
          <a:stretch>
            <a:fillRect/>
          </a:stretch>
        </p:blipFill>
        <p:spPr bwMode="auto">
          <a:xfrm>
            <a:off x="2590801" y="4648200"/>
            <a:ext cx="4425042" cy="2136228"/>
          </a:xfrm>
          <a:prstGeom prst="rect">
            <a:avLst/>
          </a:prstGeom>
          <a:noFill/>
        </p:spPr>
      </p:pic>
    </p:spTree>
  </p:cSld>
  <p:clrMapOvr>
    <a:masterClrMapping/>
  </p:clrMapOvr>
  <p:transition spd="med">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914400" y="2438400"/>
            <a:ext cx="7848600" cy="3830638"/>
            <a:chOff x="508" y="1051"/>
            <a:chExt cx="4752" cy="3024"/>
          </a:xfrm>
        </p:grpSpPr>
        <p:sp>
          <p:nvSpPr>
            <p:cNvPr id="15374" name="AutoShape 3"/>
            <p:cNvSpPr>
              <a:spLocks noChangeAspect="1" noChangeArrowheads="1" noTextEdit="1"/>
            </p:cNvSpPr>
            <p:nvPr/>
          </p:nvSpPr>
          <p:spPr bwMode="auto">
            <a:xfrm>
              <a:off x="508" y="1051"/>
              <a:ext cx="4752" cy="3024"/>
            </a:xfrm>
            <a:prstGeom prst="rect">
              <a:avLst/>
            </a:prstGeom>
            <a:noFill/>
            <a:ln w="9525">
              <a:noFill/>
              <a:miter lim="800000"/>
              <a:headEnd/>
              <a:tailEnd/>
            </a:ln>
          </p:spPr>
          <p:txBody>
            <a:bodyPr/>
            <a:lstStyle/>
            <a:p>
              <a:endParaRPr lang="en-US"/>
            </a:p>
          </p:txBody>
        </p:sp>
        <p:sp>
          <p:nvSpPr>
            <p:cNvPr id="15375" name="Freeform 4"/>
            <p:cNvSpPr>
              <a:spLocks/>
            </p:cNvSpPr>
            <p:nvPr/>
          </p:nvSpPr>
          <p:spPr bwMode="auto">
            <a:xfrm>
              <a:off x="508" y="1051"/>
              <a:ext cx="4752" cy="3024"/>
            </a:xfrm>
            <a:custGeom>
              <a:avLst/>
              <a:gdLst>
                <a:gd name="T0" fmla="*/ 0 w 19116"/>
                <a:gd name="T1" fmla="*/ 0 h 17136"/>
                <a:gd name="T2" fmla="*/ 0 w 19116"/>
                <a:gd name="T3" fmla="*/ 0 h 17136"/>
                <a:gd name="T4" fmla="*/ 0 w 19116"/>
                <a:gd name="T5" fmla="*/ 0 h 17136"/>
                <a:gd name="T6" fmla="*/ 0 w 19116"/>
                <a:gd name="T7" fmla="*/ 0 h 17136"/>
                <a:gd name="T8" fmla="*/ 0 w 19116"/>
                <a:gd name="T9" fmla="*/ 0 h 17136"/>
                <a:gd name="T10" fmla="*/ 0 w 19116"/>
                <a:gd name="T11" fmla="*/ 0 h 17136"/>
                <a:gd name="T12" fmla="*/ 0 w 19116"/>
                <a:gd name="T13" fmla="*/ 0 h 17136"/>
                <a:gd name="T14" fmla="*/ 0 w 19116"/>
                <a:gd name="T15" fmla="*/ 0 h 17136"/>
                <a:gd name="T16" fmla="*/ 0 w 19116"/>
                <a:gd name="T17" fmla="*/ 0 h 17136"/>
                <a:gd name="T18" fmla="*/ 0 w 19116"/>
                <a:gd name="T19" fmla="*/ 0 h 17136"/>
                <a:gd name="T20" fmla="*/ 0 w 19116"/>
                <a:gd name="T21" fmla="*/ 0 h 17136"/>
                <a:gd name="T22" fmla="*/ 0 w 19116"/>
                <a:gd name="T23" fmla="*/ 0 h 17136"/>
                <a:gd name="T24" fmla="*/ 0 w 19116"/>
                <a:gd name="T25" fmla="*/ 0 h 17136"/>
                <a:gd name="T26" fmla="*/ 0 w 19116"/>
                <a:gd name="T27" fmla="*/ 0 h 17136"/>
                <a:gd name="T28" fmla="*/ 0 w 19116"/>
                <a:gd name="T29" fmla="*/ 0 h 17136"/>
                <a:gd name="T30" fmla="*/ 0 w 19116"/>
                <a:gd name="T31" fmla="*/ 0 h 17136"/>
                <a:gd name="T32" fmla="*/ 0 w 19116"/>
                <a:gd name="T33" fmla="*/ 0 h 17136"/>
                <a:gd name="T34" fmla="*/ 0 w 19116"/>
                <a:gd name="T35" fmla="*/ 0 h 17136"/>
                <a:gd name="T36" fmla="*/ 0 w 19116"/>
                <a:gd name="T37" fmla="*/ 0 h 17136"/>
                <a:gd name="T38" fmla="*/ 0 w 19116"/>
                <a:gd name="T39" fmla="*/ 0 h 17136"/>
                <a:gd name="T40" fmla="*/ 0 w 19116"/>
                <a:gd name="T41" fmla="*/ 0 h 17136"/>
                <a:gd name="T42" fmla="*/ 0 w 19116"/>
                <a:gd name="T43" fmla="*/ 0 h 17136"/>
                <a:gd name="T44" fmla="*/ 0 w 19116"/>
                <a:gd name="T45" fmla="*/ 0 h 17136"/>
                <a:gd name="T46" fmla="*/ 0 w 19116"/>
                <a:gd name="T47" fmla="*/ 0 h 17136"/>
                <a:gd name="T48" fmla="*/ 0 w 19116"/>
                <a:gd name="T49" fmla="*/ 0 h 17136"/>
                <a:gd name="T50" fmla="*/ 0 w 19116"/>
                <a:gd name="T51" fmla="*/ 0 h 17136"/>
                <a:gd name="T52" fmla="*/ 0 w 19116"/>
                <a:gd name="T53" fmla="*/ 0 h 17136"/>
                <a:gd name="T54" fmla="*/ 0 w 19116"/>
                <a:gd name="T55" fmla="*/ 0 h 17136"/>
                <a:gd name="T56" fmla="*/ 0 w 19116"/>
                <a:gd name="T57" fmla="*/ 0 h 17136"/>
                <a:gd name="T58" fmla="*/ 0 w 19116"/>
                <a:gd name="T59" fmla="*/ 0 h 17136"/>
                <a:gd name="T60" fmla="*/ 0 w 19116"/>
                <a:gd name="T61" fmla="*/ 0 h 17136"/>
                <a:gd name="T62" fmla="*/ 0 w 19116"/>
                <a:gd name="T63" fmla="*/ 0 h 17136"/>
                <a:gd name="T64" fmla="*/ 0 w 19116"/>
                <a:gd name="T65" fmla="*/ 0 h 17136"/>
                <a:gd name="T66" fmla="*/ 0 w 19116"/>
                <a:gd name="T67" fmla="*/ 0 h 17136"/>
                <a:gd name="T68" fmla="*/ 0 w 19116"/>
                <a:gd name="T69" fmla="*/ 0 h 17136"/>
                <a:gd name="T70" fmla="*/ 0 w 19116"/>
                <a:gd name="T71" fmla="*/ 0 h 17136"/>
                <a:gd name="T72" fmla="*/ 0 w 19116"/>
                <a:gd name="T73" fmla="*/ 0 h 17136"/>
                <a:gd name="T74" fmla="*/ 0 w 19116"/>
                <a:gd name="T75" fmla="*/ 0 h 17136"/>
                <a:gd name="T76" fmla="*/ 0 w 19116"/>
                <a:gd name="T77" fmla="*/ 0 h 17136"/>
                <a:gd name="T78" fmla="*/ 0 w 19116"/>
                <a:gd name="T79" fmla="*/ 0 h 17136"/>
                <a:gd name="T80" fmla="*/ 0 w 19116"/>
                <a:gd name="T81" fmla="*/ 0 h 17136"/>
                <a:gd name="T82" fmla="*/ 0 w 19116"/>
                <a:gd name="T83" fmla="*/ 0 h 17136"/>
                <a:gd name="T84" fmla="*/ 0 w 19116"/>
                <a:gd name="T85" fmla="*/ 0 h 17136"/>
                <a:gd name="T86" fmla="*/ 0 w 19116"/>
                <a:gd name="T87" fmla="*/ 0 h 17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16"/>
                <a:gd name="T133" fmla="*/ 0 h 17136"/>
                <a:gd name="T134" fmla="*/ 19116 w 19116"/>
                <a:gd name="T135" fmla="*/ 17136 h 171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16" h="17136">
                  <a:moveTo>
                    <a:pt x="17396" y="17136"/>
                  </a:moveTo>
                  <a:lnTo>
                    <a:pt x="17484" y="17134"/>
                  </a:lnTo>
                  <a:lnTo>
                    <a:pt x="17571" y="17129"/>
                  </a:lnTo>
                  <a:lnTo>
                    <a:pt x="17657" y="17118"/>
                  </a:lnTo>
                  <a:lnTo>
                    <a:pt x="17742" y="17105"/>
                  </a:lnTo>
                  <a:lnTo>
                    <a:pt x="17826" y="17088"/>
                  </a:lnTo>
                  <a:lnTo>
                    <a:pt x="17907" y="17066"/>
                  </a:lnTo>
                  <a:lnTo>
                    <a:pt x="17987" y="17043"/>
                  </a:lnTo>
                  <a:lnTo>
                    <a:pt x="18066" y="17015"/>
                  </a:lnTo>
                  <a:lnTo>
                    <a:pt x="18141" y="16984"/>
                  </a:lnTo>
                  <a:lnTo>
                    <a:pt x="18215" y="16950"/>
                  </a:lnTo>
                  <a:lnTo>
                    <a:pt x="18288" y="16913"/>
                  </a:lnTo>
                  <a:lnTo>
                    <a:pt x="18357" y="16873"/>
                  </a:lnTo>
                  <a:lnTo>
                    <a:pt x="18425" y="16830"/>
                  </a:lnTo>
                  <a:lnTo>
                    <a:pt x="18490" y="16784"/>
                  </a:lnTo>
                  <a:lnTo>
                    <a:pt x="18552" y="16735"/>
                  </a:lnTo>
                  <a:lnTo>
                    <a:pt x="18612" y="16684"/>
                  </a:lnTo>
                  <a:lnTo>
                    <a:pt x="18669" y="16630"/>
                  </a:lnTo>
                  <a:lnTo>
                    <a:pt x="18723" y="16575"/>
                  </a:lnTo>
                  <a:lnTo>
                    <a:pt x="18774" y="16517"/>
                  </a:lnTo>
                  <a:lnTo>
                    <a:pt x="18822" y="16456"/>
                  </a:lnTo>
                  <a:lnTo>
                    <a:pt x="18866" y="16394"/>
                  </a:lnTo>
                  <a:lnTo>
                    <a:pt x="18908" y="16330"/>
                  </a:lnTo>
                  <a:lnTo>
                    <a:pt x="18946" y="16262"/>
                  </a:lnTo>
                  <a:lnTo>
                    <a:pt x="18981" y="16195"/>
                  </a:lnTo>
                  <a:lnTo>
                    <a:pt x="19012" y="16124"/>
                  </a:lnTo>
                  <a:lnTo>
                    <a:pt x="19038" y="16052"/>
                  </a:lnTo>
                  <a:lnTo>
                    <a:pt x="19062" y="15979"/>
                  </a:lnTo>
                  <a:lnTo>
                    <a:pt x="19081" y="15904"/>
                  </a:lnTo>
                  <a:lnTo>
                    <a:pt x="19096" y="15829"/>
                  </a:lnTo>
                  <a:lnTo>
                    <a:pt x="19108" y="15751"/>
                  </a:lnTo>
                  <a:lnTo>
                    <a:pt x="19114" y="15673"/>
                  </a:lnTo>
                  <a:lnTo>
                    <a:pt x="19116" y="15594"/>
                  </a:lnTo>
                  <a:lnTo>
                    <a:pt x="19116" y="1542"/>
                  </a:lnTo>
                  <a:lnTo>
                    <a:pt x="19114" y="1463"/>
                  </a:lnTo>
                  <a:lnTo>
                    <a:pt x="19108" y="1385"/>
                  </a:lnTo>
                  <a:lnTo>
                    <a:pt x="19096" y="1308"/>
                  </a:lnTo>
                  <a:lnTo>
                    <a:pt x="19081" y="1232"/>
                  </a:lnTo>
                  <a:lnTo>
                    <a:pt x="19062" y="1157"/>
                  </a:lnTo>
                  <a:lnTo>
                    <a:pt x="19038" y="1084"/>
                  </a:lnTo>
                  <a:lnTo>
                    <a:pt x="19012" y="1012"/>
                  </a:lnTo>
                  <a:lnTo>
                    <a:pt x="18981" y="941"/>
                  </a:lnTo>
                  <a:lnTo>
                    <a:pt x="18946" y="874"/>
                  </a:lnTo>
                  <a:lnTo>
                    <a:pt x="18908" y="808"/>
                  </a:lnTo>
                  <a:lnTo>
                    <a:pt x="18866" y="742"/>
                  </a:lnTo>
                  <a:lnTo>
                    <a:pt x="18822" y="680"/>
                  </a:lnTo>
                  <a:lnTo>
                    <a:pt x="18774" y="619"/>
                  </a:lnTo>
                  <a:lnTo>
                    <a:pt x="18723" y="561"/>
                  </a:lnTo>
                  <a:lnTo>
                    <a:pt x="18669" y="506"/>
                  </a:lnTo>
                  <a:lnTo>
                    <a:pt x="18612" y="452"/>
                  </a:lnTo>
                  <a:lnTo>
                    <a:pt x="18552" y="401"/>
                  </a:lnTo>
                  <a:lnTo>
                    <a:pt x="18490" y="352"/>
                  </a:lnTo>
                  <a:lnTo>
                    <a:pt x="18425" y="306"/>
                  </a:lnTo>
                  <a:lnTo>
                    <a:pt x="18357" y="263"/>
                  </a:lnTo>
                  <a:lnTo>
                    <a:pt x="18288" y="224"/>
                  </a:lnTo>
                  <a:lnTo>
                    <a:pt x="18215" y="186"/>
                  </a:lnTo>
                  <a:lnTo>
                    <a:pt x="18141" y="152"/>
                  </a:lnTo>
                  <a:lnTo>
                    <a:pt x="18066" y="121"/>
                  </a:lnTo>
                  <a:lnTo>
                    <a:pt x="17987" y="93"/>
                  </a:lnTo>
                  <a:lnTo>
                    <a:pt x="17907" y="70"/>
                  </a:lnTo>
                  <a:lnTo>
                    <a:pt x="17826" y="48"/>
                  </a:lnTo>
                  <a:lnTo>
                    <a:pt x="17742" y="31"/>
                  </a:lnTo>
                  <a:lnTo>
                    <a:pt x="17657" y="18"/>
                  </a:lnTo>
                  <a:lnTo>
                    <a:pt x="17571" y="7"/>
                  </a:lnTo>
                  <a:lnTo>
                    <a:pt x="17484" y="2"/>
                  </a:lnTo>
                  <a:lnTo>
                    <a:pt x="17396" y="0"/>
                  </a:lnTo>
                  <a:lnTo>
                    <a:pt x="1720" y="0"/>
                  </a:lnTo>
                  <a:lnTo>
                    <a:pt x="1632" y="2"/>
                  </a:lnTo>
                  <a:lnTo>
                    <a:pt x="1545" y="7"/>
                  </a:lnTo>
                  <a:lnTo>
                    <a:pt x="1458" y="18"/>
                  </a:lnTo>
                  <a:lnTo>
                    <a:pt x="1374" y="31"/>
                  </a:lnTo>
                  <a:lnTo>
                    <a:pt x="1290" y="48"/>
                  </a:lnTo>
                  <a:lnTo>
                    <a:pt x="1209" y="70"/>
                  </a:lnTo>
                  <a:lnTo>
                    <a:pt x="1129" y="93"/>
                  </a:lnTo>
                  <a:lnTo>
                    <a:pt x="1050" y="121"/>
                  </a:lnTo>
                  <a:lnTo>
                    <a:pt x="975" y="152"/>
                  </a:lnTo>
                  <a:lnTo>
                    <a:pt x="900" y="186"/>
                  </a:lnTo>
                  <a:lnTo>
                    <a:pt x="828" y="224"/>
                  </a:lnTo>
                  <a:lnTo>
                    <a:pt x="759" y="263"/>
                  </a:lnTo>
                  <a:lnTo>
                    <a:pt x="691" y="306"/>
                  </a:lnTo>
                  <a:lnTo>
                    <a:pt x="626" y="352"/>
                  </a:lnTo>
                  <a:lnTo>
                    <a:pt x="564" y="401"/>
                  </a:lnTo>
                  <a:lnTo>
                    <a:pt x="504" y="452"/>
                  </a:lnTo>
                  <a:lnTo>
                    <a:pt x="447" y="506"/>
                  </a:lnTo>
                  <a:lnTo>
                    <a:pt x="393" y="561"/>
                  </a:lnTo>
                  <a:lnTo>
                    <a:pt x="342" y="619"/>
                  </a:lnTo>
                  <a:lnTo>
                    <a:pt x="294" y="680"/>
                  </a:lnTo>
                  <a:lnTo>
                    <a:pt x="249" y="742"/>
                  </a:lnTo>
                  <a:lnTo>
                    <a:pt x="208" y="808"/>
                  </a:lnTo>
                  <a:lnTo>
                    <a:pt x="170" y="874"/>
                  </a:lnTo>
                  <a:lnTo>
                    <a:pt x="135" y="941"/>
                  </a:lnTo>
                  <a:lnTo>
                    <a:pt x="104" y="1012"/>
                  </a:lnTo>
                  <a:lnTo>
                    <a:pt x="78" y="1084"/>
                  </a:lnTo>
                  <a:lnTo>
                    <a:pt x="54" y="1157"/>
                  </a:lnTo>
                  <a:lnTo>
                    <a:pt x="35" y="1232"/>
                  </a:lnTo>
                  <a:lnTo>
                    <a:pt x="20" y="1308"/>
                  </a:lnTo>
                  <a:lnTo>
                    <a:pt x="8" y="1385"/>
                  </a:lnTo>
                  <a:lnTo>
                    <a:pt x="2" y="1463"/>
                  </a:lnTo>
                  <a:lnTo>
                    <a:pt x="0" y="1542"/>
                  </a:lnTo>
                  <a:lnTo>
                    <a:pt x="0" y="15594"/>
                  </a:lnTo>
                  <a:lnTo>
                    <a:pt x="2" y="15673"/>
                  </a:lnTo>
                  <a:lnTo>
                    <a:pt x="8" y="15751"/>
                  </a:lnTo>
                  <a:lnTo>
                    <a:pt x="20" y="15829"/>
                  </a:lnTo>
                  <a:lnTo>
                    <a:pt x="35" y="15904"/>
                  </a:lnTo>
                  <a:lnTo>
                    <a:pt x="54" y="15979"/>
                  </a:lnTo>
                  <a:lnTo>
                    <a:pt x="78" y="16052"/>
                  </a:lnTo>
                  <a:lnTo>
                    <a:pt x="104" y="16124"/>
                  </a:lnTo>
                  <a:lnTo>
                    <a:pt x="135" y="16195"/>
                  </a:lnTo>
                  <a:lnTo>
                    <a:pt x="170" y="16262"/>
                  </a:lnTo>
                  <a:lnTo>
                    <a:pt x="208" y="16330"/>
                  </a:lnTo>
                  <a:lnTo>
                    <a:pt x="249" y="16394"/>
                  </a:lnTo>
                  <a:lnTo>
                    <a:pt x="294" y="16456"/>
                  </a:lnTo>
                  <a:lnTo>
                    <a:pt x="342" y="16517"/>
                  </a:lnTo>
                  <a:lnTo>
                    <a:pt x="393" y="16575"/>
                  </a:lnTo>
                  <a:lnTo>
                    <a:pt x="447" y="16630"/>
                  </a:lnTo>
                  <a:lnTo>
                    <a:pt x="504" y="16684"/>
                  </a:lnTo>
                  <a:lnTo>
                    <a:pt x="564" y="16735"/>
                  </a:lnTo>
                  <a:lnTo>
                    <a:pt x="626" y="16784"/>
                  </a:lnTo>
                  <a:lnTo>
                    <a:pt x="691" y="16830"/>
                  </a:lnTo>
                  <a:lnTo>
                    <a:pt x="759" y="16873"/>
                  </a:lnTo>
                  <a:lnTo>
                    <a:pt x="828" y="16913"/>
                  </a:lnTo>
                  <a:lnTo>
                    <a:pt x="900" y="16950"/>
                  </a:lnTo>
                  <a:lnTo>
                    <a:pt x="975" y="16984"/>
                  </a:lnTo>
                  <a:lnTo>
                    <a:pt x="1050" y="17015"/>
                  </a:lnTo>
                  <a:lnTo>
                    <a:pt x="1129" y="17043"/>
                  </a:lnTo>
                  <a:lnTo>
                    <a:pt x="1209" y="17066"/>
                  </a:lnTo>
                  <a:lnTo>
                    <a:pt x="1290" y="17088"/>
                  </a:lnTo>
                  <a:lnTo>
                    <a:pt x="1374" y="17105"/>
                  </a:lnTo>
                  <a:lnTo>
                    <a:pt x="1458" y="17118"/>
                  </a:lnTo>
                  <a:lnTo>
                    <a:pt x="1545" y="17129"/>
                  </a:lnTo>
                  <a:lnTo>
                    <a:pt x="1632" y="17134"/>
                  </a:lnTo>
                  <a:lnTo>
                    <a:pt x="1720" y="17136"/>
                  </a:lnTo>
                  <a:lnTo>
                    <a:pt x="17396" y="17136"/>
                  </a:lnTo>
                  <a:close/>
                </a:path>
              </a:pathLst>
            </a:custGeom>
            <a:solidFill>
              <a:srgbClr val="C00000">
                <a:alpha val="38823"/>
              </a:srgbClr>
            </a:solidFill>
            <a:ln w="9525">
              <a:solidFill>
                <a:schemeClr val="tx1"/>
              </a:solidFill>
              <a:round/>
              <a:headEnd/>
              <a:tailEnd/>
            </a:ln>
          </p:spPr>
          <p:txBody>
            <a:bodyPr/>
            <a:lstStyle/>
            <a:p>
              <a:endParaRPr lang="en-US"/>
            </a:p>
          </p:txBody>
        </p:sp>
        <p:sp>
          <p:nvSpPr>
            <p:cNvPr id="15376" name="Freeform 5"/>
            <p:cNvSpPr>
              <a:spLocks/>
            </p:cNvSpPr>
            <p:nvPr/>
          </p:nvSpPr>
          <p:spPr bwMode="auto">
            <a:xfrm>
              <a:off x="994" y="2279"/>
              <a:ext cx="3835" cy="1304"/>
            </a:xfrm>
            <a:custGeom>
              <a:avLst/>
              <a:gdLst>
                <a:gd name="T0" fmla="*/ 0 w 15422"/>
                <a:gd name="T1" fmla="*/ 0 h 7393"/>
                <a:gd name="T2" fmla="*/ 0 w 15422"/>
                <a:gd name="T3" fmla="*/ 0 h 7393"/>
                <a:gd name="T4" fmla="*/ 0 w 15422"/>
                <a:gd name="T5" fmla="*/ 0 h 7393"/>
                <a:gd name="T6" fmla="*/ 0 w 15422"/>
                <a:gd name="T7" fmla="*/ 0 h 7393"/>
                <a:gd name="T8" fmla="*/ 0 w 15422"/>
                <a:gd name="T9" fmla="*/ 0 h 7393"/>
                <a:gd name="T10" fmla="*/ 0 w 15422"/>
                <a:gd name="T11" fmla="*/ 0 h 7393"/>
                <a:gd name="T12" fmla="*/ 0 w 15422"/>
                <a:gd name="T13" fmla="*/ 0 h 7393"/>
                <a:gd name="T14" fmla="*/ 0 w 15422"/>
                <a:gd name="T15" fmla="*/ 0 h 7393"/>
                <a:gd name="T16" fmla="*/ 0 w 15422"/>
                <a:gd name="T17" fmla="*/ 0 h 7393"/>
                <a:gd name="T18" fmla="*/ 0 w 15422"/>
                <a:gd name="T19" fmla="*/ 0 h 7393"/>
                <a:gd name="T20" fmla="*/ 0 w 15422"/>
                <a:gd name="T21" fmla="*/ 0 h 7393"/>
                <a:gd name="T22" fmla="*/ 0 w 15422"/>
                <a:gd name="T23" fmla="*/ 0 h 7393"/>
                <a:gd name="T24" fmla="*/ 0 w 15422"/>
                <a:gd name="T25" fmla="*/ 0 h 7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22"/>
                <a:gd name="T40" fmla="*/ 0 h 7393"/>
                <a:gd name="T41" fmla="*/ 15422 w 15422"/>
                <a:gd name="T42" fmla="*/ 7393 h 7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22" h="7393">
                  <a:moveTo>
                    <a:pt x="11242" y="0"/>
                  </a:moveTo>
                  <a:lnTo>
                    <a:pt x="11242" y="1243"/>
                  </a:lnTo>
                  <a:lnTo>
                    <a:pt x="8432" y="1243"/>
                  </a:lnTo>
                  <a:lnTo>
                    <a:pt x="8432" y="2489"/>
                  </a:lnTo>
                  <a:lnTo>
                    <a:pt x="5621" y="2489"/>
                  </a:lnTo>
                  <a:lnTo>
                    <a:pt x="5621" y="3736"/>
                  </a:lnTo>
                  <a:lnTo>
                    <a:pt x="2810" y="3736"/>
                  </a:lnTo>
                  <a:lnTo>
                    <a:pt x="2810" y="4983"/>
                  </a:lnTo>
                  <a:lnTo>
                    <a:pt x="0" y="4983"/>
                  </a:lnTo>
                  <a:lnTo>
                    <a:pt x="0" y="7393"/>
                  </a:lnTo>
                  <a:lnTo>
                    <a:pt x="15422" y="7393"/>
                  </a:lnTo>
                  <a:lnTo>
                    <a:pt x="15422" y="0"/>
                  </a:lnTo>
                  <a:lnTo>
                    <a:pt x="11242" y="0"/>
                  </a:lnTo>
                  <a:close/>
                </a:path>
              </a:pathLst>
            </a:custGeom>
            <a:solidFill>
              <a:srgbClr val="FFFF99"/>
            </a:solidFill>
            <a:ln w="9525">
              <a:noFill/>
              <a:round/>
              <a:headEnd/>
              <a:tailEnd/>
            </a:ln>
          </p:spPr>
          <p:txBody>
            <a:bodyPr/>
            <a:lstStyle/>
            <a:p>
              <a:endParaRPr lang="en-US"/>
            </a:p>
          </p:txBody>
        </p:sp>
        <p:sp>
          <p:nvSpPr>
            <p:cNvPr id="15377" name="Freeform 10"/>
            <p:cNvSpPr>
              <a:spLocks/>
            </p:cNvSpPr>
            <p:nvPr/>
          </p:nvSpPr>
          <p:spPr bwMode="auto">
            <a:xfrm>
              <a:off x="969" y="2280"/>
              <a:ext cx="919" cy="867"/>
            </a:xfrm>
            <a:custGeom>
              <a:avLst/>
              <a:gdLst>
                <a:gd name="T0" fmla="*/ 0 w 3700"/>
                <a:gd name="T1" fmla="*/ 0 h 4917"/>
                <a:gd name="T2" fmla="*/ 0 w 3700"/>
                <a:gd name="T3" fmla="*/ 0 h 4917"/>
                <a:gd name="T4" fmla="*/ 0 w 3700"/>
                <a:gd name="T5" fmla="*/ 0 h 4917"/>
                <a:gd name="T6" fmla="*/ 0 w 3700"/>
                <a:gd name="T7" fmla="*/ 0 h 4917"/>
                <a:gd name="T8" fmla="*/ 0 w 3700"/>
                <a:gd name="T9" fmla="*/ 0 h 4917"/>
                <a:gd name="T10" fmla="*/ 0 w 3700"/>
                <a:gd name="T11" fmla="*/ 0 h 4917"/>
                <a:gd name="T12" fmla="*/ 0 w 3700"/>
                <a:gd name="T13" fmla="*/ 0 h 4917"/>
                <a:gd name="T14" fmla="*/ 0 w 3700"/>
                <a:gd name="T15" fmla="*/ 0 h 4917"/>
                <a:gd name="T16" fmla="*/ 0 w 3700"/>
                <a:gd name="T17" fmla="*/ 0 h 4917"/>
                <a:gd name="T18" fmla="*/ 0 w 3700"/>
                <a:gd name="T19" fmla="*/ 0 h 4917"/>
                <a:gd name="T20" fmla="*/ 0 w 3700"/>
                <a:gd name="T21" fmla="*/ 0 h 4917"/>
                <a:gd name="T22" fmla="*/ 0 w 3700"/>
                <a:gd name="T23" fmla="*/ 0 h 4917"/>
                <a:gd name="T24" fmla="*/ 0 w 3700"/>
                <a:gd name="T25" fmla="*/ 0 h 4917"/>
                <a:gd name="T26" fmla="*/ 0 w 3700"/>
                <a:gd name="T27" fmla="*/ 0 h 4917"/>
                <a:gd name="T28" fmla="*/ 0 w 3700"/>
                <a:gd name="T29" fmla="*/ 0 h 4917"/>
                <a:gd name="T30" fmla="*/ 0 w 3700"/>
                <a:gd name="T31" fmla="*/ 0 h 4917"/>
                <a:gd name="T32" fmla="*/ 0 w 3700"/>
                <a:gd name="T33" fmla="*/ 0 h 4917"/>
                <a:gd name="T34" fmla="*/ 0 w 3700"/>
                <a:gd name="T35" fmla="*/ 0 h 4917"/>
                <a:gd name="T36" fmla="*/ 0 w 3700"/>
                <a:gd name="T37" fmla="*/ 0 h 4917"/>
                <a:gd name="T38" fmla="*/ 0 w 3700"/>
                <a:gd name="T39" fmla="*/ 0 h 4917"/>
                <a:gd name="T40" fmla="*/ 0 w 3700"/>
                <a:gd name="T41" fmla="*/ 0 h 4917"/>
                <a:gd name="T42" fmla="*/ 0 w 3700"/>
                <a:gd name="T43" fmla="*/ 0 h 4917"/>
                <a:gd name="T44" fmla="*/ 0 w 3700"/>
                <a:gd name="T45" fmla="*/ 0 h 4917"/>
                <a:gd name="T46" fmla="*/ 0 w 3700"/>
                <a:gd name="T47" fmla="*/ 0 h 4917"/>
                <a:gd name="T48" fmla="*/ 0 w 3700"/>
                <a:gd name="T49" fmla="*/ 0 h 4917"/>
                <a:gd name="T50" fmla="*/ 0 w 3700"/>
                <a:gd name="T51" fmla="*/ 0 h 4917"/>
                <a:gd name="T52" fmla="*/ 0 w 3700"/>
                <a:gd name="T53" fmla="*/ 0 h 4917"/>
                <a:gd name="T54" fmla="*/ 0 w 3700"/>
                <a:gd name="T55" fmla="*/ 0 h 4917"/>
                <a:gd name="T56" fmla="*/ 0 w 3700"/>
                <a:gd name="T57" fmla="*/ 0 h 4917"/>
                <a:gd name="T58" fmla="*/ 0 w 3700"/>
                <a:gd name="T59" fmla="*/ 0 h 4917"/>
                <a:gd name="T60" fmla="*/ 0 w 3700"/>
                <a:gd name="T61" fmla="*/ 0 h 4917"/>
                <a:gd name="T62" fmla="*/ 0 w 3700"/>
                <a:gd name="T63" fmla="*/ 0 h 4917"/>
                <a:gd name="T64" fmla="*/ 0 w 3700"/>
                <a:gd name="T65" fmla="*/ 0 h 4917"/>
                <a:gd name="T66" fmla="*/ 0 w 3700"/>
                <a:gd name="T67" fmla="*/ 0 h 4917"/>
                <a:gd name="T68" fmla="*/ 0 w 3700"/>
                <a:gd name="T69" fmla="*/ 0 h 4917"/>
                <a:gd name="T70" fmla="*/ 0 w 3700"/>
                <a:gd name="T71" fmla="*/ 0 h 4917"/>
                <a:gd name="T72" fmla="*/ 0 w 3700"/>
                <a:gd name="T73" fmla="*/ 0 h 4917"/>
                <a:gd name="T74" fmla="*/ 0 w 3700"/>
                <a:gd name="T75" fmla="*/ 0 h 4917"/>
                <a:gd name="T76" fmla="*/ 0 w 3700"/>
                <a:gd name="T77" fmla="*/ 0 h 4917"/>
                <a:gd name="T78" fmla="*/ 0 w 3700"/>
                <a:gd name="T79" fmla="*/ 0 h 4917"/>
                <a:gd name="T80" fmla="*/ 0 w 3700"/>
                <a:gd name="T81" fmla="*/ 0 h 4917"/>
                <a:gd name="T82" fmla="*/ 0 w 3700"/>
                <a:gd name="T83" fmla="*/ 0 h 4917"/>
                <a:gd name="T84" fmla="*/ 0 w 3700"/>
                <a:gd name="T85" fmla="*/ 0 h 4917"/>
                <a:gd name="T86" fmla="*/ 0 w 3700"/>
                <a:gd name="T87" fmla="*/ 0 h 4917"/>
                <a:gd name="T88" fmla="*/ 0 w 3700"/>
                <a:gd name="T89" fmla="*/ 0 h 4917"/>
                <a:gd name="T90" fmla="*/ 0 w 3700"/>
                <a:gd name="T91" fmla="*/ 0 h 4917"/>
                <a:gd name="T92" fmla="*/ 0 w 3700"/>
                <a:gd name="T93" fmla="*/ 0 h 4917"/>
                <a:gd name="T94" fmla="*/ 0 w 3700"/>
                <a:gd name="T95" fmla="*/ 0 h 4917"/>
                <a:gd name="T96" fmla="*/ 0 w 3700"/>
                <a:gd name="T97" fmla="*/ 0 h 4917"/>
                <a:gd name="T98" fmla="*/ 0 w 3700"/>
                <a:gd name="T99" fmla="*/ 0 h 4917"/>
                <a:gd name="T100" fmla="*/ 0 w 3700"/>
                <a:gd name="T101" fmla="*/ 0 h 4917"/>
                <a:gd name="T102" fmla="*/ 0 w 3700"/>
                <a:gd name="T103" fmla="*/ 0 h 4917"/>
                <a:gd name="T104" fmla="*/ 0 w 3700"/>
                <a:gd name="T105" fmla="*/ 0 h 4917"/>
                <a:gd name="T106" fmla="*/ 0 w 3700"/>
                <a:gd name="T107" fmla="*/ 0 h 4917"/>
                <a:gd name="T108" fmla="*/ 0 w 3700"/>
                <a:gd name="T109" fmla="*/ 0 h 4917"/>
                <a:gd name="T110" fmla="*/ 0 w 3700"/>
                <a:gd name="T111" fmla="*/ 0 h 4917"/>
                <a:gd name="T112" fmla="*/ 0 w 3700"/>
                <a:gd name="T113" fmla="*/ 0 h 4917"/>
                <a:gd name="T114" fmla="*/ 0 w 3700"/>
                <a:gd name="T115" fmla="*/ 0 h 4917"/>
                <a:gd name="T116" fmla="*/ 0 w 3700"/>
                <a:gd name="T117" fmla="*/ 0 h 4917"/>
                <a:gd name="T118" fmla="*/ 0 w 3700"/>
                <a:gd name="T119" fmla="*/ 0 h 49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0"/>
                <a:gd name="T181" fmla="*/ 0 h 4917"/>
                <a:gd name="T182" fmla="*/ 3700 w 3700"/>
                <a:gd name="T183" fmla="*/ 4917 h 49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0" h="4917">
                  <a:moveTo>
                    <a:pt x="3678" y="3288"/>
                  </a:moveTo>
                  <a:lnTo>
                    <a:pt x="3146" y="2112"/>
                  </a:lnTo>
                  <a:lnTo>
                    <a:pt x="3144" y="2111"/>
                  </a:lnTo>
                  <a:lnTo>
                    <a:pt x="3144" y="2109"/>
                  </a:lnTo>
                  <a:lnTo>
                    <a:pt x="3144" y="2108"/>
                  </a:lnTo>
                  <a:lnTo>
                    <a:pt x="3144" y="2107"/>
                  </a:lnTo>
                  <a:lnTo>
                    <a:pt x="3144" y="2106"/>
                  </a:lnTo>
                  <a:lnTo>
                    <a:pt x="3143" y="2106"/>
                  </a:lnTo>
                  <a:lnTo>
                    <a:pt x="3138" y="2093"/>
                  </a:lnTo>
                  <a:lnTo>
                    <a:pt x="3132" y="2082"/>
                  </a:lnTo>
                  <a:lnTo>
                    <a:pt x="3127" y="2070"/>
                  </a:lnTo>
                  <a:lnTo>
                    <a:pt x="3119" y="2058"/>
                  </a:lnTo>
                  <a:lnTo>
                    <a:pt x="3104" y="2037"/>
                  </a:lnTo>
                  <a:lnTo>
                    <a:pt x="3087" y="2017"/>
                  </a:lnTo>
                  <a:lnTo>
                    <a:pt x="3067" y="1999"/>
                  </a:lnTo>
                  <a:lnTo>
                    <a:pt x="3045" y="1983"/>
                  </a:lnTo>
                  <a:lnTo>
                    <a:pt x="3023" y="1969"/>
                  </a:lnTo>
                  <a:lnTo>
                    <a:pt x="2999" y="1957"/>
                  </a:lnTo>
                  <a:lnTo>
                    <a:pt x="2974" y="1948"/>
                  </a:lnTo>
                  <a:lnTo>
                    <a:pt x="2947" y="1940"/>
                  </a:lnTo>
                  <a:lnTo>
                    <a:pt x="2920" y="1935"/>
                  </a:lnTo>
                  <a:lnTo>
                    <a:pt x="2892" y="1932"/>
                  </a:lnTo>
                  <a:lnTo>
                    <a:pt x="2879" y="1931"/>
                  </a:lnTo>
                  <a:lnTo>
                    <a:pt x="2865" y="1931"/>
                  </a:lnTo>
                  <a:lnTo>
                    <a:pt x="2851" y="1932"/>
                  </a:lnTo>
                  <a:lnTo>
                    <a:pt x="2836" y="1933"/>
                  </a:lnTo>
                  <a:lnTo>
                    <a:pt x="2822" y="1935"/>
                  </a:lnTo>
                  <a:lnTo>
                    <a:pt x="2808" y="1937"/>
                  </a:lnTo>
                  <a:lnTo>
                    <a:pt x="2793" y="1940"/>
                  </a:lnTo>
                  <a:lnTo>
                    <a:pt x="2780" y="1945"/>
                  </a:lnTo>
                  <a:lnTo>
                    <a:pt x="2279" y="2113"/>
                  </a:lnTo>
                  <a:lnTo>
                    <a:pt x="2279" y="658"/>
                  </a:lnTo>
                  <a:lnTo>
                    <a:pt x="2279" y="656"/>
                  </a:lnTo>
                  <a:lnTo>
                    <a:pt x="2279" y="654"/>
                  </a:lnTo>
                  <a:lnTo>
                    <a:pt x="2281" y="652"/>
                  </a:lnTo>
                  <a:lnTo>
                    <a:pt x="2281" y="650"/>
                  </a:lnTo>
                  <a:lnTo>
                    <a:pt x="2281" y="648"/>
                  </a:lnTo>
                  <a:lnTo>
                    <a:pt x="2282" y="645"/>
                  </a:lnTo>
                  <a:lnTo>
                    <a:pt x="2282" y="642"/>
                  </a:lnTo>
                  <a:lnTo>
                    <a:pt x="2282" y="640"/>
                  </a:lnTo>
                  <a:lnTo>
                    <a:pt x="2281" y="608"/>
                  </a:lnTo>
                  <a:lnTo>
                    <a:pt x="2278" y="575"/>
                  </a:lnTo>
                  <a:lnTo>
                    <a:pt x="2273" y="543"/>
                  </a:lnTo>
                  <a:lnTo>
                    <a:pt x="2267" y="512"/>
                  </a:lnTo>
                  <a:lnTo>
                    <a:pt x="2259" y="480"/>
                  </a:lnTo>
                  <a:lnTo>
                    <a:pt x="2250" y="450"/>
                  </a:lnTo>
                  <a:lnTo>
                    <a:pt x="2239" y="420"/>
                  </a:lnTo>
                  <a:lnTo>
                    <a:pt x="2226" y="392"/>
                  </a:lnTo>
                  <a:lnTo>
                    <a:pt x="2211" y="363"/>
                  </a:lnTo>
                  <a:lnTo>
                    <a:pt x="2196" y="335"/>
                  </a:lnTo>
                  <a:lnTo>
                    <a:pt x="2178" y="308"/>
                  </a:lnTo>
                  <a:lnTo>
                    <a:pt x="2160" y="282"/>
                  </a:lnTo>
                  <a:lnTo>
                    <a:pt x="2140" y="258"/>
                  </a:lnTo>
                  <a:lnTo>
                    <a:pt x="2118" y="233"/>
                  </a:lnTo>
                  <a:lnTo>
                    <a:pt x="2095" y="209"/>
                  </a:lnTo>
                  <a:lnTo>
                    <a:pt x="2073" y="188"/>
                  </a:lnTo>
                  <a:lnTo>
                    <a:pt x="2048" y="167"/>
                  </a:lnTo>
                  <a:lnTo>
                    <a:pt x="2021" y="146"/>
                  </a:lnTo>
                  <a:lnTo>
                    <a:pt x="1995" y="127"/>
                  </a:lnTo>
                  <a:lnTo>
                    <a:pt x="1966" y="110"/>
                  </a:lnTo>
                  <a:lnTo>
                    <a:pt x="1938" y="93"/>
                  </a:lnTo>
                  <a:lnTo>
                    <a:pt x="1908" y="78"/>
                  </a:lnTo>
                  <a:lnTo>
                    <a:pt x="1877" y="63"/>
                  </a:lnTo>
                  <a:lnTo>
                    <a:pt x="1846" y="50"/>
                  </a:lnTo>
                  <a:lnTo>
                    <a:pt x="1812" y="39"/>
                  </a:lnTo>
                  <a:lnTo>
                    <a:pt x="1780" y="28"/>
                  </a:lnTo>
                  <a:lnTo>
                    <a:pt x="1745" y="20"/>
                  </a:lnTo>
                  <a:lnTo>
                    <a:pt x="1711" y="13"/>
                  </a:lnTo>
                  <a:lnTo>
                    <a:pt x="1676" y="7"/>
                  </a:lnTo>
                  <a:lnTo>
                    <a:pt x="1640" y="4"/>
                  </a:lnTo>
                  <a:lnTo>
                    <a:pt x="1604" y="1"/>
                  </a:lnTo>
                  <a:lnTo>
                    <a:pt x="1567" y="0"/>
                  </a:lnTo>
                  <a:lnTo>
                    <a:pt x="1530" y="1"/>
                  </a:lnTo>
                  <a:lnTo>
                    <a:pt x="1494" y="4"/>
                  </a:lnTo>
                  <a:lnTo>
                    <a:pt x="1457" y="7"/>
                  </a:lnTo>
                  <a:lnTo>
                    <a:pt x="1423" y="13"/>
                  </a:lnTo>
                  <a:lnTo>
                    <a:pt x="1388" y="20"/>
                  </a:lnTo>
                  <a:lnTo>
                    <a:pt x="1354" y="30"/>
                  </a:lnTo>
                  <a:lnTo>
                    <a:pt x="1321" y="39"/>
                  </a:lnTo>
                  <a:lnTo>
                    <a:pt x="1288" y="51"/>
                  </a:lnTo>
                  <a:lnTo>
                    <a:pt x="1257" y="64"/>
                  </a:lnTo>
                  <a:lnTo>
                    <a:pt x="1226" y="78"/>
                  </a:lnTo>
                  <a:lnTo>
                    <a:pt x="1196" y="94"/>
                  </a:lnTo>
                  <a:lnTo>
                    <a:pt x="1167" y="110"/>
                  </a:lnTo>
                  <a:lnTo>
                    <a:pt x="1138" y="128"/>
                  </a:lnTo>
                  <a:lnTo>
                    <a:pt x="1112" y="147"/>
                  </a:lnTo>
                  <a:lnTo>
                    <a:pt x="1086" y="168"/>
                  </a:lnTo>
                  <a:lnTo>
                    <a:pt x="1061" y="189"/>
                  </a:lnTo>
                  <a:lnTo>
                    <a:pt x="1060" y="190"/>
                  </a:lnTo>
                  <a:lnTo>
                    <a:pt x="1058" y="191"/>
                  </a:lnTo>
                  <a:lnTo>
                    <a:pt x="1057" y="191"/>
                  </a:lnTo>
                  <a:lnTo>
                    <a:pt x="1056" y="192"/>
                  </a:lnTo>
                  <a:lnTo>
                    <a:pt x="1055" y="193"/>
                  </a:lnTo>
                  <a:lnTo>
                    <a:pt x="1054" y="194"/>
                  </a:lnTo>
                  <a:lnTo>
                    <a:pt x="1052" y="194"/>
                  </a:lnTo>
                  <a:lnTo>
                    <a:pt x="1051" y="196"/>
                  </a:lnTo>
                  <a:lnTo>
                    <a:pt x="130" y="1182"/>
                  </a:lnTo>
                  <a:lnTo>
                    <a:pt x="116" y="1192"/>
                  </a:lnTo>
                  <a:lnTo>
                    <a:pt x="101" y="1201"/>
                  </a:lnTo>
                  <a:lnTo>
                    <a:pt x="88" y="1212"/>
                  </a:lnTo>
                  <a:lnTo>
                    <a:pt x="76" y="1223"/>
                  </a:lnTo>
                  <a:lnTo>
                    <a:pt x="64" y="1234"/>
                  </a:lnTo>
                  <a:lnTo>
                    <a:pt x="54" y="1247"/>
                  </a:lnTo>
                  <a:lnTo>
                    <a:pt x="44" y="1260"/>
                  </a:lnTo>
                  <a:lnTo>
                    <a:pt x="36" y="1274"/>
                  </a:lnTo>
                  <a:lnTo>
                    <a:pt x="27" y="1288"/>
                  </a:lnTo>
                  <a:lnTo>
                    <a:pt x="20" y="1302"/>
                  </a:lnTo>
                  <a:lnTo>
                    <a:pt x="14" y="1317"/>
                  </a:lnTo>
                  <a:lnTo>
                    <a:pt x="9" y="1333"/>
                  </a:lnTo>
                  <a:lnTo>
                    <a:pt x="5" y="1348"/>
                  </a:lnTo>
                  <a:lnTo>
                    <a:pt x="2" y="1365"/>
                  </a:lnTo>
                  <a:lnTo>
                    <a:pt x="0" y="1381"/>
                  </a:lnTo>
                  <a:lnTo>
                    <a:pt x="0" y="1397"/>
                  </a:lnTo>
                  <a:lnTo>
                    <a:pt x="0" y="2506"/>
                  </a:lnTo>
                  <a:lnTo>
                    <a:pt x="0" y="2519"/>
                  </a:lnTo>
                  <a:lnTo>
                    <a:pt x="1" y="2531"/>
                  </a:lnTo>
                  <a:lnTo>
                    <a:pt x="3" y="2545"/>
                  </a:lnTo>
                  <a:lnTo>
                    <a:pt x="6" y="2557"/>
                  </a:lnTo>
                  <a:lnTo>
                    <a:pt x="8" y="2570"/>
                  </a:lnTo>
                  <a:lnTo>
                    <a:pt x="13" y="2582"/>
                  </a:lnTo>
                  <a:lnTo>
                    <a:pt x="17" y="2595"/>
                  </a:lnTo>
                  <a:lnTo>
                    <a:pt x="23" y="2605"/>
                  </a:lnTo>
                  <a:lnTo>
                    <a:pt x="29" y="2617"/>
                  </a:lnTo>
                  <a:lnTo>
                    <a:pt x="35" y="2629"/>
                  </a:lnTo>
                  <a:lnTo>
                    <a:pt x="42" y="2640"/>
                  </a:lnTo>
                  <a:lnTo>
                    <a:pt x="49" y="2649"/>
                  </a:lnTo>
                  <a:lnTo>
                    <a:pt x="57" y="2660"/>
                  </a:lnTo>
                  <a:lnTo>
                    <a:pt x="66" y="2670"/>
                  </a:lnTo>
                  <a:lnTo>
                    <a:pt x="74" y="2679"/>
                  </a:lnTo>
                  <a:lnTo>
                    <a:pt x="83" y="2688"/>
                  </a:lnTo>
                  <a:lnTo>
                    <a:pt x="94" y="2696"/>
                  </a:lnTo>
                  <a:lnTo>
                    <a:pt x="104" y="2704"/>
                  </a:lnTo>
                  <a:lnTo>
                    <a:pt x="115" y="2712"/>
                  </a:lnTo>
                  <a:lnTo>
                    <a:pt x="127" y="2719"/>
                  </a:lnTo>
                  <a:lnTo>
                    <a:pt x="138" y="2726"/>
                  </a:lnTo>
                  <a:lnTo>
                    <a:pt x="150" y="2732"/>
                  </a:lnTo>
                  <a:lnTo>
                    <a:pt x="162" y="2738"/>
                  </a:lnTo>
                  <a:lnTo>
                    <a:pt x="175" y="2742"/>
                  </a:lnTo>
                  <a:lnTo>
                    <a:pt x="189" y="2748"/>
                  </a:lnTo>
                  <a:lnTo>
                    <a:pt x="202" y="2752"/>
                  </a:lnTo>
                  <a:lnTo>
                    <a:pt x="215" y="2755"/>
                  </a:lnTo>
                  <a:lnTo>
                    <a:pt x="229" y="2758"/>
                  </a:lnTo>
                  <a:lnTo>
                    <a:pt x="244" y="2761"/>
                  </a:lnTo>
                  <a:lnTo>
                    <a:pt x="258" y="2762"/>
                  </a:lnTo>
                  <a:lnTo>
                    <a:pt x="272" y="2763"/>
                  </a:lnTo>
                  <a:lnTo>
                    <a:pt x="287" y="2763"/>
                  </a:lnTo>
                  <a:lnTo>
                    <a:pt x="302" y="2763"/>
                  </a:lnTo>
                  <a:lnTo>
                    <a:pt x="316" y="2762"/>
                  </a:lnTo>
                  <a:lnTo>
                    <a:pt x="331" y="2761"/>
                  </a:lnTo>
                  <a:lnTo>
                    <a:pt x="345" y="2758"/>
                  </a:lnTo>
                  <a:lnTo>
                    <a:pt x="358" y="2755"/>
                  </a:lnTo>
                  <a:lnTo>
                    <a:pt x="373" y="2752"/>
                  </a:lnTo>
                  <a:lnTo>
                    <a:pt x="386" y="2748"/>
                  </a:lnTo>
                  <a:lnTo>
                    <a:pt x="399" y="2742"/>
                  </a:lnTo>
                  <a:lnTo>
                    <a:pt x="424" y="2732"/>
                  </a:lnTo>
                  <a:lnTo>
                    <a:pt x="448" y="2719"/>
                  </a:lnTo>
                  <a:lnTo>
                    <a:pt x="469" y="2704"/>
                  </a:lnTo>
                  <a:lnTo>
                    <a:pt x="491" y="2688"/>
                  </a:lnTo>
                  <a:lnTo>
                    <a:pt x="509" y="2670"/>
                  </a:lnTo>
                  <a:lnTo>
                    <a:pt x="526" y="2649"/>
                  </a:lnTo>
                  <a:lnTo>
                    <a:pt x="540" y="2629"/>
                  </a:lnTo>
                  <a:lnTo>
                    <a:pt x="552" y="2605"/>
                  </a:lnTo>
                  <a:lnTo>
                    <a:pt x="561" y="2582"/>
                  </a:lnTo>
                  <a:lnTo>
                    <a:pt x="569" y="2557"/>
                  </a:lnTo>
                  <a:lnTo>
                    <a:pt x="571" y="2545"/>
                  </a:lnTo>
                  <a:lnTo>
                    <a:pt x="573" y="2531"/>
                  </a:lnTo>
                  <a:lnTo>
                    <a:pt x="575" y="2519"/>
                  </a:lnTo>
                  <a:lnTo>
                    <a:pt x="575" y="2506"/>
                  </a:lnTo>
                  <a:lnTo>
                    <a:pt x="575" y="1509"/>
                  </a:lnTo>
                  <a:lnTo>
                    <a:pt x="849" y="1214"/>
                  </a:lnTo>
                  <a:lnTo>
                    <a:pt x="849" y="2323"/>
                  </a:lnTo>
                  <a:lnTo>
                    <a:pt x="849" y="2326"/>
                  </a:lnTo>
                  <a:lnTo>
                    <a:pt x="849" y="2329"/>
                  </a:lnTo>
                  <a:lnTo>
                    <a:pt x="848" y="2332"/>
                  </a:lnTo>
                  <a:lnTo>
                    <a:pt x="848" y="2335"/>
                  </a:lnTo>
                  <a:lnTo>
                    <a:pt x="847" y="2340"/>
                  </a:lnTo>
                  <a:lnTo>
                    <a:pt x="847" y="2343"/>
                  </a:lnTo>
                  <a:lnTo>
                    <a:pt x="847" y="2346"/>
                  </a:lnTo>
                  <a:lnTo>
                    <a:pt x="847" y="2349"/>
                  </a:lnTo>
                  <a:lnTo>
                    <a:pt x="847" y="4658"/>
                  </a:lnTo>
                  <a:lnTo>
                    <a:pt x="847" y="4672"/>
                  </a:lnTo>
                  <a:lnTo>
                    <a:pt x="848" y="4685"/>
                  </a:lnTo>
                  <a:lnTo>
                    <a:pt x="851" y="4698"/>
                  </a:lnTo>
                  <a:lnTo>
                    <a:pt x="853" y="4711"/>
                  </a:lnTo>
                  <a:lnTo>
                    <a:pt x="855" y="4724"/>
                  </a:lnTo>
                  <a:lnTo>
                    <a:pt x="860" y="4736"/>
                  </a:lnTo>
                  <a:lnTo>
                    <a:pt x="864" y="4747"/>
                  </a:lnTo>
                  <a:lnTo>
                    <a:pt x="870" y="4759"/>
                  </a:lnTo>
                  <a:lnTo>
                    <a:pt x="876" y="4771"/>
                  </a:lnTo>
                  <a:lnTo>
                    <a:pt x="882" y="4782"/>
                  </a:lnTo>
                  <a:lnTo>
                    <a:pt x="889" y="4792"/>
                  </a:lnTo>
                  <a:lnTo>
                    <a:pt x="896" y="4803"/>
                  </a:lnTo>
                  <a:lnTo>
                    <a:pt x="904" y="4813"/>
                  </a:lnTo>
                  <a:lnTo>
                    <a:pt x="913" y="4823"/>
                  </a:lnTo>
                  <a:lnTo>
                    <a:pt x="921" y="4832"/>
                  </a:lnTo>
                  <a:lnTo>
                    <a:pt x="931" y="4842"/>
                  </a:lnTo>
                  <a:lnTo>
                    <a:pt x="941" y="4850"/>
                  </a:lnTo>
                  <a:lnTo>
                    <a:pt x="951" y="4858"/>
                  </a:lnTo>
                  <a:lnTo>
                    <a:pt x="962" y="4865"/>
                  </a:lnTo>
                  <a:lnTo>
                    <a:pt x="974" y="4873"/>
                  </a:lnTo>
                  <a:lnTo>
                    <a:pt x="986" y="4879"/>
                  </a:lnTo>
                  <a:lnTo>
                    <a:pt x="997" y="4885"/>
                  </a:lnTo>
                  <a:lnTo>
                    <a:pt x="1009" y="4891"/>
                  </a:lnTo>
                  <a:lnTo>
                    <a:pt x="1023" y="4896"/>
                  </a:lnTo>
                  <a:lnTo>
                    <a:pt x="1036" y="4900"/>
                  </a:lnTo>
                  <a:lnTo>
                    <a:pt x="1049" y="4905"/>
                  </a:lnTo>
                  <a:lnTo>
                    <a:pt x="1062" y="4909"/>
                  </a:lnTo>
                  <a:lnTo>
                    <a:pt x="1076" y="4911"/>
                  </a:lnTo>
                  <a:lnTo>
                    <a:pt x="1091" y="4913"/>
                  </a:lnTo>
                  <a:lnTo>
                    <a:pt x="1105" y="4915"/>
                  </a:lnTo>
                  <a:lnTo>
                    <a:pt x="1119" y="4917"/>
                  </a:lnTo>
                  <a:lnTo>
                    <a:pt x="1134" y="4917"/>
                  </a:lnTo>
                  <a:lnTo>
                    <a:pt x="1149" y="4917"/>
                  </a:lnTo>
                  <a:lnTo>
                    <a:pt x="1164" y="4915"/>
                  </a:lnTo>
                  <a:lnTo>
                    <a:pt x="1178" y="4913"/>
                  </a:lnTo>
                  <a:lnTo>
                    <a:pt x="1192" y="4911"/>
                  </a:lnTo>
                  <a:lnTo>
                    <a:pt x="1205" y="4909"/>
                  </a:lnTo>
                  <a:lnTo>
                    <a:pt x="1220" y="4905"/>
                  </a:lnTo>
                  <a:lnTo>
                    <a:pt x="1233" y="4900"/>
                  </a:lnTo>
                  <a:lnTo>
                    <a:pt x="1246" y="4896"/>
                  </a:lnTo>
                  <a:lnTo>
                    <a:pt x="1271" y="4885"/>
                  </a:lnTo>
                  <a:lnTo>
                    <a:pt x="1295" y="4873"/>
                  </a:lnTo>
                  <a:lnTo>
                    <a:pt x="1316" y="4858"/>
                  </a:lnTo>
                  <a:lnTo>
                    <a:pt x="1338" y="4842"/>
                  </a:lnTo>
                  <a:lnTo>
                    <a:pt x="1356" y="4823"/>
                  </a:lnTo>
                  <a:lnTo>
                    <a:pt x="1373" y="4803"/>
                  </a:lnTo>
                  <a:lnTo>
                    <a:pt x="1387" y="4782"/>
                  </a:lnTo>
                  <a:lnTo>
                    <a:pt x="1399" y="4759"/>
                  </a:lnTo>
                  <a:lnTo>
                    <a:pt x="1408" y="4736"/>
                  </a:lnTo>
                  <a:lnTo>
                    <a:pt x="1416" y="4711"/>
                  </a:lnTo>
                  <a:lnTo>
                    <a:pt x="1418" y="4698"/>
                  </a:lnTo>
                  <a:lnTo>
                    <a:pt x="1420" y="4685"/>
                  </a:lnTo>
                  <a:lnTo>
                    <a:pt x="1422" y="4672"/>
                  </a:lnTo>
                  <a:lnTo>
                    <a:pt x="1422" y="4658"/>
                  </a:lnTo>
                  <a:lnTo>
                    <a:pt x="1422" y="2945"/>
                  </a:lnTo>
                  <a:lnTo>
                    <a:pt x="1429" y="2944"/>
                  </a:lnTo>
                  <a:lnTo>
                    <a:pt x="1435" y="2943"/>
                  </a:lnTo>
                  <a:lnTo>
                    <a:pt x="1442" y="2942"/>
                  </a:lnTo>
                  <a:lnTo>
                    <a:pt x="1448" y="2941"/>
                  </a:lnTo>
                  <a:lnTo>
                    <a:pt x="1455" y="2939"/>
                  </a:lnTo>
                  <a:lnTo>
                    <a:pt x="1462" y="2937"/>
                  </a:lnTo>
                  <a:lnTo>
                    <a:pt x="1468" y="2936"/>
                  </a:lnTo>
                  <a:lnTo>
                    <a:pt x="1475" y="2934"/>
                  </a:lnTo>
                  <a:lnTo>
                    <a:pt x="2710" y="2519"/>
                  </a:lnTo>
                  <a:lnTo>
                    <a:pt x="3147" y="3486"/>
                  </a:lnTo>
                  <a:lnTo>
                    <a:pt x="3153" y="3497"/>
                  </a:lnTo>
                  <a:lnTo>
                    <a:pt x="3160" y="3509"/>
                  </a:lnTo>
                  <a:lnTo>
                    <a:pt x="3167" y="3521"/>
                  </a:lnTo>
                  <a:lnTo>
                    <a:pt x="3174" y="3532"/>
                  </a:lnTo>
                  <a:lnTo>
                    <a:pt x="3183" y="3542"/>
                  </a:lnTo>
                  <a:lnTo>
                    <a:pt x="3192" y="3552"/>
                  </a:lnTo>
                  <a:lnTo>
                    <a:pt x="3202" y="3562"/>
                  </a:lnTo>
                  <a:lnTo>
                    <a:pt x="3211" y="3570"/>
                  </a:lnTo>
                  <a:lnTo>
                    <a:pt x="3221" y="3579"/>
                  </a:lnTo>
                  <a:lnTo>
                    <a:pt x="3232" y="3587"/>
                  </a:lnTo>
                  <a:lnTo>
                    <a:pt x="3242" y="3595"/>
                  </a:lnTo>
                  <a:lnTo>
                    <a:pt x="3254" y="3601"/>
                  </a:lnTo>
                  <a:lnTo>
                    <a:pt x="3278" y="3614"/>
                  </a:lnTo>
                  <a:lnTo>
                    <a:pt x="3303" y="3625"/>
                  </a:lnTo>
                  <a:lnTo>
                    <a:pt x="3328" y="3633"/>
                  </a:lnTo>
                  <a:lnTo>
                    <a:pt x="3356" y="3639"/>
                  </a:lnTo>
                  <a:lnTo>
                    <a:pt x="3369" y="3642"/>
                  </a:lnTo>
                  <a:lnTo>
                    <a:pt x="3383" y="3643"/>
                  </a:lnTo>
                  <a:lnTo>
                    <a:pt x="3397" y="3644"/>
                  </a:lnTo>
                  <a:lnTo>
                    <a:pt x="3411" y="3644"/>
                  </a:lnTo>
                  <a:lnTo>
                    <a:pt x="3425" y="3644"/>
                  </a:lnTo>
                  <a:lnTo>
                    <a:pt x="3440" y="3643"/>
                  </a:lnTo>
                  <a:lnTo>
                    <a:pt x="3453" y="3642"/>
                  </a:lnTo>
                  <a:lnTo>
                    <a:pt x="3467" y="3640"/>
                  </a:lnTo>
                  <a:lnTo>
                    <a:pt x="3481" y="3637"/>
                  </a:lnTo>
                  <a:lnTo>
                    <a:pt x="3496" y="3633"/>
                  </a:lnTo>
                  <a:lnTo>
                    <a:pt x="3509" y="3629"/>
                  </a:lnTo>
                  <a:lnTo>
                    <a:pt x="3523" y="3625"/>
                  </a:lnTo>
                  <a:lnTo>
                    <a:pt x="3536" y="3620"/>
                  </a:lnTo>
                  <a:lnTo>
                    <a:pt x="3549" y="3613"/>
                  </a:lnTo>
                  <a:lnTo>
                    <a:pt x="3563" y="3607"/>
                  </a:lnTo>
                  <a:lnTo>
                    <a:pt x="3575" y="3600"/>
                  </a:lnTo>
                  <a:lnTo>
                    <a:pt x="3585" y="3593"/>
                  </a:lnTo>
                  <a:lnTo>
                    <a:pt x="3597" y="3584"/>
                  </a:lnTo>
                  <a:lnTo>
                    <a:pt x="3608" y="3576"/>
                  </a:lnTo>
                  <a:lnTo>
                    <a:pt x="3618" y="3567"/>
                  </a:lnTo>
                  <a:lnTo>
                    <a:pt x="3637" y="3549"/>
                  </a:lnTo>
                  <a:lnTo>
                    <a:pt x="3652" y="3529"/>
                  </a:lnTo>
                  <a:lnTo>
                    <a:pt x="3667" y="3507"/>
                  </a:lnTo>
                  <a:lnTo>
                    <a:pt x="3678" y="3485"/>
                  </a:lnTo>
                  <a:lnTo>
                    <a:pt x="3688" y="3462"/>
                  </a:lnTo>
                  <a:lnTo>
                    <a:pt x="3694" y="3437"/>
                  </a:lnTo>
                  <a:lnTo>
                    <a:pt x="3696" y="3426"/>
                  </a:lnTo>
                  <a:lnTo>
                    <a:pt x="3699" y="3413"/>
                  </a:lnTo>
                  <a:lnTo>
                    <a:pt x="3700" y="3401"/>
                  </a:lnTo>
                  <a:lnTo>
                    <a:pt x="3700" y="3388"/>
                  </a:lnTo>
                  <a:lnTo>
                    <a:pt x="3700" y="3375"/>
                  </a:lnTo>
                  <a:lnTo>
                    <a:pt x="3699" y="3363"/>
                  </a:lnTo>
                  <a:lnTo>
                    <a:pt x="3698" y="3351"/>
                  </a:lnTo>
                  <a:lnTo>
                    <a:pt x="3695" y="3338"/>
                  </a:lnTo>
                  <a:lnTo>
                    <a:pt x="3692" y="3325"/>
                  </a:lnTo>
                  <a:lnTo>
                    <a:pt x="3688" y="3312"/>
                  </a:lnTo>
                  <a:lnTo>
                    <a:pt x="3683" y="3300"/>
                  </a:lnTo>
                  <a:lnTo>
                    <a:pt x="3678" y="3288"/>
                  </a:lnTo>
                  <a:close/>
                </a:path>
              </a:pathLst>
            </a:custGeom>
            <a:solidFill>
              <a:srgbClr val="000000"/>
            </a:solidFill>
            <a:ln w="9525">
              <a:noFill/>
              <a:round/>
              <a:headEnd/>
              <a:tailEnd/>
            </a:ln>
          </p:spPr>
          <p:txBody>
            <a:bodyPr/>
            <a:lstStyle/>
            <a:p>
              <a:endParaRPr lang="en-US"/>
            </a:p>
          </p:txBody>
        </p:sp>
        <p:sp>
          <p:nvSpPr>
            <p:cNvPr id="15378" name="Freeform 11"/>
            <p:cNvSpPr>
              <a:spLocks/>
            </p:cNvSpPr>
            <p:nvPr/>
          </p:nvSpPr>
          <p:spPr bwMode="auto">
            <a:xfrm>
              <a:off x="1225" y="2047"/>
              <a:ext cx="352" cy="207"/>
            </a:xfrm>
            <a:custGeom>
              <a:avLst/>
              <a:gdLst>
                <a:gd name="T0" fmla="*/ 0 w 1413"/>
                <a:gd name="T1" fmla="*/ 0 h 1176"/>
                <a:gd name="T2" fmla="*/ 0 w 1413"/>
                <a:gd name="T3" fmla="*/ 0 h 1176"/>
                <a:gd name="T4" fmla="*/ 0 w 1413"/>
                <a:gd name="T5" fmla="*/ 0 h 1176"/>
                <a:gd name="T6" fmla="*/ 0 w 1413"/>
                <a:gd name="T7" fmla="*/ 0 h 1176"/>
                <a:gd name="T8" fmla="*/ 0 w 1413"/>
                <a:gd name="T9" fmla="*/ 0 h 1176"/>
                <a:gd name="T10" fmla="*/ 0 w 1413"/>
                <a:gd name="T11" fmla="*/ 0 h 1176"/>
                <a:gd name="T12" fmla="*/ 0 w 1413"/>
                <a:gd name="T13" fmla="*/ 0 h 1176"/>
                <a:gd name="T14" fmla="*/ 0 w 1413"/>
                <a:gd name="T15" fmla="*/ 0 h 1176"/>
                <a:gd name="T16" fmla="*/ 0 w 1413"/>
                <a:gd name="T17" fmla="*/ 0 h 1176"/>
                <a:gd name="T18" fmla="*/ 0 w 1413"/>
                <a:gd name="T19" fmla="*/ 0 h 1176"/>
                <a:gd name="T20" fmla="*/ 0 w 1413"/>
                <a:gd name="T21" fmla="*/ 0 h 1176"/>
                <a:gd name="T22" fmla="*/ 0 w 1413"/>
                <a:gd name="T23" fmla="*/ 0 h 1176"/>
                <a:gd name="T24" fmla="*/ 0 w 1413"/>
                <a:gd name="T25" fmla="*/ 0 h 1176"/>
                <a:gd name="T26" fmla="*/ 0 w 1413"/>
                <a:gd name="T27" fmla="*/ 0 h 1176"/>
                <a:gd name="T28" fmla="*/ 0 w 1413"/>
                <a:gd name="T29" fmla="*/ 0 h 1176"/>
                <a:gd name="T30" fmla="*/ 0 w 1413"/>
                <a:gd name="T31" fmla="*/ 0 h 1176"/>
                <a:gd name="T32" fmla="*/ 0 w 1413"/>
                <a:gd name="T33" fmla="*/ 0 h 1176"/>
                <a:gd name="T34" fmla="*/ 0 w 1413"/>
                <a:gd name="T35" fmla="*/ 0 h 1176"/>
                <a:gd name="T36" fmla="*/ 0 w 1413"/>
                <a:gd name="T37" fmla="*/ 0 h 1176"/>
                <a:gd name="T38" fmla="*/ 0 w 1413"/>
                <a:gd name="T39" fmla="*/ 0 h 1176"/>
                <a:gd name="T40" fmla="*/ 0 w 1413"/>
                <a:gd name="T41" fmla="*/ 0 h 1176"/>
                <a:gd name="T42" fmla="*/ 0 w 1413"/>
                <a:gd name="T43" fmla="*/ 0 h 1176"/>
                <a:gd name="T44" fmla="*/ 0 w 1413"/>
                <a:gd name="T45" fmla="*/ 0 h 1176"/>
                <a:gd name="T46" fmla="*/ 0 w 1413"/>
                <a:gd name="T47" fmla="*/ 0 h 1176"/>
                <a:gd name="T48" fmla="*/ 0 w 1413"/>
                <a:gd name="T49" fmla="*/ 0 h 1176"/>
                <a:gd name="T50" fmla="*/ 0 w 1413"/>
                <a:gd name="T51" fmla="*/ 0 h 1176"/>
                <a:gd name="T52" fmla="*/ 0 w 1413"/>
                <a:gd name="T53" fmla="*/ 0 h 1176"/>
                <a:gd name="T54" fmla="*/ 0 w 1413"/>
                <a:gd name="T55" fmla="*/ 0 h 1176"/>
                <a:gd name="T56" fmla="*/ 0 w 1413"/>
                <a:gd name="T57" fmla="*/ 0 h 1176"/>
                <a:gd name="T58" fmla="*/ 0 w 1413"/>
                <a:gd name="T59" fmla="*/ 0 h 1176"/>
                <a:gd name="T60" fmla="*/ 0 w 1413"/>
                <a:gd name="T61" fmla="*/ 0 h 1176"/>
                <a:gd name="T62" fmla="*/ 0 w 1413"/>
                <a:gd name="T63" fmla="*/ 0 h 1176"/>
                <a:gd name="T64" fmla="*/ 0 w 1413"/>
                <a:gd name="T65" fmla="*/ 0 h 1176"/>
                <a:gd name="T66" fmla="*/ 0 w 1413"/>
                <a:gd name="T67" fmla="*/ 0 h 1176"/>
                <a:gd name="T68" fmla="*/ 0 w 1413"/>
                <a:gd name="T69" fmla="*/ 0 h 1176"/>
                <a:gd name="T70" fmla="*/ 0 w 1413"/>
                <a:gd name="T71" fmla="*/ 0 h 1176"/>
                <a:gd name="T72" fmla="*/ 0 w 1413"/>
                <a:gd name="T73" fmla="*/ 0 h 1176"/>
                <a:gd name="T74" fmla="*/ 0 w 1413"/>
                <a:gd name="T75" fmla="*/ 0 h 1176"/>
                <a:gd name="T76" fmla="*/ 0 w 1413"/>
                <a:gd name="T77" fmla="*/ 0 h 1176"/>
                <a:gd name="T78" fmla="*/ 0 w 1413"/>
                <a:gd name="T79" fmla="*/ 0 h 1176"/>
                <a:gd name="T80" fmla="*/ 0 w 1413"/>
                <a:gd name="T81" fmla="*/ 0 h 1176"/>
                <a:gd name="T82" fmla="*/ 0 w 1413"/>
                <a:gd name="T83" fmla="*/ 0 h 1176"/>
                <a:gd name="T84" fmla="*/ 0 w 1413"/>
                <a:gd name="T85" fmla="*/ 0 h 1176"/>
                <a:gd name="T86" fmla="*/ 0 w 1413"/>
                <a:gd name="T87" fmla="*/ 0 h 1176"/>
                <a:gd name="T88" fmla="*/ 0 w 1413"/>
                <a:gd name="T89" fmla="*/ 0 h 1176"/>
                <a:gd name="T90" fmla="*/ 0 w 1413"/>
                <a:gd name="T91" fmla="*/ 0 h 1176"/>
                <a:gd name="T92" fmla="*/ 0 w 1413"/>
                <a:gd name="T93" fmla="*/ 0 h 1176"/>
                <a:gd name="T94" fmla="*/ 0 w 1413"/>
                <a:gd name="T95" fmla="*/ 0 h 1176"/>
                <a:gd name="T96" fmla="*/ 0 w 1413"/>
                <a:gd name="T97" fmla="*/ 0 h 1176"/>
                <a:gd name="T98" fmla="*/ 0 w 1413"/>
                <a:gd name="T99" fmla="*/ 0 h 1176"/>
                <a:gd name="T100" fmla="*/ 0 w 1413"/>
                <a:gd name="T101" fmla="*/ 0 h 1176"/>
                <a:gd name="T102" fmla="*/ 0 w 1413"/>
                <a:gd name="T103" fmla="*/ 0 h 1176"/>
                <a:gd name="T104" fmla="*/ 0 w 1413"/>
                <a:gd name="T105" fmla="*/ 0 h 1176"/>
                <a:gd name="T106" fmla="*/ 0 w 1413"/>
                <a:gd name="T107" fmla="*/ 0 h 1176"/>
                <a:gd name="T108" fmla="*/ 0 w 1413"/>
                <a:gd name="T109" fmla="*/ 0 h 1176"/>
                <a:gd name="T110" fmla="*/ 0 w 1413"/>
                <a:gd name="T111" fmla="*/ 0 h 1176"/>
                <a:gd name="T112" fmla="*/ 0 w 1413"/>
                <a:gd name="T113" fmla="*/ 0 h 1176"/>
                <a:gd name="T114" fmla="*/ 0 w 1413"/>
                <a:gd name="T115" fmla="*/ 0 h 1176"/>
                <a:gd name="T116" fmla="*/ 0 w 1413"/>
                <a:gd name="T117" fmla="*/ 0 h 1176"/>
                <a:gd name="T118" fmla="*/ 0 w 1413"/>
                <a:gd name="T119" fmla="*/ 0 h 1176"/>
                <a:gd name="T120" fmla="*/ 0 w 1413"/>
                <a:gd name="T121" fmla="*/ 0 h 1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3"/>
                <a:gd name="T184" fmla="*/ 0 h 1176"/>
                <a:gd name="T185" fmla="*/ 1413 w 1413"/>
                <a:gd name="T186" fmla="*/ 1176 h 11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3" h="1176">
                  <a:moveTo>
                    <a:pt x="1413" y="209"/>
                  </a:moveTo>
                  <a:lnTo>
                    <a:pt x="1137" y="192"/>
                  </a:lnTo>
                  <a:lnTo>
                    <a:pt x="1113" y="170"/>
                  </a:lnTo>
                  <a:lnTo>
                    <a:pt x="1089" y="150"/>
                  </a:lnTo>
                  <a:lnTo>
                    <a:pt x="1064" y="131"/>
                  </a:lnTo>
                  <a:lnTo>
                    <a:pt x="1038" y="112"/>
                  </a:lnTo>
                  <a:lnTo>
                    <a:pt x="1010" y="95"/>
                  </a:lnTo>
                  <a:lnTo>
                    <a:pt x="982" y="80"/>
                  </a:lnTo>
                  <a:lnTo>
                    <a:pt x="953" y="65"/>
                  </a:lnTo>
                  <a:lnTo>
                    <a:pt x="922" y="52"/>
                  </a:lnTo>
                  <a:lnTo>
                    <a:pt x="891" y="41"/>
                  </a:lnTo>
                  <a:lnTo>
                    <a:pt x="860" y="30"/>
                  </a:lnTo>
                  <a:lnTo>
                    <a:pt x="828" y="21"/>
                  </a:lnTo>
                  <a:lnTo>
                    <a:pt x="794" y="14"/>
                  </a:lnTo>
                  <a:lnTo>
                    <a:pt x="761" y="7"/>
                  </a:lnTo>
                  <a:lnTo>
                    <a:pt x="726" y="3"/>
                  </a:lnTo>
                  <a:lnTo>
                    <a:pt x="690" y="1"/>
                  </a:lnTo>
                  <a:lnTo>
                    <a:pt x="656" y="0"/>
                  </a:lnTo>
                  <a:lnTo>
                    <a:pt x="621" y="1"/>
                  </a:lnTo>
                  <a:lnTo>
                    <a:pt x="588" y="3"/>
                  </a:lnTo>
                  <a:lnTo>
                    <a:pt x="555" y="7"/>
                  </a:lnTo>
                  <a:lnTo>
                    <a:pt x="523" y="12"/>
                  </a:lnTo>
                  <a:lnTo>
                    <a:pt x="491" y="19"/>
                  </a:lnTo>
                  <a:lnTo>
                    <a:pt x="460" y="27"/>
                  </a:lnTo>
                  <a:lnTo>
                    <a:pt x="430" y="36"/>
                  </a:lnTo>
                  <a:lnTo>
                    <a:pt x="400" y="46"/>
                  </a:lnTo>
                  <a:lnTo>
                    <a:pt x="371" y="58"/>
                  </a:lnTo>
                  <a:lnTo>
                    <a:pt x="343" y="72"/>
                  </a:lnTo>
                  <a:lnTo>
                    <a:pt x="315" y="86"/>
                  </a:lnTo>
                  <a:lnTo>
                    <a:pt x="289" y="101"/>
                  </a:lnTo>
                  <a:lnTo>
                    <a:pt x="263" y="117"/>
                  </a:lnTo>
                  <a:lnTo>
                    <a:pt x="237" y="135"/>
                  </a:lnTo>
                  <a:lnTo>
                    <a:pt x="214" y="153"/>
                  </a:lnTo>
                  <a:lnTo>
                    <a:pt x="191" y="172"/>
                  </a:lnTo>
                  <a:lnTo>
                    <a:pt x="169" y="193"/>
                  </a:lnTo>
                  <a:lnTo>
                    <a:pt x="149" y="214"/>
                  </a:lnTo>
                  <a:lnTo>
                    <a:pt x="130" y="237"/>
                  </a:lnTo>
                  <a:lnTo>
                    <a:pt x="111" y="259"/>
                  </a:lnTo>
                  <a:lnTo>
                    <a:pt x="94" y="284"/>
                  </a:lnTo>
                  <a:lnTo>
                    <a:pt x="79" y="308"/>
                  </a:lnTo>
                  <a:lnTo>
                    <a:pt x="64" y="333"/>
                  </a:lnTo>
                  <a:lnTo>
                    <a:pt x="51" y="360"/>
                  </a:lnTo>
                  <a:lnTo>
                    <a:pt x="39" y="386"/>
                  </a:lnTo>
                  <a:lnTo>
                    <a:pt x="28" y="413"/>
                  </a:lnTo>
                  <a:lnTo>
                    <a:pt x="20" y="441"/>
                  </a:lnTo>
                  <a:lnTo>
                    <a:pt x="13" y="470"/>
                  </a:lnTo>
                  <a:lnTo>
                    <a:pt x="7" y="499"/>
                  </a:lnTo>
                  <a:lnTo>
                    <a:pt x="2" y="528"/>
                  </a:lnTo>
                  <a:lnTo>
                    <a:pt x="0" y="558"/>
                  </a:lnTo>
                  <a:lnTo>
                    <a:pt x="0" y="588"/>
                  </a:lnTo>
                  <a:lnTo>
                    <a:pt x="0" y="618"/>
                  </a:lnTo>
                  <a:lnTo>
                    <a:pt x="2" y="648"/>
                  </a:lnTo>
                  <a:lnTo>
                    <a:pt x="7" y="678"/>
                  </a:lnTo>
                  <a:lnTo>
                    <a:pt x="13" y="707"/>
                  </a:lnTo>
                  <a:lnTo>
                    <a:pt x="20" y="735"/>
                  </a:lnTo>
                  <a:lnTo>
                    <a:pt x="28" y="763"/>
                  </a:lnTo>
                  <a:lnTo>
                    <a:pt x="39" y="790"/>
                  </a:lnTo>
                  <a:lnTo>
                    <a:pt x="51" y="817"/>
                  </a:lnTo>
                  <a:lnTo>
                    <a:pt x="64" y="843"/>
                  </a:lnTo>
                  <a:lnTo>
                    <a:pt x="79" y="869"/>
                  </a:lnTo>
                  <a:lnTo>
                    <a:pt x="94" y="893"/>
                  </a:lnTo>
                  <a:lnTo>
                    <a:pt x="111" y="917"/>
                  </a:lnTo>
                  <a:lnTo>
                    <a:pt x="130" y="940"/>
                  </a:lnTo>
                  <a:lnTo>
                    <a:pt x="149" y="962"/>
                  </a:lnTo>
                  <a:lnTo>
                    <a:pt x="169" y="983"/>
                  </a:lnTo>
                  <a:lnTo>
                    <a:pt x="191" y="1003"/>
                  </a:lnTo>
                  <a:lnTo>
                    <a:pt x="214" y="1024"/>
                  </a:lnTo>
                  <a:lnTo>
                    <a:pt x="237" y="1042"/>
                  </a:lnTo>
                  <a:lnTo>
                    <a:pt x="263" y="1059"/>
                  </a:lnTo>
                  <a:lnTo>
                    <a:pt x="289" y="1075"/>
                  </a:lnTo>
                  <a:lnTo>
                    <a:pt x="315" y="1091"/>
                  </a:lnTo>
                  <a:lnTo>
                    <a:pt x="343" y="1105"/>
                  </a:lnTo>
                  <a:lnTo>
                    <a:pt x="371" y="1118"/>
                  </a:lnTo>
                  <a:lnTo>
                    <a:pt x="400" y="1130"/>
                  </a:lnTo>
                  <a:lnTo>
                    <a:pt x="430" y="1141"/>
                  </a:lnTo>
                  <a:lnTo>
                    <a:pt x="460" y="1149"/>
                  </a:lnTo>
                  <a:lnTo>
                    <a:pt x="491" y="1158"/>
                  </a:lnTo>
                  <a:lnTo>
                    <a:pt x="523" y="1164"/>
                  </a:lnTo>
                  <a:lnTo>
                    <a:pt x="555" y="1169"/>
                  </a:lnTo>
                  <a:lnTo>
                    <a:pt x="588" y="1173"/>
                  </a:lnTo>
                  <a:lnTo>
                    <a:pt x="621" y="1175"/>
                  </a:lnTo>
                  <a:lnTo>
                    <a:pt x="656" y="1176"/>
                  </a:lnTo>
                  <a:lnTo>
                    <a:pt x="689" y="1175"/>
                  </a:lnTo>
                  <a:lnTo>
                    <a:pt x="723" y="1173"/>
                  </a:lnTo>
                  <a:lnTo>
                    <a:pt x="755" y="1169"/>
                  </a:lnTo>
                  <a:lnTo>
                    <a:pt x="787" y="1164"/>
                  </a:lnTo>
                  <a:lnTo>
                    <a:pt x="819" y="1158"/>
                  </a:lnTo>
                  <a:lnTo>
                    <a:pt x="850" y="1149"/>
                  </a:lnTo>
                  <a:lnTo>
                    <a:pt x="880" y="1141"/>
                  </a:lnTo>
                  <a:lnTo>
                    <a:pt x="910" y="1130"/>
                  </a:lnTo>
                  <a:lnTo>
                    <a:pt x="939" y="1118"/>
                  </a:lnTo>
                  <a:lnTo>
                    <a:pt x="967" y="1105"/>
                  </a:lnTo>
                  <a:lnTo>
                    <a:pt x="995" y="1091"/>
                  </a:lnTo>
                  <a:lnTo>
                    <a:pt x="1021" y="1075"/>
                  </a:lnTo>
                  <a:lnTo>
                    <a:pt x="1048" y="1059"/>
                  </a:lnTo>
                  <a:lnTo>
                    <a:pt x="1073" y="1042"/>
                  </a:lnTo>
                  <a:lnTo>
                    <a:pt x="1095" y="1024"/>
                  </a:lnTo>
                  <a:lnTo>
                    <a:pt x="1119" y="1003"/>
                  </a:lnTo>
                  <a:lnTo>
                    <a:pt x="1141" y="983"/>
                  </a:lnTo>
                  <a:lnTo>
                    <a:pt x="1161" y="962"/>
                  </a:lnTo>
                  <a:lnTo>
                    <a:pt x="1180" y="940"/>
                  </a:lnTo>
                  <a:lnTo>
                    <a:pt x="1199" y="917"/>
                  </a:lnTo>
                  <a:lnTo>
                    <a:pt x="1216" y="893"/>
                  </a:lnTo>
                  <a:lnTo>
                    <a:pt x="1231" y="869"/>
                  </a:lnTo>
                  <a:lnTo>
                    <a:pt x="1246" y="843"/>
                  </a:lnTo>
                  <a:lnTo>
                    <a:pt x="1259" y="817"/>
                  </a:lnTo>
                  <a:lnTo>
                    <a:pt x="1271" y="790"/>
                  </a:lnTo>
                  <a:lnTo>
                    <a:pt x="1282" y="763"/>
                  </a:lnTo>
                  <a:lnTo>
                    <a:pt x="1290" y="735"/>
                  </a:lnTo>
                  <a:lnTo>
                    <a:pt x="1297" y="707"/>
                  </a:lnTo>
                  <a:lnTo>
                    <a:pt x="1303" y="678"/>
                  </a:lnTo>
                  <a:lnTo>
                    <a:pt x="1307" y="648"/>
                  </a:lnTo>
                  <a:lnTo>
                    <a:pt x="1310" y="618"/>
                  </a:lnTo>
                  <a:lnTo>
                    <a:pt x="1310" y="588"/>
                  </a:lnTo>
                  <a:lnTo>
                    <a:pt x="1310" y="572"/>
                  </a:lnTo>
                  <a:lnTo>
                    <a:pt x="1309" y="556"/>
                  </a:lnTo>
                  <a:lnTo>
                    <a:pt x="1308" y="539"/>
                  </a:lnTo>
                  <a:lnTo>
                    <a:pt x="1307" y="523"/>
                  </a:lnTo>
                  <a:lnTo>
                    <a:pt x="1304" y="507"/>
                  </a:lnTo>
                  <a:lnTo>
                    <a:pt x="1301" y="492"/>
                  </a:lnTo>
                  <a:lnTo>
                    <a:pt x="1297" y="475"/>
                  </a:lnTo>
                  <a:lnTo>
                    <a:pt x="1294" y="459"/>
                  </a:lnTo>
                  <a:lnTo>
                    <a:pt x="1413" y="209"/>
                  </a:lnTo>
                  <a:close/>
                </a:path>
              </a:pathLst>
            </a:custGeom>
            <a:solidFill>
              <a:srgbClr val="000000"/>
            </a:solidFill>
            <a:ln w="9525">
              <a:noFill/>
              <a:round/>
              <a:headEnd/>
              <a:tailEnd/>
            </a:ln>
          </p:spPr>
          <p:txBody>
            <a:bodyPr/>
            <a:lstStyle/>
            <a:p>
              <a:endParaRPr lang="en-US"/>
            </a:p>
          </p:txBody>
        </p:sp>
      </p:grpSp>
      <p:sp>
        <p:nvSpPr>
          <p:cNvPr id="15363" name="Rectangle 25"/>
          <p:cNvSpPr>
            <a:spLocks noGrp="1" noChangeArrowheads="1"/>
          </p:cNvSpPr>
          <p:nvPr>
            <p:ph type="title"/>
          </p:nvPr>
        </p:nvSpPr>
        <p:spPr>
          <a:xfrm>
            <a:off x="2209800" y="457200"/>
            <a:ext cx="5257800" cy="780288"/>
          </a:xfrm>
        </p:spPr>
        <p:txBody>
          <a:bodyPr>
            <a:normAutofit fontScale="90000"/>
          </a:bodyPr>
          <a:lstStyle/>
          <a:p>
            <a:r>
              <a:rPr lang="en-US" dirty="0" smtClean="0"/>
              <a:t>Commitment Levels </a:t>
            </a:r>
          </a:p>
        </p:txBody>
      </p:sp>
      <p:sp>
        <p:nvSpPr>
          <p:cNvPr id="15364" name="Text Box 14"/>
          <p:cNvSpPr txBox="1">
            <a:spLocks noChangeArrowheads="1"/>
          </p:cNvSpPr>
          <p:nvPr/>
        </p:nvSpPr>
        <p:spPr bwMode="auto">
          <a:xfrm>
            <a:off x="1639888" y="4821238"/>
            <a:ext cx="2393950" cy="379412"/>
          </a:xfrm>
          <a:prstGeom prst="rect">
            <a:avLst/>
          </a:prstGeom>
          <a:gradFill rotWithShape="1">
            <a:gsLst>
              <a:gs pos="0">
                <a:srgbClr val="5E9EFF"/>
              </a:gs>
              <a:gs pos="39999">
                <a:srgbClr val="85C2FF"/>
              </a:gs>
              <a:gs pos="70000">
                <a:srgbClr val="C4D6EB"/>
              </a:gs>
              <a:gs pos="100000">
                <a:srgbClr val="FFEBFA"/>
              </a:gs>
            </a:gsLst>
            <a:lin ang="10800000" scaled="1"/>
          </a:gradFill>
          <a:ln w="12700">
            <a:solidFill>
              <a:schemeClr val="bg2"/>
            </a:solidFill>
            <a:miter lim="800000"/>
            <a:headEnd/>
            <a:tailEnd/>
          </a:ln>
        </p:spPr>
        <p:txBody>
          <a:bodyPr wrap="none">
            <a:spAutoFit/>
          </a:bodyPr>
          <a:lstStyle/>
          <a:p>
            <a:pPr eaLnBrk="0" hangingPunct="0"/>
            <a:r>
              <a:rPr lang="en-US" b="0">
                <a:solidFill>
                  <a:schemeClr val="tx1"/>
                </a:solidFill>
              </a:rPr>
              <a:t>External Commitment</a:t>
            </a:r>
          </a:p>
        </p:txBody>
      </p:sp>
      <p:sp>
        <p:nvSpPr>
          <p:cNvPr id="14341" name="Text Box 15"/>
          <p:cNvSpPr txBox="1">
            <a:spLocks noChangeArrowheads="1"/>
          </p:cNvSpPr>
          <p:nvPr/>
        </p:nvSpPr>
        <p:spPr bwMode="auto">
          <a:xfrm>
            <a:off x="4078288" y="4211638"/>
            <a:ext cx="2317750" cy="379412"/>
          </a:xfrm>
          <a:prstGeom prst="rect">
            <a:avLst/>
          </a:prstGeom>
          <a:gradFill flip="none" rotWithShape="1">
            <a:gsLst>
              <a:gs pos="0">
                <a:schemeClr val="accent1"/>
              </a:gs>
              <a:gs pos="50000">
                <a:srgbClr val="9CB86E"/>
              </a:gs>
              <a:gs pos="100000">
                <a:srgbClr val="156B13"/>
              </a:gs>
            </a:gsLst>
            <a:lin ang="0" scaled="1"/>
            <a:tileRect/>
          </a:gradFill>
          <a:ln w="12700">
            <a:solidFill>
              <a:schemeClr val="bg2"/>
            </a:solidFill>
            <a:miter lim="800000"/>
            <a:headEnd/>
            <a:tailEnd/>
          </a:ln>
        </p:spPr>
        <p:txBody>
          <a:bodyPr wrap="none">
            <a:spAutoFit/>
          </a:bodyPr>
          <a:lstStyle/>
          <a:p>
            <a:pPr eaLnBrk="0" hangingPunct="0">
              <a:defRPr/>
            </a:pPr>
            <a:r>
              <a:rPr lang="en-US" b="0" dirty="0">
                <a:solidFill>
                  <a:schemeClr val="tx1"/>
                </a:solidFill>
                <a:latin typeface="Arial" charset="0"/>
              </a:rPr>
              <a:t>Internal Commitment</a:t>
            </a:r>
          </a:p>
        </p:txBody>
      </p:sp>
      <p:grpSp>
        <p:nvGrpSpPr>
          <p:cNvPr id="3" name="Group 22"/>
          <p:cNvGrpSpPr>
            <a:grpSpLocks/>
          </p:cNvGrpSpPr>
          <p:nvPr/>
        </p:nvGrpSpPr>
        <p:grpSpPr bwMode="auto">
          <a:xfrm>
            <a:off x="6934200" y="2222500"/>
            <a:ext cx="1031875" cy="3416300"/>
            <a:chOff x="4380" y="1039"/>
            <a:chExt cx="650" cy="2439"/>
          </a:xfrm>
        </p:grpSpPr>
        <p:sp>
          <p:nvSpPr>
            <p:cNvPr id="15372" name="Text Box 17"/>
            <p:cNvSpPr txBox="1">
              <a:spLocks noChangeArrowheads="1"/>
            </p:cNvSpPr>
            <p:nvPr/>
          </p:nvSpPr>
          <p:spPr bwMode="auto">
            <a:xfrm>
              <a:off x="4380" y="1039"/>
              <a:ext cx="650" cy="442"/>
            </a:xfrm>
            <a:prstGeom prst="rect">
              <a:avLst/>
            </a:prstGeom>
            <a:noFill/>
            <a:ln w="9525">
              <a:noFill/>
              <a:miter lim="800000"/>
              <a:headEnd/>
              <a:tailEnd/>
            </a:ln>
          </p:spPr>
          <p:txBody>
            <a:bodyPr>
              <a:spAutoFit/>
            </a:bodyPr>
            <a:lstStyle/>
            <a:p>
              <a:pPr eaLnBrk="0" hangingPunct="0"/>
              <a:r>
                <a:rPr lang="en-US" sz="4000" b="0">
                  <a:solidFill>
                    <a:srgbClr val="008000"/>
                  </a:solidFill>
                </a:rPr>
                <a:t>$$$</a:t>
              </a:r>
              <a:endParaRPr lang="en-US" sz="2800" b="0">
                <a:solidFill>
                  <a:srgbClr val="008000"/>
                </a:solidFill>
              </a:endParaRPr>
            </a:p>
          </p:txBody>
        </p:sp>
        <p:sp>
          <p:nvSpPr>
            <p:cNvPr id="14349" name="AutoShape 18"/>
            <p:cNvSpPr>
              <a:spLocks noChangeArrowheads="1"/>
            </p:cNvSpPr>
            <p:nvPr/>
          </p:nvSpPr>
          <p:spPr bwMode="auto">
            <a:xfrm>
              <a:off x="4444" y="1462"/>
              <a:ext cx="528" cy="2016"/>
            </a:xfrm>
            <a:prstGeom prst="upArrow">
              <a:avLst>
                <a:gd name="adj1" fmla="val 50000"/>
                <a:gd name="adj2" fmla="val 95455"/>
              </a:avLst>
            </a:prstGeom>
            <a:gradFill flip="none" rotWithShape="1">
              <a:gsLst>
                <a:gs pos="0">
                  <a:schemeClr val="accent2">
                    <a:lumMod val="40000"/>
                    <a:lumOff val="60000"/>
                  </a:schemeClr>
                </a:gs>
                <a:gs pos="50000">
                  <a:srgbClr val="9CB86E"/>
                </a:gs>
                <a:gs pos="100000">
                  <a:srgbClr val="156B13"/>
                </a:gs>
              </a:gsLst>
              <a:lin ang="16200000" scaled="1"/>
              <a:tileRect/>
            </a:gradFill>
            <a:ln w="9525">
              <a:solidFill>
                <a:schemeClr val="tx1"/>
              </a:solidFill>
              <a:miter lim="800000"/>
              <a:headEnd/>
              <a:tailEnd/>
            </a:ln>
          </p:spPr>
          <p:txBody>
            <a:bodyPr wrap="none" anchor="ctr"/>
            <a:lstStyle/>
            <a:p>
              <a:pPr>
                <a:defRPr/>
              </a:pPr>
              <a:endParaRPr lang="en-US" dirty="0">
                <a:latin typeface="Arial" charset="0"/>
              </a:endParaRPr>
            </a:p>
          </p:txBody>
        </p:sp>
      </p:grpSp>
      <p:sp>
        <p:nvSpPr>
          <p:cNvPr id="15367" name="Text Box 19"/>
          <p:cNvSpPr txBox="1">
            <a:spLocks noChangeArrowheads="1"/>
          </p:cNvSpPr>
          <p:nvPr/>
        </p:nvSpPr>
        <p:spPr bwMode="auto">
          <a:xfrm rot="16200000" flipH="1">
            <a:off x="6469065" y="4351338"/>
            <a:ext cx="2058985" cy="366713"/>
          </a:xfrm>
          <a:prstGeom prst="rect">
            <a:avLst/>
          </a:prstGeom>
          <a:noFill/>
          <a:ln w="9525">
            <a:noFill/>
            <a:miter lim="800000"/>
            <a:headEnd/>
            <a:tailEnd/>
          </a:ln>
        </p:spPr>
        <p:txBody>
          <a:bodyPr wrap="square">
            <a:spAutoFit/>
          </a:bodyPr>
          <a:lstStyle/>
          <a:p>
            <a:pPr eaLnBrk="0" hangingPunct="0"/>
            <a:r>
              <a:rPr lang="en-US" b="0" dirty="0">
                <a:solidFill>
                  <a:schemeClr val="tx1"/>
                </a:solidFill>
              </a:rPr>
              <a:t>PERFORMANCE</a:t>
            </a:r>
          </a:p>
        </p:txBody>
      </p:sp>
      <p:sp>
        <p:nvSpPr>
          <p:cNvPr id="14344" name="AutoShape 20"/>
          <p:cNvSpPr>
            <a:spLocks noChangeArrowheads="1"/>
          </p:cNvSpPr>
          <p:nvPr/>
        </p:nvSpPr>
        <p:spPr bwMode="auto">
          <a:xfrm rot="5400000">
            <a:off x="5297488" y="3678238"/>
            <a:ext cx="685800" cy="3124200"/>
          </a:xfrm>
          <a:prstGeom prst="upArrow">
            <a:avLst>
              <a:gd name="adj1" fmla="val 50000"/>
              <a:gd name="adj2" fmla="val 113889"/>
            </a:avLst>
          </a:prstGeom>
          <a:gradFill flip="none" rotWithShape="1">
            <a:gsLst>
              <a:gs pos="0">
                <a:schemeClr val="accent2">
                  <a:lumMod val="40000"/>
                  <a:lumOff val="60000"/>
                </a:schemeClr>
              </a:gs>
              <a:gs pos="39999">
                <a:srgbClr val="85C2FF"/>
              </a:gs>
              <a:gs pos="70000">
                <a:srgbClr val="C4D6EB"/>
              </a:gs>
              <a:gs pos="100000">
                <a:srgbClr val="FFEBFA"/>
              </a:gs>
            </a:gsLst>
            <a:lin ang="5400000" scaled="1"/>
            <a:tileRect/>
          </a:gradFill>
          <a:ln w="9525">
            <a:solidFill>
              <a:schemeClr val="tx1"/>
            </a:solidFill>
            <a:miter lim="800000"/>
            <a:headEnd/>
            <a:tailEnd/>
          </a:ln>
        </p:spPr>
        <p:txBody>
          <a:bodyPr rot="10800000" vert="eaVert" wrap="none" anchor="ctr"/>
          <a:lstStyle/>
          <a:p>
            <a:pPr algn="ctr" eaLnBrk="0" hangingPunct="0">
              <a:defRPr/>
            </a:pPr>
            <a:endParaRPr lang="en-AU" sz="1200" b="0" dirty="0">
              <a:solidFill>
                <a:schemeClr val="tx1"/>
              </a:solidFill>
              <a:latin typeface="Arial" charset="0"/>
            </a:endParaRPr>
          </a:p>
        </p:txBody>
      </p:sp>
      <p:sp>
        <p:nvSpPr>
          <p:cNvPr id="15369" name="Rectangle 21"/>
          <p:cNvSpPr>
            <a:spLocks noChangeArrowheads="1"/>
          </p:cNvSpPr>
          <p:nvPr/>
        </p:nvSpPr>
        <p:spPr bwMode="auto">
          <a:xfrm>
            <a:off x="4038600" y="5029200"/>
            <a:ext cx="2209800" cy="549275"/>
          </a:xfrm>
          <a:prstGeom prst="rect">
            <a:avLst/>
          </a:prstGeom>
          <a:noFill/>
          <a:ln w="9525">
            <a:noFill/>
            <a:miter lim="800000"/>
            <a:headEnd/>
            <a:tailEnd/>
          </a:ln>
        </p:spPr>
        <p:txBody>
          <a:bodyPr>
            <a:spAutoFit/>
          </a:bodyPr>
          <a:lstStyle/>
          <a:p>
            <a:pPr eaLnBrk="0" hangingPunct="0"/>
            <a:r>
              <a:rPr lang="en-US" sz="1200" b="0" dirty="0">
                <a:solidFill>
                  <a:schemeClr val="tx1"/>
                </a:solidFill>
              </a:rPr>
              <a:t>            </a:t>
            </a:r>
            <a:r>
              <a:rPr lang="en-US" b="0" dirty="0">
                <a:solidFill>
                  <a:schemeClr val="tx1"/>
                </a:solidFill>
              </a:rPr>
              <a:t>ENGAGEMENT</a:t>
            </a:r>
          </a:p>
        </p:txBody>
      </p:sp>
      <p:sp>
        <p:nvSpPr>
          <p:cNvPr id="19" name="Rectangle 18"/>
          <p:cNvSpPr/>
          <p:nvPr/>
        </p:nvSpPr>
        <p:spPr>
          <a:xfrm>
            <a:off x="1905000" y="1295400"/>
            <a:ext cx="5562600" cy="1015663"/>
          </a:xfrm>
          <a:prstGeom prst="rect">
            <a:avLst/>
          </a:prstGeom>
        </p:spPr>
        <p:txBody>
          <a:bodyPr wrap="square">
            <a:spAutoFit/>
          </a:bodyPr>
          <a:lstStyle/>
          <a:p>
            <a:r>
              <a:rPr lang="en-US" sz="2000" b="1" i="1" dirty="0" smtClean="0"/>
              <a:t>Those employees who are most committed (engaged) perform 20% better and are 87% less likely to leave the organization</a:t>
            </a:r>
            <a:endParaRPr lang="en-US" sz="2000" b="1" dirty="0"/>
          </a:p>
        </p:txBody>
      </p:sp>
      <p:pic>
        <p:nvPicPr>
          <p:cNvPr id="18" name="Picture 17"/>
          <p:cNvPicPr/>
          <p:nvPr/>
        </p:nvPicPr>
        <p:blipFill>
          <a:blip r:embed="rId4"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ustDataLst>
      <p:tags r:id="rId1"/>
    </p:custData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What Happens in the Center…</a:t>
            </a:r>
          </a:p>
        </p:txBody>
      </p:sp>
      <p:grpSp>
        <p:nvGrpSpPr>
          <p:cNvPr id="2" name="Group 17"/>
          <p:cNvGrpSpPr>
            <a:grpSpLocks/>
          </p:cNvGrpSpPr>
          <p:nvPr/>
        </p:nvGrpSpPr>
        <p:grpSpPr bwMode="auto">
          <a:xfrm>
            <a:off x="5321300" y="2436813"/>
            <a:ext cx="3443288" cy="3213100"/>
            <a:chOff x="3352" y="1535"/>
            <a:chExt cx="2169" cy="2024"/>
          </a:xfrm>
        </p:grpSpPr>
        <p:sp>
          <p:nvSpPr>
            <p:cNvPr id="30732" name="Text Box 8"/>
            <p:cNvSpPr txBox="1">
              <a:spLocks noChangeArrowheads="1"/>
            </p:cNvSpPr>
            <p:nvPr/>
          </p:nvSpPr>
          <p:spPr bwMode="auto">
            <a:xfrm>
              <a:off x="4110" y="2803"/>
              <a:ext cx="1411" cy="756"/>
            </a:xfrm>
            <a:prstGeom prst="rect">
              <a:avLst/>
            </a:prstGeom>
            <a:noFill/>
            <a:ln w="9525">
              <a:noFill/>
              <a:miter lim="800000"/>
              <a:headEnd/>
              <a:tailEnd/>
            </a:ln>
          </p:spPr>
          <p:txBody>
            <a:bodyPr>
              <a:spAutoFit/>
            </a:bodyPr>
            <a:lstStyle/>
            <a:p>
              <a:r>
                <a:rPr lang="en-US" sz="2400">
                  <a:solidFill>
                    <a:srgbClr val="FF0000"/>
                  </a:solidFill>
                </a:rPr>
                <a:t>It doesn’t matter if I do it or not…</a:t>
              </a:r>
            </a:p>
          </p:txBody>
        </p:sp>
        <p:grpSp>
          <p:nvGrpSpPr>
            <p:cNvPr id="3" name="Group 15"/>
            <p:cNvGrpSpPr>
              <a:grpSpLocks/>
            </p:cNvGrpSpPr>
            <p:nvPr/>
          </p:nvGrpSpPr>
          <p:grpSpPr bwMode="auto">
            <a:xfrm>
              <a:off x="3352" y="1535"/>
              <a:ext cx="1919" cy="1122"/>
              <a:chOff x="3352" y="1535"/>
              <a:chExt cx="1919" cy="1122"/>
            </a:xfrm>
          </p:grpSpPr>
          <p:sp>
            <p:nvSpPr>
              <p:cNvPr id="30734" name="AutoShape 10"/>
              <p:cNvSpPr>
                <a:spLocks noChangeArrowheads="1"/>
              </p:cNvSpPr>
              <p:nvPr/>
            </p:nvSpPr>
            <p:spPr bwMode="auto">
              <a:xfrm>
                <a:off x="3352" y="1852"/>
                <a:ext cx="768" cy="576"/>
              </a:xfrm>
              <a:prstGeom prst="rightArrow">
                <a:avLst>
                  <a:gd name="adj1" fmla="val 50000"/>
                  <a:gd name="adj2" fmla="val 33333"/>
                </a:avLst>
              </a:prstGeom>
              <a:solidFill>
                <a:schemeClr val="tx1"/>
              </a:solidFill>
              <a:ln w="9525">
                <a:solidFill>
                  <a:schemeClr val="tx1"/>
                </a:solidFill>
                <a:miter lim="800000"/>
                <a:headEnd/>
                <a:tailEnd/>
              </a:ln>
            </p:spPr>
            <p:txBody>
              <a:bodyPr wrap="none" anchor="ctr"/>
              <a:lstStyle/>
              <a:p>
                <a:r>
                  <a:rPr lang="en-US" sz="1400">
                    <a:solidFill>
                      <a:srgbClr val="FFFFFF"/>
                    </a:solidFill>
                  </a:rPr>
                  <a:t>  No response</a:t>
                </a:r>
              </a:p>
            </p:txBody>
          </p:sp>
          <p:pic>
            <p:nvPicPr>
              <p:cNvPr id="30735" name="Picture 11"/>
              <p:cNvPicPr>
                <a:picLocks noChangeAspect="1" noChangeArrowheads="1"/>
              </p:cNvPicPr>
              <p:nvPr/>
            </p:nvPicPr>
            <p:blipFill>
              <a:blip r:embed="rId3" cstate="print"/>
              <a:srcRect r="75996" b="54427"/>
              <a:stretch>
                <a:fillRect/>
              </a:stretch>
            </p:blipFill>
            <p:spPr bwMode="auto">
              <a:xfrm>
                <a:off x="4175" y="1535"/>
                <a:ext cx="1096" cy="1122"/>
              </a:xfrm>
              <a:prstGeom prst="rect">
                <a:avLst/>
              </a:prstGeom>
              <a:noFill/>
              <a:ln w="9525">
                <a:noFill/>
                <a:miter lim="800000"/>
                <a:headEnd/>
                <a:tailEnd/>
              </a:ln>
            </p:spPr>
          </p:pic>
        </p:grpSp>
      </p:grpSp>
      <p:grpSp>
        <p:nvGrpSpPr>
          <p:cNvPr id="4" name="Group 16"/>
          <p:cNvGrpSpPr>
            <a:grpSpLocks/>
          </p:cNvGrpSpPr>
          <p:nvPr/>
        </p:nvGrpSpPr>
        <p:grpSpPr bwMode="auto">
          <a:xfrm>
            <a:off x="2279650" y="2432050"/>
            <a:ext cx="3546475" cy="3595688"/>
            <a:chOff x="1436" y="1532"/>
            <a:chExt cx="2234" cy="2265"/>
          </a:xfrm>
        </p:grpSpPr>
        <p:sp>
          <p:nvSpPr>
            <p:cNvPr id="30728" name="Text Box 7"/>
            <p:cNvSpPr txBox="1">
              <a:spLocks noChangeArrowheads="1"/>
            </p:cNvSpPr>
            <p:nvPr/>
          </p:nvSpPr>
          <p:spPr bwMode="auto">
            <a:xfrm>
              <a:off x="2259" y="2808"/>
              <a:ext cx="1411" cy="989"/>
            </a:xfrm>
            <a:prstGeom prst="rect">
              <a:avLst/>
            </a:prstGeom>
            <a:noFill/>
            <a:ln w="9525">
              <a:noFill/>
              <a:miter lim="800000"/>
              <a:headEnd/>
              <a:tailEnd/>
            </a:ln>
          </p:spPr>
          <p:txBody>
            <a:bodyPr>
              <a:spAutoFit/>
            </a:bodyPr>
            <a:lstStyle/>
            <a:p>
              <a:r>
                <a:rPr lang="en-US" sz="2400">
                  <a:solidFill>
                    <a:srgbClr val="3399FF"/>
                  </a:solidFill>
                </a:rPr>
                <a:t>I </a:t>
              </a:r>
              <a:r>
                <a:rPr lang="en-US" sz="2400" i="1">
                  <a:solidFill>
                    <a:srgbClr val="3399FF"/>
                  </a:solidFill>
                </a:rPr>
                <a:t>think</a:t>
              </a:r>
              <a:r>
                <a:rPr lang="en-US" sz="2400">
                  <a:solidFill>
                    <a:srgbClr val="3399FF"/>
                  </a:solidFill>
                </a:rPr>
                <a:t> that’s how I was supposed to do it?</a:t>
              </a:r>
              <a:endParaRPr lang="en-US" sz="2400">
                <a:solidFill>
                  <a:schemeClr val="tx1"/>
                </a:solidFill>
              </a:endParaRPr>
            </a:p>
          </p:txBody>
        </p:sp>
        <p:grpSp>
          <p:nvGrpSpPr>
            <p:cNvPr id="5" name="Group 14"/>
            <p:cNvGrpSpPr>
              <a:grpSpLocks/>
            </p:cNvGrpSpPr>
            <p:nvPr/>
          </p:nvGrpSpPr>
          <p:grpSpPr bwMode="auto">
            <a:xfrm>
              <a:off x="1436" y="1532"/>
              <a:ext cx="1921" cy="1128"/>
              <a:chOff x="1436" y="1532"/>
              <a:chExt cx="1921" cy="1128"/>
            </a:xfrm>
          </p:grpSpPr>
          <p:sp>
            <p:nvSpPr>
              <p:cNvPr id="30730" name="AutoShape 9"/>
              <p:cNvSpPr>
                <a:spLocks noChangeArrowheads="1"/>
              </p:cNvSpPr>
              <p:nvPr/>
            </p:nvSpPr>
            <p:spPr bwMode="auto">
              <a:xfrm>
                <a:off x="1436" y="1864"/>
                <a:ext cx="787" cy="568"/>
              </a:xfrm>
              <a:prstGeom prst="rightArrow">
                <a:avLst>
                  <a:gd name="adj1" fmla="val 50000"/>
                  <a:gd name="adj2" fmla="val 34639"/>
                </a:avLst>
              </a:prstGeom>
              <a:solidFill>
                <a:schemeClr val="tx1"/>
              </a:solidFill>
              <a:ln w="9525">
                <a:solidFill>
                  <a:schemeClr val="tx1"/>
                </a:solidFill>
                <a:miter lim="800000"/>
                <a:headEnd/>
                <a:tailEnd/>
              </a:ln>
            </p:spPr>
            <p:txBody>
              <a:bodyPr wrap="none" anchor="ctr"/>
              <a:lstStyle/>
              <a:p>
                <a:r>
                  <a:rPr lang="en-US" sz="1400">
                    <a:solidFill>
                      <a:srgbClr val="FFFFFF"/>
                    </a:solidFill>
                  </a:rPr>
                  <a:t>  No response</a:t>
                </a:r>
              </a:p>
            </p:txBody>
          </p:sp>
          <p:pic>
            <p:nvPicPr>
              <p:cNvPr id="30731" name="Picture 12"/>
              <p:cNvPicPr>
                <a:picLocks noChangeAspect="1" noChangeArrowheads="1"/>
              </p:cNvPicPr>
              <p:nvPr/>
            </p:nvPicPr>
            <p:blipFill>
              <a:blip r:embed="rId4" cstate="print"/>
              <a:srcRect l="51021" r="25000" b="54460"/>
              <a:stretch>
                <a:fillRect/>
              </a:stretch>
            </p:blipFill>
            <p:spPr bwMode="auto">
              <a:xfrm>
                <a:off x="2257" y="1532"/>
                <a:ext cx="1100" cy="1128"/>
              </a:xfrm>
              <a:prstGeom prst="rect">
                <a:avLst/>
              </a:prstGeom>
              <a:noFill/>
              <a:ln w="9525">
                <a:noFill/>
                <a:miter lim="800000"/>
                <a:headEnd/>
                <a:tailEnd/>
              </a:ln>
            </p:spPr>
          </p:pic>
        </p:grpSp>
      </p:grpSp>
      <p:grpSp>
        <p:nvGrpSpPr>
          <p:cNvPr id="6" name="Group 18"/>
          <p:cNvGrpSpPr>
            <a:grpSpLocks/>
          </p:cNvGrpSpPr>
          <p:nvPr/>
        </p:nvGrpSpPr>
        <p:grpSpPr bwMode="auto">
          <a:xfrm>
            <a:off x="284163" y="2432050"/>
            <a:ext cx="2159000" cy="2649538"/>
            <a:chOff x="179" y="1532"/>
            <a:chExt cx="1360" cy="1669"/>
          </a:xfrm>
        </p:grpSpPr>
        <p:sp>
          <p:nvSpPr>
            <p:cNvPr id="57350" name="Text Box 6"/>
            <p:cNvSpPr txBox="1">
              <a:spLocks noChangeArrowheads="1"/>
            </p:cNvSpPr>
            <p:nvPr/>
          </p:nvSpPr>
          <p:spPr bwMode="auto">
            <a:xfrm>
              <a:off x="179" y="2913"/>
              <a:ext cx="1360" cy="288"/>
            </a:xfrm>
            <a:prstGeom prst="rect">
              <a:avLst/>
            </a:prstGeom>
            <a:noFill/>
            <a:ln w="9525">
              <a:noFill/>
              <a:miter lim="800000"/>
              <a:headEnd/>
              <a:tailEnd/>
            </a:ln>
          </p:spPr>
          <p:txBody>
            <a:bodyPr wrap="none">
              <a:spAutoFit/>
            </a:bodyPr>
            <a:lstStyle/>
            <a:p>
              <a:pPr>
                <a:defRPr/>
              </a:pPr>
              <a:r>
                <a:rPr lang="en-US" sz="2400" dirty="0">
                  <a:solidFill>
                    <a:schemeClr val="accent6"/>
                  </a:solidFill>
                </a:rPr>
                <a:t>Wow! I did it! </a:t>
              </a:r>
            </a:p>
          </p:txBody>
        </p:sp>
        <p:pic>
          <p:nvPicPr>
            <p:cNvPr id="30727" name="Picture 13"/>
            <p:cNvPicPr>
              <a:picLocks noChangeAspect="1" noChangeArrowheads="1"/>
            </p:cNvPicPr>
            <p:nvPr/>
          </p:nvPicPr>
          <p:blipFill>
            <a:blip r:embed="rId5" cstate="print"/>
            <a:srcRect l="76530" b="54460"/>
            <a:stretch>
              <a:fillRect/>
            </a:stretch>
          </p:blipFill>
          <p:spPr bwMode="auto">
            <a:xfrm>
              <a:off x="287" y="1532"/>
              <a:ext cx="1077" cy="1128"/>
            </a:xfrm>
            <a:prstGeom prst="rect">
              <a:avLst/>
            </a:prstGeom>
            <a:noFill/>
            <a:ln w="9525">
              <a:noFill/>
              <a:miter lim="800000"/>
              <a:headEnd/>
              <a:tailEnd/>
            </a:ln>
          </p:spPr>
        </p:pic>
      </p:grpSp>
      <p:pic>
        <p:nvPicPr>
          <p:cNvPr id="16" name="Picture 15"/>
          <p:cNvPicPr/>
          <p:nvPr/>
        </p:nvPicPr>
        <p:blipFill>
          <a:blip r:embed="rId6"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752600" y="457200"/>
            <a:ext cx="6400800" cy="879475"/>
          </a:xfrm>
          <a:prstGeom prst="rect">
            <a:avLst/>
          </a:prstGeom>
          <a:noFill/>
          <a:ln w="9525">
            <a:noFill/>
            <a:miter lim="800000"/>
            <a:headEnd/>
            <a:tailEnd/>
          </a:ln>
        </p:spPr>
        <p:txBody>
          <a:bodyPr anchor="ctr"/>
          <a:lstStyle/>
          <a:p>
            <a:r>
              <a:rPr lang="en-US" sz="3200" dirty="0">
                <a:solidFill>
                  <a:srgbClr val="1D88C3"/>
                </a:solidFill>
              </a:rPr>
              <a:t>Employee Engagement Framework</a:t>
            </a:r>
          </a:p>
        </p:txBody>
      </p:sp>
      <p:cxnSp>
        <p:nvCxnSpPr>
          <p:cNvPr id="17" name="Straight Connector 16"/>
          <p:cNvCxnSpPr/>
          <p:nvPr/>
        </p:nvCxnSpPr>
        <p:spPr>
          <a:xfrm>
            <a:off x="457200" y="1355725"/>
            <a:ext cx="8229600" cy="0"/>
          </a:xfrm>
          <a:prstGeom prst="line">
            <a:avLst/>
          </a:prstGeom>
          <a:ln>
            <a:solidFill>
              <a:srgbClr val="4C5F68">
                <a:alpha val="65000"/>
              </a:srgbClr>
            </a:solidFill>
          </a:ln>
          <a:effectLst/>
        </p:spPr>
        <p:style>
          <a:lnRef idx="2">
            <a:schemeClr val="accent1"/>
          </a:lnRef>
          <a:fillRef idx="0">
            <a:schemeClr val="accent1"/>
          </a:fillRef>
          <a:effectRef idx="1">
            <a:schemeClr val="accent1"/>
          </a:effectRef>
          <a:fontRef idx="minor">
            <a:schemeClr val="tx1"/>
          </a:fontRef>
        </p:style>
      </p:cxnSp>
      <p:grpSp>
        <p:nvGrpSpPr>
          <p:cNvPr id="2" name="Group 18"/>
          <p:cNvGrpSpPr>
            <a:grpSpLocks/>
          </p:cNvGrpSpPr>
          <p:nvPr/>
        </p:nvGrpSpPr>
        <p:grpSpPr bwMode="auto">
          <a:xfrm>
            <a:off x="1260474" y="2590800"/>
            <a:ext cx="6892925" cy="3519488"/>
            <a:chOff x="457200" y="2925763"/>
            <a:chExt cx="6070600" cy="3200400"/>
          </a:xfrm>
        </p:grpSpPr>
        <p:pic>
          <p:nvPicPr>
            <p:cNvPr id="16391" name="Picture 10" descr="C:\ci\creativello\ee model blank.png"/>
            <p:cNvPicPr>
              <a:picLocks noChangeAspect="1" noChangeArrowheads="1"/>
            </p:cNvPicPr>
            <p:nvPr/>
          </p:nvPicPr>
          <p:blipFill>
            <a:blip r:embed="rId2" cstate="print"/>
            <a:srcRect/>
            <a:stretch>
              <a:fillRect/>
            </a:stretch>
          </p:blipFill>
          <p:spPr bwMode="auto">
            <a:xfrm>
              <a:off x="457200" y="2925763"/>
              <a:ext cx="6070600" cy="3200400"/>
            </a:xfrm>
            <a:prstGeom prst="rect">
              <a:avLst/>
            </a:prstGeom>
            <a:noFill/>
            <a:ln w="9525">
              <a:noFill/>
              <a:miter lim="800000"/>
              <a:headEnd/>
              <a:tailEnd/>
            </a:ln>
          </p:spPr>
        </p:pic>
        <p:sp>
          <p:nvSpPr>
            <p:cNvPr id="16392" name="TextBox 2"/>
            <p:cNvSpPr txBox="1">
              <a:spLocks noChangeArrowheads="1"/>
            </p:cNvSpPr>
            <p:nvPr/>
          </p:nvSpPr>
          <p:spPr bwMode="auto">
            <a:xfrm>
              <a:off x="1750495" y="3296092"/>
              <a:ext cx="1896471" cy="738664"/>
            </a:xfrm>
            <a:prstGeom prst="rect">
              <a:avLst/>
            </a:prstGeom>
            <a:noFill/>
            <a:ln w="9525">
              <a:noFill/>
              <a:miter lim="800000"/>
              <a:headEnd/>
              <a:tailEnd/>
            </a:ln>
          </p:spPr>
          <p:txBody>
            <a:bodyPr>
              <a:spAutoFit/>
            </a:bodyPr>
            <a:lstStyle/>
            <a:p>
              <a:pPr algn="ctr">
                <a:lnSpc>
                  <a:spcPts val="2400"/>
                </a:lnSpc>
              </a:pPr>
              <a:r>
                <a:rPr lang="en-US"/>
                <a:t>Engagement with</a:t>
              </a:r>
              <a:br>
                <a:rPr lang="en-US"/>
              </a:br>
              <a:r>
                <a:rPr lang="en-US"/>
                <a:t>The Organization</a:t>
              </a:r>
              <a:endParaRPr lang="en-US" sz="2400"/>
            </a:p>
          </p:txBody>
        </p:sp>
        <p:sp>
          <p:nvSpPr>
            <p:cNvPr id="16393" name="TextBox 2"/>
            <p:cNvSpPr txBox="1">
              <a:spLocks noChangeArrowheads="1"/>
            </p:cNvSpPr>
            <p:nvPr/>
          </p:nvSpPr>
          <p:spPr bwMode="auto">
            <a:xfrm>
              <a:off x="4538332" y="3296092"/>
              <a:ext cx="1896471" cy="738664"/>
            </a:xfrm>
            <a:prstGeom prst="rect">
              <a:avLst/>
            </a:prstGeom>
            <a:noFill/>
            <a:ln w="9525">
              <a:noFill/>
              <a:miter lim="800000"/>
              <a:headEnd/>
              <a:tailEnd/>
            </a:ln>
          </p:spPr>
          <p:txBody>
            <a:bodyPr>
              <a:spAutoFit/>
            </a:bodyPr>
            <a:lstStyle/>
            <a:p>
              <a:pPr algn="ctr">
                <a:lnSpc>
                  <a:spcPts val="2400"/>
                </a:lnSpc>
              </a:pPr>
              <a:r>
                <a:rPr lang="en-US"/>
                <a:t>Engagement with</a:t>
              </a:r>
              <a:br>
                <a:rPr lang="en-US"/>
              </a:br>
              <a:r>
                <a:rPr lang="en-US"/>
                <a:t>“My Manager”</a:t>
              </a:r>
              <a:endParaRPr lang="en-US" sz="2400"/>
            </a:p>
          </p:txBody>
        </p:sp>
        <p:sp>
          <p:nvSpPr>
            <p:cNvPr id="16394" name="TextBox 2"/>
            <p:cNvSpPr txBox="1">
              <a:spLocks noChangeArrowheads="1"/>
            </p:cNvSpPr>
            <p:nvPr/>
          </p:nvSpPr>
          <p:spPr bwMode="auto">
            <a:xfrm>
              <a:off x="1835559" y="5138051"/>
              <a:ext cx="2048871" cy="461665"/>
            </a:xfrm>
            <a:prstGeom prst="rect">
              <a:avLst/>
            </a:prstGeom>
            <a:noFill/>
            <a:ln w="9525">
              <a:noFill/>
              <a:miter lim="800000"/>
              <a:headEnd/>
              <a:tailEnd/>
            </a:ln>
          </p:spPr>
          <p:txBody>
            <a:bodyPr>
              <a:spAutoFit/>
            </a:bodyPr>
            <a:lstStyle/>
            <a:p>
              <a:pPr algn="ctr"/>
              <a:r>
                <a:rPr lang="en-US"/>
                <a:t>Strategic Alignment</a:t>
              </a:r>
              <a:endParaRPr lang="en-US" sz="2400"/>
            </a:p>
          </p:txBody>
        </p:sp>
        <p:sp>
          <p:nvSpPr>
            <p:cNvPr id="16395" name="TextBox 2"/>
            <p:cNvSpPr txBox="1">
              <a:spLocks noChangeArrowheads="1"/>
            </p:cNvSpPr>
            <p:nvPr/>
          </p:nvSpPr>
          <p:spPr bwMode="auto">
            <a:xfrm>
              <a:off x="4396565" y="5138051"/>
              <a:ext cx="2048871" cy="461665"/>
            </a:xfrm>
            <a:prstGeom prst="rect">
              <a:avLst/>
            </a:prstGeom>
            <a:noFill/>
            <a:ln w="9525">
              <a:noFill/>
              <a:miter lim="800000"/>
              <a:headEnd/>
              <a:tailEnd/>
            </a:ln>
          </p:spPr>
          <p:txBody>
            <a:bodyPr>
              <a:spAutoFit/>
            </a:bodyPr>
            <a:lstStyle/>
            <a:p>
              <a:pPr algn="ctr"/>
              <a:r>
                <a:rPr lang="en-US"/>
                <a:t>Competency</a:t>
              </a:r>
              <a:endParaRPr lang="en-US" sz="2400"/>
            </a:p>
          </p:txBody>
        </p:sp>
        <p:sp>
          <p:nvSpPr>
            <p:cNvPr id="16396" name="TextBox 2"/>
            <p:cNvSpPr txBox="1">
              <a:spLocks noChangeArrowheads="1"/>
            </p:cNvSpPr>
            <p:nvPr/>
          </p:nvSpPr>
          <p:spPr bwMode="auto">
            <a:xfrm>
              <a:off x="3391455" y="4077288"/>
              <a:ext cx="1402060" cy="622414"/>
            </a:xfrm>
            <a:prstGeom prst="rect">
              <a:avLst/>
            </a:prstGeom>
            <a:noFill/>
            <a:ln w="9525">
              <a:noFill/>
              <a:miter lim="800000"/>
              <a:headEnd/>
              <a:tailEnd/>
            </a:ln>
          </p:spPr>
          <p:txBody>
            <a:bodyPr>
              <a:spAutoFit/>
            </a:bodyPr>
            <a:lstStyle/>
            <a:p>
              <a:pPr algn="ctr">
                <a:lnSpc>
                  <a:spcPts val="2000"/>
                </a:lnSpc>
              </a:pPr>
              <a:r>
                <a:rPr lang="en-US" dirty="0"/>
                <a:t>High Performance</a:t>
              </a:r>
              <a:endParaRPr lang="en-US" sz="2400" dirty="0"/>
            </a:p>
          </p:txBody>
        </p:sp>
      </p:grpSp>
      <p:sp>
        <p:nvSpPr>
          <p:cNvPr id="20" name="TextBox 2"/>
          <p:cNvSpPr txBox="1">
            <a:spLocks noChangeArrowheads="1"/>
          </p:cNvSpPr>
          <p:nvPr/>
        </p:nvSpPr>
        <p:spPr bwMode="auto">
          <a:xfrm>
            <a:off x="446088" y="1600200"/>
            <a:ext cx="8240712" cy="830263"/>
          </a:xfrm>
          <a:prstGeom prst="rect">
            <a:avLst/>
          </a:prstGeom>
          <a:noFill/>
          <a:ln w="9525">
            <a:noFill/>
            <a:miter lim="800000"/>
            <a:headEnd/>
            <a:tailEnd/>
          </a:ln>
        </p:spPr>
        <p:txBody>
          <a:bodyPr>
            <a:spAutoFit/>
          </a:bodyPr>
          <a:lstStyle/>
          <a:p>
            <a:pPr>
              <a:defRPr/>
            </a:pPr>
            <a:r>
              <a:rPr lang="en-US" sz="2400" dirty="0">
                <a:latin typeface="+mn-lt"/>
                <a:cs typeface="ＭＳ Ｐゴシック" charset="0"/>
              </a:rPr>
              <a:t>An employee engagement model based on statistical analysis and widely supported by industry research.</a:t>
            </a:r>
          </a:p>
        </p:txBody>
      </p:sp>
      <p:pic>
        <p:nvPicPr>
          <p:cNvPr id="12" name="Picture 11"/>
          <p:cNvPicPr/>
          <p:nvPr/>
        </p:nvPicPr>
        <p:blipFill>
          <a:blip r:embed="rId3" cstate="print"/>
          <a:srcRect/>
          <a:stretch>
            <a:fillRect/>
          </a:stretch>
        </p:blipFill>
        <p:spPr bwMode="auto">
          <a:xfrm>
            <a:off x="7772400" y="0"/>
            <a:ext cx="1371600" cy="762000"/>
          </a:xfrm>
          <a:prstGeom prst="rect">
            <a:avLst/>
          </a:prstGeom>
          <a:noFill/>
          <a:ln w="1">
            <a:noFill/>
            <a:miter lim="800000"/>
            <a:headEnd/>
            <a:tailEnd type="none" w="med" len="med"/>
          </a:ln>
          <a:effectLst/>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85800"/>
            <a:ext cx="5430461"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Objective of the study</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25" name="Rectangle 1"/>
          <p:cNvSpPr>
            <a:spLocks noChangeArrowheads="1"/>
          </p:cNvSpPr>
          <p:nvPr/>
        </p:nvSpPr>
        <p:spPr bwMode="auto">
          <a:xfrm>
            <a:off x="304800" y="1600200"/>
            <a:ext cx="86106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analyze and understand the conceptual framework of  the employee engagement practices in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Jaypee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Hospital</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bring to light the relationship between employer and employee during engagement practices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study the various area and determine the problems and solutions provided by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Jaypee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Hospital in reducing the gap between different departments by creating an alignment through fun activities (creative activities, quiz competition, fun games &amp; recognizing the employees &amp; celebrating their birthday and work anniversary).</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explore the psychological experience towards engagement practices and work involvement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cstate="print"/>
          <a:srcRect/>
          <a:stretch>
            <a:fillRect/>
          </a:stretch>
        </p:blipFill>
        <p:spPr bwMode="auto">
          <a:xfrm>
            <a:off x="7772400" y="0"/>
            <a:ext cx="1371600" cy="762000"/>
          </a:xfrm>
          <a:prstGeom prst="rect">
            <a:avLst/>
          </a:prstGeom>
          <a:noFill/>
          <a:ln w="1">
            <a:noFill/>
            <a:miter lim="800000"/>
            <a:headEnd/>
            <a:tailEnd type="none" w="med" len="med"/>
          </a:ln>
          <a:effectLst/>
        </p:spPr>
      </p:pic>
      <p:pic>
        <p:nvPicPr>
          <p:cNvPr id="2050" name="Picture 2" descr="\\JH-CTXFILE-SVR\Folder Redirection\anisha.sonal\Desktop\Research-Objectives.jpg"/>
          <p:cNvPicPr>
            <a:picLocks noChangeAspect="1" noChangeArrowheads="1"/>
          </p:cNvPicPr>
          <p:nvPr/>
        </p:nvPicPr>
        <p:blipFill>
          <a:blip r:embed="rId3" cstate="print"/>
          <a:srcRect/>
          <a:stretch>
            <a:fillRect/>
          </a:stretch>
        </p:blipFill>
        <p:spPr bwMode="auto">
          <a:xfrm>
            <a:off x="7239000" y="5334000"/>
            <a:ext cx="1905000" cy="1524000"/>
          </a:xfrm>
          <a:prstGeom prst="rect">
            <a:avLst/>
          </a:prstGeom>
          <a:noFill/>
        </p:spPr>
      </p:pic>
    </p:spTree>
  </p:cSld>
  <p:clrMapOvr>
    <a:masterClrMapping/>
  </p:clrMapOvr>
  <p:transition spd="med">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895</TotalTime>
  <Words>2176</Words>
  <Application>Microsoft Office PowerPoint</Application>
  <PresentationFormat>On-screen Show (4:3)</PresentationFormat>
  <Paragraphs>278</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Slide 1</vt:lpstr>
      <vt:lpstr>Slide 2</vt:lpstr>
      <vt:lpstr>How Many of You Would Like to…</vt:lpstr>
      <vt:lpstr>Slide 4</vt:lpstr>
      <vt:lpstr>Slide 5</vt:lpstr>
      <vt:lpstr>Commitment Levels </vt:lpstr>
      <vt:lpstr>What Happens in the Center…</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anisha.sonal</dc:creator>
  <cp:lastModifiedBy>anisha.sonal</cp:lastModifiedBy>
  <cp:revision>85</cp:revision>
  <dcterms:created xsi:type="dcterms:W3CDTF">2015-05-14T05:58:03Z</dcterms:created>
  <dcterms:modified xsi:type="dcterms:W3CDTF">2015-05-16T05:26:43Z</dcterms:modified>
</cp:coreProperties>
</file>