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62" r:id="rId15"/>
    <p:sldId id="264" r:id="rId16"/>
    <p:sldId id="265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urohit\Desktop\Project_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urohit\Desktop\Project_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urohit\Desktop\Project_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Turnaround</a:t>
            </a:r>
            <a:r>
              <a:rPr lang="en-US" sz="12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Time in Reimbusiment for month of February</a:t>
            </a:r>
            <a:endParaRPr lang="en-US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37088633151623"/>
          <c:y val="0.11807354275417142"/>
          <c:w val="0.85299565919644671"/>
          <c:h val="0.76885672253511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'Feb2015'!$I$3:$I$28</c:f>
              <c:numCache>
                <c:formatCode>General</c:formatCode>
                <c:ptCount val="26"/>
                <c:pt idx="0">
                  <c:v>21</c:v>
                </c:pt>
                <c:pt idx="1">
                  <c:v>12</c:v>
                </c:pt>
                <c:pt idx="2">
                  <c:v>43</c:v>
                </c:pt>
                <c:pt idx="3">
                  <c:v>7</c:v>
                </c:pt>
                <c:pt idx="4">
                  <c:v>28</c:v>
                </c:pt>
                <c:pt idx="5">
                  <c:v>31</c:v>
                </c:pt>
                <c:pt idx="6">
                  <c:v>16</c:v>
                </c:pt>
                <c:pt idx="7">
                  <c:v>26</c:v>
                </c:pt>
                <c:pt idx="8">
                  <c:v>9</c:v>
                </c:pt>
                <c:pt idx="9">
                  <c:v>11</c:v>
                </c:pt>
                <c:pt idx="10">
                  <c:v>6</c:v>
                </c:pt>
                <c:pt idx="11">
                  <c:v>11</c:v>
                </c:pt>
                <c:pt idx="12">
                  <c:v>76</c:v>
                </c:pt>
                <c:pt idx="13">
                  <c:v>20</c:v>
                </c:pt>
                <c:pt idx="14">
                  <c:v>59</c:v>
                </c:pt>
                <c:pt idx="15">
                  <c:v>39</c:v>
                </c:pt>
                <c:pt idx="16">
                  <c:v>8</c:v>
                </c:pt>
                <c:pt idx="17">
                  <c:v>18</c:v>
                </c:pt>
                <c:pt idx="18">
                  <c:v>25</c:v>
                </c:pt>
                <c:pt idx="19">
                  <c:v>9</c:v>
                </c:pt>
                <c:pt idx="20">
                  <c:v>16</c:v>
                </c:pt>
                <c:pt idx="21">
                  <c:v>25</c:v>
                </c:pt>
                <c:pt idx="22">
                  <c:v>44</c:v>
                </c:pt>
                <c:pt idx="23">
                  <c:v>16</c:v>
                </c:pt>
                <c:pt idx="24">
                  <c:v>63</c:v>
                </c:pt>
                <c:pt idx="25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586928"/>
        <c:axId val="180272920"/>
      </c:barChart>
      <c:catAx>
        <c:axId val="180586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CLAIMS SERIALS NO.</a:t>
                </a:r>
              </a:p>
            </c:rich>
          </c:tx>
          <c:layout>
            <c:manualLayout>
              <c:xMode val="edge"/>
              <c:yMode val="edge"/>
              <c:x val="0.37442644188707191"/>
              <c:y val="0.939786273125051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72920"/>
        <c:crosses val="autoZero"/>
        <c:auto val="1"/>
        <c:lblAlgn val="ctr"/>
        <c:lblOffset val="100"/>
        <c:noMultiLvlLbl val="0"/>
      </c:catAx>
      <c:valAx>
        <c:axId val="180272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TURNAROUND</a:t>
                </a:r>
                <a:r>
                  <a:rPr lang="en-US" sz="1200" b="1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TIME </a:t>
                </a:r>
                <a:r>
                  <a:rPr lang="en-US" sz="1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</a:t>
                </a:r>
                <a:r>
                  <a:rPr lang="en-US" sz="1200" b="1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DAYS</a:t>
                </a:r>
                <a:endParaRPr lang="en-US" sz="1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8.5390637229708286E-3"/>
              <c:y val="0.218094753868618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58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Turnaround Time in Reimbusiment for month of March</a:t>
            </a:r>
            <a:endParaRPr lang="en-US" sz="120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137038664158396"/>
          <c:y val="0.15912877425754848"/>
          <c:w val="0.82844497344808665"/>
          <c:h val="0.720887649460484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March2015!$I$3:$I$27</c:f>
              <c:numCache>
                <c:formatCode>General</c:formatCode>
                <c:ptCount val="25"/>
                <c:pt idx="0">
                  <c:v>21</c:v>
                </c:pt>
                <c:pt idx="1">
                  <c:v>3</c:v>
                </c:pt>
                <c:pt idx="2">
                  <c:v>6</c:v>
                </c:pt>
                <c:pt idx="3">
                  <c:v>39</c:v>
                </c:pt>
                <c:pt idx="4">
                  <c:v>6</c:v>
                </c:pt>
                <c:pt idx="5">
                  <c:v>49</c:v>
                </c:pt>
                <c:pt idx="6">
                  <c:v>24</c:v>
                </c:pt>
                <c:pt idx="7">
                  <c:v>55</c:v>
                </c:pt>
                <c:pt idx="8">
                  <c:v>6</c:v>
                </c:pt>
                <c:pt idx="9">
                  <c:v>6</c:v>
                </c:pt>
                <c:pt idx="10">
                  <c:v>20</c:v>
                </c:pt>
                <c:pt idx="11">
                  <c:v>9</c:v>
                </c:pt>
                <c:pt idx="12">
                  <c:v>36</c:v>
                </c:pt>
                <c:pt idx="13">
                  <c:v>28</c:v>
                </c:pt>
                <c:pt idx="14">
                  <c:v>6</c:v>
                </c:pt>
                <c:pt idx="15">
                  <c:v>5</c:v>
                </c:pt>
                <c:pt idx="16">
                  <c:v>23</c:v>
                </c:pt>
                <c:pt idx="17">
                  <c:v>21</c:v>
                </c:pt>
                <c:pt idx="18">
                  <c:v>24</c:v>
                </c:pt>
                <c:pt idx="19">
                  <c:v>18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39</c:v>
                </c:pt>
                <c:pt idx="2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515088"/>
        <c:axId val="180873512"/>
      </c:barChart>
      <c:catAx>
        <c:axId val="180515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CLAIMS SERIALS NO.</a:t>
                </a: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873512"/>
        <c:crosses val="autoZero"/>
        <c:auto val="1"/>
        <c:lblAlgn val="ctr"/>
        <c:lblOffset val="100"/>
        <c:noMultiLvlLbl val="0"/>
      </c:catAx>
      <c:valAx>
        <c:axId val="180873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TURNAROUND TIME  IN DAYS</a:t>
                </a:r>
                <a:endParaRPr lang="en-US" sz="120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3.0251390250038486E-2"/>
              <c:y val="0.230824477648955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51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Turnaround Time in </a:t>
            </a:r>
            <a:r>
              <a:rPr lang="en-US" sz="14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 </a:t>
            </a:r>
            <a:r>
              <a:rPr lang="en-US" sz="14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month of April</a:t>
            </a:r>
            <a:endPara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48419332791412"/>
          <c:y val="0.12113739999367547"/>
          <c:w val="0.85156561086181215"/>
          <c:h val="0.731785093128419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April2015!$J$3:$J$27</c:f>
              <c:numCache>
                <c:formatCode>General</c:formatCode>
                <c:ptCount val="25"/>
                <c:pt idx="0">
                  <c:v>14</c:v>
                </c:pt>
                <c:pt idx="1">
                  <c:v>18</c:v>
                </c:pt>
                <c:pt idx="2">
                  <c:v>90</c:v>
                </c:pt>
                <c:pt idx="3">
                  <c:v>19</c:v>
                </c:pt>
                <c:pt idx="4">
                  <c:v>15</c:v>
                </c:pt>
                <c:pt idx="5">
                  <c:v>49</c:v>
                </c:pt>
                <c:pt idx="6">
                  <c:v>20</c:v>
                </c:pt>
                <c:pt idx="7">
                  <c:v>19</c:v>
                </c:pt>
                <c:pt idx="8">
                  <c:v>11</c:v>
                </c:pt>
                <c:pt idx="9">
                  <c:v>29</c:v>
                </c:pt>
                <c:pt idx="10">
                  <c:v>32</c:v>
                </c:pt>
                <c:pt idx="11">
                  <c:v>11</c:v>
                </c:pt>
                <c:pt idx="12">
                  <c:v>5</c:v>
                </c:pt>
                <c:pt idx="13">
                  <c:v>6</c:v>
                </c:pt>
                <c:pt idx="14">
                  <c:v>38</c:v>
                </c:pt>
                <c:pt idx="15">
                  <c:v>13</c:v>
                </c:pt>
                <c:pt idx="16">
                  <c:v>21</c:v>
                </c:pt>
                <c:pt idx="17">
                  <c:v>18</c:v>
                </c:pt>
                <c:pt idx="18">
                  <c:v>11</c:v>
                </c:pt>
                <c:pt idx="19">
                  <c:v>11</c:v>
                </c:pt>
                <c:pt idx="20">
                  <c:v>11</c:v>
                </c:pt>
                <c:pt idx="21">
                  <c:v>11</c:v>
                </c:pt>
                <c:pt idx="22">
                  <c:v>19</c:v>
                </c:pt>
                <c:pt idx="23">
                  <c:v>11</c:v>
                </c:pt>
                <c:pt idx="2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628792"/>
        <c:axId val="180536728"/>
      </c:barChart>
      <c:catAx>
        <c:axId val="180628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CLAIMS SERIALS NO.</a:t>
                </a:r>
                <a:endParaRPr lang="en-US" sz="120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39870862606164575"/>
              <c:y val="0.934179893144138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536728"/>
        <c:crosses val="autoZero"/>
        <c:auto val="1"/>
        <c:lblAlgn val="ctr"/>
        <c:lblOffset val="100"/>
        <c:noMultiLvlLbl val="0"/>
      </c:catAx>
      <c:valAx>
        <c:axId val="180536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TURNAROUND TIME  IN DAYS</a:t>
                </a:r>
                <a:endParaRPr lang="en-US" sz="120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28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0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4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0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1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4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2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9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6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4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7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E5EE-E818-4FA0-9D5C-17BA7235404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206D-982F-4969-A914-67F342EEC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7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46297" y="5548746"/>
            <a:ext cx="217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Dr. RUCHI KUKRETI</a:t>
            </a:r>
          </a:p>
          <a:p>
            <a:r>
              <a:rPr lang="en-US" dirty="0" smtClean="0"/>
              <a:t>PG/13/057</a:t>
            </a:r>
          </a:p>
          <a:p>
            <a:r>
              <a:rPr lang="en-US" dirty="0" smtClean="0"/>
              <a:t>IIHMR, Delhi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24791" y="2128052"/>
            <a:ext cx="74710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Reducing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Turnaround 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(TAT) </a:t>
            </a:r>
            <a:endParaRPr lang="en-US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Reimbursement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laims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rocessing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722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6786392"/>
              </p:ext>
            </p:extLst>
          </p:nvPr>
        </p:nvGraphicFramePr>
        <p:xfrm>
          <a:off x="976745" y="622959"/>
          <a:ext cx="6858000" cy="347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>
            <a:off x="1652155" y="3210792"/>
            <a:ext cx="5902036" cy="10390"/>
          </a:xfrm>
          <a:prstGeom prst="straightConnector1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828681"/>
              </p:ext>
            </p:extLst>
          </p:nvPr>
        </p:nvGraphicFramePr>
        <p:xfrm>
          <a:off x="1007917" y="4451683"/>
          <a:ext cx="7317936" cy="1889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8968"/>
                <a:gridCol w="3658968"/>
              </a:tblGrid>
              <a:tr h="37787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 statistics of reimbursements claims (February)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8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 size of claims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778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claim approved in 15 days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7(27%)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778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query raised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9(35%)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778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 more than 20 days without Query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4(15%)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1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15169055"/>
              </p:ext>
            </p:extLst>
          </p:nvPr>
        </p:nvGraphicFramePr>
        <p:xfrm>
          <a:off x="976745" y="571500"/>
          <a:ext cx="6993082" cy="3647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>
            <a:off x="1797627" y="3148444"/>
            <a:ext cx="5777346" cy="20783"/>
          </a:xfrm>
          <a:prstGeom prst="straightConnector1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33252"/>
              </p:ext>
            </p:extLst>
          </p:nvPr>
        </p:nvGraphicFramePr>
        <p:xfrm>
          <a:off x="1080654" y="4447309"/>
          <a:ext cx="6733310" cy="1891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6655"/>
                <a:gridCol w="3366655"/>
              </a:tblGrid>
              <a:tr h="37822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 statistics of reimbursements claims (March)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2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 size of claims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782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claim approved in 15 days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9(36</a:t>
                      </a:r>
                      <a:r>
                        <a:rPr lang="en-IN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782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query raised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12(48 %)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782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 more than 20 days without Query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2(8%)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45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34143959"/>
              </p:ext>
            </p:extLst>
          </p:nvPr>
        </p:nvGraphicFramePr>
        <p:xfrm>
          <a:off x="696191" y="415636"/>
          <a:ext cx="7564582" cy="3607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>
            <a:off x="1288473" y="3075709"/>
            <a:ext cx="7148945" cy="10391"/>
          </a:xfrm>
          <a:prstGeom prst="straightConnector1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45265"/>
              </p:ext>
            </p:extLst>
          </p:nvPr>
        </p:nvGraphicFramePr>
        <p:xfrm>
          <a:off x="1163781" y="4384964"/>
          <a:ext cx="6774874" cy="1901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7437"/>
                <a:gridCol w="3387437"/>
              </a:tblGrid>
              <a:tr h="38030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 statistics of </a:t>
                      </a: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reimbursement 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claims (April)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3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 size of claims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803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claim approved in 15 days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12(48 %)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803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query raised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6(25 %)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803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 more than 20 days without Query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1(4 %)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990"/>
            <a:ext cx="8468591" cy="6390409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IN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Observed In Reimbursement Claims</a:t>
            </a:r>
          </a:p>
          <a:p>
            <a:pPr marL="0" indent="0" algn="ctr">
              <a:buNone/>
            </a:pPr>
            <a:endParaRPr lang="en-IN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Submitting document without claim form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Quoting wrong claim amount on claim form 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Enclosing certificate from doctor instead of detailed discharge summary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attaching original cash paid receipts and submitting details on prescription / hospital letter head instead of proper numbered receipt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 documents: non submission of Lab reports, breakup for bills and medicine prescriptions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providing Bank Account Details for effective settlement of claims through EFT mode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Providing Bank Account Details of a beneficiary instead of Employee Bank Account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 Documents submitted after 30 days of Discharge for Main Hospitalization and beyond 7 days for Post Hospitalization Expenses.  </a:t>
            </a:r>
          </a:p>
          <a:p>
            <a:pPr lvl="0">
              <a:lnSpc>
                <a:spcPct val="17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training of TPA helpdesk team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7084"/>
            <a:ext cx="7886700" cy="67692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777" y="1054894"/>
            <a:ext cx="7886700" cy="35794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for Hospitals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software based summarized bill generation which can be imported to TPA software can resolve bulk of Data entry at TPA end </a:t>
            </a:r>
          </a:p>
          <a:p>
            <a:pPr lvl="0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of mobile application or cloud based application for maintenance of patient records such as discharge summary and bills which can easily accessed by patient </a:t>
            </a:r>
          </a:p>
          <a:p>
            <a:pPr lvl="0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Standardization of final bill among care providers </a:t>
            </a:r>
          </a:p>
          <a:p>
            <a:pPr lvl="0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Checklist to ensure all original documents are provided to patient on discharge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0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605" y="574314"/>
            <a:ext cx="7886700" cy="41743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for TPA </a:t>
            </a:r>
          </a:p>
          <a:p>
            <a:pPr>
              <a:lnSpc>
                <a:spcPct val="17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based application to generate intimation </a:t>
            </a:r>
          </a:p>
          <a:p>
            <a:pPr>
              <a:lnSpc>
                <a:spcPct val="17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SMS based  reminder to patient to collect original document on discharge </a:t>
            </a:r>
          </a:p>
          <a:p>
            <a:pPr>
              <a:lnSpc>
                <a:spcPct val="17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SMS based  reminder to patient to submit missing document for claims </a:t>
            </a:r>
          </a:p>
          <a:p>
            <a:pPr>
              <a:lnSpc>
                <a:spcPct val="17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Checklist and Medical officer at helpdesk to ensure all relevant document as available for claim processing this with reduce number of query generated </a:t>
            </a:r>
          </a:p>
          <a:p>
            <a:pPr>
              <a:lnSpc>
                <a:spcPct val="17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 to keep track number of query generated from each corporate clients     </a:t>
            </a:r>
          </a:p>
          <a:p>
            <a:pPr>
              <a:lnSpc>
                <a:spcPct val="17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of helpdesk staff of TPA to ensure collection of all original document required for claim processing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386" y="719787"/>
            <a:ext cx="7886700" cy="3743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for Claim processing Software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to process final bill to generate automatic data entry </a:t>
            </a:r>
          </a:p>
          <a:p>
            <a:pPr lvl="0">
              <a:lnSpc>
                <a:spcPct val="16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 for data validation between scanned final bill and data entry </a:t>
            </a:r>
          </a:p>
          <a:p>
            <a:pPr lvl="0">
              <a:lnSpc>
                <a:spcPct val="16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 for automatic Co-pay deduction , Corporate specific deduction </a:t>
            </a:r>
          </a:p>
          <a:p>
            <a:pPr lvl="0">
              <a:lnSpc>
                <a:spcPct val="16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Accurate post and pre hospitalization details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date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time of admission and discharge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8937"/>
            <a:ext cx="7886700" cy="381401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6694"/>
            <a:ext cx="7886700" cy="47430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20883"/>
            <a:ext cx="7886700" cy="57981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Vipul MedCorps TPA  is headquartered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Gurgaon with branch offices in New Delhi, Noida, Faridabad, Jaipur, Mumbai, Kolkata, Bangalore, and Chennai &amp; Cochin.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Network of over 2000 + hospitals, Diagnostic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Centre.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Operates a 24/7 Assistance Centre. 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Tailor-made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developed in-house with full web-based access for Claims Tracking, On-Line Access and Querying.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of Doctors,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to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 Second Medical Opinion, Case Management and Medical Procedure Audit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continually deliver top quality healthcare to all across the globe so as to promote wellness, with the highest value for all concerned.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and deliver quality healthcare services &amp; products at affordable cost consistently and to become the industry leader in healthcare facilitation across the globe.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7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4180"/>
            <a:ext cx="7886700" cy="58044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727363"/>
            <a:ext cx="8172450" cy="5953991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IN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Vipul MedCorp TPA Pvt. Ltd, is in the role of a healthcare facilitator in India for over </a:t>
            </a:r>
            <a:r>
              <a:rPr lang="en-IN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IN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and are rated among the top 5 TPAs (Third Party Administrators) in the country. Vipul MedCorp is currently managing over 5.4 Million lives across India and the rest of Asia. </a:t>
            </a:r>
            <a:endParaRPr lang="en-IN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IN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Vipul MedCorp Third </a:t>
            </a:r>
            <a:r>
              <a:rPr lang="en-IN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Party Administration </a:t>
            </a:r>
            <a:r>
              <a:rPr lang="en-IN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</a:p>
          <a:p>
            <a:pPr>
              <a:lnSpc>
                <a:spcPct val="170000"/>
              </a:lnSpc>
            </a:pPr>
            <a:r>
              <a:rPr lang="en-IN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Claims Handling, Management &amp; Back office operations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Assistance Services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Outpatient HealthCare facilitation &amp; Management</a:t>
            </a:r>
            <a:endParaRPr lang="en-US" sz="5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Medical Opinion</a:t>
            </a:r>
            <a:endParaRPr lang="en-US" sz="5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IN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Containment Services</a:t>
            </a:r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Preferred Service Provider (PSP) </a:t>
            </a:r>
            <a:r>
              <a:rPr lang="en-IN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Networks</a:t>
            </a:r>
          </a:p>
          <a:p>
            <a:pPr lvl="0">
              <a:lnSpc>
                <a:spcPct val="170000"/>
              </a:lnSpc>
            </a:pPr>
            <a:endParaRPr lang="en-US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0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8872"/>
            <a:ext cx="7886700" cy="95452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OBJECTIVES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905" y="1264516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observational study is carried out to with the following objectives: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Third-party administrator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(TPA) Work Environment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Claim Reimbursement Process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Turnaround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Time(TAT) 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 Reimbursement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its importance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Observational study, recommendation to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“Reduce Turnaround time (TAT) in reimbursement claims processing”  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235" y="240074"/>
            <a:ext cx="7886700" cy="66133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07" y="1111828"/>
            <a:ext cx="8427027" cy="450965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observational study is carried out to study procedures and steps involved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 claims and measure total time taken to settle reimbursement claims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taken to settle reimbursement claims at TPA end is commonly referred as Turnaround time (TAT) which indicate efficiency of process.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size-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 76 claims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Method- Convenience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- 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is collected for reimbursement claims from 15th Feb to 30th April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query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raised is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taken in account to understand delay in claim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these key parameter recommendation to all stakeholders to “Reduce Turnaround time (TAT) in reimbursement claims processing” is summarized 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726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87" y="201108"/>
            <a:ext cx="7886700" cy="70290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687" y="904009"/>
            <a:ext cx="7886700" cy="4883727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Third-party administrator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Faster and focused claims management 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Lower overhead cost and reduced cost of claim management 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Immediate access to highly trained claim administrators 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Improved control over claims outcomes 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Provision of cashless services at much ease 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Safeguarding of customer relationships </a:t>
            </a:r>
          </a:p>
          <a:p>
            <a:pPr lvl="0">
              <a:lnSpc>
                <a:spcPct val="17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Protection of brand reputation. </a:t>
            </a:r>
          </a:p>
          <a:p>
            <a:pPr>
              <a:lnSpc>
                <a:spcPct val="170000"/>
              </a:lnSpc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 of possible frauds by the private healthcare providers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5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68" y="926432"/>
            <a:ext cx="7964906" cy="51626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841664" y="269103"/>
            <a:ext cx="7824353" cy="63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Third-party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administrator (TPA) Work Environment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48" y="1454728"/>
            <a:ext cx="4724616" cy="43226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40489" y="457030"/>
            <a:ext cx="6424180" cy="524617"/>
          </a:xfrm>
        </p:spPr>
        <p:txBody>
          <a:bodyPr>
            <a:noAutofit/>
          </a:bodyPr>
          <a:lstStyle/>
          <a:p>
            <a:pPr algn="ctr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Reimbursement Claims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52579" y="1098318"/>
            <a:ext cx="3831648" cy="5037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750"/>
              </a:spcAft>
            </a:pP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1: Patient get admitted in hospital for his/her illness.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750"/>
              </a:spcAft>
            </a:pP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2: Intimation to Vipul Medcorp TPA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750"/>
              </a:spcAft>
            </a:pP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  Patient </a:t>
            </a: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discharged from hospital with all original bill and discharge summary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750"/>
              </a:spcAft>
            </a:pP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4: Patient needs to submit original bills to Regional Helpdesk including discharge summary, breakup of bill and claim form.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750"/>
              </a:spcAft>
            </a:pP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5:  </a:t>
            </a: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Claim processing for Approval, Rejection or Investigation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750"/>
              </a:spcAft>
            </a:pP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6:Dispatch </a:t>
            </a: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Cheque or Electronic fund transfer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951018" y="2161309"/>
            <a:ext cx="748146" cy="602673"/>
            <a:chOff x="5278581" y="997527"/>
            <a:chExt cx="748146" cy="602673"/>
          </a:xfrm>
        </p:grpSpPr>
        <p:sp>
          <p:nvSpPr>
            <p:cNvPr id="2" name="Rectangle 1"/>
            <p:cNvSpPr/>
            <p:nvPr/>
          </p:nvSpPr>
          <p:spPr>
            <a:xfrm>
              <a:off x="5278581" y="997527"/>
              <a:ext cx="748146" cy="6026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278581" y="1114197"/>
              <a:ext cx="737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VIPUL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053" y="236393"/>
            <a:ext cx="7886700" cy="248602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TURNAROUND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(TAT)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measured between step 4 and step 6 is very important parameter to measure performance of TPA among different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TPAs.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 is one of the major parameters in Service level Agreement with corporates in this study TAT of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 is taken as reference to compare level of service delivered </a:t>
            </a:r>
            <a:endParaRPr lang="en-I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Vipul MedCorp TPA 2007-2011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562330"/>
              </p:ext>
            </p:extLst>
          </p:nvPr>
        </p:nvGraphicFramePr>
        <p:xfrm>
          <a:off x="1217759" y="2971799"/>
          <a:ext cx="7264503" cy="3077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4883"/>
                <a:gridCol w="1786540"/>
                <a:gridCol w="1786540"/>
                <a:gridCol w="1786540"/>
              </a:tblGrid>
              <a:tr h="6922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Claims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Settled in 1-3 Month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Settled in 3-6 Month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64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2007-2008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57784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22785(39.4%)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7130(12.3%)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64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2008-2009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109119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37960(34.7%)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8338(7.6%)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64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2009-2010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248790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11484(4.6%)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906(.36%)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64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20010-2011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240582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20121(8.3%)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2814(1.1%)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57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1077</Words>
  <Application>Microsoft Office PowerPoint</Application>
  <PresentationFormat>On-screen Show (4:3)</PresentationFormat>
  <Paragraphs>150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ORGANIZATIONAL PROFILE</vt:lpstr>
      <vt:lpstr>INTRODUCTION</vt:lpstr>
      <vt:lpstr> OBJECTIVES</vt:lpstr>
      <vt:lpstr>METHODOLOGY</vt:lpstr>
      <vt:lpstr>RESULTS</vt:lpstr>
      <vt:lpstr>PowerPoint Presentation</vt:lpstr>
      <vt:lpstr>Procedure for Reimbursement Claims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Turnaround time (TAT) in reimbursement claims processing </dc:title>
  <cp:revision>149</cp:revision>
  <dcterms:created xsi:type="dcterms:W3CDTF">2015-05-17T03:56:25Z</dcterms:created>
  <dcterms:modified xsi:type="dcterms:W3CDTF">2015-06-05T13:14:27Z</dcterms:modified>
</cp:coreProperties>
</file>