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oleObject" Target="file:///C:\Users\Shrey\Downloads\survey%20detail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hrey\Downloads\survey%20detail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3.4373967396594825E-2"/>
          <c:y val="0.37195945082664389"/>
          <c:w val="0.9099741615470871"/>
          <c:h val="0.39959791484397783"/>
        </c:manualLayout>
      </c:layout>
      <c:barChart>
        <c:barDir val="col"/>
        <c:grouping val="clustered"/>
        <c:varyColors val="0"/>
        <c:ser>
          <c:idx val="0"/>
          <c:order val="0"/>
          <c:tx>
            <c:strRef>
              <c:f>Sheet1!$B$1</c:f>
              <c:strCache>
                <c:ptCount val="1"/>
                <c:pt idx="0">
                  <c:v>25-35</c:v>
                </c:pt>
              </c:strCache>
            </c:strRef>
          </c:tx>
          <c:invertIfNegative val="0"/>
          <c:cat>
            <c:strRef>
              <c:f>Sheet1!$A$2:$A$6</c:f>
              <c:strCache>
                <c:ptCount val="5"/>
                <c:pt idx="0">
                  <c:v>EXTREMELY STRESSFUL</c:v>
                </c:pt>
                <c:pt idx="1">
                  <c:v>MODERATELY STRESSFUL</c:v>
                </c:pt>
                <c:pt idx="2">
                  <c:v>SLIGHTLY STRESSFUL</c:v>
                </c:pt>
                <c:pt idx="3">
                  <c:v>NOT AT ALL STRESSFUL</c:v>
                </c:pt>
                <c:pt idx="4">
                  <c:v>GRAND TOTAL</c:v>
                </c:pt>
              </c:strCache>
            </c:strRef>
          </c:cat>
          <c:val>
            <c:numRef>
              <c:f>Sheet1!$B$2:$B$6</c:f>
              <c:numCache>
                <c:formatCode>General</c:formatCode>
                <c:ptCount val="5"/>
                <c:pt idx="0">
                  <c:v>1</c:v>
                </c:pt>
                <c:pt idx="1">
                  <c:v>8</c:v>
                </c:pt>
                <c:pt idx="2">
                  <c:v>6</c:v>
                </c:pt>
                <c:pt idx="3">
                  <c:v>3</c:v>
                </c:pt>
                <c:pt idx="4">
                  <c:v>18</c:v>
                </c:pt>
              </c:numCache>
            </c:numRef>
          </c:val>
        </c:ser>
        <c:ser>
          <c:idx val="1"/>
          <c:order val="1"/>
          <c:tx>
            <c:strRef>
              <c:f>Sheet1!$C$1</c:f>
              <c:strCache>
                <c:ptCount val="1"/>
                <c:pt idx="0">
                  <c:v>35-45</c:v>
                </c:pt>
              </c:strCache>
            </c:strRef>
          </c:tx>
          <c:invertIfNegative val="0"/>
          <c:cat>
            <c:strRef>
              <c:f>Sheet1!$A$2:$A$6</c:f>
              <c:strCache>
                <c:ptCount val="5"/>
                <c:pt idx="0">
                  <c:v>EXTREMELY STRESSFUL</c:v>
                </c:pt>
                <c:pt idx="1">
                  <c:v>MODERATELY STRESSFUL</c:v>
                </c:pt>
                <c:pt idx="2">
                  <c:v>SLIGHTLY STRESSFUL</c:v>
                </c:pt>
                <c:pt idx="3">
                  <c:v>NOT AT ALL STRESSFUL</c:v>
                </c:pt>
                <c:pt idx="4">
                  <c:v>GRAND TOTAL</c:v>
                </c:pt>
              </c:strCache>
            </c:strRef>
          </c:cat>
          <c:val>
            <c:numRef>
              <c:f>Sheet1!$C$2:$C$6</c:f>
              <c:numCache>
                <c:formatCode>General</c:formatCode>
                <c:ptCount val="5"/>
                <c:pt idx="1">
                  <c:v>8</c:v>
                </c:pt>
                <c:pt idx="2">
                  <c:v>5</c:v>
                </c:pt>
                <c:pt idx="3">
                  <c:v>2</c:v>
                </c:pt>
                <c:pt idx="4">
                  <c:v>15</c:v>
                </c:pt>
              </c:numCache>
            </c:numRef>
          </c:val>
        </c:ser>
        <c:ser>
          <c:idx val="2"/>
          <c:order val="2"/>
          <c:tx>
            <c:strRef>
              <c:f>Sheet1!$D$1</c:f>
              <c:strCache>
                <c:ptCount val="1"/>
                <c:pt idx="0">
                  <c:v>Grand Total</c:v>
                </c:pt>
              </c:strCache>
            </c:strRef>
          </c:tx>
          <c:invertIfNegative val="0"/>
          <c:cat>
            <c:strRef>
              <c:f>Sheet1!$A$2:$A$6</c:f>
              <c:strCache>
                <c:ptCount val="5"/>
                <c:pt idx="0">
                  <c:v>EXTREMELY STRESSFUL</c:v>
                </c:pt>
                <c:pt idx="1">
                  <c:v>MODERATELY STRESSFUL</c:v>
                </c:pt>
                <c:pt idx="2">
                  <c:v>SLIGHTLY STRESSFUL</c:v>
                </c:pt>
                <c:pt idx="3">
                  <c:v>NOT AT ALL STRESSFUL</c:v>
                </c:pt>
                <c:pt idx="4">
                  <c:v>GRAND TOTAL</c:v>
                </c:pt>
              </c:strCache>
            </c:strRef>
          </c:cat>
          <c:val>
            <c:numRef>
              <c:f>Sheet1!$D$2:$D$6</c:f>
              <c:numCache>
                <c:formatCode>General</c:formatCode>
                <c:ptCount val="5"/>
                <c:pt idx="0">
                  <c:v>1</c:v>
                </c:pt>
                <c:pt idx="1">
                  <c:v>16</c:v>
                </c:pt>
                <c:pt idx="2">
                  <c:v>11</c:v>
                </c:pt>
                <c:pt idx="3">
                  <c:v>5</c:v>
                </c:pt>
                <c:pt idx="4">
                  <c:v>33</c:v>
                </c:pt>
              </c:numCache>
            </c:numRef>
          </c:val>
        </c:ser>
        <c:dLbls>
          <c:showLegendKey val="0"/>
          <c:showVal val="1"/>
          <c:showCatName val="0"/>
          <c:showSerName val="0"/>
          <c:showPercent val="0"/>
          <c:showBubbleSize val="0"/>
        </c:dLbls>
        <c:gapWidth val="95"/>
        <c:axId val="7427584"/>
        <c:axId val="7429120"/>
      </c:barChart>
      <c:catAx>
        <c:axId val="7427584"/>
        <c:scaling>
          <c:orientation val="minMax"/>
        </c:scaling>
        <c:delete val="0"/>
        <c:axPos val="b"/>
        <c:majorTickMark val="none"/>
        <c:minorTickMark val="none"/>
        <c:tickLblPos val="nextTo"/>
        <c:txPr>
          <a:bodyPr/>
          <a:lstStyle/>
          <a:p>
            <a:pPr>
              <a:defRPr sz="1200"/>
            </a:pPr>
            <a:endParaRPr lang="en-US"/>
          </a:p>
        </c:txPr>
        <c:crossAx val="7429120"/>
        <c:crosses val="autoZero"/>
        <c:auto val="1"/>
        <c:lblAlgn val="ctr"/>
        <c:lblOffset val="100"/>
        <c:noMultiLvlLbl val="0"/>
      </c:catAx>
      <c:valAx>
        <c:axId val="7429120"/>
        <c:scaling>
          <c:orientation val="minMax"/>
        </c:scaling>
        <c:delete val="1"/>
        <c:axPos val="l"/>
        <c:title>
          <c:tx>
            <c:rich>
              <a:bodyPr rot="-5400000" vert="horz"/>
              <a:lstStyle/>
              <a:p>
                <a:pPr>
                  <a:defRPr sz="1400"/>
                </a:pPr>
                <a:r>
                  <a:rPr lang="en-US" sz="1400"/>
                  <a:t>AVERAGE AGE</a:t>
                </a:r>
              </a:p>
            </c:rich>
          </c:tx>
          <c:layout>
            <c:manualLayout>
              <c:xMode val="edge"/>
              <c:yMode val="edge"/>
              <c:x val="0.93822834645669295"/>
              <c:y val="0.23630772504788253"/>
            </c:manualLayout>
          </c:layout>
          <c:overlay val="0"/>
        </c:title>
        <c:numFmt formatCode="General" sourceLinked="1"/>
        <c:majorTickMark val="out"/>
        <c:minorTickMark val="none"/>
        <c:tickLblPos val="nextTo"/>
        <c:crossAx val="7427584"/>
        <c:crosses val="autoZero"/>
        <c:crossBetween val="between"/>
      </c:valAx>
    </c:plotArea>
    <c:legend>
      <c:legendPos val="t"/>
      <c:layout>
        <c:manualLayout>
          <c:xMode val="edge"/>
          <c:yMode val="edge"/>
          <c:x val="0.18125816151003737"/>
          <c:y val="9.7737556561085973E-2"/>
          <c:w val="0.63748367697992525"/>
          <c:h val="9.857184594007197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3.1277852627215254E-2"/>
          <c:y val="0.26944757430796179"/>
          <c:w val="0.91276567203053427"/>
          <c:h val="0.59487659125087089"/>
        </c:manualLayout>
      </c:layout>
      <c:bar3DChart>
        <c:barDir val="col"/>
        <c:grouping val="clustered"/>
        <c:varyColors val="0"/>
        <c:ser>
          <c:idx val="0"/>
          <c:order val="0"/>
          <c:tx>
            <c:strRef>
              <c:f>Sheet1!$B$1</c:f>
              <c:strCache>
                <c:ptCount val="1"/>
                <c:pt idx="0">
                  <c:v>NOT AT ALL</c:v>
                </c:pt>
              </c:strCache>
            </c:strRef>
          </c:tx>
          <c:invertIfNegative val="0"/>
          <c:cat>
            <c:strRef>
              <c:f>Sheet1!$A$2:$A$6</c:f>
              <c:strCache>
                <c:ptCount val="5"/>
                <c:pt idx="0">
                  <c:v>EXTREMELY STRESSFUL</c:v>
                </c:pt>
                <c:pt idx="1">
                  <c:v>MODERATELY STRESSFUL</c:v>
                </c:pt>
                <c:pt idx="2">
                  <c:v>SLIGHTLY STRESSFUL</c:v>
                </c:pt>
                <c:pt idx="3">
                  <c:v>NOT AT ALL STRESSFUL</c:v>
                </c:pt>
                <c:pt idx="4">
                  <c:v>Grand Total</c:v>
                </c:pt>
              </c:strCache>
            </c:strRef>
          </c:cat>
          <c:val>
            <c:numRef>
              <c:f>Sheet1!$B$2:$B$6</c:f>
              <c:numCache>
                <c:formatCode>General</c:formatCode>
                <c:ptCount val="5"/>
                <c:pt idx="1">
                  <c:v>6</c:v>
                </c:pt>
                <c:pt idx="2">
                  <c:v>7</c:v>
                </c:pt>
                <c:pt idx="3">
                  <c:v>3</c:v>
                </c:pt>
                <c:pt idx="4">
                  <c:v>16</c:v>
                </c:pt>
              </c:numCache>
            </c:numRef>
          </c:val>
        </c:ser>
        <c:ser>
          <c:idx val="1"/>
          <c:order val="1"/>
          <c:tx>
            <c:strRef>
              <c:f>Sheet1!$C$1</c:f>
              <c:strCache>
                <c:ptCount val="1"/>
                <c:pt idx="0">
                  <c:v>MAY BE</c:v>
                </c:pt>
              </c:strCache>
            </c:strRef>
          </c:tx>
          <c:invertIfNegative val="0"/>
          <c:cat>
            <c:strRef>
              <c:f>Sheet1!$A$2:$A$6</c:f>
              <c:strCache>
                <c:ptCount val="5"/>
                <c:pt idx="0">
                  <c:v>EXTREMELY STRESSFUL</c:v>
                </c:pt>
                <c:pt idx="1">
                  <c:v>MODERATELY STRESSFUL</c:v>
                </c:pt>
                <c:pt idx="2">
                  <c:v>SLIGHTLY STRESSFUL</c:v>
                </c:pt>
                <c:pt idx="3">
                  <c:v>NOT AT ALL STRESSFUL</c:v>
                </c:pt>
                <c:pt idx="4">
                  <c:v>Grand Total</c:v>
                </c:pt>
              </c:strCache>
            </c:strRef>
          </c:cat>
          <c:val>
            <c:numRef>
              <c:f>Sheet1!$C$2:$C$6</c:f>
              <c:numCache>
                <c:formatCode>General</c:formatCode>
                <c:ptCount val="5"/>
                <c:pt idx="1">
                  <c:v>8</c:v>
                </c:pt>
                <c:pt idx="2">
                  <c:v>3</c:v>
                </c:pt>
                <c:pt idx="3">
                  <c:v>2</c:v>
                </c:pt>
                <c:pt idx="4">
                  <c:v>13</c:v>
                </c:pt>
              </c:numCache>
            </c:numRef>
          </c:val>
        </c:ser>
        <c:ser>
          <c:idx val="2"/>
          <c:order val="2"/>
          <c:tx>
            <c:strRef>
              <c:f>Sheet1!$D$1</c:f>
              <c:strCache>
                <c:ptCount val="1"/>
                <c:pt idx="0">
                  <c:v>YES</c:v>
                </c:pt>
              </c:strCache>
            </c:strRef>
          </c:tx>
          <c:invertIfNegative val="0"/>
          <c:cat>
            <c:strRef>
              <c:f>Sheet1!$A$2:$A$6</c:f>
              <c:strCache>
                <c:ptCount val="5"/>
                <c:pt idx="0">
                  <c:v>EXTREMELY STRESSFUL</c:v>
                </c:pt>
                <c:pt idx="1">
                  <c:v>MODERATELY STRESSFUL</c:v>
                </c:pt>
                <c:pt idx="2">
                  <c:v>SLIGHTLY STRESSFUL</c:v>
                </c:pt>
                <c:pt idx="3">
                  <c:v>NOT AT ALL STRESSFUL</c:v>
                </c:pt>
                <c:pt idx="4">
                  <c:v>Grand Total</c:v>
                </c:pt>
              </c:strCache>
            </c:strRef>
          </c:cat>
          <c:val>
            <c:numRef>
              <c:f>Sheet1!$D$2:$D$6</c:f>
              <c:numCache>
                <c:formatCode>General</c:formatCode>
                <c:ptCount val="5"/>
                <c:pt idx="0">
                  <c:v>1</c:v>
                </c:pt>
                <c:pt idx="1">
                  <c:v>2</c:v>
                </c:pt>
                <c:pt idx="2">
                  <c:v>1</c:v>
                </c:pt>
                <c:pt idx="4">
                  <c:v>4</c:v>
                </c:pt>
              </c:numCache>
            </c:numRef>
          </c:val>
        </c:ser>
        <c:dLbls>
          <c:showLegendKey val="0"/>
          <c:showVal val="1"/>
          <c:showCatName val="0"/>
          <c:showSerName val="0"/>
          <c:showPercent val="0"/>
          <c:showBubbleSize val="0"/>
        </c:dLbls>
        <c:gapWidth val="150"/>
        <c:shape val="cylinder"/>
        <c:axId val="22053248"/>
        <c:axId val="22054784"/>
        <c:axId val="0"/>
      </c:bar3DChart>
      <c:catAx>
        <c:axId val="22053248"/>
        <c:scaling>
          <c:orientation val="minMax"/>
        </c:scaling>
        <c:delete val="0"/>
        <c:axPos val="b"/>
        <c:majorTickMark val="none"/>
        <c:minorTickMark val="none"/>
        <c:tickLblPos val="nextTo"/>
        <c:txPr>
          <a:bodyPr/>
          <a:lstStyle/>
          <a:p>
            <a:pPr>
              <a:defRPr sz="1100"/>
            </a:pPr>
            <a:endParaRPr lang="en-US"/>
          </a:p>
        </c:txPr>
        <c:crossAx val="22054784"/>
        <c:crosses val="autoZero"/>
        <c:auto val="1"/>
        <c:lblAlgn val="ctr"/>
        <c:lblOffset val="100"/>
        <c:noMultiLvlLbl val="0"/>
      </c:catAx>
      <c:valAx>
        <c:axId val="22054784"/>
        <c:scaling>
          <c:orientation val="minMax"/>
        </c:scaling>
        <c:delete val="1"/>
        <c:axPos val="l"/>
        <c:title>
          <c:tx>
            <c:rich>
              <a:bodyPr rot="-5400000" vert="horz"/>
              <a:lstStyle/>
              <a:p>
                <a:pPr>
                  <a:defRPr sz="1400"/>
                </a:pPr>
                <a:r>
                  <a:rPr lang="en-US" sz="1400"/>
                  <a:t>EFFECT</a:t>
                </a:r>
                <a:r>
                  <a:rPr lang="en-US" sz="1400" baseline="0"/>
                  <a:t> ON ABSENTEEISM</a:t>
                </a:r>
                <a:endParaRPr lang="en-US" sz="1400"/>
              </a:p>
            </c:rich>
          </c:tx>
          <c:layout>
            <c:manualLayout>
              <c:xMode val="edge"/>
              <c:yMode val="edge"/>
              <c:x val="0.93627379942908129"/>
              <c:y val="0.32587091486609404"/>
            </c:manualLayout>
          </c:layout>
          <c:overlay val="0"/>
        </c:title>
        <c:numFmt formatCode="General" sourceLinked="1"/>
        <c:majorTickMark val="out"/>
        <c:minorTickMark val="none"/>
        <c:tickLblPos val="nextTo"/>
        <c:crossAx val="22053248"/>
        <c:crosses val="autoZero"/>
        <c:crossBetween val="between"/>
      </c:valAx>
    </c:plotArea>
    <c:legend>
      <c:legendPos val="t"/>
      <c:layout>
        <c:manualLayout>
          <c:xMode val="edge"/>
          <c:yMode val="edge"/>
          <c:x val="0.22168346947285791"/>
          <c:y val="0.21647144333202695"/>
          <c:w val="0.56597877039030187"/>
          <c:h val="9.3341644703236165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5.3198380103144975E-2"/>
          <c:y val="0.16762481612875313"/>
          <c:w val="0.86125026988737319"/>
          <c:h val="0.6351730810547368"/>
        </c:manualLayout>
      </c:layout>
      <c:bar3DChart>
        <c:barDir val="col"/>
        <c:grouping val="clustered"/>
        <c:varyColors val="0"/>
        <c:ser>
          <c:idx val="0"/>
          <c:order val="0"/>
          <c:tx>
            <c:strRef>
              <c:f>Sheet1!$B$1</c:f>
              <c:strCache>
                <c:ptCount val="1"/>
                <c:pt idx="0">
                  <c:v>25-35</c:v>
                </c:pt>
              </c:strCache>
            </c:strRef>
          </c:tx>
          <c:invertIfNegative val="0"/>
          <c:cat>
            <c:strRef>
              <c:f>Sheet1!$A$2:$A$6</c:f>
              <c:strCache>
                <c:ptCount val="4"/>
                <c:pt idx="0">
                  <c:v>BELOW 5OO </c:v>
                </c:pt>
                <c:pt idx="1">
                  <c:v>500-1000 </c:v>
                </c:pt>
                <c:pt idx="2">
                  <c:v>1000-10000 </c:v>
                </c:pt>
                <c:pt idx="3">
                  <c:v>ABOVE 1000 </c:v>
                </c:pt>
              </c:strCache>
            </c:strRef>
          </c:cat>
          <c:val>
            <c:numRef>
              <c:f>Sheet1!$B$2:$B$6</c:f>
              <c:numCache>
                <c:formatCode>General</c:formatCode>
                <c:ptCount val="5"/>
                <c:pt idx="0">
                  <c:v>9</c:v>
                </c:pt>
                <c:pt idx="1">
                  <c:v>3</c:v>
                </c:pt>
                <c:pt idx="2">
                  <c:v>4</c:v>
                </c:pt>
                <c:pt idx="3">
                  <c:v>2</c:v>
                </c:pt>
                <c:pt idx="4">
                  <c:v>18</c:v>
                </c:pt>
              </c:numCache>
            </c:numRef>
          </c:val>
        </c:ser>
        <c:ser>
          <c:idx val="1"/>
          <c:order val="1"/>
          <c:tx>
            <c:strRef>
              <c:f>Sheet1!$C$1</c:f>
              <c:strCache>
                <c:ptCount val="1"/>
                <c:pt idx="0">
                  <c:v>35-45</c:v>
                </c:pt>
              </c:strCache>
            </c:strRef>
          </c:tx>
          <c:invertIfNegative val="0"/>
          <c:cat>
            <c:strRef>
              <c:f>Sheet1!$A$2:$A$6</c:f>
              <c:strCache>
                <c:ptCount val="4"/>
                <c:pt idx="0">
                  <c:v>BELOW 5OO </c:v>
                </c:pt>
                <c:pt idx="1">
                  <c:v>500-1000 </c:v>
                </c:pt>
                <c:pt idx="2">
                  <c:v>1000-10000 </c:v>
                </c:pt>
                <c:pt idx="3">
                  <c:v>ABOVE 1000 </c:v>
                </c:pt>
              </c:strCache>
            </c:strRef>
          </c:cat>
          <c:val>
            <c:numRef>
              <c:f>Sheet1!$C$2:$C$6</c:f>
              <c:numCache>
                <c:formatCode>General</c:formatCode>
                <c:ptCount val="5"/>
                <c:pt idx="0">
                  <c:v>7</c:v>
                </c:pt>
                <c:pt idx="1">
                  <c:v>4</c:v>
                </c:pt>
                <c:pt idx="2">
                  <c:v>3</c:v>
                </c:pt>
                <c:pt idx="3">
                  <c:v>1</c:v>
                </c:pt>
                <c:pt idx="4">
                  <c:v>15</c:v>
                </c:pt>
              </c:numCache>
            </c:numRef>
          </c:val>
        </c:ser>
        <c:ser>
          <c:idx val="2"/>
          <c:order val="2"/>
          <c:tx>
            <c:strRef>
              <c:f>Sheet1!$D$1</c:f>
              <c:strCache>
                <c:ptCount val="1"/>
                <c:pt idx="0">
                  <c:v>Grand Total</c:v>
                </c:pt>
              </c:strCache>
            </c:strRef>
          </c:tx>
          <c:invertIfNegative val="0"/>
          <c:cat>
            <c:strRef>
              <c:f>Sheet1!$A$2:$A$6</c:f>
              <c:strCache>
                <c:ptCount val="4"/>
                <c:pt idx="0">
                  <c:v>BELOW 5OO </c:v>
                </c:pt>
                <c:pt idx="1">
                  <c:v>500-1000 </c:v>
                </c:pt>
                <c:pt idx="2">
                  <c:v>1000-10000 </c:v>
                </c:pt>
                <c:pt idx="3">
                  <c:v>ABOVE 1000 </c:v>
                </c:pt>
              </c:strCache>
            </c:strRef>
          </c:cat>
          <c:val>
            <c:numRef>
              <c:f>Sheet1!$D$2:$D$6</c:f>
              <c:numCache>
                <c:formatCode>General</c:formatCode>
                <c:ptCount val="5"/>
                <c:pt idx="0">
                  <c:v>16</c:v>
                </c:pt>
                <c:pt idx="1">
                  <c:v>7</c:v>
                </c:pt>
                <c:pt idx="2">
                  <c:v>7</c:v>
                </c:pt>
                <c:pt idx="3">
                  <c:v>3</c:v>
                </c:pt>
                <c:pt idx="4">
                  <c:v>33</c:v>
                </c:pt>
              </c:numCache>
            </c:numRef>
          </c:val>
        </c:ser>
        <c:dLbls>
          <c:showLegendKey val="0"/>
          <c:showVal val="1"/>
          <c:showCatName val="0"/>
          <c:showSerName val="0"/>
          <c:showPercent val="0"/>
          <c:showBubbleSize val="0"/>
        </c:dLbls>
        <c:gapWidth val="150"/>
        <c:shape val="cylinder"/>
        <c:axId val="21956864"/>
        <c:axId val="21971328"/>
        <c:axId val="0"/>
      </c:bar3DChart>
      <c:catAx>
        <c:axId val="21956864"/>
        <c:scaling>
          <c:orientation val="minMax"/>
        </c:scaling>
        <c:delete val="0"/>
        <c:axPos val="b"/>
        <c:title>
          <c:tx>
            <c:rich>
              <a:bodyPr/>
              <a:lstStyle/>
              <a:p>
                <a:pPr>
                  <a:defRPr sz="1400"/>
                </a:pPr>
                <a:r>
                  <a:rPr lang="en-US" sz="1400"/>
                  <a:t>EMPLOYEE STRENGTH</a:t>
                </a:r>
              </a:p>
            </c:rich>
          </c:tx>
          <c:layout>
            <c:manualLayout>
              <c:xMode val="edge"/>
              <c:yMode val="edge"/>
              <c:x val="0.33968099709461452"/>
              <c:y val="0.91849256547849556"/>
            </c:manualLayout>
          </c:layout>
          <c:overlay val="0"/>
        </c:title>
        <c:majorTickMark val="none"/>
        <c:minorTickMark val="none"/>
        <c:tickLblPos val="nextTo"/>
        <c:txPr>
          <a:bodyPr/>
          <a:lstStyle/>
          <a:p>
            <a:pPr>
              <a:defRPr sz="1200"/>
            </a:pPr>
            <a:endParaRPr lang="en-US"/>
          </a:p>
        </c:txPr>
        <c:crossAx val="21971328"/>
        <c:crosses val="autoZero"/>
        <c:auto val="1"/>
        <c:lblAlgn val="ctr"/>
        <c:lblOffset val="100"/>
        <c:noMultiLvlLbl val="0"/>
      </c:catAx>
      <c:valAx>
        <c:axId val="21971328"/>
        <c:scaling>
          <c:orientation val="minMax"/>
        </c:scaling>
        <c:delete val="1"/>
        <c:axPos val="l"/>
        <c:title>
          <c:tx>
            <c:rich>
              <a:bodyPr rot="0" vert="wordArtVert"/>
              <a:lstStyle/>
              <a:p>
                <a:pPr>
                  <a:defRPr sz="1400"/>
                </a:pPr>
                <a:r>
                  <a:rPr lang="en-US" sz="1400"/>
                  <a:t>AVERAGE AGE</a:t>
                </a:r>
              </a:p>
            </c:rich>
          </c:tx>
          <c:layout>
            <c:manualLayout>
              <c:xMode val="edge"/>
              <c:yMode val="edge"/>
              <c:x val="0.89552857673609576"/>
              <c:y val="0.27825819849441896"/>
            </c:manualLayout>
          </c:layout>
          <c:overlay val="0"/>
        </c:title>
        <c:numFmt formatCode="General" sourceLinked="1"/>
        <c:majorTickMark val="out"/>
        <c:minorTickMark val="none"/>
        <c:tickLblPos val="nextTo"/>
        <c:crossAx val="21956864"/>
        <c:crosses val="autoZero"/>
        <c:crossBetween val="between"/>
      </c:valAx>
    </c:plotArea>
    <c:legend>
      <c:legendPos val="t"/>
      <c:layout>
        <c:manualLayout>
          <c:xMode val="edge"/>
          <c:yMode val="edge"/>
          <c:x val="0.20531716146746729"/>
          <c:y val="0.15947326041258417"/>
          <c:w val="0.58940637500526338"/>
          <c:h val="0.10166738773037985"/>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title>
      <c:tx>
        <c:rich>
          <a:bodyPr/>
          <a:lstStyle/>
          <a:p>
            <a:pPr>
              <a:defRPr/>
            </a:pPr>
            <a:r>
              <a:rPr lang="en-US"/>
              <a:t>CORRELATION OF ABSEENTISM WITH VARIOUS FACTORS</a:t>
            </a:r>
          </a:p>
        </c:rich>
      </c:tx>
      <c:layout/>
      <c:overlay val="0"/>
    </c:title>
    <c:autoTitleDeleted val="0"/>
    <c:plotArea>
      <c:layout>
        <c:manualLayout>
          <c:layoutTarget val="inner"/>
          <c:xMode val="edge"/>
          <c:yMode val="edge"/>
          <c:x val="8.9932152230971132E-2"/>
          <c:y val="0.18080228777372978"/>
          <c:w val="0.88342204724409445"/>
          <c:h val="0.76764915579582405"/>
        </c:manualLayout>
      </c:layout>
      <c:scatterChart>
        <c:scatterStyle val="smoothMarker"/>
        <c:varyColors val="0"/>
        <c:ser>
          <c:idx val="0"/>
          <c:order val="0"/>
          <c:dLbls>
            <c:dLbl>
              <c:idx val="1"/>
              <c:layout>
                <c:manualLayout>
                  <c:x val="-0.19966722129783693"/>
                  <c:y val="5.3266756877624347E-2"/>
                </c:manualLayout>
              </c:layout>
              <c:tx>
                <c:rich>
                  <a:bodyPr/>
                  <a:lstStyle/>
                  <a:p>
                    <a:r>
                      <a:rPr lang="en-US"/>
                      <a:t>Wellness Benefits,</a:t>
                    </a:r>
                  </a:p>
                  <a:p>
                    <a:r>
                      <a:rPr lang="en-US"/>
                      <a:t> -0.058</a:t>
                    </a:r>
                  </a:p>
                </c:rich>
              </c:tx>
              <c:dLblPos val="r"/>
              <c:showLegendKey val="0"/>
              <c:showVal val="1"/>
              <c:showCatName val="1"/>
              <c:showSerName val="0"/>
              <c:showPercent val="0"/>
              <c:showBubbleSize val="0"/>
            </c:dLbl>
            <c:dLbl>
              <c:idx val="3"/>
              <c:layout>
                <c:manualLayout>
                  <c:x val="-0.18857459789240147"/>
                  <c:y val="9.9875169145545954E-3"/>
                </c:manualLayout>
              </c:layout>
              <c:dLblPos val="r"/>
              <c:showLegendKey val="0"/>
              <c:showVal val="1"/>
              <c:showCatName val="1"/>
              <c:showSerName val="0"/>
              <c:showPercent val="0"/>
              <c:showBubbleSize val="0"/>
            </c:dLbl>
            <c:dLblPos val="r"/>
            <c:showLegendKey val="0"/>
            <c:showVal val="1"/>
            <c:showCatName val="1"/>
            <c:showSerName val="0"/>
            <c:showPercent val="0"/>
            <c:showBubbleSize val="0"/>
            <c:showLeaderLines val="0"/>
          </c:dLbls>
          <c:xVal>
            <c:strRef>
              <c:f>'[survey details.xlsx]Sheet7'!$B$3:$B$6</c:f>
              <c:strCache>
                <c:ptCount val="4"/>
                <c:pt idx="0">
                  <c:v>Health Insurance Benefits</c:v>
                </c:pt>
                <c:pt idx="1">
                  <c:v>Wellness Benefits</c:v>
                </c:pt>
                <c:pt idx="2">
                  <c:v>Wellness Utilization</c:v>
                </c:pt>
                <c:pt idx="3">
                  <c:v>Sick Leaves</c:v>
                </c:pt>
              </c:strCache>
            </c:strRef>
          </c:xVal>
          <c:yVal>
            <c:numRef>
              <c:f>'[survey details.xlsx]Sheet7'!$C$3:$C$6</c:f>
              <c:numCache>
                <c:formatCode>General</c:formatCode>
                <c:ptCount val="4"/>
                <c:pt idx="0">
                  <c:v>0.16600000000000001</c:v>
                </c:pt>
                <c:pt idx="1">
                  <c:v>-5.8000000000000003E-2</c:v>
                </c:pt>
                <c:pt idx="2">
                  <c:v>-0.155</c:v>
                </c:pt>
                <c:pt idx="3">
                  <c:v>0.33</c:v>
                </c:pt>
              </c:numCache>
            </c:numRef>
          </c:yVal>
          <c:smooth val="1"/>
        </c:ser>
        <c:dLbls>
          <c:dLblPos val="r"/>
          <c:showLegendKey val="0"/>
          <c:showVal val="1"/>
          <c:showCatName val="1"/>
          <c:showSerName val="0"/>
          <c:showPercent val="0"/>
          <c:showBubbleSize val="0"/>
        </c:dLbls>
        <c:axId val="77186560"/>
        <c:axId val="79237504"/>
      </c:scatterChart>
      <c:valAx>
        <c:axId val="77186560"/>
        <c:scaling>
          <c:orientation val="minMax"/>
        </c:scaling>
        <c:delete val="0"/>
        <c:axPos val="b"/>
        <c:majorGridlines/>
        <c:majorTickMark val="out"/>
        <c:minorTickMark val="none"/>
        <c:tickLblPos val="nextTo"/>
        <c:crossAx val="79237504"/>
        <c:crosses val="autoZero"/>
        <c:crossBetween val="midCat"/>
      </c:valAx>
      <c:valAx>
        <c:axId val="79237504"/>
        <c:scaling>
          <c:orientation val="minMax"/>
        </c:scaling>
        <c:delete val="0"/>
        <c:axPos val="l"/>
        <c:majorGridlines/>
        <c:numFmt formatCode="General" sourceLinked="1"/>
        <c:majorTickMark val="out"/>
        <c:minorTickMark val="none"/>
        <c:tickLblPos val="nextTo"/>
        <c:crossAx val="77186560"/>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pPr>
            <a:r>
              <a:rPr lang="en-US"/>
              <a:t>CORRELATION OF SICK LEAVES WITH WELLNESS BENEFITS AND HEALTH INSURANCE BENEFITS</a:t>
            </a:r>
          </a:p>
        </c:rich>
      </c:tx>
      <c:layout/>
      <c:overlay val="0"/>
    </c:title>
    <c:autoTitleDeleted val="0"/>
    <c:plotArea>
      <c:layout>
        <c:manualLayout>
          <c:layoutTarget val="inner"/>
          <c:xMode val="edge"/>
          <c:yMode val="edge"/>
          <c:x val="0.115669072615923"/>
          <c:y val="0.19480351414406533"/>
          <c:w val="0.74706483015271508"/>
          <c:h val="0.75379593175853021"/>
        </c:manualLayout>
      </c:layout>
      <c:scatterChart>
        <c:scatterStyle val="smoothMarker"/>
        <c:varyColors val="0"/>
        <c:ser>
          <c:idx val="0"/>
          <c:order val="0"/>
          <c:dLbls>
            <c:dLbl>
              <c:idx val="0"/>
              <c:layout>
                <c:manualLayout>
                  <c:x val="-0.16111116527031175"/>
                  <c:y val="-0.20058270823714042"/>
                </c:manualLayout>
              </c:layout>
              <c:tx>
                <c:rich>
                  <a:bodyPr/>
                  <a:lstStyle/>
                  <a:p>
                    <a:r>
                      <a:rPr lang="en-US"/>
                      <a:t>Health Insurance Benefits, </a:t>
                    </a:r>
                  </a:p>
                  <a:p>
                    <a:r>
                      <a:rPr lang="en-US"/>
                      <a:t>-0.1003</a:t>
                    </a:r>
                  </a:p>
                </c:rich>
              </c:tx>
              <c:dLblPos val="r"/>
              <c:showLegendKey val="0"/>
              <c:showVal val="1"/>
              <c:showCatName val="1"/>
              <c:showSerName val="0"/>
              <c:showPercent val="0"/>
              <c:showBubbleSize val="0"/>
            </c:dLbl>
            <c:dLbl>
              <c:idx val="1"/>
              <c:layout>
                <c:manualLayout>
                  <c:x val="-1.1959528113740826E-2"/>
                  <c:y val="7.6570679491965374E-2"/>
                </c:manualLayout>
              </c:layout>
              <c:tx>
                <c:rich>
                  <a:bodyPr/>
                  <a:lstStyle/>
                  <a:p>
                    <a:r>
                      <a:rPr lang="en-US"/>
                      <a:t>Wellness Benefits,       </a:t>
                    </a:r>
                  </a:p>
                  <a:p>
                    <a:r>
                      <a:rPr lang="en-US"/>
                      <a:t> -0.0942</a:t>
                    </a:r>
                  </a:p>
                </c:rich>
              </c:tx>
              <c:dLblPos val="r"/>
              <c:showLegendKey val="0"/>
              <c:showVal val="1"/>
              <c:showCatName val="1"/>
              <c:showSerName val="0"/>
              <c:showPercent val="0"/>
              <c:showBubbleSize val="0"/>
            </c:dLbl>
            <c:dLblPos val="r"/>
            <c:showLegendKey val="0"/>
            <c:showVal val="1"/>
            <c:showCatName val="1"/>
            <c:showSerName val="0"/>
            <c:showPercent val="0"/>
            <c:showBubbleSize val="0"/>
            <c:showLeaderLines val="0"/>
          </c:dLbls>
          <c:xVal>
            <c:strRef>
              <c:f>'[survey details.xlsx]Sheet7'!$B$9:$B$10</c:f>
              <c:strCache>
                <c:ptCount val="2"/>
                <c:pt idx="0">
                  <c:v>Health Insurance Benefits</c:v>
                </c:pt>
                <c:pt idx="1">
                  <c:v>Wellness Benefits</c:v>
                </c:pt>
              </c:strCache>
            </c:strRef>
          </c:xVal>
          <c:yVal>
            <c:numRef>
              <c:f>'[survey details.xlsx]Sheet7'!$C$9:$C$10</c:f>
              <c:numCache>
                <c:formatCode>General</c:formatCode>
                <c:ptCount val="2"/>
                <c:pt idx="0">
                  <c:v>-0.1003</c:v>
                </c:pt>
                <c:pt idx="1">
                  <c:v>-9.4200000000000006E-2</c:v>
                </c:pt>
              </c:numCache>
            </c:numRef>
          </c:yVal>
          <c:smooth val="1"/>
        </c:ser>
        <c:dLbls>
          <c:dLblPos val="r"/>
          <c:showLegendKey val="0"/>
          <c:showVal val="1"/>
          <c:showCatName val="1"/>
          <c:showSerName val="0"/>
          <c:showPercent val="0"/>
          <c:showBubbleSize val="0"/>
        </c:dLbls>
        <c:axId val="79248768"/>
        <c:axId val="79272192"/>
      </c:scatterChart>
      <c:valAx>
        <c:axId val="79248768"/>
        <c:scaling>
          <c:orientation val="minMax"/>
        </c:scaling>
        <c:delete val="0"/>
        <c:axPos val="b"/>
        <c:majorGridlines/>
        <c:majorTickMark val="out"/>
        <c:minorTickMark val="none"/>
        <c:tickLblPos val="nextTo"/>
        <c:crossAx val="79272192"/>
        <c:crosses val="autoZero"/>
        <c:crossBetween val="midCat"/>
      </c:valAx>
      <c:valAx>
        <c:axId val="79272192"/>
        <c:scaling>
          <c:orientation val="minMax"/>
        </c:scaling>
        <c:delete val="0"/>
        <c:axPos val="l"/>
        <c:majorGridlines/>
        <c:numFmt formatCode="General" sourceLinked="1"/>
        <c:majorTickMark val="out"/>
        <c:minorTickMark val="none"/>
        <c:tickLblPos val="nextTo"/>
        <c:crossAx val="79248768"/>
        <c:crosses val="autoZero"/>
        <c:crossBetween val="midCat"/>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0.71124</cdr:x>
      <cdr:y>0.81296</cdr:y>
    </cdr:from>
    <cdr:to>
      <cdr:x>0.90705</cdr:x>
      <cdr:y>0.8759</cdr:y>
    </cdr:to>
    <cdr:sp macro="" textlink="">
      <cdr:nvSpPr>
        <cdr:cNvPr id="2" name="Text Box 1"/>
        <cdr:cNvSpPr txBox="1"/>
      </cdr:nvSpPr>
      <cdr:spPr>
        <a:xfrm xmlns:a="http://schemas.openxmlformats.org/drawingml/2006/main">
          <a:off x="4222819" y="2818623"/>
          <a:ext cx="1162539" cy="2182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GRAND TOTAL</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1660559-493B-4399-9CE9-C22E6DF89478}" type="datetimeFigureOut">
              <a:rPr lang="en-US" smtClean="0"/>
              <a:t>6/5/2015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D1F9911-48FF-4F5B-89EC-95CBA4DC5566}"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660559-493B-4399-9CE9-C22E6DF89478}" type="datetimeFigureOut">
              <a:rPr lang="en-US" smtClean="0"/>
              <a:t>6/5/2015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F9911-48FF-4F5B-89EC-95CBA4DC556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660559-493B-4399-9CE9-C22E6DF89478}" type="datetimeFigureOut">
              <a:rPr lang="en-US" smtClean="0"/>
              <a:t>6/5/2015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F9911-48FF-4F5B-89EC-95CBA4DC556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660559-493B-4399-9CE9-C22E6DF89478}" type="datetimeFigureOut">
              <a:rPr lang="en-US" smtClean="0"/>
              <a:t>6/5/2015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F9911-48FF-4F5B-89EC-95CBA4DC556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660559-493B-4399-9CE9-C22E6DF89478}" type="datetimeFigureOut">
              <a:rPr lang="en-US" smtClean="0"/>
              <a:t>6/5/2015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F9911-48FF-4F5B-89EC-95CBA4DC556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1660559-493B-4399-9CE9-C22E6DF89478}" type="datetimeFigureOut">
              <a:rPr lang="en-US" smtClean="0"/>
              <a:t>6/5/2015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F9911-48FF-4F5B-89EC-95CBA4DC5566}"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660559-493B-4399-9CE9-C22E6DF89478}" type="datetimeFigureOut">
              <a:rPr lang="en-US" smtClean="0"/>
              <a:t>6/5/2015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F9911-48FF-4F5B-89EC-95CBA4DC556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660559-493B-4399-9CE9-C22E6DF89478}" type="datetimeFigureOut">
              <a:rPr lang="en-US" smtClean="0"/>
              <a:t>6/5/2015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F9911-48FF-4F5B-89EC-95CBA4DC556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60559-493B-4399-9CE9-C22E6DF89478}" type="datetimeFigureOut">
              <a:rPr lang="en-US" smtClean="0"/>
              <a:t>6/5/2015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1F9911-48FF-4F5B-89EC-95CBA4DC556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1660559-493B-4399-9CE9-C22E6DF89478}" type="datetimeFigureOut">
              <a:rPr lang="en-US" smtClean="0"/>
              <a:t>6/5/2015</a:t>
            </a:fld>
            <a:endParaRPr lang="en-US"/>
          </a:p>
        </p:txBody>
      </p:sp>
      <p:sp>
        <p:nvSpPr>
          <p:cNvPr id="7" name="Slide Number Placeholder 6"/>
          <p:cNvSpPr>
            <a:spLocks noGrp="1"/>
          </p:cNvSpPr>
          <p:nvPr>
            <p:ph type="sldNum" sz="quarter" idx="12"/>
          </p:nvPr>
        </p:nvSpPr>
        <p:spPr/>
        <p:txBody>
          <a:bodyPr/>
          <a:lstStyle/>
          <a:p>
            <a:fld id="{1D1F9911-48FF-4F5B-89EC-95CBA4DC5566}"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660559-493B-4399-9CE9-C22E6DF89478}" type="datetimeFigureOut">
              <a:rPr lang="en-US" smtClean="0"/>
              <a:t>6/5/2015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1D1F9911-48FF-4F5B-89EC-95CBA4DC556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1660559-493B-4399-9CE9-C22E6DF89478}" type="datetimeFigureOut">
              <a:rPr lang="en-US" smtClean="0"/>
              <a:t>6/5/2015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D1F9911-48FF-4F5B-89EC-95CBA4DC556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286000"/>
            <a:ext cx="3313355" cy="3733800"/>
          </a:xfrm>
        </p:spPr>
        <p:txBody>
          <a:bodyPr>
            <a:noAutofit/>
          </a:bodyPr>
          <a:lstStyle/>
          <a:p>
            <a:r>
              <a:rPr lang="en-IN" sz="2800" dirty="0" smtClean="0"/>
              <a:t>MAPPING EFFECT OF ABSENTEEISM ON WORK ENVIRONMENT OF EMPLOYEES WHEN WELLNESS BENEFITS OFFERED BY CORPORATES </a:t>
            </a:r>
            <a:endParaRPr lang="en-US" sz="2800" dirty="0"/>
          </a:p>
        </p:txBody>
      </p:sp>
      <p:sp>
        <p:nvSpPr>
          <p:cNvPr id="3" name="Subtitle 2"/>
          <p:cNvSpPr>
            <a:spLocks noGrp="1"/>
          </p:cNvSpPr>
          <p:nvPr>
            <p:ph type="subTitle" idx="1"/>
          </p:nvPr>
        </p:nvSpPr>
        <p:spPr>
          <a:xfrm>
            <a:off x="304800" y="5105400"/>
            <a:ext cx="3505200" cy="1600200"/>
          </a:xfrm>
        </p:spPr>
        <p:txBody>
          <a:bodyPr>
            <a:normAutofit/>
          </a:bodyPr>
          <a:lstStyle/>
          <a:p>
            <a:r>
              <a:rPr lang="en-US" sz="2000" b="1" dirty="0" smtClean="0"/>
              <a:t>PRESENTED BY:</a:t>
            </a:r>
          </a:p>
          <a:p>
            <a:r>
              <a:rPr lang="en-US" sz="2000" b="1" dirty="0" smtClean="0"/>
              <a:t>Dr. SOUMYA KULSHRESTHA</a:t>
            </a:r>
          </a:p>
          <a:p>
            <a:r>
              <a:rPr lang="en-US" sz="2000" b="1" dirty="0" smtClean="0"/>
              <a:t>PG/13/066</a:t>
            </a:r>
            <a:endParaRPr lang="en-US" sz="2000" b="1" dirty="0"/>
          </a:p>
        </p:txBody>
      </p:sp>
    </p:spTree>
    <p:extLst>
      <p:ext uri="{BB962C8B-B14F-4D97-AF65-F5344CB8AC3E}">
        <p14:creationId xmlns:p14="http://schemas.microsoft.com/office/powerpoint/2010/main" val="1701617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762000"/>
          </a:xfrm>
        </p:spPr>
        <p:txBody>
          <a:bodyPr>
            <a:normAutofit/>
          </a:bodyPr>
          <a:lstStyle/>
          <a:p>
            <a:pPr algn="ctr"/>
            <a:r>
              <a:rPr lang="en-IN" b="1" dirty="0" smtClean="0">
                <a:latin typeface="Calibri" pitchFamily="34" charset="0"/>
              </a:rPr>
              <a:t>CHALLENGES</a:t>
            </a:r>
            <a:endParaRPr lang="en-US" dirty="0">
              <a:latin typeface="Calibri" pitchFamily="34" charset="0"/>
            </a:endParaRPr>
          </a:p>
        </p:txBody>
      </p:sp>
      <p:sp>
        <p:nvSpPr>
          <p:cNvPr id="3" name="Content Placeholder 2"/>
          <p:cNvSpPr>
            <a:spLocks noGrp="1"/>
          </p:cNvSpPr>
          <p:nvPr>
            <p:ph idx="1"/>
          </p:nvPr>
        </p:nvSpPr>
        <p:spPr>
          <a:xfrm>
            <a:off x="1043492" y="1676400"/>
            <a:ext cx="6777317" cy="4114800"/>
          </a:xfrm>
        </p:spPr>
        <p:txBody>
          <a:bodyPr>
            <a:noAutofit/>
          </a:bodyPr>
          <a:lstStyle/>
          <a:p>
            <a:pPr lvl="0"/>
            <a:r>
              <a:rPr lang="en-IN" sz="1800" dirty="0" smtClean="0">
                <a:latin typeface="Calibri" pitchFamily="34" charset="0"/>
              </a:rPr>
              <a:t>Unresponsive </a:t>
            </a:r>
            <a:r>
              <a:rPr lang="en-IN" sz="1800" dirty="0">
                <a:latin typeface="Calibri" pitchFamily="34" charset="0"/>
              </a:rPr>
              <a:t>staff and poor ambience </a:t>
            </a:r>
            <a:endParaRPr lang="en-US" sz="1800" dirty="0">
              <a:latin typeface="Calibri" pitchFamily="34" charset="0"/>
            </a:endParaRPr>
          </a:p>
          <a:p>
            <a:pPr lvl="0"/>
            <a:r>
              <a:rPr lang="en-IN" sz="1800" dirty="0">
                <a:latin typeface="Calibri" pitchFamily="34" charset="0"/>
              </a:rPr>
              <a:t>Doubts over the availability and skill of the service provider, thereby hampering reliability </a:t>
            </a:r>
            <a:endParaRPr lang="en-US" sz="1800" dirty="0">
              <a:latin typeface="Calibri" pitchFamily="34" charset="0"/>
            </a:endParaRPr>
          </a:p>
          <a:p>
            <a:pPr lvl="0"/>
            <a:r>
              <a:rPr lang="en-IN" sz="1800" dirty="0">
                <a:latin typeface="Calibri" pitchFamily="34" charset="0"/>
              </a:rPr>
              <a:t>Over promise and under delivery by service providers leading to unmet expectations of the clients  </a:t>
            </a:r>
            <a:endParaRPr lang="en-US" sz="1800" dirty="0">
              <a:latin typeface="Calibri" pitchFamily="34" charset="0"/>
            </a:endParaRPr>
          </a:p>
          <a:p>
            <a:pPr lvl="0"/>
            <a:r>
              <a:rPr lang="en-IN" sz="1800" dirty="0">
                <a:latin typeface="Calibri" pitchFamily="34" charset="0"/>
              </a:rPr>
              <a:t>Unawareness about these kind of wellness services in the market</a:t>
            </a:r>
            <a:endParaRPr lang="en-US" sz="1800" dirty="0">
              <a:latin typeface="Calibri" pitchFamily="34" charset="0"/>
            </a:endParaRPr>
          </a:p>
          <a:p>
            <a:pPr lvl="0"/>
            <a:r>
              <a:rPr lang="en-IN" sz="1800" dirty="0" smtClean="0">
                <a:latin typeface="Calibri" pitchFamily="34" charset="0"/>
              </a:rPr>
              <a:t>Perspective </a:t>
            </a:r>
            <a:r>
              <a:rPr lang="en-IN" sz="1800" dirty="0">
                <a:latin typeface="Calibri" pitchFamily="34" charset="0"/>
              </a:rPr>
              <a:t>of people that it does not make any difference to the company and the employees</a:t>
            </a:r>
            <a:endParaRPr lang="en-US" sz="1800" dirty="0">
              <a:latin typeface="Calibri" pitchFamily="34" charset="0"/>
            </a:endParaRPr>
          </a:p>
          <a:p>
            <a:r>
              <a:rPr lang="en-IN" sz="1800" dirty="0">
                <a:latin typeface="Calibri" pitchFamily="34" charset="0"/>
              </a:rPr>
              <a:t>Price sensitivity of the Indian customers, affected by the limited knowledge of wellness service offerings </a:t>
            </a:r>
            <a:r>
              <a:rPr lang="en-IN" sz="1800" dirty="0" smtClean="0">
                <a:latin typeface="Calibri" pitchFamily="34" charset="0"/>
              </a:rPr>
              <a:t>- </a:t>
            </a:r>
            <a:r>
              <a:rPr lang="en-IN" sz="1800" dirty="0">
                <a:latin typeface="Calibri" pitchFamily="34" charset="0"/>
              </a:rPr>
              <a:t>Increase cost to </a:t>
            </a:r>
            <a:r>
              <a:rPr lang="en-IN" sz="1800" dirty="0" smtClean="0">
                <a:latin typeface="Calibri" pitchFamily="34" charset="0"/>
              </a:rPr>
              <a:t>company</a:t>
            </a:r>
            <a:endParaRPr lang="en-US" sz="1800" dirty="0">
              <a:latin typeface="Calibri" pitchFamily="34" charset="0"/>
            </a:endParaRPr>
          </a:p>
          <a:p>
            <a:pPr lvl="0"/>
            <a:r>
              <a:rPr lang="en-IN" sz="1800" dirty="0" smtClean="0">
                <a:latin typeface="Calibri" pitchFamily="34" charset="0"/>
              </a:rPr>
              <a:t>Time </a:t>
            </a:r>
            <a:r>
              <a:rPr lang="en-IN" sz="1800" dirty="0">
                <a:latin typeface="Calibri" pitchFamily="34" charset="0"/>
              </a:rPr>
              <a:t>limitation</a:t>
            </a:r>
            <a:r>
              <a:rPr lang="en-IN" sz="1800" dirty="0" smtClean="0">
                <a:latin typeface="Calibri" pitchFamily="34" charset="0"/>
              </a:rPr>
              <a:t>.</a:t>
            </a:r>
          </a:p>
          <a:p>
            <a:r>
              <a:rPr lang="en-IN" sz="1800" dirty="0">
                <a:latin typeface="Calibri" pitchFamily="34" charset="0"/>
              </a:rPr>
              <a:t>Restriction to make calls to HR heads due to which, was not able to get maximum respondents. </a:t>
            </a:r>
            <a:endParaRPr lang="en-US" sz="1800" dirty="0">
              <a:latin typeface="Calibri" pitchFamily="34" charset="0"/>
            </a:endParaRPr>
          </a:p>
          <a:p>
            <a:pPr lvl="0"/>
            <a:endParaRPr lang="en-US" sz="1800" dirty="0">
              <a:latin typeface="Calibri" pitchFamily="34" charset="0"/>
            </a:endParaRPr>
          </a:p>
        </p:txBody>
      </p:sp>
    </p:spTree>
    <p:extLst>
      <p:ext uri="{BB962C8B-B14F-4D97-AF65-F5344CB8AC3E}">
        <p14:creationId xmlns:p14="http://schemas.microsoft.com/office/powerpoint/2010/main" val="1026961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1143000"/>
          </a:xfrm>
        </p:spPr>
        <p:txBody>
          <a:bodyPr/>
          <a:lstStyle/>
          <a:p>
            <a:pPr algn="ctr"/>
            <a:r>
              <a:rPr lang="en-US" b="1" dirty="0">
                <a:latin typeface="Calibri" pitchFamily="34" charset="0"/>
              </a:rPr>
              <a:t>RECOMMENDATION</a:t>
            </a:r>
            <a:endParaRPr lang="en-US" dirty="0">
              <a:latin typeface="Calibri" pitchFamily="34" charset="0"/>
            </a:endParaRPr>
          </a:p>
        </p:txBody>
      </p:sp>
      <p:sp>
        <p:nvSpPr>
          <p:cNvPr id="3" name="Content Placeholder 2"/>
          <p:cNvSpPr>
            <a:spLocks noGrp="1"/>
          </p:cNvSpPr>
          <p:nvPr>
            <p:ph idx="1"/>
          </p:nvPr>
        </p:nvSpPr>
        <p:spPr/>
        <p:txBody>
          <a:bodyPr>
            <a:normAutofit/>
          </a:bodyPr>
          <a:lstStyle/>
          <a:p>
            <a:pPr marL="68580" indent="0">
              <a:buNone/>
            </a:pPr>
            <a:r>
              <a:rPr lang="en-IN" sz="2000" dirty="0">
                <a:latin typeface="Calibri" pitchFamily="34" charset="0"/>
              </a:rPr>
              <a:t>Considering the challenges prevalent for the wellness sector and according to the analysis:</a:t>
            </a:r>
            <a:endParaRPr lang="en-US" sz="2000" dirty="0">
              <a:latin typeface="Calibri" pitchFamily="34" charset="0"/>
            </a:endParaRPr>
          </a:p>
          <a:p>
            <a:pPr lvl="0"/>
            <a:r>
              <a:rPr lang="en-IN" sz="2000" dirty="0">
                <a:latin typeface="Calibri" pitchFamily="34" charset="0"/>
              </a:rPr>
              <a:t>Providers to enhance assurance on quality of service.</a:t>
            </a:r>
            <a:endParaRPr lang="en-US" sz="2000" dirty="0">
              <a:latin typeface="Calibri" pitchFamily="34" charset="0"/>
            </a:endParaRPr>
          </a:p>
          <a:p>
            <a:pPr lvl="0"/>
            <a:r>
              <a:rPr lang="en-IN" sz="2000" dirty="0">
                <a:latin typeface="Calibri" pitchFamily="34" charset="0"/>
              </a:rPr>
              <a:t>Focus on building a business model which can be sustained from a financial point of view </a:t>
            </a:r>
            <a:endParaRPr lang="en-US" sz="2000" dirty="0">
              <a:latin typeface="Calibri" pitchFamily="34" charset="0"/>
            </a:endParaRPr>
          </a:p>
          <a:p>
            <a:pPr lvl="0"/>
            <a:r>
              <a:rPr lang="en-IN" sz="2000" dirty="0">
                <a:latin typeface="Calibri" pitchFamily="34" charset="0"/>
              </a:rPr>
              <a:t>Ensure on delivering high standards in customer relationship and experience management </a:t>
            </a:r>
            <a:endParaRPr lang="en-US" sz="2000" dirty="0">
              <a:latin typeface="Calibri" pitchFamily="34" charset="0"/>
            </a:endParaRPr>
          </a:p>
          <a:p>
            <a:pPr lvl="0"/>
            <a:r>
              <a:rPr lang="en-IN" sz="2000" dirty="0">
                <a:latin typeface="Calibri" pitchFamily="34" charset="0"/>
              </a:rPr>
              <a:t>Focus on providing support to enhance quality, create awareness and promote </a:t>
            </a:r>
            <a:r>
              <a:rPr lang="en-IN" sz="2000" dirty="0" smtClean="0">
                <a:latin typeface="Calibri" pitchFamily="34" charset="0"/>
              </a:rPr>
              <a:t>wellness</a:t>
            </a:r>
          </a:p>
        </p:txBody>
      </p:sp>
    </p:spTree>
    <p:extLst>
      <p:ext uri="{BB962C8B-B14F-4D97-AF65-F5344CB8AC3E}">
        <p14:creationId xmlns:p14="http://schemas.microsoft.com/office/powerpoint/2010/main" val="1460093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8200"/>
            <a:ext cx="7024744" cy="951464"/>
          </a:xfrm>
        </p:spPr>
        <p:txBody>
          <a:bodyPr>
            <a:normAutofit/>
          </a:bodyPr>
          <a:lstStyle/>
          <a:p>
            <a:pPr algn="ctr"/>
            <a:r>
              <a:rPr lang="en-IN" b="1" dirty="0" smtClean="0">
                <a:latin typeface="Calibri" pitchFamily="34" charset="0"/>
              </a:rPr>
              <a:t>CONCLUSION</a:t>
            </a:r>
            <a:endParaRPr lang="en-US" dirty="0">
              <a:latin typeface="Calibri" pitchFamily="34" charset="0"/>
            </a:endParaRPr>
          </a:p>
        </p:txBody>
      </p:sp>
      <p:sp>
        <p:nvSpPr>
          <p:cNvPr id="3" name="Content Placeholder 2"/>
          <p:cNvSpPr>
            <a:spLocks noGrp="1"/>
          </p:cNvSpPr>
          <p:nvPr>
            <p:ph idx="1"/>
          </p:nvPr>
        </p:nvSpPr>
        <p:spPr/>
        <p:txBody>
          <a:bodyPr>
            <a:normAutofit/>
          </a:bodyPr>
          <a:lstStyle/>
          <a:p>
            <a:r>
              <a:rPr lang="en-IN" sz="2000" dirty="0" smtClean="0">
                <a:latin typeface="Calibri" pitchFamily="34" charset="0"/>
              </a:rPr>
              <a:t>When </a:t>
            </a:r>
            <a:r>
              <a:rPr lang="en-IN" sz="2000" dirty="0">
                <a:latin typeface="Calibri" pitchFamily="34" charset="0"/>
              </a:rPr>
              <a:t>the effect of absenteeism on work environment is correlated with different factors, it brings into the light the actual benefits and the consequences of the wellness offerings by the corporates.</a:t>
            </a:r>
            <a:endParaRPr lang="en-US" sz="2000" dirty="0">
              <a:latin typeface="Calibri" pitchFamily="34" charset="0"/>
            </a:endParaRPr>
          </a:p>
          <a:p>
            <a:r>
              <a:rPr lang="en-IN" sz="2000" dirty="0">
                <a:latin typeface="Calibri" pitchFamily="34" charset="0"/>
              </a:rPr>
              <a:t>It showcases to what extent are they useful and what more inputs can be taken in by the corporate to encourage less absenteeism of employees and furthermore, prevent the various impacts on the work environment of the employees.</a:t>
            </a:r>
            <a:endParaRPr lang="en-US" sz="2000" dirty="0">
              <a:latin typeface="Calibri" pitchFamily="34" charset="0"/>
            </a:endParaRPr>
          </a:p>
          <a:p>
            <a:endParaRPr lang="en-US" sz="2000" dirty="0">
              <a:latin typeface="Calibri" pitchFamily="34" charset="0"/>
            </a:endParaRPr>
          </a:p>
        </p:txBody>
      </p:sp>
    </p:spTree>
    <p:extLst>
      <p:ext uri="{BB962C8B-B14F-4D97-AF65-F5344CB8AC3E}">
        <p14:creationId xmlns:p14="http://schemas.microsoft.com/office/powerpoint/2010/main" val="3275496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371600"/>
            <a:ext cx="4419600" cy="344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88620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0487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a:latin typeface="Calibri" pitchFamily="34" charset="0"/>
              </a:rPr>
              <a:t>PROBLEM </a:t>
            </a:r>
            <a:r>
              <a:rPr lang="en-IN" b="1" dirty="0" smtClean="0">
                <a:latin typeface="Calibri" pitchFamily="34" charset="0"/>
              </a:rPr>
              <a:t>STATEMENT</a:t>
            </a:r>
            <a:endParaRPr lang="en-US" dirty="0">
              <a:latin typeface="Calibri" pitchFamily="34" charset="0"/>
            </a:endParaRPr>
          </a:p>
        </p:txBody>
      </p:sp>
      <p:sp>
        <p:nvSpPr>
          <p:cNvPr id="3" name="Content Placeholder 2"/>
          <p:cNvSpPr>
            <a:spLocks noGrp="1"/>
          </p:cNvSpPr>
          <p:nvPr>
            <p:ph idx="1"/>
          </p:nvPr>
        </p:nvSpPr>
        <p:spPr/>
        <p:txBody>
          <a:bodyPr>
            <a:normAutofit fontScale="92500"/>
          </a:bodyPr>
          <a:lstStyle/>
          <a:p>
            <a:r>
              <a:rPr lang="en-IN" dirty="0" smtClean="0">
                <a:latin typeface="Calibri" pitchFamily="34" charset="0"/>
              </a:rPr>
              <a:t>When </a:t>
            </a:r>
            <a:r>
              <a:rPr lang="en-IN" dirty="0">
                <a:latin typeface="Calibri" pitchFamily="34" charset="0"/>
              </a:rPr>
              <a:t>the corporate groups offers wellness benefits to the employees, they expect a better outcome out of the employees, in terms of efficiency and productivity.</a:t>
            </a:r>
            <a:endParaRPr lang="en-US" dirty="0">
              <a:latin typeface="Calibri" pitchFamily="34" charset="0"/>
            </a:endParaRPr>
          </a:p>
          <a:p>
            <a:r>
              <a:rPr lang="en-IN" dirty="0">
                <a:latin typeface="Calibri" pitchFamily="34" charset="0"/>
              </a:rPr>
              <a:t>Absenteeism should be controlled when the wellness benefits are offered.</a:t>
            </a:r>
            <a:endParaRPr lang="en-US" dirty="0">
              <a:latin typeface="Calibri" pitchFamily="34" charset="0"/>
            </a:endParaRPr>
          </a:p>
          <a:p>
            <a:r>
              <a:rPr lang="en-IN" dirty="0">
                <a:latin typeface="Calibri" pitchFamily="34" charset="0"/>
              </a:rPr>
              <a:t>To what extent the absenteeism affects the work environment of the employees and how is it correlated with the wellness benefits is the purpose of the study.</a:t>
            </a:r>
            <a:endParaRPr lang="en-US" dirty="0">
              <a:latin typeface="Calibri" pitchFamily="34" charset="0"/>
            </a:endParaRPr>
          </a:p>
          <a:p>
            <a:endParaRPr lang="en-US" dirty="0">
              <a:latin typeface="Calibri" pitchFamily="34" charset="0"/>
            </a:endParaRPr>
          </a:p>
        </p:txBody>
      </p:sp>
    </p:spTree>
    <p:extLst>
      <p:ext uri="{BB962C8B-B14F-4D97-AF65-F5344CB8AC3E}">
        <p14:creationId xmlns:p14="http://schemas.microsoft.com/office/powerpoint/2010/main" val="2876208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1143000"/>
          </a:xfrm>
        </p:spPr>
        <p:txBody>
          <a:bodyPr>
            <a:normAutofit/>
          </a:bodyPr>
          <a:lstStyle/>
          <a:p>
            <a:pPr algn="ctr"/>
            <a:r>
              <a:rPr lang="en-IN" b="1" dirty="0">
                <a:latin typeface="Calibri" pitchFamily="34" charset="0"/>
              </a:rPr>
              <a:t>OBJECTIVES OF THE </a:t>
            </a:r>
            <a:r>
              <a:rPr lang="en-IN" b="1" dirty="0" smtClean="0">
                <a:latin typeface="Calibri" pitchFamily="34" charset="0"/>
              </a:rPr>
              <a:t>STUDY</a:t>
            </a:r>
            <a:endParaRPr lang="en-US" dirty="0">
              <a:latin typeface="Calibri" pitchFamily="34" charset="0"/>
            </a:endParaRPr>
          </a:p>
        </p:txBody>
      </p:sp>
      <p:sp>
        <p:nvSpPr>
          <p:cNvPr id="3" name="Content Placeholder 2"/>
          <p:cNvSpPr>
            <a:spLocks noGrp="1"/>
          </p:cNvSpPr>
          <p:nvPr>
            <p:ph idx="1"/>
          </p:nvPr>
        </p:nvSpPr>
        <p:spPr>
          <a:xfrm>
            <a:off x="1043492" y="1905000"/>
            <a:ext cx="7033708" cy="4343400"/>
          </a:xfrm>
        </p:spPr>
        <p:txBody>
          <a:bodyPr>
            <a:normAutofit fontScale="70000" lnSpcReduction="20000"/>
          </a:bodyPr>
          <a:lstStyle/>
          <a:p>
            <a:pPr marL="68580" indent="0" algn="ctr">
              <a:buNone/>
            </a:pPr>
            <a:r>
              <a:rPr lang="en-IN" sz="2900" b="1" dirty="0" smtClean="0">
                <a:latin typeface="Calibri" pitchFamily="34" charset="0"/>
              </a:rPr>
              <a:t>To </a:t>
            </a:r>
            <a:r>
              <a:rPr lang="en-IN" sz="2900" b="1" dirty="0">
                <a:latin typeface="Calibri" pitchFamily="34" charset="0"/>
              </a:rPr>
              <a:t>correlate Employee Wellness Benefits provided by the employer with Employees absenteeism in various corporates</a:t>
            </a:r>
            <a:r>
              <a:rPr lang="en-IN" sz="2900" b="1" dirty="0" smtClean="0">
                <a:latin typeface="Calibri" pitchFamily="34" charset="0"/>
              </a:rPr>
              <a:t>.</a:t>
            </a:r>
          </a:p>
          <a:p>
            <a:pPr marL="68580" indent="0" algn="ctr">
              <a:buNone/>
            </a:pPr>
            <a:endParaRPr lang="en-US" sz="2900" b="1" dirty="0">
              <a:latin typeface="Calibri" pitchFamily="34" charset="0"/>
            </a:endParaRPr>
          </a:p>
          <a:p>
            <a:pPr marL="68580" indent="0" algn="ctr">
              <a:buNone/>
            </a:pPr>
            <a:r>
              <a:rPr lang="en-IN" b="1" dirty="0" smtClean="0">
                <a:latin typeface="Calibri" pitchFamily="34" charset="0"/>
              </a:rPr>
              <a:t>SPECIFIC </a:t>
            </a:r>
            <a:r>
              <a:rPr lang="en-IN" b="1" dirty="0">
                <a:latin typeface="Calibri" pitchFamily="34" charset="0"/>
              </a:rPr>
              <a:t>OBJECTIVES</a:t>
            </a:r>
            <a:r>
              <a:rPr lang="en-IN" b="1" dirty="0" smtClean="0">
                <a:latin typeface="Calibri" pitchFamily="34" charset="0"/>
              </a:rPr>
              <a:t>:</a:t>
            </a:r>
          </a:p>
          <a:p>
            <a:pPr marL="68580" indent="0" algn="ctr">
              <a:buNone/>
            </a:pPr>
            <a:endParaRPr lang="en-US" dirty="0">
              <a:latin typeface="Calibri" pitchFamily="34" charset="0"/>
            </a:endParaRPr>
          </a:p>
          <a:p>
            <a:pPr lvl="0"/>
            <a:r>
              <a:rPr lang="en-US" dirty="0">
                <a:latin typeface="Calibri" pitchFamily="34" charset="0"/>
              </a:rPr>
              <a:t>To find out the level of stress of employees at their workplace.</a:t>
            </a:r>
          </a:p>
          <a:p>
            <a:pPr lvl="0"/>
            <a:r>
              <a:rPr lang="en-US" dirty="0">
                <a:latin typeface="Calibri" pitchFamily="34" charset="0"/>
              </a:rPr>
              <a:t>To find out whether wellness benefits are provided to employees by the employer </a:t>
            </a:r>
          </a:p>
          <a:p>
            <a:pPr lvl="0"/>
            <a:r>
              <a:rPr lang="en-US" dirty="0">
                <a:latin typeface="Calibri" pitchFamily="34" charset="0"/>
              </a:rPr>
              <a:t>To check the awareness among employees with various statutory and non-Statutory welfare measure. </a:t>
            </a:r>
          </a:p>
          <a:p>
            <a:pPr lvl="0"/>
            <a:r>
              <a:rPr lang="en-US" dirty="0">
                <a:latin typeface="Calibri" pitchFamily="34" charset="0"/>
              </a:rPr>
              <a:t>To find out the rate of utilization of these services</a:t>
            </a:r>
          </a:p>
          <a:p>
            <a:pPr lvl="0"/>
            <a:r>
              <a:rPr lang="en-US" dirty="0">
                <a:latin typeface="Calibri" pitchFamily="34" charset="0"/>
              </a:rPr>
              <a:t>To find out the kind of barrier faced in utilization of these benefits</a:t>
            </a:r>
          </a:p>
          <a:p>
            <a:pPr lvl="0"/>
            <a:r>
              <a:rPr lang="en-US" dirty="0">
                <a:latin typeface="Calibri" pitchFamily="34" charset="0"/>
              </a:rPr>
              <a:t>Effect on absenteeism on employees due to the wellness benefits provided to them</a:t>
            </a:r>
          </a:p>
          <a:p>
            <a:pPr lvl="0"/>
            <a:r>
              <a:rPr lang="en-US" dirty="0">
                <a:latin typeface="Calibri" pitchFamily="34" charset="0"/>
              </a:rPr>
              <a:t>To suggest remedial measures to improve the employee wellness benefits and to reduce the absenteeism</a:t>
            </a:r>
            <a:r>
              <a:rPr lang="en-US" dirty="0" smtClean="0">
                <a:latin typeface="Calibri" pitchFamily="34" charset="0"/>
              </a:rPr>
              <a:t>.</a:t>
            </a:r>
            <a:endParaRPr lang="en-US" dirty="0">
              <a:latin typeface="Calibri" pitchFamily="34" charset="0"/>
            </a:endParaRPr>
          </a:p>
        </p:txBody>
      </p:sp>
    </p:spTree>
    <p:extLst>
      <p:ext uri="{BB962C8B-B14F-4D97-AF65-F5344CB8AC3E}">
        <p14:creationId xmlns:p14="http://schemas.microsoft.com/office/powerpoint/2010/main" val="2004668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1143000"/>
          </a:xfrm>
        </p:spPr>
        <p:txBody>
          <a:bodyPr>
            <a:normAutofit/>
          </a:bodyPr>
          <a:lstStyle/>
          <a:p>
            <a:pPr algn="ctr"/>
            <a:r>
              <a:rPr lang="en-IN" b="1" dirty="0" smtClean="0">
                <a:latin typeface="Calibri" pitchFamily="34" charset="0"/>
              </a:rPr>
              <a:t>METHODOLOGY</a:t>
            </a:r>
            <a:endParaRPr lang="en-US" dirty="0">
              <a:latin typeface="Calibri" pitchFamily="34" charset="0"/>
            </a:endParaRPr>
          </a:p>
        </p:txBody>
      </p:sp>
      <p:sp>
        <p:nvSpPr>
          <p:cNvPr id="3" name="Content Placeholder 2"/>
          <p:cNvSpPr>
            <a:spLocks noGrp="1"/>
          </p:cNvSpPr>
          <p:nvPr>
            <p:ph idx="1"/>
          </p:nvPr>
        </p:nvSpPr>
        <p:spPr>
          <a:xfrm>
            <a:off x="914400" y="2133600"/>
            <a:ext cx="7302137" cy="3886200"/>
          </a:xfrm>
        </p:spPr>
        <p:txBody>
          <a:bodyPr>
            <a:noAutofit/>
          </a:bodyPr>
          <a:lstStyle/>
          <a:p>
            <a:pPr marL="68580" indent="0">
              <a:buNone/>
            </a:pPr>
            <a:r>
              <a:rPr lang="en-IN" sz="1800" dirty="0" smtClean="0">
                <a:latin typeface="Calibri" pitchFamily="34" charset="0"/>
              </a:rPr>
              <a:t>The study was conducted through the primary data with the help of questionnaire which was send online to different corporate HR heads.</a:t>
            </a:r>
            <a:endParaRPr lang="en-US" sz="1800" dirty="0" smtClean="0">
              <a:latin typeface="Calibri" pitchFamily="34" charset="0"/>
            </a:endParaRPr>
          </a:p>
          <a:p>
            <a:pPr marL="68580" indent="0">
              <a:buNone/>
            </a:pPr>
            <a:r>
              <a:rPr lang="en-IN" sz="1800" b="1" dirty="0" smtClean="0">
                <a:latin typeface="Calibri" pitchFamily="34" charset="0"/>
              </a:rPr>
              <a:t>TYPE OF DATA:</a:t>
            </a:r>
            <a:endParaRPr lang="en-US" sz="1800" dirty="0" smtClean="0">
              <a:latin typeface="Calibri" pitchFamily="34" charset="0"/>
            </a:endParaRPr>
          </a:p>
          <a:p>
            <a:r>
              <a:rPr lang="en-IN" sz="1800" dirty="0" smtClean="0">
                <a:latin typeface="Calibri" pitchFamily="34" charset="0"/>
              </a:rPr>
              <a:t>Primary Data</a:t>
            </a:r>
            <a:endParaRPr lang="en-US" sz="1800" dirty="0" smtClean="0">
              <a:solidFill>
                <a:schemeClr val="tx1"/>
              </a:solidFill>
              <a:latin typeface="Calibri" pitchFamily="34" charset="0"/>
            </a:endParaRPr>
          </a:p>
          <a:p>
            <a:r>
              <a:rPr lang="en-IN" sz="1800" dirty="0" smtClean="0">
                <a:latin typeface="Calibri" pitchFamily="34" charset="0"/>
              </a:rPr>
              <a:t>Questionnaire was designed and was sent to the HR head through mailers </a:t>
            </a:r>
            <a:endParaRPr lang="en-US" sz="1800" dirty="0" smtClean="0">
              <a:latin typeface="Calibri" pitchFamily="34" charset="0"/>
            </a:endParaRPr>
          </a:p>
          <a:p>
            <a:r>
              <a:rPr lang="en-IN" sz="1800" b="1" dirty="0" smtClean="0">
                <a:latin typeface="Calibri" pitchFamily="34" charset="0"/>
              </a:rPr>
              <a:t>Sample Size:</a:t>
            </a:r>
            <a:r>
              <a:rPr lang="en-IN" sz="1800" dirty="0" smtClean="0">
                <a:latin typeface="Calibri" pitchFamily="34" charset="0"/>
              </a:rPr>
              <a:t> The questionnaire was sent to HR heads of 100 corporates, out of which only 33 responded. So the sample size is 33 respondents.</a:t>
            </a:r>
            <a:endParaRPr lang="en-US" sz="1800" dirty="0" smtClean="0">
              <a:latin typeface="Calibri" pitchFamily="34" charset="0"/>
            </a:endParaRPr>
          </a:p>
          <a:p>
            <a:r>
              <a:rPr lang="en-IN" sz="1800" b="1" dirty="0" smtClean="0">
                <a:latin typeface="Calibri" pitchFamily="34" charset="0"/>
              </a:rPr>
              <a:t>Sampling Technique Used</a:t>
            </a:r>
            <a:r>
              <a:rPr lang="en-IN" sz="1800" dirty="0" smtClean="0">
                <a:latin typeface="Calibri" pitchFamily="34" charset="0"/>
              </a:rPr>
              <a:t>: The technique used to analysed the data was correlation </a:t>
            </a:r>
            <a:r>
              <a:rPr lang="en-IN" sz="1800" dirty="0" smtClean="0">
                <a:latin typeface="Calibri" pitchFamily="34" charset="0"/>
              </a:rPr>
              <a:t>analysis</a:t>
            </a:r>
            <a:endParaRPr lang="en-US" sz="1800" dirty="0" smtClean="0">
              <a:latin typeface="Calibri" pitchFamily="34" charset="0"/>
            </a:endParaRPr>
          </a:p>
        </p:txBody>
      </p:sp>
    </p:spTree>
    <p:extLst>
      <p:ext uri="{BB962C8B-B14F-4D97-AF65-F5344CB8AC3E}">
        <p14:creationId xmlns:p14="http://schemas.microsoft.com/office/powerpoint/2010/main" val="1661403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2000"/>
            <a:ext cx="7024744" cy="1143000"/>
          </a:xfrm>
        </p:spPr>
        <p:txBody>
          <a:bodyPr>
            <a:noAutofit/>
          </a:bodyPr>
          <a:lstStyle/>
          <a:p>
            <a:pPr algn="ctr"/>
            <a:r>
              <a:rPr lang="en-US" b="1" dirty="0">
                <a:latin typeface="Calibri" pitchFamily="34" charset="0"/>
              </a:rPr>
              <a:t>DATA ANALYSIS AND </a:t>
            </a:r>
            <a:r>
              <a:rPr lang="en-US" b="1" dirty="0" smtClean="0">
                <a:latin typeface="Calibri" pitchFamily="34" charset="0"/>
              </a:rPr>
              <a:t>INTERPRETATION</a:t>
            </a:r>
            <a:endParaRPr lang="en-US" dirty="0">
              <a:latin typeface="Calibri"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86003061"/>
              </p:ext>
            </p:extLst>
          </p:nvPr>
        </p:nvGraphicFramePr>
        <p:xfrm>
          <a:off x="609600" y="1764295"/>
          <a:ext cx="7543800" cy="28194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457200" y="5029200"/>
            <a:ext cx="8229600" cy="1477328"/>
          </a:xfrm>
          <a:prstGeom prst="rect">
            <a:avLst/>
          </a:prstGeom>
        </p:spPr>
        <p:txBody>
          <a:bodyPr wrap="square">
            <a:spAutoFit/>
          </a:bodyPr>
          <a:lstStyle/>
          <a:p>
            <a:pPr marL="285750" indent="-285750">
              <a:buFont typeface="Arial" pitchFamily="34" charset="0"/>
              <a:buChar char="•"/>
            </a:pPr>
            <a:r>
              <a:rPr lang="en-US" dirty="0">
                <a:latin typeface="Calibri" pitchFamily="34" charset="0"/>
              </a:rPr>
              <a:t>The average working age in the corporates is between 25-35 &amp; </a:t>
            </a:r>
            <a:r>
              <a:rPr lang="en-US" dirty="0" smtClean="0">
                <a:latin typeface="Calibri" pitchFamily="34" charset="0"/>
              </a:rPr>
              <a:t>35-45</a:t>
            </a:r>
          </a:p>
          <a:p>
            <a:pPr marL="285750" indent="-285750">
              <a:buFont typeface="Arial" pitchFamily="34" charset="0"/>
              <a:buChar char="•"/>
            </a:pPr>
            <a:r>
              <a:rPr lang="en-US" dirty="0">
                <a:latin typeface="Calibri" pitchFamily="34" charset="0"/>
              </a:rPr>
              <a:t>O</a:t>
            </a:r>
            <a:r>
              <a:rPr lang="en-US" dirty="0" smtClean="0">
                <a:latin typeface="Calibri" pitchFamily="34" charset="0"/>
              </a:rPr>
              <a:t>ut </a:t>
            </a:r>
            <a:r>
              <a:rPr lang="en-US" dirty="0">
                <a:latin typeface="Calibri" pitchFamily="34" charset="0"/>
              </a:rPr>
              <a:t>of this working age group we can see that the level of stress at their workplace is moderate. </a:t>
            </a:r>
            <a:endParaRPr lang="en-US" dirty="0" smtClean="0">
              <a:latin typeface="Calibri" pitchFamily="34" charset="0"/>
            </a:endParaRPr>
          </a:p>
          <a:p>
            <a:pPr marL="285750" indent="-285750">
              <a:buFont typeface="Arial" pitchFamily="34" charset="0"/>
              <a:buChar char="•"/>
            </a:pPr>
            <a:r>
              <a:rPr lang="en-US" dirty="0" smtClean="0">
                <a:latin typeface="Calibri" pitchFamily="34" charset="0"/>
              </a:rPr>
              <a:t>Out </a:t>
            </a:r>
            <a:r>
              <a:rPr lang="en-US" dirty="0">
                <a:latin typeface="Calibri" pitchFamily="34" charset="0"/>
              </a:rPr>
              <a:t>of 33 sample size, 16 corporates feel that the level of stress faced by their employees is moderate and 11 feels only slightly stressful.</a:t>
            </a:r>
          </a:p>
        </p:txBody>
      </p:sp>
      <p:sp>
        <p:nvSpPr>
          <p:cNvPr id="6" name="Rectangle 5"/>
          <p:cNvSpPr/>
          <p:nvPr/>
        </p:nvSpPr>
        <p:spPr>
          <a:xfrm>
            <a:off x="762000" y="4546684"/>
            <a:ext cx="7543800" cy="253916"/>
          </a:xfrm>
          <a:prstGeom prst="rect">
            <a:avLst/>
          </a:prstGeom>
        </p:spPr>
        <p:txBody>
          <a:bodyPr wrap="square">
            <a:spAutoFit/>
          </a:bodyPr>
          <a:lstStyle/>
          <a:p>
            <a:r>
              <a:rPr lang="en-US" sz="1050" dirty="0" smtClean="0">
                <a:solidFill>
                  <a:schemeClr val="accent3">
                    <a:lumMod val="75000"/>
                  </a:schemeClr>
                </a:solidFill>
                <a:latin typeface="Calibri" pitchFamily="34" charset="0"/>
              </a:rPr>
              <a:t> </a:t>
            </a:r>
            <a:r>
              <a:rPr lang="en-US" sz="1050" dirty="0">
                <a:solidFill>
                  <a:schemeClr val="accent3">
                    <a:lumMod val="75000"/>
                  </a:schemeClr>
                </a:solidFill>
                <a:latin typeface="Calibri" pitchFamily="34" charset="0"/>
              </a:rPr>
              <a:t>GRAPH SHOWS THE RELATION BETWEEN THE DEGREE OF STRESS AT WORK WITH THE AVERAGE AGE WORKING IN THE CORPORATE</a:t>
            </a:r>
          </a:p>
        </p:txBody>
      </p:sp>
    </p:spTree>
    <p:extLst>
      <p:ext uri="{BB962C8B-B14F-4D97-AF65-F5344CB8AC3E}">
        <p14:creationId xmlns:p14="http://schemas.microsoft.com/office/powerpoint/2010/main" val="1303778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26172289"/>
              </p:ext>
            </p:extLst>
          </p:nvPr>
        </p:nvGraphicFramePr>
        <p:xfrm>
          <a:off x="457200" y="381000"/>
          <a:ext cx="8153400" cy="350837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548640" y="3962400"/>
            <a:ext cx="8077200" cy="2369880"/>
          </a:xfrm>
          <a:prstGeom prst="rect">
            <a:avLst/>
          </a:prstGeom>
        </p:spPr>
        <p:txBody>
          <a:bodyPr wrap="square">
            <a:spAutoFit/>
          </a:bodyPr>
          <a:lstStyle/>
          <a:p>
            <a:pPr algn="ctr"/>
            <a:r>
              <a:rPr lang="en-US" sz="1100" dirty="0" smtClean="0">
                <a:solidFill>
                  <a:schemeClr val="accent3">
                    <a:lumMod val="75000"/>
                  </a:schemeClr>
                </a:solidFill>
                <a:latin typeface="Calibri" pitchFamily="34" charset="0"/>
              </a:rPr>
              <a:t>GRAPH </a:t>
            </a:r>
            <a:r>
              <a:rPr lang="en-US" sz="1100" dirty="0">
                <a:solidFill>
                  <a:schemeClr val="accent3">
                    <a:lumMod val="75000"/>
                  </a:schemeClr>
                </a:solidFill>
                <a:latin typeface="Calibri" pitchFamily="34" charset="0"/>
              </a:rPr>
              <a:t>SHOWS THE RELATION OF DEGREE OF STRESS AT WORK AND ITS EFFECT ON THE ABSEENTISM</a:t>
            </a:r>
            <a:r>
              <a:rPr lang="en-US" sz="1100" dirty="0" smtClean="0">
                <a:solidFill>
                  <a:schemeClr val="accent3">
                    <a:lumMod val="75000"/>
                  </a:schemeClr>
                </a:solidFill>
                <a:latin typeface="Calibri" pitchFamily="34" charset="0"/>
              </a:rPr>
              <a:t>.</a:t>
            </a:r>
          </a:p>
          <a:p>
            <a:pPr algn="ctr"/>
            <a:endParaRPr lang="en-US" sz="1100" dirty="0">
              <a:solidFill>
                <a:schemeClr val="accent3">
                  <a:lumMod val="75000"/>
                </a:schemeClr>
              </a:solidFill>
              <a:latin typeface="Calibri" pitchFamily="34" charset="0"/>
            </a:endParaRPr>
          </a:p>
          <a:p>
            <a:pPr marL="285750" indent="-285750">
              <a:buFont typeface="Arial" pitchFamily="34" charset="0"/>
              <a:buChar char="•"/>
            </a:pPr>
            <a:r>
              <a:rPr lang="en-US" dirty="0" smtClean="0">
                <a:latin typeface="Calibri" pitchFamily="34" charset="0"/>
              </a:rPr>
              <a:t>HR </a:t>
            </a:r>
            <a:r>
              <a:rPr lang="en-US" dirty="0">
                <a:latin typeface="Calibri" pitchFamily="34" charset="0"/>
              </a:rPr>
              <a:t>heads of the different corporates feel that their moderate stressful working environment may or may not have effect on absenteeism of employees from the work. </a:t>
            </a:r>
            <a:endParaRPr lang="en-US" dirty="0" smtClean="0">
              <a:latin typeface="Calibri" pitchFamily="34" charset="0"/>
            </a:endParaRPr>
          </a:p>
          <a:p>
            <a:pPr marL="285750" indent="-285750">
              <a:buFont typeface="Arial" pitchFamily="34" charset="0"/>
              <a:buChar char="•"/>
            </a:pPr>
            <a:r>
              <a:rPr lang="en-US" dirty="0" smtClean="0">
                <a:latin typeface="Calibri" pitchFamily="34" charset="0"/>
              </a:rPr>
              <a:t>There is </a:t>
            </a:r>
            <a:r>
              <a:rPr lang="en-US" dirty="0">
                <a:latin typeface="Calibri" pitchFamily="34" charset="0"/>
              </a:rPr>
              <a:t>only marginal difference in between the options of effect of absenteeism of “not at all” (48.5% ) or “may be” (39.4%) and only 12.1% of heads feel that there is effect of stressful environment on the absenteeism of employees from the work.</a:t>
            </a:r>
          </a:p>
        </p:txBody>
      </p:sp>
    </p:spTree>
    <p:extLst>
      <p:ext uri="{BB962C8B-B14F-4D97-AF65-F5344CB8AC3E}">
        <p14:creationId xmlns:p14="http://schemas.microsoft.com/office/powerpoint/2010/main" val="843302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40664939"/>
              </p:ext>
            </p:extLst>
          </p:nvPr>
        </p:nvGraphicFramePr>
        <p:xfrm>
          <a:off x="990600" y="685801"/>
          <a:ext cx="6777037"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594360" y="3990707"/>
            <a:ext cx="7924800" cy="2077492"/>
          </a:xfrm>
          <a:prstGeom prst="rect">
            <a:avLst/>
          </a:prstGeom>
        </p:spPr>
        <p:txBody>
          <a:bodyPr wrap="square">
            <a:spAutoFit/>
          </a:bodyPr>
          <a:lstStyle/>
          <a:p>
            <a:pPr algn="ctr"/>
            <a:r>
              <a:rPr lang="en-US" sz="1050" dirty="0" smtClean="0">
                <a:solidFill>
                  <a:schemeClr val="accent3">
                    <a:lumMod val="75000"/>
                  </a:schemeClr>
                </a:solidFill>
                <a:latin typeface="Calibri" pitchFamily="34" charset="0"/>
              </a:rPr>
              <a:t>THIS </a:t>
            </a:r>
            <a:r>
              <a:rPr lang="en-US" sz="1050" dirty="0">
                <a:solidFill>
                  <a:schemeClr val="accent3">
                    <a:lumMod val="75000"/>
                  </a:schemeClr>
                </a:solidFill>
                <a:latin typeface="Calibri" pitchFamily="34" charset="0"/>
              </a:rPr>
              <a:t>GRAPH DEPICT THE AVERAGE AGE OF EMPLOYEES OUT THE TOTAL EMPLOYEE STRENGTH OF THE </a:t>
            </a:r>
            <a:r>
              <a:rPr lang="en-US" sz="1050" dirty="0" smtClean="0">
                <a:solidFill>
                  <a:schemeClr val="accent3">
                    <a:lumMod val="75000"/>
                  </a:schemeClr>
                </a:solidFill>
                <a:latin typeface="Calibri" pitchFamily="34" charset="0"/>
              </a:rPr>
              <a:t>CORPORATE</a:t>
            </a:r>
          </a:p>
          <a:p>
            <a:pPr algn="ctr"/>
            <a:endParaRPr lang="en-US" sz="1050" dirty="0">
              <a:solidFill>
                <a:schemeClr val="accent3">
                  <a:lumMod val="75000"/>
                </a:schemeClr>
              </a:solidFill>
              <a:latin typeface="Calibri" pitchFamily="34" charset="0"/>
            </a:endParaRPr>
          </a:p>
          <a:p>
            <a:pPr marL="285750" indent="-285750">
              <a:buFont typeface="Arial" pitchFamily="34" charset="0"/>
              <a:buChar char="•"/>
            </a:pPr>
            <a:r>
              <a:rPr lang="en-US" dirty="0" smtClean="0">
                <a:latin typeface="Calibri" pitchFamily="34" charset="0"/>
              </a:rPr>
              <a:t>Here we get </a:t>
            </a:r>
            <a:r>
              <a:rPr lang="en-US" dirty="0">
                <a:latin typeface="Calibri" pitchFamily="34" charset="0"/>
              </a:rPr>
              <a:t>a better understanding of the average age of employees working in the </a:t>
            </a:r>
            <a:r>
              <a:rPr lang="en-US" dirty="0" smtClean="0">
                <a:latin typeface="Calibri" pitchFamily="34" charset="0"/>
              </a:rPr>
              <a:t>corporate out of the total employee strength</a:t>
            </a:r>
          </a:p>
          <a:p>
            <a:pPr marL="285750" indent="-285750">
              <a:buFont typeface="Arial" pitchFamily="34" charset="0"/>
              <a:buChar char="•"/>
            </a:pPr>
            <a:r>
              <a:rPr lang="en-US" dirty="0">
                <a:latin typeface="Calibri" pitchFamily="34" charset="0"/>
              </a:rPr>
              <a:t>S</a:t>
            </a:r>
            <a:r>
              <a:rPr lang="en-US" dirty="0" smtClean="0">
                <a:latin typeface="Calibri" pitchFamily="34" charset="0"/>
              </a:rPr>
              <a:t>o </a:t>
            </a:r>
            <a:r>
              <a:rPr lang="en-US" dirty="0">
                <a:latin typeface="Calibri" pitchFamily="34" charset="0"/>
              </a:rPr>
              <a:t>the wellness programs can be crafted as per the requirement of particular age group. </a:t>
            </a:r>
            <a:endParaRPr lang="en-US" dirty="0" smtClean="0">
              <a:latin typeface="Calibri" pitchFamily="34" charset="0"/>
            </a:endParaRPr>
          </a:p>
          <a:p>
            <a:pPr marL="285750" indent="-285750">
              <a:buFont typeface="Arial" pitchFamily="34" charset="0"/>
              <a:buChar char="•"/>
            </a:pPr>
            <a:r>
              <a:rPr lang="en-US" dirty="0" smtClean="0">
                <a:latin typeface="Calibri" pitchFamily="34" charset="0"/>
              </a:rPr>
              <a:t>This </a:t>
            </a:r>
            <a:r>
              <a:rPr lang="en-US" dirty="0">
                <a:latin typeface="Calibri" pitchFamily="34" charset="0"/>
              </a:rPr>
              <a:t>will not only help to design better wellness plan but also will reduce the absenteeism by effectively adopting such wellness programs.</a:t>
            </a:r>
          </a:p>
        </p:txBody>
      </p:sp>
    </p:spTree>
    <p:extLst>
      <p:ext uri="{BB962C8B-B14F-4D97-AF65-F5344CB8AC3E}">
        <p14:creationId xmlns:p14="http://schemas.microsoft.com/office/powerpoint/2010/main" val="2154772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86261023"/>
              </p:ext>
            </p:extLst>
          </p:nvPr>
        </p:nvGraphicFramePr>
        <p:xfrm>
          <a:off x="762000" y="685800"/>
          <a:ext cx="7620000"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6544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22213277"/>
              </p:ext>
            </p:extLst>
          </p:nvPr>
        </p:nvGraphicFramePr>
        <p:xfrm>
          <a:off x="1042988" y="838200"/>
          <a:ext cx="7262812"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83107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224</TotalTime>
  <Words>842</Words>
  <Application>Microsoft Office PowerPoint</Application>
  <PresentationFormat>On-screen Show (4:3)</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Austin</vt:lpstr>
      <vt:lpstr>MAPPING EFFECT OF ABSENTEEISM ON WORK ENVIRONMENT OF EMPLOYEES WHEN WELLNESS BENEFITS OFFERED BY CORPORATES </vt:lpstr>
      <vt:lpstr>PROBLEM STATEMENT</vt:lpstr>
      <vt:lpstr>OBJECTIVES OF THE STUDY</vt:lpstr>
      <vt:lpstr>METHODOLOGY</vt:lpstr>
      <vt:lpstr>DATA ANALYSIS AND INTERPRETATION</vt:lpstr>
      <vt:lpstr>PowerPoint Presentation</vt:lpstr>
      <vt:lpstr>PowerPoint Presentation</vt:lpstr>
      <vt:lpstr>PowerPoint Presentation</vt:lpstr>
      <vt:lpstr>PowerPoint Presentation</vt:lpstr>
      <vt:lpstr>CHALLENGES</vt:lpstr>
      <vt:lpstr>RECOMMENDATION</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MAPPING EFFECT OF ABSENTEEISM ON WORK ENVIRONMENT OF EMPLOYEES WHEN WELLNESS BENEFITS OFFERED BY CORPORATES</dc:title>
  <dc:creator>Shrey</dc:creator>
  <cp:lastModifiedBy>Shrey</cp:lastModifiedBy>
  <cp:revision>11</cp:revision>
  <dcterms:created xsi:type="dcterms:W3CDTF">2015-05-29T02:23:21Z</dcterms:created>
  <dcterms:modified xsi:type="dcterms:W3CDTF">2015-06-05T18:11:37Z</dcterms:modified>
</cp:coreProperties>
</file>