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64" r:id="rId4"/>
    <p:sldId id="286" r:id="rId5"/>
    <p:sldId id="287" r:id="rId6"/>
    <p:sldId id="288" r:id="rId7"/>
    <p:sldId id="268" r:id="rId8"/>
    <p:sldId id="269" r:id="rId9"/>
    <p:sldId id="270" r:id="rId10"/>
    <p:sldId id="271" r:id="rId11"/>
    <p:sldId id="290" r:id="rId12"/>
    <p:sldId id="289" r:id="rId13"/>
    <p:sldId id="273" r:id="rId14"/>
    <p:sldId id="274" r:id="rId15"/>
    <p:sldId id="275" r:id="rId16"/>
    <p:sldId id="276" r:id="rId17"/>
    <p:sldId id="277" r:id="rId18"/>
    <p:sldId id="292" r:id="rId19"/>
    <p:sldId id="293" r:id="rId20"/>
    <p:sldId id="279" r:id="rId21"/>
    <p:sldId id="281" r:id="rId22"/>
    <p:sldId id="282" r:id="rId23"/>
    <p:sldId id="283" r:id="rId24"/>
    <p:sldId id="284" r:id="rId25"/>
    <p:sldId id="285" r:id="rId26"/>
    <p:sldId id="258" r:id="rId27"/>
    <p:sldId id="259" r:id="rId28"/>
    <p:sldId id="260" r:id="rId29"/>
    <p:sldId id="261" r:id="rId30"/>
    <p:sldId id="295" r:id="rId31"/>
    <p:sldId id="262" r:id="rId32"/>
    <p:sldId id="291" r:id="rId33"/>
    <p:sldId id="29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356" autoAdjust="0"/>
  </p:normalViewPr>
  <p:slideViewPr>
    <p:cSldViewPr>
      <p:cViewPr varScale="1">
        <p:scale>
          <a:sx n="47" d="100"/>
          <a:sy n="47" d="100"/>
        </p:scale>
        <p:origin x="-117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73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Sheet2!$A$11</c:f>
              <c:strCache>
                <c:ptCount val="1"/>
                <c:pt idx="0">
                  <c:v>Gap Between Bill Clearenceand File Received</c:v>
                </c:pt>
              </c:strCache>
            </c:strRef>
          </c:tx>
          <c:val>
            <c:numRef>
              <c:f>Sheet2!$A$12</c:f>
              <c:numCache>
                <c:formatCode>hh:mm:ss</c:formatCode>
                <c:ptCount val="1"/>
                <c:pt idx="0">
                  <c:v>0.72894638356240515</c:v>
                </c:pt>
              </c:numCache>
            </c:numRef>
          </c:val>
        </c:ser>
        <c:ser>
          <c:idx val="1"/>
          <c:order val="1"/>
          <c:tx>
            <c:strRef>
              <c:f>Sheet2!$B$11</c:f>
              <c:strCache>
                <c:ptCount val="1"/>
                <c:pt idx="0">
                  <c:v>Gap Between Bill Clearence and Mark for Discharge</c:v>
                </c:pt>
              </c:strCache>
            </c:strRef>
          </c:tx>
          <c:val>
            <c:numRef>
              <c:f>Sheet2!$B$12</c:f>
              <c:numCache>
                <c:formatCode>hh:mm:ss</c:formatCode>
                <c:ptCount val="1"/>
                <c:pt idx="0">
                  <c:v>0.73471412563315175</c:v>
                </c:pt>
              </c:numCache>
            </c:numRef>
          </c:val>
        </c:ser>
        <c:axId val="73980160"/>
        <c:axId val="62353408"/>
      </c:barChart>
      <c:catAx>
        <c:axId val="73980160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62353408"/>
        <c:crosses val="autoZero"/>
        <c:auto val="1"/>
        <c:lblAlgn val="ctr"/>
        <c:lblOffset val="100"/>
      </c:catAx>
      <c:valAx>
        <c:axId val="623534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en-US"/>
                </a:pPr>
                <a:r>
                  <a:rPr lang="en-US"/>
                  <a:t>Time</a:t>
                </a:r>
              </a:p>
            </c:rich>
          </c:tx>
          <c:layout/>
        </c:title>
        <c:numFmt formatCode="hh:mm:ss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73980160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plotArea>
      <c:layout/>
      <c:bar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Very Good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Amenities Provided</c:v>
                </c:pt>
                <c:pt idx="1">
                  <c:v>Conduct of Staff</c:v>
                </c:pt>
                <c:pt idx="2">
                  <c:v>Treatment Experience</c:v>
                </c:pt>
                <c:pt idx="3">
                  <c:v>Discharge Procedure</c:v>
                </c:pt>
                <c:pt idx="4">
                  <c:v>Billing Time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80</c:v>
                </c:pt>
                <c:pt idx="1">
                  <c:v>60</c:v>
                </c:pt>
                <c:pt idx="2">
                  <c:v>80</c:v>
                </c:pt>
                <c:pt idx="3">
                  <c:v>50</c:v>
                </c:pt>
                <c:pt idx="4">
                  <c:v>40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Satisfactory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Amenities Provided</c:v>
                </c:pt>
                <c:pt idx="1">
                  <c:v>Conduct of Staff</c:v>
                </c:pt>
                <c:pt idx="2">
                  <c:v>Treatment Experience</c:v>
                </c:pt>
                <c:pt idx="3">
                  <c:v>Discharge Procedure</c:v>
                </c:pt>
                <c:pt idx="4">
                  <c:v>Billing Time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15</c:v>
                </c:pt>
                <c:pt idx="1">
                  <c:v>30</c:v>
                </c:pt>
                <c:pt idx="2">
                  <c:v>15</c:v>
                </c:pt>
                <c:pt idx="3">
                  <c:v>30</c:v>
                </c:pt>
                <c:pt idx="4">
                  <c:v>30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Poor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Amenities Provided</c:v>
                </c:pt>
                <c:pt idx="1">
                  <c:v>Conduct of Staff</c:v>
                </c:pt>
                <c:pt idx="2">
                  <c:v>Treatment Experience</c:v>
                </c:pt>
                <c:pt idx="3">
                  <c:v>Discharge Procedure</c:v>
                </c:pt>
                <c:pt idx="4">
                  <c:v>Billing Time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5</c:v>
                </c:pt>
                <c:pt idx="3">
                  <c:v>20</c:v>
                </c:pt>
                <c:pt idx="4">
                  <c:v>30</c:v>
                </c:pt>
              </c:numCache>
            </c:numRef>
          </c:val>
        </c:ser>
        <c:overlap val="100"/>
        <c:axId val="78538624"/>
        <c:axId val="78540160"/>
      </c:barChart>
      <c:catAx>
        <c:axId val="78538624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78540160"/>
        <c:crosses val="autoZero"/>
        <c:auto val="1"/>
        <c:lblAlgn val="ctr"/>
        <c:lblOffset val="100"/>
      </c:catAx>
      <c:valAx>
        <c:axId val="78540160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78538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461029871266072"/>
          <c:y val="0.43277286493034534"/>
          <c:w val="0.11586589176352957"/>
          <c:h val="0.1677876034726429"/>
        </c:manualLayout>
      </c:layout>
      <c:txPr>
        <a:bodyPr/>
        <a:lstStyle/>
        <a:p>
          <a:pPr>
            <a:defRPr lang="en-US"/>
          </a:pPr>
          <a:endParaRPr lang="en-US"/>
        </a:p>
      </c:txPr>
    </c:legend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0.84653</cdr:x>
      <cdr:y>0.70997</cdr:y>
    </cdr:from>
    <cdr:to>
      <cdr:x>0.95764</cdr:x>
      <cdr:y>0.80257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66626" y="3505200"/>
          <a:ext cx="914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800" b="1" dirty="0" smtClean="0">
              <a:solidFill>
                <a:srgbClr val="0070C0"/>
              </a:solidFill>
            </a:rPr>
            <a:t>CREDIT</a:t>
          </a:r>
          <a:endParaRPr lang="en-US" sz="28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0.60185</cdr:x>
      <cdr:y>0.05989</cdr:y>
    </cdr:from>
    <cdr:to>
      <cdr:x>0.7037</cdr:x>
      <cdr:y>0.29325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53000" y="304798"/>
          <a:ext cx="838200" cy="11876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b="1" dirty="0" smtClean="0"/>
            <a:t>3:56 + 0:45</a:t>
          </a:r>
          <a:endParaRPr lang="en-US" sz="24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016/j.ijnurstu.2003.12.003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8200" y="1447800"/>
            <a:ext cx="7467600" cy="2209800"/>
          </a:xfrm>
          <a:prstGeom prst="rect">
            <a:avLst/>
          </a:prstGeom>
        </p:spPr>
        <p:txBody>
          <a:bodyPr vert="horz" anchor="b" anchorCtr="0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Identification of Training Needs to Streamline the Patient Discharge Process  In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B L </a:t>
            </a:r>
            <a:r>
              <a:rPr kumimoji="0" lang="en-US" sz="33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Kapur</a:t>
            </a: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Hospital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876799"/>
            <a:ext cx="3877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By: Col  Vijay Singh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Roll No. PG/73/013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0" y="0"/>
            <a:ext cx="9144000" cy="973146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B050"/>
              </a:gs>
              <a:gs pos="100000">
                <a:srgbClr val="3399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115654" tIns="57828" rIns="115654" bIns="57828" anchor="ctr">
            <a:spAutoFit/>
          </a:bodyPr>
          <a:lstStyle/>
          <a:p>
            <a:pPr algn="ctr" defTabSz="1158875">
              <a:spcBef>
                <a:spcPct val="50000"/>
              </a:spcBef>
            </a:pPr>
            <a:r>
              <a:rPr lang="en-US" sz="4000" b="1" u="sng" dirty="0" smtClean="0">
                <a:solidFill>
                  <a:srgbClr val="FFFF00"/>
                </a:solidFill>
                <a:latin typeface="Arial" charset="0"/>
              </a:rPr>
              <a:t>EXISTING TRAINING </a:t>
            </a:r>
            <a:endParaRPr lang="en-US" sz="4000" b="1" u="sng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143000"/>
            <a:ext cx="838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PUSH MODEL BY HODSs CONDUCTED BY HR DEPARTMENT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SHORT MODULES (ON SOFT SKILLS, BEHAVIOURAL ISSUES)</a:t>
            </a:r>
          </a:p>
          <a:p>
            <a:pPr marL="339725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BUSINESS COMN			-	8 HRS</a:t>
            </a:r>
          </a:p>
          <a:p>
            <a:pPr marL="339725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SERVICE EXCELLENCE			-	4HRS</a:t>
            </a:r>
          </a:p>
          <a:p>
            <a:pPr marL="339725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INTERPERSONAL SKILLS		-	4 HRS</a:t>
            </a:r>
          </a:p>
          <a:p>
            <a:pPr marL="339725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QUEST FOR EXCELLENCE		-	4 HRS</a:t>
            </a:r>
          </a:p>
          <a:p>
            <a:pPr marL="339725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PATIENT CENTRICITY			-	4 HRS</a:t>
            </a:r>
          </a:p>
          <a:p>
            <a:pPr marL="339725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PERS GROOMING			-	4 HRS</a:t>
            </a:r>
          </a:p>
          <a:p>
            <a:pPr marL="339725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HANDLING DIFFICULT PATIENTS	-	4 HRS</a:t>
            </a:r>
          </a:p>
          <a:p>
            <a:pPr marL="339725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TEAM BUILDING				-	4 HRS</a:t>
            </a:r>
          </a:p>
          <a:p>
            <a:pPr marL="339725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INDUCTION				-	8 HRS</a:t>
            </a:r>
          </a:p>
          <a:p>
            <a:pPr marL="339725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MANAGER AS TRAINER			-	4 HRS</a:t>
            </a:r>
            <a:endParaRPr lang="en-U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IN" sz="3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IN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FINDINGS</a:t>
            </a:r>
            <a:endParaRPr lang="en-IN" sz="44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3462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76200" y="533400"/>
            <a:ext cx="1539240" cy="3429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OPD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828800" y="533400"/>
            <a:ext cx="2438400" cy="3429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REFER FROM DAY CARE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419600" y="533400"/>
            <a:ext cx="2819400" cy="3429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TRANSFER FROM HOSP/CLINICS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391400" y="533400"/>
            <a:ext cx="1676400" cy="3429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EMERGENCY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657600" y="1219200"/>
            <a:ext cx="1676400" cy="3429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I P D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3688080" y="1752600"/>
            <a:ext cx="1676400" cy="2286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TREATMENT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4495800" y="1981200"/>
            <a:ext cx="0" cy="162560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28600" y="2133600"/>
            <a:ext cx="85344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4" name="Rounded Rectangle 73"/>
          <p:cNvSpPr/>
          <p:nvPr/>
        </p:nvSpPr>
        <p:spPr>
          <a:xfrm>
            <a:off x="8331200" y="2286000"/>
            <a:ext cx="736600" cy="2387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DEATH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5715000" y="2296160"/>
            <a:ext cx="2514600" cy="2286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TRANSFER TO OTHER HOSP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3312160" y="2286000"/>
            <a:ext cx="2326640" cy="23876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TRANSFER TO DAY CARE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137160" y="2296160"/>
            <a:ext cx="3139440" cy="2286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spc="-150" dirty="0" smtClean="0">
                <a:latin typeface="Arial" pitchFamily="34" charset="0"/>
                <a:cs typeface="Arial" pitchFamily="34" charset="0"/>
              </a:rPr>
              <a:t>DISCHARGE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PRE </a:t>
            </a:r>
            <a:r>
              <a:rPr lang="en-US" sz="1200" b="1" spc="-150" dirty="0" smtClean="0">
                <a:latin typeface="Arial" pitchFamily="34" charset="0"/>
                <a:cs typeface="Arial" pitchFamily="34" charset="0"/>
              </a:rPr>
              <a:t>PLANNED /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IMPROMPTUE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3733800" y="2123440"/>
            <a:ext cx="0" cy="1625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37160" y="990600"/>
            <a:ext cx="877824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4495800" y="1054100"/>
            <a:ext cx="0" cy="165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37160" y="876300"/>
            <a:ext cx="15240" cy="114300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8905240" y="876300"/>
            <a:ext cx="10160" cy="114300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495800" y="1587500"/>
            <a:ext cx="0" cy="165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28600" y="2123440"/>
            <a:ext cx="0" cy="1625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867400" y="2133600"/>
            <a:ext cx="0" cy="1625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763000" y="2133600"/>
            <a:ext cx="0" cy="1625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9" name="Rounded Rectangle 48"/>
          <p:cNvSpPr/>
          <p:nvPr/>
        </p:nvSpPr>
        <p:spPr>
          <a:xfrm>
            <a:off x="1828800" y="3048000"/>
            <a:ext cx="4648200" cy="26289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PATIENT CASE FILE UPDATED IN WARD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1280160" y="3179445"/>
            <a:ext cx="15240" cy="1011555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2" name="Rounded Rectangle 51"/>
          <p:cNvSpPr/>
          <p:nvPr/>
        </p:nvSpPr>
        <p:spPr>
          <a:xfrm>
            <a:off x="7071360" y="2979420"/>
            <a:ext cx="1676400" cy="26797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FILE TO MRD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01600" y="5245100"/>
            <a:ext cx="4851400" cy="32004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PERSUATION BY PATIENT RELATIVES IN DISCOUNT OF BILLS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1280160" y="3200400"/>
            <a:ext cx="381000" cy="76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5" name="Rounded Rectangle 54"/>
          <p:cNvSpPr/>
          <p:nvPr/>
        </p:nvSpPr>
        <p:spPr>
          <a:xfrm>
            <a:off x="1813560" y="3505200"/>
            <a:ext cx="4648200" cy="28194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PATIENT FILE SEND TO BILLING OFFICE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813560" y="4038600"/>
            <a:ext cx="4648200" cy="3048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FILE RECEIVED AT BILLING OFFICE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1295400" y="4185920"/>
            <a:ext cx="381000" cy="5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0" name="Rounded Rectangle 59"/>
          <p:cNvSpPr/>
          <p:nvPr/>
        </p:nvSpPr>
        <p:spPr>
          <a:xfrm>
            <a:off x="289560" y="4572000"/>
            <a:ext cx="7848600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200" b="1" u="sng" dirty="0" smtClean="0">
                <a:latin typeface="Arial" pitchFamily="34" charset="0"/>
                <a:cs typeface="Arial" pitchFamily="34" charset="0"/>
              </a:rPr>
              <a:t>PREPARATION OF BILLS</a:t>
            </a:r>
          </a:p>
          <a:p>
            <a:pPr algn="ctr">
              <a:lnSpc>
                <a:spcPct val="150000"/>
              </a:lnSpc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CASH				CASH CUM CREDIT		CREDIT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638800" y="5257800"/>
            <a:ext cx="2692400" cy="35306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CREDIT PAYMENT ACK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5318760" y="5105400"/>
            <a:ext cx="0" cy="261620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4953000" y="5410200"/>
            <a:ext cx="624840" cy="203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4572000" y="6019800"/>
            <a:ext cx="0" cy="312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8519160" y="3352800"/>
            <a:ext cx="0" cy="242062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6324600" y="3352800"/>
            <a:ext cx="2194560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9" name="Rounded Rectangle 68"/>
          <p:cNvSpPr/>
          <p:nvPr/>
        </p:nvSpPr>
        <p:spPr>
          <a:xfrm>
            <a:off x="152400" y="5791200"/>
            <a:ext cx="2209800" cy="2286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CASH PAYMENT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3352800" y="5773420"/>
            <a:ext cx="2286000" cy="24638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RECEIPT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6629400" y="5773420"/>
            <a:ext cx="2209800" cy="24638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PATIENT FILE TO IPD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2514600" y="592582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5791200" y="592582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3" name="Rounded Rectangle 82"/>
          <p:cNvSpPr/>
          <p:nvPr/>
        </p:nvSpPr>
        <p:spPr>
          <a:xfrm>
            <a:off x="3429000" y="6311900"/>
            <a:ext cx="2209800" cy="3937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DISCHARGE OF PATIENT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4419600" y="2809240"/>
            <a:ext cx="0" cy="1625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4419600" y="3342640"/>
            <a:ext cx="0" cy="1625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4419600" y="3810000"/>
            <a:ext cx="0" cy="1625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6324600" y="3048000"/>
            <a:ext cx="762000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914400" y="5095240"/>
            <a:ext cx="0" cy="1625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7391400" y="5095240"/>
            <a:ext cx="0" cy="1625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7620000" y="5610860"/>
            <a:ext cx="0" cy="1625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3" name="Straight Arrow Connector 92"/>
          <p:cNvCxnSpPr/>
          <p:nvPr/>
        </p:nvCxnSpPr>
        <p:spPr>
          <a:xfrm flipH="1">
            <a:off x="5334000" y="5499100"/>
            <a:ext cx="312420" cy="274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1066800" y="5610860"/>
            <a:ext cx="0" cy="1625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4419600" y="4343400"/>
            <a:ext cx="0" cy="1625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137160" y="2738120"/>
            <a:ext cx="877824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8897620" y="2514600"/>
            <a:ext cx="0" cy="233680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152400" y="2514600"/>
            <a:ext cx="0" cy="233680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6324600" y="3048000"/>
            <a:ext cx="0" cy="26289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" name="TextBox 1"/>
          <p:cNvSpPr txBox="1"/>
          <p:nvPr/>
        </p:nvSpPr>
        <p:spPr>
          <a:xfrm>
            <a:off x="289560" y="3423920"/>
            <a:ext cx="967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45’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307" y="3048000"/>
            <a:ext cx="1383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1255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351789" y="3852148"/>
            <a:ext cx="715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1340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617601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3:56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556514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3:49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81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Ranas\Downloads\Experiment Rese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199"/>
            <a:ext cx="9144000" cy="4343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5931932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 MEAN TIME OF DECISION 1255 HR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0" y="0"/>
            <a:ext cx="9144000" cy="130033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B050"/>
              </a:gs>
              <a:gs pos="100000">
                <a:srgbClr val="3399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115654" tIns="57828" rIns="115654" bIns="57828" anchor="ctr">
            <a:spAutoFit/>
          </a:bodyPr>
          <a:lstStyle/>
          <a:p>
            <a:pPr algn="ctr" defTabSz="1158875"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TIMINGS OF PATIENT MARKED FOR DISCHARGE IN WARD</a:t>
            </a:r>
            <a:endParaRPr lang="en-US" sz="2800" b="1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244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nas\Desktop\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838200"/>
            <a:ext cx="9144000" cy="556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 txBox="1">
            <a:spLocks noGrp="1"/>
          </p:cNvSpPr>
          <p:nvPr>
            <p:ph sz="quarter" idx="1"/>
          </p:nvPr>
        </p:nvSpPr>
        <p:spPr>
          <a:xfrm>
            <a:off x="792480" y="6373252"/>
            <a:ext cx="83820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1800" b="1" dirty="0" smtClean="0">
                <a:solidFill>
                  <a:srgbClr val="0070C0"/>
                </a:solidFill>
              </a:rPr>
              <a:t>MEAN TIME OF RECEIPT OF FILES 1340 HR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09600" y="0"/>
            <a:ext cx="8229600" cy="96949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 smtClean="0"/>
          </a:p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0" y="0"/>
            <a:ext cx="9144000" cy="1136738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B050"/>
              </a:gs>
              <a:gs pos="100000">
                <a:srgbClr val="3399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115654" tIns="57828" rIns="115654" bIns="57828" anchor="ctr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TIMINGS OF RECEIPT OF PATIENT FILES IN BILLING OFFICE</a:t>
            </a:r>
            <a:endParaRPr lang="en-US" sz="2400" b="1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051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417332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b="1" dirty="0" smtClean="0"/>
              <a:t>MEAN TIME  1534 HR.</a:t>
            </a:r>
            <a:endParaRPr lang="en-US" b="1" dirty="0"/>
          </a:p>
        </p:txBody>
      </p:sp>
      <p:pic>
        <p:nvPicPr>
          <p:cNvPr id="3" name="Picture 2" descr="C:\Users\Ranas\Deskto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2"/>
            <a:ext cx="9144000" cy="51053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0" y="0"/>
            <a:ext cx="9144000" cy="1136738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B050"/>
              </a:gs>
              <a:gs pos="100000">
                <a:srgbClr val="3399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115654" tIns="57828" rIns="115654" bIns="57828" anchor="ctr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TIMINGS OF MAKING BILLS READY FOR DELIVERY AT BILLING OFFICE</a:t>
            </a:r>
            <a:endParaRPr lang="en-US" sz="2400" b="1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26533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1143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TIME DIFFERENCE BETWEEN PATIENT MARKED FOR DISCHARGE AND PREPARATION  OF BILL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400" y="5083354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acceptable delay in discharge being 03hrs much acceded by the time bills are prepaid for patients marked for discharge. To discharge patients by 1200 </a:t>
            </a:r>
            <a:r>
              <a:rPr lang="en-US" dirty="0" err="1"/>
              <a:t>hrs</a:t>
            </a:r>
            <a:r>
              <a:rPr lang="en-US" dirty="0"/>
              <a:t> there is a need to review entire discharge process holistically.</a:t>
            </a:r>
          </a:p>
        </p:txBody>
      </p:sp>
      <p:pic>
        <p:nvPicPr>
          <p:cNvPr id="2" name="Picture 2" descr="C:\Users\Ranas\Deskto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3940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495955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1143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TIME TAKEN FOR PREPARATION OF CASH BILLS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400" y="5754656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MEAN TIME 1:55</a:t>
            </a:r>
            <a:endParaRPr lang="en-US" b="1" dirty="0"/>
          </a:p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" name="Picture 2" descr="C:\Users\Ranas\Deskto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1115439"/>
            <a:ext cx="9144000" cy="4383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22263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1143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TIME TAKEN FOR PREPARATION OF CREDIT  BILLS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562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MEAN TIME 1:15</a:t>
            </a:r>
            <a:endParaRPr lang="en-US" b="1" dirty="0"/>
          </a:p>
          <a:p>
            <a:pPr algn="ctr"/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" name="Picture 2" descr="C:\Users\Ranas\Desktop\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2"/>
            <a:ext cx="9144000" cy="44195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864204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682807731"/>
              </p:ext>
            </p:extLst>
          </p:nvPr>
        </p:nvGraphicFramePr>
        <p:xfrm>
          <a:off x="457200" y="1143002"/>
          <a:ext cx="8229600" cy="5089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8600" y="6096000"/>
            <a:ext cx="9679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MEANS TIMINGS : DECISION 1255- </a:t>
            </a:r>
            <a:r>
              <a:rPr lang="en-US" dirty="0" smtClean="0"/>
              <a:t> REACHED </a:t>
            </a:r>
            <a:r>
              <a:rPr lang="en-US" dirty="0"/>
              <a:t>1340</a:t>
            </a:r>
          </a:p>
          <a:p>
            <a:r>
              <a:rPr lang="en-US" dirty="0">
                <a:solidFill>
                  <a:srgbClr val="FF0000"/>
                </a:solidFill>
              </a:rPr>
              <a:t>(MEAN TIME IN TEACHING HOSPITAL 2:22  REFER STUDY IN ELIXIR JOURNAL)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91400" y="2209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CASH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19400" y="4114800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3:49 + 0:45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0" y="0"/>
            <a:ext cx="9144000" cy="1136738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B050"/>
              </a:gs>
              <a:gs pos="100000">
                <a:srgbClr val="3399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115654" tIns="57828" rIns="115654" bIns="57828" anchor="ctr">
            <a:spAutoFit/>
          </a:bodyPr>
          <a:lstStyle/>
          <a:p>
            <a:pPr lvl="0" algn="ctr"/>
            <a:r>
              <a:rPr lang="en-US" sz="24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AVERAGE TIMINGS OF BILL CLEARANCES AND ENTIRE DISCHARGE PROCESS</a:t>
            </a:r>
            <a:endParaRPr lang="en-US" sz="2400" b="1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202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0" y="0"/>
            <a:ext cx="9144000" cy="973146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B050"/>
              </a:gs>
              <a:gs pos="100000">
                <a:srgbClr val="3399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115654" tIns="57828" rIns="115654" bIns="57828" anchor="ctr">
            <a:spAutoFit/>
          </a:bodyPr>
          <a:lstStyle/>
          <a:p>
            <a:pPr algn="ctr" defTabSz="1158875">
              <a:spcBef>
                <a:spcPct val="50000"/>
              </a:spcBef>
            </a:pPr>
            <a:r>
              <a:rPr lang="en-US" sz="4000" b="1" u="sng" dirty="0" smtClean="0">
                <a:solidFill>
                  <a:srgbClr val="FFFF00"/>
                </a:solidFill>
                <a:latin typeface="Arial" charset="0"/>
              </a:rPr>
              <a:t>PREVIEW</a:t>
            </a:r>
            <a:endParaRPr lang="en-US" sz="4000" b="1" u="sng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19200"/>
            <a:ext cx="8534400" cy="5410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SzPct val="76000"/>
              <a:buFont typeface="Wingdings" pitchFamily="2" charset="2"/>
              <a:buChar char="Ø"/>
              <a:tabLst/>
              <a:defRPr/>
            </a:pP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INTRODUCTION </a:t>
            </a:r>
          </a:p>
          <a:p>
            <a:pPr marL="274320" marR="0" lvl="0" indent="-27432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SzPct val="76000"/>
              <a:buFont typeface="Wingdings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OBJECTIVES</a:t>
            </a:r>
          </a:p>
          <a:p>
            <a:pPr marL="274320" marR="0" lvl="0" indent="-27432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SzPct val="76000"/>
              <a:buFont typeface="Wingdings" pitchFamily="2" charset="2"/>
              <a:buChar char="Ø"/>
              <a:tabLst/>
              <a:defRPr/>
            </a:pP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LITERATURE REVIEW </a:t>
            </a:r>
          </a:p>
          <a:p>
            <a:pPr marL="274320" marR="0" lvl="0" indent="-27432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SzPct val="76000"/>
              <a:buFont typeface="Wingdings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METHODOLOGY</a:t>
            </a:r>
          </a:p>
          <a:p>
            <a:pPr marL="274320" marR="0" lvl="0" indent="-27432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SzPct val="76000"/>
              <a:buFont typeface="Wingdings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DATA COLLECTION</a:t>
            </a:r>
            <a:endParaRPr kumimoji="0" lang="en-IN" sz="2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SzPct val="76000"/>
              <a:buFont typeface="Wingdings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FINDINGS</a:t>
            </a:r>
          </a:p>
          <a:p>
            <a:pPr marL="274320" marR="0" lvl="0" indent="-27432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SzPct val="76000"/>
              <a:buFont typeface="Wingdings" pitchFamily="2" charset="2"/>
              <a:buChar char="Ø"/>
              <a:tabLst/>
              <a:defRPr/>
            </a:pP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ANALYSING CURRENT DISCHARGE  ACTIVITIES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SzPct val="76000"/>
              <a:buFont typeface="Wingdings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PATIENT SATISFACTION SURVEY</a:t>
            </a:r>
          </a:p>
          <a:p>
            <a:pPr marL="274320" marR="0" lvl="0" indent="-27432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SzPct val="76000"/>
              <a:buFont typeface="Wingdings" pitchFamily="2" charset="2"/>
              <a:buChar char="Ø"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RECOMMENDATIONS</a:t>
            </a:r>
          </a:p>
          <a:p>
            <a:pPr marL="274320" marR="0" lvl="0" indent="-27432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SzPct val="76000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PROCEDURAL ASPECTS</a:t>
            </a:r>
          </a:p>
          <a:p>
            <a:pPr marL="274320" marR="0" lvl="0" indent="-27432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SzPct val="76000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TRAINING NEEDS </a:t>
            </a:r>
          </a:p>
          <a:p>
            <a:pPr marL="274320" marR="0" lvl="0" indent="-27432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SzPct val="76000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SzPct val="76000"/>
              <a:buFont typeface="Wingdings 3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b="1" u="sng" dirty="0" smtClean="0"/>
          </a:p>
          <a:p>
            <a:pPr>
              <a:buNone/>
            </a:pPr>
            <a:endParaRPr lang="en-IN" dirty="0" smtClean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6" name="Chart 5"/>
          <p:cNvGraphicFramePr/>
          <p:nvPr/>
        </p:nvGraphicFramePr>
        <p:xfrm>
          <a:off x="762000" y="1219200"/>
          <a:ext cx="8001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3667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0" y="0"/>
            <a:ext cx="9144000" cy="1136738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B050"/>
              </a:gs>
              <a:gs pos="100000">
                <a:srgbClr val="3399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115654" tIns="57828" rIns="115654" bIns="57828" anchor="ctr">
            <a:spAutoFit/>
          </a:bodyPr>
          <a:lstStyle/>
          <a:p>
            <a:pPr lvl="0" algn="ctr"/>
            <a:r>
              <a:rPr lang="en-US" sz="24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LEVEL OF SATISFACTION - IPD PATIENT AWAITING DISCHARGE</a:t>
            </a:r>
            <a:endParaRPr lang="en-US" sz="2400" b="1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066800"/>
          </a:xfrm>
        </p:spPr>
        <p:txBody>
          <a:bodyPr/>
          <a:lstStyle/>
          <a:p>
            <a:pPr algn="ctr"/>
            <a:r>
              <a:rPr lang="en-US" b="1" u="sng" dirty="0" smtClean="0">
                <a:latin typeface="Arial" pitchFamily="34" charset="0"/>
                <a:cs typeface="Arial" pitchFamily="34" charset="0"/>
              </a:rPr>
              <a:t>RECOMMENDATIONS</a:t>
            </a:r>
            <a:endParaRPr lang="en-IN" b="1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39240"/>
            <a:ext cx="8686800" cy="4937760"/>
          </a:xfrm>
        </p:spPr>
        <p:txBody>
          <a:bodyPr>
            <a:normAutofit fontScale="92500" lnSpcReduction="20000"/>
          </a:bodyPr>
          <a:lstStyle/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en-US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Physical Movement of Patient Records(Save 45 Min)</a:t>
            </a:r>
          </a:p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Prepone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Discharge Decision latest by 1100hrs</a:t>
            </a:r>
          </a:p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Authorise</a:t>
            </a:r>
            <a:r>
              <a:rPr lang="en-US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and Delegate</a:t>
            </a:r>
          </a:p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Improvement In Communication Of Discharge Decision(HMIS &amp;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WiFi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),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Telephone,SMS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en-US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Review Staffing Pattern In Billing Office commensurate to work load</a:t>
            </a:r>
          </a:p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Staff Profile Mismatch - Billing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vs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Nursing</a:t>
            </a:r>
          </a:p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en-US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Refine Bill Preparation exploiting HMIS,  reduce existing timings  by 15’ – 20’</a:t>
            </a:r>
          </a:p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Lateral and Vertical Reporting</a:t>
            </a:r>
          </a:p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Seperate</a:t>
            </a:r>
            <a:r>
              <a:rPr lang="en-US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Strategy for different Patients</a:t>
            </a:r>
            <a:endParaRPr lang="en-IN" sz="28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en-US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Bed Management Process.</a:t>
            </a:r>
            <a:endParaRPr lang="en-IN" sz="2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0" y="0"/>
            <a:ext cx="9144000" cy="1341228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B050"/>
              </a:gs>
              <a:gs pos="100000">
                <a:srgbClr val="3399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115654" tIns="57828" rIns="115654" bIns="57828" anchor="ctr">
            <a:spAutoFit/>
          </a:bodyPr>
          <a:lstStyle/>
          <a:p>
            <a:pPr lvl="0" algn="ctr"/>
            <a:r>
              <a:rPr lang="en-US" sz="2800" b="1" u="sng" dirty="0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SUMMARY OF RECOMMENDATIONS IN THE PROCEDURE</a:t>
            </a:r>
            <a:endParaRPr lang="en-US" sz="2000" b="1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839200" cy="509016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9600" b="1" u="sng" dirty="0" smtClean="0">
                <a:latin typeface="Arial" pitchFamily="34" charset="0"/>
                <a:cs typeface="Arial" pitchFamily="34" charset="0"/>
              </a:rPr>
              <a:t>Preparatory Activities</a:t>
            </a:r>
            <a:r>
              <a:rPr lang="en-US" sz="9600" b="1" dirty="0" smtClean="0">
                <a:latin typeface="Arial" pitchFamily="34" charset="0"/>
                <a:cs typeface="Arial" pitchFamily="34" charset="0"/>
              </a:rPr>
              <a:t>.	 </a:t>
            </a:r>
            <a:endParaRPr lang="en-IN" sz="9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9600" b="1" dirty="0" smtClean="0">
                <a:latin typeface="Arial" pitchFamily="34" charset="0"/>
                <a:cs typeface="Arial" pitchFamily="34" charset="0"/>
              </a:rPr>
              <a:t>   Staff Development Program me</a:t>
            </a:r>
          </a:p>
          <a:p>
            <a:pPr>
              <a:buNone/>
            </a:pPr>
            <a:r>
              <a:rPr lang="en-US" sz="96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9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Training Cell, Data Base , Instructors ,Library </a:t>
            </a:r>
          </a:p>
          <a:p>
            <a:pPr>
              <a:buNone/>
            </a:pPr>
            <a:r>
              <a:rPr lang="en-US" sz="9600" b="1" dirty="0" smtClean="0">
                <a:latin typeface="Arial" pitchFamily="34" charset="0"/>
                <a:cs typeface="Arial" pitchFamily="34" charset="0"/>
              </a:rPr>
              <a:t>   Six Monthly  Training Cycle</a:t>
            </a:r>
          </a:p>
          <a:p>
            <a:pPr>
              <a:buNone/>
            </a:pPr>
            <a:r>
              <a:rPr lang="en-US" sz="9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9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Better Management</a:t>
            </a:r>
            <a:r>
              <a:rPr lang="en-US" sz="9600" b="1" dirty="0" smtClean="0">
                <a:latin typeface="Arial" pitchFamily="34" charset="0"/>
                <a:cs typeface="Arial" pitchFamily="34" charset="0"/>
              </a:rPr>
              <a:t> to</a:t>
            </a:r>
            <a:r>
              <a:rPr lang="en-US" sz="9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‘Better Patient Care’.</a:t>
            </a:r>
          </a:p>
          <a:p>
            <a:pPr>
              <a:buNone/>
            </a:pPr>
            <a:endParaRPr lang="en-US" sz="9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9600" b="1" u="sng" dirty="0" smtClean="0">
                <a:latin typeface="Arial" pitchFamily="34" charset="0"/>
                <a:cs typeface="Arial" pitchFamily="34" charset="0"/>
              </a:rPr>
              <a:t>Inter Departmental Coordination</a:t>
            </a:r>
          </a:p>
          <a:p>
            <a:pPr>
              <a:buNone/>
            </a:pPr>
            <a:r>
              <a:rPr lang="en-US" sz="9600" b="1" dirty="0" smtClean="0">
                <a:latin typeface="Arial" pitchFamily="34" charset="0"/>
                <a:cs typeface="Arial" pitchFamily="34" charset="0"/>
              </a:rPr>
              <a:t>   Qualitative requirements  Time Schedule SOPs.</a:t>
            </a:r>
            <a:endParaRPr lang="en-IN" sz="9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9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“Simulated CBT package” , real time HMIS platform, 	</a:t>
            </a:r>
            <a:endParaRPr lang="en-IN" sz="96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9600" b="1" dirty="0" smtClean="0">
                <a:latin typeface="Arial" pitchFamily="34" charset="0"/>
                <a:cs typeface="Arial" pitchFamily="34" charset="0"/>
              </a:rPr>
              <a:t>   Conduct of joint IT  and HMIS Classes </a:t>
            </a:r>
          </a:p>
          <a:p>
            <a:pPr>
              <a:buNone/>
            </a:pPr>
            <a:r>
              <a:rPr lang="en-IN" sz="96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9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Joint Mock Training of  Employees with  Training Team  Control.</a:t>
            </a:r>
            <a:endParaRPr lang="en-IN" sz="96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9600" b="1" dirty="0" smtClean="0">
                <a:latin typeface="Arial" pitchFamily="34" charset="0"/>
                <a:cs typeface="Arial" pitchFamily="34" charset="0"/>
              </a:rPr>
              <a:t>   Contingency Planning Training</a:t>
            </a:r>
            <a:endParaRPr lang="en-IN" sz="9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IN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u="sng" dirty="0" smtClean="0">
                <a:latin typeface="Arial" pitchFamily="34" charset="0"/>
                <a:cs typeface="Arial" pitchFamily="34" charset="0"/>
              </a:rPr>
            </a:b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0" y="-76200"/>
            <a:ext cx="9144000" cy="727758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B050"/>
              </a:gs>
              <a:gs pos="100000">
                <a:srgbClr val="3399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115654" tIns="57828" rIns="115654" bIns="57828" anchor="ctr">
            <a:spAutoFit/>
          </a:bodyPr>
          <a:lstStyle/>
          <a:p>
            <a:pPr lvl="0" algn="ctr"/>
            <a:r>
              <a:rPr lang="en-US" sz="28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DEVELOPING KEY COMPETENCIES</a:t>
            </a:r>
            <a:endParaRPr lang="en-US" sz="2000" b="1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u="sng" dirty="0" smtClean="0">
                <a:latin typeface="Arial" pitchFamily="34" charset="0"/>
                <a:cs typeface="Arial" pitchFamily="34" charset="0"/>
              </a:rPr>
              <a:t>Reporting Procedure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Real Time reports - End of each shift , Morning Prayer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Reports Addressees.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Well Defined Evaluation Procedure (Monthly  and Yearly Appraisal) 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Patient Drop Boxes </a:t>
            </a:r>
          </a:p>
          <a:p>
            <a:pPr>
              <a:buNone/>
            </a:pPr>
            <a:r>
              <a:rPr lang="en-US" b="1" u="sng" dirty="0" smtClean="0">
                <a:latin typeface="Arial" pitchFamily="34" charset="0"/>
                <a:cs typeface="Arial" pitchFamily="34" charset="0"/>
              </a:rPr>
              <a:t>Evaluation Indicators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Education and Training Levels Achieved </a:t>
            </a:r>
            <a:endParaRPr lang="en-IN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Practical Skills (IT skills, HMIS, Communication).</a:t>
            </a:r>
            <a:endParaRPr lang="en-IN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Patient Handling and Satisfaction.</a:t>
            </a:r>
            <a:endParaRPr lang="en-IN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Coordination with other </a:t>
            </a:r>
            <a:r>
              <a:rPr lang="en-US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Deptt</a:t>
            </a: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,Team Work.</a:t>
            </a:r>
            <a:endParaRPr lang="en-IN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Handling Difficult Situations.</a:t>
            </a:r>
            <a:endParaRPr lang="en-IN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Adherence to Standards Protocols, Proc , Timings.</a:t>
            </a:r>
            <a:endParaRPr lang="en-IN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0" y="0"/>
            <a:ext cx="9144000" cy="809554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B050"/>
              </a:gs>
              <a:gs pos="100000">
                <a:srgbClr val="3399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115654" tIns="57828" rIns="115654" bIns="57828" anchor="ctr">
            <a:spAutoFit/>
          </a:bodyPr>
          <a:lstStyle/>
          <a:p>
            <a:pPr lvl="0" algn="ctr"/>
            <a:r>
              <a:rPr lang="en-US" sz="3200" b="1" u="sng" dirty="0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DEVELOPING KEY COMPETENCIES</a:t>
            </a:r>
            <a:endParaRPr lang="en-US" sz="2000" b="1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0" y="0"/>
            <a:ext cx="9144000" cy="973146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B050"/>
              </a:gs>
              <a:gs pos="100000">
                <a:srgbClr val="3399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115654" tIns="57828" rIns="115654" bIns="57828" anchor="ctr">
            <a:spAutoFit/>
          </a:bodyPr>
          <a:lstStyle/>
          <a:p>
            <a:pPr algn="ctr" defTabSz="1158875">
              <a:spcBef>
                <a:spcPct val="50000"/>
              </a:spcBef>
            </a:pPr>
            <a:r>
              <a:rPr lang="en-US" sz="4000" b="1" u="sng" dirty="0" smtClean="0">
                <a:solidFill>
                  <a:srgbClr val="FFFF00"/>
                </a:solidFill>
                <a:latin typeface="Arial" charset="0"/>
              </a:rPr>
              <a:t>LEVELS OF TRAINING </a:t>
            </a:r>
            <a:endParaRPr lang="en-US" sz="4000" b="1" u="sng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143000"/>
            <a:ext cx="861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INDUCTION TRAINING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NEW ENPLOYEES, DURATION (1-2 DAYS)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FOCUS ON</a:t>
            </a:r>
          </a:p>
          <a:p>
            <a:pPr marL="339725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PATIENT CENTRIC RESPONSIBILITIES &amp; CHALLENGES</a:t>
            </a:r>
          </a:p>
          <a:p>
            <a:pPr marL="339725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EXPERT TRAINERS AND EXISTING STAFF</a:t>
            </a:r>
          </a:p>
          <a:p>
            <a:pPr marL="339725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DETAILMENT OF OVER STUDY</a:t>
            </a:r>
          </a:p>
          <a:p>
            <a:pPr marL="339725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ESPIRIT DE CORPS, REGULATIONS, SOPS, NABH GUIDELINES</a:t>
            </a:r>
          </a:p>
          <a:p>
            <a:pPr marL="339725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CBT PACKAGE</a:t>
            </a:r>
          </a:p>
          <a:p>
            <a:pPr marL="339725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ORGANISED BY HR DEPARTMENT</a:t>
            </a:r>
            <a:endParaRPr lang="en-U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0" y="0"/>
            <a:ext cx="9144000" cy="973146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B050"/>
              </a:gs>
              <a:gs pos="100000">
                <a:srgbClr val="3399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115654" tIns="57828" rIns="115654" bIns="57828" anchor="ctr">
            <a:spAutoFit/>
          </a:bodyPr>
          <a:lstStyle/>
          <a:p>
            <a:pPr algn="ctr" defTabSz="1158875">
              <a:spcBef>
                <a:spcPct val="50000"/>
              </a:spcBef>
            </a:pPr>
            <a:r>
              <a:rPr lang="en-US" sz="4000" b="1" u="sng" dirty="0" smtClean="0">
                <a:solidFill>
                  <a:srgbClr val="FFFF00"/>
                </a:solidFill>
                <a:latin typeface="Arial" charset="0"/>
              </a:rPr>
              <a:t>REFRESHER TRAINING </a:t>
            </a:r>
            <a:endParaRPr lang="en-US" sz="4000" b="1" u="sng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1436509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REGULAR INTERVAL, ONE DAY DURATION (QTLY)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CATER FOR HIGH ATTRITION, REENFORCING PROCEDURES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SIX MONTHLY TRAINING CYCLE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TOPICS - PROCEDURES, HMIS, CONTROL, STANDARDS                 REPORTING PROCDURE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ORGANISED BY HR DEPARTMENT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0" y="0"/>
            <a:ext cx="9144000" cy="973146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B050"/>
              </a:gs>
              <a:gs pos="100000">
                <a:srgbClr val="3399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115654" tIns="57828" rIns="115654" bIns="57828" anchor="ctr">
            <a:spAutoFit/>
          </a:bodyPr>
          <a:lstStyle/>
          <a:p>
            <a:pPr algn="ctr" defTabSz="1158875">
              <a:spcBef>
                <a:spcPct val="50000"/>
              </a:spcBef>
            </a:pPr>
            <a:r>
              <a:rPr lang="en-US" sz="4000" b="1" u="sng" dirty="0" smtClean="0">
                <a:solidFill>
                  <a:srgbClr val="FFFF00"/>
                </a:solidFill>
                <a:latin typeface="Arial" charset="0"/>
              </a:rPr>
              <a:t>CONTINOUS TRAINING </a:t>
            </a:r>
            <a:endParaRPr lang="en-US" sz="4000" b="1" u="sng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066800"/>
            <a:ext cx="861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AS ON JOB TRAINING (OJT)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BY DEPARTMENT MANAGERS /SUPERVISORS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SHORT DURATION  - 30-45 MIN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FOCUS AREAS </a:t>
            </a:r>
          </a:p>
          <a:p>
            <a:pPr marL="236538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DAILY CHALLENGES</a:t>
            </a:r>
          </a:p>
          <a:p>
            <a:pPr marL="236538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STRESS MANAGEMENT</a:t>
            </a:r>
          </a:p>
          <a:p>
            <a:pPr marL="236538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INTERVENTION PROCEDURES</a:t>
            </a:r>
          </a:p>
          <a:p>
            <a:pPr marL="236538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CONTINGENCY PREPAREDNESS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RECORD AT DEPARTMENT ITSELF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0" y="0"/>
            <a:ext cx="9144000" cy="89135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B050"/>
              </a:gs>
              <a:gs pos="100000">
                <a:srgbClr val="3399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115654" tIns="57828" rIns="115654" bIns="57828" anchor="ctr">
            <a:spAutoFit/>
          </a:bodyPr>
          <a:lstStyle/>
          <a:p>
            <a:pPr algn="ctr" defTabSz="1158875">
              <a:spcBef>
                <a:spcPct val="50000"/>
              </a:spcBef>
            </a:pPr>
            <a:r>
              <a:rPr lang="en-US" sz="3600" b="1" u="sng" dirty="0" smtClean="0">
                <a:solidFill>
                  <a:srgbClr val="FFFF00"/>
                </a:solidFill>
                <a:latin typeface="Arial" charset="0"/>
              </a:rPr>
              <a:t>BILLING TRAINING </a:t>
            </a:r>
            <a:endParaRPr lang="en-US" sz="3600" b="1" u="sng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762536"/>
            <a:ext cx="8839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PART OF SKILL DEVELOPMENT PROGRAMME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QUARTERLY CYCLE, ONE DAY, DETAILMENT, ISSUE SCHEDULE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REFINING KEY COMPETENCIES</a:t>
            </a: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36538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COMMUNICATION SKILLS</a:t>
            </a:r>
          </a:p>
          <a:p>
            <a:pPr marL="236538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WORKING WITH OTHERS</a:t>
            </a:r>
          </a:p>
          <a:p>
            <a:pPr marL="236538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MANAGING EMOTIONS</a:t>
            </a:r>
          </a:p>
          <a:p>
            <a:pPr marL="236538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HANDLING CUSTOMERS</a:t>
            </a:r>
          </a:p>
          <a:p>
            <a:pPr marL="236538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PROACTIVE APPROACH</a:t>
            </a:r>
          </a:p>
          <a:p>
            <a:pPr marL="236538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HMIS TRAINING</a:t>
            </a:r>
            <a:endParaRPr lang="en-US" sz="20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MEASURABLE EXPECTATIONS DEFINED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0" y="0"/>
            <a:ext cx="9144000" cy="89135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B050"/>
              </a:gs>
              <a:gs pos="100000">
                <a:srgbClr val="3399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115654" tIns="57828" rIns="115654" bIns="57828" anchor="ctr">
            <a:spAutoFit/>
          </a:bodyPr>
          <a:lstStyle/>
          <a:p>
            <a:pPr algn="ctr" defTabSz="1158875">
              <a:spcBef>
                <a:spcPct val="50000"/>
              </a:spcBef>
            </a:pPr>
            <a:r>
              <a:rPr lang="en-US" sz="3600" b="1" u="sng" dirty="0" smtClean="0">
                <a:solidFill>
                  <a:srgbClr val="FFFF00"/>
                </a:solidFill>
                <a:latin typeface="Arial" charset="0"/>
              </a:rPr>
              <a:t>NURSING</a:t>
            </a:r>
            <a:r>
              <a:rPr lang="en-US" sz="3600" b="1" u="sng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600" b="1" u="sng" dirty="0" smtClean="0">
                <a:solidFill>
                  <a:srgbClr val="FFFF00"/>
                </a:solidFill>
                <a:latin typeface="Arial" charset="0"/>
              </a:rPr>
              <a:t>TRAINING </a:t>
            </a:r>
            <a:endParaRPr lang="en-US" sz="3600" b="1" u="sng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762536"/>
            <a:ext cx="8839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PART OF SKILL DEVELOPMENT PROGRAMME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MONTHLY </a:t>
            </a: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CYCLE, ONE DAY, DETAILMENT, ISSUE SCHEDULE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REFINING KEY COMPETENCIES</a:t>
            </a: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36538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COMMUNICATION </a:t>
            </a: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SKILLS,TELE SKILLS</a:t>
            </a:r>
            <a:endParaRPr lang="en-US" sz="20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36538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INITIATIVE,REPORTING PROCEDURE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236538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MANAGING </a:t>
            </a: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EMOTIONS,</a:t>
            </a:r>
            <a:endParaRPr lang="en-US" sz="20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36538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TEAM BUILDING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236538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PROACTIVE </a:t>
            </a: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APPROACH-PATIENT CENTRICITY,SAVINGS</a:t>
            </a:r>
            <a:endParaRPr lang="en-US" sz="20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36538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IT TRAINING,HMIS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TRAINING</a:t>
            </a:r>
            <a:endParaRPr lang="en-US" sz="20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MEASURABLE EXPECTATIONS DEFINED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066800"/>
            <a:ext cx="8458200" cy="5486400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 KAPUR HOSPITAL EST IN JAN 1959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MULTI SPECIALITY &amp; TERTIARY CARE 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NABH &amp; NABL ACCREDITED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700 BEDDED  WITH 125 CRITICAL CARE BEDS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STATE OF ART TECHNOLOGY &amp; 17 OTs 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DURATION 13 MAR 2015 TO 15 MAY 2015.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VISIT TO DEPARTMENTS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UNDERSTANDING PROCEDURES AND RESPONSIBILITIES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DISSERTATION </a:t>
            </a: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0" y="0"/>
            <a:ext cx="9144000" cy="809554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B050"/>
              </a:gs>
              <a:gs pos="100000">
                <a:srgbClr val="3399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115654" tIns="57828" rIns="115654" bIns="57828" anchor="ctr">
            <a:spAutoFit/>
          </a:bodyPr>
          <a:lstStyle/>
          <a:p>
            <a:pPr algn="ctr" defTabSz="1158875">
              <a:spcBef>
                <a:spcPct val="50000"/>
              </a:spcBef>
            </a:pPr>
            <a:r>
              <a:rPr lang="en-US" sz="3200" b="1" u="sng" dirty="0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INTRODUCTION</a:t>
            </a:r>
            <a:endParaRPr lang="en-US" sz="4000" b="1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0" y="0"/>
            <a:ext cx="9144000" cy="89135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B050"/>
              </a:gs>
              <a:gs pos="100000">
                <a:srgbClr val="3399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115654" tIns="57828" rIns="115654" bIns="57828" anchor="ctr">
            <a:spAutoFit/>
          </a:bodyPr>
          <a:lstStyle/>
          <a:p>
            <a:pPr algn="ctr" defTabSz="1158875">
              <a:spcBef>
                <a:spcPct val="50000"/>
              </a:spcBef>
            </a:pPr>
            <a:r>
              <a:rPr lang="en-US" sz="3600" b="1" u="sng" dirty="0" smtClean="0">
                <a:solidFill>
                  <a:srgbClr val="FFFF00"/>
                </a:solidFill>
                <a:latin typeface="Arial" charset="0"/>
              </a:rPr>
              <a:t>AUDIT SHEETS </a:t>
            </a:r>
            <a:endParaRPr lang="en-US" sz="3600" b="1" u="sng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762536"/>
            <a:ext cx="8839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SEPARATE FOR EACH COMPETENCY</a:t>
            </a:r>
          </a:p>
          <a:p>
            <a:pPr>
              <a:lnSpc>
                <a:spcPct val="200000"/>
              </a:lnSpc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endParaRPr lang="en-US" sz="20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endParaRPr lang="en-US" sz="20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endParaRPr lang="en-US" sz="20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endParaRPr lang="en-US" sz="20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endParaRPr lang="en-US" sz="20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endParaRPr lang="en-US" sz="20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endParaRPr lang="en-US" sz="20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endParaRPr lang="en-US" sz="20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1483360"/>
          <a:ext cx="8319558" cy="522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972"/>
                <a:gridCol w="5483014"/>
                <a:gridCol w="609600"/>
                <a:gridCol w="685800"/>
                <a:gridCol w="999172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 err="1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SNo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Statement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Yes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Remarks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1.</a:t>
                      </a:r>
                      <a:endParaRPr lang="en-US" sz="1400" b="1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The employee was able to communicate clearly in a way that the message was well understood.</a:t>
                      </a:r>
                      <a:endParaRPr lang="en-US" sz="1400" b="1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CC"/>
                          </a:solidFill>
                          <a:latin typeface="Arial"/>
                          <a:ea typeface="Calibri"/>
                          <a:cs typeface="Times New Roman"/>
                        </a:rPr>
                        <a:t>2.</a:t>
                      </a:r>
                      <a:endParaRPr lang="en-US" sz="1400" b="1" dirty="0">
                        <a:solidFill>
                          <a:srgbClr val="0000CC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CC"/>
                          </a:solidFill>
                          <a:latin typeface="Arial"/>
                          <a:ea typeface="Calibri"/>
                          <a:cs typeface="Times New Roman"/>
                        </a:rPr>
                        <a:t>The employee was able to effectively manage the difference in dialect/language and culture (if any).</a:t>
                      </a:r>
                      <a:endParaRPr lang="en-US" sz="1400" b="1" dirty="0">
                        <a:solidFill>
                          <a:srgbClr val="0000CC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3.</a:t>
                      </a:r>
                      <a:endParaRPr lang="en-US" sz="1400" b="1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The employee checked the understanding by asking relevant questions to ensure that the patient/relative has understood him/her. </a:t>
                      </a:r>
                      <a:endParaRPr lang="en-US" sz="1400" b="1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CC"/>
                          </a:solidFill>
                          <a:latin typeface="Arial"/>
                          <a:ea typeface="Calibri"/>
                          <a:cs typeface="Times New Roman"/>
                        </a:rPr>
                        <a:t>4.</a:t>
                      </a:r>
                      <a:endParaRPr lang="en-US" sz="1400" b="1" dirty="0">
                        <a:solidFill>
                          <a:srgbClr val="0000CC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CC"/>
                          </a:solidFill>
                          <a:latin typeface="Arial"/>
                          <a:ea typeface="Calibri"/>
                          <a:cs typeface="Times New Roman"/>
                        </a:rPr>
                        <a:t>The employee spoke clearly at an appropriate pitch and volume.</a:t>
                      </a:r>
                      <a:endParaRPr lang="en-US" sz="1400" b="1">
                        <a:solidFill>
                          <a:srgbClr val="0000CC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 dirty="0">
                        <a:solidFill>
                          <a:srgbClr val="0000CC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 dirty="0">
                        <a:solidFill>
                          <a:srgbClr val="0000CC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 dirty="0">
                        <a:solidFill>
                          <a:srgbClr val="0000CC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5.</a:t>
                      </a:r>
                      <a:endParaRPr lang="en-US" sz="1400" b="1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The employee had a warm and courteous tone of voice.</a:t>
                      </a:r>
                      <a:endParaRPr lang="en-US" sz="1400" b="1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CC"/>
                          </a:solidFill>
                          <a:latin typeface="Arial"/>
                          <a:ea typeface="Calibri"/>
                          <a:cs typeface="Times New Roman"/>
                        </a:rPr>
                        <a:t>6.</a:t>
                      </a:r>
                      <a:endParaRPr lang="en-US" sz="1400" b="1" dirty="0">
                        <a:solidFill>
                          <a:srgbClr val="0000CC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CC"/>
                          </a:solidFill>
                          <a:latin typeface="Arial"/>
                          <a:ea typeface="Calibri"/>
                          <a:cs typeface="Times New Roman"/>
                        </a:rPr>
                        <a:t>The employee depicted a positive body posture and avoided closed hand gestures.</a:t>
                      </a:r>
                      <a:endParaRPr lang="en-US" sz="1400" b="1" dirty="0">
                        <a:solidFill>
                          <a:srgbClr val="0000CC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 dirty="0">
                        <a:solidFill>
                          <a:srgbClr val="0000CC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 dirty="0">
                        <a:solidFill>
                          <a:srgbClr val="0000CC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 dirty="0">
                        <a:solidFill>
                          <a:srgbClr val="0000CC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7.</a:t>
                      </a:r>
                      <a:endParaRPr lang="en-US" sz="1400" b="1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The employee maintained the eye contact while talking to the patient/relative?</a:t>
                      </a:r>
                      <a:endParaRPr lang="en-US" sz="1400" b="1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CC"/>
                          </a:solidFill>
                          <a:latin typeface="Arial"/>
                          <a:ea typeface="Calibri"/>
                          <a:cs typeface="Times New Roman"/>
                        </a:rPr>
                        <a:t>8.</a:t>
                      </a:r>
                      <a:endParaRPr lang="en-US" sz="1400" b="1" dirty="0">
                        <a:solidFill>
                          <a:srgbClr val="0000CC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CC"/>
                          </a:solidFill>
                          <a:latin typeface="Arial"/>
                          <a:ea typeface="Calibri"/>
                          <a:cs typeface="Times New Roman"/>
                        </a:rPr>
                        <a:t>The employee had pleasant facial expressions and smiled whenever appropriate?</a:t>
                      </a:r>
                      <a:endParaRPr lang="en-US" sz="1400" b="1" dirty="0">
                        <a:solidFill>
                          <a:srgbClr val="0000CC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 dirty="0">
                        <a:solidFill>
                          <a:srgbClr val="0000CC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9.</a:t>
                      </a:r>
                      <a:endParaRPr lang="en-US" sz="1400" b="1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The employee maintained correct tone and expressions while interacting rather than appearing/sounding assertive/annoying.</a:t>
                      </a:r>
                      <a:endParaRPr lang="en-US" sz="1400" b="1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CC"/>
                          </a:solidFill>
                          <a:latin typeface="Arial"/>
                          <a:ea typeface="Calibri"/>
                          <a:cs typeface="Times New Roman"/>
                        </a:rPr>
                        <a:t>10.</a:t>
                      </a:r>
                      <a:endParaRPr lang="en-US" sz="1400" b="1" dirty="0">
                        <a:solidFill>
                          <a:srgbClr val="0000CC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CC"/>
                          </a:solidFill>
                          <a:latin typeface="Arial"/>
                          <a:ea typeface="Calibri"/>
                          <a:cs typeface="Times New Roman"/>
                        </a:rPr>
                        <a:t>The employee documented the conversation in simple, precise and correct manner.</a:t>
                      </a:r>
                      <a:endParaRPr lang="en-US" sz="1400" b="1" dirty="0">
                        <a:solidFill>
                          <a:srgbClr val="0000CC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 dirty="0">
                        <a:solidFill>
                          <a:srgbClr val="0000CC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11.</a:t>
                      </a:r>
                      <a:endParaRPr lang="en-US" sz="1400" b="1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The employee communicated timely to his superior and other departments. </a:t>
                      </a:r>
                      <a:endParaRPr lang="en-US" sz="1400" b="1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0" y="0"/>
            <a:ext cx="9144000" cy="973146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B050"/>
              </a:gs>
              <a:gs pos="100000">
                <a:srgbClr val="3399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115654" tIns="57828" rIns="115654" bIns="57828" anchor="ctr">
            <a:spAutoFit/>
          </a:bodyPr>
          <a:lstStyle/>
          <a:p>
            <a:pPr algn="ctr" defTabSz="1158875">
              <a:spcBef>
                <a:spcPct val="50000"/>
              </a:spcBef>
            </a:pPr>
            <a:r>
              <a:rPr lang="en-US" sz="4000" b="1" u="sng" dirty="0" smtClean="0">
                <a:solidFill>
                  <a:srgbClr val="FFFF00"/>
                </a:solidFill>
                <a:latin typeface="Arial" charset="0"/>
              </a:rPr>
              <a:t>ROLE OF MANAGER L &amp; D</a:t>
            </a:r>
            <a:endParaRPr lang="en-US" sz="4000" b="1" u="sng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219200"/>
            <a:ext cx="838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ASSESS TRAINING NEEDS IN CONSULTATION WITH HODs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DEVELOP CALENDAR ,ISSUE SCHEDULE 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OIC OF TRAINING CELL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CONDUCT OF TRAINING, SDP AND CBT PACKAGES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DEVELOP AND MAINTAIN RECORDS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DATA BANK / TRAINING LIBRARY 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REPORTING PROCEDURE AND FEEDBACK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FOLLOW PULL AND PUSH MODEL</a:t>
            </a:r>
            <a:endParaRPr lang="en-U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Parul\Desktop\image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8199" y="381000"/>
            <a:ext cx="9982200" cy="6324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0151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0" y="0"/>
            <a:ext cx="9144000" cy="89135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B050"/>
              </a:gs>
              <a:gs pos="100000">
                <a:srgbClr val="3399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115654" tIns="57828" rIns="115654" bIns="57828" anchor="ctr">
            <a:spAutoFit/>
          </a:bodyPr>
          <a:lstStyle/>
          <a:p>
            <a:pPr algn="ctr" defTabSz="1158875">
              <a:spcBef>
                <a:spcPct val="50000"/>
              </a:spcBef>
            </a:pPr>
            <a:r>
              <a:rPr lang="en-US" sz="36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PROBLEM DEFINITION</a:t>
            </a:r>
            <a:endParaRPr lang="en-US" sz="3600" b="1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1371600"/>
            <a:ext cx="8991600" cy="3810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PROBLEM DEFINITION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DISCHARGE </a:t>
            </a:r>
            <a:r>
              <a:rPr lang="en-US" sz="27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PROCEDURES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&amp; TIMINGS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PROCEDURURAL FLAWS AND INADEQUACIES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INADEQUATE TRAINING AND COMPETENCIES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PATIENT SATISFACTION</a:t>
            </a:r>
            <a:endParaRPr kumimoji="0" lang="en-I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0" y="0"/>
            <a:ext cx="9144000" cy="89135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B050"/>
              </a:gs>
              <a:gs pos="100000">
                <a:srgbClr val="3399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115654" tIns="57828" rIns="115654" bIns="57828" anchor="ctr">
            <a:spAutoFit/>
          </a:bodyPr>
          <a:lstStyle/>
          <a:p>
            <a:pPr algn="ctr" defTabSz="1158875">
              <a:spcBef>
                <a:spcPct val="50000"/>
              </a:spcBef>
            </a:pPr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OBJECTIVES</a:t>
            </a:r>
            <a:endParaRPr lang="en-US" sz="3600" b="1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8229600" cy="31242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 IDENTIFY TIME RELATED ACTIVITIES IN DISCHARGE PROCESS OF PATIENTS.</a:t>
            </a:r>
            <a:endParaRPr kumimoji="0" lang="en-IN" sz="2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IDENTIFY WASTEFUL ACTIVITIES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endParaRPr kumimoji="0" lang="en-IN" sz="2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	IDENTIFY THE TRAINING NEEDS 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OF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STAFF FOR STREAMLINING THE PROCEDURE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RECOMMEND SUITABLE MEASURES , TRAINING COMPETENCIES </a:t>
            </a:r>
            <a:endParaRPr kumimoji="0" lang="en-IN" sz="2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8915400" cy="4572000"/>
          </a:xfrm>
        </p:spPr>
        <p:txBody>
          <a:bodyPr>
            <a:noAutofit/>
          </a:bodyPr>
          <a:lstStyle/>
          <a:p>
            <a:pPr algn="just"/>
            <a:r>
              <a:rPr lang="en-US" sz="23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Janita</a:t>
            </a:r>
            <a:r>
              <a:rPr lang="en-US" sz="23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Vinaya</a:t>
            </a:r>
            <a:r>
              <a:rPr lang="en-US" sz="23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Kumari</a:t>
            </a:r>
            <a:r>
              <a:rPr lang="en-US" sz="23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,A study on time management of discharge and billing process in tertiary care teaching hospital, </a:t>
            </a:r>
            <a:r>
              <a:rPr lang="fi-FI" sz="23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Janita Vinaya Kumari/ Elixir Mgmt. Arts 52A (2012) 11533-11535, 2012.</a:t>
            </a:r>
          </a:p>
          <a:p>
            <a:pPr algn="just"/>
            <a:r>
              <a:rPr lang="fi-FI" sz="2300" b="1" i="1" dirty="0" smtClean="0">
                <a:latin typeface="Arial" pitchFamily="34" charset="0"/>
                <a:cs typeface="Arial" pitchFamily="34" charset="0"/>
              </a:rPr>
              <a:t>Analysing Modelling and improvement in Patient Discharge Process-By Nancy Khurma</a:t>
            </a:r>
            <a:endParaRPr lang="en-US" sz="23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3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Study DR. V.RAMA DEVI; M.MALLIKA RAO </a:t>
            </a:r>
            <a:r>
              <a:rPr lang="en-US" sz="23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IN" sz="23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3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Excel International journal of multidisciplinary management studies</a:t>
            </a:r>
            <a:endParaRPr lang="en-IN" sz="23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300" b="1" dirty="0" smtClean="0">
                <a:latin typeface="Arial" pitchFamily="34" charset="0"/>
                <a:cs typeface="Arial" pitchFamily="34" charset="0"/>
              </a:rPr>
              <a:t>Study on Training Needs Analysis. </a:t>
            </a:r>
          </a:p>
          <a:p>
            <a:pPr>
              <a:buNone/>
            </a:pPr>
            <a:r>
              <a:rPr lang="en-US" sz="2300" dirty="0" smtClean="0">
                <a:latin typeface="Arial" pitchFamily="34" charset="0"/>
                <a:cs typeface="Arial" pitchFamily="34" charset="0"/>
              </a:rPr>
              <a:t>     </a:t>
            </a:r>
            <a:r>
              <a:rPr lang="en-US" sz="2300" u="sng" dirty="0" smtClean="0">
                <a:latin typeface="Arial" pitchFamily="34" charset="0"/>
                <a:cs typeface="Arial" pitchFamily="34" charset="0"/>
                <a:hlinkClick r:id="rId2"/>
              </a:rPr>
              <a:t>http://dx.doi.org/10.1016/j.ijnurstu.2003.12.003</a:t>
            </a:r>
            <a:endParaRPr lang="en-IN" sz="2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   By - Dinah Gould, Daniel Kelly Isabel White, Jayne </a:t>
            </a:r>
            <a:r>
              <a:rPr lang="en-US" sz="2300" b="1" dirty="0" err="1" smtClean="0">
                <a:latin typeface="Arial" pitchFamily="34" charset="0"/>
                <a:cs typeface="Arial" pitchFamily="34" charset="0"/>
              </a:rPr>
              <a:t>Chidgey</a:t>
            </a:r>
            <a:endParaRPr lang="en-IN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0" y="-47554"/>
            <a:ext cx="9144000" cy="809554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B050"/>
              </a:gs>
              <a:gs pos="100000">
                <a:srgbClr val="3399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115654" tIns="57828" rIns="115654" bIns="57828" anchor="ctr">
            <a:spAutoFit/>
          </a:bodyPr>
          <a:lstStyle/>
          <a:p>
            <a:pPr algn="ctr" defTabSz="1158875">
              <a:spcBef>
                <a:spcPct val="50000"/>
              </a:spcBef>
            </a:pPr>
            <a:r>
              <a:rPr lang="en-US" sz="3200" b="1" u="sng" dirty="0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LITERATURE  REVIEW</a:t>
            </a:r>
            <a:endParaRPr lang="en-US" sz="3200" b="1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smtClean="0">
                <a:latin typeface="Arial" pitchFamily="34" charset="0"/>
                <a:cs typeface="Arial" pitchFamily="34" charset="0"/>
              </a:rPr>
              <a:t>Phase 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pPr marL="115888" indent="0"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Understanding  functioning  of  Departments involved  Study  Training  Initiatives taken by the HR Department </a:t>
            </a: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pPr marL="115888" indent="0" algn="just">
              <a:buNone/>
            </a:pPr>
            <a:r>
              <a:rPr lang="en-US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Critically Analyzing the Process and the Timings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Feed back from Staff , Patients/Relatives.</a:t>
            </a: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b="1" u="sng" dirty="0" smtClean="0">
                <a:latin typeface="Arial" pitchFamily="34" charset="0"/>
                <a:cs typeface="Arial" pitchFamily="34" charset="0"/>
              </a:rPr>
              <a:t>Phase II</a:t>
            </a: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Identifying the Gaps .Focus areas for Training Needs and Improvement.</a:t>
            </a:r>
            <a:endParaRPr lang="en-IN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Recommending Training Competencies, Initiatives for Stream lining the Procedure.</a:t>
            </a:r>
          </a:p>
          <a:p>
            <a:pPr marL="231775" indent="-231775" algn="just">
              <a:buNone/>
            </a:pP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0" y="-47554"/>
            <a:ext cx="9144000" cy="809554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B050"/>
              </a:gs>
              <a:gs pos="100000">
                <a:srgbClr val="3399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115654" tIns="57828" rIns="115654" bIns="57828" anchor="ctr">
            <a:spAutoFit/>
          </a:bodyPr>
          <a:lstStyle/>
          <a:p>
            <a:pPr algn="ctr" defTabSz="1158875">
              <a:spcBef>
                <a:spcPct val="50000"/>
              </a:spcBef>
            </a:pPr>
            <a:r>
              <a:rPr lang="en-US" sz="3200" b="1" u="sng" dirty="0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METHODOLOGY</a:t>
            </a:r>
            <a:endParaRPr lang="en-US" sz="3200" b="1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58200" cy="493776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PRIMARY AND SECONDARY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PRIMARY</a:t>
            </a:r>
          </a:p>
          <a:p>
            <a:pPr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 INTERVIEW AND QUESTIONAIRE OF STAFF,         PATIENTS</a:t>
            </a:r>
          </a:p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SPECIFIC CASES</a:t>
            </a:r>
          </a:p>
          <a:p>
            <a:pPr>
              <a:buFont typeface="Wingdings" pitchFamily="2" charset="2"/>
              <a:buChar char="Ø"/>
            </a:pPr>
            <a:r>
              <a:rPr lang="en-US" b="1" u="sng" dirty="0" smtClean="0">
                <a:latin typeface="Arial" pitchFamily="34" charset="0"/>
                <a:cs typeface="Arial" pitchFamily="34" charset="0"/>
              </a:rPr>
              <a:t>SECONDARY</a:t>
            </a:r>
          </a:p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TRAINING AND INITIATIVES BY HR DEPTT</a:t>
            </a:r>
          </a:p>
          <a:p>
            <a:pPr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 PATIENT DISCHARGE DETAILS FROM HMIS  FOR QUARTER ENDING MAR 2015.</a:t>
            </a:r>
          </a:p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ORIGINAL DATA  WITH 25  ATTRIBUTES AND 8583 INSTANCES.  </a:t>
            </a:r>
            <a:endParaRPr lang="en-IN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0" y="-47554"/>
            <a:ext cx="9144000" cy="809554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B050"/>
              </a:gs>
              <a:gs pos="100000">
                <a:srgbClr val="3399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115654" tIns="57828" rIns="115654" bIns="57828" anchor="ctr">
            <a:spAutoFit/>
          </a:bodyPr>
          <a:lstStyle/>
          <a:p>
            <a:pPr algn="ctr" defTabSz="1158875">
              <a:spcBef>
                <a:spcPct val="50000"/>
              </a:spcBef>
            </a:pPr>
            <a:r>
              <a:rPr lang="en-US" sz="3200" b="1" u="sng" dirty="0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DATA COLLECTION</a:t>
            </a:r>
            <a:endParaRPr lang="en-US" sz="3200" b="1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915400" cy="4419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Tx/>
              <a:buSzPct val="100000"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ClrTx/>
              <a:buSzPct val="100000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DATA REFINEMENT</a:t>
            </a:r>
          </a:p>
          <a:p>
            <a:pPr lvl="1">
              <a:lnSpc>
                <a:spcPct val="15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8  ATTRIBUTES REDUCED ,ONLY RELEVENT INCLUDED.</a:t>
            </a:r>
          </a:p>
          <a:p>
            <a:pPr lvl="1">
              <a:lnSpc>
                <a:spcPct val="15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MISSING DATA WAS PROVIDED BY TAKING AVERAGE OF RESPECTIVE ATTRIBUTES.</a:t>
            </a:r>
          </a:p>
          <a:p>
            <a:pPr>
              <a:lnSpc>
                <a:spcPct val="150000"/>
              </a:lnSpc>
              <a:buClrTx/>
              <a:buSzPct val="100000"/>
            </a:pP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ANALYSIS - USING SPSS VER 16.0 AND MS-EXCEL 2007. </a:t>
            </a:r>
            <a:endParaRPr lang="en-U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0" y="0"/>
            <a:ext cx="9144000" cy="809554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B050"/>
              </a:gs>
              <a:gs pos="100000">
                <a:srgbClr val="3399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115654" tIns="57828" rIns="115654" bIns="57828" anchor="ctr">
            <a:spAutoFit/>
          </a:bodyPr>
          <a:lstStyle/>
          <a:p>
            <a:pPr algn="ctr" defTabSz="1158875">
              <a:spcBef>
                <a:spcPct val="50000"/>
              </a:spcBef>
            </a:pPr>
            <a:r>
              <a:rPr lang="en-US" sz="3200" b="1" u="sng" dirty="0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DATA COLLECTION</a:t>
            </a:r>
            <a:endParaRPr lang="en-US" sz="3200" b="1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061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1184</Words>
  <Application>Microsoft Office PowerPoint</Application>
  <PresentationFormat>On-screen Show (4:3)</PresentationFormat>
  <Paragraphs>268</Paragraphs>
  <Slides>32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Origin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RECOMMENDATIONS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hp</cp:lastModifiedBy>
  <cp:revision>37</cp:revision>
  <dcterms:created xsi:type="dcterms:W3CDTF">2006-08-16T00:00:00Z</dcterms:created>
  <dcterms:modified xsi:type="dcterms:W3CDTF">2015-05-20T02:31:38Z</dcterms:modified>
</cp:coreProperties>
</file>