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59" r:id="rId4"/>
    <p:sldId id="262" r:id="rId5"/>
    <p:sldId id="272" r:id="rId6"/>
    <p:sldId id="263" r:id="rId7"/>
    <p:sldId id="273" r:id="rId8"/>
    <p:sldId id="265" r:id="rId9"/>
    <p:sldId id="266" r:id="rId10"/>
    <p:sldId id="275" r:id="rId11"/>
    <p:sldId id="267" r:id="rId12"/>
    <p:sldId id="271" r:id="rId13"/>
    <p:sldId id="269" r:id="rId14"/>
    <p:sldId id="270"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721" autoAdjust="0"/>
    <p:restoredTop sz="94660"/>
  </p:normalViewPr>
  <p:slideViewPr>
    <p:cSldViewPr>
      <p:cViewPr>
        <p:scale>
          <a:sx n="66" d="100"/>
          <a:sy n="66" d="100"/>
        </p:scale>
        <p:origin x="-1620"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abby\Desktop\dessrtation\dessertation\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abby\Desktop\dessrtation\dessertation\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8"/>
  <c:chart>
    <c:title>
      <c:layout>
        <c:manualLayout>
          <c:xMode val="edge"/>
          <c:yMode val="edge"/>
          <c:x val="0.38786811023622286"/>
          <c:y val="3.7037037037037236E-2"/>
        </c:manualLayout>
      </c:layout>
    </c:title>
    <c:view3D>
      <c:rotX val="30"/>
      <c:perspective val="30"/>
    </c:view3D>
    <c:plotArea>
      <c:layout/>
      <c:pie3DChart>
        <c:varyColors val="1"/>
        <c:ser>
          <c:idx val="0"/>
          <c:order val="0"/>
          <c:tx>
            <c:strRef>
              <c:f>Sheet2!$A$2</c:f>
              <c:strCache>
                <c:ptCount val="1"/>
                <c:pt idx="0">
                  <c:v>Network Hospital</c:v>
                </c:pt>
              </c:strCache>
            </c:strRef>
          </c:tx>
          <c:dLbls>
            <c:dLbl>
              <c:idx val="3"/>
              <c:layout>
                <c:manualLayout>
                  <c:x val="-0.21316152668416447"/>
                  <c:y val="4.3518518518518519E-2"/>
                </c:manualLayout>
              </c:layout>
              <c:tx>
                <c:rich>
                  <a:bodyPr/>
                  <a:lstStyle/>
                  <a:p>
                    <a:r>
                      <a:rPr lang="en-US" sz="1200" b="1"/>
                      <a:t>VIPUL Med Corp TPA 
9%</a:t>
                    </a:r>
                  </a:p>
                </c:rich>
              </c:tx>
              <c:showCatName val="1"/>
              <c:showPercent val="1"/>
            </c:dLbl>
            <c:showCatName val="1"/>
            <c:showPercent val="1"/>
            <c:showLeaderLines val="1"/>
          </c:dLbls>
          <c:cat>
            <c:strRef>
              <c:f>Sheet2!$B$1:$E$1</c:f>
              <c:strCache>
                <c:ptCount val="4"/>
                <c:pt idx="0">
                  <c:v>TPA A</c:v>
                </c:pt>
                <c:pt idx="1">
                  <c:v>TPA B</c:v>
                </c:pt>
                <c:pt idx="2">
                  <c:v>TPA C</c:v>
                </c:pt>
                <c:pt idx="3">
                  <c:v>VIPUL TPA </c:v>
                </c:pt>
              </c:strCache>
            </c:strRef>
          </c:cat>
          <c:val>
            <c:numRef>
              <c:f>Sheet2!$B$2:$E$2</c:f>
              <c:numCache>
                <c:formatCode>General</c:formatCode>
                <c:ptCount val="4"/>
                <c:pt idx="0">
                  <c:v>156</c:v>
                </c:pt>
                <c:pt idx="1">
                  <c:v>139</c:v>
                </c:pt>
                <c:pt idx="2">
                  <c:v>120</c:v>
                </c:pt>
                <c:pt idx="3">
                  <c:v>40</c:v>
                </c:pt>
              </c:numCache>
            </c:numRef>
          </c:val>
        </c:ser>
        <c:dLbls>
          <c:showCatName val="1"/>
          <c:showPercent val="1"/>
        </c:dLbls>
      </c:pie3DChart>
    </c:plotArea>
    <c:plotVisOnly val="1"/>
  </c:chart>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0"/>
  <c:chart>
    <c:title>
      <c:layout/>
    </c:title>
    <c:plotArea>
      <c:layout>
        <c:manualLayout>
          <c:layoutTarget val="inner"/>
          <c:xMode val="edge"/>
          <c:yMode val="edge"/>
          <c:x val="8.6071741032370933E-2"/>
          <c:y val="0.19480351414406533"/>
          <c:w val="0.69161023622047879"/>
          <c:h val="0.6327121609798777"/>
        </c:manualLayout>
      </c:layout>
      <c:barChart>
        <c:barDir val="col"/>
        <c:grouping val="clustered"/>
        <c:ser>
          <c:idx val="0"/>
          <c:order val="0"/>
          <c:tx>
            <c:strRef>
              <c:f>Sheet2!$A$8</c:f>
              <c:strCache>
                <c:ptCount val="1"/>
                <c:pt idx="0">
                  <c:v>Non Network Hospitals</c:v>
                </c:pt>
              </c:strCache>
            </c:strRef>
          </c:tx>
          <c:dLbls>
            <c:dLblPos val="inEnd"/>
            <c:showVal val="1"/>
          </c:dLbls>
          <c:cat>
            <c:strRef>
              <c:f>Sheet2!$B$7:$E$7</c:f>
              <c:strCache>
                <c:ptCount val="4"/>
                <c:pt idx="0">
                  <c:v>TPA A</c:v>
                </c:pt>
                <c:pt idx="1">
                  <c:v>TPA B</c:v>
                </c:pt>
                <c:pt idx="2">
                  <c:v>TPA C</c:v>
                </c:pt>
                <c:pt idx="3">
                  <c:v>VIPUL MED CORP TPA</c:v>
                </c:pt>
              </c:strCache>
            </c:strRef>
          </c:cat>
          <c:val>
            <c:numRef>
              <c:f>Sheet2!$B$8:$E$8</c:f>
              <c:numCache>
                <c:formatCode>General</c:formatCode>
                <c:ptCount val="4"/>
                <c:pt idx="0">
                  <c:v>51</c:v>
                </c:pt>
                <c:pt idx="1">
                  <c:v>68</c:v>
                </c:pt>
                <c:pt idx="2">
                  <c:v>87</c:v>
                </c:pt>
                <c:pt idx="3">
                  <c:v>167</c:v>
                </c:pt>
              </c:numCache>
            </c:numRef>
          </c:val>
        </c:ser>
        <c:gapWidth val="75"/>
        <c:overlap val="40"/>
        <c:axId val="103227776"/>
        <c:axId val="103229312"/>
      </c:barChart>
      <c:catAx>
        <c:axId val="103227776"/>
        <c:scaling>
          <c:orientation val="minMax"/>
        </c:scaling>
        <c:axPos val="b"/>
        <c:numFmt formatCode="General" sourceLinked="1"/>
        <c:majorTickMark val="none"/>
        <c:tickLblPos val="nextTo"/>
        <c:crossAx val="103229312"/>
        <c:crosses val="autoZero"/>
        <c:auto val="1"/>
        <c:lblAlgn val="ctr"/>
        <c:lblOffset val="100"/>
      </c:catAx>
      <c:valAx>
        <c:axId val="103229312"/>
        <c:scaling>
          <c:orientation val="minMax"/>
        </c:scaling>
        <c:axPos val="l"/>
        <c:majorGridlines/>
        <c:numFmt formatCode="General" sourceLinked="1"/>
        <c:majorTickMark val="none"/>
        <c:tickLblPos val="nextTo"/>
        <c:crossAx val="103227776"/>
        <c:crosses val="autoZero"/>
        <c:crossBetween val="between"/>
      </c:valAx>
    </c:plotArea>
    <c:legend>
      <c:legendPos val="r"/>
      <c:layout>
        <c:manualLayout>
          <c:xMode val="edge"/>
          <c:yMode val="edge"/>
          <c:x val="0.83045975503062108"/>
          <c:y val="0.19187992125984166"/>
          <c:w val="0.15287357830271217"/>
          <c:h val="0.42168015456401281"/>
        </c:manualLayout>
      </c:layout>
    </c:legend>
    <c:plotVisOnly val="1"/>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553035-82DF-403B-A14F-0746155F3429}"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DF7DC806-9686-49AF-A934-EF252B64E85F}">
      <dgm:prSet phldrT="[Text]" custT="1"/>
      <dgm:spPr/>
      <dgm:t>
        <a:bodyPr/>
        <a:lstStyle/>
        <a:p>
          <a:r>
            <a:rPr lang="en-US" sz="2800" dirty="0" smtClean="0">
              <a:latin typeface="Times New Roman" pitchFamily="18" charset="0"/>
              <a:cs typeface="Times New Roman" pitchFamily="18" charset="0"/>
            </a:rPr>
            <a:t>Create Network</a:t>
          </a:r>
          <a:endParaRPr lang="en-US" sz="2800" dirty="0">
            <a:latin typeface="Times New Roman" pitchFamily="18" charset="0"/>
            <a:cs typeface="Times New Roman" pitchFamily="18" charset="0"/>
          </a:endParaRPr>
        </a:p>
      </dgm:t>
    </dgm:pt>
    <dgm:pt modelId="{3A484668-EBD7-4F54-9437-16CFF2262ACF}" type="parTrans" cxnId="{F078739E-A039-4F53-8BF1-EC4F689EE642}">
      <dgm:prSet/>
      <dgm:spPr/>
      <dgm:t>
        <a:bodyPr/>
        <a:lstStyle/>
        <a:p>
          <a:endParaRPr lang="en-US"/>
        </a:p>
      </dgm:t>
    </dgm:pt>
    <dgm:pt modelId="{C5BC6CAC-C017-48CA-8CF9-92CFD361DC9A}" type="sibTrans" cxnId="{F078739E-A039-4F53-8BF1-EC4F689EE642}">
      <dgm:prSet/>
      <dgm:spPr/>
      <dgm:t>
        <a:bodyPr/>
        <a:lstStyle/>
        <a:p>
          <a:endParaRPr lang="en-US"/>
        </a:p>
      </dgm:t>
    </dgm:pt>
    <dgm:pt modelId="{43CF1969-AA84-448E-8A38-F7220BA7FE76}">
      <dgm:prSet phldrT="[Text]" custT="1"/>
      <dgm:spPr/>
      <dgm:t>
        <a:bodyPr/>
        <a:lstStyle/>
        <a:p>
          <a:pPr algn="l"/>
          <a:r>
            <a:rPr lang="en-US" sz="1800" dirty="0" smtClean="0">
              <a:latin typeface="Times New Roman" pitchFamily="18" charset="0"/>
              <a:cs typeface="Times New Roman" pitchFamily="18" charset="0"/>
            </a:rPr>
            <a:t>Med Health Cliniq</a:t>
          </a:r>
          <a:endParaRPr lang="en-US" sz="1800" dirty="0">
            <a:latin typeface="Times New Roman" pitchFamily="18" charset="0"/>
            <a:cs typeface="Times New Roman" pitchFamily="18" charset="0"/>
          </a:endParaRPr>
        </a:p>
      </dgm:t>
    </dgm:pt>
    <dgm:pt modelId="{1AC03E1E-03B4-4A09-99B4-A9D68A4C3229}" type="parTrans" cxnId="{5BFA4D23-EFE7-44AD-97C7-08B04FB13C19}">
      <dgm:prSet/>
      <dgm:spPr/>
      <dgm:t>
        <a:bodyPr/>
        <a:lstStyle/>
        <a:p>
          <a:endParaRPr lang="en-US"/>
        </a:p>
      </dgm:t>
    </dgm:pt>
    <dgm:pt modelId="{B850B2CF-A8CC-4D4B-B926-4F9FF471459A}" type="sibTrans" cxnId="{5BFA4D23-EFE7-44AD-97C7-08B04FB13C19}">
      <dgm:prSet/>
      <dgm:spPr/>
      <dgm:t>
        <a:bodyPr/>
        <a:lstStyle/>
        <a:p>
          <a:endParaRPr lang="en-US"/>
        </a:p>
      </dgm:t>
    </dgm:pt>
    <dgm:pt modelId="{82136E2A-D742-4B3F-9187-1103619B7001}">
      <dgm:prSet phldrT="[Text]"/>
      <dgm:spPr/>
      <dgm:t>
        <a:bodyPr/>
        <a:lstStyle/>
        <a:p>
          <a:r>
            <a:rPr lang="en-US" dirty="0" smtClean="0">
              <a:latin typeface="Times New Roman" pitchFamily="18" charset="0"/>
              <a:cs typeface="Times New Roman" pitchFamily="18" charset="0"/>
            </a:rPr>
            <a:t>LVGIC,  </a:t>
          </a:r>
          <a:endParaRPr lang="en-US" dirty="0">
            <a:latin typeface="Times New Roman" pitchFamily="18" charset="0"/>
            <a:cs typeface="Times New Roman" pitchFamily="18" charset="0"/>
          </a:endParaRPr>
        </a:p>
      </dgm:t>
    </dgm:pt>
    <dgm:pt modelId="{52907C7D-513C-441E-9C42-CBAF8F497082}" type="parTrans" cxnId="{FC3DA49B-4FDC-410D-85D6-27623E9122C6}">
      <dgm:prSet/>
      <dgm:spPr/>
      <dgm:t>
        <a:bodyPr/>
        <a:lstStyle/>
        <a:p>
          <a:endParaRPr lang="en-US"/>
        </a:p>
      </dgm:t>
    </dgm:pt>
    <dgm:pt modelId="{63E45655-B32F-42B6-8ECD-0323C21750E0}" type="sibTrans" cxnId="{FC3DA49B-4FDC-410D-85D6-27623E9122C6}">
      <dgm:prSet/>
      <dgm:spPr/>
      <dgm:t>
        <a:bodyPr/>
        <a:lstStyle/>
        <a:p>
          <a:endParaRPr lang="en-US"/>
        </a:p>
      </dgm:t>
    </dgm:pt>
    <dgm:pt modelId="{56021927-409B-48DB-BABF-4070C3CA6CAC}">
      <dgm:prSet phldrT="[Text]"/>
      <dgm:spPr/>
      <dgm:t>
        <a:bodyPr/>
        <a:lstStyle/>
        <a:p>
          <a:r>
            <a:rPr lang="en-US" dirty="0" smtClean="0">
              <a:latin typeface="Times New Roman" pitchFamily="18" charset="0"/>
              <a:cs typeface="Times New Roman" pitchFamily="18" charset="0"/>
            </a:rPr>
            <a:t>Investigation </a:t>
          </a:r>
          <a:endParaRPr lang="en-US" dirty="0">
            <a:latin typeface="Times New Roman" pitchFamily="18" charset="0"/>
            <a:cs typeface="Times New Roman" pitchFamily="18" charset="0"/>
          </a:endParaRPr>
        </a:p>
      </dgm:t>
    </dgm:pt>
    <dgm:pt modelId="{546DFA2F-477A-4A91-AB6A-7521751581B3}" type="parTrans" cxnId="{288D2DD9-B677-4CAA-90DE-3BBDD8FC6116}">
      <dgm:prSet/>
      <dgm:spPr/>
      <dgm:t>
        <a:bodyPr/>
        <a:lstStyle/>
        <a:p>
          <a:endParaRPr lang="en-US"/>
        </a:p>
      </dgm:t>
    </dgm:pt>
    <dgm:pt modelId="{10D617EC-803A-48DF-8F3D-748A87B80AC4}" type="sibTrans" cxnId="{288D2DD9-B677-4CAA-90DE-3BBDD8FC6116}">
      <dgm:prSet/>
      <dgm:spPr/>
      <dgm:t>
        <a:bodyPr/>
        <a:lstStyle/>
        <a:p>
          <a:endParaRPr lang="en-US"/>
        </a:p>
      </dgm:t>
    </dgm:pt>
    <dgm:pt modelId="{8F9B9B0A-A610-4E0B-87F9-6AF7ADC0AA50}">
      <dgm:prSet phldrT="[Text]"/>
      <dgm:spPr/>
      <dgm:t>
        <a:bodyPr/>
        <a:lstStyle/>
        <a:p>
          <a:r>
            <a:rPr lang="en-US" dirty="0" smtClean="0">
              <a:latin typeface="Times New Roman" pitchFamily="18" charset="0"/>
              <a:cs typeface="Times New Roman" pitchFamily="18" charset="0"/>
            </a:rPr>
            <a:t>Hospital For Empanelment with Vipul TPA </a:t>
          </a:r>
          <a:endParaRPr lang="en-US" dirty="0">
            <a:latin typeface="Times New Roman" pitchFamily="18" charset="0"/>
            <a:cs typeface="Times New Roman" pitchFamily="18" charset="0"/>
          </a:endParaRPr>
        </a:p>
      </dgm:t>
    </dgm:pt>
    <dgm:pt modelId="{C41D9EE5-EF5C-4F4E-992D-D6057DC36495}" type="parTrans" cxnId="{DEFBC72F-CC9D-4277-93D4-53EF6D15679F}">
      <dgm:prSet/>
      <dgm:spPr/>
      <dgm:t>
        <a:bodyPr/>
        <a:lstStyle/>
        <a:p>
          <a:endParaRPr lang="en-US"/>
        </a:p>
      </dgm:t>
    </dgm:pt>
    <dgm:pt modelId="{9E09F151-03FA-438B-A1EC-CC12E8D725AD}" type="sibTrans" cxnId="{DEFBC72F-CC9D-4277-93D4-53EF6D15679F}">
      <dgm:prSet/>
      <dgm:spPr/>
      <dgm:t>
        <a:bodyPr/>
        <a:lstStyle/>
        <a:p>
          <a:endParaRPr lang="en-US"/>
        </a:p>
      </dgm:t>
    </dgm:pt>
    <dgm:pt modelId="{CD5845E0-ADA7-45C6-BB7B-95D22801DA4D}">
      <dgm:prSet phldrT="[Text]"/>
      <dgm:spPr/>
      <dgm:t>
        <a:bodyPr/>
        <a:lstStyle/>
        <a:p>
          <a:r>
            <a:rPr lang="en-US" dirty="0" smtClean="0">
              <a:latin typeface="Times New Roman" pitchFamily="18" charset="0"/>
              <a:cs typeface="Times New Roman" pitchFamily="18" charset="0"/>
            </a:rPr>
            <a:t>Fraud Cases in Claim Files</a:t>
          </a:r>
          <a:endParaRPr lang="en-US" dirty="0">
            <a:latin typeface="Times New Roman" pitchFamily="18" charset="0"/>
            <a:cs typeface="Times New Roman" pitchFamily="18" charset="0"/>
          </a:endParaRPr>
        </a:p>
      </dgm:t>
    </dgm:pt>
    <dgm:pt modelId="{812D38F9-FE6B-4AD7-A427-99C498A2721B}" type="parTrans" cxnId="{4B28A52D-6CF4-4C0A-82F9-2F6E6DB2F039}">
      <dgm:prSet/>
      <dgm:spPr/>
      <dgm:t>
        <a:bodyPr/>
        <a:lstStyle/>
        <a:p>
          <a:endParaRPr lang="en-US"/>
        </a:p>
      </dgm:t>
    </dgm:pt>
    <dgm:pt modelId="{74DE9E09-1455-47F8-8F2B-B429C0163363}" type="sibTrans" cxnId="{4B28A52D-6CF4-4C0A-82F9-2F6E6DB2F039}">
      <dgm:prSet/>
      <dgm:spPr/>
      <dgm:t>
        <a:bodyPr/>
        <a:lstStyle/>
        <a:p>
          <a:endParaRPr lang="en-US"/>
        </a:p>
      </dgm:t>
    </dgm:pt>
    <dgm:pt modelId="{EC4DD872-7A34-4940-BE49-2CFAF5242432}">
      <dgm:prSet phldrT="[Text]"/>
      <dgm:spPr/>
      <dgm:t>
        <a:bodyPr/>
        <a:lstStyle/>
        <a:p>
          <a:r>
            <a:rPr lang="en-US" dirty="0" smtClean="0">
              <a:latin typeface="Times New Roman" pitchFamily="18" charset="0"/>
              <a:cs typeface="Times New Roman" pitchFamily="18" charset="0"/>
            </a:rPr>
            <a:t>New Branch Set up </a:t>
          </a:r>
          <a:endParaRPr lang="en-US" dirty="0">
            <a:latin typeface="Times New Roman" pitchFamily="18" charset="0"/>
            <a:cs typeface="Times New Roman" pitchFamily="18" charset="0"/>
          </a:endParaRPr>
        </a:p>
      </dgm:t>
    </dgm:pt>
    <dgm:pt modelId="{8E108A46-76DB-4B59-AC63-26D39EA8325C}" type="parTrans" cxnId="{210187BF-7732-4634-8993-1845E5EFE326}">
      <dgm:prSet/>
      <dgm:spPr/>
      <dgm:t>
        <a:bodyPr/>
        <a:lstStyle/>
        <a:p>
          <a:endParaRPr lang="en-US"/>
        </a:p>
      </dgm:t>
    </dgm:pt>
    <dgm:pt modelId="{4479FAFE-324B-4B3A-AA9B-063004B655F7}" type="sibTrans" cxnId="{210187BF-7732-4634-8993-1845E5EFE326}">
      <dgm:prSet/>
      <dgm:spPr/>
      <dgm:t>
        <a:bodyPr/>
        <a:lstStyle/>
        <a:p>
          <a:endParaRPr lang="en-US"/>
        </a:p>
      </dgm:t>
    </dgm:pt>
    <dgm:pt modelId="{1C73C0A7-308D-4769-96A2-43F0EDF5F449}">
      <dgm:prSet phldrT="[Text]"/>
      <dgm:spPr/>
      <dgm:t>
        <a:bodyPr/>
        <a:lstStyle/>
        <a:p>
          <a:r>
            <a:rPr lang="en-US" dirty="0" smtClean="0">
              <a:latin typeface="Times New Roman" pitchFamily="18" charset="0"/>
              <a:cs typeface="Times New Roman" pitchFamily="18" charset="0"/>
            </a:rPr>
            <a:t>Office Space</a:t>
          </a:r>
          <a:endParaRPr lang="en-US" dirty="0">
            <a:latin typeface="Times New Roman" pitchFamily="18" charset="0"/>
            <a:cs typeface="Times New Roman" pitchFamily="18" charset="0"/>
          </a:endParaRPr>
        </a:p>
      </dgm:t>
    </dgm:pt>
    <dgm:pt modelId="{00173FC4-AB34-41A0-9B2A-CD4D47B1EE82}" type="parTrans" cxnId="{44550AD4-88E1-43B4-A365-60D4FA07A67A}">
      <dgm:prSet/>
      <dgm:spPr/>
      <dgm:t>
        <a:bodyPr/>
        <a:lstStyle/>
        <a:p>
          <a:endParaRPr lang="en-US"/>
        </a:p>
      </dgm:t>
    </dgm:pt>
    <dgm:pt modelId="{ECE3980C-C3F6-4F3D-B491-5A72736C9E97}" type="sibTrans" cxnId="{44550AD4-88E1-43B4-A365-60D4FA07A67A}">
      <dgm:prSet/>
      <dgm:spPr/>
      <dgm:t>
        <a:bodyPr/>
        <a:lstStyle/>
        <a:p>
          <a:endParaRPr lang="en-US"/>
        </a:p>
      </dgm:t>
    </dgm:pt>
    <dgm:pt modelId="{560D1FB9-0CC8-4200-AE5C-DAD765367C67}">
      <dgm:prSet phldrT="[Text]"/>
      <dgm:spPr/>
      <dgm:t>
        <a:bodyPr/>
        <a:lstStyle/>
        <a:p>
          <a:r>
            <a:rPr lang="en-US" dirty="0" smtClean="0">
              <a:latin typeface="Times New Roman" pitchFamily="18" charset="0"/>
              <a:cs typeface="Times New Roman" pitchFamily="18" charset="0"/>
            </a:rPr>
            <a:t>Legal Documentation [Office and Shop Act Registration]</a:t>
          </a:r>
        </a:p>
      </dgm:t>
    </dgm:pt>
    <dgm:pt modelId="{EBEC3560-0406-4112-8D10-A610C35CA9AB}" type="parTrans" cxnId="{D8AE60E3-9D8D-4D22-8243-A61205FB712E}">
      <dgm:prSet/>
      <dgm:spPr/>
      <dgm:t>
        <a:bodyPr/>
        <a:lstStyle/>
        <a:p>
          <a:endParaRPr lang="en-US"/>
        </a:p>
      </dgm:t>
    </dgm:pt>
    <dgm:pt modelId="{6E47774B-BC7A-4698-A445-DADBFB39DBB8}" type="sibTrans" cxnId="{D8AE60E3-9D8D-4D22-8243-A61205FB712E}">
      <dgm:prSet/>
      <dgm:spPr/>
      <dgm:t>
        <a:bodyPr/>
        <a:lstStyle/>
        <a:p>
          <a:endParaRPr lang="en-US"/>
        </a:p>
      </dgm:t>
    </dgm:pt>
    <dgm:pt modelId="{0CD5F3E3-A189-4726-A5FB-85449C8E0167}">
      <dgm:prSet/>
      <dgm:spPr/>
      <dgm:t>
        <a:bodyPr/>
        <a:lstStyle/>
        <a:p>
          <a:r>
            <a:rPr lang="en-US" dirty="0" smtClean="0">
              <a:latin typeface="Times New Roman" pitchFamily="18" charset="0"/>
              <a:cs typeface="Times New Roman" pitchFamily="18" charset="0"/>
            </a:rPr>
            <a:t>Help  Desk &amp; Camps</a:t>
          </a:r>
          <a:endParaRPr lang="en-US" dirty="0">
            <a:latin typeface="Times New Roman" pitchFamily="18" charset="0"/>
            <a:cs typeface="Times New Roman" pitchFamily="18" charset="0"/>
          </a:endParaRPr>
        </a:p>
      </dgm:t>
    </dgm:pt>
    <dgm:pt modelId="{C42B01E4-026B-4D20-8879-CFE4F1028282}" type="parTrans" cxnId="{CDE3AB13-7515-4209-8D1F-3BD1D7B27D69}">
      <dgm:prSet/>
      <dgm:spPr/>
      <dgm:t>
        <a:bodyPr/>
        <a:lstStyle/>
        <a:p>
          <a:endParaRPr lang="en-US"/>
        </a:p>
      </dgm:t>
    </dgm:pt>
    <dgm:pt modelId="{98065714-D323-4002-A62B-772388905545}" type="sibTrans" cxnId="{CDE3AB13-7515-4209-8D1F-3BD1D7B27D69}">
      <dgm:prSet/>
      <dgm:spPr/>
      <dgm:t>
        <a:bodyPr/>
        <a:lstStyle/>
        <a:p>
          <a:endParaRPr lang="en-US"/>
        </a:p>
      </dgm:t>
    </dgm:pt>
    <dgm:pt modelId="{707B6B35-6BDA-4D38-AF4B-6F2383A97479}">
      <dgm:prSet/>
      <dgm:spPr/>
      <dgm:t>
        <a:bodyPr/>
        <a:lstStyle/>
        <a:p>
          <a:r>
            <a:rPr lang="en-US" dirty="0" smtClean="0">
              <a:latin typeface="Times New Roman" pitchFamily="18" charset="0"/>
              <a:cs typeface="Times New Roman" pitchFamily="18" charset="0"/>
            </a:rPr>
            <a:t>Vipul Empanelment</a:t>
          </a:r>
          <a:endParaRPr lang="en-US" dirty="0">
            <a:latin typeface="Times New Roman" pitchFamily="18" charset="0"/>
            <a:cs typeface="Times New Roman" pitchFamily="18" charset="0"/>
          </a:endParaRPr>
        </a:p>
      </dgm:t>
    </dgm:pt>
    <dgm:pt modelId="{D34B2ED9-05FB-40B7-B20F-5ED1D537A853}" type="parTrans" cxnId="{2EF78475-1D23-4B9D-A2A4-BDF0FF8E18EC}">
      <dgm:prSet/>
      <dgm:spPr/>
      <dgm:t>
        <a:bodyPr/>
        <a:lstStyle/>
        <a:p>
          <a:endParaRPr lang="en-US"/>
        </a:p>
      </dgm:t>
    </dgm:pt>
    <dgm:pt modelId="{46CCA119-7358-4843-B594-E1DEBC106B09}" type="sibTrans" cxnId="{2EF78475-1D23-4B9D-A2A4-BDF0FF8E18EC}">
      <dgm:prSet/>
      <dgm:spPr/>
      <dgm:t>
        <a:bodyPr/>
        <a:lstStyle/>
        <a:p>
          <a:endParaRPr lang="en-US"/>
        </a:p>
      </dgm:t>
    </dgm:pt>
    <dgm:pt modelId="{5B1991E9-524F-4778-8747-39C3D1C7ED6D}">
      <dgm:prSet/>
      <dgm:spPr/>
      <dgm:t>
        <a:bodyPr/>
        <a:lstStyle/>
        <a:p>
          <a:r>
            <a:rPr lang="en-US" dirty="0" smtClean="0">
              <a:latin typeface="Times New Roman" pitchFamily="18" charset="0"/>
              <a:cs typeface="Times New Roman" pitchFamily="18" charset="0"/>
            </a:rPr>
            <a:t>Bharti Axa General  Insurance</a:t>
          </a:r>
        </a:p>
      </dgm:t>
    </dgm:pt>
    <dgm:pt modelId="{2B1ACCA8-9FB3-4255-AC45-9058AD28FE53}" type="parTrans" cxnId="{39FFB0D3-1EAC-4D1E-B16E-FC92595693FA}">
      <dgm:prSet/>
      <dgm:spPr/>
      <dgm:t>
        <a:bodyPr/>
        <a:lstStyle/>
        <a:p>
          <a:endParaRPr lang="en-US"/>
        </a:p>
      </dgm:t>
    </dgm:pt>
    <dgm:pt modelId="{CDE17704-DA4C-4D84-9184-D524C63EB875}" type="sibTrans" cxnId="{39FFB0D3-1EAC-4D1E-B16E-FC92595693FA}">
      <dgm:prSet/>
      <dgm:spPr/>
      <dgm:t>
        <a:bodyPr/>
        <a:lstStyle/>
        <a:p>
          <a:endParaRPr lang="en-US"/>
        </a:p>
      </dgm:t>
    </dgm:pt>
    <dgm:pt modelId="{2E2C2556-1E2C-477D-9A4C-166E38C9C19C}">
      <dgm:prSet/>
      <dgm:spPr/>
      <dgm:t>
        <a:bodyPr/>
        <a:lstStyle/>
        <a:p>
          <a:r>
            <a:rPr lang="en-US" dirty="0" smtClean="0">
              <a:latin typeface="Times New Roman" pitchFamily="18" charset="0"/>
              <a:cs typeface="Times New Roman" pitchFamily="18" charset="0"/>
            </a:rPr>
            <a:t>Carpenter and electrical Work for Office</a:t>
          </a:r>
          <a:endParaRPr lang="en-US" dirty="0">
            <a:latin typeface="Times New Roman" pitchFamily="18" charset="0"/>
            <a:cs typeface="Times New Roman" pitchFamily="18" charset="0"/>
          </a:endParaRPr>
        </a:p>
      </dgm:t>
    </dgm:pt>
    <dgm:pt modelId="{DA97C522-62A3-45C8-90CB-C66CAFD079EB}" type="parTrans" cxnId="{C17F3026-F0C4-4F81-B44A-08B26B723E6C}">
      <dgm:prSet/>
      <dgm:spPr/>
      <dgm:t>
        <a:bodyPr/>
        <a:lstStyle/>
        <a:p>
          <a:endParaRPr lang="en-US"/>
        </a:p>
      </dgm:t>
    </dgm:pt>
    <dgm:pt modelId="{90C01A9E-65B7-4247-BAB6-FD66D09F20C9}" type="sibTrans" cxnId="{C17F3026-F0C4-4F81-B44A-08B26B723E6C}">
      <dgm:prSet/>
      <dgm:spPr/>
      <dgm:t>
        <a:bodyPr/>
        <a:lstStyle/>
        <a:p>
          <a:endParaRPr lang="en-US"/>
        </a:p>
      </dgm:t>
    </dgm:pt>
    <dgm:pt modelId="{A7BDD0A5-F924-49F1-A35A-3EFCDC9BB296}">
      <dgm:prSet/>
      <dgm:spPr/>
      <dgm:t>
        <a:bodyPr/>
        <a:lstStyle/>
        <a:p>
          <a:r>
            <a:rPr lang="en-US" dirty="0" smtClean="0">
              <a:latin typeface="Times New Roman" pitchFamily="18" charset="0"/>
              <a:cs typeface="Times New Roman" pitchFamily="18" charset="0"/>
            </a:rPr>
            <a:t>To  conduct a help desk for corporate clients  to solve there query's </a:t>
          </a:r>
          <a:endParaRPr lang="en-US" dirty="0">
            <a:latin typeface="Times New Roman" pitchFamily="18" charset="0"/>
            <a:cs typeface="Times New Roman" pitchFamily="18" charset="0"/>
          </a:endParaRPr>
        </a:p>
      </dgm:t>
    </dgm:pt>
    <dgm:pt modelId="{A63FCED3-F37A-4083-AA6E-EA0FF8ABA416}" type="parTrans" cxnId="{6A0E1D33-2243-449D-8288-7C8D0F27E08E}">
      <dgm:prSet/>
      <dgm:spPr/>
      <dgm:t>
        <a:bodyPr/>
        <a:lstStyle/>
        <a:p>
          <a:endParaRPr lang="en-US"/>
        </a:p>
      </dgm:t>
    </dgm:pt>
    <dgm:pt modelId="{D0FAB2B4-4B46-4EC9-9770-D880DD0EEE96}" type="sibTrans" cxnId="{6A0E1D33-2243-449D-8288-7C8D0F27E08E}">
      <dgm:prSet/>
      <dgm:spPr/>
      <dgm:t>
        <a:bodyPr/>
        <a:lstStyle/>
        <a:p>
          <a:endParaRPr lang="en-US"/>
        </a:p>
      </dgm:t>
    </dgm:pt>
    <dgm:pt modelId="{A79F1E45-2285-4097-AE46-14AAD21EAD58}">
      <dgm:prSet/>
      <dgm:spPr/>
      <dgm:t>
        <a:bodyPr/>
        <a:lstStyle/>
        <a:p>
          <a:r>
            <a:rPr lang="en-US" dirty="0" smtClean="0">
              <a:latin typeface="Times New Roman" pitchFamily="18" charset="0"/>
              <a:cs typeface="Times New Roman" pitchFamily="18" charset="0"/>
            </a:rPr>
            <a:t>Conducting Health camps  and health talks for corporate </a:t>
          </a:r>
          <a:endParaRPr lang="en-US" dirty="0">
            <a:latin typeface="Times New Roman" pitchFamily="18" charset="0"/>
            <a:cs typeface="Times New Roman" pitchFamily="18" charset="0"/>
          </a:endParaRPr>
        </a:p>
      </dgm:t>
    </dgm:pt>
    <dgm:pt modelId="{FF5817D4-9551-4F99-8406-1D305601698D}" type="parTrans" cxnId="{0A0FBD1E-C3C5-46E2-A363-5ED8323D0C12}">
      <dgm:prSet/>
      <dgm:spPr/>
      <dgm:t>
        <a:bodyPr/>
        <a:lstStyle/>
        <a:p>
          <a:endParaRPr lang="en-US"/>
        </a:p>
      </dgm:t>
    </dgm:pt>
    <dgm:pt modelId="{531BDD5F-A61E-4110-AC82-88A453CECD24}" type="sibTrans" cxnId="{0A0FBD1E-C3C5-46E2-A363-5ED8323D0C12}">
      <dgm:prSet/>
      <dgm:spPr/>
      <dgm:t>
        <a:bodyPr/>
        <a:lstStyle/>
        <a:p>
          <a:endParaRPr lang="en-US"/>
        </a:p>
      </dgm:t>
    </dgm:pt>
    <dgm:pt modelId="{B8BA1FB6-7972-472D-B208-22D201571A00}" type="pres">
      <dgm:prSet presAssocID="{6F553035-82DF-403B-A14F-0746155F3429}" presName="theList" presStyleCnt="0">
        <dgm:presLayoutVars>
          <dgm:dir/>
          <dgm:animLvl val="lvl"/>
          <dgm:resizeHandles val="exact"/>
        </dgm:presLayoutVars>
      </dgm:prSet>
      <dgm:spPr/>
      <dgm:t>
        <a:bodyPr/>
        <a:lstStyle/>
        <a:p>
          <a:endParaRPr lang="en-US"/>
        </a:p>
      </dgm:t>
    </dgm:pt>
    <dgm:pt modelId="{1272DC09-FAF1-46C1-98AB-E4998FFE5B18}" type="pres">
      <dgm:prSet presAssocID="{DF7DC806-9686-49AF-A934-EF252B64E85F}" presName="compNode" presStyleCnt="0"/>
      <dgm:spPr/>
    </dgm:pt>
    <dgm:pt modelId="{DB768C97-ADB8-465E-9604-B264EAE98F11}" type="pres">
      <dgm:prSet presAssocID="{DF7DC806-9686-49AF-A934-EF252B64E85F}" presName="aNode" presStyleLbl="bgShp" presStyleIdx="0" presStyleCnt="4"/>
      <dgm:spPr/>
      <dgm:t>
        <a:bodyPr/>
        <a:lstStyle/>
        <a:p>
          <a:endParaRPr lang="en-US"/>
        </a:p>
      </dgm:t>
    </dgm:pt>
    <dgm:pt modelId="{7B21AD30-0CC3-41F6-B30A-B2F957E60513}" type="pres">
      <dgm:prSet presAssocID="{DF7DC806-9686-49AF-A934-EF252B64E85F}" presName="textNode" presStyleLbl="bgShp" presStyleIdx="0" presStyleCnt="4"/>
      <dgm:spPr/>
      <dgm:t>
        <a:bodyPr/>
        <a:lstStyle/>
        <a:p>
          <a:endParaRPr lang="en-US"/>
        </a:p>
      </dgm:t>
    </dgm:pt>
    <dgm:pt modelId="{56F6BDBA-530B-4A9C-9ECF-FCB8765D4603}" type="pres">
      <dgm:prSet presAssocID="{DF7DC806-9686-49AF-A934-EF252B64E85F}" presName="compChildNode" presStyleCnt="0"/>
      <dgm:spPr/>
    </dgm:pt>
    <dgm:pt modelId="{22B0A49D-F028-4572-8BC2-6413893CE683}" type="pres">
      <dgm:prSet presAssocID="{DF7DC806-9686-49AF-A934-EF252B64E85F}" presName="theInnerList" presStyleCnt="0"/>
      <dgm:spPr/>
    </dgm:pt>
    <dgm:pt modelId="{E18FD614-649F-4F5A-AE0D-305797D1A9BB}" type="pres">
      <dgm:prSet presAssocID="{43CF1969-AA84-448E-8A38-F7220BA7FE76}" presName="childNode" presStyleLbl="node1" presStyleIdx="0" presStyleCnt="11" custScaleX="116546" custScaleY="82348" custLinFactNeighborY="-60613">
        <dgm:presLayoutVars>
          <dgm:bulletEnabled val="1"/>
        </dgm:presLayoutVars>
      </dgm:prSet>
      <dgm:spPr/>
      <dgm:t>
        <a:bodyPr/>
        <a:lstStyle/>
        <a:p>
          <a:endParaRPr lang="en-US"/>
        </a:p>
      </dgm:t>
    </dgm:pt>
    <dgm:pt modelId="{3CBB5409-9C4E-4C8D-91A7-DCAC68AAD5E7}" type="pres">
      <dgm:prSet presAssocID="{43CF1969-AA84-448E-8A38-F7220BA7FE76}" presName="aSpace2" presStyleCnt="0"/>
      <dgm:spPr/>
    </dgm:pt>
    <dgm:pt modelId="{0AF0D487-854C-4346-834B-906842D8D713}" type="pres">
      <dgm:prSet presAssocID="{82136E2A-D742-4B3F-9187-1103619B7001}" presName="childNode" presStyleLbl="node1" presStyleIdx="1" presStyleCnt="11" custScaleX="116299" custScaleY="66586" custLinFactNeighborY="-51327">
        <dgm:presLayoutVars>
          <dgm:bulletEnabled val="1"/>
        </dgm:presLayoutVars>
      </dgm:prSet>
      <dgm:spPr/>
      <dgm:t>
        <a:bodyPr/>
        <a:lstStyle/>
        <a:p>
          <a:endParaRPr lang="en-US"/>
        </a:p>
      </dgm:t>
    </dgm:pt>
    <dgm:pt modelId="{C265E31F-0180-48C0-A5C5-0E2945DA009F}" type="pres">
      <dgm:prSet presAssocID="{82136E2A-D742-4B3F-9187-1103619B7001}" presName="aSpace2" presStyleCnt="0"/>
      <dgm:spPr/>
    </dgm:pt>
    <dgm:pt modelId="{8D7F03DD-8566-47DE-ABFE-70E9C554969E}" type="pres">
      <dgm:prSet presAssocID="{707B6B35-6BDA-4D38-AF4B-6F2383A97479}" presName="childNode" presStyleLbl="node1" presStyleIdx="2" presStyleCnt="11" custScaleX="112449" custScaleY="99448" custLinFactY="100000" custLinFactNeighborX="1156" custLinFactNeighborY="162468">
        <dgm:presLayoutVars>
          <dgm:bulletEnabled val="1"/>
        </dgm:presLayoutVars>
      </dgm:prSet>
      <dgm:spPr/>
      <dgm:t>
        <a:bodyPr/>
        <a:lstStyle/>
        <a:p>
          <a:endParaRPr lang="en-US"/>
        </a:p>
      </dgm:t>
    </dgm:pt>
    <dgm:pt modelId="{3F1D68CA-D44C-4A21-9792-B7632296CE55}" type="pres">
      <dgm:prSet presAssocID="{707B6B35-6BDA-4D38-AF4B-6F2383A97479}" presName="aSpace2" presStyleCnt="0"/>
      <dgm:spPr/>
    </dgm:pt>
    <dgm:pt modelId="{5920E721-45CC-4835-8185-D70EF16FDBE9}" type="pres">
      <dgm:prSet presAssocID="{5B1991E9-524F-4778-8747-39C3D1C7ED6D}" presName="childNode" presStyleLbl="node1" presStyleIdx="3" presStyleCnt="11" custScaleX="118611" custScaleY="92322" custLinFactY="-100000" custLinFactNeighborX="1156" custLinFactNeighborY="-154676">
        <dgm:presLayoutVars>
          <dgm:bulletEnabled val="1"/>
        </dgm:presLayoutVars>
      </dgm:prSet>
      <dgm:spPr/>
      <dgm:t>
        <a:bodyPr/>
        <a:lstStyle/>
        <a:p>
          <a:endParaRPr lang="en-US"/>
        </a:p>
      </dgm:t>
    </dgm:pt>
    <dgm:pt modelId="{5D46C30C-2B89-4B83-9BB9-F17A6775B051}" type="pres">
      <dgm:prSet presAssocID="{DF7DC806-9686-49AF-A934-EF252B64E85F}" presName="aSpace" presStyleCnt="0"/>
      <dgm:spPr/>
    </dgm:pt>
    <dgm:pt modelId="{48BE54D9-CF37-45A2-8B84-B773ABBAD31C}" type="pres">
      <dgm:prSet presAssocID="{56021927-409B-48DB-BABF-4070C3CA6CAC}" presName="compNode" presStyleCnt="0"/>
      <dgm:spPr/>
    </dgm:pt>
    <dgm:pt modelId="{AB4FEA94-3898-4093-BB1B-5EA627F270AD}" type="pres">
      <dgm:prSet presAssocID="{56021927-409B-48DB-BABF-4070C3CA6CAC}" presName="aNode" presStyleLbl="bgShp" presStyleIdx="1" presStyleCnt="4"/>
      <dgm:spPr/>
      <dgm:t>
        <a:bodyPr/>
        <a:lstStyle/>
        <a:p>
          <a:endParaRPr lang="en-US"/>
        </a:p>
      </dgm:t>
    </dgm:pt>
    <dgm:pt modelId="{BC46ED00-2A36-495C-ADA0-226C13B49CB8}" type="pres">
      <dgm:prSet presAssocID="{56021927-409B-48DB-BABF-4070C3CA6CAC}" presName="textNode" presStyleLbl="bgShp" presStyleIdx="1" presStyleCnt="4"/>
      <dgm:spPr/>
      <dgm:t>
        <a:bodyPr/>
        <a:lstStyle/>
        <a:p>
          <a:endParaRPr lang="en-US"/>
        </a:p>
      </dgm:t>
    </dgm:pt>
    <dgm:pt modelId="{C983A428-7B18-4F41-B34E-E39EB4FE7846}" type="pres">
      <dgm:prSet presAssocID="{56021927-409B-48DB-BABF-4070C3CA6CAC}" presName="compChildNode" presStyleCnt="0"/>
      <dgm:spPr/>
    </dgm:pt>
    <dgm:pt modelId="{3DADA737-C6B0-4415-AC68-5798B8D56567}" type="pres">
      <dgm:prSet presAssocID="{56021927-409B-48DB-BABF-4070C3CA6CAC}" presName="theInnerList" presStyleCnt="0"/>
      <dgm:spPr/>
    </dgm:pt>
    <dgm:pt modelId="{59934696-AAAC-431F-BCD1-FF937299E8AA}" type="pres">
      <dgm:prSet presAssocID="{8F9B9B0A-A610-4E0B-87F9-6AF7ADC0AA50}" presName="childNode" presStyleLbl="node1" presStyleIdx="4" presStyleCnt="11">
        <dgm:presLayoutVars>
          <dgm:bulletEnabled val="1"/>
        </dgm:presLayoutVars>
      </dgm:prSet>
      <dgm:spPr/>
      <dgm:t>
        <a:bodyPr/>
        <a:lstStyle/>
        <a:p>
          <a:endParaRPr lang="en-US"/>
        </a:p>
      </dgm:t>
    </dgm:pt>
    <dgm:pt modelId="{D407C347-6363-4C29-8FA0-6FE58FDE482B}" type="pres">
      <dgm:prSet presAssocID="{8F9B9B0A-A610-4E0B-87F9-6AF7ADC0AA50}" presName="aSpace2" presStyleCnt="0"/>
      <dgm:spPr/>
    </dgm:pt>
    <dgm:pt modelId="{313BDA0C-1ABC-4982-99EB-FB39B97AB0E0}" type="pres">
      <dgm:prSet presAssocID="{CD5845E0-ADA7-45C6-BB7B-95D22801DA4D}" presName="childNode" presStyleLbl="node1" presStyleIdx="5" presStyleCnt="11">
        <dgm:presLayoutVars>
          <dgm:bulletEnabled val="1"/>
        </dgm:presLayoutVars>
      </dgm:prSet>
      <dgm:spPr/>
      <dgm:t>
        <a:bodyPr/>
        <a:lstStyle/>
        <a:p>
          <a:endParaRPr lang="en-US"/>
        </a:p>
      </dgm:t>
    </dgm:pt>
    <dgm:pt modelId="{ED5505E6-09C3-43FE-8C75-733D9207E6B1}" type="pres">
      <dgm:prSet presAssocID="{56021927-409B-48DB-BABF-4070C3CA6CAC}" presName="aSpace" presStyleCnt="0"/>
      <dgm:spPr/>
    </dgm:pt>
    <dgm:pt modelId="{03BA2D98-8908-4B90-9D4D-B21E59E9B15F}" type="pres">
      <dgm:prSet presAssocID="{EC4DD872-7A34-4940-BE49-2CFAF5242432}" presName="compNode" presStyleCnt="0"/>
      <dgm:spPr/>
    </dgm:pt>
    <dgm:pt modelId="{2B9CE85F-596B-4BC3-9D61-795910B76951}" type="pres">
      <dgm:prSet presAssocID="{EC4DD872-7A34-4940-BE49-2CFAF5242432}" presName="aNode" presStyleLbl="bgShp" presStyleIdx="2" presStyleCnt="4" custLinFactNeighborX="-1912" custLinFactNeighborY="-1684"/>
      <dgm:spPr/>
      <dgm:t>
        <a:bodyPr/>
        <a:lstStyle/>
        <a:p>
          <a:endParaRPr lang="en-US"/>
        </a:p>
      </dgm:t>
    </dgm:pt>
    <dgm:pt modelId="{462FB098-27FE-4E06-947F-709CAF1715F4}" type="pres">
      <dgm:prSet presAssocID="{EC4DD872-7A34-4940-BE49-2CFAF5242432}" presName="textNode" presStyleLbl="bgShp" presStyleIdx="2" presStyleCnt="4"/>
      <dgm:spPr/>
      <dgm:t>
        <a:bodyPr/>
        <a:lstStyle/>
        <a:p>
          <a:endParaRPr lang="en-US"/>
        </a:p>
      </dgm:t>
    </dgm:pt>
    <dgm:pt modelId="{E96E8D20-A1E4-47C7-AB0C-1071A17579A3}" type="pres">
      <dgm:prSet presAssocID="{EC4DD872-7A34-4940-BE49-2CFAF5242432}" presName="compChildNode" presStyleCnt="0"/>
      <dgm:spPr/>
    </dgm:pt>
    <dgm:pt modelId="{14528553-84BB-46D0-A238-E1E841ACE56F}" type="pres">
      <dgm:prSet presAssocID="{EC4DD872-7A34-4940-BE49-2CFAF5242432}" presName="theInnerList" presStyleCnt="0"/>
      <dgm:spPr/>
    </dgm:pt>
    <dgm:pt modelId="{4C5D642F-0C39-445B-984C-35B0537F9FAF}" type="pres">
      <dgm:prSet presAssocID="{1C73C0A7-308D-4769-96A2-43F0EDF5F449}" presName="childNode" presStyleLbl="node1" presStyleIdx="6" presStyleCnt="11" custScaleX="118426" custScaleY="77232" custLinFactNeighborX="-1922" custLinFactNeighborY="-43004">
        <dgm:presLayoutVars>
          <dgm:bulletEnabled val="1"/>
        </dgm:presLayoutVars>
      </dgm:prSet>
      <dgm:spPr/>
      <dgm:t>
        <a:bodyPr/>
        <a:lstStyle/>
        <a:p>
          <a:endParaRPr lang="en-US"/>
        </a:p>
      </dgm:t>
    </dgm:pt>
    <dgm:pt modelId="{D06039B2-55FC-4E62-B888-8CB36CF7E62F}" type="pres">
      <dgm:prSet presAssocID="{1C73C0A7-308D-4769-96A2-43F0EDF5F449}" presName="aSpace2" presStyleCnt="0"/>
      <dgm:spPr/>
    </dgm:pt>
    <dgm:pt modelId="{9994D923-D0E9-4750-9D01-D6228ACC841F}" type="pres">
      <dgm:prSet presAssocID="{560D1FB9-0CC8-4200-AE5C-DAD765367C67}" presName="childNode" presStyleLbl="node1" presStyleIdx="7" presStyleCnt="11" custScaleX="117306" custScaleY="135596" custLinFactNeighborX="-1362" custLinFactNeighborY="-34039">
        <dgm:presLayoutVars>
          <dgm:bulletEnabled val="1"/>
        </dgm:presLayoutVars>
      </dgm:prSet>
      <dgm:spPr/>
      <dgm:t>
        <a:bodyPr/>
        <a:lstStyle/>
        <a:p>
          <a:endParaRPr lang="en-US"/>
        </a:p>
      </dgm:t>
    </dgm:pt>
    <dgm:pt modelId="{868B7019-01C5-460E-9D6C-44788F6311EF}" type="pres">
      <dgm:prSet presAssocID="{560D1FB9-0CC8-4200-AE5C-DAD765367C67}" presName="aSpace2" presStyleCnt="0"/>
      <dgm:spPr/>
    </dgm:pt>
    <dgm:pt modelId="{A76EA28C-E63D-4A32-A5A9-C42E62FA81CA}" type="pres">
      <dgm:prSet presAssocID="{2E2C2556-1E2C-477D-9A4C-166E38C9C19C}" presName="childNode" presStyleLbl="node1" presStyleIdx="8" presStyleCnt="11" custScaleX="116464" custScaleY="98251" custLinFactNeighborX="-4478" custLinFactNeighborY="-24346">
        <dgm:presLayoutVars>
          <dgm:bulletEnabled val="1"/>
        </dgm:presLayoutVars>
      </dgm:prSet>
      <dgm:spPr/>
      <dgm:t>
        <a:bodyPr/>
        <a:lstStyle/>
        <a:p>
          <a:endParaRPr lang="en-US"/>
        </a:p>
      </dgm:t>
    </dgm:pt>
    <dgm:pt modelId="{F1D02A11-6F4E-41CC-8049-07FCEE647797}" type="pres">
      <dgm:prSet presAssocID="{EC4DD872-7A34-4940-BE49-2CFAF5242432}" presName="aSpace" presStyleCnt="0"/>
      <dgm:spPr/>
    </dgm:pt>
    <dgm:pt modelId="{48012332-F95B-469F-B64F-61CED74DA1D1}" type="pres">
      <dgm:prSet presAssocID="{0CD5F3E3-A189-4726-A5FB-85449C8E0167}" presName="compNode" presStyleCnt="0"/>
      <dgm:spPr/>
    </dgm:pt>
    <dgm:pt modelId="{488EC052-FBF0-4FB6-A571-F0349AEAD564}" type="pres">
      <dgm:prSet presAssocID="{0CD5F3E3-A189-4726-A5FB-85449C8E0167}" presName="aNode" presStyleLbl="bgShp" presStyleIdx="3" presStyleCnt="4"/>
      <dgm:spPr/>
      <dgm:t>
        <a:bodyPr/>
        <a:lstStyle/>
        <a:p>
          <a:endParaRPr lang="en-US"/>
        </a:p>
      </dgm:t>
    </dgm:pt>
    <dgm:pt modelId="{2F3653DE-711D-4E12-A402-EFE28CCA4729}" type="pres">
      <dgm:prSet presAssocID="{0CD5F3E3-A189-4726-A5FB-85449C8E0167}" presName="textNode" presStyleLbl="bgShp" presStyleIdx="3" presStyleCnt="4"/>
      <dgm:spPr/>
      <dgm:t>
        <a:bodyPr/>
        <a:lstStyle/>
        <a:p>
          <a:endParaRPr lang="en-US"/>
        </a:p>
      </dgm:t>
    </dgm:pt>
    <dgm:pt modelId="{8570FA04-0081-4E64-AAD1-BD63D0676D0F}" type="pres">
      <dgm:prSet presAssocID="{0CD5F3E3-A189-4726-A5FB-85449C8E0167}" presName="compChildNode" presStyleCnt="0"/>
      <dgm:spPr/>
    </dgm:pt>
    <dgm:pt modelId="{4312C8AE-E3CA-4705-AED8-87184D28B94F}" type="pres">
      <dgm:prSet presAssocID="{0CD5F3E3-A189-4726-A5FB-85449C8E0167}" presName="theInnerList" presStyleCnt="0"/>
      <dgm:spPr/>
    </dgm:pt>
    <dgm:pt modelId="{93F5C149-246C-49B4-94CC-2DB3EA0E1A73}" type="pres">
      <dgm:prSet presAssocID="{A7BDD0A5-F924-49F1-A35A-3EFCDC9BB296}" presName="childNode" presStyleLbl="node1" presStyleIdx="9" presStyleCnt="11" custScaleX="116546" custScaleY="35629" custLinFactNeighborY="-31716">
        <dgm:presLayoutVars>
          <dgm:bulletEnabled val="1"/>
        </dgm:presLayoutVars>
      </dgm:prSet>
      <dgm:spPr/>
      <dgm:t>
        <a:bodyPr/>
        <a:lstStyle/>
        <a:p>
          <a:endParaRPr lang="en-US"/>
        </a:p>
      </dgm:t>
    </dgm:pt>
    <dgm:pt modelId="{BA24D925-3FA6-441F-BF08-3DED99F4AC79}" type="pres">
      <dgm:prSet presAssocID="{A7BDD0A5-F924-49F1-A35A-3EFCDC9BB296}" presName="aSpace2" presStyleCnt="0"/>
      <dgm:spPr/>
    </dgm:pt>
    <dgm:pt modelId="{1E1CD761-21CC-421C-9239-0832B40EF76E}" type="pres">
      <dgm:prSet presAssocID="{A79F1E45-2285-4097-AE46-14AAD21EAD58}" presName="childNode" presStyleLbl="node1" presStyleIdx="10" presStyleCnt="11" custScaleX="116546" custScaleY="27754" custLinFactNeighborY="-77654">
        <dgm:presLayoutVars>
          <dgm:bulletEnabled val="1"/>
        </dgm:presLayoutVars>
      </dgm:prSet>
      <dgm:spPr/>
      <dgm:t>
        <a:bodyPr/>
        <a:lstStyle/>
        <a:p>
          <a:endParaRPr lang="en-US"/>
        </a:p>
      </dgm:t>
    </dgm:pt>
  </dgm:ptLst>
  <dgm:cxnLst>
    <dgm:cxn modelId="{7C6B7EDB-4A59-4619-BF36-79F183186BF3}" type="presOf" srcId="{DF7DC806-9686-49AF-A934-EF252B64E85F}" destId="{DB768C97-ADB8-465E-9604-B264EAE98F11}" srcOrd="0" destOrd="0" presId="urn:microsoft.com/office/officeart/2005/8/layout/lProcess2"/>
    <dgm:cxn modelId="{4BE8777C-0A1E-439C-89E4-75085968130C}" type="presOf" srcId="{560D1FB9-0CC8-4200-AE5C-DAD765367C67}" destId="{9994D923-D0E9-4750-9D01-D6228ACC841F}" srcOrd="0" destOrd="0" presId="urn:microsoft.com/office/officeart/2005/8/layout/lProcess2"/>
    <dgm:cxn modelId="{C6BD82B1-7EED-4078-BF76-873EDE2A35DB}" type="presOf" srcId="{82136E2A-D742-4B3F-9187-1103619B7001}" destId="{0AF0D487-854C-4346-834B-906842D8D713}" srcOrd="0" destOrd="0" presId="urn:microsoft.com/office/officeart/2005/8/layout/lProcess2"/>
    <dgm:cxn modelId="{DEFBC72F-CC9D-4277-93D4-53EF6D15679F}" srcId="{56021927-409B-48DB-BABF-4070C3CA6CAC}" destId="{8F9B9B0A-A610-4E0B-87F9-6AF7ADC0AA50}" srcOrd="0" destOrd="0" parTransId="{C41D9EE5-EF5C-4F4E-992D-D6057DC36495}" sibTransId="{9E09F151-03FA-438B-A1EC-CC12E8D725AD}"/>
    <dgm:cxn modelId="{2670CF15-9F3B-4C8D-8F92-45F5075C0DE6}" type="presOf" srcId="{6F553035-82DF-403B-A14F-0746155F3429}" destId="{B8BA1FB6-7972-472D-B208-22D201571A00}" srcOrd="0" destOrd="0" presId="urn:microsoft.com/office/officeart/2005/8/layout/lProcess2"/>
    <dgm:cxn modelId="{39FFB0D3-1EAC-4D1E-B16E-FC92595693FA}" srcId="{DF7DC806-9686-49AF-A934-EF252B64E85F}" destId="{5B1991E9-524F-4778-8747-39C3D1C7ED6D}" srcOrd="3" destOrd="0" parTransId="{2B1ACCA8-9FB3-4255-AC45-9058AD28FE53}" sibTransId="{CDE17704-DA4C-4D84-9184-D524C63EB875}"/>
    <dgm:cxn modelId="{05831430-4F49-40FB-AB15-61BE4EAA236A}" type="presOf" srcId="{707B6B35-6BDA-4D38-AF4B-6F2383A97479}" destId="{8D7F03DD-8566-47DE-ABFE-70E9C554969E}" srcOrd="0" destOrd="0" presId="urn:microsoft.com/office/officeart/2005/8/layout/lProcess2"/>
    <dgm:cxn modelId="{C17F3026-F0C4-4F81-B44A-08B26B723E6C}" srcId="{EC4DD872-7A34-4940-BE49-2CFAF5242432}" destId="{2E2C2556-1E2C-477D-9A4C-166E38C9C19C}" srcOrd="2" destOrd="0" parTransId="{DA97C522-62A3-45C8-90CB-C66CAFD079EB}" sibTransId="{90C01A9E-65B7-4247-BAB6-FD66D09F20C9}"/>
    <dgm:cxn modelId="{1B5534A0-2411-4919-9D9A-D11F53C1115A}" type="presOf" srcId="{5B1991E9-524F-4778-8747-39C3D1C7ED6D}" destId="{5920E721-45CC-4835-8185-D70EF16FDBE9}" srcOrd="0" destOrd="0" presId="urn:microsoft.com/office/officeart/2005/8/layout/lProcess2"/>
    <dgm:cxn modelId="{5BFA4D23-EFE7-44AD-97C7-08B04FB13C19}" srcId="{DF7DC806-9686-49AF-A934-EF252B64E85F}" destId="{43CF1969-AA84-448E-8A38-F7220BA7FE76}" srcOrd="0" destOrd="0" parTransId="{1AC03E1E-03B4-4A09-99B4-A9D68A4C3229}" sibTransId="{B850B2CF-A8CC-4D4B-B926-4F9FF471459A}"/>
    <dgm:cxn modelId="{CDE3AB13-7515-4209-8D1F-3BD1D7B27D69}" srcId="{6F553035-82DF-403B-A14F-0746155F3429}" destId="{0CD5F3E3-A189-4726-A5FB-85449C8E0167}" srcOrd="3" destOrd="0" parTransId="{C42B01E4-026B-4D20-8879-CFE4F1028282}" sibTransId="{98065714-D323-4002-A62B-772388905545}"/>
    <dgm:cxn modelId="{28A40C0B-67B4-4F50-BC04-39583BE7FBE5}" type="presOf" srcId="{A79F1E45-2285-4097-AE46-14AAD21EAD58}" destId="{1E1CD761-21CC-421C-9239-0832B40EF76E}" srcOrd="0" destOrd="0" presId="urn:microsoft.com/office/officeart/2005/8/layout/lProcess2"/>
    <dgm:cxn modelId="{483BD0C7-20ED-4BE6-B101-879EF280815D}" type="presOf" srcId="{A7BDD0A5-F924-49F1-A35A-3EFCDC9BB296}" destId="{93F5C149-246C-49B4-94CC-2DB3EA0E1A73}" srcOrd="0" destOrd="0" presId="urn:microsoft.com/office/officeart/2005/8/layout/lProcess2"/>
    <dgm:cxn modelId="{44550AD4-88E1-43B4-A365-60D4FA07A67A}" srcId="{EC4DD872-7A34-4940-BE49-2CFAF5242432}" destId="{1C73C0A7-308D-4769-96A2-43F0EDF5F449}" srcOrd="0" destOrd="0" parTransId="{00173FC4-AB34-41A0-9B2A-CD4D47B1EE82}" sibTransId="{ECE3980C-C3F6-4F3D-B491-5A72736C9E97}"/>
    <dgm:cxn modelId="{A6A07D85-F685-4604-937D-3D9D33007149}" type="presOf" srcId="{EC4DD872-7A34-4940-BE49-2CFAF5242432}" destId="{2B9CE85F-596B-4BC3-9D61-795910B76951}" srcOrd="0" destOrd="0" presId="urn:microsoft.com/office/officeart/2005/8/layout/lProcess2"/>
    <dgm:cxn modelId="{2B94B82A-5C5C-451B-B2CE-A89A40B0C69E}" type="presOf" srcId="{56021927-409B-48DB-BABF-4070C3CA6CAC}" destId="{AB4FEA94-3898-4093-BB1B-5EA627F270AD}" srcOrd="0" destOrd="0" presId="urn:microsoft.com/office/officeart/2005/8/layout/lProcess2"/>
    <dgm:cxn modelId="{F078739E-A039-4F53-8BF1-EC4F689EE642}" srcId="{6F553035-82DF-403B-A14F-0746155F3429}" destId="{DF7DC806-9686-49AF-A934-EF252B64E85F}" srcOrd="0" destOrd="0" parTransId="{3A484668-EBD7-4F54-9437-16CFF2262ACF}" sibTransId="{C5BC6CAC-C017-48CA-8CF9-92CFD361DC9A}"/>
    <dgm:cxn modelId="{FC3DA49B-4FDC-410D-85D6-27623E9122C6}" srcId="{DF7DC806-9686-49AF-A934-EF252B64E85F}" destId="{82136E2A-D742-4B3F-9187-1103619B7001}" srcOrd="1" destOrd="0" parTransId="{52907C7D-513C-441E-9C42-CBAF8F497082}" sibTransId="{63E45655-B32F-42B6-8ECD-0323C21750E0}"/>
    <dgm:cxn modelId="{CFD3D940-3FC8-4523-99BF-F1894A67B0DB}" type="presOf" srcId="{43CF1969-AA84-448E-8A38-F7220BA7FE76}" destId="{E18FD614-649F-4F5A-AE0D-305797D1A9BB}" srcOrd="0" destOrd="0" presId="urn:microsoft.com/office/officeart/2005/8/layout/lProcess2"/>
    <dgm:cxn modelId="{34961F46-C1A0-4DA1-A55B-579E2483ED32}" type="presOf" srcId="{DF7DC806-9686-49AF-A934-EF252B64E85F}" destId="{7B21AD30-0CC3-41F6-B30A-B2F957E60513}" srcOrd="1" destOrd="0" presId="urn:microsoft.com/office/officeart/2005/8/layout/lProcess2"/>
    <dgm:cxn modelId="{D5F277E2-02D4-4118-9441-B637BE341EA6}" type="presOf" srcId="{56021927-409B-48DB-BABF-4070C3CA6CAC}" destId="{BC46ED00-2A36-495C-ADA0-226C13B49CB8}" srcOrd="1" destOrd="0" presId="urn:microsoft.com/office/officeart/2005/8/layout/lProcess2"/>
    <dgm:cxn modelId="{0A0FBD1E-C3C5-46E2-A363-5ED8323D0C12}" srcId="{0CD5F3E3-A189-4726-A5FB-85449C8E0167}" destId="{A79F1E45-2285-4097-AE46-14AAD21EAD58}" srcOrd="1" destOrd="0" parTransId="{FF5817D4-9551-4F99-8406-1D305601698D}" sibTransId="{531BDD5F-A61E-4110-AC82-88A453CECD24}"/>
    <dgm:cxn modelId="{210187BF-7732-4634-8993-1845E5EFE326}" srcId="{6F553035-82DF-403B-A14F-0746155F3429}" destId="{EC4DD872-7A34-4940-BE49-2CFAF5242432}" srcOrd="2" destOrd="0" parTransId="{8E108A46-76DB-4B59-AC63-26D39EA8325C}" sibTransId="{4479FAFE-324B-4B3A-AA9B-063004B655F7}"/>
    <dgm:cxn modelId="{7FE994DF-7BA6-4E16-8C21-FA90AC496A3D}" type="presOf" srcId="{8F9B9B0A-A610-4E0B-87F9-6AF7ADC0AA50}" destId="{59934696-AAAC-431F-BCD1-FF937299E8AA}" srcOrd="0" destOrd="0" presId="urn:microsoft.com/office/officeart/2005/8/layout/lProcess2"/>
    <dgm:cxn modelId="{568DD347-E99B-4EC1-A430-96EE3C685E8E}" type="presOf" srcId="{0CD5F3E3-A189-4726-A5FB-85449C8E0167}" destId="{488EC052-FBF0-4FB6-A571-F0349AEAD564}" srcOrd="0" destOrd="0" presId="urn:microsoft.com/office/officeart/2005/8/layout/lProcess2"/>
    <dgm:cxn modelId="{556C9033-ED53-42B3-BACF-A72A683E7D8A}" type="presOf" srcId="{1C73C0A7-308D-4769-96A2-43F0EDF5F449}" destId="{4C5D642F-0C39-445B-984C-35B0537F9FAF}" srcOrd="0" destOrd="0" presId="urn:microsoft.com/office/officeart/2005/8/layout/lProcess2"/>
    <dgm:cxn modelId="{4B28A52D-6CF4-4C0A-82F9-2F6E6DB2F039}" srcId="{56021927-409B-48DB-BABF-4070C3CA6CAC}" destId="{CD5845E0-ADA7-45C6-BB7B-95D22801DA4D}" srcOrd="1" destOrd="0" parTransId="{812D38F9-FE6B-4AD7-A427-99C498A2721B}" sibTransId="{74DE9E09-1455-47F8-8F2B-B429C0163363}"/>
    <dgm:cxn modelId="{085C8F6C-EA90-4F59-B004-C32D66C34C62}" type="presOf" srcId="{EC4DD872-7A34-4940-BE49-2CFAF5242432}" destId="{462FB098-27FE-4E06-947F-709CAF1715F4}" srcOrd="1" destOrd="0" presId="urn:microsoft.com/office/officeart/2005/8/layout/lProcess2"/>
    <dgm:cxn modelId="{AA3717F0-20EB-4868-A232-6F7E4E4E620E}" type="presOf" srcId="{2E2C2556-1E2C-477D-9A4C-166E38C9C19C}" destId="{A76EA28C-E63D-4A32-A5A9-C42E62FA81CA}" srcOrd="0" destOrd="0" presId="urn:microsoft.com/office/officeart/2005/8/layout/lProcess2"/>
    <dgm:cxn modelId="{2EF78475-1D23-4B9D-A2A4-BDF0FF8E18EC}" srcId="{DF7DC806-9686-49AF-A934-EF252B64E85F}" destId="{707B6B35-6BDA-4D38-AF4B-6F2383A97479}" srcOrd="2" destOrd="0" parTransId="{D34B2ED9-05FB-40B7-B20F-5ED1D537A853}" sibTransId="{46CCA119-7358-4843-B594-E1DEBC106B09}"/>
    <dgm:cxn modelId="{D8AE60E3-9D8D-4D22-8243-A61205FB712E}" srcId="{EC4DD872-7A34-4940-BE49-2CFAF5242432}" destId="{560D1FB9-0CC8-4200-AE5C-DAD765367C67}" srcOrd="1" destOrd="0" parTransId="{EBEC3560-0406-4112-8D10-A610C35CA9AB}" sibTransId="{6E47774B-BC7A-4698-A445-DADBFB39DBB8}"/>
    <dgm:cxn modelId="{288D2DD9-B677-4CAA-90DE-3BBDD8FC6116}" srcId="{6F553035-82DF-403B-A14F-0746155F3429}" destId="{56021927-409B-48DB-BABF-4070C3CA6CAC}" srcOrd="1" destOrd="0" parTransId="{546DFA2F-477A-4A91-AB6A-7521751581B3}" sibTransId="{10D617EC-803A-48DF-8F3D-748A87B80AC4}"/>
    <dgm:cxn modelId="{6A0E1D33-2243-449D-8288-7C8D0F27E08E}" srcId="{0CD5F3E3-A189-4726-A5FB-85449C8E0167}" destId="{A7BDD0A5-F924-49F1-A35A-3EFCDC9BB296}" srcOrd="0" destOrd="0" parTransId="{A63FCED3-F37A-4083-AA6E-EA0FF8ABA416}" sibTransId="{D0FAB2B4-4B46-4EC9-9770-D880DD0EEE96}"/>
    <dgm:cxn modelId="{C2C9E1CD-AB7B-49D7-8511-3024B508304C}" type="presOf" srcId="{0CD5F3E3-A189-4726-A5FB-85449C8E0167}" destId="{2F3653DE-711D-4E12-A402-EFE28CCA4729}" srcOrd="1" destOrd="0" presId="urn:microsoft.com/office/officeart/2005/8/layout/lProcess2"/>
    <dgm:cxn modelId="{AFBEE17E-69E2-4CDA-AD61-42F808032EB0}" type="presOf" srcId="{CD5845E0-ADA7-45C6-BB7B-95D22801DA4D}" destId="{313BDA0C-1ABC-4982-99EB-FB39B97AB0E0}" srcOrd="0" destOrd="0" presId="urn:microsoft.com/office/officeart/2005/8/layout/lProcess2"/>
    <dgm:cxn modelId="{F62CDC09-5AAC-4E77-958A-241DB8943A2D}" type="presParOf" srcId="{B8BA1FB6-7972-472D-B208-22D201571A00}" destId="{1272DC09-FAF1-46C1-98AB-E4998FFE5B18}" srcOrd="0" destOrd="0" presId="urn:microsoft.com/office/officeart/2005/8/layout/lProcess2"/>
    <dgm:cxn modelId="{E84BBA40-74CA-4E76-8979-A28292E570F9}" type="presParOf" srcId="{1272DC09-FAF1-46C1-98AB-E4998FFE5B18}" destId="{DB768C97-ADB8-465E-9604-B264EAE98F11}" srcOrd="0" destOrd="0" presId="urn:microsoft.com/office/officeart/2005/8/layout/lProcess2"/>
    <dgm:cxn modelId="{F44F73F8-9510-422A-A193-27840272298F}" type="presParOf" srcId="{1272DC09-FAF1-46C1-98AB-E4998FFE5B18}" destId="{7B21AD30-0CC3-41F6-B30A-B2F957E60513}" srcOrd="1" destOrd="0" presId="urn:microsoft.com/office/officeart/2005/8/layout/lProcess2"/>
    <dgm:cxn modelId="{CD14F9A3-90A2-4964-A0F3-ADB13CD2CA08}" type="presParOf" srcId="{1272DC09-FAF1-46C1-98AB-E4998FFE5B18}" destId="{56F6BDBA-530B-4A9C-9ECF-FCB8765D4603}" srcOrd="2" destOrd="0" presId="urn:microsoft.com/office/officeart/2005/8/layout/lProcess2"/>
    <dgm:cxn modelId="{255ECF32-857C-49E5-8907-A8C89E864FCA}" type="presParOf" srcId="{56F6BDBA-530B-4A9C-9ECF-FCB8765D4603}" destId="{22B0A49D-F028-4572-8BC2-6413893CE683}" srcOrd="0" destOrd="0" presId="urn:microsoft.com/office/officeart/2005/8/layout/lProcess2"/>
    <dgm:cxn modelId="{788577AF-C242-4419-A8E5-762319678E70}" type="presParOf" srcId="{22B0A49D-F028-4572-8BC2-6413893CE683}" destId="{E18FD614-649F-4F5A-AE0D-305797D1A9BB}" srcOrd="0" destOrd="0" presId="urn:microsoft.com/office/officeart/2005/8/layout/lProcess2"/>
    <dgm:cxn modelId="{A0172B71-081E-47E5-B746-69903E452C1E}" type="presParOf" srcId="{22B0A49D-F028-4572-8BC2-6413893CE683}" destId="{3CBB5409-9C4E-4C8D-91A7-DCAC68AAD5E7}" srcOrd="1" destOrd="0" presId="urn:microsoft.com/office/officeart/2005/8/layout/lProcess2"/>
    <dgm:cxn modelId="{A5E47A00-9A1D-4525-ACDB-B2F1FC750106}" type="presParOf" srcId="{22B0A49D-F028-4572-8BC2-6413893CE683}" destId="{0AF0D487-854C-4346-834B-906842D8D713}" srcOrd="2" destOrd="0" presId="urn:microsoft.com/office/officeart/2005/8/layout/lProcess2"/>
    <dgm:cxn modelId="{9523688A-179F-481A-9467-8414B2866744}" type="presParOf" srcId="{22B0A49D-F028-4572-8BC2-6413893CE683}" destId="{C265E31F-0180-48C0-A5C5-0E2945DA009F}" srcOrd="3" destOrd="0" presId="urn:microsoft.com/office/officeart/2005/8/layout/lProcess2"/>
    <dgm:cxn modelId="{1CD875F5-ADAD-4F0E-ACAE-39357D0123D5}" type="presParOf" srcId="{22B0A49D-F028-4572-8BC2-6413893CE683}" destId="{8D7F03DD-8566-47DE-ABFE-70E9C554969E}" srcOrd="4" destOrd="0" presId="urn:microsoft.com/office/officeart/2005/8/layout/lProcess2"/>
    <dgm:cxn modelId="{3736898B-9FCE-4E87-A11E-343B90DF7F92}" type="presParOf" srcId="{22B0A49D-F028-4572-8BC2-6413893CE683}" destId="{3F1D68CA-D44C-4A21-9792-B7632296CE55}" srcOrd="5" destOrd="0" presId="urn:microsoft.com/office/officeart/2005/8/layout/lProcess2"/>
    <dgm:cxn modelId="{C3FFE7EB-3A67-4A0C-856E-79B5263925B4}" type="presParOf" srcId="{22B0A49D-F028-4572-8BC2-6413893CE683}" destId="{5920E721-45CC-4835-8185-D70EF16FDBE9}" srcOrd="6" destOrd="0" presId="urn:microsoft.com/office/officeart/2005/8/layout/lProcess2"/>
    <dgm:cxn modelId="{7CE87C5B-2A3A-4A37-B294-78733ABE4A4A}" type="presParOf" srcId="{B8BA1FB6-7972-472D-B208-22D201571A00}" destId="{5D46C30C-2B89-4B83-9BB9-F17A6775B051}" srcOrd="1" destOrd="0" presId="urn:microsoft.com/office/officeart/2005/8/layout/lProcess2"/>
    <dgm:cxn modelId="{F66BE572-9803-4369-B3A5-EB0458E19F4B}" type="presParOf" srcId="{B8BA1FB6-7972-472D-B208-22D201571A00}" destId="{48BE54D9-CF37-45A2-8B84-B773ABBAD31C}" srcOrd="2" destOrd="0" presId="urn:microsoft.com/office/officeart/2005/8/layout/lProcess2"/>
    <dgm:cxn modelId="{764563DF-648F-4465-AAA0-7E7A4032FDF7}" type="presParOf" srcId="{48BE54D9-CF37-45A2-8B84-B773ABBAD31C}" destId="{AB4FEA94-3898-4093-BB1B-5EA627F270AD}" srcOrd="0" destOrd="0" presId="urn:microsoft.com/office/officeart/2005/8/layout/lProcess2"/>
    <dgm:cxn modelId="{03FC9F64-9423-400F-B271-04A7CD3DD235}" type="presParOf" srcId="{48BE54D9-CF37-45A2-8B84-B773ABBAD31C}" destId="{BC46ED00-2A36-495C-ADA0-226C13B49CB8}" srcOrd="1" destOrd="0" presId="urn:microsoft.com/office/officeart/2005/8/layout/lProcess2"/>
    <dgm:cxn modelId="{3A98A005-931E-4F0D-B464-FC987C725393}" type="presParOf" srcId="{48BE54D9-CF37-45A2-8B84-B773ABBAD31C}" destId="{C983A428-7B18-4F41-B34E-E39EB4FE7846}" srcOrd="2" destOrd="0" presId="urn:microsoft.com/office/officeart/2005/8/layout/lProcess2"/>
    <dgm:cxn modelId="{D663164E-E017-4B2B-81FC-F105B9A6E66E}" type="presParOf" srcId="{C983A428-7B18-4F41-B34E-E39EB4FE7846}" destId="{3DADA737-C6B0-4415-AC68-5798B8D56567}" srcOrd="0" destOrd="0" presId="urn:microsoft.com/office/officeart/2005/8/layout/lProcess2"/>
    <dgm:cxn modelId="{CD700303-8BBB-418F-9E5A-BE225F6CDF3D}" type="presParOf" srcId="{3DADA737-C6B0-4415-AC68-5798B8D56567}" destId="{59934696-AAAC-431F-BCD1-FF937299E8AA}" srcOrd="0" destOrd="0" presId="urn:microsoft.com/office/officeart/2005/8/layout/lProcess2"/>
    <dgm:cxn modelId="{ACDC1E50-9205-4797-ACB9-7118CFE7364B}" type="presParOf" srcId="{3DADA737-C6B0-4415-AC68-5798B8D56567}" destId="{D407C347-6363-4C29-8FA0-6FE58FDE482B}" srcOrd="1" destOrd="0" presId="urn:microsoft.com/office/officeart/2005/8/layout/lProcess2"/>
    <dgm:cxn modelId="{D42382A0-A89A-4172-A192-AE83FE237018}" type="presParOf" srcId="{3DADA737-C6B0-4415-AC68-5798B8D56567}" destId="{313BDA0C-1ABC-4982-99EB-FB39B97AB0E0}" srcOrd="2" destOrd="0" presId="urn:microsoft.com/office/officeart/2005/8/layout/lProcess2"/>
    <dgm:cxn modelId="{2E19BD63-8A2D-40D3-BFA7-E0FC2B55145C}" type="presParOf" srcId="{B8BA1FB6-7972-472D-B208-22D201571A00}" destId="{ED5505E6-09C3-43FE-8C75-733D9207E6B1}" srcOrd="3" destOrd="0" presId="urn:microsoft.com/office/officeart/2005/8/layout/lProcess2"/>
    <dgm:cxn modelId="{40454B49-5CC4-49D5-8CBF-8090520122A8}" type="presParOf" srcId="{B8BA1FB6-7972-472D-B208-22D201571A00}" destId="{03BA2D98-8908-4B90-9D4D-B21E59E9B15F}" srcOrd="4" destOrd="0" presId="urn:microsoft.com/office/officeart/2005/8/layout/lProcess2"/>
    <dgm:cxn modelId="{650AFDAF-0D58-4E31-8C6C-75EDF573DC05}" type="presParOf" srcId="{03BA2D98-8908-4B90-9D4D-B21E59E9B15F}" destId="{2B9CE85F-596B-4BC3-9D61-795910B76951}" srcOrd="0" destOrd="0" presId="urn:microsoft.com/office/officeart/2005/8/layout/lProcess2"/>
    <dgm:cxn modelId="{FB81D0D5-B9AA-48C0-A39F-9AC94FF9EF13}" type="presParOf" srcId="{03BA2D98-8908-4B90-9D4D-B21E59E9B15F}" destId="{462FB098-27FE-4E06-947F-709CAF1715F4}" srcOrd="1" destOrd="0" presId="urn:microsoft.com/office/officeart/2005/8/layout/lProcess2"/>
    <dgm:cxn modelId="{C8CB1F46-4F21-4E7B-A6A2-4B28F9F17D5A}" type="presParOf" srcId="{03BA2D98-8908-4B90-9D4D-B21E59E9B15F}" destId="{E96E8D20-A1E4-47C7-AB0C-1071A17579A3}" srcOrd="2" destOrd="0" presId="urn:microsoft.com/office/officeart/2005/8/layout/lProcess2"/>
    <dgm:cxn modelId="{8416A20F-AB7C-47FF-9BCB-5F027BA044DB}" type="presParOf" srcId="{E96E8D20-A1E4-47C7-AB0C-1071A17579A3}" destId="{14528553-84BB-46D0-A238-E1E841ACE56F}" srcOrd="0" destOrd="0" presId="urn:microsoft.com/office/officeart/2005/8/layout/lProcess2"/>
    <dgm:cxn modelId="{FD812B21-A0F1-4CAA-A925-99172FDBFF83}" type="presParOf" srcId="{14528553-84BB-46D0-A238-E1E841ACE56F}" destId="{4C5D642F-0C39-445B-984C-35B0537F9FAF}" srcOrd="0" destOrd="0" presId="urn:microsoft.com/office/officeart/2005/8/layout/lProcess2"/>
    <dgm:cxn modelId="{172E80AF-966F-42BA-AAF2-9E070D58B138}" type="presParOf" srcId="{14528553-84BB-46D0-A238-E1E841ACE56F}" destId="{D06039B2-55FC-4E62-B888-8CB36CF7E62F}" srcOrd="1" destOrd="0" presId="urn:microsoft.com/office/officeart/2005/8/layout/lProcess2"/>
    <dgm:cxn modelId="{BC1D3EAD-D492-43C9-BAB8-02FED49285D0}" type="presParOf" srcId="{14528553-84BB-46D0-A238-E1E841ACE56F}" destId="{9994D923-D0E9-4750-9D01-D6228ACC841F}" srcOrd="2" destOrd="0" presId="urn:microsoft.com/office/officeart/2005/8/layout/lProcess2"/>
    <dgm:cxn modelId="{39B55567-202B-467C-AB35-D3DC25C3BCB3}" type="presParOf" srcId="{14528553-84BB-46D0-A238-E1E841ACE56F}" destId="{868B7019-01C5-460E-9D6C-44788F6311EF}" srcOrd="3" destOrd="0" presId="urn:microsoft.com/office/officeart/2005/8/layout/lProcess2"/>
    <dgm:cxn modelId="{56654897-CBAC-4265-A821-C48B2068053E}" type="presParOf" srcId="{14528553-84BB-46D0-A238-E1E841ACE56F}" destId="{A76EA28C-E63D-4A32-A5A9-C42E62FA81CA}" srcOrd="4" destOrd="0" presId="urn:microsoft.com/office/officeart/2005/8/layout/lProcess2"/>
    <dgm:cxn modelId="{B1EE68CA-D0E2-494A-A21C-0A54EAF0A65A}" type="presParOf" srcId="{B8BA1FB6-7972-472D-B208-22D201571A00}" destId="{F1D02A11-6F4E-41CC-8049-07FCEE647797}" srcOrd="5" destOrd="0" presId="urn:microsoft.com/office/officeart/2005/8/layout/lProcess2"/>
    <dgm:cxn modelId="{9E4BA171-DB63-4E5F-9EC7-BBC146A4CAFB}" type="presParOf" srcId="{B8BA1FB6-7972-472D-B208-22D201571A00}" destId="{48012332-F95B-469F-B64F-61CED74DA1D1}" srcOrd="6" destOrd="0" presId="urn:microsoft.com/office/officeart/2005/8/layout/lProcess2"/>
    <dgm:cxn modelId="{CB3A7A93-FC40-4B9D-99CB-43804A240844}" type="presParOf" srcId="{48012332-F95B-469F-B64F-61CED74DA1D1}" destId="{488EC052-FBF0-4FB6-A571-F0349AEAD564}" srcOrd="0" destOrd="0" presId="urn:microsoft.com/office/officeart/2005/8/layout/lProcess2"/>
    <dgm:cxn modelId="{32B6093F-E062-455E-B3D1-D248A20B5C38}" type="presParOf" srcId="{48012332-F95B-469F-B64F-61CED74DA1D1}" destId="{2F3653DE-711D-4E12-A402-EFE28CCA4729}" srcOrd="1" destOrd="0" presId="urn:microsoft.com/office/officeart/2005/8/layout/lProcess2"/>
    <dgm:cxn modelId="{7321D7A7-7DC4-422A-905F-DC0605BD61A7}" type="presParOf" srcId="{48012332-F95B-469F-B64F-61CED74DA1D1}" destId="{8570FA04-0081-4E64-AAD1-BD63D0676D0F}" srcOrd="2" destOrd="0" presId="urn:microsoft.com/office/officeart/2005/8/layout/lProcess2"/>
    <dgm:cxn modelId="{3AF2CB5D-7F62-4253-955C-22C8FE623E4D}" type="presParOf" srcId="{8570FA04-0081-4E64-AAD1-BD63D0676D0F}" destId="{4312C8AE-E3CA-4705-AED8-87184D28B94F}" srcOrd="0" destOrd="0" presId="urn:microsoft.com/office/officeart/2005/8/layout/lProcess2"/>
    <dgm:cxn modelId="{3288FDF8-4021-43EE-9601-3EB521925E44}" type="presParOf" srcId="{4312C8AE-E3CA-4705-AED8-87184D28B94F}" destId="{93F5C149-246C-49B4-94CC-2DB3EA0E1A73}" srcOrd="0" destOrd="0" presId="urn:microsoft.com/office/officeart/2005/8/layout/lProcess2"/>
    <dgm:cxn modelId="{2B8E4BB7-6F20-4E7D-9F0E-849A15BBAFFB}" type="presParOf" srcId="{4312C8AE-E3CA-4705-AED8-87184D28B94F}" destId="{BA24D925-3FA6-441F-BF08-3DED99F4AC79}" srcOrd="1" destOrd="0" presId="urn:microsoft.com/office/officeart/2005/8/layout/lProcess2"/>
    <dgm:cxn modelId="{C96A3213-0C72-4980-A15E-3538BF046BD4}" type="presParOf" srcId="{4312C8AE-E3CA-4705-AED8-87184D28B94F}" destId="{1E1CD761-21CC-421C-9239-0832B40EF76E}" srcOrd="2"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434C253-35B2-4421-807A-EA6742FC3509}">
      <dsp:nvSpPr>
        <dsp:cNvPr id="0" name=""/>
        <dsp:cNvSpPr/>
      </dsp:nvSpPr>
      <dsp:spPr>
        <a:xfrm>
          <a:off x="0" y="899"/>
          <a:ext cx="8229600" cy="912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n-US" sz="3900" b="1" kern="1200" baseline="0" dirty="0" smtClean="0">
              <a:latin typeface="Times New Roman" pitchFamily="18" charset="0"/>
              <a:cs typeface="Times New Roman" pitchFamily="18" charset="0"/>
            </a:rPr>
            <a:t>Vipul Med Corp Introduction</a:t>
          </a:r>
          <a:endParaRPr lang="en-US" sz="3900" kern="1200" dirty="0">
            <a:latin typeface="Times New Roman" pitchFamily="18" charset="0"/>
            <a:cs typeface="Times New Roman" pitchFamily="18" charset="0"/>
          </a:endParaRPr>
        </a:p>
      </dsp:txBody>
      <dsp:txXfrm>
        <a:off x="0" y="899"/>
        <a:ext cx="8229600" cy="9126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768C97-ADB8-465E-9604-B264EAE98F11}">
      <dsp:nvSpPr>
        <dsp:cNvPr id="0" name=""/>
        <dsp:cNvSpPr/>
      </dsp:nvSpPr>
      <dsp:spPr>
        <a:xfrm>
          <a:off x="2167" y="0"/>
          <a:ext cx="2127163" cy="51355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latin typeface="Times New Roman" pitchFamily="18" charset="0"/>
              <a:cs typeface="Times New Roman" pitchFamily="18" charset="0"/>
            </a:rPr>
            <a:t>Create Network</a:t>
          </a:r>
          <a:endParaRPr lang="en-US" sz="2800" kern="1200" dirty="0">
            <a:latin typeface="Times New Roman" pitchFamily="18" charset="0"/>
            <a:cs typeface="Times New Roman" pitchFamily="18" charset="0"/>
          </a:endParaRPr>
        </a:p>
      </dsp:txBody>
      <dsp:txXfrm>
        <a:off x="2167" y="0"/>
        <a:ext cx="2127163" cy="1540668"/>
      </dsp:txXfrm>
    </dsp:sp>
    <dsp:sp modelId="{E18FD614-649F-4F5A-AE0D-305797D1A9BB}">
      <dsp:nvSpPr>
        <dsp:cNvPr id="0" name=""/>
        <dsp:cNvSpPr/>
      </dsp:nvSpPr>
      <dsp:spPr>
        <a:xfrm>
          <a:off x="74099" y="1461504"/>
          <a:ext cx="1983298" cy="7100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l" defTabSz="800100">
            <a:lnSpc>
              <a:spcPct val="90000"/>
            </a:lnSpc>
            <a:spcBef>
              <a:spcPct val="0"/>
            </a:spcBef>
            <a:spcAft>
              <a:spcPct val="35000"/>
            </a:spcAft>
          </a:pPr>
          <a:r>
            <a:rPr lang="en-US" sz="1800" kern="1200" dirty="0" smtClean="0">
              <a:latin typeface="Times New Roman" pitchFamily="18" charset="0"/>
              <a:cs typeface="Times New Roman" pitchFamily="18" charset="0"/>
            </a:rPr>
            <a:t>Med Health Cliniq</a:t>
          </a:r>
          <a:endParaRPr lang="en-US" sz="1800" kern="1200" dirty="0">
            <a:latin typeface="Times New Roman" pitchFamily="18" charset="0"/>
            <a:cs typeface="Times New Roman" pitchFamily="18" charset="0"/>
          </a:endParaRPr>
        </a:p>
      </dsp:txBody>
      <dsp:txXfrm>
        <a:off x="74099" y="1461504"/>
        <a:ext cx="1983298" cy="710035"/>
      </dsp:txXfrm>
    </dsp:sp>
    <dsp:sp modelId="{0AF0D487-854C-4346-834B-906842D8D713}">
      <dsp:nvSpPr>
        <dsp:cNvPr id="0" name=""/>
        <dsp:cNvSpPr/>
      </dsp:nvSpPr>
      <dsp:spPr>
        <a:xfrm>
          <a:off x="76201" y="2316510"/>
          <a:ext cx="1979095" cy="57412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LVGIC,  </a:t>
          </a:r>
          <a:endParaRPr lang="en-US" sz="1700" kern="1200" dirty="0">
            <a:latin typeface="Times New Roman" pitchFamily="18" charset="0"/>
            <a:cs typeface="Times New Roman" pitchFamily="18" charset="0"/>
          </a:endParaRPr>
        </a:p>
      </dsp:txBody>
      <dsp:txXfrm>
        <a:off x="76201" y="2316510"/>
        <a:ext cx="1979095" cy="574129"/>
      </dsp:txXfrm>
    </dsp:sp>
    <dsp:sp modelId="{8D7F03DD-8566-47DE-ABFE-70E9C554969E}">
      <dsp:nvSpPr>
        <dsp:cNvPr id="0" name=""/>
        <dsp:cNvSpPr/>
      </dsp:nvSpPr>
      <dsp:spPr>
        <a:xfrm>
          <a:off x="128631" y="4169133"/>
          <a:ext cx="1913578" cy="8574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Vipul Empanelment</a:t>
          </a:r>
          <a:endParaRPr lang="en-US" sz="1700" kern="1200" dirty="0">
            <a:latin typeface="Times New Roman" pitchFamily="18" charset="0"/>
            <a:cs typeface="Times New Roman" pitchFamily="18" charset="0"/>
          </a:endParaRPr>
        </a:p>
      </dsp:txBody>
      <dsp:txXfrm>
        <a:off x="128631" y="4169133"/>
        <a:ext cx="1913578" cy="857478"/>
      </dsp:txXfrm>
    </dsp:sp>
    <dsp:sp modelId="{5920E721-45CC-4835-8185-D70EF16FDBE9}">
      <dsp:nvSpPr>
        <dsp:cNvPr id="0" name=""/>
        <dsp:cNvSpPr/>
      </dsp:nvSpPr>
      <dsp:spPr>
        <a:xfrm>
          <a:off x="76201" y="3014090"/>
          <a:ext cx="2018439" cy="7960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Bharti Axa General  Insurance</a:t>
          </a:r>
        </a:p>
      </dsp:txBody>
      <dsp:txXfrm>
        <a:off x="76201" y="3014090"/>
        <a:ext cx="2018439" cy="796035"/>
      </dsp:txXfrm>
    </dsp:sp>
    <dsp:sp modelId="{AB4FEA94-3898-4093-BB1B-5EA627F270AD}">
      <dsp:nvSpPr>
        <dsp:cNvPr id="0" name=""/>
        <dsp:cNvSpPr/>
      </dsp:nvSpPr>
      <dsp:spPr>
        <a:xfrm>
          <a:off x="2288868" y="0"/>
          <a:ext cx="2127163" cy="51355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latin typeface="Times New Roman" pitchFamily="18" charset="0"/>
              <a:cs typeface="Times New Roman" pitchFamily="18" charset="0"/>
            </a:rPr>
            <a:t>Investigation </a:t>
          </a:r>
          <a:endParaRPr lang="en-US" sz="2800" kern="1200" dirty="0">
            <a:latin typeface="Times New Roman" pitchFamily="18" charset="0"/>
            <a:cs typeface="Times New Roman" pitchFamily="18" charset="0"/>
          </a:endParaRPr>
        </a:p>
      </dsp:txBody>
      <dsp:txXfrm>
        <a:off x="2288868" y="0"/>
        <a:ext cx="2127163" cy="1540668"/>
      </dsp:txXfrm>
    </dsp:sp>
    <dsp:sp modelId="{59934696-AAAC-431F-BCD1-FF937299E8AA}">
      <dsp:nvSpPr>
        <dsp:cNvPr id="0" name=""/>
        <dsp:cNvSpPr/>
      </dsp:nvSpPr>
      <dsp:spPr>
        <a:xfrm>
          <a:off x="2501584" y="1542173"/>
          <a:ext cx="1701730" cy="15484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Hospital For Empanelment with Vipul TPA </a:t>
          </a:r>
          <a:endParaRPr lang="en-US" sz="1700" kern="1200" dirty="0">
            <a:latin typeface="Times New Roman" pitchFamily="18" charset="0"/>
            <a:cs typeface="Times New Roman" pitchFamily="18" charset="0"/>
          </a:endParaRPr>
        </a:p>
      </dsp:txBody>
      <dsp:txXfrm>
        <a:off x="2501584" y="1542173"/>
        <a:ext cx="1701730" cy="1548442"/>
      </dsp:txXfrm>
    </dsp:sp>
    <dsp:sp modelId="{313BDA0C-1ABC-4982-99EB-FB39B97AB0E0}">
      <dsp:nvSpPr>
        <dsp:cNvPr id="0" name=""/>
        <dsp:cNvSpPr/>
      </dsp:nvSpPr>
      <dsp:spPr>
        <a:xfrm>
          <a:off x="2501584" y="3328837"/>
          <a:ext cx="1701730" cy="15484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Fraud Cases in Claim Files</a:t>
          </a:r>
          <a:endParaRPr lang="en-US" sz="1700" kern="1200" dirty="0">
            <a:latin typeface="Times New Roman" pitchFamily="18" charset="0"/>
            <a:cs typeface="Times New Roman" pitchFamily="18" charset="0"/>
          </a:endParaRPr>
        </a:p>
      </dsp:txBody>
      <dsp:txXfrm>
        <a:off x="2501584" y="3328837"/>
        <a:ext cx="1701730" cy="1548442"/>
      </dsp:txXfrm>
    </dsp:sp>
    <dsp:sp modelId="{2B9CE85F-596B-4BC3-9D61-795910B76951}">
      <dsp:nvSpPr>
        <dsp:cNvPr id="0" name=""/>
        <dsp:cNvSpPr/>
      </dsp:nvSpPr>
      <dsp:spPr>
        <a:xfrm>
          <a:off x="4534897" y="0"/>
          <a:ext cx="2127163" cy="51355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latin typeface="Times New Roman" pitchFamily="18" charset="0"/>
              <a:cs typeface="Times New Roman" pitchFamily="18" charset="0"/>
            </a:rPr>
            <a:t>New Branch Set up </a:t>
          </a:r>
          <a:endParaRPr lang="en-US" sz="2800" kern="1200" dirty="0">
            <a:latin typeface="Times New Roman" pitchFamily="18" charset="0"/>
            <a:cs typeface="Times New Roman" pitchFamily="18" charset="0"/>
          </a:endParaRPr>
        </a:p>
      </dsp:txBody>
      <dsp:txXfrm>
        <a:off x="4534897" y="0"/>
        <a:ext cx="2127163" cy="1540668"/>
      </dsp:txXfrm>
    </dsp:sp>
    <dsp:sp modelId="{4C5D642F-0C39-445B-984C-35B0537F9FAF}">
      <dsp:nvSpPr>
        <dsp:cNvPr id="0" name=""/>
        <dsp:cNvSpPr/>
      </dsp:nvSpPr>
      <dsp:spPr>
        <a:xfrm>
          <a:off x="4598797" y="1476342"/>
          <a:ext cx="2015291" cy="7540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Office Space</a:t>
          </a:r>
          <a:endParaRPr lang="en-US" sz="1700" kern="1200" dirty="0">
            <a:latin typeface="Times New Roman" pitchFamily="18" charset="0"/>
            <a:cs typeface="Times New Roman" pitchFamily="18" charset="0"/>
          </a:endParaRPr>
        </a:p>
      </dsp:txBody>
      <dsp:txXfrm>
        <a:off x="4598797" y="1476342"/>
        <a:ext cx="2015291" cy="754042"/>
      </dsp:txXfrm>
    </dsp:sp>
    <dsp:sp modelId="{9994D923-D0E9-4750-9D01-D6228ACC841F}">
      <dsp:nvSpPr>
        <dsp:cNvPr id="0" name=""/>
        <dsp:cNvSpPr/>
      </dsp:nvSpPr>
      <dsp:spPr>
        <a:xfrm>
          <a:off x="4617856" y="2394056"/>
          <a:ext cx="1996232" cy="13238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Legal Documentation [Office and Shop Act Registration]</a:t>
          </a:r>
        </a:p>
      </dsp:txBody>
      <dsp:txXfrm>
        <a:off x="4617856" y="2394056"/>
        <a:ext cx="1996232" cy="1323869"/>
      </dsp:txXfrm>
    </dsp:sp>
    <dsp:sp modelId="{A76EA28C-E63D-4A32-A5A9-C42E62FA81CA}">
      <dsp:nvSpPr>
        <dsp:cNvPr id="0" name=""/>
        <dsp:cNvSpPr/>
      </dsp:nvSpPr>
      <dsp:spPr>
        <a:xfrm>
          <a:off x="4571994" y="3882690"/>
          <a:ext cx="1981903" cy="95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Carpenter and electrical Work for Office</a:t>
          </a:r>
          <a:endParaRPr lang="en-US" sz="1700" kern="1200" dirty="0">
            <a:latin typeface="Times New Roman" pitchFamily="18" charset="0"/>
            <a:cs typeface="Times New Roman" pitchFamily="18" charset="0"/>
          </a:endParaRPr>
        </a:p>
      </dsp:txBody>
      <dsp:txXfrm>
        <a:off x="4571994" y="3882690"/>
        <a:ext cx="1981903" cy="959257"/>
      </dsp:txXfrm>
    </dsp:sp>
    <dsp:sp modelId="{488EC052-FBF0-4FB6-A571-F0349AEAD564}">
      <dsp:nvSpPr>
        <dsp:cNvPr id="0" name=""/>
        <dsp:cNvSpPr/>
      </dsp:nvSpPr>
      <dsp:spPr>
        <a:xfrm>
          <a:off x="6862269" y="0"/>
          <a:ext cx="2127163" cy="51355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latin typeface="Times New Roman" pitchFamily="18" charset="0"/>
              <a:cs typeface="Times New Roman" pitchFamily="18" charset="0"/>
            </a:rPr>
            <a:t>Help  Desk &amp; Camps</a:t>
          </a:r>
          <a:endParaRPr lang="en-US" sz="2800" kern="1200" dirty="0">
            <a:latin typeface="Times New Roman" pitchFamily="18" charset="0"/>
            <a:cs typeface="Times New Roman" pitchFamily="18" charset="0"/>
          </a:endParaRPr>
        </a:p>
      </dsp:txBody>
      <dsp:txXfrm>
        <a:off x="6862269" y="0"/>
        <a:ext cx="2127163" cy="1540668"/>
      </dsp:txXfrm>
    </dsp:sp>
    <dsp:sp modelId="{93F5C149-246C-49B4-94CC-2DB3EA0E1A73}">
      <dsp:nvSpPr>
        <dsp:cNvPr id="0" name=""/>
        <dsp:cNvSpPr/>
      </dsp:nvSpPr>
      <dsp:spPr>
        <a:xfrm>
          <a:off x="6934201" y="1732170"/>
          <a:ext cx="1983298" cy="1189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To  conduct a help desk for corporate clients  to solve there query's </a:t>
          </a:r>
          <a:endParaRPr lang="en-US" sz="1700" kern="1200" dirty="0">
            <a:latin typeface="Times New Roman" pitchFamily="18" charset="0"/>
            <a:cs typeface="Times New Roman" pitchFamily="18" charset="0"/>
          </a:endParaRPr>
        </a:p>
      </dsp:txBody>
      <dsp:txXfrm>
        <a:off x="6934201" y="1732170"/>
        <a:ext cx="1983298" cy="1189337"/>
      </dsp:txXfrm>
    </dsp:sp>
    <dsp:sp modelId="{1E1CD761-21CC-421C-9239-0832B40EF76E}">
      <dsp:nvSpPr>
        <dsp:cNvPr id="0" name=""/>
        <dsp:cNvSpPr/>
      </dsp:nvSpPr>
      <dsp:spPr>
        <a:xfrm>
          <a:off x="6934201" y="3199146"/>
          <a:ext cx="1983298" cy="9264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Conducting Health camps  and health talks for corporate </a:t>
          </a:r>
          <a:endParaRPr lang="en-US" sz="1700" kern="1200" dirty="0">
            <a:latin typeface="Times New Roman" pitchFamily="18" charset="0"/>
            <a:cs typeface="Times New Roman" pitchFamily="18" charset="0"/>
          </a:endParaRPr>
        </a:p>
      </dsp:txBody>
      <dsp:txXfrm>
        <a:off x="6934201" y="3199146"/>
        <a:ext cx="1983298" cy="92646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31F7AE-3822-48C3-A5E7-942041967C63}" type="datetimeFigureOut">
              <a:rPr lang="en-US" smtClean="0"/>
              <a:pPr/>
              <a:t>18/05/2015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EA92F5-1EC9-4F9F-B22F-1DD0523825E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endParaRPr lang="en-US" dirty="0" smtClean="0"/>
          </a:p>
        </p:txBody>
      </p:sp>
      <p:sp>
        <p:nvSpPr>
          <p:cNvPr id="27652" name="Slide Number Placeholder 3"/>
          <p:cNvSpPr>
            <a:spLocks noGrp="1"/>
          </p:cNvSpPr>
          <p:nvPr>
            <p:ph type="sldNum" sz="quarter" idx="5"/>
          </p:nvPr>
        </p:nvSpPr>
        <p:spPr>
          <a:noFill/>
        </p:spPr>
        <p:txBody>
          <a:bodyPr/>
          <a:lstStyle/>
          <a:p>
            <a:fld id="{F960A189-D804-4FB6-BBBB-1B3E9DB9DEE6}" type="slidenum">
              <a:rPr lang="en-US" smtClean="0"/>
              <a:pPr/>
              <a:t>2</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AF7F90-511C-433D-883E-6A37E57A03E4}" type="datetimeFigureOut">
              <a:rPr lang="en-US" smtClean="0"/>
              <a:pPr/>
              <a:t>18/05/2015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98766-93A0-4DEE-B04D-8F06402113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AF7F90-511C-433D-883E-6A37E57A03E4}" type="datetimeFigureOut">
              <a:rPr lang="en-US" smtClean="0"/>
              <a:pPr/>
              <a:t>18/05/2015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98766-93A0-4DEE-B04D-8F06402113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AF7F90-511C-433D-883E-6A37E57A03E4}" type="datetimeFigureOut">
              <a:rPr lang="en-US" smtClean="0"/>
              <a:pPr/>
              <a:t>18/05/2015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98766-93A0-4DEE-B04D-8F06402113B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316661FC-0C82-40FD-9D6A-434372565E1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AF7F90-511C-433D-883E-6A37E57A03E4}" type="datetimeFigureOut">
              <a:rPr lang="en-US" smtClean="0"/>
              <a:pPr/>
              <a:t>18/05/2015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98766-93A0-4DEE-B04D-8F06402113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AF7F90-511C-433D-883E-6A37E57A03E4}" type="datetimeFigureOut">
              <a:rPr lang="en-US" smtClean="0"/>
              <a:pPr/>
              <a:t>18/05/2015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98766-93A0-4DEE-B04D-8F06402113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AF7F90-511C-433D-883E-6A37E57A03E4}" type="datetimeFigureOut">
              <a:rPr lang="en-US" smtClean="0"/>
              <a:pPr/>
              <a:t>18/05/2015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98766-93A0-4DEE-B04D-8F06402113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AF7F90-511C-433D-883E-6A37E57A03E4}" type="datetimeFigureOut">
              <a:rPr lang="en-US" smtClean="0"/>
              <a:pPr/>
              <a:t>18/05/2015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E98766-93A0-4DEE-B04D-8F06402113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AF7F90-511C-433D-883E-6A37E57A03E4}" type="datetimeFigureOut">
              <a:rPr lang="en-US" smtClean="0"/>
              <a:pPr/>
              <a:t>18/05/2015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E98766-93A0-4DEE-B04D-8F06402113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AF7F90-511C-433D-883E-6A37E57A03E4}" type="datetimeFigureOut">
              <a:rPr lang="en-US" smtClean="0"/>
              <a:pPr/>
              <a:t>18/05/2015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E98766-93A0-4DEE-B04D-8F06402113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AF7F90-511C-433D-883E-6A37E57A03E4}" type="datetimeFigureOut">
              <a:rPr lang="en-US" smtClean="0"/>
              <a:pPr/>
              <a:t>18/05/2015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98766-93A0-4DEE-B04D-8F06402113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AF7F90-511C-433D-883E-6A37E57A03E4}" type="datetimeFigureOut">
              <a:rPr lang="en-US" smtClean="0"/>
              <a:pPr/>
              <a:t>18/05/2015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98766-93A0-4DEE-B04D-8F06402113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AF7F90-511C-433D-883E-6A37E57A03E4}" type="datetimeFigureOut">
              <a:rPr lang="en-US" smtClean="0"/>
              <a:pPr/>
              <a:t>18/05/2015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98766-93A0-4DEE-B04D-8F06402113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 Id="rId6" Type="http://schemas.microsoft.com/office/2007/relationships/diagramDrawing" Target="../diagrams/drawing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normAutofit/>
          </a:bodyPr>
          <a:lstStyle/>
          <a:p>
            <a:r>
              <a:rPr lang="en-GB" sz="3200" dirty="0" smtClean="0">
                <a:latin typeface="Times New Roman" pitchFamily="18" charset="0"/>
                <a:cs typeface="Times New Roman" pitchFamily="18" charset="0"/>
              </a:rPr>
              <a:t>International </a:t>
            </a:r>
            <a:r>
              <a:rPr lang="en-GB" sz="3200" dirty="0" smtClean="0">
                <a:latin typeface="Times New Roman" pitchFamily="18" charset="0"/>
                <a:cs typeface="Times New Roman" pitchFamily="18" charset="0"/>
              </a:rPr>
              <a:t>Institute </a:t>
            </a:r>
            <a:r>
              <a:rPr lang="en-GB" sz="3200" dirty="0" smtClean="0">
                <a:latin typeface="Times New Roman" pitchFamily="18" charset="0"/>
                <a:cs typeface="Times New Roman" pitchFamily="18" charset="0"/>
              </a:rPr>
              <a:t>of </a:t>
            </a:r>
            <a:r>
              <a:rPr lang="en-GB" sz="3200" dirty="0" smtClean="0">
                <a:latin typeface="Times New Roman" pitchFamily="18" charset="0"/>
                <a:cs typeface="Times New Roman" pitchFamily="18" charset="0"/>
              </a:rPr>
              <a:t>Health </a:t>
            </a:r>
            <a:r>
              <a:rPr lang="en-GB" sz="3200" dirty="0" smtClean="0">
                <a:latin typeface="Times New Roman" pitchFamily="18" charset="0"/>
                <a:cs typeface="Times New Roman" pitchFamily="18" charset="0"/>
              </a:rPr>
              <a:t>M</a:t>
            </a:r>
            <a:r>
              <a:rPr lang="en-GB" sz="3200" dirty="0" smtClean="0">
                <a:latin typeface="Times New Roman" pitchFamily="18" charset="0"/>
                <a:cs typeface="Times New Roman" pitchFamily="18" charset="0"/>
              </a:rPr>
              <a:t>anagement </a:t>
            </a:r>
            <a:r>
              <a:rPr lang="en-GB" sz="3200" dirty="0" smtClean="0">
                <a:latin typeface="Times New Roman" pitchFamily="18" charset="0"/>
                <a:cs typeface="Times New Roman" pitchFamily="18" charset="0"/>
              </a:rPr>
              <a:t>R</a:t>
            </a:r>
            <a:r>
              <a:rPr lang="en-GB" sz="3200" dirty="0" smtClean="0">
                <a:latin typeface="Times New Roman" pitchFamily="18" charset="0"/>
                <a:cs typeface="Times New Roman" pitchFamily="18" charset="0"/>
              </a:rPr>
              <a:t>esearch </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2438400" y="4800600"/>
            <a:ext cx="6400800" cy="1752600"/>
          </a:xfrm>
        </p:spPr>
        <p:txBody>
          <a:bodyPr/>
          <a:lstStyle/>
          <a:p>
            <a:pPr algn="r"/>
            <a:r>
              <a:rPr lang="en-GB" dirty="0" smtClean="0">
                <a:solidFill>
                  <a:schemeClr val="tx1"/>
                </a:solidFill>
                <a:latin typeface="Times New Roman" pitchFamily="18" charset="0"/>
                <a:cs typeface="Times New Roman" pitchFamily="18" charset="0"/>
              </a:rPr>
              <a:t>Presented by </a:t>
            </a:r>
            <a:endParaRPr lang="en-GB" dirty="0" smtClean="0">
              <a:solidFill>
                <a:schemeClr val="tx1"/>
              </a:solidFill>
              <a:latin typeface="Times New Roman" pitchFamily="18" charset="0"/>
              <a:cs typeface="Times New Roman" pitchFamily="18" charset="0"/>
            </a:endParaRPr>
          </a:p>
          <a:p>
            <a:pPr algn="r"/>
            <a:r>
              <a:rPr lang="en-GB" dirty="0" smtClean="0">
                <a:solidFill>
                  <a:schemeClr val="tx1"/>
                </a:solidFill>
                <a:latin typeface="Times New Roman" pitchFamily="18" charset="0"/>
                <a:cs typeface="Times New Roman" pitchFamily="18" charset="0"/>
              </a:rPr>
              <a:t>Dr</a:t>
            </a:r>
            <a:r>
              <a:rPr lang="en-GB" dirty="0" smtClean="0">
                <a:solidFill>
                  <a:schemeClr val="tx1"/>
                </a:solidFill>
                <a:latin typeface="Times New Roman" pitchFamily="18" charset="0"/>
                <a:cs typeface="Times New Roman" pitchFamily="18" charset="0"/>
              </a:rPr>
              <a:t>. Sabbyasachi Mazumdar </a:t>
            </a:r>
            <a:endParaRPr lang="en-US" dirty="0">
              <a:solidFill>
                <a:schemeClr val="tx1"/>
              </a:solidFill>
              <a:latin typeface="Times New Roman" pitchFamily="18" charset="0"/>
              <a:cs typeface="Times New Roman" pitchFamily="18" charset="0"/>
            </a:endParaRPr>
          </a:p>
        </p:txBody>
      </p:sp>
      <p:sp>
        <p:nvSpPr>
          <p:cNvPr id="4" name="Rectangle 3"/>
          <p:cNvSpPr/>
          <p:nvPr/>
        </p:nvSpPr>
        <p:spPr>
          <a:xfrm>
            <a:off x="304800" y="2133600"/>
            <a:ext cx="8686800" cy="1835374"/>
          </a:xfrm>
          <a:prstGeom prst="rect">
            <a:avLst/>
          </a:prstGeom>
        </p:spPr>
        <p:txBody>
          <a:bodyPr wrap="square">
            <a:spAutoFit/>
          </a:bodyPr>
          <a:lstStyle/>
          <a:p>
            <a:pPr algn="ctr">
              <a:lnSpc>
                <a:spcPct val="220000"/>
              </a:lnSpc>
              <a:buNone/>
            </a:pPr>
            <a:r>
              <a:rPr lang="en-IN" sz="2800" u="sng" dirty="0" smtClean="0">
                <a:latin typeface="Times New Roman" pitchFamily="18" charset="0"/>
                <a:cs typeface="Times New Roman" pitchFamily="18" charset="0"/>
              </a:rPr>
              <a:t>“To Analysis Market for TPA services And </a:t>
            </a:r>
          </a:p>
          <a:p>
            <a:pPr algn="ctr">
              <a:lnSpc>
                <a:spcPct val="220000"/>
              </a:lnSpc>
              <a:buNone/>
            </a:pPr>
            <a:r>
              <a:rPr lang="en-IN" sz="2800" u="sng" dirty="0" smtClean="0">
                <a:latin typeface="Times New Roman" pitchFamily="18" charset="0"/>
                <a:cs typeface="Times New Roman" pitchFamily="18" charset="0"/>
              </a:rPr>
              <a:t>Developed Network for New branch”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u="sng" dirty="0" smtClean="0">
                <a:latin typeface="Times New Roman" pitchFamily="18" charset="0"/>
                <a:cs typeface="Times New Roman" pitchFamily="18" charset="0"/>
              </a:rPr>
              <a:t>Findings</a:t>
            </a:r>
            <a:endParaRPr lang="en-US" sz="4000" u="sng"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478330"/>
        </p:xfrm>
        <a:graphic>
          <a:graphicData uri="http://schemas.openxmlformats.org/drawingml/2006/table">
            <a:tbl>
              <a:tblPr firstRow="1" bandRow="1">
                <a:tableStyleId>{35758FB7-9AC5-4552-8A53-C91805E547FA}</a:tableStyleId>
              </a:tblPr>
              <a:tblGrid>
                <a:gridCol w="1645920"/>
                <a:gridCol w="1645920"/>
                <a:gridCol w="1645920"/>
                <a:gridCol w="1645920"/>
                <a:gridCol w="1645920"/>
              </a:tblGrid>
              <a:tr h="763206">
                <a:tc>
                  <a:txBody>
                    <a:bodyPr/>
                    <a:lstStyle/>
                    <a:p>
                      <a:pPr>
                        <a:lnSpc>
                          <a:spcPct val="200000"/>
                        </a:lnSpc>
                      </a:pPr>
                      <a:endParaRPr lang="en-US" sz="2000" dirty="0">
                        <a:latin typeface="Times New Roman" pitchFamily="18" charset="0"/>
                        <a:cs typeface="Times New Roman" pitchFamily="18" charset="0"/>
                      </a:endParaRPr>
                    </a:p>
                  </a:txBody>
                  <a:tcPr/>
                </a:tc>
                <a:tc>
                  <a:txBody>
                    <a:bodyPr/>
                    <a:lstStyle/>
                    <a:p>
                      <a:pPr>
                        <a:lnSpc>
                          <a:spcPct val="200000"/>
                        </a:lnSpc>
                      </a:pPr>
                      <a:r>
                        <a:rPr lang="en-GB" sz="2000" dirty="0" smtClean="0"/>
                        <a:t>TPA A</a:t>
                      </a:r>
                      <a:endParaRPr lang="en-US" sz="2000" dirty="0">
                        <a:latin typeface="Times New Roman" pitchFamily="18" charset="0"/>
                        <a:cs typeface="Times New Roman" pitchFamily="18" charset="0"/>
                      </a:endParaRPr>
                    </a:p>
                  </a:txBody>
                  <a:tcPr/>
                </a:tc>
                <a:tc>
                  <a:txBody>
                    <a:bodyPr/>
                    <a:lstStyle/>
                    <a:p>
                      <a:pPr>
                        <a:lnSpc>
                          <a:spcPct val="200000"/>
                        </a:lnSpc>
                      </a:pPr>
                      <a:r>
                        <a:rPr lang="en-GB" sz="2000" dirty="0" smtClean="0"/>
                        <a:t>TPA B</a:t>
                      </a:r>
                      <a:endParaRPr lang="en-US" sz="2000" dirty="0">
                        <a:latin typeface="Times New Roman" pitchFamily="18" charset="0"/>
                        <a:cs typeface="Times New Roman" pitchFamily="18" charset="0"/>
                      </a:endParaRPr>
                    </a:p>
                  </a:txBody>
                  <a:tcPr/>
                </a:tc>
                <a:tc>
                  <a:txBody>
                    <a:bodyPr/>
                    <a:lstStyle/>
                    <a:p>
                      <a:pPr>
                        <a:lnSpc>
                          <a:spcPct val="200000"/>
                        </a:lnSpc>
                      </a:pPr>
                      <a:r>
                        <a:rPr lang="en-GB" sz="2000" dirty="0" smtClean="0"/>
                        <a:t>TPA C</a:t>
                      </a:r>
                      <a:endParaRPr lang="en-US" sz="2000" dirty="0">
                        <a:latin typeface="Times New Roman" pitchFamily="18" charset="0"/>
                        <a:cs typeface="Times New Roman" pitchFamily="18" charset="0"/>
                      </a:endParaRPr>
                    </a:p>
                  </a:txBody>
                  <a:tcPr/>
                </a:tc>
                <a:tc>
                  <a:txBody>
                    <a:bodyPr/>
                    <a:lstStyle/>
                    <a:p>
                      <a:pPr>
                        <a:lnSpc>
                          <a:spcPct val="200000"/>
                        </a:lnSpc>
                      </a:pPr>
                      <a:r>
                        <a:rPr lang="en-GB" sz="2000" dirty="0" smtClean="0"/>
                        <a:t>Vipul TPA </a:t>
                      </a:r>
                      <a:endParaRPr lang="en-US" sz="2000" dirty="0">
                        <a:latin typeface="Times New Roman" pitchFamily="18" charset="0"/>
                        <a:cs typeface="Times New Roman" pitchFamily="18" charset="0"/>
                      </a:endParaRPr>
                    </a:p>
                  </a:txBody>
                  <a:tcPr/>
                </a:tc>
              </a:tr>
              <a:tr h="1827594">
                <a:tc>
                  <a:txBody>
                    <a:bodyPr/>
                    <a:lstStyle/>
                    <a:p>
                      <a:pPr>
                        <a:lnSpc>
                          <a:spcPct val="200000"/>
                        </a:lnSpc>
                      </a:pPr>
                      <a:r>
                        <a:rPr lang="en-GB" sz="2000" dirty="0" smtClean="0"/>
                        <a:t>No of Network Hospital</a:t>
                      </a:r>
                      <a:endParaRPr lang="en-US" sz="2000" b="1" dirty="0">
                        <a:latin typeface="Times New Roman" pitchFamily="18" charset="0"/>
                        <a:cs typeface="Times New Roman" pitchFamily="18" charset="0"/>
                      </a:endParaRPr>
                    </a:p>
                  </a:txBody>
                  <a:tcPr/>
                </a:tc>
                <a:tc>
                  <a:txBody>
                    <a:bodyPr/>
                    <a:lstStyle/>
                    <a:p>
                      <a:pPr>
                        <a:lnSpc>
                          <a:spcPct val="200000"/>
                        </a:lnSpc>
                      </a:pPr>
                      <a:r>
                        <a:rPr lang="en-GB" sz="2000" dirty="0" smtClean="0"/>
                        <a:t>156</a:t>
                      </a:r>
                      <a:endParaRPr lang="en-US" sz="2000" dirty="0">
                        <a:latin typeface="Times New Roman" pitchFamily="18" charset="0"/>
                        <a:cs typeface="Times New Roman" pitchFamily="18" charset="0"/>
                      </a:endParaRPr>
                    </a:p>
                  </a:txBody>
                  <a:tcPr/>
                </a:tc>
                <a:tc>
                  <a:txBody>
                    <a:bodyPr/>
                    <a:lstStyle/>
                    <a:p>
                      <a:pPr>
                        <a:lnSpc>
                          <a:spcPct val="200000"/>
                        </a:lnSpc>
                      </a:pPr>
                      <a:r>
                        <a:rPr lang="en-GB" sz="2000" dirty="0" smtClean="0"/>
                        <a:t>139</a:t>
                      </a:r>
                      <a:endParaRPr lang="en-US" sz="2000" dirty="0">
                        <a:latin typeface="Times New Roman" pitchFamily="18" charset="0"/>
                        <a:cs typeface="Times New Roman" pitchFamily="18" charset="0"/>
                      </a:endParaRPr>
                    </a:p>
                  </a:txBody>
                  <a:tcPr/>
                </a:tc>
                <a:tc>
                  <a:txBody>
                    <a:bodyPr/>
                    <a:lstStyle/>
                    <a:p>
                      <a:pPr>
                        <a:lnSpc>
                          <a:spcPct val="200000"/>
                        </a:lnSpc>
                      </a:pPr>
                      <a:r>
                        <a:rPr lang="en-GB" sz="2000" dirty="0" smtClean="0"/>
                        <a:t>120</a:t>
                      </a:r>
                      <a:endParaRPr lang="en-US" sz="2000" dirty="0">
                        <a:latin typeface="Times New Roman" pitchFamily="18" charset="0"/>
                        <a:cs typeface="Times New Roman" pitchFamily="18" charset="0"/>
                      </a:endParaRPr>
                    </a:p>
                  </a:txBody>
                  <a:tcPr/>
                </a:tc>
                <a:tc>
                  <a:txBody>
                    <a:bodyPr/>
                    <a:lstStyle/>
                    <a:p>
                      <a:pPr>
                        <a:lnSpc>
                          <a:spcPct val="200000"/>
                        </a:lnSpc>
                      </a:pPr>
                      <a:r>
                        <a:rPr lang="en-GB" sz="2000" dirty="0" smtClean="0"/>
                        <a:t>40</a:t>
                      </a:r>
                      <a:endParaRPr lang="en-US" sz="2000" dirty="0">
                        <a:latin typeface="Times New Roman" pitchFamily="18" charset="0"/>
                        <a:cs typeface="Times New Roman" pitchFamily="18" charset="0"/>
                      </a:endParaRPr>
                    </a:p>
                  </a:txBody>
                  <a:tcPr/>
                </a:tc>
              </a:tr>
              <a:tr h="1881879">
                <a:tc>
                  <a:txBody>
                    <a:bodyPr/>
                    <a:lstStyle/>
                    <a:p>
                      <a:pPr>
                        <a:lnSpc>
                          <a:spcPct val="200000"/>
                        </a:lnSpc>
                      </a:pPr>
                      <a:r>
                        <a:rPr lang="en-GB" sz="2000" dirty="0" smtClean="0"/>
                        <a:t>No of Non Network Hospital</a:t>
                      </a:r>
                      <a:endParaRPr lang="en-US" sz="2000" b="1" dirty="0">
                        <a:latin typeface="Times New Roman" pitchFamily="18" charset="0"/>
                        <a:cs typeface="Times New Roman" pitchFamily="18" charset="0"/>
                      </a:endParaRPr>
                    </a:p>
                  </a:txBody>
                  <a:tcPr/>
                </a:tc>
                <a:tc>
                  <a:txBody>
                    <a:bodyPr/>
                    <a:lstStyle/>
                    <a:p>
                      <a:pPr>
                        <a:lnSpc>
                          <a:spcPct val="200000"/>
                        </a:lnSpc>
                      </a:pPr>
                      <a:r>
                        <a:rPr lang="en-GB" sz="2000" dirty="0" smtClean="0"/>
                        <a:t>51</a:t>
                      </a:r>
                      <a:endParaRPr lang="en-US" sz="2000" dirty="0">
                        <a:latin typeface="Times New Roman" pitchFamily="18" charset="0"/>
                        <a:cs typeface="Times New Roman" pitchFamily="18" charset="0"/>
                      </a:endParaRPr>
                    </a:p>
                  </a:txBody>
                  <a:tcPr/>
                </a:tc>
                <a:tc>
                  <a:txBody>
                    <a:bodyPr/>
                    <a:lstStyle/>
                    <a:p>
                      <a:pPr>
                        <a:lnSpc>
                          <a:spcPct val="200000"/>
                        </a:lnSpc>
                      </a:pPr>
                      <a:r>
                        <a:rPr lang="en-GB" sz="2000" dirty="0" smtClean="0"/>
                        <a:t>68</a:t>
                      </a:r>
                      <a:endParaRPr lang="en-US" sz="2000" dirty="0">
                        <a:latin typeface="Times New Roman" pitchFamily="18" charset="0"/>
                        <a:cs typeface="Times New Roman" pitchFamily="18" charset="0"/>
                      </a:endParaRPr>
                    </a:p>
                  </a:txBody>
                  <a:tcPr/>
                </a:tc>
                <a:tc>
                  <a:txBody>
                    <a:bodyPr/>
                    <a:lstStyle/>
                    <a:p>
                      <a:pPr>
                        <a:lnSpc>
                          <a:spcPct val="200000"/>
                        </a:lnSpc>
                      </a:pPr>
                      <a:r>
                        <a:rPr lang="en-GB" sz="2000" dirty="0" smtClean="0"/>
                        <a:t>87</a:t>
                      </a:r>
                      <a:endParaRPr lang="en-US" sz="2000" dirty="0">
                        <a:latin typeface="Times New Roman" pitchFamily="18" charset="0"/>
                        <a:cs typeface="Times New Roman" pitchFamily="18" charset="0"/>
                      </a:endParaRPr>
                    </a:p>
                  </a:txBody>
                  <a:tcPr/>
                </a:tc>
                <a:tc>
                  <a:txBody>
                    <a:bodyPr/>
                    <a:lstStyle/>
                    <a:p>
                      <a:pPr>
                        <a:lnSpc>
                          <a:spcPct val="200000"/>
                        </a:lnSpc>
                      </a:pPr>
                      <a:r>
                        <a:rPr lang="en-GB" sz="2000" dirty="0" smtClean="0"/>
                        <a:t>167</a:t>
                      </a:r>
                      <a:endParaRPr lang="en-US"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sz="4000" u="sng" dirty="0" smtClean="0">
                <a:latin typeface="Times New Roman" pitchFamily="18" charset="0"/>
                <a:cs typeface="Times New Roman" pitchFamily="18" charset="0"/>
              </a:rPr>
              <a:t>Analysis</a:t>
            </a:r>
            <a:endParaRPr lang="en-US" sz="4000"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838201"/>
            <a:ext cx="8229600" cy="3809999"/>
          </a:xfrm>
        </p:spPr>
        <p:txBody>
          <a:bodyPr>
            <a:normAutofit lnSpcReduction="10000"/>
          </a:bodyPr>
          <a:lstStyle/>
          <a:p>
            <a:pPr lvl="0" algn="just">
              <a:lnSpc>
                <a:spcPct val="200000"/>
              </a:lnSpc>
            </a:pPr>
            <a:r>
              <a:rPr lang="en-US" sz="2000" dirty="0">
                <a:latin typeface="Times New Roman" pitchFamily="18" charset="0"/>
                <a:cs typeface="Times New Roman" pitchFamily="18" charset="0"/>
              </a:rPr>
              <a:t>The analysis was done on the basis of the area covered by the TPA’s and the hospital empanelled under them. The gap area and the unepanelled hospital were targeted for the study.</a:t>
            </a:r>
          </a:p>
          <a:p>
            <a:pPr lvl="0" algn="just">
              <a:lnSpc>
                <a:spcPct val="200000"/>
              </a:lnSpc>
            </a:pPr>
            <a:r>
              <a:rPr lang="en-US" sz="2000" dirty="0" smtClean="0">
                <a:latin typeface="Times New Roman" pitchFamily="18" charset="0"/>
                <a:cs typeface="Times New Roman" pitchFamily="18" charset="0"/>
              </a:rPr>
              <a:t>By the study we get to know that our Vipul med Corp TPA have covered only 9% hospitals in Pune area. Whereas </a:t>
            </a:r>
            <a:r>
              <a:rPr lang="en-US" sz="2000" dirty="0" smtClean="0">
                <a:latin typeface="Times New Roman" pitchFamily="18" charset="0"/>
                <a:cs typeface="Times New Roman" pitchFamily="18" charset="0"/>
              </a:rPr>
              <a:t>others TPA </a:t>
            </a:r>
            <a:r>
              <a:rPr lang="en-US" sz="2000" dirty="0" smtClean="0">
                <a:latin typeface="Times New Roman" pitchFamily="18" charset="0"/>
                <a:cs typeface="Times New Roman" pitchFamily="18" charset="0"/>
              </a:rPr>
              <a:t>A, B and C had covered 34%, 31% and 26% respectively.</a:t>
            </a:r>
          </a:p>
          <a:p>
            <a:pPr algn="just">
              <a:lnSpc>
                <a:spcPct val="200000"/>
              </a:lnSpc>
            </a:pPr>
            <a:endParaRPr lang="en-US" sz="2000" dirty="0">
              <a:latin typeface="Times New Roman" pitchFamily="18" charset="0"/>
              <a:cs typeface="Times New Roman" pitchFamily="18" charset="0"/>
            </a:endParaRPr>
          </a:p>
        </p:txBody>
      </p:sp>
      <p:graphicFrame>
        <p:nvGraphicFramePr>
          <p:cNvPr id="6" name="Chart 5"/>
          <p:cNvGraphicFramePr/>
          <p:nvPr/>
        </p:nvGraphicFramePr>
        <p:xfrm>
          <a:off x="3810000" y="4495800"/>
          <a:ext cx="5029200" cy="2133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u="sng" dirty="0" smtClean="0">
                <a:latin typeface="Times New Roman" pitchFamily="18" charset="0"/>
                <a:cs typeface="Times New Roman" pitchFamily="18" charset="0"/>
              </a:rPr>
              <a:t>Cont..</a:t>
            </a:r>
            <a:endParaRPr lang="en-US" sz="4000"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2133600"/>
          </a:xfrm>
        </p:spPr>
        <p:txBody>
          <a:bodyPr>
            <a:noAutofit/>
          </a:bodyPr>
          <a:lstStyle/>
          <a:p>
            <a:pPr lvl="0" algn="just">
              <a:lnSpc>
                <a:spcPct val="150000"/>
              </a:lnSpc>
            </a:pPr>
            <a:r>
              <a:rPr lang="en-US" sz="2000" dirty="0" smtClean="0">
                <a:latin typeface="Times New Roman" pitchFamily="18" charset="0"/>
                <a:cs typeface="Times New Roman" pitchFamily="18" charset="0"/>
              </a:rPr>
              <a:t>There are many good hospitals and Nursing Home left for Empanelment by Vipul Med Corp TPA that is 167, Whereas other TPAs has less number of Hospitals to be Empanelled that is TPA A - 51, TPA B - 68, TPA C – 87 respectively.   </a:t>
            </a:r>
          </a:p>
          <a:p>
            <a:pPr lvl="0" algn="just">
              <a:lnSpc>
                <a:spcPct val="150000"/>
              </a:lnSpc>
            </a:pPr>
            <a:r>
              <a:rPr lang="en-US" sz="2000" dirty="0" smtClean="0">
                <a:latin typeface="Times New Roman" pitchFamily="18" charset="0"/>
                <a:cs typeface="Times New Roman" pitchFamily="18" charset="0"/>
              </a:rPr>
              <a:t>So by this  2 graph we can say that our company </a:t>
            </a:r>
            <a:r>
              <a:rPr lang="en-US" sz="2000" dirty="0" smtClean="0">
                <a:latin typeface="Times New Roman" pitchFamily="18" charset="0"/>
                <a:cs typeface="Times New Roman" pitchFamily="18" charset="0"/>
              </a:rPr>
              <a:t>is lacking behind in networking area.</a:t>
            </a:r>
            <a:endParaRPr lang="en-US" sz="2000" dirty="0" smtClean="0">
              <a:latin typeface="Times New Roman" pitchFamily="18" charset="0"/>
              <a:cs typeface="Times New Roman" pitchFamily="18" charset="0"/>
            </a:endParaRPr>
          </a:p>
          <a:p>
            <a:pPr algn="just">
              <a:lnSpc>
                <a:spcPct val="150000"/>
              </a:lnSpc>
            </a:pPr>
            <a:endParaRPr lang="en-US" sz="2000" dirty="0" smtClean="0">
              <a:latin typeface="Times New Roman" pitchFamily="18" charset="0"/>
              <a:cs typeface="Times New Roman" pitchFamily="18" charset="0"/>
            </a:endParaRPr>
          </a:p>
          <a:p>
            <a:pPr algn="just">
              <a:lnSpc>
                <a:spcPct val="150000"/>
              </a:lnSpc>
            </a:pPr>
            <a:endParaRPr lang="en-US" sz="2000" dirty="0"/>
          </a:p>
        </p:txBody>
      </p:sp>
      <p:graphicFrame>
        <p:nvGraphicFramePr>
          <p:cNvPr id="4" name="Chart 3"/>
          <p:cNvGraphicFramePr/>
          <p:nvPr/>
        </p:nvGraphicFramePr>
        <p:xfrm>
          <a:off x="2819400" y="4038600"/>
          <a:ext cx="5943600" cy="2667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4000" u="sng" dirty="0" smtClean="0">
                <a:latin typeface="Times New Roman" pitchFamily="18" charset="0"/>
                <a:cs typeface="Times New Roman" pitchFamily="18" charset="0"/>
              </a:rPr>
              <a:t>Recommendation </a:t>
            </a:r>
            <a:endParaRPr lang="en-US" sz="4000"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685800"/>
            <a:ext cx="8229600" cy="4525963"/>
          </a:xfrm>
        </p:spPr>
        <p:txBody>
          <a:bodyPr>
            <a:noAutofit/>
          </a:bodyPr>
          <a:lstStyle/>
          <a:p>
            <a:pPr lvl="0" algn="just">
              <a:lnSpc>
                <a:spcPct val="150000"/>
              </a:lnSpc>
            </a:pPr>
            <a:r>
              <a:rPr lang="en-US" sz="2400" dirty="0" smtClean="0">
                <a:latin typeface="Times New Roman" pitchFamily="18" charset="0"/>
                <a:cs typeface="Times New Roman" pitchFamily="18" charset="0"/>
              </a:rPr>
              <a:t>Emplaned </a:t>
            </a:r>
            <a:r>
              <a:rPr lang="en-US" sz="2400" dirty="0" smtClean="0">
                <a:latin typeface="Times New Roman" pitchFamily="18" charset="0"/>
                <a:cs typeface="Times New Roman" pitchFamily="18" charset="0"/>
              </a:rPr>
              <a:t>good</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hospitals for better </a:t>
            </a:r>
            <a:r>
              <a:rPr lang="en-US" sz="2400" dirty="0" smtClean="0">
                <a:latin typeface="Times New Roman" pitchFamily="18" charset="0"/>
                <a:cs typeface="Times New Roman" pitchFamily="18" charset="0"/>
              </a:rPr>
              <a:t>services.</a:t>
            </a:r>
          </a:p>
          <a:p>
            <a:pPr lvl="0" algn="just">
              <a:lnSpc>
                <a:spcPct val="150000"/>
              </a:lnSpc>
            </a:pPr>
            <a:r>
              <a:rPr lang="en-US" sz="2400" dirty="0" smtClean="0">
                <a:latin typeface="Times New Roman" pitchFamily="18" charset="0"/>
                <a:cs typeface="Times New Roman" pitchFamily="18" charset="0"/>
              </a:rPr>
              <a:t>To </a:t>
            </a:r>
            <a:r>
              <a:rPr lang="en-US" sz="2400" dirty="0" smtClean="0">
                <a:latin typeface="Times New Roman" pitchFamily="18" charset="0"/>
                <a:cs typeface="Times New Roman" pitchFamily="18" charset="0"/>
              </a:rPr>
              <a:t>avoid </a:t>
            </a:r>
            <a:r>
              <a:rPr lang="en-US" sz="2400" dirty="0" smtClean="0">
                <a:latin typeface="Times New Roman" pitchFamily="18" charset="0"/>
                <a:cs typeface="Times New Roman" pitchFamily="18" charset="0"/>
              </a:rPr>
              <a:t>frauds during </a:t>
            </a:r>
            <a:r>
              <a:rPr lang="en-US" sz="2400" dirty="0" smtClean="0">
                <a:latin typeface="Times New Roman" pitchFamily="18" charset="0"/>
                <a:cs typeface="Times New Roman" pitchFamily="18" charset="0"/>
              </a:rPr>
              <a:t>claims we need to have network hospitals.</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Company should recruits new employers to give proper services to clients.</a:t>
            </a:r>
          </a:p>
          <a:p>
            <a:pPr lvl="0" algn="just">
              <a:lnSpc>
                <a:spcPct val="150000"/>
              </a:lnSpc>
            </a:pPr>
            <a:r>
              <a:rPr lang="en-US" sz="2400" dirty="0" smtClean="0">
                <a:latin typeface="Times New Roman" pitchFamily="18" charset="0"/>
                <a:cs typeface="Times New Roman" pitchFamily="18" charset="0"/>
              </a:rPr>
              <a:t>Approach new corporate clients and retails clients through new products like wellness services, etc.</a:t>
            </a:r>
          </a:p>
          <a:p>
            <a:pPr lvl="0" algn="just">
              <a:lnSpc>
                <a:spcPct val="150000"/>
              </a:lnSpc>
            </a:pPr>
            <a:r>
              <a:rPr lang="en-US" sz="2400" dirty="0" smtClean="0">
                <a:latin typeface="Times New Roman" pitchFamily="18" charset="0"/>
                <a:cs typeface="Times New Roman" pitchFamily="18" charset="0"/>
              </a:rPr>
              <a:t>Introduce good clinic like Dental, Eye, ENT and Diagnostic chains for serving our client </a:t>
            </a:r>
          </a:p>
          <a:p>
            <a:pPr algn="just">
              <a:lnSpc>
                <a:spcPct val="150000"/>
              </a:lnSpc>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Limitation</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lvl="0" algn="just">
              <a:lnSpc>
                <a:spcPct val="200000"/>
              </a:lnSpc>
            </a:pPr>
            <a:r>
              <a:rPr lang="en-US" sz="2400" dirty="0" smtClean="0">
                <a:latin typeface="Times New Roman" pitchFamily="18" charset="0"/>
                <a:cs typeface="Times New Roman" pitchFamily="18" charset="0"/>
              </a:rPr>
              <a:t>Few Hypothetical data has been used due to the Organization’s rules and norms.</a:t>
            </a:r>
          </a:p>
          <a:p>
            <a:pPr lvl="0" algn="just">
              <a:lnSpc>
                <a:spcPct val="200000"/>
              </a:lnSpc>
            </a:pPr>
            <a:r>
              <a:rPr lang="en-US" sz="2400" dirty="0" smtClean="0">
                <a:latin typeface="Times New Roman" pitchFamily="18" charset="0"/>
                <a:cs typeface="Times New Roman" pitchFamily="18" charset="0"/>
              </a:rPr>
              <a:t>This study has been restricted to only region-Pune.</a:t>
            </a:r>
          </a:p>
          <a:p>
            <a:pPr lvl="0" algn="just">
              <a:lnSpc>
                <a:spcPct val="200000"/>
              </a:lnSpc>
            </a:pPr>
            <a:r>
              <a:rPr lang="en-US" sz="2400" dirty="0" smtClean="0">
                <a:latin typeface="Times New Roman" pitchFamily="18" charset="0"/>
                <a:cs typeface="Times New Roman" pitchFamily="18" charset="0"/>
              </a:rPr>
              <a:t>Source for the data cannot be given due to the prior norm for confidentiality by the organization.</a:t>
            </a:r>
          </a:p>
          <a:p>
            <a:pPr lvl="0" algn="just">
              <a:lnSpc>
                <a:spcPct val="200000"/>
              </a:lnSpc>
            </a:pPr>
            <a:r>
              <a:rPr lang="en-US" sz="2400" dirty="0" smtClean="0">
                <a:latin typeface="Times New Roman" pitchFamily="18" charset="0"/>
                <a:cs typeface="Times New Roman" pitchFamily="18" charset="0"/>
              </a:rPr>
              <a:t>Data available is secondary due to confidentiality norm.</a:t>
            </a:r>
          </a:p>
          <a:p>
            <a:pPr algn="just">
              <a:lnSpc>
                <a:spcPct val="200000"/>
              </a:lnSpc>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u="sng" dirty="0" smtClean="0">
                <a:latin typeface="Times New Roman" pitchFamily="18" charset="0"/>
                <a:cs typeface="Times New Roman" pitchFamily="18" charset="0"/>
              </a:rPr>
              <a:t>Conclusion </a:t>
            </a:r>
            <a:endParaRPr lang="en-US" sz="4000"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lnSpc>
                <a:spcPct val="200000"/>
              </a:lnSpc>
            </a:pPr>
            <a:r>
              <a:rPr lang="en-US" sz="2000" dirty="0" smtClean="0">
                <a:latin typeface="Times New Roman" pitchFamily="18" charset="0"/>
                <a:cs typeface="Times New Roman" pitchFamily="18" charset="0"/>
              </a:rPr>
              <a:t>It is derived from the above discussion that the introduction of TPAs was made by IRDA in order to infuse a new management system and to regulate the health care services and costs. </a:t>
            </a:r>
          </a:p>
          <a:p>
            <a:pPr algn="just">
              <a:lnSpc>
                <a:spcPct val="200000"/>
              </a:lnSpc>
            </a:pPr>
            <a:r>
              <a:rPr lang="en-US" sz="2000" dirty="0" smtClean="0">
                <a:latin typeface="Times New Roman" pitchFamily="18" charset="0"/>
                <a:cs typeface="Times New Roman" pitchFamily="18" charset="0"/>
              </a:rPr>
              <a:t>Thereby the study was conducted in order to examine the market conditions of TPA for new areas where there is competition between existing TPA’s. </a:t>
            </a:r>
          </a:p>
          <a:p>
            <a:pPr algn="just">
              <a:lnSpc>
                <a:spcPct val="200000"/>
              </a:lnSpc>
            </a:pPr>
            <a:r>
              <a:rPr lang="en-US" sz="2000" dirty="0" smtClean="0">
                <a:latin typeface="Times New Roman" pitchFamily="18" charset="0"/>
                <a:cs typeface="Times New Roman" pitchFamily="18" charset="0"/>
              </a:rPr>
              <a:t>So to increase our client base we need to give better services which will lead to better market business. Empanelled new hospitals where our clients will get cashless facilities for their services.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3810000" y="2667000"/>
            <a:ext cx="1752600" cy="9906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defRPr/>
            </a:pPr>
            <a:r>
              <a:rPr lang="en-US" sz="2000" b="1" dirty="0">
                <a:latin typeface="Times New Roman" pitchFamily="18" charset="0"/>
                <a:cs typeface="Times New Roman" pitchFamily="18" charset="0"/>
              </a:rPr>
              <a:t> VIPUL </a:t>
            </a:r>
          </a:p>
          <a:p>
            <a:pPr algn="ctr">
              <a:defRPr/>
            </a:pPr>
            <a:r>
              <a:rPr lang="en-US" sz="2000" b="1" dirty="0">
                <a:latin typeface="Times New Roman" pitchFamily="18" charset="0"/>
                <a:cs typeface="Times New Roman" pitchFamily="18" charset="0"/>
              </a:rPr>
              <a:t>GROUP</a:t>
            </a:r>
          </a:p>
        </p:txBody>
      </p:sp>
      <p:sp>
        <p:nvSpPr>
          <p:cNvPr id="72707" name="Rectangle 3"/>
          <p:cNvSpPr>
            <a:spLocks noChangeArrowheads="1"/>
          </p:cNvSpPr>
          <p:nvPr/>
        </p:nvSpPr>
        <p:spPr bwMode="auto">
          <a:xfrm>
            <a:off x="3352800" y="914400"/>
            <a:ext cx="2438400" cy="12954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square" anchor="ctr"/>
          <a:lstStyle/>
          <a:p>
            <a:pPr algn="ctr">
              <a:defRPr/>
            </a:pPr>
            <a:r>
              <a:rPr lang="en-US" sz="1200" b="1" dirty="0">
                <a:latin typeface="Times New Roman" pitchFamily="18" charset="0"/>
                <a:cs typeface="Times New Roman" pitchFamily="18" charset="0"/>
              </a:rPr>
              <a:t>TPA - Third Party Administrator. Vipul MedCorp TPA Pvt Ltd </a:t>
            </a:r>
            <a:r>
              <a:rPr lang="en-US" sz="1200" dirty="0">
                <a:latin typeface="Times New Roman" pitchFamily="18" charset="0"/>
                <a:cs typeface="Times New Roman" pitchFamily="18" charset="0"/>
              </a:rPr>
              <a:t>is an IRDA licensed TPA and is one of the market leaders in Health Care delivery  Services</a:t>
            </a:r>
          </a:p>
        </p:txBody>
      </p:sp>
      <p:sp>
        <p:nvSpPr>
          <p:cNvPr id="72708" name="Rectangle 4"/>
          <p:cNvSpPr>
            <a:spLocks noChangeArrowheads="1"/>
          </p:cNvSpPr>
          <p:nvPr/>
        </p:nvSpPr>
        <p:spPr bwMode="auto">
          <a:xfrm>
            <a:off x="6096000" y="3200400"/>
            <a:ext cx="2667000" cy="99060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nchor="ctr"/>
          <a:lstStyle/>
          <a:p>
            <a:pPr algn="ctr">
              <a:defRPr/>
            </a:pPr>
            <a:r>
              <a:rPr lang="en-US" sz="1200" b="1" dirty="0">
                <a:latin typeface="Times New Roman" pitchFamily="18" charset="0"/>
                <a:cs typeface="Times New Roman" pitchFamily="18" charset="0"/>
              </a:rPr>
              <a:t>Software Development </a:t>
            </a:r>
            <a:endParaRPr lang="en-US" sz="1200" b="1" dirty="0" smtClean="0">
              <a:latin typeface="Times New Roman" pitchFamily="18" charset="0"/>
              <a:cs typeface="Times New Roman" pitchFamily="18" charset="0"/>
            </a:endParaRPr>
          </a:p>
          <a:p>
            <a:pPr algn="ctr">
              <a:defRPr/>
            </a:pPr>
            <a:r>
              <a:rPr lang="en-US" sz="1200" b="1" dirty="0" smtClean="0">
                <a:latin typeface="Times New Roman" pitchFamily="18" charset="0"/>
                <a:cs typeface="Times New Roman" pitchFamily="18" charset="0"/>
              </a:rPr>
              <a:t>Vipul </a:t>
            </a:r>
            <a:r>
              <a:rPr lang="en-US" sz="1200" b="1" dirty="0">
                <a:latin typeface="Times New Roman" pitchFamily="18" charset="0"/>
                <a:cs typeface="Times New Roman" pitchFamily="18" charset="0"/>
              </a:rPr>
              <a:t>Informatics Pvt Ltd </a:t>
            </a:r>
            <a:r>
              <a:rPr lang="en-US" sz="1200" dirty="0">
                <a:latin typeface="Times New Roman" pitchFamily="18" charset="0"/>
                <a:cs typeface="Times New Roman" pitchFamily="18" charset="0"/>
              </a:rPr>
              <a:t>is a niche player in Software Development and IT Solutions</a:t>
            </a:r>
          </a:p>
        </p:txBody>
      </p:sp>
      <p:sp>
        <p:nvSpPr>
          <p:cNvPr id="72710" name="Rectangle 6"/>
          <p:cNvSpPr>
            <a:spLocks noChangeArrowheads="1"/>
          </p:cNvSpPr>
          <p:nvPr/>
        </p:nvSpPr>
        <p:spPr bwMode="auto">
          <a:xfrm>
            <a:off x="304800" y="2590800"/>
            <a:ext cx="2895600" cy="14478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nchor="ctr"/>
          <a:lstStyle/>
          <a:p>
            <a:pPr algn="ctr">
              <a:defRPr/>
            </a:pPr>
            <a:r>
              <a:rPr lang="en-US" sz="1200" b="1" dirty="0">
                <a:latin typeface="Times New Roman" pitchFamily="18" charset="0"/>
                <a:cs typeface="Times New Roman" pitchFamily="18" charset="0"/>
              </a:rPr>
              <a:t>Automobile dealerships</a:t>
            </a:r>
            <a:r>
              <a:rPr lang="en-US" sz="1200" dirty="0">
                <a:latin typeface="Times New Roman" pitchFamily="18" charset="0"/>
                <a:cs typeface="Times New Roman" pitchFamily="18" charset="0"/>
              </a:rPr>
              <a:t> .</a:t>
            </a:r>
          </a:p>
          <a:p>
            <a:pPr algn="ctr">
              <a:defRPr/>
            </a:pPr>
            <a:r>
              <a:rPr lang="en-US" sz="1200" b="1" dirty="0" smtClean="0">
                <a:latin typeface="Times New Roman" pitchFamily="18" charset="0"/>
                <a:cs typeface="Times New Roman" pitchFamily="18" charset="0"/>
              </a:rPr>
              <a:t>Vipul </a:t>
            </a:r>
            <a:r>
              <a:rPr lang="en-US" sz="1200" b="1" dirty="0">
                <a:latin typeface="Times New Roman" pitchFamily="18" charset="0"/>
                <a:cs typeface="Times New Roman" pitchFamily="18" charset="0"/>
              </a:rPr>
              <a:t>Motors Pvt Ltd </a:t>
            </a:r>
            <a:r>
              <a:rPr lang="en-US" sz="1200" dirty="0">
                <a:latin typeface="Times New Roman" pitchFamily="18" charset="0"/>
                <a:cs typeface="Times New Roman" pitchFamily="18" charset="0"/>
              </a:rPr>
              <a:t>, is One of the largest  dealers of Maruti Suzuki Cars in India</a:t>
            </a:r>
          </a:p>
        </p:txBody>
      </p:sp>
      <p:sp>
        <p:nvSpPr>
          <p:cNvPr id="72712" name="Rectangle 8"/>
          <p:cNvSpPr>
            <a:spLocks noChangeArrowheads="1"/>
          </p:cNvSpPr>
          <p:nvPr/>
        </p:nvSpPr>
        <p:spPr bwMode="auto">
          <a:xfrm>
            <a:off x="542925" y="4267200"/>
            <a:ext cx="8001000" cy="91440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nchor="ctr"/>
          <a:lstStyle/>
          <a:p>
            <a:pPr algn="ctr">
              <a:defRPr/>
            </a:pPr>
            <a:r>
              <a:rPr lang="en-US" sz="1200" b="1" dirty="0">
                <a:latin typeface="Times New Roman" pitchFamily="18" charset="0"/>
                <a:cs typeface="Times New Roman" pitchFamily="18" charset="0"/>
              </a:rPr>
              <a:t>Vipul MedCare Pvt Ltd  :  </a:t>
            </a:r>
          </a:p>
          <a:p>
            <a:pPr algn="ctr">
              <a:defRPr/>
            </a:pPr>
            <a:r>
              <a:rPr lang="en-US" sz="1200" b="1" dirty="0">
                <a:latin typeface="Times New Roman" pitchFamily="18" charset="0"/>
                <a:cs typeface="Times New Roman" pitchFamily="18" charset="0"/>
              </a:rPr>
              <a:t> </a:t>
            </a:r>
            <a:r>
              <a:rPr lang="en-US" sz="1200" dirty="0">
                <a:latin typeface="Times New Roman" pitchFamily="18" charset="0"/>
                <a:cs typeface="Times New Roman" pitchFamily="18" charset="0"/>
              </a:rPr>
              <a:t>is  Into International Operations and Health Management Activities in India and runs </a:t>
            </a:r>
            <a:r>
              <a:rPr lang="en-US" sz="1200" b="1" dirty="0">
                <a:latin typeface="Times New Roman" pitchFamily="18" charset="0"/>
                <a:cs typeface="Times New Roman" pitchFamily="18" charset="0"/>
              </a:rPr>
              <a:t>MedCare Cliniq </a:t>
            </a:r>
            <a:r>
              <a:rPr lang="en-US" sz="1200" dirty="0">
                <a:latin typeface="Times New Roman" pitchFamily="18" charset="0"/>
                <a:cs typeface="Times New Roman" pitchFamily="18" charset="0"/>
              </a:rPr>
              <a:t>,  Corporate wellness clinic</a:t>
            </a:r>
          </a:p>
        </p:txBody>
      </p:sp>
      <p:sp>
        <p:nvSpPr>
          <p:cNvPr id="4113" name="AutoShape 9"/>
          <p:cNvSpPr>
            <a:spLocks noChangeArrowheads="1"/>
          </p:cNvSpPr>
          <p:nvPr/>
        </p:nvSpPr>
        <p:spPr bwMode="auto">
          <a:xfrm>
            <a:off x="4419600" y="2209800"/>
            <a:ext cx="381000" cy="457200"/>
          </a:xfrm>
          <a:prstGeom prst="upArrow">
            <a:avLst>
              <a:gd name="adj1" fmla="val 50000"/>
              <a:gd name="adj2" fmla="val 60000"/>
            </a:avLst>
          </a:prstGeom>
          <a:solidFill>
            <a:schemeClr val="accent1"/>
          </a:solidFill>
          <a:ln w="9525">
            <a:solidFill>
              <a:schemeClr val="tx1"/>
            </a:solidFill>
            <a:miter lim="800000"/>
            <a:headEnd/>
            <a:tailEnd/>
          </a:ln>
        </p:spPr>
        <p:txBody>
          <a:bodyPr vert="eaVert" wrap="none" anchor="ctr"/>
          <a:lstStyle/>
          <a:p>
            <a:endParaRPr lang="en-US" dirty="0">
              <a:latin typeface="Times New Roman" pitchFamily="18" charset="0"/>
              <a:cs typeface="Times New Roman" pitchFamily="18" charset="0"/>
            </a:endParaRPr>
          </a:p>
        </p:txBody>
      </p:sp>
      <p:sp>
        <p:nvSpPr>
          <p:cNvPr id="4114" name="AutoShape 11"/>
          <p:cNvSpPr>
            <a:spLocks noChangeArrowheads="1"/>
          </p:cNvSpPr>
          <p:nvPr/>
        </p:nvSpPr>
        <p:spPr bwMode="auto">
          <a:xfrm rot="10800000">
            <a:off x="4419601" y="3733799"/>
            <a:ext cx="381000" cy="533400"/>
          </a:xfrm>
          <a:prstGeom prst="upArrow">
            <a:avLst>
              <a:gd name="adj1" fmla="val 50000"/>
              <a:gd name="adj2" fmla="val 74997"/>
            </a:avLst>
          </a:prstGeom>
          <a:solidFill>
            <a:schemeClr val="accent1"/>
          </a:solidFill>
          <a:ln w="9525">
            <a:solidFill>
              <a:schemeClr val="tx1"/>
            </a:solidFill>
            <a:miter lim="800000"/>
            <a:headEnd/>
            <a:tailEnd/>
          </a:ln>
        </p:spPr>
        <p:txBody>
          <a:bodyPr vert="eaVert" wrap="none" anchor="ctr"/>
          <a:lstStyle/>
          <a:p>
            <a:endParaRPr lang="en-US" dirty="0">
              <a:latin typeface="Times New Roman" pitchFamily="18" charset="0"/>
              <a:cs typeface="Times New Roman" pitchFamily="18" charset="0"/>
            </a:endParaRPr>
          </a:p>
        </p:txBody>
      </p:sp>
      <p:sp>
        <p:nvSpPr>
          <p:cNvPr id="4115" name="AutoShape 14"/>
          <p:cNvSpPr>
            <a:spLocks noChangeArrowheads="1"/>
          </p:cNvSpPr>
          <p:nvPr/>
        </p:nvSpPr>
        <p:spPr bwMode="auto">
          <a:xfrm rot="5400000">
            <a:off x="5694362" y="2646362"/>
            <a:ext cx="346075" cy="457200"/>
          </a:xfrm>
          <a:prstGeom prst="upArrow">
            <a:avLst>
              <a:gd name="adj1" fmla="val 50000"/>
              <a:gd name="adj2" fmla="val 68862"/>
            </a:avLst>
          </a:prstGeom>
          <a:solidFill>
            <a:schemeClr val="accent1"/>
          </a:solidFill>
          <a:ln w="9525">
            <a:solidFill>
              <a:schemeClr val="tx1"/>
            </a:solidFill>
            <a:miter lim="800000"/>
            <a:headEnd/>
            <a:tailEnd/>
          </a:ln>
        </p:spPr>
        <p:txBody>
          <a:bodyPr vert="eaVert" wrap="none" anchor="ctr"/>
          <a:lstStyle/>
          <a:p>
            <a:endParaRPr lang="en-US" dirty="0">
              <a:latin typeface="Times New Roman" pitchFamily="18" charset="0"/>
              <a:cs typeface="Times New Roman" pitchFamily="18" charset="0"/>
            </a:endParaRPr>
          </a:p>
        </p:txBody>
      </p:sp>
      <p:sp>
        <p:nvSpPr>
          <p:cNvPr id="4116" name="AutoShape 14"/>
          <p:cNvSpPr>
            <a:spLocks noChangeArrowheads="1"/>
          </p:cNvSpPr>
          <p:nvPr/>
        </p:nvSpPr>
        <p:spPr bwMode="auto">
          <a:xfrm rot="-5400000">
            <a:off x="3255963" y="2951162"/>
            <a:ext cx="346075" cy="457200"/>
          </a:xfrm>
          <a:prstGeom prst="upArrow">
            <a:avLst>
              <a:gd name="adj1" fmla="val 50000"/>
              <a:gd name="adj2" fmla="val 68862"/>
            </a:avLst>
          </a:prstGeom>
          <a:solidFill>
            <a:schemeClr val="accent1"/>
          </a:solidFill>
          <a:ln w="9525">
            <a:solidFill>
              <a:schemeClr val="tx1"/>
            </a:solidFill>
            <a:miter lim="800000"/>
            <a:headEnd/>
            <a:tailEnd/>
          </a:ln>
        </p:spPr>
        <p:txBody>
          <a:bodyPr vert="eaVert" wrap="none" anchor="ctr"/>
          <a:lstStyle/>
          <a:p>
            <a:endParaRPr lang="en-US" dirty="0">
              <a:latin typeface="Times New Roman" pitchFamily="18" charset="0"/>
              <a:cs typeface="Times New Roman" pitchFamily="18" charset="0"/>
            </a:endParaRPr>
          </a:p>
        </p:txBody>
      </p:sp>
      <p:sp>
        <p:nvSpPr>
          <p:cNvPr id="18" name="Rectangle 3"/>
          <p:cNvSpPr>
            <a:spLocks noChangeArrowheads="1"/>
          </p:cNvSpPr>
          <p:nvPr/>
        </p:nvSpPr>
        <p:spPr bwMode="auto">
          <a:xfrm>
            <a:off x="428596" y="5778500"/>
            <a:ext cx="3886200" cy="8509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anchor="ctr"/>
          <a:lstStyle/>
          <a:p>
            <a:pPr algn="ctr">
              <a:defRPr/>
            </a:pPr>
            <a:r>
              <a:rPr lang="en-US" sz="1200" b="1" dirty="0">
                <a:latin typeface="Times New Roman" pitchFamily="18" charset="0"/>
                <a:cs typeface="Times New Roman" pitchFamily="18" charset="0"/>
              </a:rPr>
              <a:t>Vipul Better Care Management Services </a:t>
            </a:r>
            <a:r>
              <a:rPr lang="en-US" sz="1200" dirty="0">
                <a:latin typeface="Times New Roman" pitchFamily="18" charset="0"/>
                <a:cs typeface="Times New Roman" pitchFamily="18" charset="0"/>
              </a:rPr>
              <a:t>LLC , is the largest local TPA in Oman. Is also a leading player in Gulf Medical Tourism and IT Solutions </a:t>
            </a:r>
          </a:p>
        </p:txBody>
      </p:sp>
      <p:sp>
        <p:nvSpPr>
          <p:cNvPr id="16" name="Rectangle 3"/>
          <p:cNvSpPr>
            <a:spLocks noChangeArrowheads="1"/>
          </p:cNvSpPr>
          <p:nvPr/>
        </p:nvSpPr>
        <p:spPr bwMode="auto">
          <a:xfrm>
            <a:off x="4972080" y="5791200"/>
            <a:ext cx="3886200" cy="8382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nchor="ctr"/>
          <a:lstStyle/>
          <a:p>
            <a:pPr algn="ctr">
              <a:defRPr/>
            </a:pPr>
            <a:r>
              <a:rPr lang="en-US" sz="1200" b="1" dirty="0">
                <a:latin typeface="Times New Roman" pitchFamily="18" charset="0"/>
                <a:cs typeface="Times New Roman" pitchFamily="18" charset="0"/>
              </a:rPr>
              <a:t>RTS Rural Technologies solutions Pvt </a:t>
            </a:r>
            <a:r>
              <a:rPr lang="en-US" sz="1200" dirty="0">
                <a:latin typeface="Times New Roman" pitchFamily="18" charset="0"/>
                <a:cs typeface="Times New Roman" pitchFamily="18" charset="0"/>
              </a:rPr>
              <a:t>Ltd  is a leading player in  Smart Card based Health Delivery services  and IT based solutions and runs  </a:t>
            </a:r>
            <a:r>
              <a:rPr lang="en-US" sz="1200" b="1" dirty="0">
                <a:latin typeface="Times New Roman" pitchFamily="18" charset="0"/>
                <a:cs typeface="Times New Roman" pitchFamily="18" charset="0"/>
              </a:rPr>
              <a:t>MedHealth Cliniq </a:t>
            </a:r>
            <a:r>
              <a:rPr lang="en-US" sz="1200" dirty="0">
                <a:latin typeface="Times New Roman" pitchFamily="18" charset="0"/>
                <a:cs typeface="Times New Roman" pitchFamily="18" charset="0"/>
              </a:rPr>
              <a:t>( Retail Clinics )   </a:t>
            </a:r>
            <a:r>
              <a:rPr lang="en-US" sz="1200" b="1" dirty="0">
                <a:latin typeface="Times New Roman" pitchFamily="18" charset="0"/>
                <a:cs typeface="Times New Roman" pitchFamily="18" charset="0"/>
              </a:rPr>
              <a:t>and MedHealth Store </a:t>
            </a:r>
            <a:r>
              <a:rPr lang="en-US" sz="1200" dirty="0">
                <a:latin typeface="Times New Roman" pitchFamily="18" charset="0"/>
                <a:cs typeface="Times New Roman" pitchFamily="18" charset="0"/>
              </a:rPr>
              <a:t>(Online Health Store ) . </a:t>
            </a:r>
          </a:p>
        </p:txBody>
      </p:sp>
      <p:sp>
        <p:nvSpPr>
          <p:cNvPr id="4123" name="AutoShape 11"/>
          <p:cNvSpPr>
            <a:spLocks noChangeArrowheads="1"/>
          </p:cNvSpPr>
          <p:nvPr/>
        </p:nvSpPr>
        <p:spPr bwMode="auto">
          <a:xfrm rot="10800000">
            <a:off x="6629400" y="5257799"/>
            <a:ext cx="304800" cy="533400"/>
          </a:xfrm>
          <a:prstGeom prst="upArrow">
            <a:avLst>
              <a:gd name="adj1" fmla="val 50000"/>
              <a:gd name="adj2" fmla="val 74991"/>
            </a:avLst>
          </a:prstGeom>
          <a:solidFill>
            <a:schemeClr val="accent1"/>
          </a:solidFill>
          <a:ln w="9525">
            <a:solidFill>
              <a:schemeClr val="tx1"/>
            </a:solidFill>
            <a:miter lim="800000"/>
            <a:headEnd/>
            <a:tailEnd/>
          </a:ln>
        </p:spPr>
        <p:txBody>
          <a:bodyPr vert="eaVert" wrap="none" anchor="ctr"/>
          <a:lstStyle/>
          <a:p>
            <a:endParaRPr lang="en-US" dirty="0">
              <a:latin typeface="Times New Roman" pitchFamily="18" charset="0"/>
              <a:cs typeface="Times New Roman" pitchFamily="18" charset="0"/>
            </a:endParaRPr>
          </a:p>
        </p:txBody>
      </p:sp>
      <p:sp>
        <p:nvSpPr>
          <p:cNvPr id="4124" name="AutoShape 11"/>
          <p:cNvSpPr>
            <a:spLocks noChangeArrowheads="1"/>
          </p:cNvSpPr>
          <p:nvPr/>
        </p:nvSpPr>
        <p:spPr bwMode="auto">
          <a:xfrm rot="10800000">
            <a:off x="2071688" y="5257800"/>
            <a:ext cx="290512" cy="495300"/>
          </a:xfrm>
          <a:prstGeom prst="upArrow">
            <a:avLst>
              <a:gd name="adj1" fmla="val 50000"/>
              <a:gd name="adj2" fmla="val 74991"/>
            </a:avLst>
          </a:prstGeom>
          <a:solidFill>
            <a:schemeClr val="accent1"/>
          </a:solidFill>
          <a:ln w="9525">
            <a:solidFill>
              <a:schemeClr val="tx1"/>
            </a:solidFill>
            <a:miter lim="800000"/>
            <a:headEnd/>
            <a:tailEnd/>
          </a:ln>
        </p:spPr>
        <p:txBody>
          <a:bodyPr vert="eaVert" wrap="none" anchor="ctr"/>
          <a:lstStyle/>
          <a:p>
            <a:endParaRPr lang="en-US" dirty="0">
              <a:latin typeface="Times New Roman" pitchFamily="18" charset="0"/>
              <a:cs typeface="Times New Roman" pitchFamily="18" charset="0"/>
            </a:endParaRPr>
          </a:p>
        </p:txBody>
      </p:sp>
      <p:sp>
        <p:nvSpPr>
          <p:cNvPr id="15" name="AutoShape 14"/>
          <p:cNvSpPr>
            <a:spLocks noChangeArrowheads="1"/>
          </p:cNvSpPr>
          <p:nvPr/>
        </p:nvSpPr>
        <p:spPr bwMode="auto">
          <a:xfrm rot="5400000">
            <a:off x="5694362" y="3179762"/>
            <a:ext cx="346075" cy="457200"/>
          </a:xfrm>
          <a:prstGeom prst="upArrow">
            <a:avLst>
              <a:gd name="adj1" fmla="val 50000"/>
              <a:gd name="adj2" fmla="val 68862"/>
            </a:avLst>
          </a:prstGeom>
          <a:solidFill>
            <a:schemeClr val="accent1"/>
          </a:solidFill>
          <a:ln w="9525">
            <a:solidFill>
              <a:schemeClr val="tx1"/>
            </a:solidFill>
            <a:miter lim="800000"/>
            <a:headEnd/>
            <a:tailEnd/>
          </a:ln>
        </p:spPr>
        <p:txBody>
          <a:bodyPr vert="eaVert" wrap="none" anchor="ctr"/>
          <a:lstStyle/>
          <a:p>
            <a:endParaRPr lang="en-US" dirty="0">
              <a:latin typeface="Times New Roman" pitchFamily="18" charset="0"/>
              <a:cs typeface="Times New Roman" pitchFamily="18" charset="0"/>
            </a:endParaRPr>
          </a:p>
        </p:txBody>
      </p:sp>
      <p:sp>
        <p:nvSpPr>
          <p:cNvPr id="17" name="Rectangle 4"/>
          <p:cNvSpPr>
            <a:spLocks noChangeArrowheads="1"/>
          </p:cNvSpPr>
          <p:nvPr/>
        </p:nvSpPr>
        <p:spPr bwMode="auto">
          <a:xfrm>
            <a:off x="6096000" y="2057400"/>
            <a:ext cx="2667000" cy="990600"/>
          </a:xfrm>
          <a:prstGeom prst="rect">
            <a:avLst/>
          </a:prstGeom>
          <a:ln>
            <a:headEnd/>
            <a:tailEnd/>
          </a:ln>
        </p:spPr>
        <p:style>
          <a:lnRef idx="1">
            <a:schemeClr val="dk1"/>
          </a:lnRef>
          <a:fillRef idx="2">
            <a:schemeClr val="dk1"/>
          </a:fillRef>
          <a:effectRef idx="1">
            <a:schemeClr val="dk1"/>
          </a:effectRef>
          <a:fontRef idx="minor">
            <a:schemeClr val="dk1"/>
          </a:fontRef>
        </p:style>
        <p:txBody>
          <a:bodyPr wrap="square" anchor="ctr"/>
          <a:lstStyle/>
          <a:p>
            <a:pPr algn="ctr">
              <a:defRPr/>
            </a:pPr>
            <a:r>
              <a:rPr lang="en-US" sz="1200" b="1" dirty="0">
                <a:latin typeface="Times New Roman" pitchFamily="18" charset="0"/>
                <a:cs typeface="Times New Roman" pitchFamily="18" charset="0"/>
              </a:rPr>
              <a:t>Real Estate Development. </a:t>
            </a:r>
            <a:r>
              <a:rPr lang="en-US" sz="1200" dirty="0">
                <a:latin typeface="Times New Roman" pitchFamily="18" charset="0"/>
                <a:cs typeface="Times New Roman" pitchFamily="18" charset="0"/>
              </a:rPr>
              <a:t>Vipul Group  Associate Companies are  leading players in real estate development</a:t>
            </a:r>
          </a:p>
        </p:txBody>
      </p:sp>
      <p:sp>
        <p:nvSpPr>
          <p:cNvPr id="19" name="Slide Number Placeholder 18"/>
          <p:cNvSpPr>
            <a:spLocks noGrp="1"/>
          </p:cNvSpPr>
          <p:nvPr>
            <p:ph type="sldNum" sz="quarter" idx="12"/>
          </p:nvPr>
        </p:nvSpPr>
        <p:spPr>
          <a:xfrm>
            <a:off x="8778240" y="6492875"/>
            <a:ext cx="365760" cy="365125"/>
          </a:xfrm>
        </p:spPr>
        <p:txBody>
          <a:bodyPr/>
          <a:lstStyle/>
          <a:p>
            <a:pPr>
              <a:defRPr/>
            </a:pPr>
            <a:fld id="{15F92963-7ACD-4987-A2E5-94FA13858280}" type="slidenum">
              <a:rPr lang="en-US" sz="1100" smtClean="0">
                <a:latin typeface="Times New Roman" pitchFamily="18" charset="0"/>
                <a:cs typeface="Times New Roman" pitchFamily="18" charset="0"/>
              </a:rPr>
              <a:pPr>
                <a:defRPr/>
              </a:pPr>
              <a:t>2</a:t>
            </a:fld>
            <a:endParaRPr lang="en-US" sz="1100" dirty="0">
              <a:latin typeface="Times New Roman" pitchFamily="18" charset="0"/>
              <a:cs typeface="Times New Roman" pitchFamily="18" charset="0"/>
            </a:endParaRPr>
          </a:p>
        </p:txBody>
      </p:sp>
      <p:sp>
        <p:nvSpPr>
          <p:cNvPr id="20" name="TextBox 19"/>
          <p:cNvSpPr txBox="1"/>
          <p:nvPr/>
        </p:nvSpPr>
        <p:spPr>
          <a:xfrm>
            <a:off x="381000" y="228600"/>
            <a:ext cx="8305800" cy="523220"/>
          </a:xfrm>
          <a:prstGeom prst="rect">
            <a:avLst/>
          </a:prstGeom>
          <a:noFill/>
        </p:spPr>
        <p:txBody>
          <a:bodyPr wrap="square" rtlCol="0">
            <a:spAutoFit/>
          </a:bodyPr>
          <a:lstStyle/>
          <a:p>
            <a:pPr algn="ctr"/>
            <a:r>
              <a:rPr lang="en-US" sz="2800" u="sng" dirty="0" smtClean="0">
                <a:latin typeface="Times New Roman" pitchFamily="18" charset="0"/>
                <a:cs typeface="Times New Roman" pitchFamily="18" charset="0"/>
              </a:rPr>
              <a:t>Organization Profile of Vipul Med Corp TPA Pvt. Ltd</a:t>
            </a:r>
            <a:endParaRPr lang="en-US" sz="2000"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8" name="Text Box 10"/>
          <p:cNvSpPr txBox="1">
            <a:spLocks noChangeArrowheads="1"/>
          </p:cNvSpPr>
          <p:nvPr/>
        </p:nvSpPr>
        <p:spPr bwMode="auto">
          <a:xfrm>
            <a:off x="4800600" y="914400"/>
            <a:ext cx="3810000" cy="5562600"/>
          </a:xfrm>
          <a:prstGeom prst="rect">
            <a:avLst/>
          </a:prstGeom>
          <a:solidFill>
            <a:schemeClr val="accent1">
              <a:lumMod val="20000"/>
              <a:lumOff val="80000"/>
            </a:schemeClr>
          </a:solidFill>
          <a:ln w="9525">
            <a:solidFill>
              <a:schemeClr val="tx1"/>
            </a:solidFill>
            <a:miter lim="800000"/>
            <a:headEnd/>
            <a:tailEnd/>
          </a:ln>
        </p:spPr>
        <p:txBody>
          <a:bodyPr wrap="square">
            <a:spAutoFit/>
          </a:bodyPr>
          <a:lstStyle/>
          <a:p>
            <a:r>
              <a:rPr lang="en-US" b="1" dirty="0" smtClean="0">
                <a:latin typeface="Times New Roman" pitchFamily="18" charset="0"/>
                <a:cs typeface="Times New Roman" pitchFamily="18" charset="0"/>
              </a:rPr>
              <a:t>Empanelment Insurance Company</a:t>
            </a:r>
          </a:p>
          <a:p>
            <a:endParaRPr lang="en-US" b="1" dirty="0" smtClean="0">
              <a:latin typeface="Times New Roman" pitchFamily="18" charset="0"/>
              <a:cs typeface="Times New Roman" pitchFamily="18" charset="0"/>
            </a:endParaRPr>
          </a:p>
          <a:p>
            <a:pPr>
              <a:buFontTx/>
              <a:buChar char="•"/>
            </a:pPr>
            <a:r>
              <a:rPr lang="en-US" dirty="0" smtClean="0">
                <a:latin typeface="Times New Roman" pitchFamily="18" charset="0"/>
                <a:cs typeface="Times New Roman" pitchFamily="18" charset="0"/>
              </a:rPr>
              <a:t> New India Assurance Co Ltd.</a:t>
            </a:r>
          </a:p>
          <a:p>
            <a:pPr>
              <a:buFontTx/>
              <a:buChar char="•"/>
            </a:pPr>
            <a:r>
              <a:rPr lang="en-US" dirty="0" smtClean="0">
                <a:latin typeface="Times New Roman" pitchFamily="18" charset="0"/>
                <a:cs typeface="Times New Roman" pitchFamily="18" charset="0"/>
              </a:rPr>
              <a:t> National Insurance CO Ltd.</a:t>
            </a:r>
          </a:p>
          <a:p>
            <a:pPr>
              <a:buFontTx/>
              <a:buChar char="•"/>
            </a:pPr>
            <a:r>
              <a:rPr lang="en-US" dirty="0" smtClean="0">
                <a:latin typeface="Times New Roman" pitchFamily="18" charset="0"/>
                <a:cs typeface="Times New Roman" pitchFamily="18" charset="0"/>
              </a:rPr>
              <a:t> United Insurance Co Ltd</a:t>
            </a:r>
          </a:p>
          <a:p>
            <a:pPr>
              <a:buFontTx/>
              <a:buChar char="•"/>
            </a:pPr>
            <a:r>
              <a:rPr lang="en-US" dirty="0" smtClean="0">
                <a:latin typeface="Times New Roman" pitchFamily="18" charset="0"/>
                <a:cs typeface="Times New Roman" pitchFamily="18" charset="0"/>
              </a:rPr>
              <a:t> Oriental Insurance CO Ltd</a:t>
            </a:r>
          </a:p>
          <a:p>
            <a:pPr>
              <a:buFontTx/>
              <a:buChar char="•"/>
            </a:pPr>
            <a:r>
              <a:rPr lang="en-US" dirty="0" smtClean="0">
                <a:latin typeface="Times New Roman" pitchFamily="18" charset="0"/>
                <a:cs typeface="Times New Roman" pitchFamily="18" charset="0"/>
              </a:rPr>
              <a:t> Reliance General Insurance Co Ltd</a:t>
            </a:r>
          </a:p>
          <a:p>
            <a:pPr>
              <a:buFontTx/>
              <a:buChar char="•"/>
            </a:pPr>
            <a:r>
              <a:rPr lang="en-US" dirty="0" smtClean="0">
                <a:latin typeface="Times New Roman" pitchFamily="18" charset="0"/>
                <a:cs typeface="Times New Roman" pitchFamily="18" charset="0"/>
              </a:rPr>
              <a:t> ICICI Lombard General Insurance </a:t>
            </a:r>
          </a:p>
          <a:p>
            <a:pPr>
              <a:buFontTx/>
              <a:buChar char="•"/>
            </a:pPr>
            <a:r>
              <a:rPr lang="en-US" dirty="0" smtClean="0">
                <a:latin typeface="Times New Roman" pitchFamily="18" charset="0"/>
                <a:cs typeface="Times New Roman" pitchFamily="18" charset="0"/>
              </a:rPr>
              <a:t> Apollo  Munich Health Insurance</a:t>
            </a:r>
          </a:p>
          <a:p>
            <a:pPr>
              <a:buFontTx/>
              <a:buChar char="•"/>
            </a:pPr>
            <a:r>
              <a:rPr lang="en-US" dirty="0" smtClean="0">
                <a:latin typeface="Times New Roman" pitchFamily="18" charset="0"/>
                <a:cs typeface="Times New Roman" pitchFamily="18" charset="0"/>
              </a:rPr>
              <a:t> HDFC Ergo Insurance</a:t>
            </a:r>
          </a:p>
          <a:p>
            <a:pPr>
              <a:buFontTx/>
              <a:buChar char="•"/>
            </a:pPr>
            <a:r>
              <a:rPr lang="en-US" dirty="0" smtClean="0">
                <a:latin typeface="Times New Roman" pitchFamily="18" charset="0"/>
                <a:cs typeface="Times New Roman" pitchFamily="18" charset="0"/>
              </a:rPr>
              <a:t>Star Health &amp; Allied Gen Insurance </a:t>
            </a:r>
          </a:p>
          <a:p>
            <a:pPr>
              <a:buFontTx/>
              <a:buChar char="•"/>
            </a:pPr>
            <a:r>
              <a:rPr lang="en-US" dirty="0" smtClean="0">
                <a:latin typeface="Times New Roman" pitchFamily="18" charset="0"/>
                <a:cs typeface="Times New Roman" pitchFamily="18" charset="0"/>
              </a:rPr>
              <a:t> IFFCO Tokyo General Insurance</a:t>
            </a:r>
          </a:p>
          <a:p>
            <a:pPr>
              <a:buFontTx/>
              <a:buChar char="•"/>
            </a:pPr>
            <a:r>
              <a:rPr lang="en-US" dirty="0" smtClean="0">
                <a:latin typeface="Times New Roman" pitchFamily="18" charset="0"/>
                <a:cs typeface="Times New Roman" pitchFamily="18" charset="0"/>
              </a:rPr>
              <a:t> Bharti Axa General insurance</a:t>
            </a:r>
          </a:p>
          <a:p>
            <a:pPr>
              <a:buFontTx/>
              <a:buChar char="•"/>
            </a:pPr>
            <a:r>
              <a:rPr lang="en-US" dirty="0" smtClean="0">
                <a:latin typeface="Times New Roman" pitchFamily="18" charset="0"/>
                <a:cs typeface="Times New Roman" pitchFamily="18" charset="0"/>
              </a:rPr>
              <a:t> Universal </a:t>
            </a:r>
            <a:r>
              <a:rPr lang="en-US" dirty="0" err="1" smtClean="0">
                <a:latin typeface="Times New Roman" pitchFamily="18" charset="0"/>
                <a:cs typeface="Times New Roman" pitchFamily="18" charset="0"/>
              </a:rPr>
              <a:t>Sompo</a:t>
            </a:r>
            <a:r>
              <a:rPr lang="en-US" dirty="0" smtClean="0">
                <a:latin typeface="Times New Roman" pitchFamily="18" charset="0"/>
                <a:cs typeface="Times New Roman" pitchFamily="18" charset="0"/>
              </a:rPr>
              <a:t> Gen Ins Co</a:t>
            </a:r>
          </a:p>
          <a:p>
            <a:pPr>
              <a:buFontTx/>
              <a:buChar char="•"/>
            </a:pPr>
            <a:r>
              <a:rPr lang="en-US" dirty="0" smtClean="0">
                <a:latin typeface="Times New Roman" pitchFamily="18" charset="0"/>
                <a:cs typeface="Times New Roman" pitchFamily="18" charset="0"/>
              </a:rPr>
              <a:t>Max </a:t>
            </a:r>
            <a:r>
              <a:rPr lang="en-US" dirty="0" err="1">
                <a:latin typeface="Times New Roman" pitchFamily="18" charset="0"/>
                <a:cs typeface="Times New Roman" pitchFamily="18" charset="0"/>
              </a:rPr>
              <a:t>Bupa</a:t>
            </a:r>
            <a:r>
              <a:rPr lang="en-US" dirty="0">
                <a:latin typeface="Times New Roman" pitchFamily="18" charset="0"/>
                <a:cs typeface="Times New Roman" pitchFamily="18" charset="0"/>
              </a:rPr>
              <a:t> General Insurance Co</a:t>
            </a:r>
          </a:p>
          <a:p>
            <a:pPr>
              <a:buFontTx/>
              <a:buChar char="•"/>
            </a:pPr>
            <a:r>
              <a:rPr lang="en-US" dirty="0" err="1">
                <a:latin typeface="Times New Roman" pitchFamily="18" charset="0"/>
                <a:cs typeface="Times New Roman" pitchFamily="18" charset="0"/>
              </a:rPr>
              <a:t>Religare</a:t>
            </a:r>
            <a:r>
              <a:rPr lang="en-US" dirty="0">
                <a:latin typeface="Times New Roman" pitchFamily="18" charset="0"/>
                <a:cs typeface="Times New Roman" pitchFamily="18" charset="0"/>
              </a:rPr>
              <a:t> General Insurance Co </a:t>
            </a:r>
          </a:p>
          <a:p>
            <a:pPr>
              <a:buFontTx/>
              <a:buChar char="•"/>
            </a:pPr>
            <a:r>
              <a:rPr lang="en-US" dirty="0">
                <a:latin typeface="Times New Roman" pitchFamily="18" charset="0"/>
                <a:cs typeface="Times New Roman" pitchFamily="18" charset="0"/>
              </a:rPr>
              <a:t>LIC of India</a:t>
            </a:r>
          </a:p>
          <a:p>
            <a:pPr>
              <a:buFontTx/>
              <a:buChar char="•"/>
            </a:pPr>
            <a:r>
              <a:rPr lang="en-US" dirty="0">
                <a:latin typeface="Times New Roman" pitchFamily="18" charset="0"/>
                <a:cs typeface="Times New Roman" pitchFamily="18" charset="0"/>
              </a:rPr>
              <a:t>Liberty Videocon General </a:t>
            </a:r>
            <a:r>
              <a:rPr lang="en-US" dirty="0" smtClean="0">
                <a:latin typeface="Times New Roman" pitchFamily="18" charset="0"/>
                <a:cs typeface="Times New Roman" pitchFamily="18" charset="0"/>
              </a:rPr>
              <a:t>Insurance</a:t>
            </a:r>
            <a:endParaRPr lang="en-US" dirty="0">
              <a:latin typeface="Times New Roman" pitchFamily="18" charset="0"/>
              <a:cs typeface="Times New Roman" pitchFamily="18" charset="0"/>
            </a:endParaRPr>
          </a:p>
          <a:p>
            <a:pPr>
              <a:spcBef>
                <a:spcPct val="50000"/>
              </a:spcBef>
            </a:pPr>
            <a:endParaRPr lang="en-US" dirty="0">
              <a:latin typeface="Times New Roman" pitchFamily="18" charset="0"/>
              <a:cs typeface="Times New Roman" pitchFamily="18" charset="0"/>
            </a:endParaRPr>
          </a:p>
        </p:txBody>
      </p:sp>
      <p:sp>
        <p:nvSpPr>
          <p:cNvPr id="5126" name="Rectangle 5"/>
          <p:cNvSpPr>
            <a:spLocks noGrp="1" noChangeArrowheads="1"/>
          </p:cNvSpPr>
          <p:nvPr>
            <p:ph type="body" sz="half" idx="1"/>
          </p:nvPr>
        </p:nvSpPr>
        <p:spPr>
          <a:xfrm>
            <a:off x="457200" y="914400"/>
            <a:ext cx="4038600" cy="5562600"/>
          </a:xfrm>
          <a:solidFill>
            <a:schemeClr val="accent1">
              <a:lumMod val="20000"/>
              <a:lumOff val="80000"/>
            </a:schemeClr>
          </a:solidFill>
          <a:ln>
            <a:solidFill>
              <a:schemeClr val="tx1"/>
            </a:solidFill>
          </a:ln>
        </p:spPr>
        <p:txBody>
          <a:bodyPr>
            <a:normAutofit/>
          </a:bodyPr>
          <a:lstStyle/>
          <a:p>
            <a:pPr algn="just" eaLnBrk="1" hangingPunct="1">
              <a:lnSpc>
                <a:spcPct val="80000"/>
              </a:lnSpc>
              <a:buFontTx/>
              <a:buNone/>
            </a:pPr>
            <a:r>
              <a:rPr lang="en-US" sz="1600" b="1" dirty="0" smtClean="0">
                <a:latin typeface="Times New Roman" pitchFamily="18" charset="0"/>
                <a:cs typeface="Times New Roman" pitchFamily="18" charset="0"/>
              </a:rPr>
              <a:t>   </a:t>
            </a:r>
          </a:p>
          <a:p>
            <a:pPr algn="just" eaLnBrk="1" hangingPunct="1">
              <a:lnSpc>
                <a:spcPct val="80000"/>
              </a:lnSpc>
              <a:buFontTx/>
              <a:buNone/>
            </a:pPr>
            <a:r>
              <a:rPr lang="en-US" sz="1600" b="1" dirty="0" smtClean="0">
                <a:latin typeface="Times New Roman" pitchFamily="18" charset="0"/>
                <a:cs typeface="Times New Roman" pitchFamily="18" charset="0"/>
              </a:rPr>
              <a:t>    Vipul MedCorp TPA Pvt. Ltd.</a:t>
            </a:r>
          </a:p>
          <a:p>
            <a:pPr algn="just" eaLnBrk="1" hangingPunct="1">
              <a:lnSpc>
                <a:spcPct val="80000"/>
              </a:lnSpc>
              <a:buFontTx/>
              <a:buNone/>
            </a:pPr>
            <a:endParaRPr lang="en-US" sz="1600" b="1" dirty="0" smtClean="0">
              <a:latin typeface="Times New Roman" pitchFamily="18" charset="0"/>
              <a:cs typeface="Times New Roman" pitchFamily="18" charset="0"/>
            </a:endParaRPr>
          </a:p>
          <a:p>
            <a:pPr algn="just" eaLnBrk="1" hangingPunct="1">
              <a:lnSpc>
                <a:spcPct val="80000"/>
              </a:lnSpc>
              <a:buFontTx/>
              <a:buNone/>
            </a:pP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We are an ISO 9001:2008 certified and  an IRDA Licensed, Third Party Administrator (Health), engaged in following services </a:t>
            </a:r>
          </a:p>
          <a:p>
            <a:pPr algn="just" eaLnBrk="1" hangingPunct="1">
              <a:lnSpc>
                <a:spcPct val="80000"/>
              </a:lnSpc>
              <a:buFontTx/>
              <a:buNone/>
            </a:pPr>
            <a:endParaRPr lang="en-US" sz="1600" dirty="0" smtClean="0">
              <a:latin typeface="Times New Roman" pitchFamily="18" charset="0"/>
              <a:cs typeface="Times New Roman" pitchFamily="18" charset="0"/>
            </a:endParaRPr>
          </a:p>
          <a:p>
            <a:pPr lvl="1" eaLnBrk="1" hangingPunct="1">
              <a:lnSpc>
                <a:spcPct val="80000"/>
              </a:lnSpc>
              <a:buFont typeface="Wingdings" pitchFamily="2" charset="2"/>
              <a:buChar char="§"/>
            </a:pPr>
            <a:r>
              <a:rPr lang="en-US" sz="1600" b="1" dirty="0" smtClean="0">
                <a:latin typeface="Times New Roman" pitchFamily="18" charset="0"/>
                <a:cs typeface="Times New Roman" pitchFamily="18" charset="0"/>
              </a:rPr>
              <a:t>Cashless</a:t>
            </a:r>
            <a:endParaRPr lang="en-US" sz="1600" dirty="0" smtClean="0">
              <a:latin typeface="Times New Roman" pitchFamily="18" charset="0"/>
              <a:cs typeface="Times New Roman" pitchFamily="18" charset="0"/>
            </a:endParaRPr>
          </a:p>
          <a:p>
            <a:pPr lvl="1" eaLnBrk="1" hangingPunct="1">
              <a:lnSpc>
                <a:spcPct val="80000"/>
              </a:lnSpc>
              <a:buFont typeface="Wingdings" pitchFamily="2" charset="2"/>
              <a:buChar char="§"/>
            </a:pPr>
            <a:r>
              <a:rPr lang="en-US" sz="1600" b="1" dirty="0" smtClean="0">
                <a:latin typeface="Times New Roman" pitchFamily="18" charset="0"/>
                <a:cs typeface="Times New Roman" pitchFamily="18" charset="0"/>
              </a:rPr>
              <a:t>Claim processing</a:t>
            </a:r>
            <a:endParaRPr lang="en-US" sz="1600" dirty="0" smtClean="0">
              <a:latin typeface="Times New Roman" pitchFamily="18" charset="0"/>
              <a:cs typeface="Times New Roman" pitchFamily="18" charset="0"/>
            </a:endParaRPr>
          </a:p>
          <a:p>
            <a:pPr lvl="1" eaLnBrk="1" hangingPunct="1">
              <a:lnSpc>
                <a:spcPct val="80000"/>
              </a:lnSpc>
              <a:buFont typeface="Wingdings" pitchFamily="2" charset="2"/>
              <a:buChar char="§"/>
            </a:pPr>
            <a:r>
              <a:rPr lang="en-US" sz="1600" b="1" dirty="0" smtClean="0">
                <a:latin typeface="Times New Roman" pitchFamily="18" charset="0"/>
                <a:cs typeface="Times New Roman" pitchFamily="18" charset="0"/>
              </a:rPr>
              <a:t>Enrollment</a:t>
            </a:r>
            <a:endParaRPr lang="en-US" sz="1600" dirty="0" smtClean="0">
              <a:latin typeface="Times New Roman" pitchFamily="18" charset="0"/>
              <a:cs typeface="Times New Roman" pitchFamily="18" charset="0"/>
            </a:endParaRPr>
          </a:p>
          <a:p>
            <a:pPr lvl="1" eaLnBrk="1" hangingPunct="1">
              <a:lnSpc>
                <a:spcPct val="80000"/>
              </a:lnSpc>
              <a:buFont typeface="Wingdings" pitchFamily="2" charset="2"/>
              <a:buChar char="§"/>
            </a:pPr>
            <a:r>
              <a:rPr lang="en-US" sz="1600" b="1" dirty="0" smtClean="0">
                <a:latin typeface="Times New Roman" pitchFamily="18" charset="0"/>
                <a:cs typeface="Times New Roman" pitchFamily="18" charset="0"/>
              </a:rPr>
              <a:t>Cost Containment</a:t>
            </a:r>
            <a:endParaRPr lang="en-US" sz="1600" dirty="0" smtClean="0">
              <a:latin typeface="Times New Roman" pitchFamily="18" charset="0"/>
              <a:cs typeface="Times New Roman" pitchFamily="18" charset="0"/>
            </a:endParaRPr>
          </a:p>
          <a:p>
            <a:pPr lvl="1" eaLnBrk="1" hangingPunct="1">
              <a:lnSpc>
                <a:spcPct val="80000"/>
              </a:lnSpc>
              <a:buFont typeface="Wingdings" pitchFamily="2" charset="2"/>
              <a:buChar char="§"/>
            </a:pPr>
            <a:r>
              <a:rPr lang="en-US" sz="1600" b="1" dirty="0" smtClean="0">
                <a:latin typeface="Times New Roman" pitchFamily="18" charset="0"/>
                <a:cs typeface="Times New Roman" pitchFamily="18" charset="0"/>
              </a:rPr>
              <a:t>Online assistance</a:t>
            </a:r>
            <a:r>
              <a:rPr lang="en-US" sz="1600" dirty="0" smtClean="0">
                <a:latin typeface="Times New Roman" pitchFamily="18" charset="0"/>
                <a:cs typeface="Times New Roman" pitchFamily="18" charset="0"/>
              </a:rPr>
              <a:t> to Insured during hospitalization .</a:t>
            </a:r>
          </a:p>
          <a:p>
            <a:pPr lvl="1" eaLnBrk="1" hangingPunct="1">
              <a:lnSpc>
                <a:spcPct val="80000"/>
              </a:lnSpc>
              <a:buFont typeface="Wingdings" pitchFamily="2" charset="2"/>
              <a:buChar char="§"/>
            </a:pPr>
            <a:r>
              <a:rPr lang="en-US" sz="1600" b="1" dirty="0" smtClean="0">
                <a:latin typeface="Times New Roman" pitchFamily="18" charset="0"/>
                <a:cs typeface="Times New Roman" pitchFamily="18" charset="0"/>
              </a:rPr>
              <a:t>MIS/Reports</a:t>
            </a:r>
            <a:r>
              <a:rPr lang="en-US" sz="1600" dirty="0" smtClean="0">
                <a:latin typeface="Times New Roman" pitchFamily="18" charset="0"/>
                <a:cs typeface="Times New Roman" pitchFamily="18" charset="0"/>
              </a:rPr>
              <a:t> (online/offline) to Insurance co and  Insured.</a:t>
            </a:r>
          </a:p>
          <a:p>
            <a:pPr lvl="1" eaLnBrk="1" hangingPunct="1">
              <a:lnSpc>
                <a:spcPct val="80000"/>
              </a:lnSpc>
              <a:buFont typeface="Wingdings" pitchFamily="2" charset="2"/>
              <a:buChar char="§"/>
            </a:pPr>
            <a:r>
              <a:rPr lang="en-US" sz="1600" b="1" dirty="0" smtClean="0">
                <a:latin typeface="Times New Roman" pitchFamily="18" charset="0"/>
                <a:cs typeface="Times New Roman" pitchFamily="18" charset="0"/>
              </a:rPr>
              <a:t>Pre policy Check up</a:t>
            </a:r>
          </a:p>
          <a:p>
            <a:pPr lvl="1">
              <a:lnSpc>
                <a:spcPct val="80000"/>
              </a:lnSpc>
              <a:buFont typeface="Wingdings" pitchFamily="2" charset="2"/>
              <a:buChar char="§"/>
            </a:pPr>
            <a:r>
              <a:rPr lang="en-US" sz="1600" b="1" dirty="0">
                <a:latin typeface="Times New Roman" pitchFamily="18" charset="0"/>
                <a:cs typeface="Times New Roman" pitchFamily="18" charset="0"/>
              </a:rPr>
              <a:t>Health care Assistance </a:t>
            </a:r>
            <a:r>
              <a:rPr lang="en-US" sz="1600" dirty="0">
                <a:latin typeface="Times New Roman" pitchFamily="18" charset="0"/>
                <a:cs typeface="Times New Roman" pitchFamily="18" charset="0"/>
              </a:rPr>
              <a:t>services</a:t>
            </a:r>
          </a:p>
          <a:p>
            <a:pPr lvl="1" eaLnBrk="1" hangingPunct="1">
              <a:lnSpc>
                <a:spcPct val="80000"/>
              </a:lnSpc>
              <a:buFont typeface="Wingdings" pitchFamily="2" charset="2"/>
              <a:buChar char="§"/>
            </a:pPr>
            <a:endParaRPr lang="en-US" sz="1600" b="1" dirty="0" smtClean="0">
              <a:latin typeface="Times New Roman" pitchFamily="18" charset="0"/>
              <a:cs typeface="Times New Roman" pitchFamily="18" charset="0"/>
            </a:endParaRPr>
          </a:p>
          <a:p>
            <a:pPr eaLnBrk="1" hangingPunct="1">
              <a:lnSpc>
                <a:spcPct val="80000"/>
              </a:lnSpc>
            </a:pPr>
            <a:endParaRPr lang="en-US" sz="1600" dirty="0" smtClean="0">
              <a:latin typeface="Times New Roman" pitchFamily="18" charset="0"/>
              <a:cs typeface="Times New Roman" pitchFamily="18" charset="0"/>
            </a:endParaRPr>
          </a:p>
        </p:txBody>
      </p:sp>
      <p:sp>
        <p:nvSpPr>
          <p:cNvPr id="9" name="Rectangle 6"/>
          <p:cNvSpPr>
            <a:spLocks noGrp="1" noChangeArrowheads="1"/>
          </p:cNvSpPr>
          <p:nvPr>
            <p:ph type="sldNum" sz="quarter" idx="12"/>
          </p:nvPr>
        </p:nvSpPr>
        <p:spPr>
          <a:xfrm>
            <a:off x="8686800" y="6324600"/>
            <a:ext cx="326232" cy="448469"/>
          </a:xfrm>
        </p:spPr>
        <p:txBody>
          <a:bodyPr/>
          <a:lstStyle/>
          <a:p>
            <a:pPr>
              <a:defRPr/>
            </a:pPr>
            <a:fld id="{7F047DE1-95BC-4A98-8009-C5ADD242B639}" type="slidenum">
              <a:rPr lang="en-US" sz="1600"/>
              <a:pPr>
                <a:defRPr/>
              </a:pPr>
              <a:t>3</a:t>
            </a:fld>
            <a:endParaRPr lang="en-US" sz="1600" dirty="0"/>
          </a:p>
        </p:txBody>
      </p:sp>
      <p:sp>
        <p:nvSpPr>
          <p:cNvPr id="8" name="Slide Number Placeholder 7"/>
          <p:cNvSpPr txBox="1">
            <a:spLocks noGrp="1"/>
          </p:cNvSpPr>
          <p:nvPr/>
        </p:nvSpPr>
        <p:spPr bwMode="auto">
          <a:xfrm>
            <a:off x="6553200" y="6245225"/>
            <a:ext cx="2133600" cy="476250"/>
          </a:xfrm>
          <a:prstGeom prst="rect">
            <a:avLst/>
          </a:prstGeom>
          <a:noFill/>
          <a:ln>
            <a:miter lim="800000"/>
            <a:headEnd/>
            <a:tailEnd/>
          </a:ln>
        </p:spPr>
        <p:txBody>
          <a:bodyPr/>
          <a:lstStyle/>
          <a:p>
            <a:pPr algn="r">
              <a:defRPr/>
            </a:pPr>
            <a:endParaRPr lang="en-US" sz="1400" dirty="0">
              <a:latin typeface="+mn-lt"/>
            </a:endParaRPr>
          </a:p>
        </p:txBody>
      </p:sp>
      <p:pic>
        <p:nvPicPr>
          <p:cNvPr id="5127" name="Picture 12"/>
          <p:cNvPicPr>
            <a:picLocks noChangeAspect="1" noChangeArrowheads="1"/>
          </p:cNvPicPr>
          <p:nvPr/>
        </p:nvPicPr>
        <p:blipFill>
          <a:blip r:embed="rId2" cstate="print"/>
          <a:srcRect/>
          <a:stretch>
            <a:fillRect/>
          </a:stretch>
        </p:blipFill>
        <p:spPr bwMode="auto">
          <a:xfrm>
            <a:off x="7162800" y="6019800"/>
            <a:ext cx="1219200" cy="596900"/>
          </a:xfrm>
          <a:prstGeom prst="rect">
            <a:avLst/>
          </a:prstGeom>
          <a:noFill/>
          <a:ln w="9525">
            <a:noFill/>
            <a:miter lim="800000"/>
            <a:headEnd/>
            <a:tailEnd/>
          </a:ln>
        </p:spPr>
      </p:pic>
      <p:sp>
        <p:nvSpPr>
          <p:cNvPr id="11" name="TextBox 10"/>
          <p:cNvSpPr txBox="1"/>
          <p:nvPr/>
        </p:nvSpPr>
        <p:spPr>
          <a:xfrm>
            <a:off x="457200" y="76200"/>
            <a:ext cx="8229600" cy="646331"/>
          </a:xfrm>
          <a:prstGeom prst="rect">
            <a:avLst/>
          </a:prstGeom>
          <a:noFill/>
        </p:spPr>
        <p:txBody>
          <a:bodyPr wrap="square" rtlCol="0">
            <a:spAutoFit/>
          </a:bodyPr>
          <a:lstStyle/>
          <a:p>
            <a:pPr lvl="0" algn="ctr"/>
            <a:r>
              <a:rPr lang="en-US" sz="3600" u="sng" dirty="0" err="1" smtClean="0">
                <a:latin typeface="Times New Roman" pitchFamily="18" charset="0"/>
                <a:cs typeface="Times New Roman" pitchFamily="18" charset="0"/>
              </a:rPr>
              <a:t>Vipul</a:t>
            </a:r>
            <a:r>
              <a:rPr lang="en-US" sz="3600" u="sng" dirty="0" smtClean="0">
                <a:latin typeface="Times New Roman" pitchFamily="18" charset="0"/>
                <a:cs typeface="Times New Roman" pitchFamily="18" charset="0"/>
              </a:rPr>
              <a:t> Med Corp Introduction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u="sng" dirty="0" smtClean="0">
                <a:latin typeface="Times New Roman" pitchFamily="18" charset="0"/>
                <a:cs typeface="Times New Roman" pitchFamily="18" charset="0"/>
              </a:rPr>
              <a:t>Internship </a:t>
            </a:r>
            <a:r>
              <a:rPr lang="en-US" u="sng" dirty="0" smtClean="0">
                <a:latin typeface="Times New Roman" pitchFamily="18" charset="0"/>
                <a:cs typeface="Times New Roman" pitchFamily="18" charset="0"/>
              </a:rPr>
              <a:t>work</a:t>
            </a:r>
            <a:endParaRPr lang="en-US" u="sng"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76200" y="990600"/>
          <a:ext cx="8991600" cy="513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77200" cy="838200"/>
          </a:xfrm>
        </p:spPr>
        <p:txBody>
          <a:bodyPr>
            <a:normAutofit/>
          </a:bodyPr>
          <a:lstStyle/>
          <a:p>
            <a:r>
              <a:rPr lang="en-GB" sz="4000" u="sng" dirty="0" smtClean="0">
                <a:latin typeface="Times New Roman" pitchFamily="18" charset="0"/>
                <a:cs typeface="Times New Roman" pitchFamily="18" charset="0"/>
              </a:rPr>
              <a:t>Work done for new set up</a:t>
            </a:r>
            <a:endParaRPr lang="en-US" sz="4000" u="sng" dirty="0">
              <a:latin typeface="Times New Roman" pitchFamily="18" charset="0"/>
              <a:cs typeface="Times New Roman" pitchFamily="18" charset="0"/>
            </a:endParaRPr>
          </a:p>
        </p:txBody>
      </p:sp>
      <p:pic>
        <p:nvPicPr>
          <p:cNvPr id="4" name="Content Placeholder 3" descr="WP_20150416_21_29_08_Pro.jpg"/>
          <p:cNvPicPr>
            <a:picLocks noGrp="1" noChangeAspect="1"/>
          </p:cNvPicPr>
          <p:nvPr>
            <p:ph idx="1"/>
          </p:nvPr>
        </p:nvPicPr>
        <p:blipFill>
          <a:blip r:embed="rId2" cstate="print"/>
          <a:stretch>
            <a:fillRect/>
          </a:stretch>
        </p:blipFill>
        <p:spPr>
          <a:xfrm>
            <a:off x="228601" y="4343400"/>
            <a:ext cx="2666999" cy="1600200"/>
          </a:xfrm>
        </p:spPr>
      </p:pic>
      <p:pic>
        <p:nvPicPr>
          <p:cNvPr id="5" name="Picture 4" descr="WP_20150416_21_29_51_Pro.jpg"/>
          <p:cNvPicPr>
            <a:picLocks noChangeAspect="1"/>
          </p:cNvPicPr>
          <p:nvPr/>
        </p:nvPicPr>
        <p:blipFill>
          <a:blip r:embed="rId3" cstate="print"/>
          <a:stretch>
            <a:fillRect/>
          </a:stretch>
        </p:blipFill>
        <p:spPr>
          <a:xfrm>
            <a:off x="228600" y="2590800"/>
            <a:ext cx="2667000" cy="1524000"/>
          </a:xfrm>
          <a:prstGeom prst="rect">
            <a:avLst/>
          </a:prstGeom>
        </p:spPr>
      </p:pic>
      <p:pic>
        <p:nvPicPr>
          <p:cNvPr id="7" name="Picture 6" descr="WP_20150429_20_56_23_Pro.jpg"/>
          <p:cNvPicPr>
            <a:picLocks noChangeAspect="1"/>
          </p:cNvPicPr>
          <p:nvPr/>
        </p:nvPicPr>
        <p:blipFill>
          <a:blip r:embed="rId4" cstate="print"/>
          <a:stretch>
            <a:fillRect/>
          </a:stretch>
        </p:blipFill>
        <p:spPr>
          <a:xfrm>
            <a:off x="6172200" y="4343400"/>
            <a:ext cx="2819400" cy="1600200"/>
          </a:xfrm>
          <a:prstGeom prst="rect">
            <a:avLst/>
          </a:prstGeom>
        </p:spPr>
      </p:pic>
      <p:pic>
        <p:nvPicPr>
          <p:cNvPr id="8" name="Picture 7" descr="WP_20150429_20_59_57_Pro.jpg"/>
          <p:cNvPicPr>
            <a:picLocks noChangeAspect="1"/>
          </p:cNvPicPr>
          <p:nvPr/>
        </p:nvPicPr>
        <p:blipFill>
          <a:blip r:embed="rId5" cstate="print"/>
          <a:stretch>
            <a:fillRect/>
          </a:stretch>
        </p:blipFill>
        <p:spPr>
          <a:xfrm>
            <a:off x="3276601" y="4343400"/>
            <a:ext cx="2743200" cy="1600200"/>
          </a:xfrm>
          <a:prstGeom prst="rect">
            <a:avLst/>
          </a:prstGeom>
        </p:spPr>
      </p:pic>
      <p:pic>
        <p:nvPicPr>
          <p:cNvPr id="9" name="Picture 8" descr="2015-01-13 14.23.17.jpg"/>
          <p:cNvPicPr>
            <a:picLocks noChangeAspect="1"/>
          </p:cNvPicPr>
          <p:nvPr/>
        </p:nvPicPr>
        <p:blipFill>
          <a:blip r:embed="rId6" cstate="print"/>
          <a:stretch>
            <a:fillRect/>
          </a:stretch>
        </p:blipFill>
        <p:spPr>
          <a:xfrm>
            <a:off x="228600" y="838200"/>
            <a:ext cx="2667000" cy="1600200"/>
          </a:xfrm>
          <a:prstGeom prst="rect">
            <a:avLst/>
          </a:prstGeom>
        </p:spPr>
      </p:pic>
      <p:pic>
        <p:nvPicPr>
          <p:cNvPr id="10" name="Picture 9" descr="2015-03-18 17.53.10.jpg"/>
          <p:cNvPicPr>
            <a:picLocks noChangeAspect="1"/>
          </p:cNvPicPr>
          <p:nvPr/>
        </p:nvPicPr>
        <p:blipFill>
          <a:blip r:embed="rId7" cstate="print"/>
          <a:stretch>
            <a:fillRect/>
          </a:stretch>
        </p:blipFill>
        <p:spPr>
          <a:xfrm>
            <a:off x="3276600" y="877049"/>
            <a:ext cx="2667000" cy="1561351"/>
          </a:xfrm>
          <a:prstGeom prst="rect">
            <a:avLst/>
          </a:prstGeom>
        </p:spPr>
      </p:pic>
      <p:pic>
        <p:nvPicPr>
          <p:cNvPr id="11" name="Picture 10" descr="2015-03-22 19.31.04.jpg"/>
          <p:cNvPicPr>
            <a:picLocks noChangeAspect="1"/>
          </p:cNvPicPr>
          <p:nvPr/>
        </p:nvPicPr>
        <p:blipFill>
          <a:blip r:embed="rId8" cstate="print"/>
          <a:stretch>
            <a:fillRect/>
          </a:stretch>
        </p:blipFill>
        <p:spPr>
          <a:xfrm>
            <a:off x="3276600" y="2667000"/>
            <a:ext cx="2667000" cy="1447800"/>
          </a:xfrm>
          <a:prstGeom prst="rect">
            <a:avLst/>
          </a:prstGeom>
        </p:spPr>
      </p:pic>
      <p:pic>
        <p:nvPicPr>
          <p:cNvPr id="12" name="Picture 11" descr="2015-03-22 19.58.45.jpg"/>
          <p:cNvPicPr>
            <a:picLocks noChangeAspect="1"/>
          </p:cNvPicPr>
          <p:nvPr/>
        </p:nvPicPr>
        <p:blipFill>
          <a:blip r:embed="rId9" cstate="print"/>
          <a:stretch>
            <a:fillRect/>
          </a:stretch>
        </p:blipFill>
        <p:spPr>
          <a:xfrm>
            <a:off x="6248400" y="2667000"/>
            <a:ext cx="2667000" cy="1447800"/>
          </a:xfrm>
          <a:prstGeom prst="rect">
            <a:avLst/>
          </a:prstGeom>
        </p:spPr>
      </p:pic>
      <p:pic>
        <p:nvPicPr>
          <p:cNvPr id="13" name="Picture 12" descr="19032015139.jpg"/>
          <p:cNvPicPr>
            <a:picLocks noChangeAspect="1"/>
          </p:cNvPicPr>
          <p:nvPr/>
        </p:nvPicPr>
        <p:blipFill>
          <a:blip r:embed="rId10" cstate="print"/>
          <a:stretch>
            <a:fillRect/>
          </a:stretch>
        </p:blipFill>
        <p:spPr>
          <a:xfrm>
            <a:off x="6248401" y="838200"/>
            <a:ext cx="2683932" cy="1600200"/>
          </a:xfrm>
          <a:prstGeom prst="rect">
            <a:avLst/>
          </a:prstGeom>
        </p:spPr>
      </p:pic>
      <p:sp>
        <p:nvSpPr>
          <p:cNvPr id="14" name="Right Arrow 13"/>
          <p:cNvSpPr/>
          <p:nvPr/>
        </p:nvSpPr>
        <p:spPr>
          <a:xfrm>
            <a:off x="2743200" y="2057400"/>
            <a:ext cx="7620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a:off x="5791200" y="2057400"/>
            <a:ext cx="7620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8534400" y="2286000"/>
            <a:ext cx="3810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rot="10800000">
            <a:off x="5638801" y="3679520"/>
            <a:ext cx="74927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rot="10800000">
            <a:off x="2667001" y="3706367"/>
            <a:ext cx="74927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rot="5400000">
            <a:off x="60185" y="4094721"/>
            <a:ext cx="74927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a:off x="2679727" y="5516269"/>
            <a:ext cx="74927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a:off x="5867400" y="5562600"/>
            <a:ext cx="74927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2517714" y="849868"/>
            <a:ext cx="301686" cy="369332"/>
          </a:xfrm>
          <a:prstGeom prst="rect">
            <a:avLst/>
          </a:prstGeom>
          <a:noFill/>
        </p:spPr>
        <p:txBody>
          <a:bodyPr wrap="none" rtlCol="0">
            <a:spAutoFit/>
          </a:bodyPr>
          <a:lstStyle/>
          <a:p>
            <a:r>
              <a:rPr lang="en-US" b="1" dirty="0" smtClean="0">
                <a:solidFill>
                  <a:schemeClr val="bg1"/>
                </a:solidFill>
                <a:latin typeface="Times New Roman" pitchFamily="18" charset="0"/>
                <a:cs typeface="Times New Roman" pitchFamily="18" charset="0"/>
              </a:rPr>
              <a:t>1</a:t>
            </a:r>
            <a:endParaRPr lang="en-US" b="1" dirty="0">
              <a:solidFill>
                <a:schemeClr val="bg1"/>
              </a:solidFill>
              <a:latin typeface="Times New Roman" pitchFamily="18" charset="0"/>
              <a:cs typeface="Times New Roman" pitchFamily="18" charset="0"/>
            </a:endParaRPr>
          </a:p>
        </p:txBody>
      </p:sp>
      <p:sp>
        <p:nvSpPr>
          <p:cNvPr id="24" name="TextBox 23"/>
          <p:cNvSpPr txBox="1"/>
          <p:nvPr/>
        </p:nvSpPr>
        <p:spPr>
          <a:xfrm>
            <a:off x="5562600" y="926068"/>
            <a:ext cx="301686" cy="369332"/>
          </a:xfrm>
          <a:prstGeom prst="rect">
            <a:avLst/>
          </a:prstGeom>
          <a:noFill/>
        </p:spPr>
        <p:txBody>
          <a:bodyPr wrap="none" rtlCol="0">
            <a:spAutoFit/>
          </a:bodyPr>
          <a:lstStyle/>
          <a:p>
            <a:r>
              <a:rPr lang="en-US" b="1" dirty="0" smtClean="0">
                <a:solidFill>
                  <a:schemeClr val="bg1"/>
                </a:solidFill>
                <a:latin typeface="Times New Roman" pitchFamily="18" charset="0"/>
                <a:cs typeface="Times New Roman" pitchFamily="18" charset="0"/>
              </a:rPr>
              <a:t>2</a:t>
            </a:r>
            <a:endParaRPr lang="en-US" b="1" dirty="0">
              <a:solidFill>
                <a:schemeClr val="bg1"/>
              </a:solidFill>
              <a:latin typeface="Times New Roman" pitchFamily="18" charset="0"/>
              <a:cs typeface="Times New Roman" pitchFamily="18" charset="0"/>
            </a:endParaRPr>
          </a:p>
        </p:txBody>
      </p:sp>
      <p:sp>
        <p:nvSpPr>
          <p:cNvPr id="25" name="TextBox 24"/>
          <p:cNvSpPr txBox="1"/>
          <p:nvPr/>
        </p:nvSpPr>
        <p:spPr>
          <a:xfrm>
            <a:off x="8537514" y="914400"/>
            <a:ext cx="301686" cy="369332"/>
          </a:xfrm>
          <a:prstGeom prst="rect">
            <a:avLst/>
          </a:prstGeom>
          <a:noFill/>
        </p:spPr>
        <p:txBody>
          <a:bodyPr wrap="none" rtlCol="0">
            <a:spAutoFit/>
          </a:bodyPr>
          <a:lstStyle/>
          <a:p>
            <a:r>
              <a:rPr lang="en-US" b="1" dirty="0" smtClean="0">
                <a:solidFill>
                  <a:schemeClr val="bg1"/>
                </a:solidFill>
                <a:latin typeface="Times New Roman" pitchFamily="18" charset="0"/>
                <a:cs typeface="Times New Roman" pitchFamily="18" charset="0"/>
              </a:rPr>
              <a:t>3</a:t>
            </a:r>
            <a:endParaRPr lang="en-US" b="1" dirty="0">
              <a:solidFill>
                <a:schemeClr val="bg1"/>
              </a:solidFill>
              <a:latin typeface="Times New Roman" pitchFamily="18" charset="0"/>
              <a:cs typeface="Times New Roman" pitchFamily="18" charset="0"/>
            </a:endParaRPr>
          </a:p>
        </p:txBody>
      </p:sp>
      <p:sp>
        <p:nvSpPr>
          <p:cNvPr id="26" name="TextBox 25"/>
          <p:cNvSpPr txBox="1"/>
          <p:nvPr/>
        </p:nvSpPr>
        <p:spPr>
          <a:xfrm>
            <a:off x="8534400" y="3745468"/>
            <a:ext cx="301686" cy="369332"/>
          </a:xfrm>
          <a:prstGeom prst="rect">
            <a:avLst/>
          </a:prstGeom>
          <a:noFill/>
        </p:spPr>
        <p:txBody>
          <a:bodyPr wrap="none" rtlCol="0">
            <a:spAutoFit/>
          </a:bodyPr>
          <a:lstStyle/>
          <a:p>
            <a:r>
              <a:rPr lang="en-US" b="1" dirty="0" smtClean="0">
                <a:solidFill>
                  <a:schemeClr val="bg1"/>
                </a:solidFill>
                <a:latin typeface="Times New Roman" pitchFamily="18" charset="0"/>
                <a:cs typeface="Times New Roman" pitchFamily="18" charset="0"/>
              </a:rPr>
              <a:t>4</a:t>
            </a:r>
            <a:endParaRPr lang="en-US" b="1" dirty="0">
              <a:solidFill>
                <a:schemeClr val="bg1"/>
              </a:solidFill>
              <a:latin typeface="Times New Roman" pitchFamily="18" charset="0"/>
              <a:cs typeface="Times New Roman" pitchFamily="18" charset="0"/>
            </a:endParaRPr>
          </a:p>
        </p:txBody>
      </p:sp>
      <p:sp>
        <p:nvSpPr>
          <p:cNvPr id="27" name="TextBox 26"/>
          <p:cNvSpPr txBox="1"/>
          <p:nvPr/>
        </p:nvSpPr>
        <p:spPr>
          <a:xfrm>
            <a:off x="5641914" y="2667000"/>
            <a:ext cx="301686" cy="369332"/>
          </a:xfrm>
          <a:prstGeom prst="rect">
            <a:avLst/>
          </a:prstGeom>
          <a:noFill/>
        </p:spPr>
        <p:txBody>
          <a:bodyPr wrap="none" rtlCol="0">
            <a:spAutoFit/>
          </a:bodyPr>
          <a:lstStyle/>
          <a:p>
            <a:r>
              <a:rPr lang="en-US" b="1" dirty="0" smtClean="0">
                <a:solidFill>
                  <a:schemeClr val="bg1"/>
                </a:solidFill>
                <a:latin typeface="Times New Roman" pitchFamily="18" charset="0"/>
                <a:cs typeface="Times New Roman" pitchFamily="18" charset="0"/>
              </a:rPr>
              <a:t>5</a:t>
            </a:r>
            <a:endParaRPr lang="en-US" b="1" dirty="0">
              <a:solidFill>
                <a:schemeClr val="bg1"/>
              </a:solidFill>
              <a:latin typeface="Times New Roman" pitchFamily="18" charset="0"/>
              <a:cs typeface="Times New Roman" pitchFamily="18" charset="0"/>
            </a:endParaRPr>
          </a:p>
        </p:txBody>
      </p:sp>
      <p:sp>
        <p:nvSpPr>
          <p:cNvPr id="28" name="TextBox 27"/>
          <p:cNvSpPr txBox="1"/>
          <p:nvPr/>
        </p:nvSpPr>
        <p:spPr>
          <a:xfrm>
            <a:off x="2517714" y="2590800"/>
            <a:ext cx="301686" cy="369332"/>
          </a:xfrm>
          <a:prstGeom prst="rect">
            <a:avLst/>
          </a:prstGeom>
          <a:noFill/>
        </p:spPr>
        <p:txBody>
          <a:bodyPr wrap="none" rtlCol="0">
            <a:spAutoFit/>
          </a:bodyPr>
          <a:lstStyle/>
          <a:p>
            <a:r>
              <a:rPr lang="en-US" b="1" dirty="0" smtClean="0">
                <a:solidFill>
                  <a:schemeClr val="bg1"/>
                </a:solidFill>
                <a:latin typeface="Times New Roman" pitchFamily="18" charset="0"/>
                <a:cs typeface="Times New Roman" pitchFamily="18" charset="0"/>
              </a:rPr>
              <a:t>6</a:t>
            </a:r>
            <a:endParaRPr lang="en-US" b="1" dirty="0">
              <a:solidFill>
                <a:schemeClr val="bg1"/>
              </a:solidFill>
              <a:latin typeface="Times New Roman" pitchFamily="18" charset="0"/>
              <a:cs typeface="Times New Roman" pitchFamily="18" charset="0"/>
            </a:endParaRPr>
          </a:p>
        </p:txBody>
      </p:sp>
      <p:sp>
        <p:nvSpPr>
          <p:cNvPr id="29" name="TextBox 28"/>
          <p:cNvSpPr txBox="1"/>
          <p:nvPr/>
        </p:nvSpPr>
        <p:spPr>
          <a:xfrm>
            <a:off x="228600" y="5562600"/>
            <a:ext cx="301686" cy="369332"/>
          </a:xfrm>
          <a:prstGeom prst="rect">
            <a:avLst/>
          </a:prstGeom>
          <a:noFill/>
        </p:spPr>
        <p:txBody>
          <a:bodyPr wrap="none" rtlCol="0">
            <a:spAutoFit/>
          </a:bodyPr>
          <a:lstStyle/>
          <a:p>
            <a:r>
              <a:rPr lang="en-US" b="1" dirty="0" smtClean="0">
                <a:solidFill>
                  <a:schemeClr val="bg1"/>
                </a:solidFill>
                <a:latin typeface="Times New Roman" pitchFamily="18" charset="0"/>
                <a:cs typeface="Times New Roman" pitchFamily="18" charset="0"/>
              </a:rPr>
              <a:t>7</a:t>
            </a:r>
            <a:endParaRPr lang="en-US" b="1" dirty="0">
              <a:solidFill>
                <a:schemeClr val="bg1"/>
              </a:solidFill>
              <a:latin typeface="Times New Roman" pitchFamily="18" charset="0"/>
              <a:cs typeface="Times New Roman" pitchFamily="18" charset="0"/>
            </a:endParaRPr>
          </a:p>
        </p:txBody>
      </p:sp>
      <p:sp>
        <p:nvSpPr>
          <p:cNvPr id="30" name="TextBox 29"/>
          <p:cNvSpPr txBox="1"/>
          <p:nvPr/>
        </p:nvSpPr>
        <p:spPr>
          <a:xfrm>
            <a:off x="3276600" y="4343400"/>
            <a:ext cx="301686" cy="369332"/>
          </a:xfrm>
          <a:prstGeom prst="rect">
            <a:avLst/>
          </a:prstGeom>
          <a:noFill/>
        </p:spPr>
        <p:txBody>
          <a:bodyPr wrap="none" rtlCol="0">
            <a:spAutoFit/>
          </a:bodyPr>
          <a:lstStyle/>
          <a:p>
            <a:r>
              <a:rPr lang="en-US" b="1" dirty="0" smtClean="0">
                <a:solidFill>
                  <a:schemeClr val="bg1"/>
                </a:solidFill>
                <a:latin typeface="Times New Roman" pitchFamily="18" charset="0"/>
                <a:cs typeface="Times New Roman" pitchFamily="18" charset="0"/>
              </a:rPr>
              <a:t>8</a:t>
            </a:r>
            <a:endParaRPr lang="en-US" b="1" dirty="0">
              <a:solidFill>
                <a:schemeClr val="bg1"/>
              </a:solidFill>
              <a:latin typeface="Times New Roman" pitchFamily="18" charset="0"/>
              <a:cs typeface="Times New Roman" pitchFamily="18" charset="0"/>
            </a:endParaRPr>
          </a:p>
        </p:txBody>
      </p:sp>
      <p:sp>
        <p:nvSpPr>
          <p:cNvPr id="31" name="TextBox 30"/>
          <p:cNvSpPr txBox="1"/>
          <p:nvPr/>
        </p:nvSpPr>
        <p:spPr>
          <a:xfrm>
            <a:off x="6172200" y="4343400"/>
            <a:ext cx="301686" cy="369332"/>
          </a:xfrm>
          <a:prstGeom prst="rect">
            <a:avLst/>
          </a:prstGeom>
          <a:noFill/>
        </p:spPr>
        <p:txBody>
          <a:bodyPr wrap="none" rtlCol="0">
            <a:spAutoFit/>
          </a:bodyPr>
          <a:lstStyle/>
          <a:p>
            <a:r>
              <a:rPr lang="en-US" b="1" dirty="0" smtClean="0">
                <a:solidFill>
                  <a:schemeClr val="bg1"/>
                </a:solidFill>
                <a:latin typeface="Times New Roman" pitchFamily="18" charset="0"/>
                <a:cs typeface="Times New Roman" pitchFamily="18" charset="0"/>
              </a:rPr>
              <a:t>9</a:t>
            </a:r>
            <a:endParaRPr lang="en-US"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u="sng" dirty="0" smtClean="0">
                <a:latin typeface="Times New Roman" pitchFamily="18" charset="0"/>
                <a:cs typeface="Times New Roman" pitchFamily="18" charset="0"/>
              </a:rPr>
              <a:t>Dissertation Topic</a:t>
            </a:r>
            <a:endParaRPr lang="en-US" sz="4000" u="sng" dirty="0">
              <a:latin typeface="Times New Roman" pitchFamily="18" charset="0"/>
              <a:cs typeface="Times New Roman" pitchFamily="18" charset="0"/>
            </a:endParaRPr>
          </a:p>
        </p:txBody>
      </p:sp>
      <p:sp>
        <p:nvSpPr>
          <p:cNvPr id="3" name="Content Placeholder 2"/>
          <p:cNvSpPr>
            <a:spLocks noGrp="1"/>
          </p:cNvSpPr>
          <p:nvPr>
            <p:ph idx="1"/>
          </p:nvPr>
        </p:nvSpPr>
        <p:spPr>
          <a:xfrm>
            <a:off x="76200" y="1371600"/>
            <a:ext cx="9144000" cy="914401"/>
          </a:xfrm>
        </p:spPr>
        <p:txBody>
          <a:bodyPr>
            <a:noAutofit/>
          </a:bodyPr>
          <a:lstStyle/>
          <a:p>
            <a:pPr>
              <a:lnSpc>
                <a:spcPct val="220000"/>
              </a:lnSpc>
              <a:buNone/>
            </a:pPr>
            <a:r>
              <a:rPr lang="en-IN" sz="2000" b="1" dirty="0" smtClean="0">
                <a:latin typeface="Times New Roman" pitchFamily="18" charset="0"/>
                <a:cs typeface="Times New Roman" pitchFamily="18" charset="0"/>
              </a:rPr>
              <a:t>“To </a:t>
            </a:r>
            <a:r>
              <a:rPr lang="en-IN" sz="2000" b="1" dirty="0">
                <a:latin typeface="Times New Roman" pitchFamily="18" charset="0"/>
                <a:cs typeface="Times New Roman" pitchFamily="18" charset="0"/>
              </a:rPr>
              <a:t>Analysis Market for TPA services And Developed Network for New </a:t>
            </a:r>
            <a:r>
              <a:rPr lang="en-IN" sz="2000" b="1" dirty="0" smtClean="0">
                <a:latin typeface="Times New Roman" pitchFamily="18" charset="0"/>
                <a:cs typeface="Times New Roman" pitchFamily="18" charset="0"/>
              </a:rPr>
              <a:t>branch”</a:t>
            </a:r>
          </a:p>
        </p:txBody>
      </p:sp>
      <p:sp>
        <p:nvSpPr>
          <p:cNvPr id="4" name="TextBox 3"/>
          <p:cNvSpPr txBox="1"/>
          <p:nvPr/>
        </p:nvSpPr>
        <p:spPr>
          <a:xfrm>
            <a:off x="304800" y="2590800"/>
            <a:ext cx="8610600" cy="707886"/>
          </a:xfrm>
          <a:prstGeom prst="rect">
            <a:avLst/>
          </a:prstGeom>
          <a:noFill/>
        </p:spPr>
        <p:txBody>
          <a:bodyPr wrap="square" rtlCol="0">
            <a:spAutoFit/>
          </a:bodyPr>
          <a:lstStyle/>
          <a:p>
            <a:pPr algn="ctr"/>
            <a:r>
              <a:rPr lang="en-US" sz="4000" u="sng" dirty="0" smtClean="0">
                <a:latin typeface="Times New Roman" pitchFamily="18" charset="0"/>
                <a:cs typeface="Times New Roman" pitchFamily="18" charset="0"/>
              </a:rPr>
              <a:t>Scope of Study </a:t>
            </a:r>
            <a:endParaRPr lang="en-US" sz="3600" u="sng" dirty="0" smtClean="0">
              <a:latin typeface="Times New Roman" pitchFamily="18" charset="0"/>
              <a:cs typeface="Times New Roman" pitchFamily="18" charset="0"/>
            </a:endParaRPr>
          </a:p>
        </p:txBody>
      </p:sp>
      <p:sp>
        <p:nvSpPr>
          <p:cNvPr id="5" name="TextBox 4"/>
          <p:cNvSpPr txBox="1"/>
          <p:nvPr/>
        </p:nvSpPr>
        <p:spPr>
          <a:xfrm>
            <a:off x="304800" y="3386078"/>
            <a:ext cx="8610600" cy="3785652"/>
          </a:xfrm>
          <a:prstGeom prst="rect">
            <a:avLst/>
          </a:prstGeom>
          <a:noFill/>
        </p:spPr>
        <p:txBody>
          <a:bodyPr wrap="square" rtlCol="0">
            <a:spAutoFit/>
          </a:bodyPr>
          <a:lstStyle/>
          <a:p>
            <a:pPr lvl="0" algn="just">
              <a:lnSpc>
                <a:spcPct val="200000"/>
              </a:lnSpc>
              <a:buFont typeface="Wingdings" pitchFamily="2" charset="2"/>
              <a:buChar char="Ø"/>
            </a:pPr>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market analyses will help the TPA </a:t>
            </a:r>
            <a:r>
              <a:rPr lang="en-US" sz="2000" dirty="0" smtClean="0">
                <a:latin typeface="Times New Roman" pitchFamily="18" charset="0"/>
                <a:cs typeface="Times New Roman" pitchFamily="18" charset="0"/>
              </a:rPr>
              <a:t>Organization to </a:t>
            </a:r>
            <a:r>
              <a:rPr lang="en-US" sz="2000" dirty="0">
                <a:latin typeface="Times New Roman" pitchFamily="18" charset="0"/>
                <a:cs typeface="Times New Roman" pitchFamily="18" charset="0"/>
              </a:rPr>
              <a:t>understand the market for their </a:t>
            </a:r>
            <a:r>
              <a:rPr lang="en-US" sz="2000" dirty="0" smtClean="0">
                <a:latin typeface="Times New Roman" pitchFamily="18" charset="0"/>
                <a:cs typeface="Times New Roman" pitchFamily="18" charset="0"/>
              </a:rPr>
              <a:t>business and there competitors.</a:t>
            </a:r>
          </a:p>
          <a:p>
            <a:pPr lvl="0" algn="just">
              <a:lnSpc>
                <a:spcPct val="200000"/>
              </a:lnSpc>
              <a:buFont typeface="Wingdings" pitchFamily="2" charset="2"/>
              <a:buChar char="Ø"/>
            </a:pPr>
            <a:r>
              <a:rPr lang="en-US" sz="2000" dirty="0" smtClean="0">
                <a:latin typeface="Times New Roman" pitchFamily="18" charset="0"/>
                <a:cs typeface="Times New Roman" pitchFamily="18" charset="0"/>
              </a:rPr>
              <a:t> It helps to find out the strength and weakness of a company, and Also the Opportunities and Threats for  the  company.</a:t>
            </a:r>
          </a:p>
          <a:p>
            <a:pPr lvl="0" algn="just">
              <a:lnSpc>
                <a:spcPct val="200000"/>
              </a:lnSpc>
              <a:buFont typeface="Wingdings" pitchFamily="2" charset="2"/>
              <a:buChar char="Ø"/>
            </a:pPr>
            <a:r>
              <a:rPr lang="en-US" sz="2000" dirty="0" smtClean="0">
                <a:latin typeface="Times New Roman" pitchFamily="18" charset="0"/>
                <a:cs typeface="Times New Roman" pitchFamily="18" charset="0"/>
              </a:rPr>
              <a:t> To </a:t>
            </a:r>
            <a:r>
              <a:rPr lang="en-US" sz="2000" dirty="0">
                <a:latin typeface="Times New Roman" pitchFamily="18" charset="0"/>
                <a:cs typeface="Times New Roman" pitchFamily="18" charset="0"/>
              </a:rPr>
              <a:t>get more and satisfied </a:t>
            </a:r>
            <a:r>
              <a:rPr lang="en-US" sz="2000" dirty="0" smtClean="0">
                <a:latin typeface="Times New Roman" pitchFamily="18" charset="0"/>
                <a:cs typeface="Times New Roman" pitchFamily="18" charset="0"/>
              </a:rPr>
              <a:t>clients &amp; Service Providers.</a:t>
            </a:r>
          </a:p>
          <a:p>
            <a:pPr lvl="0" algn="just">
              <a:lnSpc>
                <a:spcPct val="200000"/>
              </a:lnSpc>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000" u="sng" dirty="0" smtClean="0">
                <a:latin typeface="Times New Roman" pitchFamily="18" charset="0"/>
                <a:cs typeface="Times New Roman" pitchFamily="18" charset="0"/>
              </a:rPr>
              <a:t>Introduction to study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839200" cy="4525963"/>
          </a:xfrm>
        </p:spPr>
        <p:txBody>
          <a:bodyPr>
            <a:noAutofit/>
          </a:bodyPr>
          <a:lstStyle/>
          <a:p>
            <a:pPr algn="just">
              <a:lnSpc>
                <a:spcPct val="220000"/>
              </a:lnSpc>
            </a:pPr>
            <a:r>
              <a:rPr lang="en-US" sz="2000" dirty="0" smtClean="0">
                <a:latin typeface="Times New Roman" pitchFamily="18" charset="0"/>
                <a:cs typeface="Times New Roman" pitchFamily="18" charset="0"/>
              </a:rPr>
              <a:t>The market analysis is one of the most important parts of any startup </a:t>
            </a:r>
            <a:r>
              <a:rPr lang="en-US" sz="2000" dirty="0" smtClean="0">
                <a:latin typeface="Times New Roman" pitchFamily="18" charset="0"/>
                <a:cs typeface="Times New Roman" pitchFamily="18" charset="0"/>
              </a:rPr>
              <a:t>strategy</a:t>
            </a:r>
            <a:r>
              <a:rPr lang="en-US"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you will have a clear idea of the path down which you are headed. A good market analysis will enable you to lure investors, sidestep pitfalls, and most importantly, attract customers.</a:t>
            </a:r>
          </a:p>
          <a:p>
            <a:pPr algn="just">
              <a:lnSpc>
                <a:spcPct val="220000"/>
              </a:lnSpc>
            </a:pPr>
            <a:r>
              <a:rPr lang="en-US" sz="2000" dirty="0" smtClean="0">
                <a:latin typeface="Times New Roman" pitchFamily="18" charset="0"/>
                <a:cs typeface="Times New Roman" pitchFamily="18" charset="0"/>
              </a:rPr>
              <a:t>A market analysis can be a measuring stick you use over time to see how far you’ve come, and it allows you to make projections based on data rather than guesswork. Because you’ll know the size of the mountain you’re about to climb, you’ll be able to pace yourself and prevent problems in the future. </a:t>
            </a:r>
          </a:p>
          <a:p>
            <a:pPr algn="just">
              <a:lnSpc>
                <a:spcPct val="220000"/>
              </a:lnSpc>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u="sng" dirty="0" smtClean="0">
                <a:latin typeface="Times New Roman" pitchFamily="18" charset="0"/>
                <a:cs typeface="Times New Roman" pitchFamily="18" charset="0"/>
              </a:rPr>
              <a:t>Objectives </a:t>
            </a:r>
            <a:endParaRPr lang="en-US" sz="4000"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gn="just">
              <a:lnSpc>
                <a:spcPct val="200000"/>
              </a:lnSpc>
            </a:pPr>
            <a:r>
              <a:rPr lang="en-US" sz="2000" dirty="0">
                <a:latin typeface="Times New Roman" pitchFamily="18" charset="0"/>
                <a:cs typeface="Times New Roman" pitchFamily="18" charset="0"/>
              </a:rPr>
              <a:t>To analyze the market of other TPA’s present in Pune Region. </a:t>
            </a:r>
          </a:p>
          <a:p>
            <a:pPr lvl="0" algn="just">
              <a:lnSpc>
                <a:spcPct val="200000"/>
              </a:lnSpc>
            </a:pPr>
            <a:r>
              <a:rPr lang="en-US" sz="2000" dirty="0" smtClean="0">
                <a:latin typeface="Times New Roman" pitchFamily="18" charset="0"/>
                <a:cs typeface="Times New Roman" pitchFamily="18" charset="0"/>
              </a:rPr>
              <a:t>To </a:t>
            </a:r>
            <a:r>
              <a:rPr lang="en-US" sz="2000" dirty="0">
                <a:latin typeface="Times New Roman" pitchFamily="18" charset="0"/>
                <a:cs typeface="Times New Roman" pitchFamily="18" charset="0"/>
              </a:rPr>
              <a:t>keep the record of network and non-networking  hospitals Empanelled with other TPA’s</a:t>
            </a:r>
          </a:p>
          <a:p>
            <a:pPr lvl="0" algn="just">
              <a:lnSpc>
                <a:spcPct val="200000"/>
              </a:lnSpc>
            </a:pPr>
            <a:r>
              <a:rPr lang="en-US" sz="2000" dirty="0">
                <a:latin typeface="Times New Roman" pitchFamily="18" charset="0"/>
                <a:cs typeface="Times New Roman" pitchFamily="18" charset="0"/>
              </a:rPr>
              <a:t>To build up market strategy to attract more business for healthcare service providers /clients.</a:t>
            </a:r>
          </a:p>
          <a:p>
            <a:pPr algn="just">
              <a:lnSpc>
                <a:spcPct val="200000"/>
              </a:lnSpc>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u="sng" dirty="0" smtClean="0">
                <a:latin typeface="Times New Roman" pitchFamily="18" charset="0"/>
                <a:cs typeface="Times New Roman" pitchFamily="18" charset="0"/>
              </a:rPr>
              <a:t>METHODOLOGY</a:t>
            </a:r>
            <a:endParaRPr lang="en-US" sz="4000"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525963"/>
          </a:xfrm>
        </p:spPr>
        <p:txBody>
          <a:bodyPr>
            <a:noAutofit/>
          </a:bodyPr>
          <a:lstStyle/>
          <a:p>
            <a:pPr lvl="0" algn="just">
              <a:lnSpc>
                <a:spcPct val="200000"/>
              </a:lnSpc>
            </a:pPr>
            <a:r>
              <a:rPr lang="en-US" sz="2000" dirty="0">
                <a:latin typeface="Times New Roman" pitchFamily="18" charset="0"/>
                <a:cs typeface="Times New Roman" pitchFamily="18" charset="0"/>
              </a:rPr>
              <a:t>Study design - Observation and Analysis</a:t>
            </a:r>
          </a:p>
          <a:p>
            <a:pPr lvl="0" algn="just">
              <a:lnSpc>
                <a:spcPct val="200000"/>
              </a:lnSpc>
            </a:pPr>
            <a:r>
              <a:rPr lang="en-US" sz="2000" dirty="0">
                <a:latin typeface="Times New Roman" pitchFamily="18" charset="0"/>
                <a:cs typeface="Times New Roman" pitchFamily="18" charset="0"/>
              </a:rPr>
              <a:t>The data collected is based on secondary data</a:t>
            </a:r>
          </a:p>
          <a:p>
            <a:pPr lvl="0" algn="just">
              <a:lnSpc>
                <a:spcPct val="200000"/>
              </a:lnSpc>
            </a:pPr>
            <a:r>
              <a:rPr lang="en-US" sz="2000" dirty="0">
                <a:latin typeface="Times New Roman" pitchFamily="18" charset="0"/>
                <a:cs typeface="Times New Roman" pitchFamily="18" charset="0"/>
              </a:rPr>
              <a:t>Random Sampling method has been used in the study to meet the objectives.</a:t>
            </a:r>
          </a:p>
          <a:p>
            <a:pPr lvl="0" algn="just">
              <a:lnSpc>
                <a:spcPct val="200000"/>
              </a:lnSpc>
            </a:pPr>
            <a:r>
              <a:rPr lang="en-US" sz="2000" dirty="0">
                <a:latin typeface="Times New Roman" pitchFamily="18" charset="0"/>
                <a:cs typeface="Times New Roman" pitchFamily="18" charset="0"/>
              </a:rPr>
              <a:t>Study area – Pune TPA and Pune Hospitals</a:t>
            </a:r>
          </a:p>
          <a:p>
            <a:pPr lvl="0" algn="just">
              <a:lnSpc>
                <a:spcPct val="200000"/>
              </a:lnSpc>
            </a:pPr>
            <a:r>
              <a:rPr lang="en-US" sz="2000" dirty="0">
                <a:latin typeface="Times New Roman" pitchFamily="18" charset="0"/>
                <a:cs typeface="Times New Roman" pitchFamily="18" charset="0"/>
              </a:rPr>
              <a:t>Sample size – 4 TPAs and 207 Hospitals </a:t>
            </a:r>
          </a:p>
          <a:p>
            <a:pPr lvl="0" algn="just">
              <a:lnSpc>
                <a:spcPct val="200000"/>
              </a:lnSpc>
            </a:pPr>
            <a:r>
              <a:rPr lang="en-US" sz="2000" dirty="0">
                <a:latin typeface="Times New Roman" pitchFamily="18" charset="0"/>
                <a:cs typeface="Times New Roman" pitchFamily="18" charset="0"/>
              </a:rPr>
              <a:t>Target population - Healthcare Service Providers</a:t>
            </a:r>
          </a:p>
          <a:p>
            <a:pPr lvl="0" algn="just">
              <a:lnSpc>
                <a:spcPct val="200000"/>
              </a:lnSpc>
            </a:pPr>
            <a:r>
              <a:rPr lang="en-US" sz="2000" dirty="0">
                <a:latin typeface="Times New Roman" pitchFamily="18" charset="0"/>
                <a:cs typeface="Times New Roman" pitchFamily="18" charset="0"/>
              </a:rPr>
              <a:t>Competitors – other TPA’s</a:t>
            </a:r>
          </a:p>
          <a:p>
            <a:pPr algn="just">
              <a:lnSpc>
                <a:spcPct val="200000"/>
              </a:lnSpc>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1121</Words>
  <Application>Microsoft Office PowerPoint</Application>
  <PresentationFormat>On-screen Show (4:3)</PresentationFormat>
  <Paragraphs>139</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International Institute of Health Management Research </vt:lpstr>
      <vt:lpstr>Slide 2</vt:lpstr>
      <vt:lpstr>Slide 3</vt:lpstr>
      <vt:lpstr>Internship work</vt:lpstr>
      <vt:lpstr>Work done for new set up</vt:lpstr>
      <vt:lpstr>Dissertation Topic</vt:lpstr>
      <vt:lpstr>Introduction to study</vt:lpstr>
      <vt:lpstr>Objectives </vt:lpstr>
      <vt:lpstr>METHODOLOGY</vt:lpstr>
      <vt:lpstr>Findings</vt:lpstr>
      <vt:lpstr>Analysis</vt:lpstr>
      <vt:lpstr>Cont..</vt:lpstr>
      <vt:lpstr>Recommendation </vt:lpstr>
      <vt:lpstr>Limitation</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Sabby</dc:creator>
  <cp:lastModifiedBy>Dell</cp:lastModifiedBy>
  <cp:revision>61</cp:revision>
  <dcterms:created xsi:type="dcterms:W3CDTF">2015-05-15T04:44:23Z</dcterms:created>
  <dcterms:modified xsi:type="dcterms:W3CDTF">2015-05-18T03:26:43Z</dcterms:modified>
</cp:coreProperties>
</file>