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60" r:id="rId5"/>
    <p:sldId id="261" r:id="rId6"/>
    <p:sldId id="262" r:id="rId7"/>
    <p:sldId id="285" r:id="rId8"/>
    <p:sldId id="286" r:id="rId9"/>
    <p:sldId id="287" r:id="rId10"/>
    <p:sldId id="288" r:id="rId11"/>
    <p:sldId id="273" r:id="rId12"/>
    <p:sldId id="275" r:id="rId13"/>
    <p:sldId id="277" r:id="rId14"/>
    <p:sldId id="279" r:id="rId15"/>
    <p:sldId id="281" r:id="rId16"/>
    <p:sldId id="283" r:id="rId17"/>
    <p:sldId id="284" r:id="rId18"/>
    <p:sldId id="289" r:id="rId19"/>
    <p:sldId id="291" r:id="rId20"/>
    <p:sldId id="290" r:id="rId21"/>
    <p:sldId id="292" r:id="rId22"/>
    <p:sldId id="293"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compaq\Documents\Excel%20of%20presentation.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compaq\Documents\Excel%20of%20presentation.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compaq\Documents\Excel%20of%20presentation.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compaq\Documents\Excel%20of%20presentation.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compaq\Documents\Excel%20of%20presentation.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chart>
    <c:autoTitleDeleted val="1"/>
    <c:plotArea>
      <c:layout/>
      <c:pieChart>
        <c:varyColors val="1"/>
        <c:ser>
          <c:idx val="0"/>
          <c:order val="0"/>
          <c:explosion val="25"/>
          <c:dLbls>
            <c:showCatName val="1"/>
            <c:showPercent val="1"/>
            <c:showLeaderLines val="1"/>
          </c:dLbls>
          <c:cat>
            <c:strRef>
              <c:f>Sheet1!$A$1:$A$5</c:f>
              <c:strCache>
                <c:ptCount val="5"/>
                <c:pt idx="0">
                  <c:v>Strongly Diagree</c:v>
                </c:pt>
                <c:pt idx="1">
                  <c:v>Disagree</c:v>
                </c:pt>
                <c:pt idx="2">
                  <c:v>Neutral</c:v>
                </c:pt>
                <c:pt idx="3">
                  <c:v>Agree</c:v>
                </c:pt>
                <c:pt idx="4">
                  <c:v>Strongly Agree</c:v>
                </c:pt>
              </c:strCache>
            </c:strRef>
          </c:cat>
          <c:val>
            <c:numRef>
              <c:f>Sheet1!$B$1:$B$5</c:f>
              <c:numCache>
                <c:formatCode>General</c:formatCode>
                <c:ptCount val="5"/>
                <c:pt idx="0">
                  <c:v>0</c:v>
                </c:pt>
                <c:pt idx="1">
                  <c:v>1</c:v>
                </c:pt>
                <c:pt idx="2">
                  <c:v>4</c:v>
                </c:pt>
                <c:pt idx="3">
                  <c:v>30</c:v>
                </c:pt>
                <c:pt idx="4">
                  <c:v>2</c:v>
                </c:pt>
              </c:numCache>
            </c:numRef>
          </c:val>
        </c:ser>
        <c:dLbls>
          <c:showCatName val="1"/>
          <c:showPercent val="1"/>
        </c:dLbls>
        <c:firstSliceAng val="0"/>
      </c:pieChart>
    </c:plotArea>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IN"/>
  <c:chart>
    <c:autoTitleDeleted val="1"/>
    <c:plotArea>
      <c:layout/>
      <c:pieChart>
        <c:varyColors val="1"/>
        <c:ser>
          <c:idx val="0"/>
          <c:order val="0"/>
          <c:explosion val="25"/>
          <c:dLbls>
            <c:showCatName val="1"/>
            <c:showPercent val="1"/>
            <c:showLeaderLines val="1"/>
          </c:dLbls>
          <c:cat>
            <c:strRef>
              <c:f>Sheet1!$A$164:$A$168</c:f>
              <c:strCache>
                <c:ptCount val="5"/>
                <c:pt idx="0">
                  <c:v>Strongly Disagree</c:v>
                </c:pt>
                <c:pt idx="1">
                  <c:v>Disagree</c:v>
                </c:pt>
                <c:pt idx="2">
                  <c:v>Neutral</c:v>
                </c:pt>
                <c:pt idx="3">
                  <c:v>Agree</c:v>
                </c:pt>
                <c:pt idx="4">
                  <c:v>Strongly Agree</c:v>
                </c:pt>
              </c:strCache>
            </c:strRef>
          </c:cat>
          <c:val>
            <c:numRef>
              <c:f>Sheet1!$B$164:$B$168</c:f>
              <c:numCache>
                <c:formatCode>General</c:formatCode>
                <c:ptCount val="5"/>
                <c:pt idx="0">
                  <c:v>0</c:v>
                </c:pt>
                <c:pt idx="1">
                  <c:v>0</c:v>
                </c:pt>
                <c:pt idx="2">
                  <c:v>7</c:v>
                </c:pt>
                <c:pt idx="3">
                  <c:v>27</c:v>
                </c:pt>
                <c:pt idx="4">
                  <c:v>5</c:v>
                </c:pt>
              </c:numCache>
            </c:numRef>
          </c:val>
        </c:ser>
        <c:dLbls>
          <c:showCatName val="1"/>
          <c:showPercent val="1"/>
        </c:dLbls>
        <c:firstSliceAng val="0"/>
      </c:pieChart>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IN"/>
  <c:chart>
    <c:autoTitleDeleted val="1"/>
    <c:plotArea>
      <c:layout/>
      <c:pieChart>
        <c:varyColors val="1"/>
        <c:ser>
          <c:idx val="0"/>
          <c:order val="0"/>
          <c:explosion val="25"/>
          <c:dLbls>
            <c:showCatName val="1"/>
            <c:showPercent val="1"/>
            <c:showLeaderLines val="1"/>
          </c:dLbls>
          <c:cat>
            <c:strRef>
              <c:f>Sheet1!$A$24:$A$28</c:f>
              <c:strCache>
                <c:ptCount val="5"/>
                <c:pt idx="0">
                  <c:v>Strongly Disagree</c:v>
                </c:pt>
                <c:pt idx="1">
                  <c:v>Disagree</c:v>
                </c:pt>
                <c:pt idx="2">
                  <c:v>Neutral</c:v>
                </c:pt>
                <c:pt idx="3">
                  <c:v>Agree</c:v>
                </c:pt>
                <c:pt idx="4">
                  <c:v>Strongly Agree</c:v>
                </c:pt>
              </c:strCache>
            </c:strRef>
          </c:cat>
          <c:val>
            <c:numRef>
              <c:f>Sheet1!$B$24:$B$28</c:f>
              <c:numCache>
                <c:formatCode>General</c:formatCode>
                <c:ptCount val="5"/>
                <c:pt idx="0">
                  <c:v>0</c:v>
                </c:pt>
                <c:pt idx="1">
                  <c:v>3</c:v>
                </c:pt>
                <c:pt idx="2">
                  <c:v>5</c:v>
                </c:pt>
                <c:pt idx="3">
                  <c:v>30</c:v>
                </c:pt>
                <c:pt idx="4">
                  <c:v>3</c:v>
                </c:pt>
              </c:numCache>
            </c:numRef>
          </c:val>
        </c:ser>
        <c:dLbls>
          <c:showCatName val="1"/>
          <c:showPercent val="1"/>
        </c:dLbls>
        <c:firstSliceAng val="0"/>
      </c:pieChart>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IN"/>
  <c:chart>
    <c:autoTitleDeleted val="1"/>
    <c:plotArea>
      <c:layout/>
      <c:pieChart>
        <c:varyColors val="1"/>
        <c:ser>
          <c:idx val="0"/>
          <c:order val="0"/>
          <c:explosion val="25"/>
          <c:dLbls>
            <c:showCatName val="1"/>
            <c:showPercent val="1"/>
            <c:showLeaderLines val="1"/>
          </c:dLbls>
          <c:cat>
            <c:strRef>
              <c:f>Sheet1!$A$33:$A$37</c:f>
              <c:strCache>
                <c:ptCount val="5"/>
                <c:pt idx="0">
                  <c:v>Strongly Disagree</c:v>
                </c:pt>
                <c:pt idx="1">
                  <c:v>Disagree</c:v>
                </c:pt>
                <c:pt idx="2">
                  <c:v>Neutral</c:v>
                </c:pt>
                <c:pt idx="3">
                  <c:v>Agree</c:v>
                </c:pt>
                <c:pt idx="4">
                  <c:v>Strongly Agree</c:v>
                </c:pt>
              </c:strCache>
            </c:strRef>
          </c:cat>
          <c:val>
            <c:numRef>
              <c:f>Sheet1!$B$33:$B$37</c:f>
              <c:numCache>
                <c:formatCode>General</c:formatCode>
                <c:ptCount val="5"/>
                <c:pt idx="0">
                  <c:v>0</c:v>
                </c:pt>
                <c:pt idx="1">
                  <c:v>3</c:v>
                </c:pt>
                <c:pt idx="2">
                  <c:v>2</c:v>
                </c:pt>
                <c:pt idx="3">
                  <c:v>22</c:v>
                </c:pt>
                <c:pt idx="4">
                  <c:v>10</c:v>
                </c:pt>
              </c:numCache>
            </c:numRef>
          </c:val>
        </c:ser>
        <c:dLbls>
          <c:showCatName val="1"/>
          <c:showPercent val="1"/>
        </c:dLbls>
        <c:firstSliceAng val="0"/>
      </c:pieChart>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IN"/>
  <c:chart>
    <c:autoTitleDeleted val="1"/>
    <c:plotArea>
      <c:layout/>
      <c:pieChart>
        <c:varyColors val="1"/>
        <c:ser>
          <c:idx val="0"/>
          <c:order val="0"/>
          <c:explosion val="25"/>
          <c:dLbls>
            <c:showCatName val="1"/>
            <c:showPercent val="1"/>
            <c:showLeaderLines val="1"/>
          </c:dLbls>
          <c:cat>
            <c:strRef>
              <c:f>Sheet1!$A$53:$A$57</c:f>
              <c:strCache>
                <c:ptCount val="5"/>
                <c:pt idx="0">
                  <c:v>Strongly Disgaree</c:v>
                </c:pt>
                <c:pt idx="1">
                  <c:v>Disagree</c:v>
                </c:pt>
                <c:pt idx="2">
                  <c:v>neutral</c:v>
                </c:pt>
                <c:pt idx="3">
                  <c:v>Agree</c:v>
                </c:pt>
                <c:pt idx="4">
                  <c:v>Strongly Agree</c:v>
                </c:pt>
              </c:strCache>
            </c:strRef>
          </c:cat>
          <c:val>
            <c:numRef>
              <c:f>Sheet1!$B$53:$B$57</c:f>
              <c:numCache>
                <c:formatCode>General</c:formatCode>
                <c:ptCount val="5"/>
                <c:pt idx="0">
                  <c:v>0</c:v>
                </c:pt>
                <c:pt idx="1">
                  <c:v>4</c:v>
                </c:pt>
                <c:pt idx="2">
                  <c:v>3</c:v>
                </c:pt>
                <c:pt idx="3">
                  <c:v>30</c:v>
                </c:pt>
                <c:pt idx="4">
                  <c:v>1</c:v>
                </c:pt>
              </c:numCache>
            </c:numRef>
          </c:val>
        </c:ser>
        <c:dLbls>
          <c:showCatName val="1"/>
          <c:showPercent val="1"/>
        </c:dLbls>
        <c:firstSliceAng val="0"/>
      </c:pieChart>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IN"/>
  <c:chart>
    <c:autoTitleDeleted val="1"/>
    <c:plotArea>
      <c:layout/>
      <c:pieChart>
        <c:varyColors val="1"/>
        <c:ser>
          <c:idx val="0"/>
          <c:order val="0"/>
          <c:explosion val="25"/>
          <c:dLbls>
            <c:showCatName val="1"/>
            <c:showPercent val="1"/>
            <c:showLeaderLines val="1"/>
          </c:dLbls>
          <c:cat>
            <c:strRef>
              <c:f>Sheet1!$A$74:$A$78</c:f>
              <c:strCache>
                <c:ptCount val="5"/>
                <c:pt idx="0">
                  <c:v>Strongly Disagree</c:v>
                </c:pt>
                <c:pt idx="1">
                  <c:v>Disagree</c:v>
                </c:pt>
                <c:pt idx="2">
                  <c:v>Neutral</c:v>
                </c:pt>
                <c:pt idx="3">
                  <c:v>Agree</c:v>
                </c:pt>
                <c:pt idx="4">
                  <c:v>Strongly Agree</c:v>
                </c:pt>
              </c:strCache>
            </c:strRef>
          </c:cat>
          <c:val>
            <c:numRef>
              <c:f>Sheet1!$B$74:$B$78</c:f>
              <c:numCache>
                <c:formatCode>General</c:formatCode>
                <c:ptCount val="5"/>
                <c:pt idx="0">
                  <c:v>0</c:v>
                </c:pt>
                <c:pt idx="1">
                  <c:v>4</c:v>
                </c:pt>
                <c:pt idx="2">
                  <c:v>8</c:v>
                </c:pt>
                <c:pt idx="3">
                  <c:v>26</c:v>
                </c:pt>
                <c:pt idx="4">
                  <c:v>0</c:v>
                </c:pt>
              </c:numCache>
            </c:numRef>
          </c:val>
        </c:ser>
        <c:dLbls>
          <c:showCatName val="1"/>
          <c:showPercent val="1"/>
        </c:dLbls>
        <c:firstSliceAng val="0"/>
      </c:pieChart>
    </c:plotArea>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IN"/>
  <c:chart>
    <c:autoTitleDeleted val="1"/>
    <c:plotArea>
      <c:layout/>
      <c:pieChart>
        <c:varyColors val="1"/>
        <c:ser>
          <c:idx val="0"/>
          <c:order val="0"/>
          <c:explosion val="25"/>
          <c:dLbls>
            <c:showCatName val="1"/>
            <c:showPercent val="1"/>
            <c:showLeaderLines val="1"/>
          </c:dLbls>
          <c:cat>
            <c:strRef>
              <c:f>Sheet1!$A$94:$A$98</c:f>
              <c:strCache>
                <c:ptCount val="5"/>
                <c:pt idx="0">
                  <c:v>Strongly Disagree</c:v>
                </c:pt>
                <c:pt idx="1">
                  <c:v>Disagree</c:v>
                </c:pt>
                <c:pt idx="2">
                  <c:v>Neutral</c:v>
                </c:pt>
                <c:pt idx="3">
                  <c:v>Agree</c:v>
                </c:pt>
                <c:pt idx="4">
                  <c:v>Strongly Agree</c:v>
                </c:pt>
              </c:strCache>
            </c:strRef>
          </c:cat>
          <c:val>
            <c:numRef>
              <c:f>Sheet1!$B$94:$B$98</c:f>
              <c:numCache>
                <c:formatCode>General</c:formatCode>
                <c:ptCount val="5"/>
                <c:pt idx="0">
                  <c:v>1</c:v>
                </c:pt>
                <c:pt idx="1">
                  <c:v>4</c:v>
                </c:pt>
                <c:pt idx="2">
                  <c:v>8</c:v>
                </c:pt>
                <c:pt idx="3">
                  <c:v>24</c:v>
                </c:pt>
                <c:pt idx="4">
                  <c:v>1</c:v>
                </c:pt>
              </c:numCache>
            </c:numRef>
          </c:val>
        </c:ser>
        <c:dLbls>
          <c:showCatName val="1"/>
          <c:showPercent val="1"/>
        </c:dLbls>
        <c:firstSliceAng val="0"/>
      </c:pieChart>
    </c:plotArea>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IN"/>
  <c:chart>
    <c:autoTitleDeleted val="1"/>
    <c:plotArea>
      <c:layout/>
      <c:pieChart>
        <c:varyColors val="1"/>
        <c:ser>
          <c:idx val="0"/>
          <c:order val="0"/>
          <c:explosion val="25"/>
          <c:dLbls>
            <c:showCatName val="1"/>
            <c:showPercent val="1"/>
            <c:showLeaderLines val="1"/>
          </c:dLbls>
          <c:cat>
            <c:strRef>
              <c:f>Sheet1!$A$107:$A$111</c:f>
              <c:strCache>
                <c:ptCount val="5"/>
                <c:pt idx="0">
                  <c:v>Strongly Disagree</c:v>
                </c:pt>
                <c:pt idx="1">
                  <c:v>Disagree</c:v>
                </c:pt>
                <c:pt idx="2">
                  <c:v>Neutral</c:v>
                </c:pt>
                <c:pt idx="3">
                  <c:v>Agree</c:v>
                </c:pt>
                <c:pt idx="4">
                  <c:v>Strongly Agree</c:v>
                </c:pt>
              </c:strCache>
            </c:strRef>
          </c:cat>
          <c:val>
            <c:numRef>
              <c:f>Sheet1!$B$107:$B$111</c:f>
              <c:numCache>
                <c:formatCode>General</c:formatCode>
                <c:ptCount val="5"/>
                <c:pt idx="0">
                  <c:v>0</c:v>
                </c:pt>
                <c:pt idx="1">
                  <c:v>0</c:v>
                </c:pt>
                <c:pt idx="2">
                  <c:v>4</c:v>
                </c:pt>
                <c:pt idx="3">
                  <c:v>23</c:v>
                </c:pt>
                <c:pt idx="4">
                  <c:v>11</c:v>
                </c:pt>
              </c:numCache>
            </c:numRef>
          </c:val>
        </c:ser>
        <c:dLbls>
          <c:showCatName val="1"/>
          <c:showPercent val="1"/>
        </c:dLbls>
        <c:firstSliceAng val="0"/>
      </c:pieChart>
    </c:plotArea>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en-IN"/>
  <c:chart>
    <c:autoTitleDeleted val="1"/>
    <c:plotArea>
      <c:layout/>
      <c:pieChart>
        <c:varyColors val="1"/>
        <c:ser>
          <c:idx val="0"/>
          <c:order val="0"/>
          <c:explosion val="25"/>
          <c:dLbls>
            <c:showCatName val="1"/>
            <c:showPercent val="1"/>
            <c:showLeaderLines val="1"/>
          </c:dLbls>
          <c:cat>
            <c:strRef>
              <c:f>Sheet1!$A$124:$A$128</c:f>
              <c:strCache>
                <c:ptCount val="5"/>
                <c:pt idx="0">
                  <c:v>Strongly Disagree</c:v>
                </c:pt>
                <c:pt idx="1">
                  <c:v>Disagree</c:v>
                </c:pt>
                <c:pt idx="2">
                  <c:v>Neutral </c:v>
                </c:pt>
                <c:pt idx="3">
                  <c:v>Agree</c:v>
                </c:pt>
                <c:pt idx="4">
                  <c:v>Strongly Agree</c:v>
                </c:pt>
              </c:strCache>
            </c:strRef>
          </c:cat>
          <c:val>
            <c:numRef>
              <c:f>Sheet1!$B$124:$B$128</c:f>
              <c:numCache>
                <c:formatCode>General</c:formatCode>
                <c:ptCount val="5"/>
                <c:pt idx="0">
                  <c:v>0</c:v>
                </c:pt>
                <c:pt idx="1">
                  <c:v>1</c:v>
                </c:pt>
                <c:pt idx="2">
                  <c:v>1</c:v>
                </c:pt>
                <c:pt idx="3">
                  <c:v>25</c:v>
                </c:pt>
                <c:pt idx="4">
                  <c:v>11</c:v>
                </c:pt>
              </c:numCache>
            </c:numRef>
          </c:val>
        </c:ser>
        <c:dLbls>
          <c:showCatName val="1"/>
          <c:showPercent val="1"/>
        </c:dLbls>
        <c:firstSliceAng val="0"/>
      </c:pieChart>
    </c:plotArea>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IN"/>
  <c:chart>
    <c:autoTitleDeleted val="1"/>
    <c:plotArea>
      <c:layout/>
      <c:pieChart>
        <c:varyColors val="1"/>
        <c:ser>
          <c:idx val="0"/>
          <c:order val="0"/>
          <c:explosion val="25"/>
          <c:dLbls>
            <c:showCatName val="1"/>
            <c:showPercent val="1"/>
            <c:showLeaderLines val="1"/>
          </c:dLbls>
          <c:cat>
            <c:strRef>
              <c:f>Sheet1!$A$145:$A$149</c:f>
              <c:strCache>
                <c:ptCount val="5"/>
                <c:pt idx="0">
                  <c:v>Strongly Disagree</c:v>
                </c:pt>
                <c:pt idx="1">
                  <c:v>Disagree</c:v>
                </c:pt>
                <c:pt idx="2">
                  <c:v>Neutral</c:v>
                </c:pt>
                <c:pt idx="3">
                  <c:v>Agree</c:v>
                </c:pt>
                <c:pt idx="4">
                  <c:v>Strongly Agree</c:v>
                </c:pt>
              </c:strCache>
            </c:strRef>
          </c:cat>
          <c:val>
            <c:numRef>
              <c:f>Sheet1!$B$145:$B$149</c:f>
              <c:numCache>
                <c:formatCode>General</c:formatCode>
                <c:ptCount val="5"/>
                <c:pt idx="0">
                  <c:v>0</c:v>
                </c:pt>
                <c:pt idx="1">
                  <c:v>1</c:v>
                </c:pt>
                <c:pt idx="2">
                  <c:v>4</c:v>
                </c:pt>
                <c:pt idx="3">
                  <c:v>17</c:v>
                </c:pt>
                <c:pt idx="4">
                  <c:v>16</c:v>
                </c:pt>
              </c:numCache>
            </c:numRef>
          </c:val>
        </c:ser>
        <c:dLbls>
          <c:showCatName val="1"/>
          <c:showPercent val="1"/>
        </c:dLbls>
        <c:firstSliceAng val="0"/>
      </c:pieChart>
    </c:plotArea>
    <c:plotVisOnly val="1"/>
  </c:chart>
  <c:externalData r:id="rId1"/>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EE6343C-8BBD-41D0-B4EC-1D0B208927E0}" type="datetimeFigureOut">
              <a:rPr lang="en-IN" smtClean="0"/>
              <a:pPr/>
              <a:t>15-05-2015</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2AEFE50-B54C-41A9-873A-56E95CB7D535}"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EE6343C-8BBD-41D0-B4EC-1D0B208927E0}" type="datetimeFigureOut">
              <a:rPr lang="en-IN" smtClean="0"/>
              <a:pPr/>
              <a:t>15-05-2015</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82AEFE50-B54C-41A9-873A-56E95CB7D535}"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EE6343C-8BBD-41D0-B4EC-1D0B208927E0}" type="datetimeFigureOut">
              <a:rPr lang="en-IN" smtClean="0"/>
              <a:pPr/>
              <a:t>15-05-2015</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82AEFE50-B54C-41A9-873A-56E95CB7D535}"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EE6343C-8BBD-41D0-B4EC-1D0B208927E0}" type="datetimeFigureOut">
              <a:rPr lang="en-IN" smtClean="0"/>
              <a:pPr/>
              <a:t>15-05-2015</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82AEFE50-B54C-41A9-873A-56E95CB7D535}" type="slidenum">
              <a:rPr lang="en-IN" smtClean="0"/>
              <a:pPr/>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EE6343C-8BBD-41D0-B4EC-1D0B208927E0}" type="datetimeFigureOut">
              <a:rPr lang="en-IN" smtClean="0"/>
              <a:pPr/>
              <a:t>15-05-2015</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82AEFE50-B54C-41A9-873A-56E95CB7D535}" type="slidenum">
              <a:rPr lang="en-IN" smtClean="0"/>
              <a:pPr/>
              <a:t>‹#›</a:t>
            </a:fld>
            <a:endParaRPr lang="en-IN"/>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EE6343C-8BBD-41D0-B4EC-1D0B208927E0}" type="datetimeFigureOut">
              <a:rPr lang="en-IN" smtClean="0"/>
              <a:pPr/>
              <a:t>15-05-2015</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82AEFE50-B54C-41A9-873A-56E95CB7D535}" type="slidenum">
              <a:rPr lang="en-IN" smtClean="0"/>
              <a:pPr/>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EE6343C-8BBD-41D0-B4EC-1D0B208927E0}" type="datetimeFigureOut">
              <a:rPr lang="en-IN" smtClean="0"/>
              <a:pPr/>
              <a:t>15-05-2015</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82AEFE50-B54C-41A9-873A-56E95CB7D535}"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EE6343C-8BBD-41D0-B4EC-1D0B208927E0}" type="datetimeFigureOut">
              <a:rPr lang="en-IN" smtClean="0"/>
              <a:pPr/>
              <a:t>15-05-2015</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82AEFE50-B54C-41A9-873A-56E95CB7D535}" type="slidenum">
              <a:rPr lang="en-IN" smtClean="0"/>
              <a:pPr/>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EE6343C-8BBD-41D0-B4EC-1D0B208927E0}" type="datetimeFigureOut">
              <a:rPr lang="en-IN" smtClean="0"/>
              <a:pPr/>
              <a:t>15-05-2015</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82AEFE50-B54C-41A9-873A-56E95CB7D535}"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EE6343C-8BBD-41D0-B4EC-1D0B208927E0}" type="datetimeFigureOut">
              <a:rPr lang="en-IN" smtClean="0"/>
              <a:pPr/>
              <a:t>15-05-2015</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82AEFE50-B54C-41A9-873A-56E95CB7D535}"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EE6343C-8BBD-41D0-B4EC-1D0B208927E0}" type="datetimeFigureOut">
              <a:rPr lang="en-IN" smtClean="0"/>
              <a:pPr/>
              <a:t>15-05-2015</a:t>
            </a:fld>
            <a:endParaRPr lang="en-IN"/>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2AEFE50-B54C-41A9-873A-56E95CB7D535}" type="slidenum">
              <a:rPr lang="en-IN" smtClean="0"/>
              <a:pPr/>
              <a:t>‹#›</a:t>
            </a:fld>
            <a:endParaRPr lang="en-IN"/>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EE6343C-8BBD-41D0-B4EC-1D0B208927E0}" type="datetimeFigureOut">
              <a:rPr lang="en-IN" smtClean="0"/>
              <a:pPr/>
              <a:t>15-05-2015</a:t>
            </a:fld>
            <a:endParaRPr lang="en-IN"/>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2AEFE50-B54C-41A9-873A-56E95CB7D535}"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a:t>
            </a:r>
            <a:endParaRPr lang="en-IN" dirty="0"/>
          </a:p>
        </p:txBody>
      </p:sp>
      <p:sp>
        <p:nvSpPr>
          <p:cNvPr id="3" name="Subtitle 2"/>
          <p:cNvSpPr>
            <a:spLocks noGrp="1"/>
          </p:cNvSpPr>
          <p:nvPr>
            <p:ph type="subTitle" idx="1"/>
          </p:nvPr>
        </p:nvSpPr>
        <p:spPr>
          <a:xfrm>
            <a:off x="685800" y="3140968"/>
            <a:ext cx="7772400" cy="1728192"/>
          </a:xfrm>
        </p:spPr>
        <p:txBody>
          <a:bodyPr>
            <a:normAutofit/>
          </a:bodyPr>
          <a:lstStyle/>
          <a:p>
            <a:r>
              <a:rPr lang="en-US" sz="2800" b="1" dirty="0" smtClean="0"/>
              <a:t>Project Report on Evaluation of Utility Of CME Workshops – Among Cardiology DNB </a:t>
            </a:r>
            <a:r>
              <a:rPr lang="en-US" sz="2800" b="1" dirty="0" smtClean="0"/>
              <a:t>Trainee(s</a:t>
            </a:r>
            <a:r>
              <a:rPr lang="en-US" sz="2800" b="1" dirty="0" smtClean="0"/>
              <a:t>)  </a:t>
            </a:r>
            <a:endParaRPr lang="en-IN" sz="2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200" dirty="0" smtClean="0">
                <a:latin typeface="Arial" pitchFamily="34" charset="0"/>
                <a:cs typeface="Arial" pitchFamily="34" charset="0"/>
              </a:rPr>
              <a:t>4. Time Allotted during CME Sessions was Adequate</a:t>
            </a:r>
            <a:r>
              <a:rPr lang="en-US" sz="4400" dirty="0" smtClean="0">
                <a:latin typeface="Arial" pitchFamily="34" charset="0"/>
                <a:cs typeface="Arial" pitchFamily="34" charset="0"/>
              </a:rPr>
              <a:t/>
            </a:r>
            <a:br>
              <a:rPr lang="en-US" sz="4400" dirty="0" smtClean="0">
                <a:latin typeface="Arial" pitchFamily="34" charset="0"/>
                <a:cs typeface="Arial" pitchFamily="34" charset="0"/>
              </a:rPr>
            </a:br>
            <a:endParaRPr lang="en-IN" dirty="0"/>
          </a:p>
        </p:txBody>
      </p:sp>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200" dirty="0" smtClean="0">
                <a:latin typeface="Arial" pitchFamily="34" charset="0"/>
                <a:cs typeface="Arial" pitchFamily="34" charset="0"/>
              </a:rPr>
              <a:t>5. Time Allotted for Doubt Session was adequate</a:t>
            </a:r>
            <a:r>
              <a:rPr lang="en-US" sz="4400" dirty="0" smtClean="0">
                <a:latin typeface="Arial" pitchFamily="34" charset="0"/>
                <a:cs typeface="Arial" pitchFamily="34" charset="0"/>
              </a:rPr>
              <a:t/>
            </a:r>
            <a:br>
              <a:rPr lang="en-US" sz="4400" dirty="0" smtClean="0">
                <a:latin typeface="Arial" pitchFamily="34" charset="0"/>
                <a:cs typeface="Arial" pitchFamily="34" charset="0"/>
              </a:rPr>
            </a:br>
            <a:endParaRPr lang="en-IN" dirty="0"/>
          </a:p>
        </p:txBody>
      </p:sp>
      <p:graphicFrame>
        <p:nvGraphicFramePr>
          <p:cNvPr id="4" name="Content Placeholder 3"/>
          <p:cNvGraphicFramePr>
            <a:graphicFrameLocks noGrp="1"/>
          </p:cNvGraphicFramePr>
          <p:nvPr>
            <p:ph idx="1"/>
          </p:nvPr>
        </p:nvGraphicFramePr>
        <p:xfrm>
          <a:off x="457200" y="1481138"/>
          <a:ext cx="8219256" cy="468416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200" dirty="0" smtClean="0">
                <a:latin typeface="Arial" pitchFamily="34" charset="0"/>
                <a:cs typeface="Arial" pitchFamily="34" charset="0"/>
              </a:rPr>
              <a:t>6. Reading Material was given in advance</a:t>
            </a:r>
            <a:r>
              <a:rPr lang="en-US" sz="4400" dirty="0" smtClean="0">
                <a:latin typeface="Arial" pitchFamily="34" charset="0"/>
                <a:cs typeface="Arial" pitchFamily="34" charset="0"/>
              </a:rPr>
              <a:t/>
            </a:r>
            <a:br>
              <a:rPr lang="en-US" sz="4400" dirty="0" smtClean="0">
                <a:latin typeface="Arial" pitchFamily="34" charset="0"/>
                <a:cs typeface="Arial" pitchFamily="34" charset="0"/>
              </a:rPr>
            </a:br>
            <a:endParaRPr lang="en-IN" dirty="0"/>
          </a:p>
        </p:txBody>
      </p:sp>
      <p:graphicFrame>
        <p:nvGraphicFramePr>
          <p:cNvPr id="4" name="Content Placeholder 3"/>
          <p:cNvGraphicFramePr>
            <a:graphicFrameLocks noGrp="1"/>
          </p:cNvGraphicFramePr>
          <p:nvPr>
            <p:ph idx="1"/>
          </p:nvPr>
        </p:nvGraphicFramePr>
        <p:xfrm>
          <a:off x="467544" y="1700808"/>
          <a:ext cx="8229600" cy="4525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200" dirty="0" smtClean="0">
                <a:latin typeface="Arial" pitchFamily="34" charset="0"/>
                <a:cs typeface="Arial" pitchFamily="34" charset="0"/>
              </a:rPr>
              <a:t>7.Wish to attend more CME’s in Future</a:t>
            </a:r>
            <a:r>
              <a:rPr lang="en-US" sz="4400" dirty="0" smtClean="0">
                <a:latin typeface="Arial" pitchFamily="34" charset="0"/>
                <a:cs typeface="Arial" pitchFamily="34" charset="0"/>
              </a:rPr>
              <a:t/>
            </a:r>
            <a:br>
              <a:rPr lang="en-US" sz="4400" dirty="0" smtClean="0">
                <a:latin typeface="Arial" pitchFamily="34" charset="0"/>
                <a:cs typeface="Arial" pitchFamily="34" charset="0"/>
              </a:rPr>
            </a:br>
            <a:endParaRPr lang="en-IN" dirty="0"/>
          </a:p>
        </p:txBody>
      </p:sp>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000" dirty="0" smtClean="0">
                <a:latin typeface="Arial" pitchFamily="34" charset="0"/>
                <a:cs typeface="Arial" pitchFamily="34" charset="0"/>
              </a:rPr>
              <a:t>8. CME helped me in Improving my Skills</a:t>
            </a:r>
          </a:p>
        </p:txBody>
      </p:sp>
      <p:graphicFrame>
        <p:nvGraphicFramePr>
          <p:cNvPr id="4" name="Content Placeholder 3"/>
          <p:cNvGraphicFramePr>
            <a:graphicFrameLocks noGrp="1"/>
          </p:cNvGraphicFramePr>
          <p:nvPr>
            <p:ph idx="1"/>
          </p:nvPr>
        </p:nvGraphicFramePr>
        <p:xfrm>
          <a:off x="683568" y="1772816"/>
          <a:ext cx="8003232" cy="423428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200" dirty="0" smtClean="0">
                <a:latin typeface="Arial" pitchFamily="34" charset="0"/>
                <a:cs typeface="Arial" pitchFamily="34" charset="0"/>
              </a:rPr>
              <a:t>9. Will Suggest others to attend CME</a:t>
            </a:r>
            <a:r>
              <a:rPr lang="en-US" sz="4400" dirty="0" smtClean="0">
                <a:latin typeface="Arial" pitchFamily="34" charset="0"/>
                <a:cs typeface="Arial" pitchFamily="34" charset="0"/>
              </a:rPr>
              <a:t/>
            </a:r>
            <a:br>
              <a:rPr lang="en-US" sz="4400" dirty="0" smtClean="0">
                <a:latin typeface="Arial" pitchFamily="34" charset="0"/>
                <a:cs typeface="Arial" pitchFamily="34" charset="0"/>
              </a:rPr>
            </a:br>
            <a:endParaRPr lang="en-IN" dirty="0"/>
          </a:p>
        </p:txBody>
      </p:sp>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200" dirty="0" smtClean="0">
                <a:latin typeface="Arial" pitchFamily="34" charset="0"/>
                <a:cs typeface="Arial" pitchFamily="34" charset="0"/>
              </a:rPr>
              <a:t>10. Presentation Was Adequate</a:t>
            </a:r>
            <a:r>
              <a:rPr lang="en-US" sz="4400" dirty="0" smtClean="0">
                <a:latin typeface="Arial" pitchFamily="34" charset="0"/>
                <a:cs typeface="Arial" pitchFamily="34" charset="0"/>
              </a:rPr>
              <a:t/>
            </a:r>
            <a:br>
              <a:rPr lang="en-US" sz="4400" dirty="0" smtClean="0">
                <a:latin typeface="Arial" pitchFamily="34" charset="0"/>
                <a:cs typeface="Arial" pitchFamily="34" charset="0"/>
              </a:rPr>
            </a:br>
            <a:endParaRPr lang="en-IN" dirty="0"/>
          </a:p>
        </p:txBody>
      </p:sp>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Arial" pitchFamily="34" charset="0"/>
                <a:cs typeface="Arial" pitchFamily="34" charset="0"/>
              </a:rPr>
              <a:t>The Study was conducted among 200 DNB Trainees, Results has shown that CME’s are really useful and beneficial for the Trainees. </a:t>
            </a:r>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Trainees </a:t>
            </a:r>
            <a:r>
              <a:rPr lang="en-US" sz="2400" dirty="0" smtClean="0">
                <a:latin typeface="Arial" pitchFamily="34" charset="0"/>
                <a:cs typeface="Arial" pitchFamily="34" charset="0"/>
              </a:rPr>
              <a:t>are able to increase their Competencies in the field. </a:t>
            </a:r>
            <a:endParaRPr lang="en-US" sz="2400" dirty="0" smtClean="0">
              <a:latin typeface="Arial" pitchFamily="34" charset="0"/>
              <a:cs typeface="Arial" pitchFamily="34" charset="0"/>
            </a:endParaRPr>
          </a:p>
          <a:p>
            <a:r>
              <a:rPr lang="en-US" sz="2400" b="1" dirty="0" smtClean="0">
                <a:latin typeface="Arial" pitchFamily="34" charset="0"/>
                <a:cs typeface="Arial" pitchFamily="34" charset="0"/>
              </a:rPr>
              <a:t>The </a:t>
            </a:r>
            <a:r>
              <a:rPr lang="en-US" sz="2400" b="1" dirty="0" smtClean="0">
                <a:latin typeface="Arial" pitchFamily="34" charset="0"/>
                <a:cs typeface="Arial" pitchFamily="34" charset="0"/>
              </a:rPr>
              <a:t>feedback provided by them will help us improving the CME’s further in the future.</a:t>
            </a:r>
          </a:p>
          <a:p>
            <a:pPr>
              <a:buNone/>
            </a:pPr>
            <a:endParaRPr lang="en-IN" sz="2400" dirty="0">
              <a:latin typeface="Arial" pitchFamily="34" charset="0"/>
              <a:cs typeface="Arial" pitchFamily="34" charset="0"/>
            </a:endParaRPr>
          </a:p>
        </p:txBody>
      </p:sp>
      <p:sp>
        <p:nvSpPr>
          <p:cNvPr id="3" name="Title 2"/>
          <p:cNvSpPr>
            <a:spLocks noGrp="1"/>
          </p:cNvSpPr>
          <p:nvPr>
            <p:ph type="title"/>
          </p:nvPr>
        </p:nvSpPr>
        <p:spPr/>
        <p:txBody>
          <a:bodyPr>
            <a:normAutofit/>
          </a:bodyPr>
          <a:lstStyle/>
          <a:p>
            <a:r>
              <a:rPr lang="en-US" sz="2800" dirty="0" smtClean="0">
                <a:latin typeface="Arial" pitchFamily="34" charset="0"/>
                <a:cs typeface="Arial" pitchFamily="34" charset="0"/>
              </a:rPr>
              <a:t>Discussion</a:t>
            </a:r>
            <a:endParaRPr lang="en-IN" sz="2800" dirty="0">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Arial" pitchFamily="34" charset="0"/>
                <a:cs typeface="Arial" pitchFamily="34" charset="0"/>
              </a:rPr>
              <a:t>Only the knowledge aspects of Trainees were reviewed in the study to prove the effectiveness of CMEs.</a:t>
            </a:r>
          </a:p>
          <a:p>
            <a:pPr>
              <a:buNone/>
            </a:pPr>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Skills gained &amp; change in physician attitudes; behavior &amp; Clinical practice outcomes were not reviewed in </a:t>
            </a:r>
            <a:r>
              <a:rPr lang="en-US" sz="2400" dirty="0" smtClean="0">
                <a:latin typeface="Arial" pitchFamily="34" charset="0"/>
                <a:cs typeface="Arial" pitchFamily="34" charset="0"/>
              </a:rPr>
              <a:t>Study</a:t>
            </a:r>
          </a:p>
          <a:p>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Time constraint which allowed us to only analyze data form only a single specialty</a:t>
            </a:r>
            <a:endParaRPr lang="en-IN" sz="2400" dirty="0">
              <a:latin typeface="Arial" pitchFamily="34" charset="0"/>
              <a:cs typeface="Arial" pitchFamily="34" charset="0"/>
            </a:endParaRPr>
          </a:p>
        </p:txBody>
      </p:sp>
      <p:sp>
        <p:nvSpPr>
          <p:cNvPr id="3" name="Title 2"/>
          <p:cNvSpPr>
            <a:spLocks noGrp="1"/>
          </p:cNvSpPr>
          <p:nvPr>
            <p:ph type="title"/>
          </p:nvPr>
        </p:nvSpPr>
        <p:spPr/>
        <p:txBody>
          <a:bodyPr>
            <a:normAutofit/>
          </a:bodyPr>
          <a:lstStyle/>
          <a:p>
            <a:r>
              <a:rPr lang="en-US" sz="2800" dirty="0" smtClean="0">
                <a:latin typeface="Arial" pitchFamily="34" charset="0"/>
                <a:cs typeface="Arial" pitchFamily="34" charset="0"/>
              </a:rPr>
              <a:t>Limitation of Study</a:t>
            </a:r>
            <a:endParaRPr lang="en-IN" sz="2800" dirty="0">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 </a:t>
            </a:r>
            <a:r>
              <a:rPr lang="en-US" sz="2400" dirty="0" smtClean="0">
                <a:latin typeface="Arial" pitchFamily="34" charset="0"/>
                <a:cs typeface="Arial" pitchFamily="34" charset="0"/>
              </a:rPr>
              <a:t>It has been found that the CMEs help improve the Knowledge, Skills, performance of physicians to provide the services to patients. </a:t>
            </a:r>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The </a:t>
            </a:r>
            <a:r>
              <a:rPr lang="en-US" sz="2400" dirty="0" smtClean="0">
                <a:latin typeface="Arial" pitchFamily="34" charset="0"/>
                <a:cs typeface="Arial" pitchFamily="34" charset="0"/>
              </a:rPr>
              <a:t>physicians are able to update themselves with newer methods and clinical practice. </a:t>
            </a:r>
            <a:endParaRPr lang="en-US" sz="2400" dirty="0" smtClean="0">
              <a:latin typeface="Arial" pitchFamily="34" charset="0"/>
              <a:cs typeface="Arial" pitchFamily="34" charset="0"/>
            </a:endParaRPr>
          </a:p>
          <a:p>
            <a:r>
              <a:rPr lang="en-US" sz="2400" b="1" dirty="0" smtClean="0">
                <a:latin typeface="Arial" pitchFamily="34" charset="0"/>
                <a:cs typeface="Arial" pitchFamily="34" charset="0"/>
              </a:rPr>
              <a:t>Thus </a:t>
            </a:r>
            <a:r>
              <a:rPr lang="en-US" sz="2400" b="1" dirty="0" smtClean="0">
                <a:latin typeface="Arial" pitchFamily="34" charset="0"/>
                <a:cs typeface="Arial" pitchFamily="34" charset="0"/>
              </a:rPr>
              <a:t>it is necessity to conduct the Continuing medical Education to update with knowledge of health personnel</a:t>
            </a:r>
            <a:endParaRPr lang="en-IN" sz="2400" b="1" dirty="0">
              <a:latin typeface="Arial" pitchFamily="34" charset="0"/>
              <a:cs typeface="Arial" pitchFamily="34" charset="0"/>
            </a:endParaRPr>
          </a:p>
        </p:txBody>
      </p:sp>
      <p:sp>
        <p:nvSpPr>
          <p:cNvPr id="3" name="Title 2"/>
          <p:cNvSpPr>
            <a:spLocks noGrp="1"/>
          </p:cNvSpPr>
          <p:nvPr>
            <p:ph type="title"/>
          </p:nvPr>
        </p:nvSpPr>
        <p:spPr/>
        <p:txBody>
          <a:bodyPr/>
          <a:lstStyle/>
          <a:p>
            <a:r>
              <a:rPr lang="en-US" dirty="0" smtClean="0"/>
              <a:t>Conclusion</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40768"/>
            <a:ext cx="8229600" cy="4968552"/>
          </a:xfrm>
        </p:spPr>
        <p:txBody>
          <a:bodyPr>
            <a:normAutofit/>
          </a:bodyPr>
          <a:lstStyle/>
          <a:p>
            <a:pPr>
              <a:buNone/>
            </a:pPr>
            <a:r>
              <a:rPr lang="en-US" dirty="0" smtClean="0"/>
              <a:t>  </a:t>
            </a:r>
            <a:r>
              <a:rPr lang="en-US" sz="2400" dirty="0" smtClean="0">
                <a:latin typeface="Arial" pitchFamily="34" charset="0"/>
                <a:cs typeface="Arial" pitchFamily="34" charset="0"/>
              </a:rPr>
              <a:t>CME is educational activities that serve to maintain, develop, or increase the knowledge, skills, and professional performance of Trainee(s).To assess the effectiveness of CME Workshops among Cardiology Trainees, the Study was taken with prime Objective to measure the Benefits gained by trainees in Cardiology Workshops through the feedback taken from them through the Questionnaire.</a:t>
            </a:r>
            <a:r>
              <a:rPr lang="en-US" sz="2400" dirty="0" smtClean="0"/>
              <a:t> </a:t>
            </a:r>
            <a:r>
              <a:rPr lang="en-US" sz="2400" dirty="0" smtClean="0">
                <a:latin typeface="Arial" pitchFamily="34" charset="0"/>
                <a:cs typeface="Arial" pitchFamily="34" charset="0"/>
              </a:rPr>
              <a:t>Questionnaire was forwarded to last two-three years Cardiology Trainees with sample size of 200 trainees. Study Results have shown positive results indicating that trainees are able increase their knowledge, skills and performance to provide services for patients.</a:t>
            </a:r>
            <a:endParaRPr lang="en-IN" sz="2400" dirty="0">
              <a:latin typeface="Arial" pitchFamily="34" charset="0"/>
              <a:cs typeface="Arial" pitchFamily="34" charset="0"/>
            </a:endParaRPr>
          </a:p>
        </p:txBody>
      </p:sp>
      <p:sp>
        <p:nvSpPr>
          <p:cNvPr id="3" name="Title 2"/>
          <p:cNvSpPr>
            <a:spLocks noGrp="1"/>
          </p:cNvSpPr>
          <p:nvPr>
            <p:ph type="title"/>
          </p:nvPr>
        </p:nvSpPr>
        <p:spPr/>
        <p:txBody>
          <a:bodyPr/>
          <a:lstStyle/>
          <a:p>
            <a:r>
              <a:rPr lang="en-US" dirty="0" smtClean="0"/>
              <a:t>Abstract</a:t>
            </a:r>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Arial" pitchFamily="34" charset="0"/>
                <a:cs typeface="Arial" pitchFamily="34" charset="0"/>
              </a:rPr>
              <a:t>Time Allotted for Doubts sessions should be Increased by 10 minutes more.</a:t>
            </a:r>
          </a:p>
          <a:p>
            <a:pPr>
              <a:buNone/>
            </a:pPr>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Handouts of CME topics should be provided at same time for better understanding </a:t>
            </a:r>
            <a:r>
              <a:rPr lang="en-US" sz="2400" smtClean="0">
                <a:latin typeface="Arial" pitchFamily="34" charset="0"/>
                <a:cs typeface="Arial" pitchFamily="34" charset="0"/>
              </a:rPr>
              <a:t>of subject.</a:t>
            </a:r>
            <a:endParaRPr lang="en-IN" sz="2400" dirty="0">
              <a:latin typeface="Arial" pitchFamily="34" charset="0"/>
              <a:cs typeface="Arial" pitchFamily="34" charset="0"/>
            </a:endParaRPr>
          </a:p>
        </p:txBody>
      </p:sp>
      <p:sp>
        <p:nvSpPr>
          <p:cNvPr id="3" name="Title 2"/>
          <p:cNvSpPr>
            <a:spLocks noGrp="1"/>
          </p:cNvSpPr>
          <p:nvPr>
            <p:ph type="title"/>
          </p:nvPr>
        </p:nvSpPr>
        <p:spPr/>
        <p:txBody>
          <a:bodyPr>
            <a:normAutofit/>
          </a:bodyPr>
          <a:lstStyle/>
          <a:p>
            <a:r>
              <a:rPr lang="en-US" sz="2800" dirty="0" smtClean="0">
                <a:latin typeface="Arial" pitchFamily="34" charset="0"/>
                <a:cs typeface="Arial" pitchFamily="34" charset="0"/>
              </a:rPr>
              <a:t>Recommendations</a:t>
            </a:r>
            <a:endParaRPr lang="en-IN" sz="2800" dirty="0">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24744"/>
            <a:ext cx="8229600" cy="4882547"/>
          </a:xfrm>
        </p:spPr>
        <p:txBody>
          <a:bodyPr>
            <a:normAutofit fontScale="77500" lnSpcReduction="20000"/>
          </a:bodyPr>
          <a:lstStyle/>
          <a:p>
            <a:pPr lvl="0"/>
            <a:r>
              <a:rPr lang="en-US" sz="2600" dirty="0" smtClean="0">
                <a:latin typeface="Arial" pitchFamily="34" charset="0"/>
                <a:cs typeface="Arial" pitchFamily="34" charset="0"/>
              </a:rPr>
              <a:t>ANSWER QUESTION IN SPACE PROVIDED. </a:t>
            </a:r>
            <a:r>
              <a:rPr lang="en-US" sz="2300" i="1" dirty="0" smtClean="0">
                <a:latin typeface="Arial" pitchFamily="34" charset="0"/>
                <a:cs typeface="Arial" pitchFamily="34" charset="0"/>
              </a:rPr>
              <a:t>SELECT STRONGLY DISAGREE(SD</a:t>
            </a:r>
            <a:r>
              <a:rPr lang="en-US" sz="2300" i="1" dirty="0" smtClean="0">
                <a:latin typeface="Arial" pitchFamily="34" charset="0"/>
                <a:cs typeface="Arial" pitchFamily="34" charset="0"/>
              </a:rPr>
              <a:t>),DISAGREE(D),NEUTRAL(N),AGREE(A),STRONGLY AGREE(SA)</a:t>
            </a:r>
            <a:endParaRPr lang="en-IN" sz="2300" i="1" dirty="0" smtClean="0">
              <a:latin typeface="Arial" pitchFamily="34" charset="0"/>
              <a:cs typeface="Arial" pitchFamily="34" charset="0"/>
            </a:endParaRPr>
          </a:p>
          <a:p>
            <a:endParaRPr lang="en-US" dirty="0" smtClean="0"/>
          </a:p>
          <a:p>
            <a:pPr>
              <a:buNone/>
            </a:pPr>
            <a:r>
              <a:rPr lang="en-US" b="1" dirty="0" smtClean="0"/>
              <a:t>  </a:t>
            </a:r>
            <a:r>
              <a:rPr lang="en-US" dirty="0" smtClean="0">
                <a:latin typeface="Arial" pitchFamily="34" charset="0"/>
                <a:cs typeface="Arial" pitchFamily="34" charset="0"/>
              </a:rPr>
              <a:t>1)  The content of CME’s was as per my expectation</a:t>
            </a:r>
            <a:endParaRPr lang="en-IN" dirty="0" smtClean="0">
              <a:latin typeface="Arial" pitchFamily="34" charset="0"/>
              <a:cs typeface="Arial" pitchFamily="34" charset="0"/>
            </a:endParaRPr>
          </a:p>
          <a:p>
            <a:pPr>
              <a:buNone/>
            </a:pPr>
            <a:r>
              <a:rPr lang="en-US" dirty="0" smtClean="0">
                <a:latin typeface="Arial" pitchFamily="34" charset="0"/>
                <a:cs typeface="Arial" pitchFamily="34" charset="0"/>
              </a:rPr>
              <a:t>   2) I gained substantially from the workshops</a:t>
            </a:r>
            <a:endParaRPr lang="en-IN" dirty="0" smtClean="0">
              <a:latin typeface="Arial" pitchFamily="34" charset="0"/>
              <a:cs typeface="Arial" pitchFamily="34" charset="0"/>
            </a:endParaRPr>
          </a:p>
          <a:p>
            <a:pPr>
              <a:buNone/>
            </a:pPr>
            <a:r>
              <a:rPr lang="en-US" dirty="0" smtClean="0">
                <a:latin typeface="Arial" pitchFamily="34" charset="0"/>
                <a:cs typeface="Arial" pitchFamily="34" charset="0"/>
              </a:rPr>
              <a:t>  3) CME shall help me in improve my teaching abilities in near future</a:t>
            </a:r>
            <a:endParaRPr lang="en-IN" dirty="0" smtClean="0">
              <a:latin typeface="Arial" pitchFamily="34" charset="0"/>
              <a:cs typeface="Arial" pitchFamily="34" charset="0"/>
            </a:endParaRPr>
          </a:p>
          <a:p>
            <a:pPr>
              <a:buNone/>
            </a:pPr>
            <a:r>
              <a:rPr lang="en-US" dirty="0" smtClean="0">
                <a:latin typeface="Arial" pitchFamily="34" charset="0"/>
                <a:cs typeface="Arial" pitchFamily="34" charset="0"/>
              </a:rPr>
              <a:t>  4) Reading material given in advance</a:t>
            </a:r>
            <a:endParaRPr lang="en-IN" dirty="0" smtClean="0">
              <a:latin typeface="Arial" pitchFamily="34" charset="0"/>
              <a:cs typeface="Arial" pitchFamily="34" charset="0"/>
            </a:endParaRPr>
          </a:p>
          <a:p>
            <a:pPr>
              <a:buNone/>
            </a:pPr>
            <a:r>
              <a:rPr lang="en-US" dirty="0" smtClean="0">
                <a:latin typeface="Arial" pitchFamily="34" charset="0"/>
                <a:cs typeface="Arial" pitchFamily="34" charset="0"/>
              </a:rPr>
              <a:t>  5) Presentation adequate</a:t>
            </a:r>
            <a:endParaRPr lang="en-IN" dirty="0" smtClean="0">
              <a:latin typeface="Arial" pitchFamily="34" charset="0"/>
              <a:cs typeface="Arial" pitchFamily="34" charset="0"/>
            </a:endParaRPr>
          </a:p>
          <a:p>
            <a:pPr>
              <a:buNone/>
            </a:pPr>
            <a:r>
              <a:rPr lang="en-US" dirty="0" smtClean="0">
                <a:latin typeface="Arial" pitchFamily="34" charset="0"/>
                <a:cs typeface="Arial" pitchFamily="34" charset="0"/>
              </a:rPr>
              <a:t>  6) Time allotted for CME’s sessions </a:t>
            </a:r>
            <a:endParaRPr lang="en-IN" dirty="0" smtClean="0">
              <a:latin typeface="Arial" pitchFamily="34" charset="0"/>
              <a:cs typeface="Arial" pitchFamily="34" charset="0"/>
            </a:endParaRPr>
          </a:p>
          <a:p>
            <a:pPr>
              <a:buNone/>
            </a:pPr>
            <a:r>
              <a:rPr lang="en-US" dirty="0" smtClean="0">
                <a:latin typeface="Arial" pitchFamily="34" charset="0"/>
                <a:cs typeface="Arial" pitchFamily="34" charset="0"/>
              </a:rPr>
              <a:t>  7) Time allotted for Doubt session was adequate</a:t>
            </a:r>
            <a:endParaRPr lang="en-IN" dirty="0" smtClean="0">
              <a:latin typeface="Arial" pitchFamily="34" charset="0"/>
              <a:cs typeface="Arial" pitchFamily="34" charset="0"/>
            </a:endParaRPr>
          </a:p>
          <a:p>
            <a:pPr>
              <a:buNone/>
            </a:pPr>
            <a:r>
              <a:rPr lang="en-US" dirty="0" smtClean="0">
                <a:latin typeface="Arial" pitchFamily="34" charset="0"/>
                <a:cs typeface="Arial" pitchFamily="34" charset="0"/>
              </a:rPr>
              <a:t>  8) Improved skills</a:t>
            </a:r>
            <a:endParaRPr lang="en-IN" dirty="0" smtClean="0">
              <a:latin typeface="Arial" pitchFamily="34" charset="0"/>
              <a:cs typeface="Arial" pitchFamily="34" charset="0"/>
            </a:endParaRPr>
          </a:p>
          <a:p>
            <a:pPr>
              <a:buNone/>
            </a:pPr>
            <a:r>
              <a:rPr lang="en-US" dirty="0" smtClean="0">
                <a:latin typeface="Arial" pitchFamily="34" charset="0"/>
                <a:cs typeface="Arial" pitchFamily="34" charset="0"/>
              </a:rPr>
              <a:t>  9) Wish to attend more CME’S in future</a:t>
            </a:r>
            <a:endParaRPr lang="en-IN" dirty="0" smtClean="0">
              <a:latin typeface="Arial" pitchFamily="34" charset="0"/>
              <a:cs typeface="Arial" pitchFamily="34" charset="0"/>
            </a:endParaRPr>
          </a:p>
          <a:p>
            <a:pPr>
              <a:buNone/>
            </a:pPr>
            <a:r>
              <a:rPr lang="en-US" dirty="0" smtClean="0">
                <a:latin typeface="Arial" pitchFamily="34" charset="0"/>
                <a:cs typeface="Arial" pitchFamily="34" charset="0"/>
              </a:rPr>
              <a:t>  10) Will suggest others to attend CME’S </a:t>
            </a:r>
            <a:endParaRPr lang="en-IN" dirty="0">
              <a:latin typeface="Arial" pitchFamily="34" charset="0"/>
              <a:cs typeface="Arial" pitchFamily="34" charset="0"/>
            </a:endParaRPr>
          </a:p>
        </p:txBody>
      </p:sp>
      <p:sp>
        <p:nvSpPr>
          <p:cNvPr id="3" name="Title 2"/>
          <p:cNvSpPr>
            <a:spLocks noGrp="1"/>
          </p:cNvSpPr>
          <p:nvPr>
            <p:ph type="title"/>
          </p:nvPr>
        </p:nvSpPr>
        <p:spPr/>
        <p:txBody>
          <a:bodyPr>
            <a:normAutofit fontScale="90000"/>
          </a:bodyPr>
          <a:lstStyle/>
          <a:p>
            <a:r>
              <a:rPr lang="en-US" dirty="0" err="1" smtClean="0"/>
              <a:t>Quesstionnarie</a:t>
            </a:r>
            <a:r>
              <a:rPr lang="en-US" dirty="0" smtClean="0"/>
              <a:t/>
            </a:r>
            <a:br>
              <a:rPr lang="en-US" dirty="0" smtClean="0"/>
            </a:br>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ctr">
              <a:buNone/>
            </a:pPr>
            <a:r>
              <a:rPr lang="en-US" sz="13800" b="1" dirty="0" smtClean="0"/>
              <a:t>THANK YOU</a:t>
            </a:r>
            <a:endParaRPr lang="en-IN" sz="13800" b="1" dirty="0"/>
          </a:p>
        </p:txBody>
      </p:sp>
      <p:sp>
        <p:nvSpPr>
          <p:cNvPr id="3" name="Title 2"/>
          <p:cNvSpPr>
            <a:spLocks noGrp="1"/>
          </p:cNvSpPr>
          <p:nvPr>
            <p:ph type="title"/>
          </p:nvPr>
        </p:nvSpPr>
        <p:spPr/>
        <p:txBody>
          <a:bodyPr/>
          <a:lstStyle/>
          <a:p>
            <a:endParaRPr lang="en-I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None/>
            </a:pPr>
            <a:r>
              <a:rPr lang="en-US" sz="2400" dirty="0" smtClean="0">
                <a:latin typeface="Arial" pitchFamily="34" charset="0"/>
                <a:cs typeface="Arial" pitchFamily="34" charset="0"/>
              </a:rPr>
              <a:t>   The National Board of Examinations was established in 1975. Since 1982 the board has been functioning as an independent autonomous </a:t>
            </a:r>
            <a:r>
              <a:rPr lang="en-US" sz="2400" dirty="0" smtClean="0">
                <a:latin typeface="Arial" pitchFamily="34" charset="0"/>
                <a:cs typeface="Arial" pitchFamily="34" charset="0"/>
              </a:rPr>
              <a:t>body</a:t>
            </a:r>
            <a:r>
              <a:rPr lang="en-US" dirty="0" smtClean="0"/>
              <a:t>.</a:t>
            </a:r>
            <a:endParaRPr lang="en-US" dirty="0" smtClean="0"/>
          </a:p>
          <a:p>
            <a:pPr>
              <a:buNone/>
            </a:pPr>
            <a:r>
              <a:rPr lang="en-US" sz="2400" dirty="0" smtClean="0">
                <a:latin typeface="Arial" pitchFamily="34" charset="0"/>
                <a:cs typeface="Arial" pitchFamily="34" charset="0"/>
              </a:rPr>
              <a:t>   The Board Conducts the following activities:</a:t>
            </a:r>
          </a:p>
          <a:p>
            <a:r>
              <a:rPr lang="en-US" sz="2400" dirty="0" smtClean="0">
                <a:latin typeface="Arial" pitchFamily="34" charset="0"/>
                <a:cs typeface="Arial" pitchFamily="34" charset="0"/>
              </a:rPr>
              <a:t>Entrance Examinations</a:t>
            </a:r>
          </a:p>
          <a:p>
            <a:r>
              <a:rPr lang="en-US" sz="2400" dirty="0" smtClean="0">
                <a:latin typeface="Arial" pitchFamily="34" charset="0"/>
                <a:cs typeface="Arial" pitchFamily="34" charset="0"/>
              </a:rPr>
              <a:t>Exit level Examinations</a:t>
            </a:r>
          </a:p>
          <a:p>
            <a:r>
              <a:rPr lang="en-US" sz="2400" dirty="0" smtClean="0">
                <a:latin typeface="Arial" pitchFamily="34" charset="0"/>
                <a:cs typeface="Arial" pitchFamily="34" charset="0"/>
              </a:rPr>
              <a:t>Foreign Medical Graduate Examination</a:t>
            </a:r>
          </a:p>
          <a:p>
            <a:r>
              <a:rPr lang="en-US" sz="2400" dirty="0" smtClean="0">
                <a:latin typeface="Arial" pitchFamily="34" charset="0"/>
                <a:cs typeface="Arial" pitchFamily="34" charset="0"/>
              </a:rPr>
              <a:t>Accreditation</a:t>
            </a:r>
          </a:p>
          <a:p>
            <a:r>
              <a:rPr lang="en-US" sz="2400" dirty="0" smtClean="0">
                <a:latin typeface="Arial" pitchFamily="34" charset="0"/>
                <a:cs typeface="Arial" pitchFamily="34" charset="0"/>
              </a:rPr>
              <a:t>Appraisal</a:t>
            </a:r>
          </a:p>
          <a:p>
            <a:r>
              <a:rPr lang="en-US" sz="2400" dirty="0" smtClean="0">
                <a:latin typeface="Arial" pitchFamily="34" charset="0"/>
                <a:cs typeface="Arial" pitchFamily="34" charset="0"/>
              </a:rPr>
              <a:t>Continuous Professional Development activities such as CME, Workshops, Faculty Development </a:t>
            </a:r>
            <a:r>
              <a:rPr lang="en-US" sz="2400" dirty="0" err="1" smtClean="0">
                <a:latin typeface="Arial" pitchFamily="34" charset="0"/>
                <a:cs typeface="Arial" pitchFamily="34" charset="0"/>
              </a:rPr>
              <a:t>programmes</a:t>
            </a:r>
            <a:r>
              <a:rPr lang="en-US" sz="2400" dirty="0" smtClean="0">
                <a:latin typeface="Arial" pitchFamily="34" charset="0"/>
                <a:cs typeface="Arial" pitchFamily="34" charset="0"/>
              </a:rPr>
              <a:t>, etc.</a:t>
            </a:r>
            <a:endParaRPr lang="en-IN" sz="2400" dirty="0">
              <a:latin typeface="Arial" pitchFamily="34" charset="0"/>
              <a:cs typeface="Arial" pitchFamily="34" charset="0"/>
            </a:endParaRPr>
          </a:p>
        </p:txBody>
      </p:sp>
      <p:sp>
        <p:nvSpPr>
          <p:cNvPr id="3" name="Title 2"/>
          <p:cNvSpPr>
            <a:spLocks noGrp="1"/>
          </p:cNvSpPr>
          <p:nvPr>
            <p:ph type="title"/>
          </p:nvPr>
        </p:nvSpPr>
        <p:spPr/>
        <p:txBody>
          <a:bodyPr>
            <a:normAutofit/>
          </a:bodyPr>
          <a:lstStyle/>
          <a:p>
            <a:r>
              <a:rPr lang="en-US" sz="2800" dirty="0" smtClean="0">
                <a:latin typeface="Arial" pitchFamily="34" charset="0"/>
                <a:cs typeface="Arial" pitchFamily="34" charset="0"/>
              </a:rPr>
              <a:t>Profile of National Board of examination</a:t>
            </a:r>
            <a:endParaRPr lang="en-IN" sz="2800"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smtClean="0">
                <a:latin typeface="Arial" pitchFamily="34" charset="0"/>
                <a:cs typeface="Arial" pitchFamily="34" charset="0"/>
              </a:rPr>
              <a:t>Evaluation of Utility of CMEs Workshops among Cardiology DNB trainees.</a:t>
            </a:r>
            <a:endParaRPr lang="en-IN" sz="2400" dirty="0" smtClean="0">
              <a:latin typeface="Arial" pitchFamily="34" charset="0"/>
              <a:cs typeface="Arial" pitchFamily="34" charset="0"/>
            </a:endParaRPr>
          </a:p>
          <a:p>
            <a:pPr>
              <a:buNone/>
            </a:pPr>
            <a:endParaRPr lang="en-IN" dirty="0" smtClean="0"/>
          </a:p>
        </p:txBody>
      </p:sp>
      <p:sp>
        <p:nvSpPr>
          <p:cNvPr id="3" name="Title 2"/>
          <p:cNvSpPr>
            <a:spLocks noGrp="1"/>
          </p:cNvSpPr>
          <p:nvPr>
            <p:ph type="title"/>
          </p:nvPr>
        </p:nvSpPr>
        <p:spPr/>
        <p:txBody>
          <a:bodyPr>
            <a:normAutofit/>
          </a:bodyPr>
          <a:lstStyle/>
          <a:p>
            <a:r>
              <a:rPr lang="en-US" sz="2800" dirty="0" smtClean="0">
                <a:latin typeface="Arial" pitchFamily="34" charset="0"/>
                <a:cs typeface="Arial" pitchFamily="34" charset="0"/>
              </a:rPr>
              <a:t>Title of the study</a:t>
            </a:r>
            <a:endParaRPr lang="en-IN" sz="2800"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 </a:t>
            </a:r>
            <a:r>
              <a:rPr lang="en-US" sz="2400" dirty="0" smtClean="0">
                <a:latin typeface="Arial" pitchFamily="34" charset="0"/>
                <a:cs typeface="Arial" pitchFamily="34" charset="0"/>
              </a:rPr>
              <a:t>To evaluate the effectiveness/ benefits gained by trainees by CME </a:t>
            </a:r>
            <a:r>
              <a:rPr lang="en-US" sz="2400" dirty="0" smtClean="0">
                <a:latin typeface="Arial" pitchFamily="34" charset="0"/>
                <a:cs typeface="Arial" pitchFamily="34" charset="0"/>
              </a:rPr>
              <a:t>Workshops</a:t>
            </a:r>
            <a:endParaRPr lang="en-US" sz="2400" dirty="0" smtClean="0">
              <a:latin typeface="Arial" pitchFamily="34" charset="0"/>
              <a:cs typeface="Arial" pitchFamily="34" charset="0"/>
            </a:endParaRPr>
          </a:p>
        </p:txBody>
      </p:sp>
      <p:sp>
        <p:nvSpPr>
          <p:cNvPr id="3" name="Title 2"/>
          <p:cNvSpPr>
            <a:spLocks noGrp="1"/>
          </p:cNvSpPr>
          <p:nvPr>
            <p:ph type="title"/>
          </p:nvPr>
        </p:nvSpPr>
        <p:spPr/>
        <p:txBody>
          <a:bodyPr>
            <a:normAutofit/>
          </a:bodyPr>
          <a:lstStyle/>
          <a:p>
            <a:r>
              <a:rPr lang="en-US" sz="2800" dirty="0" smtClean="0">
                <a:latin typeface="Arial" pitchFamily="34" charset="0"/>
                <a:cs typeface="Arial" pitchFamily="34" charset="0"/>
              </a:rPr>
              <a:t>Objectives</a:t>
            </a:r>
            <a:endParaRPr lang="en-IN" sz="2800" dirty="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buFont typeface="Wingdings 3"/>
              <a:buNone/>
            </a:pPr>
            <a:r>
              <a:rPr lang="en-US" sz="2000" b="1" dirty="0" smtClean="0"/>
              <a:t> </a:t>
            </a:r>
            <a:r>
              <a:rPr lang="en-US" sz="2000" b="1" dirty="0" smtClean="0"/>
              <a:t>Study Area</a:t>
            </a:r>
            <a:endParaRPr lang="en-IN" sz="2000" b="1" dirty="0" smtClean="0"/>
          </a:p>
          <a:p>
            <a:r>
              <a:rPr lang="en-US" sz="2000" dirty="0" smtClean="0"/>
              <a:t>CMEs conducted by National board of Examinations, for the DNB Trainees in the discipline of cardiology</a:t>
            </a:r>
          </a:p>
          <a:p>
            <a:pPr>
              <a:buFont typeface="Wingdings 3"/>
              <a:buNone/>
            </a:pPr>
            <a:endParaRPr lang="en-US" sz="2000" dirty="0" smtClean="0"/>
          </a:p>
          <a:p>
            <a:pPr>
              <a:buFont typeface="Wingdings 3"/>
              <a:buNone/>
            </a:pPr>
            <a:r>
              <a:rPr lang="en-US" sz="2000" b="1" dirty="0" smtClean="0"/>
              <a:t>Study </a:t>
            </a:r>
            <a:r>
              <a:rPr lang="en-US" sz="2000" b="1" dirty="0" smtClean="0"/>
              <a:t>Design</a:t>
            </a:r>
            <a:endParaRPr lang="en-IN" sz="2000" b="1" dirty="0" smtClean="0"/>
          </a:p>
          <a:p>
            <a:r>
              <a:rPr lang="en-US" sz="2000" dirty="0" smtClean="0"/>
              <a:t>Cross- sectional Study</a:t>
            </a:r>
            <a:endParaRPr lang="en-IN" sz="2000" dirty="0" smtClean="0"/>
          </a:p>
          <a:p>
            <a:pPr>
              <a:buFont typeface="Wingdings 3"/>
              <a:buNone/>
            </a:pPr>
            <a:endParaRPr lang="en-US" sz="2000" dirty="0" smtClean="0"/>
          </a:p>
          <a:p>
            <a:pPr>
              <a:buFont typeface="Wingdings 3"/>
              <a:buNone/>
            </a:pPr>
            <a:r>
              <a:rPr lang="en-US" sz="2000" b="1" dirty="0" smtClean="0"/>
              <a:t> Study Sample</a:t>
            </a:r>
          </a:p>
          <a:p>
            <a:r>
              <a:rPr lang="en-US" sz="2000" dirty="0" smtClean="0"/>
              <a:t>200 DNB trainees in the discipline of Cardiology</a:t>
            </a:r>
          </a:p>
          <a:p>
            <a:endParaRPr lang="en-US" sz="2000" dirty="0" smtClean="0">
              <a:latin typeface="Arial" pitchFamily="34" charset="0"/>
              <a:cs typeface="Arial" pitchFamily="34" charset="0"/>
            </a:endParaRPr>
          </a:p>
          <a:p>
            <a:pPr>
              <a:buNone/>
            </a:pPr>
            <a:r>
              <a:rPr lang="en-US" sz="2000" b="1" dirty="0" smtClean="0"/>
              <a:t>Tools &amp; technique</a:t>
            </a:r>
            <a:endParaRPr lang="en-IN" sz="2000" b="1" dirty="0" smtClean="0"/>
          </a:p>
          <a:p>
            <a:pPr lvl="0"/>
            <a:r>
              <a:rPr lang="en-US" sz="2000" dirty="0" smtClean="0"/>
              <a:t>A online questionnaire of total 10 Questions was administrated to DNB Trainees</a:t>
            </a:r>
            <a:r>
              <a:rPr lang="en-US" sz="2000" dirty="0" smtClean="0"/>
              <a:t>.</a:t>
            </a:r>
            <a:endParaRPr lang="en-IN" sz="2000" dirty="0" smtClean="0">
              <a:latin typeface="Arial" pitchFamily="34" charset="0"/>
              <a:cs typeface="Arial" pitchFamily="34" charset="0"/>
            </a:endParaRPr>
          </a:p>
          <a:p>
            <a:pPr>
              <a:buNone/>
            </a:pPr>
            <a:r>
              <a:rPr lang="en-US" sz="1400" dirty="0" smtClean="0">
                <a:latin typeface="Arial" pitchFamily="34" charset="0"/>
                <a:cs typeface="Arial" pitchFamily="34" charset="0"/>
              </a:rPr>
              <a:t> </a:t>
            </a:r>
          </a:p>
          <a:p>
            <a:endParaRPr lang="en-IN" sz="1400" dirty="0">
              <a:latin typeface="Arial" pitchFamily="34" charset="0"/>
              <a:cs typeface="Arial" pitchFamily="34" charset="0"/>
            </a:endParaRPr>
          </a:p>
        </p:txBody>
      </p:sp>
      <p:sp>
        <p:nvSpPr>
          <p:cNvPr id="3" name="Title 2"/>
          <p:cNvSpPr>
            <a:spLocks noGrp="1"/>
          </p:cNvSpPr>
          <p:nvPr>
            <p:ph type="title"/>
          </p:nvPr>
        </p:nvSpPr>
        <p:spPr/>
        <p:txBody>
          <a:bodyPr>
            <a:normAutofit/>
          </a:bodyPr>
          <a:lstStyle/>
          <a:p>
            <a:r>
              <a:rPr lang="en-US" sz="2800" dirty="0" smtClean="0">
                <a:latin typeface="Arial" pitchFamily="34" charset="0"/>
                <a:cs typeface="Arial" pitchFamily="34" charset="0"/>
              </a:rPr>
              <a:t> Methodology</a:t>
            </a:r>
            <a:endParaRPr lang="en-IN" sz="2800" dirty="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2800" dirty="0" smtClean="0">
                <a:latin typeface="Arial" pitchFamily="34" charset="0"/>
                <a:cs typeface="Arial" pitchFamily="34" charset="0"/>
              </a:rPr>
              <a:t>Study Results</a:t>
            </a:r>
            <a:endParaRPr lang="en-IN" sz="2800" dirty="0">
              <a:latin typeface="Arial" pitchFamily="34" charset="0"/>
              <a:cs typeface="Arial" pitchFamily="34" charset="0"/>
            </a:endParaRPr>
          </a:p>
        </p:txBody>
      </p:sp>
      <p:graphicFrame>
        <p:nvGraphicFramePr>
          <p:cNvPr id="4" name="Content Placeholder 3"/>
          <p:cNvGraphicFramePr>
            <a:graphicFrameLocks noGrp="1"/>
          </p:cNvGraphicFramePr>
          <p:nvPr>
            <p:ph idx="1"/>
          </p:nvPr>
        </p:nvGraphicFramePr>
        <p:xfrm>
          <a:off x="467544" y="2332038"/>
          <a:ext cx="8229600" cy="4525962"/>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827584" y="1340768"/>
            <a:ext cx="7560840" cy="369332"/>
          </a:xfrm>
          <a:prstGeom prst="rect">
            <a:avLst/>
          </a:prstGeom>
          <a:noFill/>
        </p:spPr>
        <p:txBody>
          <a:bodyPr wrap="square" rtlCol="0">
            <a:spAutoFit/>
          </a:bodyPr>
          <a:lstStyle/>
          <a:p>
            <a:pPr marL="566928" indent="-457200">
              <a:buAutoNum type="arabicPeriod"/>
            </a:pPr>
            <a:r>
              <a:rPr lang="en-US" b="1" dirty="0" smtClean="0">
                <a:latin typeface="Arial" pitchFamily="34" charset="0"/>
                <a:cs typeface="Arial" pitchFamily="34" charset="0"/>
              </a:rPr>
              <a:t>The Content of CME’s s as per my </a:t>
            </a:r>
            <a:r>
              <a:rPr lang="en-US" b="1" dirty="0" smtClean="0">
                <a:latin typeface="Arial" pitchFamily="34" charset="0"/>
                <a:cs typeface="Arial" pitchFamily="34" charset="0"/>
              </a:rPr>
              <a:t>expectations</a:t>
            </a:r>
            <a:endParaRPr lang="en-US" b="1" dirty="0" smtClean="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000" dirty="0" smtClean="0"/>
              <a:t>2</a:t>
            </a:r>
            <a:r>
              <a:rPr lang="en-US" sz="2000" dirty="0" smtClean="0">
                <a:latin typeface="Arial" pitchFamily="34" charset="0"/>
                <a:cs typeface="Arial" pitchFamily="34" charset="0"/>
              </a:rPr>
              <a:t>. I Gained Sustainably from CME Workshops</a:t>
            </a:r>
          </a:p>
        </p:txBody>
      </p:sp>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200" dirty="0" smtClean="0"/>
              <a:t>3. </a:t>
            </a:r>
            <a:r>
              <a:rPr lang="en-US" sz="2200" dirty="0" smtClean="0">
                <a:latin typeface="Arial" pitchFamily="34" charset="0"/>
                <a:cs typeface="Arial" pitchFamily="34" charset="0"/>
              </a:rPr>
              <a:t>CME Helped me Improve my Teaching Skills</a:t>
            </a:r>
            <a:r>
              <a:rPr lang="en-US" sz="4400" dirty="0" smtClean="0">
                <a:latin typeface="Arial" pitchFamily="34" charset="0"/>
                <a:cs typeface="Arial" pitchFamily="34" charset="0"/>
              </a:rPr>
              <a:t/>
            </a:r>
            <a:br>
              <a:rPr lang="en-US" sz="4400" dirty="0" smtClean="0">
                <a:latin typeface="Arial" pitchFamily="34" charset="0"/>
                <a:cs typeface="Arial" pitchFamily="34" charset="0"/>
              </a:rPr>
            </a:br>
            <a:endParaRPr lang="en-IN" dirty="0"/>
          </a:p>
        </p:txBody>
      </p:sp>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172</TotalTime>
  <Words>656</Words>
  <Application>Microsoft Office PowerPoint</Application>
  <PresentationFormat>On-screen Show (4:3)</PresentationFormat>
  <Paragraphs>73</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Concourse</vt:lpstr>
      <vt:lpstr>  </vt:lpstr>
      <vt:lpstr>Abstract</vt:lpstr>
      <vt:lpstr>Profile of National Board of examination</vt:lpstr>
      <vt:lpstr>Title of the study</vt:lpstr>
      <vt:lpstr>Objectives</vt:lpstr>
      <vt:lpstr> Methodology</vt:lpstr>
      <vt:lpstr>Study Results</vt:lpstr>
      <vt:lpstr>2. I Gained Sustainably from CME Workshops</vt:lpstr>
      <vt:lpstr>3. CME Helped me Improve my Teaching Skills </vt:lpstr>
      <vt:lpstr>4. Time Allotted during CME Sessions was Adequate </vt:lpstr>
      <vt:lpstr>5. Time Allotted for Doubt Session was adequate </vt:lpstr>
      <vt:lpstr>6. Reading Material was given in advance </vt:lpstr>
      <vt:lpstr>7.Wish to attend more CME’s in Future </vt:lpstr>
      <vt:lpstr>8. CME helped me in Improving my Skills</vt:lpstr>
      <vt:lpstr>9. Will Suggest others to attend CME </vt:lpstr>
      <vt:lpstr>10. Presentation Was Adequate </vt:lpstr>
      <vt:lpstr>Discussion</vt:lpstr>
      <vt:lpstr>Limitation of Study</vt:lpstr>
      <vt:lpstr>Conclusion</vt:lpstr>
      <vt:lpstr>Recommendations</vt:lpstr>
      <vt:lpstr>Quesstionnarie </vt:lpstr>
      <vt:lpstr>Slide 22</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compaq</dc:creator>
  <cp:lastModifiedBy>compaq</cp:lastModifiedBy>
  <cp:revision>60</cp:revision>
  <dcterms:created xsi:type="dcterms:W3CDTF">2015-05-15T04:10:23Z</dcterms:created>
  <dcterms:modified xsi:type="dcterms:W3CDTF">2015-05-15T08:49:49Z</dcterms:modified>
</cp:coreProperties>
</file>