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wdp" ContentType="image/vnd.ms-photo"/>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8" r:id="rId3"/>
    <p:sldId id="298" r:id="rId4"/>
    <p:sldId id="259" r:id="rId5"/>
    <p:sldId id="260" r:id="rId6"/>
    <p:sldId id="301" r:id="rId7"/>
    <p:sldId id="261" r:id="rId8"/>
    <p:sldId id="262" r:id="rId9"/>
    <p:sldId id="263" r:id="rId10"/>
    <p:sldId id="264" r:id="rId11"/>
    <p:sldId id="265" r:id="rId12"/>
    <p:sldId id="266" r:id="rId13"/>
    <p:sldId id="267" r:id="rId14"/>
    <p:sldId id="268" r:id="rId15"/>
    <p:sldId id="269" r:id="rId16"/>
    <p:sldId id="270" r:id="rId17"/>
    <p:sldId id="271" r:id="rId18"/>
    <p:sldId id="303" r:id="rId19"/>
    <p:sldId id="308" r:id="rId20"/>
    <p:sldId id="280" r:id="rId21"/>
    <p:sldId id="281" r:id="rId22"/>
    <p:sldId id="282" r:id="rId23"/>
    <p:sldId id="283" r:id="rId24"/>
    <p:sldId id="284" r:id="rId25"/>
    <p:sldId id="285" r:id="rId26"/>
    <p:sldId id="286" r:id="rId27"/>
    <p:sldId id="287" r:id="rId28"/>
    <p:sldId id="288" r:id="rId29"/>
    <p:sldId id="289" r:id="rId30"/>
    <p:sldId id="304" r:id="rId31"/>
    <p:sldId id="300" r:id="rId32"/>
    <p:sldId id="272" r:id="rId33"/>
    <p:sldId id="273" r:id="rId34"/>
    <p:sldId id="274" r:id="rId35"/>
    <p:sldId id="275" r:id="rId36"/>
    <p:sldId id="276" r:id="rId37"/>
    <p:sldId id="277" r:id="rId38"/>
    <p:sldId id="278" r:id="rId39"/>
    <p:sldId id="279" r:id="rId40"/>
    <p:sldId id="305" r:id="rId41"/>
    <p:sldId id="302" r:id="rId42"/>
    <p:sldId id="290" r:id="rId43"/>
    <p:sldId id="291" r:id="rId44"/>
    <p:sldId id="292" r:id="rId45"/>
    <p:sldId id="293" r:id="rId46"/>
    <p:sldId id="294" r:id="rId47"/>
    <p:sldId id="295" r:id="rId48"/>
    <p:sldId id="296" r:id="rId49"/>
    <p:sldId id="297" r:id="rId50"/>
    <p:sldId id="306" r:id="rId51"/>
    <p:sldId id="307"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79" autoAdjust="0"/>
    <p:restoredTop sz="94660"/>
  </p:normalViewPr>
  <p:slideViewPr>
    <p:cSldViewPr>
      <p:cViewPr>
        <p:scale>
          <a:sx n="60" d="100"/>
          <a:sy n="60" d="100"/>
        </p:scale>
        <p:origin x="-1344" y="-270"/>
      </p:cViewPr>
      <p:guideLst>
        <p:guide orient="horz" pos="480"/>
        <p:guide orient="horz" pos="912"/>
        <p:guide pos="5664"/>
        <p:guide pos="528"/>
        <p:guide pos="768"/>
        <p:guide pos="513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sz="1800"/>
            </a:pPr>
            <a:r>
              <a:rPr lang="en-US" sz="1800" dirty="0" smtClean="0"/>
              <a:t>US Sales</a:t>
            </a:r>
            <a:r>
              <a:rPr lang="en-US" sz="1800" baseline="0" dirty="0" smtClean="0"/>
              <a:t> – Breast  Cancer</a:t>
            </a:r>
            <a:endParaRPr lang="en-US" sz="1800" dirty="0"/>
          </a:p>
        </c:rich>
      </c:tx>
      <c:layout/>
      <c:overlay val="1"/>
    </c:title>
    <c:plotArea>
      <c:layout>
        <c:manualLayout>
          <c:layoutTarget val="inner"/>
          <c:xMode val="edge"/>
          <c:yMode val="edge"/>
          <c:x val="0.10022218418349894"/>
          <c:y val="0.11351082139322749"/>
          <c:w val="0.86477770170033097"/>
          <c:h val="0.67723861009911257"/>
        </c:manualLayout>
      </c:layout>
      <c:barChart>
        <c:barDir val="col"/>
        <c:grouping val="stacked"/>
        <c:ser>
          <c:idx val="0"/>
          <c:order val="0"/>
          <c:tx>
            <c:strRef>
              <c:f>Sheet1!$B$1</c:f>
              <c:strCache>
                <c:ptCount val="1"/>
                <c:pt idx="0">
                  <c:v>Product X</c:v>
                </c:pt>
              </c:strCache>
            </c:strRef>
          </c:tx>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Sheet1!$B$2:$B$12</c:f>
              <c:numCache>
                <c:formatCode>General</c:formatCode>
                <c:ptCount val="11"/>
                <c:pt idx="0">
                  <c:v>4.3</c:v>
                </c:pt>
                <c:pt idx="1">
                  <c:v>2.5</c:v>
                </c:pt>
                <c:pt idx="2">
                  <c:v>3.5</c:v>
                </c:pt>
                <c:pt idx="3">
                  <c:v>4.5</c:v>
                </c:pt>
                <c:pt idx="4">
                  <c:v>4.3</c:v>
                </c:pt>
                <c:pt idx="5">
                  <c:v>2.5</c:v>
                </c:pt>
                <c:pt idx="6">
                  <c:v>3.5</c:v>
                </c:pt>
                <c:pt idx="7">
                  <c:v>4.5</c:v>
                </c:pt>
                <c:pt idx="8">
                  <c:v>4.3</c:v>
                </c:pt>
                <c:pt idx="9">
                  <c:v>2.5</c:v>
                </c:pt>
                <c:pt idx="10">
                  <c:v>3.5</c:v>
                </c:pt>
              </c:numCache>
            </c:numRef>
          </c:val>
        </c:ser>
        <c:ser>
          <c:idx val="1"/>
          <c:order val="1"/>
          <c:tx>
            <c:strRef>
              <c:f>Sheet1!$C$1</c:f>
              <c:strCache>
                <c:ptCount val="1"/>
                <c:pt idx="0">
                  <c:v>Product Y</c:v>
                </c:pt>
              </c:strCache>
            </c:strRef>
          </c:tx>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Sheet1!$C$2:$C$12</c:f>
              <c:numCache>
                <c:formatCode>General</c:formatCode>
                <c:ptCount val="11"/>
                <c:pt idx="0">
                  <c:v>2.4</c:v>
                </c:pt>
                <c:pt idx="1">
                  <c:v>4.4000000000000004</c:v>
                </c:pt>
                <c:pt idx="2">
                  <c:v>1.8</c:v>
                </c:pt>
                <c:pt idx="3">
                  <c:v>2.8</c:v>
                </c:pt>
                <c:pt idx="4">
                  <c:v>2.4</c:v>
                </c:pt>
                <c:pt idx="5">
                  <c:v>4.4000000000000004</c:v>
                </c:pt>
                <c:pt idx="6">
                  <c:v>1.8</c:v>
                </c:pt>
                <c:pt idx="7">
                  <c:v>2.8</c:v>
                </c:pt>
                <c:pt idx="8">
                  <c:v>2.4</c:v>
                </c:pt>
                <c:pt idx="9">
                  <c:v>4.4000000000000004</c:v>
                </c:pt>
                <c:pt idx="10">
                  <c:v>1.8</c:v>
                </c:pt>
              </c:numCache>
            </c:numRef>
          </c:val>
        </c:ser>
        <c:ser>
          <c:idx val="2"/>
          <c:order val="2"/>
          <c:tx>
            <c:strRef>
              <c:f>Sheet1!$D$1</c:f>
              <c:strCache>
                <c:ptCount val="1"/>
                <c:pt idx="0">
                  <c:v>Product Z</c:v>
                </c:pt>
              </c:strCache>
            </c:strRef>
          </c:tx>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Sheet1!$D$2:$D$12</c:f>
              <c:numCache>
                <c:formatCode>General</c:formatCode>
                <c:ptCount val="11"/>
                <c:pt idx="0">
                  <c:v>2</c:v>
                </c:pt>
                <c:pt idx="1">
                  <c:v>2</c:v>
                </c:pt>
                <c:pt idx="2">
                  <c:v>3</c:v>
                </c:pt>
                <c:pt idx="3">
                  <c:v>5</c:v>
                </c:pt>
                <c:pt idx="4">
                  <c:v>2</c:v>
                </c:pt>
                <c:pt idx="5">
                  <c:v>2</c:v>
                </c:pt>
                <c:pt idx="6">
                  <c:v>3</c:v>
                </c:pt>
                <c:pt idx="7">
                  <c:v>5</c:v>
                </c:pt>
                <c:pt idx="8">
                  <c:v>2</c:v>
                </c:pt>
                <c:pt idx="9">
                  <c:v>2</c:v>
                </c:pt>
                <c:pt idx="10">
                  <c:v>3</c:v>
                </c:pt>
              </c:numCache>
            </c:numRef>
          </c:val>
        </c:ser>
        <c:ser>
          <c:idx val="3"/>
          <c:order val="3"/>
          <c:tx>
            <c:strRef>
              <c:f>Sheet1!$E$1</c:f>
              <c:strCache>
                <c:ptCount val="1"/>
                <c:pt idx="0">
                  <c:v>Product A1</c:v>
                </c:pt>
              </c:strCache>
            </c:strRef>
          </c:tx>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Sheet1!$E$2:$E$12</c:f>
              <c:numCache>
                <c:formatCode>General</c:formatCode>
                <c:ptCount val="11"/>
                <c:pt idx="0">
                  <c:v>2.4</c:v>
                </c:pt>
                <c:pt idx="1">
                  <c:v>4.4000000000000004</c:v>
                </c:pt>
                <c:pt idx="2">
                  <c:v>1.8</c:v>
                </c:pt>
                <c:pt idx="3">
                  <c:v>2.8</c:v>
                </c:pt>
                <c:pt idx="4">
                  <c:v>2.4</c:v>
                </c:pt>
                <c:pt idx="5">
                  <c:v>4.4000000000000004</c:v>
                </c:pt>
                <c:pt idx="6">
                  <c:v>1.8</c:v>
                </c:pt>
                <c:pt idx="7">
                  <c:v>2.8</c:v>
                </c:pt>
                <c:pt idx="8">
                  <c:v>2.4</c:v>
                </c:pt>
                <c:pt idx="9">
                  <c:v>4.4000000000000004</c:v>
                </c:pt>
                <c:pt idx="10">
                  <c:v>1.8</c:v>
                </c:pt>
              </c:numCache>
            </c:numRef>
          </c:val>
        </c:ser>
        <c:overlap val="100"/>
        <c:axId val="84375808"/>
        <c:axId val="84393984"/>
      </c:barChart>
      <c:catAx>
        <c:axId val="84375808"/>
        <c:scaling>
          <c:orientation val="minMax"/>
        </c:scaling>
        <c:axPos val="b"/>
        <c:numFmt formatCode="General" sourceLinked="1"/>
        <c:tickLblPos val="nextTo"/>
        <c:txPr>
          <a:bodyPr/>
          <a:lstStyle/>
          <a:p>
            <a:pPr>
              <a:defRPr lang="en-IN" sz="1400"/>
            </a:pPr>
            <a:endParaRPr lang="en-US"/>
          </a:p>
        </c:txPr>
        <c:crossAx val="84393984"/>
        <c:crosses val="autoZero"/>
        <c:auto val="1"/>
        <c:lblAlgn val="ctr"/>
        <c:lblOffset val="100"/>
      </c:catAx>
      <c:valAx>
        <c:axId val="84393984"/>
        <c:scaling>
          <c:orientation val="minMax"/>
        </c:scaling>
        <c:axPos val="l"/>
        <c:title>
          <c:tx>
            <c:rich>
              <a:bodyPr rot="-5400000" vert="horz"/>
              <a:lstStyle/>
              <a:p>
                <a:pPr>
                  <a:defRPr lang="en-IN"/>
                </a:pPr>
                <a:r>
                  <a:rPr lang="en-US" dirty="0" smtClean="0"/>
                  <a:t>USD Millions</a:t>
                </a:r>
                <a:endParaRPr lang="en-US" dirty="0"/>
              </a:p>
            </c:rich>
          </c:tx>
          <c:layout/>
        </c:title>
        <c:numFmt formatCode="General" sourceLinked="1"/>
        <c:tickLblPos val="nextTo"/>
        <c:txPr>
          <a:bodyPr/>
          <a:lstStyle/>
          <a:p>
            <a:pPr>
              <a:defRPr lang="en-IN" sz="1400"/>
            </a:pPr>
            <a:endParaRPr lang="en-US"/>
          </a:p>
        </c:txPr>
        <c:crossAx val="84375808"/>
        <c:crosses val="autoZero"/>
        <c:crossBetween val="between"/>
      </c:valAx>
    </c:plotArea>
    <c:legend>
      <c:legendPos val="r"/>
      <c:legendEntry>
        <c:idx val="3"/>
        <c:txPr>
          <a:bodyPr/>
          <a:lstStyle/>
          <a:p>
            <a:pPr>
              <a:defRPr sz="1200" b="1">
                <a:solidFill>
                  <a:srgbClr val="00B050"/>
                </a:solidFill>
              </a:defRPr>
            </a:pPr>
            <a:endParaRPr lang="en-US"/>
          </a:p>
        </c:txPr>
      </c:legendEntry>
      <c:legendEntry>
        <c:idx val="2"/>
        <c:txPr>
          <a:bodyPr/>
          <a:lstStyle/>
          <a:p>
            <a:pPr>
              <a:defRPr sz="1200" b="1">
                <a:solidFill>
                  <a:srgbClr val="00B050"/>
                </a:solidFill>
              </a:defRPr>
            </a:pPr>
            <a:endParaRPr lang="en-US"/>
          </a:p>
        </c:txPr>
      </c:legendEntry>
      <c:legendEntry>
        <c:idx val="1"/>
        <c:txPr>
          <a:bodyPr/>
          <a:lstStyle/>
          <a:p>
            <a:pPr>
              <a:defRPr sz="1200" b="1">
                <a:solidFill>
                  <a:srgbClr val="00B050"/>
                </a:solidFill>
              </a:defRPr>
            </a:pPr>
            <a:endParaRPr lang="en-US"/>
          </a:p>
        </c:txPr>
      </c:legendEntry>
      <c:legendEntry>
        <c:idx val="0"/>
        <c:txPr>
          <a:bodyPr/>
          <a:lstStyle/>
          <a:p>
            <a:pPr>
              <a:defRPr sz="1200" b="1">
                <a:solidFill>
                  <a:schemeClr val="tx2">
                    <a:lumMod val="50000"/>
                  </a:schemeClr>
                </a:solidFill>
              </a:defRPr>
            </a:pPr>
            <a:endParaRPr lang="en-US"/>
          </a:p>
        </c:txPr>
      </c:legendEntry>
      <c:layout>
        <c:manualLayout>
          <c:xMode val="edge"/>
          <c:yMode val="edge"/>
          <c:x val="3.4565103275134096E-2"/>
          <c:y val="0.87992517726329189"/>
          <c:w val="0.87268127353646174"/>
          <c:h val="9.4562619971011189E-2"/>
        </c:manualLayout>
      </c:layout>
      <c:txPr>
        <a:bodyPr/>
        <a:lstStyle/>
        <a:p>
          <a:pPr>
            <a:defRPr lang="en-IN" sz="1200"/>
          </a:pPr>
          <a:endParaRPr lang="en-US"/>
        </a:p>
      </c:txPr>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sz="2000"/>
            </a:pPr>
            <a:r>
              <a:rPr lang="en-US" sz="2000" dirty="0" smtClean="0"/>
              <a:t>Average Yearly</a:t>
            </a:r>
            <a:r>
              <a:rPr lang="en-US" sz="2000" baseline="0" dirty="0" smtClean="0"/>
              <a:t> Cost of Breast Cancer Medications</a:t>
            </a:r>
            <a:endParaRPr lang="en-US" sz="2000" dirty="0"/>
          </a:p>
        </c:rich>
      </c:tx>
      <c:layout/>
    </c:title>
    <c:plotArea>
      <c:layout>
        <c:manualLayout>
          <c:layoutTarget val="inner"/>
          <c:xMode val="edge"/>
          <c:yMode val="edge"/>
          <c:x val="0.13148155822627436"/>
          <c:y val="0.1338196975980582"/>
          <c:w val="0.85243657042869669"/>
          <c:h val="0.75091334153637579"/>
        </c:manualLayout>
      </c:layout>
      <c:barChart>
        <c:barDir val="col"/>
        <c:grouping val="clustered"/>
        <c:ser>
          <c:idx val="0"/>
          <c:order val="0"/>
          <c:tx>
            <c:strRef>
              <c:f>Sheet1!$B$1</c:f>
              <c:strCache>
                <c:ptCount val="1"/>
                <c:pt idx="0">
                  <c:v>Price</c:v>
                </c:pt>
              </c:strCache>
            </c:strRef>
          </c:tx>
          <c:spPr>
            <a:solidFill>
              <a:schemeClr val="accent6"/>
            </a:solidFill>
            <a:ln w="25400" cap="flat" cmpd="sng" algn="ctr">
              <a:solidFill>
                <a:schemeClr val="accent6">
                  <a:shade val="50000"/>
                </a:schemeClr>
              </a:solidFill>
              <a:prstDash val="solid"/>
            </a:ln>
            <a:effectLst/>
          </c:spPr>
          <c:dLbls>
            <c:txPr>
              <a:bodyPr/>
              <a:lstStyle/>
              <a:p>
                <a:pPr>
                  <a:defRPr lang="en-IN" sz="1200"/>
                </a:pPr>
                <a:endParaRPr lang="en-US"/>
              </a:p>
            </c:txPr>
            <c:showVal val="1"/>
          </c:dLbls>
          <c:cat>
            <c:strRef>
              <c:f>Sheet1!$A$2:$A$10</c:f>
              <c:strCache>
                <c:ptCount val="9"/>
                <c:pt idx="0">
                  <c:v>Faslodex</c:v>
                </c:pt>
                <c:pt idx="1">
                  <c:v>Tykerb</c:v>
                </c:pt>
                <c:pt idx="2">
                  <c:v>Herceptin</c:v>
                </c:pt>
                <c:pt idx="3">
                  <c:v>Perjeta</c:v>
                </c:pt>
                <c:pt idx="4">
                  <c:v>Abraxane</c:v>
                </c:pt>
                <c:pt idx="5">
                  <c:v>Xeloda</c:v>
                </c:pt>
                <c:pt idx="6">
                  <c:v>Ibrance</c:v>
                </c:pt>
                <c:pt idx="7">
                  <c:v>Afinitor</c:v>
                </c:pt>
                <c:pt idx="8">
                  <c:v>Kadcyla</c:v>
                </c:pt>
              </c:strCache>
            </c:strRef>
          </c:cat>
          <c:val>
            <c:numRef>
              <c:f>Sheet1!$B$2:$B$10</c:f>
              <c:numCache>
                <c:formatCode>"$"#,##0_);[Red]\("$"#,##0\)</c:formatCode>
                <c:ptCount val="9"/>
                <c:pt idx="0">
                  <c:v>22000</c:v>
                </c:pt>
                <c:pt idx="1">
                  <c:v>63300</c:v>
                </c:pt>
                <c:pt idx="2">
                  <c:v>69500</c:v>
                </c:pt>
                <c:pt idx="3">
                  <c:v>69900</c:v>
                </c:pt>
                <c:pt idx="4">
                  <c:v>92200</c:v>
                </c:pt>
                <c:pt idx="5">
                  <c:v>94800</c:v>
                </c:pt>
                <c:pt idx="6">
                  <c:v>126600</c:v>
                </c:pt>
                <c:pt idx="7">
                  <c:v>135500</c:v>
                </c:pt>
                <c:pt idx="8">
                  <c:v>136900</c:v>
                </c:pt>
              </c:numCache>
            </c:numRef>
          </c:val>
        </c:ser>
        <c:axId val="70422528"/>
        <c:axId val="70424064"/>
      </c:barChart>
      <c:catAx>
        <c:axId val="70422528"/>
        <c:scaling>
          <c:orientation val="minMax"/>
        </c:scaling>
        <c:axPos val="b"/>
        <c:tickLblPos val="nextTo"/>
        <c:txPr>
          <a:bodyPr/>
          <a:lstStyle/>
          <a:p>
            <a:pPr>
              <a:defRPr lang="en-IN" sz="1400"/>
            </a:pPr>
            <a:endParaRPr lang="en-US"/>
          </a:p>
        </c:txPr>
        <c:crossAx val="70424064"/>
        <c:crosses val="autoZero"/>
        <c:auto val="1"/>
        <c:lblAlgn val="ctr"/>
        <c:lblOffset val="100"/>
      </c:catAx>
      <c:valAx>
        <c:axId val="70424064"/>
        <c:scaling>
          <c:orientation val="minMax"/>
        </c:scaling>
        <c:axPos val="l"/>
        <c:title>
          <c:tx>
            <c:rich>
              <a:bodyPr rot="-5400000" vert="horz"/>
              <a:lstStyle/>
              <a:p>
                <a:pPr>
                  <a:defRPr lang="en-IN" sz="1600"/>
                </a:pPr>
                <a:r>
                  <a:rPr lang="en-US" sz="1600" dirty="0" smtClean="0"/>
                  <a:t>USD Millions</a:t>
                </a:r>
                <a:endParaRPr lang="en-US" sz="1600" dirty="0"/>
              </a:p>
            </c:rich>
          </c:tx>
          <c:layout>
            <c:manualLayout>
              <c:xMode val="edge"/>
              <c:yMode val="edge"/>
              <c:x val="1.6369047619047623E-2"/>
              <c:y val="0.37642442061501646"/>
            </c:manualLayout>
          </c:layout>
        </c:title>
        <c:numFmt formatCode="&quot;$&quot;#,##0_);[Red]\(&quot;$&quot;#,##0\)" sourceLinked="1"/>
        <c:tickLblPos val="nextTo"/>
        <c:txPr>
          <a:bodyPr/>
          <a:lstStyle/>
          <a:p>
            <a:pPr>
              <a:defRPr lang="en-IN" sz="1200"/>
            </a:pPr>
            <a:endParaRPr lang="en-US"/>
          </a:p>
        </c:txPr>
        <c:crossAx val="70422528"/>
        <c:crosses val="autoZero"/>
        <c:crossBetween val="between"/>
      </c:valAx>
    </c:plotArea>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lang="en-IN" sz="1800"/>
            </a:pPr>
            <a:r>
              <a:rPr lang="en-US" sz="1800" dirty="0" smtClean="0"/>
              <a:t>Average Yearly</a:t>
            </a:r>
            <a:r>
              <a:rPr lang="en-US" sz="1800" baseline="0" dirty="0" smtClean="0"/>
              <a:t> Cost of NSCLC Medications</a:t>
            </a:r>
            <a:endParaRPr lang="en-US" sz="1800" dirty="0"/>
          </a:p>
        </c:rich>
      </c:tx>
      <c:layout/>
    </c:title>
    <c:plotArea>
      <c:layout>
        <c:manualLayout>
          <c:layoutTarget val="inner"/>
          <c:xMode val="edge"/>
          <c:yMode val="edge"/>
          <c:x val="0.13148155822627436"/>
          <c:y val="0.1338196975980582"/>
          <c:w val="0.85243657042869669"/>
          <c:h val="0.75091334153637579"/>
        </c:manualLayout>
      </c:layout>
      <c:barChart>
        <c:barDir val="col"/>
        <c:grouping val="clustered"/>
        <c:ser>
          <c:idx val="0"/>
          <c:order val="0"/>
          <c:tx>
            <c:strRef>
              <c:f>Sheet1!$B$1</c:f>
              <c:strCache>
                <c:ptCount val="1"/>
                <c:pt idx="0">
                  <c:v>Price</c:v>
                </c:pt>
              </c:strCache>
            </c:strRef>
          </c:tx>
          <c:spPr>
            <a:solidFill>
              <a:schemeClr val="accent3"/>
            </a:solidFill>
            <a:ln w="25400" cap="flat" cmpd="sng" algn="ctr">
              <a:solidFill>
                <a:schemeClr val="accent3">
                  <a:shade val="50000"/>
                </a:schemeClr>
              </a:solidFill>
              <a:prstDash val="solid"/>
            </a:ln>
            <a:effectLst/>
          </c:spPr>
          <c:dLbls>
            <c:txPr>
              <a:bodyPr/>
              <a:lstStyle/>
              <a:p>
                <a:pPr>
                  <a:defRPr lang="en-IN" sz="1200"/>
                </a:pPr>
                <a:endParaRPr lang="en-US"/>
              </a:p>
            </c:txPr>
            <c:showVal val="1"/>
          </c:dLbls>
          <c:cat>
            <c:strRef>
              <c:f>Sheet1!$A$2:$A$8</c:f>
              <c:strCache>
                <c:ptCount val="7"/>
                <c:pt idx="0">
                  <c:v>Gilotrif</c:v>
                </c:pt>
                <c:pt idx="1">
                  <c:v>Tarceva</c:v>
                </c:pt>
                <c:pt idx="2">
                  <c:v>Alimta</c:v>
                </c:pt>
                <c:pt idx="3">
                  <c:v>Avastin</c:v>
                </c:pt>
                <c:pt idx="4">
                  <c:v>Cyramza</c:v>
                </c:pt>
                <c:pt idx="5">
                  <c:v>Xalkori</c:v>
                </c:pt>
                <c:pt idx="6">
                  <c:v>Zykadia</c:v>
                </c:pt>
              </c:strCache>
            </c:strRef>
          </c:cat>
          <c:val>
            <c:numRef>
              <c:f>Sheet1!$B$2:$B$8</c:f>
              <c:numCache>
                <c:formatCode>"$"#,##0_);[Red]\("$"#,##0\)</c:formatCode>
                <c:ptCount val="7"/>
                <c:pt idx="0">
                  <c:v>77700</c:v>
                </c:pt>
                <c:pt idx="1">
                  <c:v>80500</c:v>
                </c:pt>
                <c:pt idx="2">
                  <c:v>103200</c:v>
                </c:pt>
                <c:pt idx="3">
                  <c:v>139600</c:v>
                </c:pt>
                <c:pt idx="4">
                  <c:v>140000</c:v>
                </c:pt>
                <c:pt idx="5">
                  <c:v>153900</c:v>
                </c:pt>
                <c:pt idx="6">
                  <c:v>162200</c:v>
                </c:pt>
              </c:numCache>
            </c:numRef>
          </c:val>
        </c:ser>
        <c:axId val="95586560"/>
        <c:axId val="95592448"/>
      </c:barChart>
      <c:catAx>
        <c:axId val="95586560"/>
        <c:scaling>
          <c:orientation val="minMax"/>
        </c:scaling>
        <c:axPos val="b"/>
        <c:numFmt formatCode="General" sourceLinked="1"/>
        <c:tickLblPos val="nextTo"/>
        <c:txPr>
          <a:bodyPr/>
          <a:lstStyle/>
          <a:p>
            <a:pPr>
              <a:defRPr lang="en-IN" sz="1400"/>
            </a:pPr>
            <a:endParaRPr lang="en-US"/>
          </a:p>
        </c:txPr>
        <c:crossAx val="95592448"/>
        <c:crosses val="autoZero"/>
        <c:auto val="1"/>
        <c:lblAlgn val="ctr"/>
        <c:lblOffset val="100"/>
      </c:catAx>
      <c:valAx>
        <c:axId val="95592448"/>
        <c:scaling>
          <c:orientation val="minMax"/>
        </c:scaling>
        <c:axPos val="l"/>
        <c:title>
          <c:tx>
            <c:rich>
              <a:bodyPr rot="-5400000" vert="horz"/>
              <a:lstStyle/>
              <a:p>
                <a:pPr>
                  <a:defRPr lang="en-IN" sz="1600"/>
                </a:pPr>
                <a:r>
                  <a:rPr lang="en-US" sz="1600" dirty="0" smtClean="0"/>
                  <a:t>USD Millions</a:t>
                </a:r>
                <a:endParaRPr lang="en-US" sz="1600" dirty="0"/>
              </a:p>
            </c:rich>
          </c:tx>
          <c:layout>
            <c:manualLayout>
              <c:xMode val="edge"/>
              <c:yMode val="edge"/>
              <c:x val="1.6369047619047623E-2"/>
              <c:y val="0.37642442061501658"/>
            </c:manualLayout>
          </c:layout>
        </c:title>
        <c:numFmt formatCode="&quot;$&quot;#,##0_);[Red]\(&quot;$&quot;#,##0\)" sourceLinked="1"/>
        <c:tickLblPos val="nextTo"/>
        <c:txPr>
          <a:bodyPr/>
          <a:lstStyle/>
          <a:p>
            <a:pPr>
              <a:defRPr lang="en-IN" sz="1200"/>
            </a:pPr>
            <a:endParaRPr lang="en-US"/>
          </a:p>
        </c:txPr>
        <c:crossAx val="95586560"/>
        <c:crosses val="autoZero"/>
        <c:crossBetween val="between"/>
      </c:valAx>
    </c:plotArea>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lang="en-IN" sz="1800"/>
            </a:pPr>
            <a:r>
              <a:rPr lang="en-US" sz="1800" dirty="0" smtClean="0"/>
              <a:t>Average Yearly</a:t>
            </a:r>
            <a:r>
              <a:rPr lang="en-US" sz="1800" baseline="0" dirty="0" smtClean="0"/>
              <a:t> Cost of Prostate Cancer Medications</a:t>
            </a:r>
            <a:endParaRPr lang="en-US" sz="1800" dirty="0"/>
          </a:p>
        </c:rich>
      </c:tx>
      <c:layout/>
    </c:title>
    <c:plotArea>
      <c:layout>
        <c:manualLayout>
          <c:layoutTarget val="inner"/>
          <c:xMode val="edge"/>
          <c:yMode val="edge"/>
          <c:x val="0.13148155822627436"/>
          <c:y val="0.1338196975980582"/>
          <c:w val="0.85243657042869669"/>
          <c:h val="0.75091334153637579"/>
        </c:manualLayout>
      </c:layout>
      <c:barChart>
        <c:barDir val="col"/>
        <c:grouping val="clustered"/>
        <c:ser>
          <c:idx val="0"/>
          <c:order val="0"/>
          <c:tx>
            <c:strRef>
              <c:f>Sheet1!$B$1</c:f>
              <c:strCache>
                <c:ptCount val="1"/>
                <c:pt idx="0">
                  <c:v>Price</c:v>
                </c:pt>
              </c:strCache>
            </c:strRef>
          </c:tx>
          <c:spPr>
            <a:solidFill>
              <a:schemeClr val="accent1"/>
            </a:solidFill>
            <a:ln w="25400" cap="flat" cmpd="sng" algn="ctr">
              <a:solidFill>
                <a:schemeClr val="accent1">
                  <a:shade val="50000"/>
                </a:schemeClr>
              </a:solidFill>
              <a:prstDash val="solid"/>
            </a:ln>
            <a:effectLst/>
          </c:spPr>
          <c:dLbls>
            <c:txPr>
              <a:bodyPr/>
              <a:lstStyle/>
              <a:p>
                <a:pPr>
                  <a:defRPr lang="en-IN" sz="1200"/>
                </a:pPr>
                <a:endParaRPr lang="en-US"/>
              </a:p>
            </c:txPr>
            <c:showVal val="1"/>
          </c:dLbls>
          <c:cat>
            <c:strRef>
              <c:f>Sheet1!$A$2:$A$6</c:f>
              <c:strCache>
                <c:ptCount val="5"/>
                <c:pt idx="0">
                  <c:v>Zytiga</c:v>
                </c:pt>
                <c:pt idx="1">
                  <c:v>Xtandi</c:v>
                </c:pt>
                <c:pt idx="2">
                  <c:v>Provenge</c:v>
                </c:pt>
                <c:pt idx="3">
                  <c:v>Jevtana</c:v>
                </c:pt>
                <c:pt idx="4">
                  <c:v>Xofigo</c:v>
                </c:pt>
              </c:strCache>
            </c:strRef>
          </c:cat>
          <c:val>
            <c:numRef>
              <c:f>Sheet1!$B$2:$B$6</c:f>
              <c:numCache>
                <c:formatCode>"$"#,##0_);[Red]\("$"#,##0\)</c:formatCode>
                <c:ptCount val="5"/>
                <c:pt idx="0">
                  <c:v>88500</c:v>
                </c:pt>
                <c:pt idx="1">
                  <c:v>100300</c:v>
                </c:pt>
                <c:pt idx="2">
                  <c:v>118300</c:v>
                </c:pt>
                <c:pt idx="3">
                  <c:v>128500</c:v>
                </c:pt>
                <c:pt idx="4">
                  <c:v>147500</c:v>
                </c:pt>
              </c:numCache>
            </c:numRef>
          </c:val>
        </c:ser>
        <c:axId val="97236480"/>
        <c:axId val="97238016"/>
      </c:barChart>
      <c:catAx>
        <c:axId val="97236480"/>
        <c:scaling>
          <c:orientation val="minMax"/>
        </c:scaling>
        <c:axPos val="b"/>
        <c:numFmt formatCode="General" sourceLinked="1"/>
        <c:tickLblPos val="nextTo"/>
        <c:txPr>
          <a:bodyPr/>
          <a:lstStyle/>
          <a:p>
            <a:pPr>
              <a:defRPr lang="en-IN" sz="1400"/>
            </a:pPr>
            <a:endParaRPr lang="en-US"/>
          </a:p>
        </c:txPr>
        <c:crossAx val="97238016"/>
        <c:crosses val="autoZero"/>
        <c:auto val="1"/>
        <c:lblAlgn val="ctr"/>
        <c:lblOffset val="100"/>
      </c:catAx>
      <c:valAx>
        <c:axId val="97238016"/>
        <c:scaling>
          <c:orientation val="minMax"/>
        </c:scaling>
        <c:axPos val="l"/>
        <c:title>
          <c:tx>
            <c:rich>
              <a:bodyPr rot="-5400000" vert="horz"/>
              <a:lstStyle/>
              <a:p>
                <a:pPr>
                  <a:defRPr lang="en-IN" sz="1600"/>
                </a:pPr>
                <a:r>
                  <a:rPr lang="en-US" sz="1600" dirty="0" smtClean="0"/>
                  <a:t>USD Millions</a:t>
                </a:r>
                <a:endParaRPr lang="en-US" sz="1600" dirty="0"/>
              </a:p>
            </c:rich>
          </c:tx>
          <c:layout>
            <c:manualLayout>
              <c:xMode val="edge"/>
              <c:yMode val="edge"/>
              <c:x val="1.6369047619047623E-2"/>
              <c:y val="0.37642442061501658"/>
            </c:manualLayout>
          </c:layout>
        </c:title>
        <c:numFmt formatCode="&quot;$&quot;#,##0_);[Red]\(&quot;$&quot;#,##0\)" sourceLinked="1"/>
        <c:tickLblPos val="nextTo"/>
        <c:txPr>
          <a:bodyPr/>
          <a:lstStyle/>
          <a:p>
            <a:pPr>
              <a:defRPr lang="en-IN" sz="1200"/>
            </a:pPr>
            <a:endParaRPr lang="en-US"/>
          </a:p>
        </c:txPr>
        <c:crossAx val="97236480"/>
        <c:crosses val="autoZero"/>
        <c:crossBetween val="between"/>
      </c:val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lang="en-IN" sz="2000"/>
            </a:pPr>
            <a:r>
              <a:rPr lang="en-US" sz="2000" dirty="0" smtClean="0"/>
              <a:t>Average Yearly</a:t>
            </a:r>
            <a:r>
              <a:rPr lang="en-US" sz="2000" baseline="0" dirty="0" smtClean="0"/>
              <a:t> Cost of Melanoma Medications</a:t>
            </a:r>
            <a:endParaRPr lang="en-US" sz="2000" dirty="0"/>
          </a:p>
        </c:rich>
      </c:tx>
      <c:layout/>
    </c:title>
    <c:plotArea>
      <c:layout>
        <c:manualLayout>
          <c:layoutTarget val="inner"/>
          <c:xMode val="edge"/>
          <c:yMode val="edge"/>
          <c:x val="0.13148155822627436"/>
          <c:y val="0.1338196975980582"/>
          <c:w val="0.85243657042869669"/>
          <c:h val="0.75091334153637579"/>
        </c:manualLayout>
      </c:layout>
      <c:barChart>
        <c:barDir val="col"/>
        <c:grouping val="clustered"/>
        <c:ser>
          <c:idx val="0"/>
          <c:order val="0"/>
          <c:tx>
            <c:strRef>
              <c:f>Sheet1!$B$1</c:f>
              <c:strCache>
                <c:ptCount val="1"/>
                <c:pt idx="0">
                  <c:v>Price</c:v>
                </c:pt>
              </c:strCache>
            </c:strRef>
          </c:tx>
          <c:spPr>
            <a:solidFill>
              <a:schemeClr val="accent4"/>
            </a:solidFill>
            <a:ln w="25400" cap="flat" cmpd="sng" algn="ctr">
              <a:solidFill>
                <a:schemeClr val="accent4">
                  <a:shade val="50000"/>
                </a:schemeClr>
              </a:solidFill>
              <a:prstDash val="solid"/>
            </a:ln>
            <a:effectLst/>
          </c:spPr>
          <c:dLbls>
            <c:txPr>
              <a:bodyPr/>
              <a:lstStyle/>
              <a:p>
                <a:pPr>
                  <a:defRPr lang="en-IN" sz="1200"/>
                </a:pPr>
                <a:endParaRPr lang="en-US"/>
              </a:p>
            </c:txPr>
            <c:showVal val="1"/>
          </c:dLbls>
          <c:cat>
            <c:strRef>
              <c:f>Sheet1!$A$2:$A$7</c:f>
              <c:strCache>
                <c:ptCount val="6"/>
                <c:pt idx="0">
                  <c:v>Tafinlar</c:v>
                </c:pt>
                <c:pt idx="1">
                  <c:v>Mekinist</c:v>
                </c:pt>
                <c:pt idx="2">
                  <c:v>Zelboraf</c:v>
                </c:pt>
                <c:pt idx="3">
                  <c:v>Opdivo</c:v>
                </c:pt>
                <c:pt idx="4">
                  <c:v>Keytruda</c:v>
                </c:pt>
                <c:pt idx="5">
                  <c:v>Yervoy</c:v>
                </c:pt>
              </c:strCache>
            </c:strRef>
          </c:cat>
          <c:val>
            <c:numRef>
              <c:f>Sheet1!$B$2:$B$7</c:f>
              <c:numCache>
                <c:formatCode>"$"#,##0_);[Red]\("$"#,##0\)</c:formatCode>
                <c:ptCount val="6"/>
                <c:pt idx="0">
                  <c:v>44000</c:v>
                </c:pt>
                <c:pt idx="1">
                  <c:v>50000</c:v>
                </c:pt>
                <c:pt idx="2">
                  <c:v>54000</c:v>
                </c:pt>
                <c:pt idx="3">
                  <c:v>58000</c:v>
                </c:pt>
                <c:pt idx="4">
                  <c:v>124000</c:v>
                </c:pt>
                <c:pt idx="5">
                  <c:v>126000</c:v>
                </c:pt>
              </c:numCache>
            </c:numRef>
          </c:val>
        </c:ser>
        <c:axId val="98681600"/>
        <c:axId val="98683136"/>
      </c:barChart>
      <c:catAx>
        <c:axId val="98681600"/>
        <c:scaling>
          <c:orientation val="minMax"/>
        </c:scaling>
        <c:axPos val="b"/>
        <c:numFmt formatCode="General" sourceLinked="1"/>
        <c:tickLblPos val="nextTo"/>
        <c:txPr>
          <a:bodyPr/>
          <a:lstStyle/>
          <a:p>
            <a:pPr>
              <a:defRPr lang="en-IN" sz="1400"/>
            </a:pPr>
            <a:endParaRPr lang="en-US"/>
          </a:p>
        </c:txPr>
        <c:crossAx val="98683136"/>
        <c:crosses val="autoZero"/>
        <c:auto val="1"/>
        <c:lblAlgn val="ctr"/>
        <c:lblOffset val="100"/>
      </c:catAx>
      <c:valAx>
        <c:axId val="98683136"/>
        <c:scaling>
          <c:orientation val="minMax"/>
        </c:scaling>
        <c:axPos val="l"/>
        <c:title>
          <c:tx>
            <c:rich>
              <a:bodyPr rot="-5400000" vert="horz"/>
              <a:lstStyle/>
              <a:p>
                <a:pPr>
                  <a:defRPr lang="en-IN" sz="1600"/>
                </a:pPr>
                <a:r>
                  <a:rPr lang="en-US" sz="1600" dirty="0" smtClean="0"/>
                  <a:t>USD Millions</a:t>
                </a:r>
                <a:endParaRPr lang="en-US" sz="1600" dirty="0"/>
              </a:p>
            </c:rich>
          </c:tx>
          <c:layout>
            <c:manualLayout>
              <c:xMode val="edge"/>
              <c:yMode val="edge"/>
              <c:x val="1.6369047619047623E-2"/>
              <c:y val="0.37642442061501658"/>
            </c:manualLayout>
          </c:layout>
        </c:title>
        <c:numFmt formatCode="&quot;$&quot;#,##0_);[Red]\(&quot;$&quot;#,##0\)" sourceLinked="1"/>
        <c:tickLblPos val="nextTo"/>
        <c:txPr>
          <a:bodyPr/>
          <a:lstStyle/>
          <a:p>
            <a:pPr>
              <a:defRPr lang="en-IN" sz="1200"/>
            </a:pPr>
            <a:endParaRPr lang="en-US"/>
          </a:p>
        </c:txPr>
        <c:crossAx val="98681600"/>
        <c:crosses val="autoZero"/>
        <c:crossBetween val="between"/>
      </c:valAx>
    </c:plotArea>
    <c:plotVisOnly val="1"/>
    <c:dispBlanksAs val="gap"/>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B16A3A-3A7D-4B36-A663-199A0C9DAD0D}" type="datetimeFigureOut">
              <a:rPr lang="en-US" smtClean="0"/>
              <a:pPr/>
              <a:t>5/16/2015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CDDBD2-F1C4-493B-905F-85977E2C5B0D}" type="slidenum">
              <a:rPr lang="en-US" smtClean="0"/>
              <a:pPr/>
              <a:t>‹#›</a:t>
            </a:fld>
            <a:endParaRPr lang="en-US"/>
          </a:p>
        </p:txBody>
      </p:sp>
    </p:spTree>
    <p:extLst>
      <p:ext uri="{BB962C8B-B14F-4D97-AF65-F5344CB8AC3E}">
        <p14:creationId xmlns:p14="http://schemas.microsoft.com/office/powerpoint/2010/main" xmlns="" val="122914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err="1" smtClean="0"/>
              <a:t>Monotherapy</a:t>
            </a:r>
            <a:r>
              <a:rPr lang="en-US" sz="1200" dirty="0" smtClean="0"/>
              <a:t> CT : Doxorubicin, </a:t>
            </a:r>
            <a:r>
              <a:rPr lang="en-US" sz="1200" dirty="0" err="1" smtClean="0"/>
              <a:t>Paclitaxel</a:t>
            </a:r>
            <a:r>
              <a:rPr lang="en-US" sz="1200" dirty="0" smtClean="0"/>
              <a:t>, </a:t>
            </a:r>
            <a:r>
              <a:rPr lang="en-US" sz="1200" dirty="0" err="1" smtClean="0"/>
              <a:t>Capecitabine</a:t>
            </a:r>
            <a:r>
              <a:rPr lang="en-US" sz="1200" dirty="0" smtClean="0"/>
              <a:t>, </a:t>
            </a:r>
            <a:r>
              <a:rPr lang="en-US" sz="1200" dirty="0" err="1" smtClean="0"/>
              <a:t>Gemcitabine</a:t>
            </a:r>
            <a:r>
              <a:rPr lang="en-US" sz="1200" dirty="0" smtClean="0"/>
              <a:t>, </a:t>
            </a:r>
            <a:r>
              <a:rPr lang="en-US" sz="1200" dirty="0" err="1" smtClean="0"/>
              <a:t>Vinorelbine</a:t>
            </a:r>
            <a:r>
              <a:rPr lang="en-US" sz="1200" dirty="0" smtClean="0"/>
              <a:t>, </a:t>
            </a:r>
            <a:r>
              <a:rPr lang="en-US" sz="1200" dirty="0" err="1" smtClean="0"/>
              <a:t>Eribulin</a:t>
            </a:r>
            <a:endParaRPr lang="en-US" sz="1200" dirty="0" smtClean="0"/>
          </a:p>
          <a:p>
            <a:r>
              <a:rPr lang="en-US" sz="1200" dirty="0" smtClean="0"/>
              <a:t>Combination CT: FAC (5-fluorouracil, doxorubicin), FEC (5-fluorouracil, </a:t>
            </a:r>
            <a:r>
              <a:rPr lang="en-US" sz="1200" dirty="0" err="1" smtClean="0"/>
              <a:t>epirubicin</a:t>
            </a:r>
            <a:r>
              <a:rPr lang="en-US" sz="1200" dirty="0" smtClean="0"/>
              <a:t>, </a:t>
            </a:r>
            <a:r>
              <a:rPr lang="en-US" sz="1200" dirty="0" err="1" smtClean="0"/>
              <a:t>cyclophosphamide</a:t>
            </a:r>
            <a:r>
              <a:rPr lang="en-US" sz="1200" dirty="0" smtClean="0"/>
              <a:t>), AC ( doxorubicin, </a:t>
            </a:r>
            <a:r>
              <a:rPr lang="en-US" sz="1200" dirty="0" err="1" smtClean="0"/>
              <a:t>cyclophosphamide</a:t>
            </a:r>
            <a:r>
              <a:rPr lang="en-US" sz="1200" dirty="0" smtClean="0"/>
              <a:t>), CMF (</a:t>
            </a:r>
            <a:r>
              <a:rPr lang="en-US" sz="1200" dirty="0" err="1" smtClean="0"/>
              <a:t>cyclophosphamide</a:t>
            </a:r>
            <a:r>
              <a:rPr lang="en-US" sz="1200" dirty="0" smtClean="0"/>
              <a:t>, </a:t>
            </a:r>
            <a:r>
              <a:rPr lang="en-US" sz="1200" dirty="0" err="1" smtClean="0"/>
              <a:t>methotraxate</a:t>
            </a:r>
            <a:r>
              <a:rPr lang="en-US" sz="1200" dirty="0" smtClean="0"/>
              <a:t>, 5-fluorouracil) ,GT (</a:t>
            </a:r>
            <a:r>
              <a:rPr lang="en-US" sz="1200" dirty="0" err="1" smtClean="0"/>
              <a:t>gemcitabine</a:t>
            </a:r>
            <a:r>
              <a:rPr lang="en-US" sz="1200" dirty="0" smtClean="0"/>
              <a:t>, </a:t>
            </a:r>
            <a:r>
              <a:rPr lang="en-US" sz="1200" dirty="0" err="1" smtClean="0"/>
              <a:t>paclitaxel</a:t>
            </a:r>
            <a:r>
              <a:rPr lang="en-US" sz="1200" dirty="0" smtClean="0"/>
              <a:t>) AI : </a:t>
            </a:r>
            <a:r>
              <a:rPr lang="en-US" sz="1200" dirty="0" err="1" smtClean="0"/>
              <a:t>aromatase</a:t>
            </a:r>
            <a:r>
              <a:rPr lang="en-US" sz="1200" dirty="0" smtClean="0"/>
              <a:t> inhibitors</a:t>
            </a:r>
          </a:p>
          <a:p>
            <a:endParaRPr lang="en-US" dirty="0"/>
          </a:p>
        </p:txBody>
      </p:sp>
      <p:sp>
        <p:nvSpPr>
          <p:cNvPr id="4" name="Slide Number Placeholder 3"/>
          <p:cNvSpPr>
            <a:spLocks noGrp="1"/>
          </p:cNvSpPr>
          <p:nvPr>
            <p:ph type="sldNum" sz="quarter" idx="10"/>
          </p:nvPr>
        </p:nvSpPr>
        <p:spPr/>
        <p:txBody>
          <a:bodyPr/>
          <a:lstStyle/>
          <a:p>
            <a:fld id="{67263261-405B-43DE-8E4B-05287055FC4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1ACD2C-FBDB-48DC-A4BB-24665047BF70}"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1ACD2C-FBDB-48DC-A4BB-24665047BF70}"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1ACD2C-FBDB-48DC-A4BB-24665047BF70}"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1ACD2C-FBDB-48DC-A4BB-24665047BF70}"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ACD2C-FBDB-48DC-A4BB-24665047BF70}" type="datetimeFigureOut">
              <a:rPr lang="en-US" smtClean="0"/>
              <a:pPr/>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1ACD2C-FBDB-48DC-A4BB-24665047BF70}" type="datetimeFigureOut">
              <a:rPr lang="en-US" smtClean="0"/>
              <a:pPr/>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1ACD2C-FBDB-48DC-A4BB-24665047BF70}" type="datetimeFigureOut">
              <a:rPr lang="en-US" smtClean="0"/>
              <a:pPr/>
              <a:t>5/16/2015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1ACD2C-FBDB-48DC-A4BB-24665047BF70}" type="datetimeFigureOut">
              <a:rPr lang="en-US" smtClean="0"/>
              <a:pPr/>
              <a:t>5/16/2015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1ACD2C-FBDB-48DC-A4BB-24665047BF70}" type="datetimeFigureOut">
              <a:rPr lang="en-US" smtClean="0"/>
              <a:pPr/>
              <a:t>5/16/2015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1ACD2C-FBDB-48DC-A4BB-24665047BF70}" type="datetimeFigureOut">
              <a:rPr lang="en-US" smtClean="0"/>
              <a:pPr/>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1ACD2C-FBDB-48DC-A4BB-24665047BF70}" type="datetimeFigureOut">
              <a:rPr lang="en-US" smtClean="0"/>
              <a:pPr/>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BDD9D-F0CD-47F1-991F-DE00FF21B1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1ACD2C-FBDB-48DC-A4BB-24665047BF70}" type="datetimeFigureOut">
              <a:rPr lang="en-US" smtClean="0"/>
              <a:pPr/>
              <a:t>5/16/2015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BDD9D-F0CD-47F1-991F-DE00FF21B1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dna-gray-medical-ppt-backgrounds-powerpoint.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ctrTitle"/>
          </p:nvPr>
        </p:nvSpPr>
        <p:spPr>
          <a:xfrm>
            <a:off x="762000" y="2263775"/>
            <a:ext cx="4800600" cy="1470025"/>
          </a:xfrm>
        </p:spPr>
        <p:txBody>
          <a:bodyPr>
            <a:noAutofit/>
          </a:bodyPr>
          <a:lstStyle/>
          <a:p>
            <a:pPr algn="l"/>
            <a:r>
              <a:rPr lang="en-US" dirty="0" smtClean="0">
                <a:solidFill>
                  <a:schemeClr val="bg1"/>
                </a:solidFill>
                <a:latin typeface="Bell MT" pitchFamily="18" charset="0"/>
              </a:rPr>
              <a:t>Disease Area Assessment: </a:t>
            </a:r>
            <a:br>
              <a:rPr lang="en-US" dirty="0" smtClean="0">
                <a:solidFill>
                  <a:schemeClr val="bg1"/>
                </a:solidFill>
                <a:latin typeface="Bell MT" pitchFamily="18" charset="0"/>
              </a:rPr>
            </a:br>
            <a:r>
              <a:rPr lang="en-US" dirty="0" smtClean="0">
                <a:solidFill>
                  <a:schemeClr val="bg1"/>
                </a:solidFill>
                <a:latin typeface="Bell MT" pitchFamily="18" charset="0"/>
              </a:rPr>
              <a:t>Detailed Study and Critical Market Analysis of Top Oncology Indications in US</a:t>
            </a:r>
            <a:endParaRPr lang="en-US" dirty="0">
              <a:solidFill>
                <a:schemeClr val="bg1"/>
              </a:solidFill>
              <a:latin typeface="Bell MT" pitchFamily="18" charset="0"/>
            </a:endParaRPr>
          </a:p>
        </p:txBody>
      </p:sp>
      <p:sp>
        <p:nvSpPr>
          <p:cNvPr id="4" name="TextBox 3"/>
          <p:cNvSpPr txBox="1"/>
          <p:nvPr/>
        </p:nvSpPr>
        <p:spPr>
          <a:xfrm>
            <a:off x="838200" y="5715000"/>
            <a:ext cx="4038600" cy="1015663"/>
          </a:xfrm>
          <a:prstGeom prst="rect">
            <a:avLst/>
          </a:prstGeom>
          <a:noFill/>
        </p:spPr>
        <p:txBody>
          <a:bodyPr wrap="square" rtlCol="0">
            <a:spAutoFit/>
          </a:bodyPr>
          <a:lstStyle/>
          <a:p>
            <a:r>
              <a:rPr lang="en-IN" sz="2000" dirty="0" smtClean="0">
                <a:solidFill>
                  <a:schemeClr val="bg1"/>
                </a:solidFill>
                <a:latin typeface="Bell MT" pitchFamily="18" charset="0"/>
              </a:rPr>
              <a:t>Presented By:</a:t>
            </a:r>
          </a:p>
          <a:p>
            <a:r>
              <a:rPr lang="en-IN" sz="2000" dirty="0" err="1" smtClean="0">
                <a:solidFill>
                  <a:schemeClr val="bg1"/>
                </a:solidFill>
                <a:latin typeface="Bell MT" pitchFamily="18" charset="0"/>
              </a:rPr>
              <a:t>Vidhi</a:t>
            </a:r>
            <a:r>
              <a:rPr lang="en-IN" sz="2000" dirty="0" smtClean="0">
                <a:solidFill>
                  <a:schemeClr val="bg1"/>
                </a:solidFill>
                <a:latin typeface="Bell MT" pitchFamily="18" charset="0"/>
              </a:rPr>
              <a:t> Gupta</a:t>
            </a:r>
          </a:p>
          <a:p>
            <a:r>
              <a:rPr lang="en-IN" sz="2000" dirty="0" smtClean="0">
                <a:solidFill>
                  <a:schemeClr val="bg1"/>
                </a:solidFill>
                <a:latin typeface="Bell MT" pitchFamily="18" charset="0"/>
              </a:rPr>
              <a:t>PG/13/071</a:t>
            </a:r>
            <a:endParaRPr lang="en-IN" sz="2000"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1066800" y="1371600"/>
            <a:ext cx="3505200" cy="3505200"/>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1371600"/>
            <a:ext cx="4114800" cy="350520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p:cNvGraphicFramePr/>
          <p:nvPr>
            <p:extLst>
              <p:ext uri="{D42A27DB-BD31-4B8C-83A1-F6EECF244321}">
                <p14:modId xmlns:p14="http://schemas.microsoft.com/office/powerpoint/2010/main" xmlns="" val="4259749184"/>
              </p:ext>
            </p:extLst>
          </p:nvPr>
        </p:nvGraphicFramePr>
        <p:xfrm>
          <a:off x="228600" y="838200"/>
          <a:ext cx="87630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858000" y="5791200"/>
            <a:ext cx="3429000" cy="276999"/>
          </a:xfrm>
          <a:prstGeom prst="rect">
            <a:avLst/>
          </a:prstGeom>
          <a:noFill/>
        </p:spPr>
        <p:txBody>
          <a:bodyPr wrap="square" rtlCol="0">
            <a:spAutoFit/>
          </a:bodyPr>
          <a:lstStyle/>
          <a:p>
            <a:r>
              <a:rPr lang="en-US" sz="1200" dirty="0" smtClean="0"/>
              <a:t>Key       </a:t>
            </a:r>
            <a:r>
              <a:rPr lang="en-US" sz="1200" b="1" dirty="0" smtClean="0">
                <a:solidFill>
                  <a:schemeClr val="tx2"/>
                </a:solidFill>
              </a:rPr>
              <a:t>Marketed </a:t>
            </a:r>
            <a:r>
              <a:rPr lang="en-US" sz="1200" dirty="0" smtClean="0"/>
              <a:t>         </a:t>
            </a:r>
            <a:r>
              <a:rPr lang="en-US" sz="1200" b="1" dirty="0" smtClean="0">
                <a:solidFill>
                  <a:srgbClr val="00B050"/>
                </a:solidFill>
              </a:rPr>
              <a:t>Pipeline</a:t>
            </a:r>
            <a:endParaRPr lang="en-US" sz="1200" b="1" dirty="0">
              <a:solidFill>
                <a:srgbClr val="00B050"/>
              </a:solidFill>
            </a:endParaRPr>
          </a:p>
        </p:txBody>
      </p:sp>
      <p:sp>
        <p:nvSpPr>
          <p:cNvPr id="8" name="TextBox 7"/>
          <p:cNvSpPr txBox="1"/>
          <p:nvPr/>
        </p:nvSpPr>
        <p:spPr>
          <a:xfrm>
            <a:off x="1143000" y="1447800"/>
            <a:ext cx="1066800" cy="307777"/>
          </a:xfrm>
          <a:prstGeom prst="rect">
            <a:avLst/>
          </a:prstGeom>
          <a:noFill/>
        </p:spPr>
        <p:txBody>
          <a:bodyPr wrap="square" rtlCol="0">
            <a:spAutoFit/>
          </a:bodyPr>
          <a:lstStyle/>
          <a:p>
            <a:pPr algn="ctr"/>
            <a:r>
              <a:rPr lang="en-US" sz="1400" b="1" i="1" dirty="0" smtClean="0"/>
              <a:t>Historical</a:t>
            </a:r>
            <a:endParaRPr lang="en-US" sz="1400" b="1" i="1" dirty="0"/>
          </a:p>
        </p:txBody>
      </p:sp>
      <p:sp>
        <p:nvSpPr>
          <p:cNvPr id="9" name="TextBox 8"/>
          <p:cNvSpPr txBox="1"/>
          <p:nvPr/>
        </p:nvSpPr>
        <p:spPr>
          <a:xfrm>
            <a:off x="7620000" y="1444823"/>
            <a:ext cx="1066800" cy="307777"/>
          </a:xfrm>
          <a:prstGeom prst="rect">
            <a:avLst/>
          </a:prstGeom>
          <a:noFill/>
        </p:spPr>
        <p:txBody>
          <a:bodyPr wrap="square" rtlCol="0">
            <a:spAutoFit/>
          </a:bodyPr>
          <a:lstStyle/>
          <a:p>
            <a:pPr algn="ctr"/>
            <a:r>
              <a:rPr lang="en-US" sz="1400" b="1" i="1" dirty="0" smtClean="0"/>
              <a:t>Projected</a:t>
            </a:r>
            <a:endParaRPr lang="en-US" sz="1400" b="1" i="1" dirty="0"/>
          </a:p>
        </p:txBody>
      </p:sp>
      <p:sp>
        <p:nvSpPr>
          <p:cNvPr id="10"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Sales and Market Share by Product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List of Products</a:t>
            </a:r>
            <a:endParaRPr lang="en-US" sz="2000" b="1" dirty="0">
              <a:solidFill>
                <a:schemeClr val="bg1"/>
              </a:solidFill>
              <a:latin typeface="Bell MT"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81491307"/>
              </p:ext>
            </p:extLst>
          </p:nvPr>
        </p:nvGraphicFramePr>
        <p:xfrm>
          <a:off x="152400" y="548400"/>
          <a:ext cx="8839200" cy="2614916"/>
        </p:xfrm>
        <a:graphic>
          <a:graphicData uri="http://schemas.openxmlformats.org/drawingml/2006/table">
            <a:tbl>
              <a:tblPr/>
              <a:tblGrid>
                <a:gridCol w="3050697"/>
                <a:gridCol w="4193460"/>
                <a:gridCol w="1595043"/>
              </a:tblGrid>
              <a:tr h="311482">
                <a:tc gridSpan="3">
                  <a:txBody>
                    <a:bodyPr/>
                    <a:lstStyle/>
                    <a:p>
                      <a:pPr marL="0" marR="0" algn="ctr">
                        <a:lnSpc>
                          <a:spcPct val="150000"/>
                        </a:lnSpc>
                        <a:spcBef>
                          <a:spcPts val="0"/>
                        </a:spcBef>
                        <a:spcAft>
                          <a:spcPts val="0"/>
                        </a:spcAft>
                      </a:pPr>
                      <a:r>
                        <a:rPr lang="en-US" sz="1600" b="1" u="sng" dirty="0">
                          <a:solidFill>
                            <a:schemeClr val="bg1"/>
                          </a:solidFill>
                          <a:latin typeface="Times New Roman"/>
                          <a:ea typeface="Times New Roman"/>
                          <a:cs typeface="Times New Roman"/>
                        </a:rPr>
                        <a:t>Marketed</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0D0D0D"/>
                    </a:solidFill>
                  </a:tcPr>
                </a:tc>
                <a:tc hMerge="1">
                  <a:txBody>
                    <a:bodyPr/>
                    <a:lstStyle/>
                    <a:p>
                      <a:endParaRPr lang="en-US"/>
                    </a:p>
                  </a:txBody>
                  <a:tcPr/>
                </a:tc>
                <a:tc hMerge="1">
                  <a:txBody>
                    <a:bodyPr/>
                    <a:lstStyle/>
                    <a:p>
                      <a:endParaRPr lang="en-US"/>
                    </a:p>
                  </a:txBody>
                  <a:tcPr/>
                </a:tc>
              </a:tr>
              <a:tr h="321308">
                <a:tc>
                  <a:txBody>
                    <a:bodyPr/>
                    <a:lstStyle/>
                    <a:p>
                      <a:pPr marL="0" marR="0" algn="ctr">
                        <a:lnSpc>
                          <a:spcPct val="150000"/>
                        </a:lnSpc>
                        <a:spcBef>
                          <a:spcPts val="0"/>
                        </a:spcBef>
                        <a:spcAft>
                          <a:spcPts val="0"/>
                        </a:spcAft>
                      </a:pPr>
                      <a:r>
                        <a:rPr lang="en-US" sz="1400" b="1" dirty="0">
                          <a:latin typeface="Times New Roman"/>
                          <a:ea typeface="Times New Roman"/>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Mechanism of Action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Company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1308">
                <a:tc>
                  <a:txBody>
                    <a:bodyPr/>
                    <a:lstStyle/>
                    <a:p>
                      <a:pPr marL="0" marR="0">
                        <a:lnSpc>
                          <a:spcPct val="150000"/>
                        </a:lnSpc>
                        <a:spcBef>
                          <a:spcPts val="0"/>
                        </a:spcBef>
                        <a:spcAft>
                          <a:spcPts val="0"/>
                        </a:spcAft>
                      </a:pPr>
                      <a:r>
                        <a:rPr lang="en-US" sz="1400" dirty="0" err="1">
                          <a:latin typeface="Times New Roman"/>
                          <a:ea typeface="Times New Roman"/>
                          <a:cs typeface="Times New Roman"/>
                        </a:rPr>
                        <a:t>Herceptin</a:t>
                      </a:r>
                      <a:r>
                        <a:rPr lang="en-US" sz="1400" dirty="0">
                          <a:latin typeface="Times New Roman"/>
                          <a:ea typeface="Times New Roman"/>
                          <a:cs typeface="Times New Roman"/>
                        </a:rPr>
                        <a:t> (</a:t>
                      </a:r>
                      <a:r>
                        <a:rPr lang="en-US" sz="1400" dirty="0" err="1">
                          <a:latin typeface="Times New Roman"/>
                          <a:ea typeface="Times New Roman"/>
                          <a:cs typeface="Times New Roman"/>
                        </a:rPr>
                        <a:t>trastuzumab</a:t>
                      </a:r>
                      <a:r>
                        <a:rPr lang="en-US" sz="1400" dirty="0">
                          <a:latin typeface="Times New Roman"/>
                          <a:ea typeface="Times New Roman"/>
                          <a:cs typeface="Times New Roman"/>
                        </a:rPr>
                        <a: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Anti HER2 monoclonal antibody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Roche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1308">
                <a:tc>
                  <a:txBody>
                    <a:bodyPr/>
                    <a:lstStyle/>
                    <a:p>
                      <a:pPr marL="0" marR="0">
                        <a:lnSpc>
                          <a:spcPct val="150000"/>
                        </a:lnSpc>
                        <a:spcBef>
                          <a:spcPts val="0"/>
                        </a:spcBef>
                        <a:spcAft>
                          <a:spcPts val="0"/>
                        </a:spcAft>
                      </a:pPr>
                      <a:r>
                        <a:rPr lang="en-US" sz="1400">
                          <a:latin typeface="Times New Roman"/>
                          <a:ea typeface="Times New Roman"/>
                          <a:cs typeface="Times New Roman"/>
                        </a:rPr>
                        <a:t>Perjeta (pertuzumab)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HER2 </a:t>
                      </a:r>
                      <a:r>
                        <a:rPr lang="en-US" sz="1400" dirty="0" err="1">
                          <a:latin typeface="Times New Roman"/>
                          <a:ea typeface="Calibri"/>
                          <a:cs typeface="Times New Roman"/>
                        </a:rPr>
                        <a:t>dimerisation</a:t>
                      </a:r>
                      <a:r>
                        <a:rPr lang="en-US" sz="1400" dirty="0">
                          <a:latin typeface="Times New Roman"/>
                          <a:ea typeface="Calibri"/>
                          <a:cs typeface="Times New Roman"/>
                        </a:rPr>
                        <a:t> </a:t>
                      </a:r>
                      <a:r>
                        <a:rPr lang="en-US" sz="1400" dirty="0" err="1">
                          <a:latin typeface="Times New Roman"/>
                          <a:ea typeface="Calibri"/>
                          <a:cs typeface="Times New Roman"/>
                        </a:rPr>
                        <a:t>inhibtors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Roche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1308">
                <a:tc>
                  <a:txBody>
                    <a:bodyPr/>
                    <a:lstStyle/>
                    <a:p>
                      <a:pPr marL="0" marR="0">
                        <a:lnSpc>
                          <a:spcPct val="150000"/>
                        </a:lnSpc>
                        <a:spcBef>
                          <a:spcPts val="0"/>
                        </a:spcBef>
                        <a:spcAft>
                          <a:spcPts val="0"/>
                        </a:spcAft>
                      </a:pPr>
                      <a:r>
                        <a:rPr lang="en-US" sz="1400">
                          <a:latin typeface="Times New Roman"/>
                          <a:ea typeface="Times New Roman"/>
                          <a:cs typeface="Times New Roman"/>
                        </a:rPr>
                        <a:t>Kadcyla (ado-trastuzumab emtansine)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Anti HER2 antibody drug conjugate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Roche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1308">
                <a:tc>
                  <a:txBody>
                    <a:bodyPr/>
                    <a:lstStyle/>
                    <a:p>
                      <a:pPr marL="0" marR="0">
                        <a:lnSpc>
                          <a:spcPct val="150000"/>
                        </a:lnSpc>
                        <a:spcBef>
                          <a:spcPts val="0"/>
                        </a:spcBef>
                        <a:spcAft>
                          <a:spcPts val="0"/>
                        </a:spcAft>
                      </a:pPr>
                      <a:r>
                        <a:rPr lang="en-US" sz="1400">
                          <a:latin typeface="Times New Roman"/>
                          <a:ea typeface="Times New Roman"/>
                          <a:cs typeface="Times New Roman"/>
                        </a:rPr>
                        <a:t>Tykerb (lapatinib)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Dual tyrosine </a:t>
                      </a:r>
                      <a:r>
                        <a:rPr lang="en-US" sz="1400" dirty="0" err="1">
                          <a:latin typeface="Times New Roman"/>
                          <a:ea typeface="Calibri"/>
                          <a:cs typeface="Times New Roman"/>
                        </a:rPr>
                        <a:t>kinase</a:t>
                      </a:r>
                      <a:r>
                        <a:rPr lang="en-US" sz="1400" dirty="0">
                          <a:latin typeface="Times New Roman"/>
                          <a:ea typeface="Calibri"/>
                          <a:cs typeface="Times New Roman"/>
                        </a:rPr>
                        <a:t>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GSK</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1308">
                <a:tc>
                  <a:txBody>
                    <a:bodyPr/>
                    <a:lstStyle/>
                    <a:p>
                      <a:pPr marL="0" marR="0">
                        <a:lnSpc>
                          <a:spcPct val="150000"/>
                        </a:lnSpc>
                        <a:spcBef>
                          <a:spcPts val="0"/>
                        </a:spcBef>
                        <a:spcAft>
                          <a:spcPts val="0"/>
                        </a:spcAft>
                      </a:pPr>
                      <a:r>
                        <a:rPr lang="en-US" sz="1400">
                          <a:latin typeface="Times New Roman"/>
                          <a:ea typeface="Times New Roman"/>
                          <a:cs typeface="Times New Roman"/>
                        </a:rPr>
                        <a:t>Afinitor (everolimus)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mTOR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Novartis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1308">
                <a:tc>
                  <a:txBody>
                    <a:bodyPr/>
                    <a:lstStyle/>
                    <a:p>
                      <a:pPr marL="0" marR="0">
                        <a:lnSpc>
                          <a:spcPct val="150000"/>
                        </a:lnSpc>
                        <a:spcBef>
                          <a:spcPts val="0"/>
                        </a:spcBef>
                        <a:spcAft>
                          <a:spcPts val="0"/>
                        </a:spcAft>
                      </a:pPr>
                      <a:r>
                        <a:rPr lang="en-US" sz="1400">
                          <a:latin typeface="Times New Roman"/>
                          <a:ea typeface="Times New Roman"/>
                          <a:cs typeface="Times New Roman"/>
                        </a:rPr>
                        <a:t>Ibrance (palbociclib)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err="1">
                          <a:latin typeface="Times New Roman"/>
                          <a:ea typeface="Calibri"/>
                          <a:cs typeface="Times New Roman"/>
                        </a:rPr>
                        <a:t>Cyclin</a:t>
                      </a:r>
                      <a:r>
                        <a:rPr lang="en-US" sz="1400" dirty="0">
                          <a:latin typeface="Times New Roman"/>
                          <a:ea typeface="Calibri"/>
                          <a:cs typeface="Times New Roman"/>
                        </a:rPr>
                        <a:t> D </a:t>
                      </a:r>
                      <a:r>
                        <a:rPr lang="en-US" sz="1400" dirty="0" err="1">
                          <a:latin typeface="Times New Roman"/>
                          <a:ea typeface="Calibri"/>
                          <a:cs typeface="Times New Roman"/>
                        </a:rPr>
                        <a:t>Kinase</a:t>
                      </a:r>
                      <a:r>
                        <a:rPr lang="en-US" sz="1400" dirty="0">
                          <a:latin typeface="Times New Roman"/>
                          <a:ea typeface="Calibri"/>
                          <a:cs typeface="Times New Roman"/>
                        </a:rPr>
                        <a:t> 4/6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Pfizer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2634213980"/>
              </p:ext>
            </p:extLst>
          </p:nvPr>
        </p:nvGraphicFramePr>
        <p:xfrm>
          <a:off x="152400" y="3200400"/>
          <a:ext cx="8839199" cy="3566160"/>
        </p:xfrm>
        <a:graphic>
          <a:graphicData uri="http://schemas.openxmlformats.org/drawingml/2006/table">
            <a:tbl>
              <a:tblPr/>
              <a:tblGrid>
                <a:gridCol w="3008631"/>
                <a:gridCol w="4173768"/>
                <a:gridCol w="1656800"/>
              </a:tblGrid>
              <a:tr h="326840">
                <a:tc gridSpan="3">
                  <a:txBody>
                    <a:bodyPr/>
                    <a:lstStyle/>
                    <a:p>
                      <a:pPr marL="0" marR="0" algn="ctr">
                        <a:lnSpc>
                          <a:spcPct val="150000"/>
                        </a:lnSpc>
                        <a:spcBef>
                          <a:spcPts val="0"/>
                        </a:spcBef>
                        <a:spcAft>
                          <a:spcPts val="0"/>
                        </a:spcAft>
                        <a:tabLst>
                          <a:tab pos="1401445" algn="l"/>
                        </a:tabLst>
                      </a:pPr>
                      <a:r>
                        <a:rPr lang="en-US" sz="1600" b="1" u="sng" dirty="0">
                          <a:solidFill>
                            <a:schemeClr val="bg1"/>
                          </a:solidFill>
                          <a:latin typeface="Times New Roman"/>
                          <a:ea typeface="Calibri"/>
                          <a:cs typeface="Times New Roman"/>
                        </a:rPr>
                        <a:t>Pipeline</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r>
              <a:tr h="285985">
                <a:tc>
                  <a:txBody>
                    <a:bodyPr/>
                    <a:lstStyle/>
                    <a:p>
                      <a:pPr marL="0" marR="0" algn="ctr">
                        <a:lnSpc>
                          <a:spcPct val="150000"/>
                        </a:lnSpc>
                        <a:spcBef>
                          <a:spcPts val="0"/>
                        </a:spcBef>
                        <a:spcAft>
                          <a:spcPts val="0"/>
                        </a:spcAft>
                      </a:pPr>
                      <a:r>
                        <a:rPr lang="en-US" sz="1400" b="1" dirty="0">
                          <a:latin typeface="Times New Roman"/>
                          <a:ea typeface="Calibri"/>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Mechanism of Action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Company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Glembatumumab vedotin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Anti GPNMB antibody drug conjugate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Celldex</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Neratinib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Dual tyrosine kinase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Puma Biotech</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Afatinib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Dual tyrosine </a:t>
                      </a:r>
                      <a:r>
                        <a:rPr lang="en-US" sz="1400" dirty="0" err="1">
                          <a:latin typeface="Times New Roman"/>
                          <a:ea typeface="Calibri"/>
                          <a:cs typeface="Times New Roman"/>
                        </a:rPr>
                        <a:t>kinase</a:t>
                      </a:r>
                      <a:r>
                        <a:rPr lang="en-US" sz="1400" dirty="0">
                          <a:latin typeface="Times New Roman"/>
                          <a:ea typeface="Calibri"/>
                          <a:cs typeface="Times New Roman"/>
                        </a:rPr>
                        <a:t>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BI</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Buparlisib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PI3K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Novartis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Abemaciclib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Cyclin D Kinase 4/6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Eli Lilly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Ribociclib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Cyclin D Kinase 4/6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Pfizer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Olaparib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PARP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AstraZeneca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Veliparib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PARP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AbbVie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985">
                <a:tc>
                  <a:txBody>
                    <a:bodyPr/>
                    <a:lstStyle/>
                    <a:p>
                      <a:pPr marL="0" marR="0">
                        <a:lnSpc>
                          <a:spcPct val="150000"/>
                        </a:lnSpc>
                        <a:spcBef>
                          <a:spcPts val="0"/>
                        </a:spcBef>
                        <a:spcAft>
                          <a:spcPts val="0"/>
                        </a:spcAft>
                      </a:pPr>
                      <a:r>
                        <a:rPr lang="en-US" sz="1400">
                          <a:latin typeface="Times New Roman"/>
                          <a:ea typeface="Calibri"/>
                          <a:cs typeface="Times New Roman"/>
                        </a:rPr>
                        <a:t>Niraparib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PARP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Tesaro</a:t>
                      </a:r>
                      <a:r>
                        <a:rPr lang="en-US" sz="1400" dirty="0">
                          <a:latin typeface="Times New Roman"/>
                          <a:ea typeface="Calibri"/>
                          <a:cs typeface="Times New Roman"/>
                        </a:rPr>
                        <a:t>, Inc</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2708968897"/>
              </p:ext>
            </p:extLst>
          </p:nvPr>
        </p:nvGraphicFramePr>
        <p:xfrm>
          <a:off x="176048" y="749097"/>
          <a:ext cx="8839200" cy="6096000"/>
        </p:xfrm>
        <a:graphic>
          <a:graphicData uri="http://schemas.openxmlformats.org/drawingml/2006/table">
            <a:tbl>
              <a:tblPr firstRow="1" bandRow="1">
                <a:tableStyleId>{93296810-A885-4BE3-A3E7-6D5BEEA58F35}</a:tableStyleId>
              </a:tblPr>
              <a:tblGrid>
                <a:gridCol w="922352"/>
                <a:gridCol w="614901"/>
                <a:gridCol w="1690978"/>
                <a:gridCol w="1460389"/>
                <a:gridCol w="1402257"/>
                <a:gridCol w="1300522"/>
                <a:gridCol w="1447801"/>
              </a:tblGrid>
              <a:tr h="676698">
                <a:tc>
                  <a:txBody>
                    <a:bodyPr/>
                    <a:lstStyle/>
                    <a:p>
                      <a:endParaRPr lang="en-US" sz="1350" dirty="0"/>
                    </a:p>
                  </a:txBody>
                  <a:tcPr>
                    <a:solidFill>
                      <a:schemeClr val="accent6">
                        <a:lumMod val="75000"/>
                      </a:schemeClr>
                    </a:solidFill>
                  </a:tcPr>
                </a:tc>
                <a:tc>
                  <a:txBody>
                    <a:bodyPr/>
                    <a:lstStyle/>
                    <a:p>
                      <a:endParaRPr lang="en-US" sz="1400" dirty="0"/>
                    </a:p>
                  </a:txBody>
                  <a:tcPr>
                    <a:solidFill>
                      <a:schemeClr val="accent6">
                        <a:lumMod val="75000"/>
                      </a:schemeClr>
                    </a:solidFill>
                  </a:tcPr>
                </a:tc>
                <a:tc>
                  <a:txBody>
                    <a:bodyPr/>
                    <a:lstStyle/>
                    <a:p>
                      <a:pPr algn="ctr"/>
                      <a:r>
                        <a:rPr lang="en-US" sz="1600" dirty="0" err="1" smtClean="0"/>
                        <a:t>Herceptin</a:t>
                      </a:r>
                      <a:endParaRPr lang="en-US" sz="1600" dirty="0" smtClean="0"/>
                    </a:p>
                    <a:p>
                      <a:pPr algn="ctr"/>
                      <a:r>
                        <a:rPr lang="en-US" sz="1200" i="1" dirty="0" smtClean="0"/>
                        <a:t>(</a:t>
                      </a:r>
                      <a:r>
                        <a:rPr lang="en-US" sz="1200" i="1" dirty="0" err="1" smtClean="0"/>
                        <a:t>trastuzumab</a:t>
                      </a:r>
                      <a:r>
                        <a:rPr lang="en-US" sz="1200" i="1" dirty="0" smtClean="0"/>
                        <a:t>)</a:t>
                      </a:r>
                      <a:endParaRPr lang="en-US" sz="1200" i="1" dirty="0"/>
                    </a:p>
                  </a:txBody>
                  <a:tcPr>
                    <a:solidFill>
                      <a:schemeClr val="accent6">
                        <a:lumMod val="75000"/>
                      </a:schemeClr>
                    </a:solidFill>
                  </a:tcPr>
                </a:tc>
                <a:tc>
                  <a:txBody>
                    <a:bodyPr/>
                    <a:lstStyle/>
                    <a:p>
                      <a:pPr algn="ctr"/>
                      <a:r>
                        <a:rPr lang="en-US" sz="1600" b="1" kern="1200" dirty="0" err="1" smtClean="0">
                          <a:solidFill>
                            <a:schemeClr val="lt1"/>
                          </a:solidFill>
                          <a:latin typeface="+mn-lt"/>
                          <a:ea typeface="+mn-ea"/>
                          <a:cs typeface="+mn-cs"/>
                        </a:rPr>
                        <a:t>Perjeta</a:t>
                      </a:r>
                      <a:endParaRPr lang="en-US" sz="1600" b="1"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pertuzumab</a:t>
                      </a:r>
                      <a:r>
                        <a:rPr lang="en-US" sz="1200" b="1" i="1" kern="1200" dirty="0" smtClean="0">
                          <a:solidFill>
                            <a:schemeClr val="lt1"/>
                          </a:solidFill>
                          <a:latin typeface="+mn-lt"/>
                          <a:ea typeface="+mn-ea"/>
                          <a:cs typeface="+mn-cs"/>
                        </a:rPr>
                        <a:t>)</a:t>
                      </a:r>
                    </a:p>
                  </a:txBody>
                  <a:tcPr>
                    <a:solidFill>
                      <a:schemeClr val="accent6">
                        <a:lumMod val="75000"/>
                      </a:schemeClr>
                    </a:solidFill>
                  </a:tcPr>
                </a:tc>
                <a:tc>
                  <a:txBody>
                    <a:bodyPr/>
                    <a:lstStyle/>
                    <a:p>
                      <a:pPr algn="ctr"/>
                      <a:r>
                        <a:rPr lang="en-US" sz="1600" i="0" dirty="0" err="1" smtClean="0"/>
                        <a:t>Kadcyla</a:t>
                      </a:r>
                      <a:endParaRPr lang="en-US" sz="1600" i="0" dirty="0" smtClean="0"/>
                    </a:p>
                    <a:p>
                      <a:pPr marL="0" algn="ctr" defTabSz="914400" rtl="0" eaLnBrk="1" latinLnBrk="0" hangingPunct="1"/>
                      <a:r>
                        <a:rPr lang="en-US" sz="1200" b="1" i="1" kern="1200" dirty="0" smtClean="0">
                          <a:solidFill>
                            <a:schemeClr val="lt1"/>
                          </a:solidFill>
                          <a:latin typeface="+mn-lt"/>
                          <a:ea typeface="+mn-ea"/>
                          <a:cs typeface="+mn-cs"/>
                        </a:rPr>
                        <a:t>(ado-</a:t>
                      </a:r>
                      <a:r>
                        <a:rPr lang="en-US" sz="1200" b="1" i="1" kern="1200" dirty="0" err="1" smtClean="0">
                          <a:solidFill>
                            <a:schemeClr val="lt1"/>
                          </a:solidFill>
                          <a:latin typeface="+mn-lt"/>
                          <a:ea typeface="+mn-ea"/>
                          <a:cs typeface="+mn-cs"/>
                        </a:rPr>
                        <a:t>trastuzumab</a:t>
                      </a:r>
                      <a:r>
                        <a:rPr lang="en-US" sz="1200" b="1" i="1" kern="1200" dirty="0" smtClean="0">
                          <a:solidFill>
                            <a:schemeClr val="lt1"/>
                          </a:solidFill>
                          <a:latin typeface="+mn-lt"/>
                          <a:ea typeface="+mn-ea"/>
                          <a:cs typeface="+mn-cs"/>
                        </a:rPr>
                        <a:t> </a:t>
                      </a:r>
                      <a:r>
                        <a:rPr lang="en-US" sz="1200" b="1" i="1" kern="1200" dirty="0" err="1" smtClean="0">
                          <a:solidFill>
                            <a:schemeClr val="lt1"/>
                          </a:solidFill>
                          <a:latin typeface="+mn-lt"/>
                          <a:ea typeface="+mn-ea"/>
                          <a:cs typeface="+mn-cs"/>
                        </a:rPr>
                        <a:t>emtansine</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a:solidFill>
                      <a:schemeClr val="accent6">
                        <a:lumMod val="75000"/>
                      </a:schemeClr>
                    </a:solidFill>
                  </a:tcPr>
                </a:tc>
                <a:tc>
                  <a:txBody>
                    <a:bodyPr/>
                    <a:lstStyle/>
                    <a:p>
                      <a:pPr algn="ctr"/>
                      <a:r>
                        <a:rPr lang="en-US" sz="1600" b="1" i="0" kern="1200" dirty="0" err="1" smtClean="0">
                          <a:solidFill>
                            <a:schemeClr val="lt1"/>
                          </a:solidFill>
                          <a:latin typeface="+mn-lt"/>
                          <a:ea typeface="+mn-ea"/>
                          <a:cs typeface="+mn-cs"/>
                        </a:rPr>
                        <a:t>Ibrance</a:t>
                      </a:r>
                      <a:endParaRPr lang="en-US" sz="1600" b="1" i="0"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palbociclib</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a:solidFill>
                      <a:schemeClr val="accent6">
                        <a:lumMod val="75000"/>
                      </a:schemeClr>
                    </a:solidFill>
                  </a:tcPr>
                </a:tc>
                <a:tc>
                  <a:txBody>
                    <a:bodyPr/>
                    <a:lstStyle/>
                    <a:p>
                      <a:pPr algn="ctr"/>
                      <a:r>
                        <a:rPr lang="en-US" sz="1600" i="0" dirty="0" err="1" smtClean="0"/>
                        <a:t>Tykerb</a:t>
                      </a:r>
                      <a:endParaRPr lang="en-US" sz="1600" i="0" dirty="0" smtClean="0"/>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lapatinib</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a:solidFill>
                      <a:schemeClr val="accent6">
                        <a:lumMod val="75000"/>
                      </a:schemeClr>
                    </a:solidFill>
                  </a:tcPr>
                </a:tc>
              </a:tr>
              <a:tr h="500168">
                <a:tc rowSpan="3">
                  <a:txBody>
                    <a:bodyPr/>
                    <a:lstStyle/>
                    <a:p>
                      <a:r>
                        <a:rPr lang="en-US" sz="1350" b="1" dirty="0" smtClean="0"/>
                        <a:t>Indication</a:t>
                      </a:r>
                      <a:endParaRPr lang="en-US" sz="1350" b="1" dirty="0"/>
                    </a:p>
                  </a:txBody>
                  <a:tcPr/>
                </a:tc>
                <a:tc>
                  <a:txBody>
                    <a:bodyPr/>
                    <a:lstStyle/>
                    <a:p>
                      <a:r>
                        <a:rPr lang="en-US" sz="1400" dirty="0" smtClean="0"/>
                        <a:t>1L</a:t>
                      </a:r>
                      <a:endParaRPr lang="en-US" sz="1400" dirty="0"/>
                    </a:p>
                  </a:txBody>
                  <a:tcPr/>
                </a:tc>
                <a:tc>
                  <a:txBody>
                    <a:bodyPr/>
                    <a:lstStyle/>
                    <a:p>
                      <a:r>
                        <a:rPr lang="en-US" sz="1400" dirty="0" err="1" smtClean="0"/>
                        <a:t>Adjuvant,Metastatic</a:t>
                      </a:r>
                      <a:endParaRPr lang="en-US" sz="1400" dirty="0"/>
                    </a:p>
                  </a:txBody>
                  <a:tcPr/>
                </a:tc>
                <a:tc>
                  <a:txBody>
                    <a:bodyPr/>
                    <a:lstStyle/>
                    <a:p>
                      <a:r>
                        <a:rPr lang="en-US" sz="1400" dirty="0" err="1" smtClean="0"/>
                        <a:t>Neoadjuvant</a:t>
                      </a:r>
                      <a:r>
                        <a:rPr lang="en-US" sz="1400" dirty="0" smtClean="0"/>
                        <a:t>, Metastatic</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Metastatic (HR+ &amp; HER2-)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r>
                        <a:rPr lang="en-US" sz="1400" baseline="0" dirty="0" smtClean="0"/>
                        <a:t> </a:t>
                      </a:r>
                      <a:endParaRPr lang="en-US" sz="1400" dirty="0" smtClean="0"/>
                    </a:p>
                  </a:txBody>
                  <a:tcPr/>
                </a:tc>
              </a:tr>
              <a:tr h="294216">
                <a:tc vMerge="1">
                  <a:txBody>
                    <a:bodyPr/>
                    <a:lstStyle/>
                    <a:p>
                      <a:endParaRPr lang="en-US"/>
                    </a:p>
                  </a:txBody>
                  <a:tcPr/>
                </a:tc>
                <a:tc>
                  <a:txBody>
                    <a:bodyPr/>
                    <a:lstStyle/>
                    <a:p>
                      <a:r>
                        <a:rPr lang="en-US" sz="1400" dirty="0" smtClean="0"/>
                        <a:t>2L</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a:tc>
                <a:tc>
                  <a:txBody>
                    <a:bodyPr/>
                    <a:lstStyle/>
                    <a:p>
                      <a:endParaRPr 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r>
                        <a:rPr lang="en-US" sz="1400" baseline="0" dirty="0" smtClean="0"/>
                        <a:t> </a:t>
                      </a:r>
                      <a:endParaRPr lang="en-US" sz="1400" dirty="0" smtClean="0"/>
                    </a:p>
                  </a:txBody>
                  <a:tcPr/>
                </a:tc>
              </a:tr>
              <a:tr h="294216">
                <a:tc vMerge="1">
                  <a:txBody>
                    <a:bodyPr/>
                    <a:lstStyle/>
                    <a:p>
                      <a:endParaRPr lang="en-US"/>
                    </a:p>
                  </a:txBody>
                  <a:tcPr/>
                </a:tc>
                <a:tc>
                  <a:txBody>
                    <a:bodyPr/>
                    <a:lstStyle/>
                    <a:p>
                      <a:r>
                        <a:rPr lang="en-US" sz="1400" dirty="0" smtClean="0"/>
                        <a:t>3L</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a:tc>
                <a:tc>
                  <a:txBody>
                    <a:bodyPr/>
                    <a:lstStyle/>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r>
                        <a:rPr lang="en-US" sz="1400" baseline="0" dirty="0" smtClean="0"/>
                        <a:t> </a:t>
                      </a:r>
                      <a:endParaRPr lang="en-US" sz="1400" dirty="0" smtClean="0"/>
                    </a:p>
                  </a:txBody>
                  <a:tcPr/>
                </a:tc>
                <a:tc>
                  <a:txBody>
                    <a:bodyPr/>
                    <a:lstStyle/>
                    <a:p>
                      <a:endParaRPr 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r>
                        <a:rPr lang="en-US" sz="1400" baseline="0" dirty="0" smtClean="0"/>
                        <a:t> </a:t>
                      </a:r>
                      <a:endParaRPr lang="en-US" sz="1400" dirty="0" smtClean="0"/>
                    </a:p>
                  </a:txBody>
                  <a:tcPr/>
                </a:tc>
              </a:tr>
              <a:tr h="912071">
                <a:tc>
                  <a:txBody>
                    <a:bodyPr/>
                    <a:lstStyle/>
                    <a:p>
                      <a:r>
                        <a:rPr lang="en-US" sz="1400" b="1" dirty="0" smtClean="0"/>
                        <a:t>MOA</a:t>
                      </a:r>
                      <a:endParaRPr lang="en-US" sz="1400" b="1" dirty="0"/>
                    </a:p>
                  </a:txBody>
                  <a:tcPr/>
                </a:tc>
                <a:tc>
                  <a:txBody>
                    <a:bodyPr/>
                    <a:lstStyle/>
                    <a:p>
                      <a:endParaRPr lang="en-US" dirty="0"/>
                    </a:p>
                  </a:txBody>
                  <a:tcPr/>
                </a:tc>
                <a:tc>
                  <a:txBody>
                    <a:bodyPr/>
                    <a:lstStyle/>
                    <a:p>
                      <a:r>
                        <a:rPr lang="en-US" sz="1400" dirty="0" err="1" smtClean="0"/>
                        <a:t>Immunomodulator</a:t>
                      </a:r>
                      <a:endParaRPr lang="en-US" sz="1400" dirty="0"/>
                    </a:p>
                  </a:txBody>
                  <a:tcPr/>
                </a:tc>
                <a:tc>
                  <a:txBody>
                    <a:bodyPr/>
                    <a:lstStyle/>
                    <a:p>
                      <a:r>
                        <a:rPr lang="en-US" sz="1400" dirty="0" smtClean="0"/>
                        <a:t>HER2 </a:t>
                      </a:r>
                      <a:r>
                        <a:rPr lang="en-US" sz="1400" dirty="0" err="1" smtClean="0"/>
                        <a:t>dimerisation</a:t>
                      </a:r>
                      <a:r>
                        <a:rPr lang="en-US" sz="1400" dirty="0" smtClean="0"/>
                        <a:t> inhibitors</a:t>
                      </a:r>
                      <a:endParaRPr lang="en-US" sz="1400" dirty="0"/>
                    </a:p>
                  </a:txBody>
                  <a:tcPr/>
                </a:tc>
                <a:tc>
                  <a:txBody>
                    <a:bodyPr/>
                    <a:lstStyle/>
                    <a:p>
                      <a:r>
                        <a:rPr lang="en-US" sz="1400" dirty="0" smtClean="0"/>
                        <a:t>Antibody drug conjugate</a:t>
                      </a:r>
                      <a:endParaRPr lang="en-US" sz="1400" dirty="0"/>
                    </a:p>
                  </a:txBody>
                  <a:tcPr/>
                </a:tc>
                <a:tc>
                  <a:txBody>
                    <a:bodyPr/>
                    <a:lstStyle/>
                    <a:p>
                      <a:r>
                        <a:rPr lang="en-US" sz="1400" kern="1200" dirty="0" err="1" smtClean="0">
                          <a:solidFill>
                            <a:schemeClr val="dk1"/>
                          </a:solidFill>
                          <a:latin typeface="+mn-lt"/>
                          <a:ea typeface="+mn-ea"/>
                          <a:cs typeface="+mn-cs"/>
                        </a:rPr>
                        <a:t>Cyclin</a:t>
                      </a:r>
                      <a:r>
                        <a:rPr lang="en-US" sz="1400" kern="1200" dirty="0" smtClean="0">
                          <a:solidFill>
                            <a:schemeClr val="dk1"/>
                          </a:solidFill>
                          <a:latin typeface="+mn-lt"/>
                          <a:ea typeface="+mn-ea"/>
                          <a:cs typeface="+mn-cs"/>
                        </a:rPr>
                        <a:t> dependent </a:t>
                      </a:r>
                      <a:r>
                        <a:rPr lang="en-US" sz="1400" kern="1200" dirty="0" err="1" smtClean="0">
                          <a:solidFill>
                            <a:schemeClr val="dk1"/>
                          </a:solidFill>
                          <a:latin typeface="+mn-lt"/>
                          <a:ea typeface="+mn-ea"/>
                          <a:cs typeface="+mn-cs"/>
                        </a:rPr>
                        <a:t>kinase</a:t>
                      </a:r>
                      <a:r>
                        <a:rPr lang="en-US" sz="1400" kern="1200" dirty="0" smtClean="0">
                          <a:solidFill>
                            <a:schemeClr val="dk1"/>
                          </a:solidFill>
                          <a:latin typeface="+mn-lt"/>
                          <a:ea typeface="+mn-ea"/>
                          <a:cs typeface="+mn-cs"/>
                        </a:rPr>
                        <a:t> (CDK) 4&amp;6</a:t>
                      </a:r>
                      <a:r>
                        <a:rPr lang="en-US" sz="1400" kern="1200" baseline="0" dirty="0" smtClean="0">
                          <a:solidFill>
                            <a:schemeClr val="dk1"/>
                          </a:solidFill>
                          <a:latin typeface="+mn-lt"/>
                          <a:ea typeface="+mn-ea"/>
                          <a:cs typeface="+mn-cs"/>
                        </a:rPr>
                        <a:t> inhibitors</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Tyrosine </a:t>
                      </a:r>
                      <a:r>
                        <a:rPr lang="en-US" sz="1400" kern="1200" dirty="0" err="1" smtClean="0">
                          <a:solidFill>
                            <a:schemeClr val="dk1"/>
                          </a:solidFill>
                          <a:latin typeface="+mn-lt"/>
                          <a:ea typeface="+mn-ea"/>
                          <a:cs typeface="+mn-cs"/>
                        </a:rPr>
                        <a:t>kinase</a:t>
                      </a:r>
                      <a:r>
                        <a:rPr lang="en-US" sz="1400" kern="1200" baseline="0" dirty="0" smtClean="0">
                          <a:solidFill>
                            <a:schemeClr val="dk1"/>
                          </a:solidFill>
                          <a:latin typeface="+mn-lt"/>
                          <a:ea typeface="+mn-ea"/>
                          <a:cs typeface="+mn-cs"/>
                        </a:rPr>
                        <a:t> inhibitors</a:t>
                      </a:r>
                      <a:endParaRPr lang="en-US" sz="1400" kern="1200" dirty="0">
                        <a:solidFill>
                          <a:schemeClr val="dk1"/>
                        </a:solidFill>
                        <a:latin typeface="+mn-lt"/>
                        <a:ea typeface="+mn-ea"/>
                        <a:cs typeface="+mn-cs"/>
                      </a:endParaRPr>
                    </a:p>
                  </a:txBody>
                  <a:tcPr/>
                </a:tc>
              </a:tr>
              <a:tr h="294216">
                <a:tc>
                  <a:txBody>
                    <a:bodyPr/>
                    <a:lstStyle/>
                    <a:p>
                      <a:r>
                        <a:rPr lang="en-US" sz="1400" b="1" dirty="0" smtClean="0"/>
                        <a:t>Efficacy</a:t>
                      </a:r>
                      <a:endParaRPr lang="en-US" sz="1400" b="1" dirty="0"/>
                    </a:p>
                  </a:txBody>
                  <a:tcPr/>
                </a:tc>
                <a:tc>
                  <a:txBody>
                    <a:bodyPr/>
                    <a:lstStyle/>
                    <a:p>
                      <a:r>
                        <a:rPr lang="en-US" sz="1400" dirty="0" smtClean="0"/>
                        <a:t>OS</a:t>
                      </a:r>
                      <a:endParaRPr lang="en-US" sz="1400" dirty="0"/>
                    </a:p>
                  </a:txBody>
                  <a:tcPr/>
                </a:tc>
                <a:tc>
                  <a:txBody>
                    <a:bodyPr/>
                    <a:lstStyle/>
                    <a:p>
                      <a:r>
                        <a:rPr lang="en-US" sz="1400" dirty="0" smtClean="0"/>
                        <a:t>25.1 months</a:t>
                      </a:r>
                      <a:endParaRPr lang="en-US" sz="1400" dirty="0"/>
                    </a:p>
                  </a:txBody>
                  <a:tcPr/>
                </a:tc>
                <a:tc>
                  <a:txBody>
                    <a:bodyPr/>
                    <a:lstStyle/>
                    <a:p>
                      <a:r>
                        <a:rPr lang="en-US" sz="1400" dirty="0" smtClean="0"/>
                        <a:t>56.5 months</a:t>
                      </a:r>
                      <a:endParaRPr lang="en-US" sz="1400" dirty="0"/>
                    </a:p>
                  </a:txBody>
                  <a:tcPr/>
                </a:tc>
                <a:tc>
                  <a:txBody>
                    <a:bodyPr/>
                    <a:lstStyle/>
                    <a:p>
                      <a:r>
                        <a:rPr lang="en-US" sz="1400" dirty="0" smtClean="0"/>
                        <a:t>30.9 months</a:t>
                      </a:r>
                      <a:endParaRPr lang="en-US" sz="1400" dirty="0"/>
                    </a:p>
                  </a:txBody>
                  <a:tcPr/>
                </a:tc>
                <a:tc>
                  <a:txBody>
                    <a:bodyPr/>
                    <a:lstStyle/>
                    <a:p>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18</a:t>
                      </a:r>
                      <a:r>
                        <a:rPr lang="en-US" sz="1400" kern="1200" baseline="0" dirty="0" smtClean="0">
                          <a:solidFill>
                            <a:schemeClr val="dk1"/>
                          </a:solidFill>
                          <a:latin typeface="+mn-lt"/>
                          <a:ea typeface="+mn-ea"/>
                          <a:cs typeface="+mn-cs"/>
                        </a:rPr>
                        <a:t> months</a:t>
                      </a:r>
                      <a:endParaRPr lang="en-US" sz="1400" kern="1200" dirty="0">
                        <a:solidFill>
                          <a:schemeClr val="dk1"/>
                        </a:solidFill>
                        <a:latin typeface="+mn-lt"/>
                        <a:ea typeface="+mn-ea"/>
                        <a:cs typeface="+mn-cs"/>
                      </a:endParaRPr>
                    </a:p>
                  </a:txBody>
                  <a:tcPr/>
                </a:tc>
              </a:tr>
              <a:tr h="294216">
                <a:tc>
                  <a:txBody>
                    <a:bodyPr/>
                    <a:lstStyle/>
                    <a:p>
                      <a:endParaRPr lang="en-US" sz="1400" b="1" dirty="0"/>
                    </a:p>
                  </a:txBody>
                  <a:tcPr/>
                </a:tc>
                <a:tc>
                  <a:txBody>
                    <a:bodyPr/>
                    <a:lstStyle/>
                    <a:p>
                      <a:r>
                        <a:rPr lang="en-US" sz="1400" dirty="0" smtClean="0"/>
                        <a:t>PFS</a:t>
                      </a:r>
                      <a:endParaRPr lang="en-US" sz="1400" dirty="0"/>
                    </a:p>
                  </a:txBody>
                  <a:tcPr/>
                </a:tc>
                <a:tc>
                  <a:txBody>
                    <a:bodyPr/>
                    <a:lstStyle/>
                    <a:p>
                      <a:endParaRPr lang="en-US" sz="1400" dirty="0"/>
                    </a:p>
                  </a:txBody>
                  <a:tcPr/>
                </a:tc>
                <a:tc>
                  <a:txBody>
                    <a:bodyPr/>
                    <a:lstStyle/>
                    <a:p>
                      <a:r>
                        <a:rPr lang="en-US" sz="1400" dirty="0" smtClean="0"/>
                        <a:t>18.5 months</a:t>
                      </a:r>
                      <a:endParaRPr lang="en-US" sz="1400" dirty="0"/>
                    </a:p>
                  </a:txBody>
                  <a:tcPr/>
                </a:tc>
                <a:tc>
                  <a:txBody>
                    <a:bodyPr/>
                    <a:lstStyle/>
                    <a:p>
                      <a:r>
                        <a:rPr lang="en-US" sz="1400" dirty="0" smtClean="0"/>
                        <a:t>9.6 months</a:t>
                      </a:r>
                      <a:endParaRPr lang="en-US" sz="1400" dirty="0"/>
                    </a:p>
                  </a:txBody>
                  <a:tcPr/>
                </a:tc>
                <a:tc>
                  <a:txBody>
                    <a:bodyPr/>
                    <a:lstStyle/>
                    <a:p>
                      <a:r>
                        <a:rPr lang="en-US" sz="1400" kern="1200" dirty="0" smtClean="0">
                          <a:solidFill>
                            <a:schemeClr val="dk1"/>
                          </a:solidFill>
                          <a:latin typeface="+mn-lt"/>
                          <a:ea typeface="+mn-ea"/>
                          <a:cs typeface="+mn-cs"/>
                        </a:rPr>
                        <a:t>20.2 months</a:t>
                      </a:r>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10</a:t>
                      </a:r>
                      <a:r>
                        <a:rPr lang="en-US" sz="1400" kern="1200" baseline="0" dirty="0" smtClean="0">
                          <a:solidFill>
                            <a:schemeClr val="dk1"/>
                          </a:solidFill>
                          <a:latin typeface="+mn-lt"/>
                          <a:ea typeface="+mn-ea"/>
                          <a:cs typeface="+mn-cs"/>
                        </a:rPr>
                        <a:t> months</a:t>
                      </a:r>
                      <a:endParaRPr lang="en-US" sz="1400" kern="1200" dirty="0">
                        <a:solidFill>
                          <a:schemeClr val="dk1"/>
                        </a:solidFill>
                        <a:latin typeface="+mn-lt"/>
                        <a:ea typeface="+mn-ea"/>
                        <a:cs typeface="+mn-cs"/>
                      </a:endParaRPr>
                    </a:p>
                  </a:txBody>
                  <a:tcPr/>
                </a:tc>
              </a:tr>
              <a:tr h="294216">
                <a:tc>
                  <a:txBody>
                    <a:bodyPr/>
                    <a:lstStyle/>
                    <a:p>
                      <a:endParaRPr lang="en-US" sz="1400" b="1" dirty="0"/>
                    </a:p>
                  </a:txBody>
                  <a:tcPr/>
                </a:tc>
                <a:tc>
                  <a:txBody>
                    <a:bodyPr/>
                    <a:lstStyle/>
                    <a:p>
                      <a:r>
                        <a:rPr lang="en-US" sz="1400" dirty="0" smtClean="0"/>
                        <a:t>TTP</a:t>
                      </a:r>
                      <a:endParaRPr lang="en-US" sz="1400" dirty="0"/>
                    </a:p>
                  </a:txBody>
                  <a:tcPr/>
                </a:tc>
                <a:tc>
                  <a:txBody>
                    <a:bodyPr/>
                    <a:lstStyle/>
                    <a:p>
                      <a:r>
                        <a:rPr lang="en-US" sz="1400" dirty="0" smtClean="0"/>
                        <a:t>7.2 months</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23.9 </a:t>
                      </a:r>
                      <a:r>
                        <a:rPr lang="en-US" sz="1400" kern="1200" dirty="0" err="1" smtClean="0">
                          <a:solidFill>
                            <a:schemeClr val="dk1"/>
                          </a:solidFill>
                          <a:latin typeface="+mn-lt"/>
                          <a:ea typeface="+mn-ea"/>
                          <a:cs typeface="+mn-cs"/>
                        </a:rPr>
                        <a:t>monhs</a:t>
                      </a:r>
                      <a:endParaRPr lang="en-US" sz="1400" kern="1200" dirty="0">
                        <a:solidFill>
                          <a:schemeClr val="dk1"/>
                        </a:solidFill>
                        <a:latin typeface="+mn-lt"/>
                        <a:ea typeface="+mn-ea"/>
                        <a:cs typeface="+mn-cs"/>
                      </a:endParaRPr>
                    </a:p>
                  </a:txBody>
                  <a:tcPr/>
                </a:tc>
              </a:tr>
              <a:tr h="294216">
                <a:tc>
                  <a:txBody>
                    <a:bodyPr/>
                    <a:lstStyle/>
                    <a:p>
                      <a:endParaRPr lang="en-US" sz="1400" b="1" dirty="0"/>
                    </a:p>
                  </a:txBody>
                  <a:tcPr/>
                </a:tc>
                <a:tc>
                  <a:txBody>
                    <a:bodyPr/>
                    <a:lstStyle/>
                    <a:p>
                      <a:r>
                        <a:rPr lang="en-US" sz="1400" dirty="0" smtClean="0"/>
                        <a:t>ORR</a:t>
                      </a:r>
                      <a:endParaRPr lang="en-US" sz="1400" dirty="0"/>
                    </a:p>
                  </a:txBody>
                  <a:tcPr/>
                </a:tc>
                <a:tc>
                  <a:txBody>
                    <a:bodyPr/>
                    <a:lstStyle/>
                    <a:p>
                      <a:r>
                        <a:rPr lang="en-US" sz="1400" dirty="0" smtClean="0"/>
                        <a:t>39.5%</a:t>
                      </a:r>
                      <a:endParaRPr lang="en-US" sz="1400" dirty="0"/>
                    </a:p>
                  </a:txBody>
                  <a:tcPr/>
                </a:tc>
                <a:tc>
                  <a:txBody>
                    <a:bodyPr/>
                    <a:lstStyle/>
                    <a:p>
                      <a:r>
                        <a:rPr lang="en-US" sz="1400" dirty="0" smtClean="0"/>
                        <a:t>80.2%</a:t>
                      </a:r>
                      <a:endParaRPr lang="en-US" sz="1400" dirty="0"/>
                    </a:p>
                  </a:txBody>
                  <a:tcPr/>
                </a:tc>
                <a:tc>
                  <a:txBody>
                    <a:bodyPr/>
                    <a:lstStyle/>
                    <a:p>
                      <a:r>
                        <a:rPr lang="en-US" sz="1400" dirty="0" smtClean="0"/>
                        <a:t>43.6%</a:t>
                      </a:r>
                      <a:endParaRPr lang="en-US" sz="1400" dirty="0"/>
                    </a:p>
                  </a:txBody>
                  <a:tcPr/>
                </a:tc>
                <a:tc>
                  <a:txBody>
                    <a:bodyPr/>
                    <a:lstStyle/>
                    <a:p>
                      <a:endParaRPr lang="en-US" sz="1400" kern="1200" dirty="0">
                        <a:solidFill>
                          <a:schemeClr val="dk1"/>
                        </a:solidFill>
                        <a:latin typeface="+mn-lt"/>
                        <a:ea typeface="+mn-ea"/>
                        <a:cs typeface="+mn-cs"/>
                      </a:endParaRPr>
                    </a:p>
                  </a:txBody>
                  <a:tcPr/>
                </a:tc>
                <a:tc>
                  <a:txBody>
                    <a:bodyPr/>
                    <a:lstStyle/>
                    <a:p>
                      <a:r>
                        <a:rPr lang="en-US" sz="1400" kern="1200" dirty="0" smtClean="0">
                          <a:solidFill>
                            <a:schemeClr val="dk1"/>
                          </a:solidFill>
                          <a:latin typeface="+mn-lt"/>
                          <a:ea typeface="+mn-ea"/>
                          <a:cs typeface="+mn-cs"/>
                        </a:rPr>
                        <a:t>31l.8%</a:t>
                      </a:r>
                      <a:endParaRPr lang="en-US" sz="1400" kern="1200" dirty="0">
                        <a:solidFill>
                          <a:schemeClr val="dk1"/>
                        </a:solidFill>
                        <a:latin typeface="+mn-lt"/>
                        <a:ea typeface="+mn-ea"/>
                        <a:cs typeface="+mn-cs"/>
                      </a:endParaRPr>
                    </a:p>
                  </a:txBody>
                  <a:tcPr/>
                </a:tc>
              </a:tr>
              <a:tr h="294216">
                <a:tc>
                  <a:txBody>
                    <a:bodyPr/>
                    <a:lstStyle/>
                    <a:p>
                      <a:endParaRPr lang="en-US" sz="1400" b="1" dirty="0"/>
                    </a:p>
                  </a:txBody>
                  <a:tcPr/>
                </a:tc>
                <a:tc>
                  <a:txBody>
                    <a:bodyPr/>
                    <a:lstStyle/>
                    <a:p>
                      <a:r>
                        <a:rPr lang="en-US" sz="1400" dirty="0" smtClean="0"/>
                        <a:t>MRD</a:t>
                      </a:r>
                      <a:endParaRPr lang="en-US" sz="1400" dirty="0"/>
                    </a:p>
                  </a:txBody>
                  <a:tcPr/>
                </a:tc>
                <a:tc>
                  <a:txBody>
                    <a:bodyPr/>
                    <a:lstStyle/>
                    <a:p>
                      <a:r>
                        <a:rPr lang="en-US" sz="1400" dirty="0" smtClean="0"/>
                        <a:t>8.3 months</a:t>
                      </a:r>
                      <a:endParaRPr lang="en-US" sz="1400" dirty="0"/>
                    </a:p>
                  </a:txBody>
                  <a:tcPr/>
                </a:tc>
                <a:tc>
                  <a:txBody>
                    <a:bodyPr/>
                    <a:lstStyle/>
                    <a:p>
                      <a:r>
                        <a:rPr lang="en-US" sz="1400" dirty="0" smtClean="0"/>
                        <a:t>20.2 months</a:t>
                      </a:r>
                      <a:endParaRPr lang="en-US" sz="1400" dirty="0"/>
                    </a:p>
                  </a:txBody>
                  <a:tcPr/>
                </a:tc>
                <a:tc>
                  <a:txBody>
                    <a:bodyPr/>
                    <a:lstStyle/>
                    <a:p>
                      <a:endParaRPr lang="en-US" sz="1400" dirty="0"/>
                    </a:p>
                  </a:txBody>
                  <a:tcPr/>
                </a:tc>
                <a:tc>
                  <a:txBody>
                    <a:bodyPr/>
                    <a:lstStyle/>
                    <a:p>
                      <a:endParaRPr lang="en-US" sz="1400" kern="1200" dirty="0">
                        <a:solidFill>
                          <a:schemeClr val="dk1"/>
                        </a:solidFill>
                        <a:latin typeface="+mn-lt"/>
                        <a:ea typeface="+mn-ea"/>
                        <a:cs typeface="+mn-cs"/>
                      </a:endParaRPr>
                    </a:p>
                  </a:txBody>
                  <a:tcPr/>
                </a:tc>
                <a:tc>
                  <a:txBody>
                    <a:bodyPr/>
                    <a:lstStyle/>
                    <a:p>
                      <a:endParaRPr lang="en-US" sz="1400" kern="1200" dirty="0">
                        <a:solidFill>
                          <a:schemeClr val="dk1"/>
                        </a:solidFill>
                        <a:latin typeface="+mn-lt"/>
                        <a:ea typeface="+mn-ea"/>
                        <a:cs typeface="+mn-cs"/>
                      </a:endParaRPr>
                    </a:p>
                  </a:txBody>
                  <a:tcPr/>
                </a:tc>
              </a:tr>
              <a:tr h="1735877">
                <a:tc>
                  <a:txBody>
                    <a:bodyPr/>
                    <a:lstStyle/>
                    <a:p>
                      <a:r>
                        <a:rPr lang="en-US" sz="1400" b="1" dirty="0" smtClean="0"/>
                        <a:t>Risk Factors</a:t>
                      </a:r>
                      <a:endParaRPr lang="en-US" sz="1400" b="1" dirty="0"/>
                    </a:p>
                  </a:txBody>
                  <a:tcPr/>
                </a:tc>
                <a:tc>
                  <a:txBody>
                    <a:bodyPr/>
                    <a:lstStyle/>
                    <a:p>
                      <a:endParaRPr lang="en-US" sz="1400" dirty="0"/>
                    </a:p>
                  </a:txBody>
                  <a:tcPr/>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smtClean="0"/>
                        <a:t>Pulmonary toxicity</a:t>
                      </a:r>
                    </a:p>
                    <a:p>
                      <a:pPr marL="109538" indent="-109538">
                        <a:buFont typeface="Arial" pitchFamily="34" charset="0"/>
                        <a:buChar char="•"/>
                      </a:pPr>
                      <a:r>
                        <a:rPr lang="en-US" sz="1400" dirty="0" smtClean="0"/>
                        <a:t>Embryo-fetal</a:t>
                      </a:r>
                      <a:r>
                        <a:rPr lang="en-US" sz="1400" baseline="0" dirty="0" smtClean="0"/>
                        <a:t> toxicity</a:t>
                      </a:r>
                      <a:endParaRPr lang="en-US" sz="1400" dirty="0" smtClean="0"/>
                    </a:p>
                    <a:p>
                      <a:endParaRPr lang="en-US" sz="1400" dirty="0"/>
                    </a:p>
                  </a:txBody>
                  <a:tcPr/>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err="1" smtClean="0"/>
                        <a:t>Neutropenia</a:t>
                      </a:r>
                      <a:endParaRPr lang="en-US" sz="1400" dirty="0" smtClean="0"/>
                    </a:p>
                    <a:p>
                      <a:pPr marL="109538" indent="-109538">
                        <a:buFont typeface="Arial" pitchFamily="34" charset="0"/>
                        <a:buChar char="•"/>
                      </a:pPr>
                      <a:r>
                        <a:rPr lang="en-US" sz="1400" dirty="0" smtClean="0"/>
                        <a:t>Embryo-fetal</a:t>
                      </a:r>
                      <a:r>
                        <a:rPr lang="en-US" sz="1400" baseline="0" dirty="0" smtClean="0"/>
                        <a:t> toxicity</a:t>
                      </a:r>
                    </a:p>
                    <a:p>
                      <a:pPr marL="109538" indent="-109538">
                        <a:buFont typeface="Arial" pitchFamily="34" charset="0"/>
                        <a:buChar char="•"/>
                      </a:pPr>
                      <a:r>
                        <a:rPr lang="en-US" sz="1400" baseline="0" dirty="0" smtClean="0"/>
                        <a:t>Peripheral neuropathy</a:t>
                      </a:r>
                      <a:endParaRPr lang="en-US" sz="1400" dirty="0" smtClean="0"/>
                    </a:p>
                    <a:p>
                      <a:endParaRPr lang="en-US" sz="1400" dirty="0" smtClean="0"/>
                    </a:p>
                  </a:txBody>
                  <a:tcPr/>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err="1" smtClean="0"/>
                        <a:t>Hepatotoxicity</a:t>
                      </a:r>
                      <a:endParaRPr lang="en-US" sz="1400" dirty="0" smtClean="0"/>
                    </a:p>
                    <a:p>
                      <a:pPr marL="109538" indent="-109538">
                        <a:buFont typeface="Arial" pitchFamily="34" charset="0"/>
                        <a:buChar char="•"/>
                      </a:pPr>
                      <a:r>
                        <a:rPr lang="en-US" sz="1400" dirty="0" err="1" smtClean="0"/>
                        <a:t>Cardiotoxicity</a:t>
                      </a:r>
                      <a:endParaRPr lang="en-US" sz="1400" dirty="0" smtClean="0"/>
                    </a:p>
                    <a:p>
                      <a:pPr marL="109538" indent="-109538">
                        <a:buFont typeface="Arial" pitchFamily="34" charset="0"/>
                        <a:buChar char="•"/>
                      </a:pPr>
                      <a:r>
                        <a:rPr lang="en-US" sz="1400" dirty="0" smtClean="0"/>
                        <a:t>Neuropathy</a:t>
                      </a:r>
                    </a:p>
                    <a:p>
                      <a:pPr marL="109538" indent="-109538">
                        <a:buFont typeface="Arial" pitchFamily="34" charset="0"/>
                        <a:buChar char="•"/>
                      </a:pPr>
                      <a:r>
                        <a:rPr lang="en-US" sz="1400" dirty="0" smtClean="0"/>
                        <a:t>Pulmonary</a:t>
                      </a:r>
                      <a:r>
                        <a:rPr lang="en-US" sz="1400" baseline="0" dirty="0" smtClean="0"/>
                        <a:t> toxicity</a:t>
                      </a:r>
                      <a:endParaRPr lang="en-US" sz="1400" dirty="0" smtClean="0"/>
                    </a:p>
                  </a:txBody>
                  <a:tcPr/>
                </a:tc>
                <a:tc>
                  <a:txBody>
                    <a:bodyPr/>
                    <a:lstStyle/>
                    <a:p>
                      <a:pPr marL="111125" indent="-111125">
                        <a:buFont typeface="Arial" pitchFamily="34" charset="0"/>
                        <a:buChar char="•"/>
                      </a:pPr>
                      <a:r>
                        <a:rPr lang="en-US" sz="1400" kern="1200" dirty="0" err="1" smtClean="0">
                          <a:solidFill>
                            <a:schemeClr val="dk1"/>
                          </a:solidFill>
                          <a:latin typeface="+mn-lt"/>
                          <a:ea typeface="+mn-ea"/>
                          <a:cs typeface="+mn-cs"/>
                        </a:rPr>
                        <a:t>Neutropenia</a:t>
                      </a:r>
                      <a:endParaRPr lang="en-US" sz="1400" kern="1200" dirty="0" smtClean="0">
                        <a:solidFill>
                          <a:schemeClr val="dk1"/>
                        </a:solidFill>
                        <a:latin typeface="+mn-lt"/>
                        <a:ea typeface="+mn-ea"/>
                        <a:cs typeface="+mn-cs"/>
                      </a:endParaRPr>
                    </a:p>
                    <a:p>
                      <a:pPr marL="111125" indent="-111125">
                        <a:buFont typeface="Arial" pitchFamily="34" charset="0"/>
                        <a:buChar char="•"/>
                      </a:pPr>
                      <a:r>
                        <a:rPr lang="en-US" sz="1400" kern="1200" dirty="0" smtClean="0">
                          <a:solidFill>
                            <a:schemeClr val="dk1"/>
                          </a:solidFill>
                          <a:latin typeface="+mn-lt"/>
                          <a:ea typeface="+mn-ea"/>
                          <a:cs typeface="+mn-cs"/>
                        </a:rPr>
                        <a:t>Embryo-fetal</a:t>
                      </a:r>
                      <a:r>
                        <a:rPr lang="en-US" sz="1400" kern="1200" baseline="0" dirty="0" smtClean="0">
                          <a:solidFill>
                            <a:schemeClr val="dk1"/>
                          </a:solidFill>
                          <a:latin typeface="+mn-lt"/>
                          <a:ea typeface="+mn-ea"/>
                          <a:cs typeface="+mn-cs"/>
                        </a:rPr>
                        <a:t> toxicity</a:t>
                      </a:r>
                      <a:endParaRPr lang="en-US" sz="1400" kern="1200" dirty="0" smtClean="0">
                        <a:solidFill>
                          <a:schemeClr val="dk1"/>
                        </a:solidFill>
                        <a:latin typeface="+mn-lt"/>
                        <a:ea typeface="+mn-ea"/>
                        <a:cs typeface="+mn-cs"/>
                      </a:endParaRPr>
                    </a:p>
                  </a:txBody>
                  <a:tcPr/>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err="1" smtClean="0"/>
                        <a:t>Hepatotoxicity</a:t>
                      </a:r>
                      <a:endParaRPr lang="en-US" sz="1400" dirty="0" smtClean="0"/>
                    </a:p>
                    <a:p>
                      <a:pPr marL="109538" indent="-109538">
                        <a:buFont typeface="Arial" pitchFamily="34" charset="0"/>
                        <a:buChar char="•"/>
                      </a:pPr>
                      <a:r>
                        <a:rPr lang="en-US" sz="1400" dirty="0" smtClean="0"/>
                        <a:t>Embryo-fetal</a:t>
                      </a:r>
                      <a:r>
                        <a:rPr lang="en-US" sz="1400" baseline="0" dirty="0" smtClean="0"/>
                        <a:t> toxicity</a:t>
                      </a:r>
                    </a:p>
                    <a:p>
                      <a:pPr marL="109538" indent="-109538">
                        <a:buFont typeface="Arial" pitchFamily="34" charset="0"/>
                        <a:buChar char="•"/>
                      </a:pPr>
                      <a:r>
                        <a:rPr lang="en-US" sz="1400" baseline="0" dirty="0" err="1" smtClean="0"/>
                        <a:t>Pneumonitis</a:t>
                      </a:r>
                      <a:endParaRPr lang="en-US" sz="1400" dirty="0" smtClean="0"/>
                    </a:p>
                    <a:p>
                      <a:pPr marL="111125" indent="-111125">
                        <a:buFont typeface="Arial" pitchFamily="34" charset="0"/>
                        <a:buChar char="•"/>
                      </a:pPr>
                      <a:endParaRPr lang="en-US" sz="1400" kern="1200" dirty="0" smtClean="0">
                        <a:solidFill>
                          <a:schemeClr val="dk1"/>
                        </a:solidFill>
                        <a:latin typeface="+mn-lt"/>
                        <a:ea typeface="+mn-ea"/>
                        <a:cs typeface="+mn-cs"/>
                      </a:endParaRPr>
                    </a:p>
                  </a:txBody>
                  <a:tcPr/>
                </a:tc>
              </a:tr>
            </a:tbl>
          </a:graphicData>
        </a:graphic>
      </p:graphicFrame>
      <p:sp>
        <p:nvSpPr>
          <p:cNvPr id="5" name="TextBox 4"/>
          <p:cNvSpPr txBox="1"/>
          <p:nvPr/>
        </p:nvSpPr>
        <p:spPr>
          <a:xfrm>
            <a:off x="0" y="6564868"/>
            <a:ext cx="9144000" cy="369332"/>
          </a:xfrm>
          <a:prstGeom prst="rect">
            <a:avLst/>
          </a:prstGeom>
          <a:noFill/>
        </p:spPr>
        <p:txBody>
          <a:bodyPr wrap="square" rtlCol="0">
            <a:spAutoFit/>
          </a:bodyPr>
          <a:lstStyle/>
          <a:p>
            <a:endParaRPr lang="en-US" dirty="0"/>
          </a:p>
        </p:txBody>
      </p:sp>
      <p:sp>
        <p:nvSpPr>
          <p:cNvPr id="6" name="TextBox 5"/>
          <p:cNvSpPr txBox="1"/>
          <p:nvPr/>
        </p:nvSpPr>
        <p:spPr>
          <a:xfrm>
            <a:off x="0" y="6591181"/>
            <a:ext cx="9144000" cy="253916"/>
          </a:xfrm>
          <a:prstGeom prst="rect">
            <a:avLst/>
          </a:prstGeom>
          <a:noFill/>
        </p:spPr>
        <p:txBody>
          <a:bodyPr wrap="square" rtlCol="0">
            <a:spAutoFit/>
          </a:bodyPr>
          <a:lstStyle/>
          <a:p>
            <a:r>
              <a:rPr lang="en-US" sz="1050" dirty="0" smtClean="0"/>
              <a:t>OS: overall survival, PFS: progression free survival, TTP: time to </a:t>
            </a:r>
            <a:r>
              <a:rPr lang="en-US" sz="1050" dirty="0" err="1" smtClean="0"/>
              <a:t>pregression</a:t>
            </a:r>
            <a:r>
              <a:rPr lang="en-US" sz="1050" dirty="0" smtClean="0"/>
              <a:t>, ORR: objective response rate, MRD: median response duration</a:t>
            </a:r>
          </a:p>
        </p:txBody>
      </p:sp>
      <p:sp>
        <p:nvSpPr>
          <p:cNvPr id="9"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Clinical Product Comparison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1257133988"/>
              </p:ext>
            </p:extLst>
          </p:nvPr>
        </p:nvGraphicFramePr>
        <p:xfrm>
          <a:off x="152400" y="762000"/>
          <a:ext cx="8839201" cy="5350931"/>
        </p:xfrm>
        <a:graphic>
          <a:graphicData uri="http://schemas.openxmlformats.org/drawingml/2006/table">
            <a:tbl>
              <a:tblPr firstRow="1" bandRow="1">
                <a:tableStyleId>{93296810-A885-4BE3-A3E7-6D5BEEA58F35}</a:tableStyleId>
              </a:tblPr>
              <a:tblGrid>
                <a:gridCol w="817069"/>
                <a:gridCol w="519953"/>
                <a:gridCol w="1559859"/>
                <a:gridCol w="1559859"/>
                <a:gridCol w="1559859"/>
                <a:gridCol w="1411301"/>
                <a:gridCol w="1411301"/>
              </a:tblGrid>
              <a:tr h="440403">
                <a:tc>
                  <a:txBody>
                    <a:bodyPr/>
                    <a:lstStyle/>
                    <a:p>
                      <a:endParaRPr lang="en-US" sz="1400" dirty="0"/>
                    </a:p>
                  </a:txBody>
                  <a:tcPr>
                    <a:solidFill>
                      <a:schemeClr val="accent6">
                        <a:lumMod val="75000"/>
                      </a:schemeClr>
                    </a:solidFill>
                  </a:tcPr>
                </a:tc>
                <a:tc>
                  <a:txBody>
                    <a:bodyPr/>
                    <a:lstStyle/>
                    <a:p>
                      <a:endParaRPr lang="en-US" sz="1400" dirty="0"/>
                    </a:p>
                  </a:txBody>
                  <a:tcPr>
                    <a:solidFill>
                      <a:schemeClr val="accent6">
                        <a:lumMod val="75000"/>
                      </a:schemeClr>
                    </a:solidFill>
                  </a:tcPr>
                </a:tc>
                <a:tc>
                  <a:txBody>
                    <a:bodyPr/>
                    <a:lstStyle/>
                    <a:p>
                      <a:pPr algn="ctr"/>
                      <a:r>
                        <a:rPr lang="en-US" sz="1600" i="0" dirty="0" err="1" smtClean="0"/>
                        <a:t>Adriamycin</a:t>
                      </a:r>
                      <a:endParaRPr lang="en-US" sz="1400" i="0" dirty="0" smtClean="0"/>
                    </a:p>
                    <a:p>
                      <a:pPr algn="ctr"/>
                      <a:r>
                        <a:rPr lang="en-US" sz="1200" i="1" dirty="0" smtClean="0"/>
                        <a:t>(doxorubicin)</a:t>
                      </a:r>
                      <a:endParaRPr lang="en-US" sz="1200" i="1" dirty="0"/>
                    </a:p>
                  </a:txBody>
                  <a:tcPr>
                    <a:solidFill>
                      <a:schemeClr val="accent6">
                        <a:lumMod val="75000"/>
                      </a:schemeClr>
                    </a:solidFill>
                  </a:tcPr>
                </a:tc>
                <a:tc>
                  <a:txBody>
                    <a:bodyPr/>
                    <a:lstStyle/>
                    <a:p>
                      <a:pPr algn="ctr"/>
                      <a:r>
                        <a:rPr lang="en-US" sz="1600" b="1" i="0" kern="1200" dirty="0" err="1" smtClean="0">
                          <a:solidFill>
                            <a:schemeClr val="lt1"/>
                          </a:solidFill>
                          <a:latin typeface="+mn-lt"/>
                          <a:ea typeface="+mn-ea"/>
                          <a:cs typeface="+mn-cs"/>
                        </a:rPr>
                        <a:t>Taxol</a:t>
                      </a:r>
                      <a:endParaRPr lang="en-US" sz="1600" b="1" i="0"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paclitaxel</a:t>
                      </a:r>
                      <a:r>
                        <a:rPr lang="en-US" sz="1200" b="1" i="1" kern="1200" dirty="0" smtClean="0">
                          <a:solidFill>
                            <a:schemeClr val="lt1"/>
                          </a:solidFill>
                          <a:latin typeface="+mn-lt"/>
                          <a:ea typeface="+mn-ea"/>
                          <a:cs typeface="+mn-cs"/>
                        </a:rPr>
                        <a:t>)</a:t>
                      </a:r>
                    </a:p>
                  </a:txBody>
                  <a:tcPr>
                    <a:solidFill>
                      <a:schemeClr val="accent6">
                        <a:lumMod val="75000"/>
                      </a:schemeClr>
                    </a:solidFill>
                  </a:tcPr>
                </a:tc>
                <a:tc>
                  <a:txBody>
                    <a:bodyPr/>
                    <a:lstStyle/>
                    <a:p>
                      <a:pPr marL="0" algn="ctr" defTabSz="914400" rtl="0" eaLnBrk="1" latinLnBrk="0" hangingPunct="1"/>
                      <a:r>
                        <a:rPr lang="en-US" sz="1600" b="1" i="0" kern="1200" dirty="0" err="1" smtClean="0">
                          <a:solidFill>
                            <a:schemeClr val="lt1"/>
                          </a:solidFill>
                          <a:latin typeface="+mn-lt"/>
                          <a:ea typeface="+mn-ea"/>
                          <a:cs typeface="+mn-cs"/>
                        </a:rPr>
                        <a:t>Taxotere</a:t>
                      </a:r>
                      <a:endParaRPr lang="en-US" sz="1600" b="1" i="0"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docetaxel</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a:solidFill>
                      <a:schemeClr val="accent6">
                        <a:lumMod val="75000"/>
                      </a:schemeClr>
                    </a:solidFill>
                  </a:tcPr>
                </a:tc>
                <a:tc>
                  <a:txBody>
                    <a:bodyPr/>
                    <a:lstStyle/>
                    <a:p>
                      <a:pPr algn="ctr"/>
                      <a:r>
                        <a:rPr lang="en-US" sz="1600" b="1" i="0" kern="1200" dirty="0" err="1" smtClean="0">
                          <a:solidFill>
                            <a:schemeClr val="lt1"/>
                          </a:solidFill>
                          <a:latin typeface="+mn-lt"/>
                          <a:ea typeface="+mn-ea"/>
                          <a:cs typeface="+mn-cs"/>
                        </a:rPr>
                        <a:t>Abraxane</a:t>
                      </a:r>
                      <a:endParaRPr lang="en-US" sz="1400" b="1" i="0"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(protein bound </a:t>
                      </a:r>
                      <a:r>
                        <a:rPr lang="en-US" sz="1200" b="1" i="1" kern="1200" dirty="0" err="1" smtClean="0">
                          <a:solidFill>
                            <a:schemeClr val="lt1"/>
                          </a:solidFill>
                          <a:latin typeface="+mn-lt"/>
                          <a:ea typeface="+mn-ea"/>
                          <a:cs typeface="+mn-cs"/>
                        </a:rPr>
                        <a:t>paclitaxel</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a:solidFill>
                      <a:schemeClr val="accent6">
                        <a:lumMod val="75000"/>
                      </a:schemeClr>
                    </a:solidFill>
                  </a:tcPr>
                </a:tc>
                <a:tc>
                  <a:txBody>
                    <a:bodyPr/>
                    <a:lstStyle/>
                    <a:p>
                      <a:pPr algn="ctr"/>
                      <a:r>
                        <a:rPr lang="en-US" sz="1600" b="1" i="0" kern="1200" dirty="0" err="1" smtClean="0">
                          <a:solidFill>
                            <a:schemeClr val="lt1"/>
                          </a:solidFill>
                          <a:latin typeface="+mn-lt"/>
                          <a:ea typeface="+mn-ea"/>
                          <a:cs typeface="+mn-cs"/>
                        </a:rPr>
                        <a:t>Xeloda</a:t>
                      </a:r>
                      <a:endParaRPr lang="en-US" sz="1600" b="1" i="0"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capecitabine</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a:solidFill>
                      <a:schemeClr val="accent6">
                        <a:lumMod val="75000"/>
                      </a:schemeClr>
                    </a:solidFill>
                  </a:tcPr>
                </a:tc>
              </a:tr>
              <a:tr h="243042">
                <a:tc rowSpan="3">
                  <a:txBody>
                    <a:bodyPr/>
                    <a:lstStyle/>
                    <a:p>
                      <a:r>
                        <a:rPr lang="en-US" sz="1350" b="1" dirty="0" smtClean="0"/>
                        <a:t>Indication</a:t>
                      </a:r>
                      <a:endParaRPr lang="en-US" sz="1350" b="1" dirty="0"/>
                    </a:p>
                  </a:txBody>
                  <a:tcPr marL="45720" marR="45720"/>
                </a:tc>
                <a:tc>
                  <a:txBody>
                    <a:bodyPr/>
                    <a:lstStyle/>
                    <a:p>
                      <a:r>
                        <a:rPr lang="en-US" sz="1400" dirty="0" smtClean="0"/>
                        <a:t>1L</a:t>
                      </a: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5720" marR="45720"/>
                </a:tc>
              </a:tr>
              <a:tr h="243042">
                <a:tc vMerge="1">
                  <a:txBody>
                    <a:bodyPr/>
                    <a:lstStyle/>
                    <a:p>
                      <a:endParaRPr lang="en-US"/>
                    </a:p>
                  </a:txBody>
                  <a:tcPr/>
                </a:tc>
                <a:tc>
                  <a:txBody>
                    <a:bodyPr/>
                    <a:lstStyle/>
                    <a:p>
                      <a:r>
                        <a:rPr lang="en-US" sz="1400" dirty="0" smtClean="0"/>
                        <a:t>2L</a:t>
                      </a: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r>
                        <a:rPr lang="en-US" sz="1400" kern="1200" dirty="0" smtClean="0">
                          <a:solidFill>
                            <a:schemeClr val="dk1"/>
                          </a:solidFill>
                          <a:latin typeface="+mn-lt"/>
                          <a:ea typeface="+mn-ea"/>
                          <a:cs typeface="+mn-cs"/>
                        </a:rPr>
                        <a:t>Metastatic</a:t>
                      </a:r>
                    </a:p>
                  </a:txBody>
                  <a:tcPr marL="45720" marR="45720"/>
                </a:tc>
                <a:tc>
                  <a:txBody>
                    <a:bodyPr/>
                    <a:lstStyle/>
                    <a:p>
                      <a:r>
                        <a:rPr lang="en-US" sz="1400" kern="1200" dirty="0" smtClean="0">
                          <a:solidFill>
                            <a:schemeClr val="dk1"/>
                          </a:solidFill>
                          <a:latin typeface="+mn-lt"/>
                          <a:ea typeface="+mn-ea"/>
                          <a:cs typeface="+mn-cs"/>
                        </a:rPr>
                        <a:t>Metastatic</a:t>
                      </a:r>
                    </a:p>
                  </a:txBody>
                  <a:tcPr marL="45720" marR="45720"/>
                </a:tc>
              </a:tr>
              <a:tr h="243042">
                <a:tc vMerge="1">
                  <a:txBody>
                    <a:bodyPr/>
                    <a:lstStyle/>
                    <a:p>
                      <a:endParaRPr lang="en-US"/>
                    </a:p>
                  </a:txBody>
                  <a:tcPr/>
                </a:tc>
                <a:tc>
                  <a:txBody>
                    <a:bodyPr/>
                    <a:lstStyle/>
                    <a:p>
                      <a:r>
                        <a:rPr lang="en-US" sz="1400" dirty="0" smtClean="0"/>
                        <a:t>3L</a:t>
                      </a: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Adjuvant,Metastatic</a:t>
                      </a:r>
                      <a:endParaRPr lang="en-US" sz="1400" dirty="0" smtClean="0"/>
                    </a:p>
                  </a:txBody>
                  <a:tcPr marL="45720" marR="45720"/>
                </a:tc>
                <a:tc>
                  <a:txBody>
                    <a:bodyPr/>
                    <a:lstStyle/>
                    <a:p>
                      <a:r>
                        <a:rPr lang="en-US" sz="1400" kern="1200" dirty="0" smtClean="0">
                          <a:solidFill>
                            <a:schemeClr val="dk1"/>
                          </a:solidFill>
                          <a:latin typeface="+mn-lt"/>
                          <a:ea typeface="+mn-ea"/>
                          <a:cs typeface="+mn-cs"/>
                        </a:rPr>
                        <a:t>Metastatic</a:t>
                      </a:r>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Metastatic</a:t>
                      </a:r>
                      <a:endParaRPr lang="en-US" sz="1400" kern="1200" dirty="0">
                        <a:solidFill>
                          <a:schemeClr val="dk1"/>
                        </a:solidFill>
                        <a:latin typeface="+mn-lt"/>
                        <a:ea typeface="+mn-ea"/>
                        <a:cs typeface="+mn-cs"/>
                      </a:endParaRPr>
                    </a:p>
                  </a:txBody>
                  <a:tcPr marL="45720" marR="45720"/>
                </a:tc>
              </a:tr>
              <a:tr h="291650">
                <a:tc>
                  <a:txBody>
                    <a:bodyPr/>
                    <a:lstStyle/>
                    <a:p>
                      <a:r>
                        <a:rPr lang="en-US" sz="1400" b="1" dirty="0" smtClean="0"/>
                        <a:t>MOA</a:t>
                      </a:r>
                      <a:endParaRPr lang="en-US" sz="1400" b="1" dirty="0"/>
                    </a:p>
                  </a:txBody>
                  <a:tcPr marL="45720" marR="45720"/>
                </a:tc>
                <a:tc>
                  <a:txBody>
                    <a:bodyPr/>
                    <a:lstStyle/>
                    <a:p>
                      <a:endParaRPr lang="en-US" dirty="0"/>
                    </a:p>
                  </a:txBody>
                  <a:tcPr marL="45720" marR="45720"/>
                </a:tc>
                <a:tc>
                  <a:txBody>
                    <a:bodyPr/>
                    <a:lstStyle/>
                    <a:p>
                      <a:r>
                        <a:rPr lang="en-US" sz="1400" dirty="0" smtClean="0"/>
                        <a:t>DNA</a:t>
                      </a:r>
                      <a:r>
                        <a:rPr lang="en-US" sz="1400" baseline="0" dirty="0" smtClean="0"/>
                        <a:t> intercalation</a:t>
                      </a:r>
                      <a:endParaRPr lang="en-US" sz="1400" dirty="0"/>
                    </a:p>
                  </a:txBody>
                  <a:tcPr marL="45720" marR="45720"/>
                </a:tc>
                <a:tc>
                  <a:txBody>
                    <a:bodyPr/>
                    <a:lstStyle/>
                    <a:p>
                      <a:r>
                        <a:rPr lang="en-US" sz="1400" dirty="0" smtClean="0"/>
                        <a:t>Microtubule</a:t>
                      </a:r>
                      <a:r>
                        <a:rPr lang="en-US" sz="1400" baseline="0" dirty="0" smtClean="0"/>
                        <a:t> stabilizer</a:t>
                      </a:r>
                      <a:endParaRPr lang="en-US" sz="1400" dirty="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Microtubule</a:t>
                      </a:r>
                      <a:r>
                        <a:rPr lang="en-US" sz="1400" baseline="0" dirty="0" smtClean="0"/>
                        <a:t> stabilizer</a:t>
                      </a:r>
                      <a:endParaRPr lang="en-US" sz="1400" dirty="0" smtClean="0"/>
                    </a:p>
                  </a:txBody>
                  <a:tcPr marL="45720" marR="45720"/>
                </a:tc>
                <a:tc>
                  <a:txBody>
                    <a:bodyPr/>
                    <a:lstStyle/>
                    <a:p>
                      <a:r>
                        <a:rPr lang="en-US" sz="1400" kern="1200" dirty="0" err="1" smtClean="0">
                          <a:solidFill>
                            <a:schemeClr val="dk1"/>
                          </a:solidFill>
                          <a:latin typeface="+mn-lt"/>
                          <a:ea typeface="+mn-ea"/>
                          <a:cs typeface="+mn-cs"/>
                        </a:rPr>
                        <a:t>Tubulin</a:t>
                      </a:r>
                      <a:r>
                        <a:rPr lang="en-US" sz="1400" kern="1200" dirty="0" smtClean="0">
                          <a:solidFill>
                            <a:schemeClr val="dk1"/>
                          </a:solidFill>
                          <a:latin typeface="+mn-lt"/>
                          <a:ea typeface="+mn-ea"/>
                          <a:cs typeface="+mn-cs"/>
                        </a:rPr>
                        <a:t> inhibitor</a:t>
                      </a:r>
                      <a:endParaRPr lang="en-US" sz="1400" kern="1200" dirty="0">
                        <a:solidFill>
                          <a:schemeClr val="dk1"/>
                        </a:solidFill>
                        <a:latin typeface="+mn-lt"/>
                        <a:ea typeface="+mn-ea"/>
                        <a:cs typeface="+mn-cs"/>
                      </a:endParaRPr>
                    </a:p>
                  </a:txBody>
                  <a:tcPr marL="45720" marR="45720"/>
                </a:tc>
                <a:tc>
                  <a:txBody>
                    <a:bodyPr/>
                    <a:lstStyle/>
                    <a:p>
                      <a:r>
                        <a:rPr lang="en-US" sz="1400" kern="1200" dirty="0" err="1" smtClean="0">
                          <a:solidFill>
                            <a:schemeClr val="dk1"/>
                          </a:solidFill>
                          <a:latin typeface="+mn-lt"/>
                          <a:ea typeface="+mn-ea"/>
                          <a:cs typeface="+mn-cs"/>
                        </a:rPr>
                        <a:t>Thymidylate</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synthase</a:t>
                      </a:r>
                      <a:r>
                        <a:rPr lang="en-US" sz="1400" kern="1200" baseline="0" dirty="0" smtClean="0">
                          <a:solidFill>
                            <a:schemeClr val="dk1"/>
                          </a:solidFill>
                          <a:latin typeface="+mn-lt"/>
                          <a:ea typeface="+mn-ea"/>
                          <a:cs typeface="+mn-cs"/>
                        </a:rPr>
                        <a:t> inhibitors</a:t>
                      </a:r>
                      <a:endParaRPr lang="en-US" sz="1400" kern="1200" dirty="0">
                        <a:solidFill>
                          <a:schemeClr val="dk1"/>
                        </a:solidFill>
                        <a:latin typeface="+mn-lt"/>
                        <a:ea typeface="+mn-ea"/>
                        <a:cs typeface="+mn-cs"/>
                      </a:endParaRPr>
                    </a:p>
                  </a:txBody>
                  <a:tcPr marL="45720" marR="45720"/>
                </a:tc>
              </a:tr>
              <a:tr h="413171">
                <a:tc>
                  <a:txBody>
                    <a:bodyPr/>
                    <a:lstStyle/>
                    <a:p>
                      <a:r>
                        <a:rPr lang="en-US" sz="1400" b="1" dirty="0" smtClean="0"/>
                        <a:t>Efficacy</a:t>
                      </a:r>
                      <a:endParaRPr lang="en-US" sz="1400" b="1" dirty="0"/>
                    </a:p>
                  </a:txBody>
                  <a:tcPr marL="45720" marR="45720"/>
                </a:tc>
                <a:tc>
                  <a:txBody>
                    <a:bodyPr/>
                    <a:lstStyle/>
                    <a:p>
                      <a:r>
                        <a:rPr lang="en-US" sz="1400" dirty="0" smtClean="0"/>
                        <a:t>OS</a:t>
                      </a:r>
                      <a:endParaRPr lang="en-US" sz="1400" dirty="0"/>
                    </a:p>
                  </a:txBody>
                  <a:tcPr marL="45720" marR="45720"/>
                </a:tc>
                <a:tc>
                  <a:txBody>
                    <a:bodyPr/>
                    <a:lstStyle/>
                    <a:p>
                      <a:r>
                        <a:rPr lang="en-US" sz="1400" dirty="0" smtClean="0"/>
                        <a:t>9 months</a:t>
                      </a:r>
                      <a:endParaRPr lang="en-US" sz="1400" dirty="0"/>
                    </a:p>
                  </a:txBody>
                  <a:tcPr marL="45720" marR="45720"/>
                </a:tc>
                <a:tc>
                  <a:txBody>
                    <a:bodyPr/>
                    <a:lstStyle/>
                    <a:p>
                      <a:r>
                        <a:rPr lang="en-US" sz="1400" dirty="0" smtClean="0"/>
                        <a:t>11,7 months</a:t>
                      </a:r>
                      <a:endParaRPr lang="en-US" sz="1400" dirty="0"/>
                    </a:p>
                  </a:txBody>
                  <a:tcPr marL="45720" marR="45720"/>
                </a:tc>
                <a:tc>
                  <a:txBody>
                    <a:bodyPr/>
                    <a:lstStyle/>
                    <a:p>
                      <a:r>
                        <a:rPr lang="en-US" sz="1400" dirty="0" smtClean="0"/>
                        <a:t>11.4 months</a:t>
                      </a:r>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14 months</a:t>
                      </a:r>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PFS</a:t>
                      </a:r>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6 months</a:t>
                      </a:r>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TTP</a:t>
                      </a:r>
                      <a:endParaRPr lang="en-US" sz="1400" dirty="0"/>
                    </a:p>
                  </a:txBody>
                  <a:tcPr marL="45720" marR="45720"/>
                </a:tc>
                <a:tc>
                  <a:txBody>
                    <a:bodyPr/>
                    <a:lstStyle/>
                    <a:p>
                      <a:endParaRPr lang="en-US" sz="1400" dirty="0"/>
                    </a:p>
                  </a:txBody>
                  <a:tcPr marL="45720" marR="45720"/>
                </a:tc>
                <a:tc>
                  <a:txBody>
                    <a:bodyPr/>
                    <a:lstStyle/>
                    <a:p>
                      <a:r>
                        <a:rPr lang="en-US" sz="1400" dirty="0" smtClean="0"/>
                        <a:t>4.2 months</a:t>
                      </a:r>
                      <a:endParaRPr lang="en-US" sz="1400" dirty="0"/>
                    </a:p>
                  </a:txBody>
                  <a:tcPr marL="45720" marR="45720"/>
                </a:tc>
                <a:tc>
                  <a:txBody>
                    <a:bodyPr/>
                    <a:lstStyle/>
                    <a:p>
                      <a:r>
                        <a:rPr lang="en-US" sz="1400" dirty="0" smtClean="0"/>
                        <a:t>4.3 months</a:t>
                      </a:r>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22-32%</a:t>
                      </a:r>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ORR</a:t>
                      </a:r>
                      <a:endParaRPr lang="en-US" sz="1400" dirty="0"/>
                    </a:p>
                  </a:txBody>
                  <a:tcPr marL="45720" marR="45720"/>
                </a:tc>
                <a:tc>
                  <a:txBody>
                    <a:bodyPr/>
                    <a:lstStyle/>
                    <a:p>
                      <a:endParaRPr lang="en-US" sz="1400" dirty="0"/>
                    </a:p>
                  </a:txBody>
                  <a:tcPr marL="45720" marR="45720"/>
                </a:tc>
                <a:tc>
                  <a:txBody>
                    <a:bodyPr/>
                    <a:lstStyle/>
                    <a:p>
                      <a:r>
                        <a:rPr lang="en-US" sz="1400" dirty="0" smtClean="0"/>
                        <a:t>28%</a:t>
                      </a:r>
                      <a:endParaRPr lang="en-US" sz="1400" dirty="0"/>
                    </a:p>
                  </a:txBody>
                  <a:tcPr marL="45720" marR="45720"/>
                </a:tc>
                <a:tc>
                  <a:txBody>
                    <a:bodyPr/>
                    <a:lstStyle/>
                    <a:p>
                      <a:r>
                        <a:rPr lang="en-US" sz="1400" dirty="0" smtClean="0"/>
                        <a:t>28.1%</a:t>
                      </a:r>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MRD</a:t>
                      </a:r>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endParaRPr lang="en-US" sz="1400" kern="1200" dirty="0">
                        <a:solidFill>
                          <a:schemeClr val="dk1"/>
                        </a:solidFill>
                        <a:latin typeface="+mn-lt"/>
                        <a:ea typeface="+mn-ea"/>
                        <a:cs typeface="+mn-cs"/>
                      </a:endParaRPr>
                    </a:p>
                  </a:txBody>
                  <a:tcPr marL="45720" marR="45720"/>
                </a:tc>
              </a:tr>
              <a:tr h="1143635">
                <a:tc>
                  <a:txBody>
                    <a:bodyPr/>
                    <a:lstStyle/>
                    <a:p>
                      <a:r>
                        <a:rPr lang="en-US" sz="1400" b="1" dirty="0" smtClean="0"/>
                        <a:t>Risk Factors</a:t>
                      </a:r>
                      <a:endParaRPr lang="en-US" sz="1400" b="1" dirty="0"/>
                    </a:p>
                  </a:txBody>
                  <a:tcPr marL="45720" marR="45720"/>
                </a:tc>
                <a:tc>
                  <a:txBody>
                    <a:bodyPr/>
                    <a:lstStyle/>
                    <a:p>
                      <a:endParaRPr lang="en-US" sz="1400" dirty="0"/>
                    </a:p>
                  </a:txBody>
                  <a:tcPr marL="45720" marR="45720"/>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err="1" smtClean="0"/>
                        <a:t>Cardiomyopathy</a:t>
                      </a:r>
                      <a:endParaRPr lang="en-US" sz="1400" dirty="0" smtClean="0"/>
                    </a:p>
                    <a:p>
                      <a:pPr marL="109538" indent="-109538">
                        <a:buFont typeface="Arial" pitchFamily="34" charset="0"/>
                        <a:buChar char="•"/>
                      </a:pPr>
                      <a:r>
                        <a:rPr lang="en-US" sz="1400" dirty="0" smtClean="0"/>
                        <a:t>Secondary</a:t>
                      </a:r>
                      <a:r>
                        <a:rPr lang="en-US" sz="1400" baseline="0" dirty="0" smtClean="0"/>
                        <a:t> </a:t>
                      </a:r>
                      <a:r>
                        <a:rPr lang="en-US" sz="1400" baseline="0" dirty="0" err="1" smtClean="0"/>
                        <a:t>mailgnancies</a:t>
                      </a:r>
                      <a:endParaRPr lang="en-US" sz="1400" baseline="0" dirty="0" smtClean="0"/>
                    </a:p>
                    <a:p>
                      <a:pPr marL="109538" indent="-109538">
                        <a:buFont typeface="Arial" pitchFamily="34" charset="0"/>
                        <a:buChar char="•"/>
                      </a:pPr>
                      <a:r>
                        <a:rPr lang="en-US" sz="1400" baseline="0" dirty="0" smtClean="0"/>
                        <a:t>Tissue necrosis</a:t>
                      </a:r>
                      <a:endParaRPr lang="en-US" sz="1400" dirty="0" smtClean="0"/>
                    </a:p>
                    <a:p>
                      <a:endParaRPr lang="en-US" sz="1400" dirty="0"/>
                    </a:p>
                  </a:txBody>
                  <a:tcPr marL="45720" marR="45720"/>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err="1" smtClean="0"/>
                        <a:t>Neutropenia</a:t>
                      </a:r>
                      <a:endParaRPr lang="en-US" sz="1400" dirty="0" smtClean="0"/>
                    </a:p>
                    <a:p>
                      <a:pPr marL="109538" indent="-109538">
                        <a:buFont typeface="Arial" pitchFamily="34" charset="0"/>
                        <a:buChar char="•"/>
                      </a:pPr>
                      <a:r>
                        <a:rPr lang="en-US" sz="1400" baseline="0" dirty="0" smtClean="0"/>
                        <a:t>Bone marrow suppression</a:t>
                      </a:r>
                    </a:p>
                    <a:p>
                      <a:pPr marL="109538" indent="-109538">
                        <a:buFont typeface="Arial" pitchFamily="34" charset="0"/>
                        <a:buChar char="•"/>
                      </a:pPr>
                      <a:r>
                        <a:rPr lang="en-US" sz="1400" baseline="0" dirty="0" smtClean="0"/>
                        <a:t>Peripheral neuropathy</a:t>
                      </a:r>
                      <a:endParaRPr lang="en-US" sz="1400" dirty="0" smtClean="0"/>
                    </a:p>
                  </a:txBody>
                  <a:tcPr marL="45720" marR="45720"/>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err="1" smtClean="0"/>
                        <a:t>Neutropenia</a:t>
                      </a:r>
                      <a:endParaRPr lang="en-US" sz="1400" dirty="0" smtClean="0"/>
                    </a:p>
                    <a:p>
                      <a:pPr marL="109538" indent="-109538">
                        <a:buFont typeface="Arial" pitchFamily="34" charset="0"/>
                        <a:buChar char="•"/>
                      </a:pPr>
                      <a:r>
                        <a:rPr lang="en-US" sz="1400" dirty="0" err="1" smtClean="0"/>
                        <a:t>Hepatotoxicity</a:t>
                      </a:r>
                      <a:endParaRPr lang="en-US" sz="1400" dirty="0" smtClean="0"/>
                    </a:p>
                    <a:p>
                      <a:pPr marL="109538" indent="-109538">
                        <a:buFont typeface="Arial" pitchFamily="34" charset="0"/>
                        <a:buChar char="•"/>
                      </a:pPr>
                      <a:r>
                        <a:rPr lang="en-US" sz="1400" dirty="0" smtClean="0"/>
                        <a:t>Fluid</a:t>
                      </a:r>
                      <a:r>
                        <a:rPr lang="en-US" sz="1400" baseline="0" dirty="0" smtClean="0"/>
                        <a:t> retention</a:t>
                      </a:r>
                      <a:endParaRPr lang="en-US" sz="1400" dirty="0" smtClean="0"/>
                    </a:p>
                    <a:p>
                      <a:pPr marL="109538" indent="-109538">
                        <a:buFont typeface="Arial" pitchFamily="34" charset="0"/>
                        <a:buNone/>
                      </a:pPr>
                      <a:endParaRPr lang="en-US" sz="1400" baseline="0" dirty="0" smtClean="0"/>
                    </a:p>
                  </a:txBody>
                  <a:tcPr marL="45720" marR="45720"/>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baseline="0" dirty="0" err="1" smtClean="0"/>
                        <a:t>Myalgia</a:t>
                      </a:r>
                      <a:endParaRPr lang="en-US" sz="1400" baseline="0" dirty="0" smtClean="0"/>
                    </a:p>
                    <a:p>
                      <a:pPr marL="109538" indent="-109538">
                        <a:buFont typeface="Arial" pitchFamily="34" charset="0"/>
                        <a:buChar char="•"/>
                      </a:pPr>
                      <a:r>
                        <a:rPr lang="en-US" sz="1400" baseline="0" dirty="0" err="1" smtClean="0"/>
                        <a:t>Myelosuppression</a:t>
                      </a:r>
                      <a:endParaRPr lang="en-US" sz="1400" baseline="0" dirty="0" smtClean="0"/>
                    </a:p>
                    <a:p>
                      <a:pPr marL="109538" indent="-109538">
                        <a:buFont typeface="Arial" pitchFamily="34" charset="0"/>
                        <a:buChar char="•"/>
                      </a:pPr>
                      <a:r>
                        <a:rPr lang="en-US" sz="1400" baseline="0" dirty="0" smtClean="0"/>
                        <a:t>Neuropathy</a:t>
                      </a:r>
                      <a:endParaRPr lang="en-US" sz="1400" dirty="0" smtClean="0"/>
                    </a:p>
                  </a:txBody>
                  <a:tcPr marL="45720" marR="45720"/>
                </a:tc>
                <a:tc>
                  <a:txBody>
                    <a:bodyPr/>
                    <a:lstStyle/>
                    <a:p>
                      <a:pPr marL="111125" indent="-111125">
                        <a:buFont typeface="Arial" pitchFamily="34" charset="0"/>
                        <a:buChar char="•"/>
                      </a:pPr>
                      <a:r>
                        <a:rPr lang="en-US" sz="1400" kern="1200" dirty="0" smtClean="0">
                          <a:solidFill>
                            <a:schemeClr val="dk1"/>
                          </a:solidFill>
                          <a:latin typeface="+mn-lt"/>
                          <a:ea typeface="+mn-ea"/>
                          <a:cs typeface="+mn-cs"/>
                        </a:rPr>
                        <a:t>Diarrhea</a:t>
                      </a:r>
                    </a:p>
                    <a:p>
                      <a:pPr marL="111125" indent="-111125">
                        <a:buFont typeface="Arial" pitchFamily="34" charset="0"/>
                        <a:buChar char="•"/>
                      </a:pPr>
                      <a:r>
                        <a:rPr lang="en-US" sz="1400" kern="1200" dirty="0" err="1" smtClean="0">
                          <a:solidFill>
                            <a:schemeClr val="dk1"/>
                          </a:solidFill>
                          <a:latin typeface="+mn-lt"/>
                          <a:ea typeface="+mn-ea"/>
                          <a:cs typeface="+mn-cs"/>
                        </a:rPr>
                        <a:t>Cardiotoxicity</a:t>
                      </a:r>
                      <a:endParaRPr lang="en-US" sz="1400" kern="1200" dirty="0" smtClean="0">
                        <a:solidFill>
                          <a:schemeClr val="dk1"/>
                        </a:solidFill>
                        <a:latin typeface="+mn-lt"/>
                        <a:ea typeface="+mn-ea"/>
                        <a:cs typeface="+mn-cs"/>
                      </a:endParaRPr>
                    </a:p>
                    <a:p>
                      <a:pPr marL="111125" indent="-111125">
                        <a:buFont typeface="Arial" pitchFamily="34" charset="0"/>
                        <a:buChar char="•"/>
                      </a:pPr>
                      <a:r>
                        <a:rPr lang="en-US" sz="1400" kern="1200" dirty="0" err="1" smtClean="0">
                          <a:solidFill>
                            <a:schemeClr val="dk1"/>
                          </a:solidFill>
                          <a:latin typeface="+mn-lt"/>
                          <a:ea typeface="+mn-ea"/>
                          <a:cs typeface="+mn-cs"/>
                        </a:rPr>
                        <a:t>Anticougulation</a:t>
                      </a:r>
                      <a:r>
                        <a:rPr lang="en-US" sz="1400" kern="1200" dirty="0" smtClean="0">
                          <a:solidFill>
                            <a:schemeClr val="dk1"/>
                          </a:solidFill>
                          <a:latin typeface="+mn-lt"/>
                          <a:ea typeface="+mn-ea"/>
                          <a:cs typeface="+mn-cs"/>
                        </a:rPr>
                        <a:t> response varies</a:t>
                      </a:r>
                    </a:p>
                    <a:p>
                      <a:pPr marL="111125" indent="-111125">
                        <a:buFont typeface="Arial" pitchFamily="34" charset="0"/>
                        <a:buChar char="•"/>
                      </a:pPr>
                      <a:endParaRPr lang="en-US" sz="1400" kern="1200" dirty="0" smtClean="0">
                        <a:solidFill>
                          <a:schemeClr val="dk1"/>
                        </a:solidFill>
                        <a:latin typeface="+mn-lt"/>
                        <a:ea typeface="+mn-ea"/>
                        <a:cs typeface="+mn-cs"/>
                      </a:endParaRPr>
                    </a:p>
                  </a:txBody>
                  <a:tcPr marL="45720" marR="45720"/>
                </a:tc>
              </a:tr>
            </a:tbl>
          </a:graphicData>
        </a:graphic>
      </p:graphicFrame>
      <p:sp>
        <p:nvSpPr>
          <p:cNvPr id="5" name="TextBox 4"/>
          <p:cNvSpPr txBox="1"/>
          <p:nvPr/>
        </p:nvSpPr>
        <p:spPr>
          <a:xfrm>
            <a:off x="0" y="6400800"/>
            <a:ext cx="9144000" cy="369332"/>
          </a:xfrm>
          <a:prstGeom prst="rect">
            <a:avLst/>
          </a:prstGeom>
          <a:noFill/>
        </p:spPr>
        <p:txBody>
          <a:bodyPr wrap="square" rtlCol="0">
            <a:spAutoFit/>
          </a:bodyPr>
          <a:lstStyle/>
          <a:p>
            <a:endParaRPr lang="en-US" dirty="0"/>
          </a:p>
        </p:txBody>
      </p:sp>
      <p:sp>
        <p:nvSpPr>
          <p:cNvPr id="6" name="TextBox 5"/>
          <p:cNvSpPr txBox="1"/>
          <p:nvPr/>
        </p:nvSpPr>
        <p:spPr>
          <a:xfrm>
            <a:off x="0" y="6299284"/>
            <a:ext cx="9144000" cy="253916"/>
          </a:xfrm>
          <a:prstGeom prst="rect">
            <a:avLst/>
          </a:prstGeom>
          <a:noFill/>
        </p:spPr>
        <p:txBody>
          <a:bodyPr wrap="square" rtlCol="0">
            <a:spAutoFit/>
          </a:bodyPr>
          <a:lstStyle/>
          <a:p>
            <a:r>
              <a:rPr lang="en-US" sz="1050" dirty="0" smtClean="0"/>
              <a:t>OS: overall survival, PFS: progression free survival, TTP: time to progression, ORR: objective response rate, MRD: median response duration</a:t>
            </a:r>
          </a:p>
        </p:txBody>
      </p:sp>
      <p:sp>
        <p:nvSpPr>
          <p:cNvPr id="7"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Clinical Product Comparison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3467181760"/>
              </p:ext>
            </p:extLst>
          </p:nvPr>
        </p:nvGraphicFramePr>
        <p:xfrm>
          <a:off x="152400" y="762000"/>
          <a:ext cx="8839200" cy="5626608"/>
        </p:xfrm>
        <a:graphic>
          <a:graphicData uri="http://schemas.openxmlformats.org/drawingml/2006/table">
            <a:tbl>
              <a:tblPr firstRow="1" bandRow="1">
                <a:tableStyleId>{E8B1032C-EA38-4F05-BA0D-38AFFFC7BED3}</a:tableStyleId>
              </a:tblPr>
              <a:tblGrid>
                <a:gridCol w="1371600"/>
                <a:gridCol w="1219200"/>
                <a:gridCol w="1905000"/>
                <a:gridCol w="2133600"/>
                <a:gridCol w="1152118"/>
                <a:gridCol w="1057682"/>
              </a:tblGrid>
              <a:tr h="778650">
                <a:tc>
                  <a:txBody>
                    <a:bodyPr/>
                    <a:lstStyle/>
                    <a:p>
                      <a:pPr algn="ctr"/>
                      <a:r>
                        <a:rPr lang="en-US" sz="1600" dirty="0" smtClean="0"/>
                        <a:t>Trial Name</a:t>
                      </a:r>
                      <a:endParaRPr lang="en-US" sz="1600" dirty="0"/>
                    </a:p>
                  </a:txBody>
                  <a:tcPr marT="9144">
                    <a:solidFill>
                      <a:schemeClr val="accent6">
                        <a:lumMod val="75000"/>
                      </a:schemeClr>
                    </a:solidFill>
                  </a:tcPr>
                </a:tc>
                <a:tc>
                  <a:txBody>
                    <a:bodyPr/>
                    <a:lstStyle/>
                    <a:p>
                      <a:pPr algn="ctr"/>
                      <a:r>
                        <a:rPr lang="en-US" sz="1600" dirty="0" smtClean="0"/>
                        <a:t>Company</a:t>
                      </a:r>
                      <a:endParaRPr lang="en-US" sz="1600" dirty="0"/>
                    </a:p>
                  </a:txBody>
                  <a:tcPr marT="9144">
                    <a:solidFill>
                      <a:schemeClr val="accent6">
                        <a:lumMod val="75000"/>
                      </a:schemeClr>
                    </a:solidFill>
                  </a:tcPr>
                </a:tc>
                <a:tc>
                  <a:txBody>
                    <a:bodyPr/>
                    <a:lstStyle/>
                    <a:p>
                      <a:pPr algn="ctr"/>
                      <a:r>
                        <a:rPr lang="en-US" sz="1600" dirty="0" smtClean="0"/>
                        <a:t>Patient</a:t>
                      </a:r>
                      <a:r>
                        <a:rPr lang="en-US" sz="1600" baseline="0" dirty="0" smtClean="0"/>
                        <a:t> Population</a:t>
                      </a:r>
                      <a:endParaRPr lang="en-US" sz="1600" dirty="0"/>
                    </a:p>
                  </a:txBody>
                  <a:tcPr marT="9144">
                    <a:solidFill>
                      <a:schemeClr val="accent6">
                        <a:lumMod val="75000"/>
                      </a:schemeClr>
                    </a:solidFill>
                  </a:tcPr>
                </a:tc>
                <a:tc>
                  <a:txBody>
                    <a:bodyPr/>
                    <a:lstStyle/>
                    <a:p>
                      <a:pPr algn="ctr"/>
                      <a:r>
                        <a:rPr lang="en-US" sz="1600" dirty="0" smtClean="0"/>
                        <a:t>Key Comparators</a:t>
                      </a:r>
                      <a:endParaRPr lang="en-US" sz="1600" dirty="0"/>
                    </a:p>
                  </a:txBody>
                  <a:tcPr marT="9144">
                    <a:solidFill>
                      <a:schemeClr val="accent6">
                        <a:lumMod val="75000"/>
                      </a:schemeClr>
                    </a:solidFill>
                  </a:tcPr>
                </a:tc>
                <a:tc>
                  <a:txBody>
                    <a:bodyPr/>
                    <a:lstStyle/>
                    <a:p>
                      <a:pPr algn="ctr"/>
                      <a:r>
                        <a:rPr lang="en-US" sz="1600" dirty="0" smtClean="0"/>
                        <a:t>Primary Endpoints</a:t>
                      </a:r>
                      <a:endParaRPr lang="en-US" sz="1600" dirty="0"/>
                    </a:p>
                  </a:txBody>
                  <a:tcPr marT="9144">
                    <a:solidFill>
                      <a:schemeClr val="accent6">
                        <a:lumMod val="75000"/>
                      </a:schemeClr>
                    </a:solidFill>
                  </a:tcPr>
                </a:tc>
                <a:tc>
                  <a:txBody>
                    <a:bodyPr/>
                    <a:lstStyle/>
                    <a:p>
                      <a:pPr algn="ctr"/>
                      <a:r>
                        <a:rPr lang="en-US" sz="1600" dirty="0" smtClean="0"/>
                        <a:t>Expected Primary completion</a:t>
                      </a:r>
                      <a:r>
                        <a:rPr lang="en-US" sz="1600" baseline="0" dirty="0" smtClean="0"/>
                        <a:t> date</a:t>
                      </a:r>
                      <a:endParaRPr lang="en-US" sz="1600" dirty="0"/>
                    </a:p>
                  </a:txBody>
                  <a:tcPr marT="9144">
                    <a:solidFill>
                      <a:schemeClr val="accent6">
                        <a:lumMod val="75000"/>
                      </a:schemeClr>
                    </a:solidFill>
                  </a:tcPr>
                </a:tc>
              </a:tr>
              <a:tr h="412841">
                <a:tc rowSpan="2">
                  <a:txBody>
                    <a:bodyPr/>
                    <a:lstStyle/>
                    <a:p>
                      <a:r>
                        <a:rPr lang="en-US" sz="1400" b="1" dirty="0" smtClean="0"/>
                        <a:t>BOLERO – 3</a:t>
                      </a:r>
                    </a:p>
                    <a:p>
                      <a:r>
                        <a:rPr lang="en-US" sz="1400" dirty="0" smtClean="0"/>
                        <a:t>(</a:t>
                      </a:r>
                      <a:r>
                        <a:rPr lang="en-US" sz="1400" dirty="0" err="1" smtClean="0"/>
                        <a:t>Afinitor</a:t>
                      </a:r>
                      <a:r>
                        <a:rPr lang="en-US" sz="1400" dirty="0" smtClean="0"/>
                        <a:t> – Ph III)</a:t>
                      </a:r>
                      <a:endParaRPr lang="en-US" sz="1400" dirty="0"/>
                    </a:p>
                  </a:txBody>
                  <a:tcPr marT="9144">
                    <a:noFill/>
                  </a:tcPr>
                </a:tc>
                <a:tc rowSpan="6">
                  <a:txBody>
                    <a:bodyPr/>
                    <a:lstStyle/>
                    <a:p>
                      <a:pPr algn="ctr"/>
                      <a:r>
                        <a:rPr lang="en-US" sz="1400" dirty="0" smtClean="0"/>
                        <a:t>Novartis</a:t>
                      </a:r>
                      <a:endParaRPr lang="en-US" sz="1400" dirty="0"/>
                    </a:p>
                  </a:txBody>
                  <a:tcPr marT="9144">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2L,HER2+ locally advanced or pre-treated metastatic</a:t>
                      </a:r>
                      <a:r>
                        <a:rPr lang="en-US" sz="1400" baseline="0" dirty="0" smtClean="0"/>
                        <a:t> breast cancer</a:t>
                      </a:r>
                      <a:endParaRPr lang="en-US" sz="1400" dirty="0" smtClean="0"/>
                    </a:p>
                  </a:txBody>
                  <a:tcPr marT="9144">
                    <a:noFill/>
                  </a:tcPr>
                </a:tc>
                <a:tc>
                  <a:txBody>
                    <a:bodyPr/>
                    <a:lstStyle/>
                    <a:p>
                      <a:r>
                        <a:rPr lang="en-US" sz="1400" dirty="0" err="1" smtClean="0"/>
                        <a:t>Afinitor</a:t>
                      </a:r>
                      <a:r>
                        <a:rPr lang="en-US" sz="1400" dirty="0" smtClean="0"/>
                        <a:t> +</a:t>
                      </a:r>
                      <a:r>
                        <a:rPr lang="en-US" sz="1400" baseline="0" dirty="0" smtClean="0"/>
                        <a:t> </a:t>
                      </a:r>
                      <a:r>
                        <a:rPr lang="en-US" sz="1400" baseline="0" dirty="0" err="1" smtClean="0"/>
                        <a:t>Vinorelbine</a:t>
                      </a:r>
                      <a:r>
                        <a:rPr lang="en-US" sz="1400" baseline="0" dirty="0" smtClean="0"/>
                        <a:t> + </a:t>
                      </a:r>
                      <a:r>
                        <a:rPr lang="en-US" sz="1400" baseline="0" dirty="0" err="1" smtClean="0"/>
                        <a:t>Trastuzumab</a:t>
                      </a:r>
                      <a:endParaRPr lang="en-US" sz="1400" dirty="0"/>
                    </a:p>
                  </a:txBody>
                  <a:tcPr marT="9144"/>
                </a:tc>
                <a:tc rowSpan="2">
                  <a:txBody>
                    <a:bodyPr/>
                    <a:lstStyle/>
                    <a:p>
                      <a:r>
                        <a:rPr lang="en-US" sz="1400" dirty="0" smtClean="0"/>
                        <a:t>Progression free survival</a:t>
                      </a:r>
                      <a:endParaRPr lang="en-US" sz="1400" dirty="0"/>
                    </a:p>
                  </a:txBody>
                  <a:tcPr marT="9144">
                    <a:noFill/>
                  </a:tcPr>
                </a:tc>
                <a:tc rowSpan="2">
                  <a:txBody>
                    <a:bodyPr/>
                    <a:lstStyle/>
                    <a:p>
                      <a:r>
                        <a:rPr lang="en-US" sz="1400" dirty="0" smtClean="0"/>
                        <a:t>Jun</a:t>
                      </a:r>
                      <a:r>
                        <a:rPr lang="en-US" sz="1400" baseline="0" dirty="0" smtClean="0"/>
                        <a:t> 2015</a:t>
                      </a:r>
                      <a:endParaRPr lang="en-US" sz="1400" dirty="0"/>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baseline="0" dirty="0" err="1" smtClean="0"/>
                        <a:t>Vinorelbine</a:t>
                      </a:r>
                      <a:r>
                        <a:rPr lang="en-US" sz="1400" baseline="0" dirty="0" smtClean="0"/>
                        <a:t> + </a:t>
                      </a:r>
                      <a:r>
                        <a:rPr lang="en-US" sz="1400" baseline="0" dirty="0" err="1" smtClean="0"/>
                        <a:t>Trastuzumab</a:t>
                      </a:r>
                      <a:endParaRPr lang="en-US" sz="1400" dirty="0"/>
                    </a:p>
                  </a:txBody>
                  <a:tcPr marT="9144"/>
                </a:tc>
                <a:tc vMerge="1">
                  <a:txBody>
                    <a:bodyPr/>
                    <a:lstStyle/>
                    <a:p>
                      <a:endParaRPr lang="en-US"/>
                    </a:p>
                  </a:txBody>
                  <a:tcPr/>
                </a:tc>
                <a:tc vMerge="1">
                  <a:txBody>
                    <a:bodyPr/>
                    <a:lstStyle/>
                    <a:p>
                      <a:endParaRPr lang="en-US"/>
                    </a:p>
                  </a:txBody>
                  <a:tcPr/>
                </a:tc>
              </a:tr>
              <a:tr h="412841">
                <a:tc rowSpan="2">
                  <a:txBody>
                    <a:bodyPr/>
                    <a:lstStyle/>
                    <a:p>
                      <a:r>
                        <a:rPr lang="en-US" sz="1400" b="1" dirty="0" smtClean="0"/>
                        <a:t>BOLERO – 1</a:t>
                      </a:r>
                    </a:p>
                    <a:p>
                      <a:r>
                        <a:rPr lang="en-US" sz="1400" dirty="0" smtClean="0"/>
                        <a:t>(</a:t>
                      </a:r>
                      <a:r>
                        <a:rPr lang="en-US" sz="1400" dirty="0" err="1" smtClean="0"/>
                        <a:t>Afinitor</a:t>
                      </a:r>
                      <a:r>
                        <a:rPr lang="en-US" sz="1400" dirty="0" smtClean="0"/>
                        <a:t> – Ph III)</a:t>
                      </a:r>
                      <a:endParaRPr lang="en-US" sz="1400" dirty="0"/>
                    </a:p>
                  </a:txBody>
                  <a:tcPr marT="9144">
                    <a:noFill/>
                  </a:tcPr>
                </a:tc>
                <a:tc vMerge="1">
                  <a:txBody>
                    <a:bodyPr/>
                    <a:lstStyle/>
                    <a:p>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2L,HER2+ locally advanced or  metastatic</a:t>
                      </a:r>
                      <a:r>
                        <a:rPr lang="en-US" sz="1400" baseline="0" dirty="0" smtClean="0"/>
                        <a:t> breast cancer</a:t>
                      </a:r>
                      <a:endParaRPr lang="en-US" sz="1400" dirty="0" smtClean="0"/>
                    </a:p>
                  </a:txBody>
                  <a:tcPr marT="9144">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Afinitor</a:t>
                      </a:r>
                      <a:r>
                        <a:rPr lang="en-US" sz="1400" dirty="0" smtClean="0"/>
                        <a:t> +</a:t>
                      </a:r>
                      <a:r>
                        <a:rPr lang="en-US" sz="1400" baseline="0" dirty="0" smtClean="0"/>
                        <a:t> </a:t>
                      </a:r>
                      <a:r>
                        <a:rPr lang="en-US" sz="1400" baseline="0" dirty="0" err="1" smtClean="0"/>
                        <a:t>Paclitaxel</a:t>
                      </a:r>
                      <a:r>
                        <a:rPr lang="en-US" sz="1400" baseline="0" dirty="0" smtClean="0"/>
                        <a:t> + </a:t>
                      </a:r>
                      <a:r>
                        <a:rPr lang="en-US" sz="1400" baseline="0" dirty="0" err="1" smtClean="0"/>
                        <a:t>Trastuzumab</a:t>
                      </a:r>
                      <a:endParaRPr lang="en-US" sz="1400" dirty="0" smtClean="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p>
                      <a:endParaRPr lang="en-US" sz="1400" dirty="0"/>
                    </a:p>
                  </a:txBody>
                  <a:tcPr marT="9144">
                    <a:noFill/>
                  </a:tcPr>
                </a:tc>
                <a:tc rowSpan="2">
                  <a:txBody>
                    <a:bodyPr/>
                    <a:lstStyle/>
                    <a:p>
                      <a:r>
                        <a:rPr lang="en-US" sz="1400" dirty="0" smtClean="0"/>
                        <a:t>Dec 2015</a:t>
                      </a:r>
                      <a:endParaRPr lang="en-US" sz="1400" dirty="0"/>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baseline="0" dirty="0" err="1" smtClean="0"/>
                        <a:t>Paclitaxel</a:t>
                      </a:r>
                      <a:r>
                        <a:rPr lang="en-US" sz="1400" baseline="0" dirty="0" smtClean="0"/>
                        <a:t> + </a:t>
                      </a:r>
                      <a:r>
                        <a:rPr lang="en-US" sz="1400" baseline="0" dirty="0" err="1" smtClean="0"/>
                        <a:t>Trastuzumab</a:t>
                      </a:r>
                      <a:endParaRPr lang="en-US" sz="1400" dirty="0"/>
                    </a:p>
                  </a:txBody>
                  <a:tcPr marT="9144"/>
                </a:tc>
                <a:tc vMerge="1">
                  <a:txBody>
                    <a:bodyPr/>
                    <a:lstStyle/>
                    <a:p>
                      <a:endParaRPr lang="en-US"/>
                    </a:p>
                  </a:txBody>
                  <a:tcPr/>
                </a:tc>
                <a:tc vMerge="1">
                  <a:txBody>
                    <a:bodyPr/>
                    <a:lstStyle/>
                    <a:p>
                      <a:endParaRPr lang="en-US"/>
                    </a:p>
                  </a:txBody>
                  <a:tcPr/>
                </a:tc>
              </a:tr>
              <a:tr h="229937">
                <a:tc rowSpan="2">
                  <a:txBody>
                    <a:bodyPr/>
                    <a:lstStyle/>
                    <a:p>
                      <a:r>
                        <a:rPr lang="en-US" sz="1400" b="1" dirty="0" smtClean="0"/>
                        <a:t>BELLE</a:t>
                      </a:r>
                      <a:r>
                        <a:rPr lang="en-US" sz="1400" b="1" baseline="0" dirty="0" smtClean="0"/>
                        <a:t> – 2 </a:t>
                      </a:r>
                    </a:p>
                    <a:p>
                      <a:r>
                        <a:rPr lang="en-US" sz="1400" baseline="0" dirty="0" smtClean="0"/>
                        <a:t>(</a:t>
                      </a:r>
                      <a:r>
                        <a:rPr lang="en-US" sz="1400" baseline="0" dirty="0" err="1" smtClean="0"/>
                        <a:t>Buparlisib</a:t>
                      </a:r>
                      <a:r>
                        <a:rPr lang="en-US" sz="1400" baseline="0" dirty="0" smtClean="0"/>
                        <a:t> – Ph III)</a:t>
                      </a:r>
                      <a:endParaRPr lang="en-US" sz="1400" dirty="0"/>
                    </a:p>
                  </a:txBody>
                  <a:tcPr marT="9144">
                    <a:noFill/>
                  </a:tcPr>
                </a:tc>
                <a:tc vMerge="1">
                  <a:txBody>
                    <a:bodyPr/>
                    <a:lstStyle/>
                    <a:p>
                      <a:endParaRPr lang="en-US" sz="1200" dirty="0"/>
                    </a:p>
                  </a:txBody>
                  <a:tcPr>
                    <a:noFill/>
                  </a:tcPr>
                </a:tc>
                <a:tc rowSpan="2">
                  <a:txBody>
                    <a:bodyPr/>
                    <a:lstStyle/>
                    <a:p>
                      <a:r>
                        <a:rPr lang="en-US" sz="1400" dirty="0" smtClean="0"/>
                        <a:t>2L,</a:t>
                      </a:r>
                      <a:r>
                        <a:rPr lang="en-US" sz="1400" baseline="0" dirty="0" smtClean="0"/>
                        <a:t> </a:t>
                      </a:r>
                      <a:r>
                        <a:rPr lang="en-US" sz="1400" dirty="0" smtClean="0"/>
                        <a:t>HR+, HER2-, metastatic breast cancer</a:t>
                      </a:r>
                      <a:endParaRPr lang="en-US" sz="1400" dirty="0"/>
                    </a:p>
                  </a:txBody>
                  <a:tcPr marT="9144">
                    <a:noFill/>
                  </a:tcPr>
                </a:tc>
                <a:tc>
                  <a:txBody>
                    <a:bodyPr/>
                    <a:lstStyle/>
                    <a:p>
                      <a:r>
                        <a:rPr lang="en-US" sz="1400" dirty="0" err="1" smtClean="0"/>
                        <a:t>Buparlisib</a:t>
                      </a:r>
                      <a:r>
                        <a:rPr lang="en-US" sz="1400" dirty="0" smtClean="0"/>
                        <a:t> +</a:t>
                      </a:r>
                      <a:r>
                        <a:rPr lang="en-US" sz="1400" baseline="0" dirty="0" smtClean="0"/>
                        <a:t> </a:t>
                      </a:r>
                      <a:r>
                        <a:rPr lang="en-US" sz="1400" baseline="0" dirty="0" err="1" smtClean="0"/>
                        <a:t>Fluvestrant</a:t>
                      </a:r>
                      <a:endParaRPr lang="en-US" sz="1400" dirty="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marT="9144">
                    <a:noFill/>
                  </a:tcPr>
                </a:tc>
                <a:tc rowSpan="2">
                  <a:txBody>
                    <a:bodyPr/>
                    <a:lstStyle/>
                    <a:p>
                      <a:r>
                        <a:rPr lang="en-US" sz="1400" dirty="0" smtClean="0"/>
                        <a:t>Sep 2017</a:t>
                      </a:r>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Fluvestrant</a:t>
                      </a:r>
                      <a:endParaRPr lang="en-US" sz="1400" dirty="0"/>
                    </a:p>
                  </a:txBody>
                  <a:tcPr marT="9144"/>
                </a:tc>
                <a:tc vMerge="1">
                  <a:txBody>
                    <a:bodyPr/>
                    <a:lstStyle/>
                    <a:p>
                      <a:endParaRPr lang="en-US"/>
                    </a:p>
                  </a:txBody>
                  <a:tcPr/>
                </a:tc>
                <a:tc vMerge="1">
                  <a:txBody>
                    <a:bodyPr/>
                    <a:lstStyle/>
                    <a:p>
                      <a:endParaRPr lang="en-US"/>
                    </a:p>
                  </a:txBody>
                  <a:tcPr/>
                </a:tc>
              </a:tr>
              <a:tr h="229937">
                <a:tc rowSpan="2">
                  <a:txBody>
                    <a:bodyPr/>
                    <a:lstStyle/>
                    <a:p>
                      <a:r>
                        <a:rPr lang="en-US" sz="1400" b="1" dirty="0" smtClean="0"/>
                        <a:t>NALA</a:t>
                      </a:r>
                    </a:p>
                    <a:p>
                      <a:r>
                        <a:rPr lang="en-US" sz="1400" dirty="0" smtClean="0"/>
                        <a:t>(</a:t>
                      </a:r>
                      <a:r>
                        <a:rPr lang="en-US" sz="1400" dirty="0" err="1" smtClean="0"/>
                        <a:t>Neratinib</a:t>
                      </a:r>
                      <a:r>
                        <a:rPr lang="en-US" sz="1400" dirty="0" smtClean="0"/>
                        <a:t> – Ph III)</a:t>
                      </a:r>
                      <a:endParaRPr lang="en-US" sz="1400" dirty="0"/>
                    </a:p>
                  </a:txBody>
                  <a:tcPr marT="9144">
                    <a:noFill/>
                  </a:tcPr>
                </a:tc>
                <a:tc rowSpan="2">
                  <a:txBody>
                    <a:bodyPr/>
                    <a:lstStyle/>
                    <a:p>
                      <a:pPr algn="ctr"/>
                      <a:r>
                        <a:rPr lang="en-US" sz="1400" dirty="0" smtClean="0"/>
                        <a:t>Puma</a:t>
                      </a:r>
                      <a:r>
                        <a:rPr lang="en-US" sz="1400" baseline="0" dirty="0" smtClean="0"/>
                        <a:t> Biotechnology</a:t>
                      </a:r>
                      <a:endParaRPr lang="en-US" sz="1400" dirty="0"/>
                    </a:p>
                  </a:txBody>
                  <a:tcPr marT="9144">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3L, HER2+</a:t>
                      </a:r>
                      <a:r>
                        <a:rPr lang="en-US" sz="1400" baseline="0" dirty="0" smtClean="0"/>
                        <a:t> breast cancer</a:t>
                      </a:r>
                      <a:endParaRPr lang="en-US" sz="1400" dirty="0" smtClean="0"/>
                    </a:p>
                  </a:txBody>
                  <a:tcPr marT="9144">
                    <a:noFill/>
                  </a:tcPr>
                </a:tc>
                <a:tc>
                  <a:txBody>
                    <a:bodyPr/>
                    <a:lstStyle/>
                    <a:p>
                      <a:r>
                        <a:rPr lang="en-US" sz="1400" dirty="0" err="1" smtClean="0"/>
                        <a:t>Neratinib</a:t>
                      </a:r>
                      <a:r>
                        <a:rPr lang="en-US" sz="1400" baseline="0" dirty="0" smtClean="0"/>
                        <a:t> + </a:t>
                      </a:r>
                      <a:r>
                        <a:rPr lang="en-US" sz="1400" baseline="0" dirty="0" err="1" smtClean="0"/>
                        <a:t>Capecitabine</a:t>
                      </a:r>
                      <a:endParaRPr lang="en-US" sz="1400" baseline="0" dirty="0" smtClean="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a:t>
                      </a:r>
                      <a:r>
                        <a:rPr lang="en-US" sz="1400" baseline="0" dirty="0" smtClean="0"/>
                        <a:t> survival</a:t>
                      </a:r>
                      <a:endParaRPr lang="en-US" sz="1400" dirty="0" smtClean="0"/>
                    </a:p>
                  </a:txBody>
                  <a:tcPr marT="9144">
                    <a:noFill/>
                  </a:tcPr>
                </a:tc>
                <a:tc rowSpan="2">
                  <a:txBody>
                    <a:bodyPr/>
                    <a:lstStyle/>
                    <a:p>
                      <a:r>
                        <a:rPr lang="en-US" sz="1400" dirty="0" smtClean="0"/>
                        <a:t>May 2018</a:t>
                      </a:r>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Lapatinib</a:t>
                      </a:r>
                      <a:r>
                        <a:rPr lang="en-US" sz="1400" dirty="0" smtClean="0"/>
                        <a:t> +</a:t>
                      </a:r>
                      <a:r>
                        <a:rPr lang="en-US" sz="1400" baseline="0" dirty="0" smtClean="0"/>
                        <a:t> </a:t>
                      </a:r>
                      <a:r>
                        <a:rPr lang="en-US" sz="1400" baseline="0" dirty="0" err="1" smtClean="0"/>
                        <a:t>Capecitabine</a:t>
                      </a:r>
                      <a:endParaRPr lang="en-US" sz="1400" dirty="0"/>
                    </a:p>
                  </a:txBody>
                  <a:tcPr marT="9144"/>
                </a:tc>
                <a:tc vMerge="1">
                  <a:txBody>
                    <a:bodyPr/>
                    <a:lstStyle/>
                    <a:p>
                      <a:endParaRPr lang="en-US"/>
                    </a:p>
                  </a:txBody>
                  <a:tcPr/>
                </a:tc>
                <a:tc vMerge="1">
                  <a:txBody>
                    <a:bodyPr/>
                    <a:lstStyle/>
                    <a:p>
                      <a:endParaRPr lang="en-US"/>
                    </a:p>
                  </a:txBody>
                  <a:tcPr/>
                </a:tc>
              </a:tr>
              <a:tr h="229937">
                <a:tc rowSpan="2">
                  <a:txBody>
                    <a:bodyPr/>
                    <a:lstStyle/>
                    <a:p>
                      <a:r>
                        <a:rPr lang="en-US" sz="1400" b="1" dirty="0" err="1" smtClean="0"/>
                        <a:t>OlympiA</a:t>
                      </a:r>
                      <a:endParaRPr lang="en-US" sz="1400" b="1" dirty="0" smtClean="0"/>
                    </a:p>
                    <a:p>
                      <a:r>
                        <a:rPr lang="en-US" sz="1400" dirty="0" smtClean="0"/>
                        <a:t>(</a:t>
                      </a:r>
                      <a:r>
                        <a:rPr lang="en-US" sz="1400" dirty="0" err="1" smtClean="0"/>
                        <a:t>Olaparib</a:t>
                      </a:r>
                      <a:r>
                        <a:rPr lang="en-US" sz="1400" baseline="0" dirty="0" smtClean="0"/>
                        <a:t> – Ph III)</a:t>
                      </a:r>
                      <a:endParaRPr lang="en-US" sz="1400" dirty="0"/>
                    </a:p>
                  </a:txBody>
                  <a:tcPr marT="9144">
                    <a:noFill/>
                  </a:tcPr>
                </a:tc>
                <a:tc rowSpan="4">
                  <a:txBody>
                    <a:bodyPr/>
                    <a:lstStyle/>
                    <a:p>
                      <a:pPr algn="ctr"/>
                      <a:r>
                        <a:rPr lang="en-US" sz="1400" dirty="0" smtClean="0"/>
                        <a:t>AstraZeneca</a:t>
                      </a:r>
                      <a:endParaRPr lang="en-US" sz="1400" dirty="0"/>
                    </a:p>
                  </a:txBody>
                  <a:tcPr marT="9144">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Adjuvant,BRCA</a:t>
                      </a:r>
                      <a:r>
                        <a:rPr lang="en-US" sz="1400" dirty="0" smtClean="0"/>
                        <a:t>+,</a:t>
                      </a:r>
                      <a:r>
                        <a:rPr lang="en-US" sz="1400" baseline="0" dirty="0" smtClean="0"/>
                        <a:t> HER2- breast cancer</a:t>
                      </a:r>
                      <a:endParaRPr lang="en-US" sz="1400" dirty="0" smtClean="0"/>
                    </a:p>
                  </a:txBody>
                  <a:tcPr marT="9144">
                    <a:noFill/>
                  </a:tcPr>
                </a:tc>
                <a:tc>
                  <a:txBody>
                    <a:bodyPr/>
                    <a:lstStyle/>
                    <a:p>
                      <a:r>
                        <a:rPr lang="en-US" sz="1400" dirty="0" err="1" smtClean="0"/>
                        <a:t>Olaparib</a:t>
                      </a:r>
                      <a:endParaRPr lang="en-US" sz="1400" dirty="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Disease free survival</a:t>
                      </a:r>
                    </a:p>
                  </a:txBody>
                  <a:tcPr marT="9144">
                    <a:noFill/>
                  </a:tcPr>
                </a:tc>
                <a:tc rowSpan="2">
                  <a:txBody>
                    <a:bodyPr/>
                    <a:lstStyle/>
                    <a:p>
                      <a:r>
                        <a:rPr lang="en-US" sz="1400" dirty="0" smtClean="0"/>
                        <a:t>Mar 2020</a:t>
                      </a:r>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marT="9144"/>
                </a:tc>
                <a:tc vMerge="1">
                  <a:txBody>
                    <a:bodyPr/>
                    <a:lstStyle/>
                    <a:p>
                      <a:endParaRPr lang="en-US"/>
                    </a:p>
                  </a:txBody>
                  <a:tcPr/>
                </a:tc>
                <a:tc vMerge="1">
                  <a:txBody>
                    <a:bodyPr/>
                    <a:lstStyle/>
                    <a:p>
                      <a:endParaRPr lang="en-US"/>
                    </a:p>
                  </a:txBody>
                  <a:tcPr/>
                </a:tc>
              </a:tr>
              <a:tr h="229937">
                <a:tc rowSpan="2">
                  <a:txBody>
                    <a:bodyPr/>
                    <a:lstStyle/>
                    <a:p>
                      <a:r>
                        <a:rPr lang="en-US" sz="1400" b="1" dirty="0" err="1" smtClean="0"/>
                        <a:t>OlympiAD</a:t>
                      </a:r>
                      <a:endParaRPr lang="en-US" sz="1400" b="1" dirty="0" smtClean="0"/>
                    </a:p>
                    <a:p>
                      <a:r>
                        <a:rPr lang="en-US" sz="1400" dirty="0" smtClean="0"/>
                        <a:t>(</a:t>
                      </a:r>
                      <a:r>
                        <a:rPr lang="en-US" sz="1400" dirty="0" err="1" smtClean="0"/>
                        <a:t>Olaparib</a:t>
                      </a:r>
                      <a:r>
                        <a:rPr lang="en-US" sz="1400" dirty="0" smtClean="0"/>
                        <a:t> – Ph III)</a:t>
                      </a:r>
                      <a:endParaRPr lang="en-US" sz="1400" dirty="0"/>
                    </a:p>
                  </a:txBody>
                  <a:tcPr marT="9144">
                    <a:noFill/>
                  </a:tcPr>
                </a:tc>
                <a:tc vMerge="1">
                  <a:txBody>
                    <a:bodyPr/>
                    <a:lstStyle/>
                    <a:p>
                      <a:pPr algn="ctr"/>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BRCA+,</a:t>
                      </a:r>
                      <a:r>
                        <a:rPr lang="en-US" sz="1400" baseline="0" dirty="0" smtClean="0"/>
                        <a:t> HER2- metastatic breast cancer</a:t>
                      </a:r>
                      <a:endParaRPr lang="en-US" sz="1400" dirty="0" smtClean="0"/>
                    </a:p>
                  </a:txBody>
                  <a:tcPr marT="9144">
                    <a:noFill/>
                  </a:tcPr>
                </a:tc>
                <a:tc>
                  <a:txBody>
                    <a:bodyPr/>
                    <a:lstStyle/>
                    <a:p>
                      <a:r>
                        <a:rPr lang="en-US" sz="1400" dirty="0" err="1" smtClean="0"/>
                        <a:t>Olaparib</a:t>
                      </a:r>
                      <a:r>
                        <a:rPr lang="en-US" sz="1400" dirty="0" smtClean="0"/>
                        <a:t> </a:t>
                      </a:r>
                      <a:r>
                        <a:rPr lang="en-US" sz="1400" dirty="0" err="1" smtClean="0"/>
                        <a:t>monotherapy</a:t>
                      </a:r>
                      <a:endParaRPr lang="en-US" sz="1400" dirty="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marT="9144">
                    <a:noFill/>
                  </a:tcPr>
                </a:tc>
                <a:tc rowSpan="2">
                  <a:txBody>
                    <a:bodyPr/>
                    <a:lstStyle/>
                    <a:p>
                      <a:r>
                        <a:rPr lang="en-US" sz="1400" dirty="0" smtClean="0"/>
                        <a:t>May 2016</a:t>
                      </a:r>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Standard therapy</a:t>
                      </a:r>
                      <a:endParaRPr lang="en-US" sz="1400" dirty="0"/>
                    </a:p>
                  </a:txBody>
                  <a:tcPr marT="9144"/>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543981933"/>
              </p:ext>
            </p:extLst>
          </p:nvPr>
        </p:nvGraphicFramePr>
        <p:xfrm>
          <a:off x="152400" y="762000"/>
          <a:ext cx="8839200" cy="3169920"/>
        </p:xfrm>
        <a:graphic>
          <a:graphicData uri="http://schemas.openxmlformats.org/drawingml/2006/table">
            <a:tbl>
              <a:tblPr firstRow="1" bandRow="1">
                <a:tableStyleId>{E8B1032C-EA38-4F05-BA0D-38AFFFC7BED3}</a:tableStyleId>
              </a:tblPr>
              <a:tblGrid>
                <a:gridCol w="1473200"/>
                <a:gridCol w="1246554"/>
                <a:gridCol w="1888718"/>
                <a:gridCol w="2115364"/>
                <a:gridCol w="1057682"/>
                <a:gridCol w="1057682"/>
              </a:tblGrid>
              <a:tr h="778650">
                <a:tc>
                  <a:txBody>
                    <a:bodyPr/>
                    <a:lstStyle/>
                    <a:p>
                      <a:pPr algn="ctr"/>
                      <a:r>
                        <a:rPr lang="en-US" sz="1600" dirty="0" smtClean="0"/>
                        <a:t>Trial Name</a:t>
                      </a:r>
                      <a:endParaRPr lang="en-US" sz="1600" dirty="0"/>
                    </a:p>
                  </a:txBody>
                  <a:tcPr marT="9144">
                    <a:solidFill>
                      <a:schemeClr val="accent6">
                        <a:lumMod val="75000"/>
                      </a:schemeClr>
                    </a:solidFill>
                  </a:tcPr>
                </a:tc>
                <a:tc>
                  <a:txBody>
                    <a:bodyPr/>
                    <a:lstStyle/>
                    <a:p>
                      <a:pPr algn="ctr"/>
                      <a:r>
                        <a:rPr lang="en-US" sz="1600" dirty="0" smtClean="0"/>
                        <a:t>Company</a:t>
                      </a:r>
                      <a:endParaRPr lang="en-US" sz="1600" dirty="0"/>
                    </a:p>
                  </a:txBody>
                  <a:tcPr marT="9144">
                    <a:solidFill>
                      <a:schemeClr val="accent6">
                        <a:lumMod val="75000"/>
                      </a:schemeClr>
                    </a:solidFill>
                  </a:tcPr>
                </a:tc>
                <a:tc>
                  <a:txBody>
                    <a:bodyPr/>
                    <a:lstStyle/>
                    <a:p>
                      <a:pPr algn="ctr"/>
                      <a:r>
                        <a:rPr lang="en-US" sz="1600" dirty="0" smtClean="0"/>
                        <a:t>Patient</a:t>
                      </a:r>
                      <a:r>
                        <a:rPr lang="en-US" sz="1600" baseline="0" dirty="0" smtClean="0"/>
                        <a:t> Population</a:t>
                      </a:r>
                      <a:endParaRPr lang="en-US" sz="1600" dirty="0"/>
                    </a:p>
                  </a:txBody>
                  <a:tcPr marT="9144">
                    <a:solidFill>
                      <a:schemeClr val="accent6">
                        <a:lumMod val="75000"/>
                      </a:schemeClr>
                    </a:solidFill>
                  </a:tcPr>
                </a:tc>
                <a:tc>
                  <a:txBody>
                    <a:bodyPr/>
                    <a:lstStyle/>
                    <a:p>
                      <a:pPr algn="ctr"/>
                      <a:r>
                        <a:rPr lang="en-US" sz="1600" dirty="0" smtClean="0"/>
                        <a:t>Key Comparators</a:t>
                      </a:r>
                      <a:endParaRPr lang="en-US" sz="1600" dirty="0"/>
                    </a:p>
                  </a:txBody>
                  <a:tcPr marT="9144">
                    <a:solidFill>
                      <a:schemeClr val="accent6">
                        <a:lumMod val="75000"/>
                      </a:schemeClr>
                    </a:solidFill>
                  </a:tcPr>
                </a:tc>
                <a:tc>
                  <a:txBody>
                    <a:bodyPr/>
                    <a:lstStyle/>
                    <a:p>
                      <a:pPr algn="ctr"/>
                      <a:r>
                        <a:rPr lang="en-US" sz="1600" dirty="0" smtClean="0"/>
                        <a:t>Primary Endpoints</a:t>
                      </a:r>
                      <a:endParaRPr lang="en-US" sz="1600" dirty="0"/>
                    </a:p>
                  </a:txBody>
                  <a:tcPr marT="9144">
                    <a:solidFill>
                      <a:schemeClr val="accent6">
                        <a:lumMod val="75000"/>
                      </a:schemeClr>
                    </a:solidFill>
                  </a:tcPr>
                </a:tc>
                <a:tc>
                  <a:txBody>
                    <a:bodyPr/>
                    <a:lstStyle/>
                    <a:p>
                      <a:pPr algn="ctr"/>
                      <a:r>
                        <a:rPr lang="en-US" sz="1600" dirty="0" smtClean="0"/>
                        <a:t>Expected Primary completion</a:t>
                      </a:r>
                      <a:r>
                        <a:rPr lang="en-US" sz="1600" baseline="0" dirty="0" smtClean="0"/>
                        <a:t> date</a:t>
                      </a:r>
                      <a:endParaRPr lang="en-US" sz="1600" dirty="0"/>
                    </a:p>
                  </a:txBody>
                  <a:tcPr marT="9144">
                    <a:solidFill>
                      <a:schemeClr val="accent6">
                        <a:lumMod val="75000"/>
                      </a:schemeClr>
                    </a:solidFill>
                  </a:tcPr>
                </a:tc>
              </a:tr>
              <a:tr h="229937">
                <a:tc rowSpan="2">
                  <a:txBody>
                    <a:bodyPr/>
                    <a:lstStyle/>
                    <a:p>
                      <a:r>
                        <a:rPr lang="en-US" sz="1400" b="1" dirty="0" smtClean="0"/>
                        <a:t>BRAVO</a:t>
                      </a:r>
                    </a:p>
                    <a:p>
                      <a:r>
                        <a:rPr lang="en-US" sz="1400" dirty="0" smtClean="0"/>
                        <a:t>(</a:t>
                      </a:r>
                      <a:r>
                        <a:rPr lang="en-US" sz="1400" dirty="0" err="1" smtClean="0"/>
                        <a:t>Niraparib</a:t>
                      </a:r>
                      <a:r>
                        <a:rPr lang="en-US" sz="1400" baseline="0" dirty="0" smtClean="0"/>
                        <a:t> – Ph III)</a:t>
                      </a:r>
                      <a:endParaRPr lang="en-US" sz="1400" dirty="0"/>
                    </a:p>
                  </a:txBody>
                  <a:tcPr marT="9144">
                    <a:noFill/>
                  </a:tcPr>
                </a:tc>
                <a:tc rowSpan="2">
                  <a:txBody>
                    <a:bodyPr/>
                    <a:lstStyle/>
                    <a:p>
                      <a:pPr algn="ctr"/>
                      <a:r>
                        <a:rPr lang="en-US" sz="1400" dirty="0" err="1" smtClean="0"/>
                        <a:t>Tesaro,Inc</a:t>
                      </a:r>
                      <a:r>
                        <a:rPr lang="en-US" sz="1400" dirty="0" smtClean="0"/>
                        <a:t>.</a:t>
                      </a:r>
                      <a:endParaRPr lang="en-US" sz="1400" dirty="0"/>
                    </a:p>
                  </a:txBody>
                  <a:tcPr marT="9144">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BRCA+,</a:t>
                      </a:r>
                      <a:r>
                        <a:rPr lang="en-US" sz="1400" baseline="0" dirty="0" smtClean="0"/>
                        <a:t> HER2- metastatic breast cancer</a:t>
                      </a:r>
                      <a:endParaRPr lang="en-US" sz="1400" dirty="0" smtClean="0"/>
                    </a:p>
                  </a:txBody>
                  <a:tcPr marT="9144">
                    <a:noFill/>
                  </a:tcPr>
                </a:tc>
                <a:tc>
                  <a:txBody>
                    <a:bodyPr/>
                    <a:lstStyle/>
                    <a:p>
                      <a:r>
                        <a:rPr lang="en-US" sz="1400" dirty="0" err="1" smtClean="0"/>
                        <a:t>Niraparib</a:t>
                      </a:r>
                      <a:endParaRPr lang="en-US" sz="1400" dirty="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marT="9144">
                    <a:noFill/>
                  </a:tcPr>
                </a:tc>
                <a:tc rowSpan="2">
                  <a:txBody>
                    <a:bodyPr/>
                    <a:lstStyle/>
                    <a:p>
                      <a:r>
                        <a:rPr lang="en-US" sz="1400" dirty="0" smtClean="0"/>
                        <a:t>Dec 2015</a:t>
                      </a:r>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Physicians choice therapy</a:t>
                      </a:r>
                      <a:endParaRPr lang="en-US" sz="1400" dirty="0"/>
                    </a:p>
                  </a:txBody>
                  <a:tcPr marL="45720" marR="45720" marT="9144" marB="9144"/>
                </a:tc>
                <a:tc vMerge="1">
                  <a:txBody>
                    <a:bodyPr/>
                    <a:lstStyle/>
                    <a:p>
                      <a:endParaRPr lang="en-US"/>
                    </a:p>
                  </a:txBody>
                  <a:tcPr/>
                </a:tc>
                <a:tc vMerge="1">
                  <a:txBody>
                    <a:bodyPr/>
                    <a:lstStyle/>
                    <a:p>
                      <a:endParaRPr lang="en-US"/>
                    </a:p>
                  </a:txBody>
                  <a:tcPr/>
                </a:tc>
              </a:tr>
              <a:tr h="229937">
                <a:tc rowSpan="2">
                  <a:txBody>
                    <a:bodyPr/>
                    <a:lstStyle/>
                    <a:p>
                      <a:r>
                        <a:rPr lang="en-US" sz="1400" b="1" dirty="0" smtClean="0"/>
                        <a:t>MONARCH 2</a:t>
                      </a:r>
                    </a:p>
                    <a:p>
                      <a:r>
                        <a:rPr lang="en-US" sz="1400" dirty="0" smtClean="0"/>
                        <a:t>(</a:t>
                      </a:r>
                      <a:r>
                        <a:rPr lang="en-US" sz="1400" dirty="0" err="1" smtClean="0"/>
                        <a:t>Abemaciclib</a:t>
                      </a:r>
                      <a:r>
                        <a:rPr lang="en-US" sz="1400" dirty="0" smtClean="0"/>
                        <a:t> – Ph III)</a:t>
                      </a:r>
                      <a:endParaRPr lang="en-US" sz="1400" dirty="0"/>
                    </a:p>
                  </a:txBody>
                  <a:tcPr marT="9144">
                    <a:noFill/>
                  </a:tcPr>
                </a:tc>
                <a:tc rowSpan="2">
                  <a:txBody>
                    <a:bodyPr/>
                    <a:lstStyle/>
                    <a:p>
                      <a:pPr algn="ctr"/>
                      <a:r>
                        <a:rPr lang="en-US" sz="1400" dirty="0" smtClean="0"/>
                        <a:t>Eli Lilly and Company</a:t>
                      </a:r>
                      <a:endParaRPr lang="en-US" sz="1400" dirty="0"/>
                    </a:p>
                  </a:txBody>
                  <a:tcPr marT="9144">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ER+,</a:t>
                      </a:r>
                      <a:r>
                        <a:rPr lang="en-US" sz="1400" baseline="0" dirty="0" smtClean="0"/>
                        <a:t> HER2- advanced breast cancer</a:t>
                      </a:r>
                      <a:endParaRPr lang="en-US" sz="1400" dirty="0" smtClean="0"/>
                    </a:p>
                  </a:txBody>
                  <a:tcPr marT="9144">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Abemaciclib</a:t>
                      </a:r>
                      <a:r>
                        <a:rPr lang="en-US" sz="1400" dirty="0" smtClean="0"/>
                        <a:t> +</a:t>
                      </a:r>
                      <a:r>
                        <a:rPr lang="en-US" sz="1400" baseline="0" dirty="0" smtClean="0"/>
                        <a:t> </a:t>
                      </a:r>
                      <a:r>
                        <a:rPr lang="en-US" sz="1400" baseline="0" dirty="0" err="1" smtClean="0"/>
                        <a:t>Fluvestrant</a:t>
                      </a:r>
                      <a:endParaRPr lang="en-US" sz="1400" dirty="0" smtClean="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marT="9144">
                    <a:noFill/>
                  </a:tcPr>
                </a:tc>
                <a:tc rowSpan="2">
                  <a:txBody>
                    <a:bodyPr/>
                    <a:lstStyle/>
                    <a:p>
                      <a:r>
                        <a:rPr lang="en-US" sz="1400" dirty="0" smtClean="0"/>
                        <a:t>Feb 2017</a:t>
                      </a:r>
                    </a:p>
                  </a:txBody>
                  <a:tcPr marT="9144">
                    <a:noFill/>
                  </a:tcPr>
                </a:tc>
              </a:tr>
              <a:tr h="36580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Fluvestrant</a:t>
                      </a:r>
                      <a:endParaRPr lang="en-US" sz="1400" dirty="0"/>
                    </a:p>
                  </a:txBody>
                  <a:tcPr marT="9144"/>
                </a:tc>
                <a:tc vMerge="1">
                  <a:txBody>
                    <a:bodyPr/>
                    <a:lstStyle/>
                    <a:p>
                      <a:endParaRPr lang="en-US"/>
                    </a:p>
                  </a:txBody>
                  <a:tcPr/>
                </a:tc>
                <a:tc vMerge="1">
                  <a:txBody>
                    <a:bodyPr/>
                    <a:lstStyle/>
                    <a:p>
                      <a:endParaRPr lang="en-US"/>
                    </a:p>
                  </a:txBody>
                  <a:tcPr/>
                </a:tc>
              </a:tr>
              <a:tr h="412841">
                <a:tc rowSpan="2">
                  <a:txBody>
                    <a:bodyPr/>
                    <a:lstStyle/>
                    <a:p>
                      <a:r>
                        <a:rPr lang="en-US" sz="1400" dirty="0" err="1" smtClean="0"/>
                        <a:t>Veliparib</a:t>
                      </a:r>
                      <a:r>
                        <a:rPr lang="en-US" sz="1400" dirty="0" smtClean="0"/>
                        <a:t> – Ph III</a:t>
                      </a:r>
                      <a:endParaRPr lang="en-US" sz="1400" dirty="0"/>
                    </a:p>
                  </a:txBody>
                  <a:tcPr marT="9144">
                    <a:noFill/>
                  </a:tcPr>
                </a:tc>
                <a:tc rowSpan="2">
                  <a:txBody>
                    <a:bodyPr/>
                    <a:lstStyle/>
                    <a:p>
                      <a:pPr algn="ctr"/>
                      <a:r>
                        <a:rPr lang="en-US" sz="1400" dirty="0" err="1" smtClean="0"/>
                        <a:t>AbbVie</a:t>
                      </a:r>
                      <a:endParaRPr lang="en-US" sz="1400" dirty="0"/>
                    </a:p>
                  </a:txBody>
                  <a:tcPr marT="9144">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BRCA+, HER2- metastatic breast cancer</a:t>
                      </a:r>
                    </a:p>
                  </a:txBody>
                  <a:tcPr marT="9144">
                    <a:noFill/>
                  </a:tcPr>
                </a:tc>
                <a:tc>
                  <a:txBody>
                    <a:bodyPr/>
                    <a:lstStyle/>
                    <a:p>
                      <a:r>
                        <a:rPr lang="en-US" sz="1400" dirty="0" err="1" smtClean="0"/>
                        <a:t>Veliparib</a:t>
                      </a:r>
                      <a:r>
                        <a:rPr lang="en-US" sz="1400" dirty="0" smtClean="0"/>
                        <a:t> + </a:t>
                      </a:r>
                      <a:r>
                        <a:rPr lang="en-US" sz="1400" dirty="0" err="1" smtClean="0"/>
                        <a:t>Carboplatin</a:t>
                      </a:r>
                      <a:r>
                        <a:rPr lang="en-US" sz="1400" baseline="0" dirty="0" smtClean="0"/>
                        <a:t> + </a:t>
                      </a:r>
                      <a:r>
                        <a:rPr lang="en-US" sz="1400" baseline="0" dirty="0" err="1" smtClean="0"/>
                        <a:t>Paclitaxel</a:t>
                      </a:r>
                      <a:endParaRPr lang="en-US" sz="1400" dirty="0"/>
                    </a:p>
                  </a:txBody>
                  <a:tcPr marT="9144"/>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marT="9144">
                    <a:noFill/>
                  </a:tcPr>
                </a:tc>
                <a:tc rowSpan="2">
                  <a:txBody>
                    <a:bodyPr/>
                    <a:lstStyle/>
                    <a:p>
                      <a:r>
                        <a:rPr lang="en-US" sz="1400" dirty="0" smtClean="0"/>
                        <a:t>Jan 2017</a:t>
                      </a:r>
                    </a:p>
                  </a:txBody>
                  <a:tcPr marT="9144">
                    <a:noFill/>
                  </a:tcPr>
                </a:tc>
              </a:tr>
              <a:tr h="22993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 </a:t>
                      </a:r>
                      <a:r>
                        <a:rPr lang="en-US" sz="1400" dirty="0" err="1" smtClean="0"/>
                        <a:t>Carboplatin</a:t>
                      </a:r>
                      <a:r>
                        <a:rPr lang="en-US" sz="1400" baseline="0" dirty="0" smtClean="0"/>
                        <a:t> + </a:t>
                      </a:r>
                      <a:r>
                        <a:rPr lang="en-US" sz="1400" baseline="0" dirty="0" err="1" smtClean="0"/>
                        <a:t>Paclitaxel</a:t>
                      </a:r>
                      <a:endParaRPr lang="en-US" sz="1400" dirty="0"/>
                    </a:p>
                  </a:txBody>
                  <a:tcPr marT="9144"/>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38" name="Rectangle 37"/>
          <p:cNvSpPr/>
          <p:nvPr/>
        </p:nvSpPr>
        <p:spPr>
          <a:xfrm>
            <a:off x="228600" y="3886200"/>
            <a:ext cx="8534400" cy="1219200"/>
          </a:xfrm>
          <a:prstGeom prst="rect">
            <a:avLst/>
          </a:prstGeom>
          <a:solidFill>
            <a:schemeClr val="accent5">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28600" y="1447800"/>
            <a:ext cx="8534400" cy="205740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228600" y="3352800"/>
            <a:ext cx="8686800" cy="685800"/>
          </a:xfrm>
          <a:prstGeom prst="rightArrow">
            <a:avLst>
              <a:gd name="adj1" fmla="val 50000"/>
              <a:gd name="adj2" fmla="val 2171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extBox 4"/>
          <p:cNvSpPr txBox="1"/>
          <p:nvPr/>
        </p:nvSpPr>
        <p:spPr>
          <a:xfrm>
            <a:off x="228600" y="3547646"/>
            <a:ext cx="762000" cy="276999"/>
          </a:xfrm>
          <a:prstGeom prst="rect">
            <a:avLst/>
          </a:prstGeom>
          <a:noFill/>
        </p:spPr>
        <p:txBody>
          <a:bodyPr wrap="square" rtlCol="0">
            <a:spAutoFit/>
          </a:bodyPr>
          <a:lstStyle/>
          <a:p>
            <a:r>
              <a:rPr lang="en-US" sz="1200" b="1" dirty="0" smtClean="0">
                <a:solidFill>
                  <a:schemeClr val="bg1"/>
                </a:solidFill>
              </a:rPr>
              <a:t>&lt;2011</a:t>
            </a:r>
            <a:endParaRPr lang="en-US" sz="1200" b="1" dirty="0">
              <a:solidFill>
                <a:schemeClr val="bg1"/>
              </a:solidFill>
            </a:endParaRPr>
          </a:p>
        </p:txBody>
      </p:sp>
      <p:sp>
        <p:nvSpPr>
          <p:cNvPr id="6" name="TextBox 5"/>
          <p:cNvSpPr txBox="1"/>
          <p:nvPr/>
        </p:nvSpPr>
        <p:spPr>
          <a:xfrm>
            <a:off x="1219200" y="3533001"/>
            <a:ext cx="762000" cy="276999"/>
          </a:xfrm>
          <a:prstGeom prst="rect">
            <a:avLst/>
          </a:prstGeom>
          <a:noFill/>
        </p:spPr>
        <p:txBody>
          <a:bodyPr wrap="square" rtlCol="0">
            <a:spAutoFit/>
          </a:bodyPr>
          <a:lstStyle/>
          <a:p>
            <a:r>
              <a:rPr lang="en-US" sz="1200" b="1" dirty="0" smtClean="0">
                <a:solidFill>
                  <a:schemeClr val="bg1"/>
                </a:solidFill>
              </a:rPr>
              <a:t>2012</a:t>
            </a:r>
            <a:endParaRPr lang="en-US" sz="1200" b="1" dirty="0">
              <a:solidFill>
                <a:schemeClr val="bg1"/>
              </a:solidFill>
            </a:endParaRPr>
          </a:p>
        </p:txBody>
      </p:sp>
      <p:sp>
        <p:nvSpPr>
          <p:cNvPr id="7" name="TextBox 6"/>
          <p:cNvSpPr txBox="1"/>
          <p:nvPr/>
        </p:nvSpPr>
        <p:spPr>
          <a:xfrm>
            <a:off x="2209800" y="3533001"/>
            <a:ext cx="762000" cy="276999"/>
          </a:xfrm>
          <a:prstGeom prst="rect">
            <a:avLst/>
          </a:prstGeom>
          <a:noFill/>
        </p:spPr>
        <p:txBody>
          <a:bodyPr wrap="square" rtlCol="0">
            <a:spAutoFit/>
          </a:bodyPr>
          <a:lstStyle/>
          <a:p>
            <a:r>
              <a:rPr lang="en-US" sz="1200" b="1" dirty="0" smtClean="0">
                <a:solidFill>
                  <a:schemeClr val="bg1"/>
                </a:solidFill>
              </a:rPr>
              <a:t>2013</a:t>
            </a:r>
            <a:endParaRPr lang="en-US" sz="1200" b="1" dirty="0">
              <a:solidFill>
                <a:schemeClr val="bg1"/>
              </a:solidFill>
            </a:endParaRPr>
          </a:p>
        </p:txBody>
      </p:sp>
      <p:sp>
        <p:nvSpPr>
          <p:cNvPr id="8" name="TextBox 7"/>
          <p:cNvSpPr txBox="1"/>
          <p:nvPr/>
        </p:nvSpPr>
        <p:spPr>
          <a:xfrm>
            <a:off x="3200400" y="3533001"/>
            <a:ext cx="762000" cy="276999"/>
          </a:xfrm>
          <a:prstGeom prst="rect">
            <a:avLst/>
          </a:prstGeom>
          <a:noFill/>
        </p:spPr>
        <p:txBody>
          <a:bodyPr wrap="square" rtlCol="0">
            <a:spAutoFit/>
          </a:bodyPr>
          <a:lstStyle/>
          <a:p>
            <a:r>
              <a:rPr lang="en-US" sz="1200" b="1" dirty="0" smtClean="0">
                <a:solidFill>
                  <a:schemeClr val="bg1"/>
                </a:solidFill>
              </a:rPr>
              <a:t>2014</a:t>
            </a:r>
            <a:endParaRPr lang="en-US" sz="1200" b="1" dirty="0">
              <a:solidFill>
                <a:schemeClr val="bg1"/>
              </a:solidFill>
            </a:endParaRPr>
          </a:p>
        </p:txBody>
      </p:sp>
      <p:sp>
        <p:nvSpPr>
          <p:cNvPr id="9" name="TextBox 8"/>
          <p:cNvSpPr txBox="1"/>
          <p:nvPr/>
        </p:nvSpPr>
        <p:spPr>
          <a:xfrm>
            <a:off x="4191000" y="3533001"/>
            <a:ext cx="762000" cy="276999"/>
          </a:xfrm>
          <a:prstGeom prst="rect">
            <a:avLst/>
          </a:prstGeom>
          <a:noFill/>
        </p:spPr>
        <p:txBody>
          <a:bodyPr wrap="square" rtlCol="0">
            <a:spAutoFit/>
          </a:bodyPr>
          <a:lstStyle/>
          <a:p>
            <a:r>
              <a:rPr lang="en-US" sz="1200" b="1" dirty="0" smtClean="0">
                <a:solidFill>
                  <a:schemeClr val="bg1"/>
                </a:solidFill>
              </a:rPr>
              <a:t>2015</a:t>
            </a:r>
            <a:endParaRPr lang="en-US" sz="1200" b="1" dirty="0">
              <a:solidFill>
                <a:schemeClr val="bg1"/>
              </a:solidFill>
            </a:endParaRPr>
          </a:p>
        </p:txBody>
      </p:sp>
      <p:sp>
        <p:nvSpPr>
          <p:cNvPr id="10" name="TextBox 9"/>
          <p:cNvSpPr txBox="1"/>
          <p:nvPr/>
        </p:nvSpPr>
        <p:spPr>
          <a:xfrm>
            <a:off x="8153400" y="3533001"/>
            <a:ext cx="762000" cy="276999"/>
          </a:xfrm>
          <a:prstGeom prst="rect">
            <a:avLst/>
          </a:prstGeom>
          <a:noFill/>
        </p:spPr>
        <p:txBody>
          <a:bodyPr wrap="square" rtlCol="0">
            <a:spAutoFit/>
          </a:bodyPr>
          <a:lstStyle/>
          <a:p>
            <a:r>
              <a:rPr lang="en-US" sz="1200" b="1" dirty="0" smtClean="0">
                <a:solidFill>
                  <a:schemeClr val="bg1"/>
                </a:solidFill>
              </a:rPr>
              <a:t>&gt;2018</a:t>
            </a:r>
            <a:endParaRPr lang="en-US" sz="1200" b="1" dirty="0">
              <a:solidFill>
                <a:schemeClr val="bg1"/>
              </a:solidFill>
            </a:endParaRPr>
          </a:p>
        </p:txBody>
      </p:sp>
      <p:sp>
        <p:nvSpPr>
          <p:cNvPr id="11" name="TextBox 10"/>
          <p:cNvSpPr txBox="1"/>
          <p:nvPr/>
        </p:nvSpPr>
        <p:spPr>
          <a:xfrm>
            <a:off x="5181600" y="3533001"/>
            <a:ext cx="762000" cy="276999"/>
          </a:xfrm>
          <a:prstGeom prst="rect">
            <a:avLst/>
          </a:prstGeom>
          <a:noFill/>
        </p:spPr>
        <p:txBody>
          <a:bodyPr wrap="square" rtlCol="0">
            <a:spAutoFit/>
          </a:bodyPr>
          <a:lstStyle/>
          <a:p>
            <a:r>
              <a:rPr lang="en-US" sz="1200" b="1" dirty="0" smtClean="0">
                <a:solidFill>
                  <a:schemeClr val="bg1"/>
                </a:solidFill>
              </a:rPr>
              <a:t>2016</a:t>
            </a:r>
            <a:endParaRPr lang="en-US" sz="1200" b="1" dirty="0">
              <a:solidFill>
                <a:schemeClr val="bg1"/>
              </a:solidFill>
            </a:endParaRPr>
          </a:p>
        </p:txBody>
      </p:sp>
      <p:sp>
        <p:nvSpPr>
          <p:cNvPr id="12" name="TextBox 11"/>
          <p:cNvSpPr txBox="1"/>
          <p:nvPr/>
        </p:nvSpPr>
        <p:spPr>
          <a:xfrm>
            <a:off x="6172200" y="3533001"/>
            <a:ext cx="762000" cy="276999"/>
          </a:xfrm>
          <a:prstGeom prst="rect">
            <a:avLst/>
          </a:prstGeom>
          <a:noFill/>
        </p:spPr>
        <p:txBody>
          <a:bodyPr wrap="square" rtlCol="0">
            <a:spAutoFit/>
          </a:bodyPr>
          <a:lstStyle/>
          <a:p>
            <a:r>
              <a:rPr lang="en-US" sz="1200" b="1" dirty="0" smtClean="0">
                <a:solidFill>
                  <a:schemeClr val="bg1"/>
                </a:solidFill>
              </a:rPr>
              <a:t>2017</a:t>
            </a:r>
            <a:endParaRPr lang="en-US" sz="1200" b="1" dirty="0">
              <a:solidFill>
                <a:schemeClr val="bg1"/>
              </a:solidFill>
            </a:endParaRPr>
          </a:p>
        </p:txBody>
      </p:sp>
      <p:sp>
        <p:nvSpPr>
          <p:cNvPr id="13" name="TextBox 12"/>
          <p:cNvSpPr txBox="1"/>
          <p:nvPr/>
        </p:nvSpPr>
        <p:spPr>
          <a:xfrm>
            <a:off x="7162800" y="3533001"/>
            <a:ext cx="762000" cy="276999"/>
          </a:xfrm>
          <a:prstGeom prst="rect">
            <a:avLst/>
          </a:prstGeom>
          <a:noFill/>
        </p:spPr>
        <p:txBody>
          <a:bodyPr wrap="square" rtlCol="0">
            <a:spAutoFit/>
          </a:bodyPr>
          <a:lstStyle/>
          <a:p>
            <a:r>
              <a:rPr lang="en-US" sz="1200" b="1" dirty="0" smtClean="0">
                <a:solidFill>
                  <a:schemeClr val="bg1"/>
                </a:solidFill>
              </a:rPr>
              <a:t>2018</a:t>
            </a:r>
            <a:endParaRPr lang="en-US" sz="1200" b="1" dirty="0">
              <a:solidFill>
                <a:schemeClr val="bg1"/>
              </a:solidFill>
            </a:endParaRPr>
          </a:p>
        </p:txBody>
      </p:sp>
      <p:sp>
        <p:nvSpPr>
          <p:cNvPr id="14" name="TextBox 13"/>
          <p:cNvSpPr txBox="1"/>
          <p:nvPr/>
        </p:nvSpPr>
        <p:spPr>
          <a:xfrm>
            <a:off x="1066800" y="3048000"/>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A</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6" name="Rectangle 15"/>
          <p:cNvSpPr/>
          <p:nvPr/>
        </p:nvSpPr>
        <p:spPr>
          <a:xfrm>
            <a:off x="990600" y="2895600"/>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066800" y="2618601"/>
            <a:ext cx="838200" cy="276999"/>
          </a:xfrm>
          <a:prstGeom prst="rect">
            <a:avLst/>
          </a:prstGeom>
          <a:noFill/>
        </p:spPr>
        <p:txBody>
          <a:bodyPr wrap="square" rtlCol="0">
            <a:spAutoFit/>
          </a:bodyPr>
          <a:lstStyle/>
          <a:p>
            <a:pPr algn="ctr"/>
            <a:r>
              <a:rPr lang="en-US" sz="1200" dirty="0" smtClean="0"/>
              <a:t>Product X</a:t>
            </a:r>
            <a:endParaRPr lang="en-US" sz="1200" dirty="0"/>
          </a:p>
        </p:txBody>
      </p:sp>
      <p:sp>
        <p:nvSpPr>
          <p:cNvPr id="18" name="TextBox 17"/>
          <p:cNvSpPr txBox="1"/>
          <p:nvPr/>
        </p:nvSpPr>
        <p:spPr>
          <a:xfrm>
            <a:off x="5943600" y="3048000"/>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B</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9" name="Rectangle 18"/>
          <p:cNvSpPr/>
          <p:nvPr/>
        </p:nvSpPr>
        <p:spPr>
          <a:xfrm>
            <a:off x="5867400" y="2895600"/>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943600" y="2618601"/>
            <a:ext cx="838200" cy="276999"/>
          </a:xfrm>
          <a:prstGeom prst="rect">
            <a:avLst/>
          </a:prstGeom>
          <a:noFill/>
        </p:spPr>
        <p:txBody>
          <a:bodyPr wrap="square" rtlCol="0">
            <a:spAutoFit/>
          </a:bodyPr>
          <a:lstStyle/>
          <a:p>
            <a:pPr algn="ctr"/>
            <a:r>
              <a:rPr lang="en-US" sz="1200" dirty="0" smtClean="0"/>
              <a:t>Product Y</a:t>
            </a:r>
            <a:endParaRPr lang="en-US" sz="1200" dirty="0"/>
          </a:p>
        </p:txBody>
      </p:sp>
      <p:sp>
        <p:nvSpPr>
          <p:cNvPr id="21" name="TextBox 20"/>
          <p:cNvSpPr txBox="1"/>
          <p:nvPr/>
        </p:nvSpPr>
        <p:spPr>
          <a:xfrm>
            <a:off x="7696200" y="3096399"/>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D</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Rectangle 21"/>
          <p:cNvSpPr/>
          <p:nvPr/>
        </p:nvSpPr>
        <p:spPr>
          <a:xfrm>
            <a:off x="7620000" y="2943999"/>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696200" y="2667000"/>
            <a:ext cx="838200" cy="276999"/>
          </a:xfrm>
          <a:prstGeom prst="rect">
            <a:avLst/>
          </a:prstGeom>
          <a:noFill/>
        </p:spPr>
        <p:txBody>
          <a:bodyPr wrap="square" rtlCol="0">
            <a:spAutoFit/>
          </a:bodyPr>
          <a:lstStyle/>
          <a:p>
            <a:pPr algn="ctr"/>
            <a:r>
              <a:rPr lang="en-US" sz="1200" dirty="0" smtClean="0"/>
              <a:t>Product T</a:t>
            </a:r>
            <a:endParaRPr lang="en-US" sz="1200" dirty="0"/>
          </a:p>
        </p:txBody>
      </p:sp>
      <p:sp>
        <p:nvSpPr>
          <p:cNvPr id="24" name="TextBox 23"/>
          <p:cNvSpPr txBox="1"/>
          <p:nvPr/>
        </p:nvSpPr>
        <p:spPr>
          <a:xfrm>
            <a:off x="3962400" y="3048000"/>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B</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Rectangle 24"/>
          <p:cNvSpPr/>
          <p:nvPr/>
        </p:nvSpPr>
        <p:spPr>
          <a:xfrm>
            <a:off x="3886200" y="2895600"/>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962400" y="2618601"/>
            <a:ext cx="838200" cy="276999"/>
          </a:xfrm>
          <a:prstGeom prst="rect">
            <a:avLst/>
          </a:prstGeom>
          <a:noFill/>
        </p:spPr>
        <p:txBody>
          <a:bodyPr wrap="square" rtlCol="0">
            <a:spAutoFit/>
          </a:bodyPr>
          <a:lstStyle/>
          <a:p>
            <a:pPr algn="ctr"/>
            <a:r>
              <a:rPr lang="en-US" sz="1200" dirty="0" smtClean="0"/>
              <a:t>Product S</a:t>
            </a:r>
            <a:endParaRPr lang="en-US" sz="1200" dirty="0"/>
          </a:p>
        </p:txBody>
      </p:sp>
      <p:sp>
        <p:nvSpPr>
          <p:cNvPr id="27" name="TextBox 26"/>
          <p:cNvSpPr txBox="1"/>
          <p:nvPr/>
        </p:nvSpPr>
        <p:spPr>
          <a:xfrm>
            <a:off x="3962400" y="2258199"/>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O</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8" name="Rectangle 27"/>
          <p:cNvSpPr/>
          <p:nvPr/>
        </p:nvSpPr>
        <p:spPr>
          <a:xfrm>
            <a:off x="3886200" y="2105799"/>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962400" y="1828800"/>
            <a:ext cx="838200" cy="276999"/>
          </a:xfrm>
          <a:prstGeom prst="rect">
            <a:avLst/>
          </a:prstGeom>
          <a:noFill/>
        </p:spPr>
        <p:txBody>
          <a:bodyPr wrap="square" rtlCol="0">
            <a:spAutoFit/>
          </a:bodyPr>
          <a:lstStyle/>
          <a:p>
            <a:pPr algn="ctr"/>
            <a:r>
              <a:rPr lang="en-US" sz="1200" dirty="0" smtClean="0"/>
              <a:t>Product Z</a:t>
            </a:r>
            <a:endParaRPr lang="en-US" sz="1200" dirty="0"/>
          </a:p>
        </p:txBody>
      </p:sp>
      <p:sp>
        <p:nvSpPr>
          <p:cNvPr id="30" name="TextBox 29"/>
          <p:cNvSpPr txBox="1"/>
          <p:nvPr/>
        </p:nvSpPr>
        <p:spPr>
          <a:xfrm>
            <a:off x="5029200" y="4343400"/>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E</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1" name="Rectangle 30"/>
          <p:cNvSpPr/>
          <p:nvPr/>
        </p:nvSpPr>
        <p:spPr>
          <a:xfrm>
            <a:off x="4953000" y="4191000"/>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29200" y="3914001"/>
            <a:ext cx="838200" cy="276999"/>
          </a:xfrm>
          <a:prstGeom prst="rect">
            <a:avLst/>
          </a:prstGeom>
          <a:noFill/>
        </p:spPr>
        <p:txBody>
          <a:bodyPr wrap="square" rtlCol="0">
            <a:spAutoFit/>
          </a:bodyPr>
          <a:lstStyle/>
          <a:p>
            <a:pPr algn="ctr"/>
            <a:r>
              <a:rPr lang="en-US" sz="1200" dirty="0" smtClean="0"/>
              <a:t>Product F</a:t>
            </a:r>
            <a:endParaRPr lang="en-US" sz="1200" dirty="0"/>
          </a:p>
        </p:txBody>
      </p:sp>
      <p:sp>
        <p:nvSpPr>
          <p:cNvPr id="33" name="TextBox 32"/>
          <p:cNvSpPr txBox="1"/>
          <p:nvPr/>
        </p:nvSpPr>
        <p:spPr>
          <a:xfrm>
            <a:off x="7086600" y="4343400"/>
            <a:ext cx="914400" cy="276999"/>
          </a:xfrm>
          <a:prstGeom prst="rect">
            <a:avLst/>
          </a:prstGeom>
          <a:solidFill>
            <a:schemeClr val="accent2"/>
          </a:solidFill>
        </p:spPr>
        <p:txBody>
          <a:bodyPr wrap="square" rtlCol="0">
            <a:spAutoFit/>
          </a:bodyPr>
          <a:lstStyle/>
          <a:p>
            <a:r>
              <a:rPr lang="en-US" sz="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Company A</a:t>
            </a:r>
            <a:endParaRPr 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4" name="Rectangle 33"/>
          <p:cNvSpPr/>
          <p:nvPr/>
        </p:nvSpPr>
        <p:spPr>
          <a:xfrm>
            <a:off x="7010400" y="4191000"/>
            <a:ext cx="1066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7086600" y="3914001"/>
            <a:ext cx="838200" cy="276999"/>
          </a:xfrm>
          <a:prstGeom prst="rect">
            <a:avLst/>
          </a:prstGeom>
          <a:noFill/>
        </p:spPr>
        <p:txBody>
          <a:bodyPr wrap="square" rtlCol="0">
            <a:spAutoFit/>
          </a:bodyPr>
          <a:lstStyle/>
          <a:p>
            <a:pPr algn="ctr"/>
            <a:r>
              <a:rPr lang="en-US" sz="1200" dirty="0" smtClean="0"/>
              <a:t>Product X</a:t>
            </a:r>
            <a:endParaRPr lang="en-US" sz="1200" dirty="0"/>
          </a:p>
        </p:txBody>
      </p:sp>
      <p:sp>
        <p:nvSpPr>
          <p:cNvPr id="36"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Competitive Milestone </a:t>
            </a:r>
            <a:endParaRPr lang="en-US" sz="2000" b="1" dirty="0">
              <a:solidFill>
                <a:schemeClr val="bg1"/>
              </a:solidFill>
              <a:latin typeface="Bell MT" pitchFamily="18" charset="0"/>
            </a:endParaRPr>
          </a:p>
        </p:txBody>
      </p:sp>
      <p:sp>
        <p:nvSpPr>
          <p:cNvPr id="39" name="TextBox 38"/>
          <p:cNvSpPr txBox="1"/>
          <p:nvPr/>
        </p:nvSpPr>
        <p:spPr>
          <a:xfrm>
            <a:off x="228600" y="1444823"/>
            <a:ext cx="1066800" cy="307777"/>
          </a:xfrm>
          <a:prstGeom prst="rect">
            <a:avLst/>
          </a:prstGeom>
          <a:noFill/>
        </p:spPr>
        <p:txBody>
          <a:bodyPr wrap="square" rtlCol="0">
            <a:spAutoFit/>
          </a:bodyPr>
          <a:lstStyle/>
          <a:p>
            <a:pPr algn="ctr"/>
            <a:r>
              <a:rPr lang="en-US" sz="1400" b="1" i="1" dirty="0" smtClean="0"/>
              <a:t>Launches</a:t>
            </a:r>
            <a:endParaRPr lang="en-US" sz="1400" b="1" i="1" dirty="0"/>
          </a:p>
        </p:txBody>
      </p:sp>
      <p:sp>
        <p:nvSpPr>
          <p:cNvPr id="40" name="TextBox 39"/>
          <p:cNvSpPr txBox="1"/>
          <p:nvPr/>
        </p:nvSpPr>
        <p:spPr>
          <a:xfrm>
            <a:off x="228600" y="3886200"/>
            <a:ext cx="1645920" cy="307777"/>
          </a:xfrm>
          <a:prstGeom prst="rect">
            <a:avLst/>
          </a:prstGeom>
          <a:noFill/>
        </p:spPr>
        <p:txBody>
          <a:bodyPr wrap="square" rtlCol="0">
            <a:spAutoFit/>
          </a:bodyPr>
          <a:lstStyle/>
          <a:p>
            <a:pPr algn="ctr"/>
            <a:r>
              <a:rPr lang="en-US" sz="1400" b="1" i="1" dirty="0" smtClean="0"/>
              <a:t>Patent Expiry : LOEs</a:t>
            </a:r>
            <a:endParaRPr lang="en-US" sz="1400" b="1" i="1" dirty="0"/>
          </a:p>
        </p:txBody>
      </p:sp>
      <p:sp>
        <p:nvSpPr>
          <p:cNvPr id="41" name="TextBox 40"/>
          <p:cNvSpPr txBox="1"/>
          <p:nvPr/>
        </p:nvSpPr>
        <p:spPr>
          <a:xfrm>
            <a:off x="152400" y="6451684"/>
            <a:ext cx="9144000" cy="253916"/>
          </a:xfrm>
          <a:prstGeom prst="rect">
            <a:avLst/>
          </a:prstGeom>
          <a:noFill/>
        </p:spPr>
        <p:txBody>
          <a:bodyPr wrap="square" rtlCol="0">
            <a:spAutoFit/>
          </a:bodyPr>
          <a:lstStyle/>
          <a:p>
            <a:r>
              <a:rPr lang="en-US" sz="1050" dirty="0" smtClean="0"/>
              <a:t>LOEs : loss of exclusivity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xmlns="" val="1743305889"/>
              </p:ext>
            </p:extLst>
          </p:nvPr>
        </p:nvGraphicFramePr>
        <p:xfrm>
          <a:off x="152400" y="845403"/>
          <a:ext cx="8991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57200" y="5493603"/>
            <a:ext cx="685800" cy="338554"/>
          </a:xfrm>
          <a:prstGeom prst="rect">
            <a:avLst/>
          </a:prstGeom>
          <a:noFill/>
        </p:spPr>
        <p:txBody>
          <a:bodyPr wrap="square" rtlCol="0">
            <a:spAutoFit/>
          </a:bodyPr>
          <a:lstStyle/>
          <a:p>
            <a:r>
              <a:rPr lang="en-US" sz="1600" b="1" dirty="0" smtClean="0"/>
              <a:t>DOSE</a:t>
            </a:r>
            <a:endParaRPr lang="en-US" sz="1600" b="1" dirty="0"/>
          </a:p>
        </p:txBody>
      </p:sp>
      <p:sp>
        <p:nvSpPr>
          <p:cNvPr id="10" name="TextBox 9"/>
          <p:cNvSpPr txBox="1"/>
          <p:nvPr/>
        </p:nvSpPr>
        <p:spPr>
          <a:xfrm>
            <a:off x="1295400" y="5493603"/>
            <a:ext cx="822960" cy="646331"/>
          </a:xfrm>
          <a:prstGeom prst="rect">
            <a:avLst/>
          </a:prstGeom>
          <a:noFill/>
        </p:spPr>
        <p:txBody>
          <a:bodyPr wrap="square" rtlCol="0">
            <a:spAutoFit/>
          </a:bodyPr>
          <a:lstStyle/>
          <a:p>
            <a:pPr algn="ctr"/>
            <a:r>
              <a:rPr lang="en-US" sz="1200" dirty="0" smtClean="0"/>
              <a:t>500mg IM once a month</a:t>
            </a:r>
            <a:endParaRPr lang="en-US" sz="1200" dirty="0"/>
          </a:p>
        </p:txBody>
      </p:sp>
      <p:sp>
        <p:nvSpPr>
          <p:cNvPr id="14" name="TextBox 13"/>
          <p:cNvSpPr txBox="1"/>
          <p:nvPr/>
        </p:nvSpPr>
        <p:spPr>
          <a:xfrm>
            <a:off x="2143125" y="5493603"/>
            <a:ext cx="822960" cy="830997"/>
          </a:xfrm>
          <a:prstGeom prst="rect">
            <a:avLst/>
          </a:prstGeom>
          <a:noFill/>
        </p:spPr>
        <p:txBody>
          <a:bodyPr wrap="square" rtlCol="0">
            <a:spAutoFit/>
          </a:bodyPr>
          <a:lstStyle/>
          <a:p>
            <a:pPr algn="ctr"/>
            <a:r>
              <a:rPr lang="en-US" sz="1200" dirty="0" smtClean="0"/>
              <a:t>1250mg orally once a day</a:t>
            </a:r>
            <a:endParaRPr lang="en-US" sz="1200" dirty="0"/>
          </a:p>
        </p:txBody>
      </p:sp>
      <p:sp>
        <p:nvSpPr>
          <p:cNvPr id="15" name="TextBox 14"/>
          <p:cNvSpPr txBox="1"/>
          <p:nvPr/>
        </p:nvSpPr>
        <p:spPr>
          <a:xfrm>
            <a:off x="2990850" y="5493603"/>
            <a:ext cx="822960" cy="646331"/>
          </a:xfrm>
          <a:prstGeom prst="rect">
            <a:avLst/>
          </a:prstGeom>
          <a:noFill/>
        </p:spPr>
        <p:txBody>
          <a:bodyPr wrap="square" rtlCol="0">
            <a:spAutoFit/>
          </a:bodyPr>
          <a:lstStyle/>
          <a:p>
            <a:pPr algn="ctr"/>
            <a:r>
              <a:rPr lang="en-US" sz="1200" dirty="0" smtClean="0"/>
              <a:t>2mg/kg IV once a week</a:t>
            </a:r>
            <a:endParaRPr lang="en-US" sz="1200" dirty="0"/>
          </a:p>
        </p:txBody>
      </p:sp>
      <p:sp>
        <p:nvSpPr>
          <p:cNvPr id="16" name="TextBox 15"/>
          <p:cNvSpPr txBox="1"/>
          <p:nvPr/>
        </p:nvSpPr>
        <p:spPr>
          <a:xfrm>
            <a:off x="3838575" y="5493603"/>
            <a:ext cx="822960" cy="646331"/>
          </a:xfrm>
          <a:prstGeom prst="rect">
            <a:avLst/>
          </a:prstGeom>
          <a:noFill/>
        </p:spPr>
        <p:txBody>
          <a:bodyPr wrap="square" rtlCol="0">
            <a:spAutoFit/>
          </a:bodyPr>
          <a:lstStyle/>
          <a:p>
            <a:pPr algn="ctr"/>
            <a:r>
              <a:rPr lang="en-US" sz="1200" dirty="0" smtClean="0"/>
              <a:t>420mg IV once in 3 weeks</a:t>
            </a:r>
            <a:endParaRPr lang="en-US" sz="1200" dirty="0"/>
          </a:p>
        </p:txBody>
      </p:sp>
      <p:sp>
        <p:nvSpPr>
          <p:cNvPr id="17" name="TextBox 16"/>
          <p:cNvSpPr txBox="1"/>
          <p:nvPr/>
        </p:nvSpPr>
        <p:spPr>
          <a:xfrm>
            <a:off x="4686300" y="5493603"/>
            <a:ext cx="868680" cy="830997"/>
          </a:xfrm>
          <a:prstGeom prst="rect">
            <a:avLst/>
          </a:prstGeom>
          <a:noFill/>
        </p:spPr>
        <p:txBody>
          <a:bodyPr wrap="square" rtlCol="0">
            <a:spAutoFit/>
          </a:bodyPr>
          <a:lstStyle/>
          <a:p>
            <a:pPr algn="ctr"/>
            <a:r>
              <a:rPr lang="en-US" sz="1200" dirty="0" smtClean="0"/>
              <a:t>250mg/m</a:t>
            </a:r>
            <a:r>
              <a:rPr lang="en-US" sz="1200" baseline="30000" dirty="0" smtClean="0"/>
              <a:t>2</a:t>
            </a:r>
            <a:r>
              <a:rPr lang="en-US" sz="1200" dirty="0" smtClean="0"/>
              <a:t> IV once in 3 weeks</a:t>
            </a:r>
            <a:endParaRPr lang="en-US" sz="1200" dirty="0"/>
          </a:p>
        </p:txBody>
      </p:sp>
      <p:sp>
        <p:nvSpPr>
          <p:cNvPr id="19" name="TextBox 18"/>
          <p:cNvSpPr txBox="1"/>
          <p:nvPr/>
        </p:nvSpPr>
        <p:spPr>
          <a:xfrm>
            <a:off x="5579745" y="5493603"/>
            <a:ext cx="868680" cy="646331"/>
          </a:xfrm>
          <a:prstGeom prst="rect">
            <a:avLst/>
          </a:prstGeom>
          <a:noFill/>
        </p:spPr>
        <p:txBody>
          <a:bodyPr wrap="square" rtlCol="0">
            <a:spAutoFit/>
          </a:bodyPr>
          <a:lstStyle/>
          <a:p>
            <a:pPr algn="ctr"/>
            <a:r>
              <a:rPr lang="en-US" sz="1200" dirty="0" smtClean="0"/>
              <a:t>2500mg/m</a:t>
            </a:r>
            <a:r>
              <a:rPr lang="en-US" sz="1200" baseline="30000" dirty="0" smtClean="0"/>
              <a:t>2</a:t>
            </a:r>
            <a:r>
              <a:rPr lang="en-US" sz="1200" dirty="0" smtClean="0"/>
              <a:t> orally once a day</a:t>
            </a:r>
            <a:endParaRPr lang="en-US" sz="1200" dirty="0"/>
          </a:p>
        </p:txBody>
      </p:sp>
      <p:sp>
        <p:nvSpPr>
          <p:cNvPr id="20" name="TextBox 19"/>
          <p:cNvSpPr txBox="1"/>
          <p:nvPr/>
        </p:nvSpPr>
        <p:spPr>
          <a:xfrm>
            <a:off x="6473190" y="5493603"/>
            <a:ext cx="822960" cy="830997"/>
          </a:xfrm>
          <a:prstGeom prst="rect">
            <a:avLst/>
          </a:prstGeom>
          <a:noFill/>
        </p:spPr>
        <p:txBody>
          <a:bodyPr wrap="square" rtlCol="0">
            <a:spAutoFit/>
          </a:bodyPr>
          <a:lstStyle/>
          <a:p>
            <a:pPr algn="ctr"/>
            <a:r>
              <a:rPr lang="en-US" sz="1200" dirty="0" smtClean="0"/>
              <a:t>125mg orally once a day</a:t>
            </a:r>
            <a:endParaRPr lang="en-US" sz="1200" dirty="0"/>
          </a:p>
        </p:txBody>
      </p:sp>
      <p:sp>
        <p:nvSpPr>
          <p:cNvPr id="21" name="TextBox 20"/>
          <p:cNvSpPr txBox="1"/>
          <p:nvPr/>
        </p:nvSpPr>
        <p:spPr>
          <a:xfrm>
            <a:off x="7320915" y="5493603"/>
            <a:ext cx="822960" cy="830997"/>
          </a:xfrm>
          <a:prstGeom prst="rect">
            <a:avLst/>
          </a:prstGeom>
          <a:noFill/>
        </p:spPr>
        <p:txBody>
          <a:bodyPr wrap="square" rtlCol="0">
            <a:spAutoFit/>
          </a:bodyPr>
          <a:lstStyle/>
          <a:p>
            <a:pPr algn="ctr"/>
            <a:r>
              <a:rPr lang="en-US" sz="1200" dirty="0" smtClean="0"/>
              <a:t>10mg orally once a day</a:t>
            </a:r>
            <a:endParaRPr lang="en-US" sz="1200" dirty="0"/>
          </a:p>
        </p:txBody>
      </p:sp>
      <p:sp>
        <p:nvSpPr>
          <p:cNvPr id="22" name="TextBox 21"/>
          <p:cNvSpPr txBox="1"/>
          <p:nvPr/>
        </p:nvSpPr>
        <p:spPr>
          <a:xfrm>
            <a:off x="8168640" y="5493603"/>
            <a:ext cx="822960" cy="646331"/>
          </a:xfrm>
          <a:prstGeom prst="rect">
            <a:avLst/>
          </a:prstGeom>
          <a:noFill/>
        </p:spPr>
        <p:txBody>
          <a:bodyPr wrap="square" rtlCol="0">
            <a:spAutoFit/>
          </a:bodyPr>
          <a:lstStyle/>
          <a:p>
            <a:pPr algn="ctr"/>
            <a:r>
              <a:rPr lang="en-US" sz="1200" dirty="0" smtClean="0"/>
              <a:t>3.6mg/kg IV once in 3 weeks</a:t>
            </a:r>
            <a:endParaRPr lang="en-US" sz="1200" dirty="0"/>
          </a:p>
        </p:txBody>
      </p:sp>
      <p:sp>
        <p:nvSpPr>
          <p:cNvPr id="2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Pricing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idx="1"/>
          </p:nvPr>
        </p:nvSpPr>
        <p:spPr>
          <a:xfrm>
            <a:off x="457200" y="609600"/>
            <a:ext cx="8229600" cy="6019800"/>
          </a:xfrm>
        </p:spPr>
        <p:txBody>
          <a:bodyPr>
            <a:noAutofit/>
          </a:bodyPr>
          <a:lstStyle/>
          <a:p>
            <a:r>
              <a:rPr lang="en-IN" sz="1800" dirty="0" smtClean="0">
                <a:latin typeface="Bell MT" pitchFamily="18" charset="0"/>
              </a:rPr>
              <a:t>Breast cancer represents 14% of all new cancer cases in USA</a:t>
            </a:r>
          </a:p>
          <a:p>
            <a:r>
              <a:rPr lang="en-US" sz="1800" dirty="0" smtClean="0">
                <a:latin typeface="Bell MT" pitchFamily="18" charset="0"/>
              </a:rPr>
              <a:t>60% of the patients are identified at Stage I and Stage II of breast cancer due to improved diagnostic testing and awareness among individuals</a:t>
            </a:r>
          </a:p>
          <a:p>
            <a:r>
              <a:rPr lang="en-US" sz="1800" dirty="0" smtClean="0">
                <a:latin typeface="Bell MT" pitchFamily="18" charset="0"/>
              </a:rPr>
              <a:t>Treatment is currently determined based on hormone-receptor and HER2 expression, and successful therapies are often those tailored to specific subpopulations</a:t>
            </a:r>
          </a:p>
          <a:p>
            <a:r>
              <a:rPr lang="en-US" sz="1800" dirty="0" smtClean="0">
                <a:latin typeface="Bell MT" pitchFamily="18" charset="0"/>
              </a:rPr>
              <a:t>Sales of breast cancer therapies are expected to almost double through 2023, fueled by growth in several distinct market segments and is anticipated to be led by oral targeted therapies like </a:t>
            </a:r>
            <a:r>
              <a:rPr lang="en-US" sz="1800" dirty="0" err="1" smtClean="0">
                <a:latin typeface="Bell MT" pitchFamily="18" charset="0"/>
              </a:rPr>
              <a:t>Ibrance</a:t>
            </a:r>
            <a:r>
              <a:rPr lang="en-US" sz="1800" dirty="0" smtClean="0">
                <a:latin typeface="Bell MT" pitchFamily="18" charset="0"/>
              </a:rPr>
              <a:t> and </a:t>
            </a:r>
            <a:r>
              <a:rPr lang="en-US" sz="1800" dirty="0" err="1" smtClean="0">
                <a:latin typeface="Bell MT" pitchFamily="18" charset="0"/>
              </a:rPr>
              <a:t>Tykerb</a:t>
            </a:r>
            <a:r>
              <a:rPr lang="en-US" sz="1800" dirty="0" smtClean="0">
                <a:latin typeface="Bell MT" pitchFamily="18" charset="0"/>
              </a:rPr>
              <a:t> </a:t>
            </a:r>
          </a:p>
          <a:p>
            <a:r>
              <a:rPr lang="en-US" sz="1800" dirty="0" smtClean="0">
                <a:latin typeface="Bell MT" pitchFamily="18" charset="0"/>
              </a:rPr>
              <a:t>The treatment of breast cancer remains an active area of research with a rich and diverse product pipeline</a:t>
            </a:r>
          </a:p>
          <a:p>
            <a:r>
              <a:rPr lang="en-US" sz="1800" dirty="0" smtClean="0">
                <a:latin typeface="Bell MT" pitchFamily="18" charset="0"/>
              </a:rPr>
              <a:t>A competitive current therapies market means that barriers to entry are high, and relatively few of the many therapies in development will enter this lucrative market</a:t>
            </a:r>
          </a:p>
          <a:p>
            <a:r>
              <a:rPr lang="en-US" sz="1800" dirty="0" smtClean="0">
                <a:latin typeface="Bell MT" pitchFamily="18" charset="0"/>
              </a:rPr>
              <a:t>The most awaited products in the pipeline are CDK4/6 inhibitors and PARP inhibitors</a:t>
            </a:r>
          </a:p>
          <a:p>
            <a:r>
              <a:rPr lang="en-US" sz="1800" dirty="0" smtClean="0">
                <a:latin typeface="Bell MT" pitchFamily="18" charset="0"/>
              </a:rPr>
              <a:t>The next couple of years are crucial and busy due to a number of product launches</a:t>
            </a:r>
          </a:p>
          <a:p>
            <a:r>
              <a:rPr lang="en-US" sz="1800" dirty="0" smtClean="0">
                <a:latin typeface="Bell MT" pitchFamily="18" charset="0"/>
              </a:rPr>
              <a:t>Although the targeted therapies are more effective and user friendly, they are expensive and mostly cost more than $60,000 for a year</a:t>
            </a:r>
          </a:p>
          <a:p>
            <a:endParaRPr lang="en-IN" sz="1800" dirty="0">
              <a:latin typeface="Bell MT" pitchFamily="18" charset="0"/>
            </a:endParaRPr>
          </a:p>
        </p:txBody>
      </p:sp>
      <p:sp>
        <p:nvSpPr>
          <p:cNvPr id="4"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chemeClr val="bg1"/>
                </a:solidFill>
                <a:latin typeface="Bell MT" pitchFamily="18" charset="0"/>
              </a:rPr>
              <a:t>Conclusion </a:t>
            </a:r>
            <a:endParaRPr lang="en-US" sz="2000" b="1" dirty="0">
              <a:solidFill>
                <a:schemeClr val="bg1"/>
              </a:solidFill>
              <a:latin typeface="Bell MT" pitchFamily="18" charset="0"/>
            </a:endParaRPr>
          </a:p>
        </p:txBody>
      </p:sp>
    </p:spTree>
    <p:extLst>
      <p:ext uri="{BB962C8B-B14F-4D97-AF65-F5344CB8AC3E}">
        <p14:creationId xmlns:p14="http://schemas.microsoft.com/office/powerpoint/2010/main" xmlns="" val="368812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dna-gray-medical-ppt-backgrounds-powerpoint.jpg"/>
          <p:cNvPicPr>
            <a:picLocks noChangeAspect="1" noChangeArrowheads="1"/>
          </p:cNvPicPr>
          <p:nvPr/>
        </p:nvPicPr>
        <p:blipFill>
          <a:blip r:embed="rId2">
            <a:duotone>
              <a:prstClr val="black"/>
              <a:schemeClr val="accent3">
                <a:tint val="45000"/>
                <a:satMod val="400000"/>
              </a:schemeClr>
            </a:duotone>
            <a:extLs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ln>
            <a:noFill/>
          </a:ln>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914400" y="2667000"/>
            <a:ext cx="3200400" cy="1143000"/>
          </a:xfrm>
        </p:spPr>
        <p:txBody>
          <a:bodyPr>
            <a:noAutofit/>
          </a:bodyPr>
          <a:lstStyle/>
          <a:p>
            <a:r>
              <a:rPr lang="en-US" sz="4800" b="1" dirty="0" smtClean="0">
                <a:solidFill>
                  <a:schemeClr val="bg1"/>
                </a:solidFill>
                <a:latin typeface="Bell MT" pitchFamily="18" charset="0"/>
              </a:rPr>
              <a:t>Lung Cancer</a:t>
            </a:r>
            <a:endParaRPr lang="en-US" sz="4800" b="1" dirty="0">
              <a:solidFill>
                <a:schemeClr val="bg1"/>
              </a:solidFill>
              <a:latin typeface="Bell MT" pitchFamily="18" charset="0"/>
            </a:endParaRPr>
          </a:p>
        </p:txBody>
      </p:sp>
    </p:spTree>
    <p:extLst>
      <p:ext uri="{BB962C8B-B14F-4D97-AF65-F5344CB8AC3E}">
        <p14:creationId xmlns:p14="http://schemas.microsoft.com/office/powerpoint/2010/main" xmlns="" val="525313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dna-gray-medical-ppt-backgrounds-powerpoint.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10555" b="78889"/>
          <a:stretch/>
        </p:blipFill>
        <p:spPr bwMode="auto">
          <a:xfrm>
            <a:off x="-30480" y="0"/>
            <a:ext cx="9174480" cy="7239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41960" y="-209550"/>
            <a:ext cx="8229600" cy="1143000"/>
          </a:xfrm>
        </p:spPr>
        <p:txBody>
          <a:bodyPr/>
          <a:lstStyle/>
          <a:p>
            <a:r>
              <a:rPr lang="en-US" b="1" dirty="0" smtClean="0">
                <a:solidFill>
                  <a:schemeClr val="bg1"/>
                </a:solidFill>
                <a:latin typeface="Bell MT" pitchFamily="18" charset="0"/>
              </a:rPr>
              <a:t>Introduction – Why Oncology</a:t>
            </a:r>
            <a:endParaRPr lang="en-US" b="1" dirty="0">
              <a:solidFill>
                <a:schemeClr val="bg1"/>
              </a:solidFill>
              <a:latin typeface="Bell MT" pitchFamily="18" charset="0"/>
            </a:endParaRPr>
          </a:p>
        </p:txBody>
      </p:sp>
      <p:sp>
        <p:nvSpPr>
          <p:cNvPr id="3" name="Content Placeholder 2"/>
          <p:cNvSpPr>
            <a:spLocks noGrp="1"/>
          </p:cNvSpPr>
          <p:nvPr>
            <p:ph idx="1"/>
          </p:nvPr>
        </p:nvSpPr>
        <p:spPr>
          <a:xfrm>
            <a:off x="441960" y="990600"/>
            <a:ext cx="8229600" cy="4525963"/>
          </a:xfrm>
        </p:spPr>
        <p:txBody>
          <a:bodyPr>
            <a:noAutofit/>
          </a:bodyPr>
          <a:lstStyle/>
          <a:p>
            <a:r>
              <a:rPr lang="en-IN" sz="1800" dirty="0">
                <a:latin typeface="Bell MT" pitchFamily="18" charset="0"/>
              </a:rPr>
              <a:t>Cancer is the leading cause of death in economically developed countries and the second leading cause of death in developing </a:t>
            </a:r>
            <a:r>
              <a:rPr lang="en-IN" sz="1800" dirty="0" smtClean="0">
                <a:latin typeface="Bell MT" pitchFamily="18" charset="0"/>
              </a:rPr>
              <a:t>countries</a:t>
            </a:r>
          </a:p>
          <a:p>
            <a:endParaRPr lang="en-IN" sz="1100" dirty="0" smtClean="0">
              <a:latin typeface="Bell MT" pitchFamily="18" charset="0"/>
            </a:endParaRPr>
          </a:p>
          <a:p>
            <a:r>
              <a:rPr lang="en-IN" sz="1800" dirty="0">
                <a:latin typeface="Bell MT" pitchFamily="18" charset="0"/>
              </a:rPr>
              <a:t>A</a:t>
            </a:r>
            <a:r>
              <a:rPr lang="en-IN" sz="1800" dirty="0" smtClean="0">
                <a:latin typeface="Bell MT" pitchFamily="18" charset="0"/>
              </a:rPr>
              <a:t>ccording to a research by The University of Texas M. D. Anderson Cancer Centre, over </a:t>
            </a:r>
            <a:r>
              <a:rPr lang="en-IN" sz="1800" dirty="0">
                <a:latin typeface="Bell MT" pitchFamily="18" charset="0"/>
              </a:rPr>
              <a:t>the next 20 years, the number of new cancer cases diagnosed annually in the United States will increase by 45 percent, from 1.6 million in 2010 to 2.3 million in </a:t>
            </a:r>
            <a:r>
              <a:rPr lang="en-IN" sz="1800" dirty="0" smtClean="0">
                <a:latin typeface="Bell MT" pitchFamily="18" charset="0"/>
              </a:rPr>
              <a:t>2030</a:t>
            </a:r>
          </a:p>
          <a:p>
            <a:endParaRPr lang="en-US" sz="900" dirty="0">
              <a:latin typeface="Bell MT" pitchFamily="18" charset="0"/>
            </a:endParaRPr>
          </a:p>
          <a:p>
            <a:r>
              <a:rPr lang="en-IN" sz="1800" dirty="0">
                <a:latin typeface="Bell MT" pitchFamily="18" charset="0"/>
              </a:rPr>
              <a:t>The following aspects make oncology </a:t>
            </a:r>
            <a:r>
              <a:rPr lang="en-IN" sz="1800" dirty="0" smtClean="0">
                <a:latin typeface="Bell MT" pitchFamily="18" charset="0"/>
              </a:rPr>
              <a:t>unique:</a:t>
            </a:r>
          </a:p>
          <a:p>
            <a:pPr lvl="1"/>
            <a:r>
              <a:rPr lang="en-IN" sz="1800" dirty="0" smtClean="0">
                <a:latin typeface="Bell MT" pitchFamily="18" charset="0"/>
              </a:rPr>
              <a:t>Epidemiology</a:t>
            </a:r>
          </a:p>
          <a:p>
            <a:pPr lvl="1"/>
            <a:r>
              <a:rPr lang="en-IN" sz="1800" dirty="0" smtClean="0">
                <a:latin typeface="Bell MT" pitchFamily="18" charset="0"/>
              </a:rPr>
              <a:t>Global Market Analysis</a:t>
            </a:r>
          </a:p>
          <a:p>
            <a:pPr lvl="1"/>
            <a:r>
              <a:rPr lang="en-IN" sz="1800" dirty="0" smtClean="0">
                <a:latin typeface="Bell MT" pitchFamily="18" charset="0"/>
              </a:rPr>
              <a:t>Pipeline Analysis</a:t>
            </a:r>
          </a:p>
          <a:p>
            <a:pPr lvl="1"/>
            <a:r>
              <a:rPr lang="en-IN" sz="1800" dirty="0" smtClean="0">
                <a:latin typeface="Bell MT" pitchFamily="18" charset="0"/>
              </a:rPr>
              <a:t>Competitive Analysis</a:t>
            </a:r>
          </a:p>
          <a:p>
            <a:pPr lvl="1"/>
            <a:r>
              <a:rPr lang="en-IN" sz="1800" dirty="0" smtClean="0">
                <a:latin typeface="Bell MT" pitchFamily="18" charset="0"/>
              </a:rPr>
              <a:t>High </a:t>
            </a:r>
            <a:r>
              <a:rPr lang="en-IN" sz="1800" dirty="0">
                <a:latin typeface="Bell MT" pitchFamily="18" charset="0"/>
              </a:rPr>
              <a:t>pharmaceutical spending</a:t>
            </a:r>
            <a:endParaRPr lang="en-US" sz="1800" dirty="0">
              <a:latin typeface="Bell MT" pitchFamily="18" charset="0"/>
            </a:endParaRPr>
          </a:p>
          <a:p>
            <a:pPr lvl="1"/>
            <a:r>
              <a:rPr lang="en-IN" sz="1800" dirty="0" smtClean="0">
                <a:latin typeface="Bell MT" pitchFamily="18" charset="0"/>
              </a:rPr>
              <a:t>High </a:t>
            </a:r>
            <a:r>
              <a:rPr lang="en-IN" sz="1800" dirty="0">
                <a:latin typeface="Bell MT" pitchFamily="18" charset="0"/>
              </a:rPr>
              <a:t>unmet need</a:t>
            </a:r>
            <a:endParaRPr lang="en-US" sz="1800" dirty="0">
              <a:latin typeface="Bell MT" pitchFamily="18" charset="0"/>
            </a:endParaRPr>
          </a:p>
          <a:p>
            <a:pPr lvl="1"/>
            <a:r>
              <a:rPr lang="en-IN" sz="1800" dirty="0">
                <a:latin typeface="Bell MT" pitchFamily="18" charset="0"/>
              </a:rPr>
              <a:t>P</a:t>
            </a:r>
            <a:r>
              <a:rPr lang="en-IN" sz="1800" dirty="0" smtClean="0">
                <a:latin typeface="Bell MT" pitchFamily="18" charset="0"/>
              </a:rPr>
              <a:t>aradigm </a:t>
            </a:r>
            <a:r>
              <a:rPr lang="en-IN" sz="1800" dirty="0">
                <a:latin typeface="Bell MT" pitchFamily="18" charset="0"/>
              </a:rPr>
              <a:t>shift with treatment modality with the emergence of targeted therapies and personalized </a:t>
            </a:r>
            <a:r>
              <a:rPr lang="en-IN" sz="1800" dirty="0" smtClean="0">
                <a:latin typeface="Bell MT" pitchFamily="18" charset="0"/>
              </a:rPr>
              <a:t>medicines</a:t>
            </a:r>
            <a:endParaRPr lang="en-US" sz="1800" dirty="0">
              <a:latin typeface="Bell MT" pitchFamily="18" charset="0"/>
            </a:endParaRPr>
          </a:p>
          <a:p>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Epidemiology</a:t>
            </a:r>
            <a:endParaRPr lang="en-US" sz="2000" b="1" dirty="0">
              <a:solidFill>
                <a:schemeClr val="bg1"/>
              </a:solidFill>
              <a:latin typeface="Bell MT"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2056196510"/>
              </p:ext>
            </p:extLst>
          </p:nvPr>
        </p:nvGraphicFramePr>
        <p:xfrm>
          <a:off x="1219200" y="762000"/>
          <a:ext cx="6934200" cy="3840480"/>
        </p:xfrm>
        <a:graphic>
          <a:graphicData uri="http://schemas.openxmlformats.org/drawingml/2006/table">
            <a:tbl>
              <a:tblPr/>
              <a:tblGrid>
                <a:gridCol w="3467100"/>
                <a:gridCol w="3467100"/>
              </a:tblGrid>
              <a:tr h="480060">
                <a:tc>
                  <a:txBody>
                    <a:bodyPr/>
                    <a:lstStyle/>
                    <a:p>
                      <a:pPr marL="0" marR="0" algn="ctr">
                        <a:lnSpc>
                          <a:spcPct val="150000"/>
                        </a:lnSpc>
                        <a:spcBef>
                          <a:spcPts val="0"/>
                        </a:spcBef>
                        <a:spcAft>
                          <a:spcPts val="0"/>
                        </a:spcAft>
                      </a:pPr>
                      <a:r>
                        <a:rPr lang="en-US" sz="1600" b="1" dirty="0">
                          <a:latin typeface="Times New Roman"/>
                          <a:ea typeface="Calibri"/>
                          <a:cs typeface="Times New Roman"/>
                        </a:rPr>
                        <a:t>Parameter</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marL="0" marR="0" algn="ctr">
                        <a:lnSpc>
                          <a:spcPct val="150000"/>
                        </a:lnSpc>
                        <a:spcBef>
                          <a:spcPts val="0"/>
                        </a:spcBef>
                        <a:spcAft>
                          <a:spcPts val="0"/>
                        </a:spcAft>
                      </a:pPr>
                      <a:r>
                        <a:rPr lang="en-US" sz="1600" b="1" dirty="0">
                          <a:latin typeface="Times New Roman"/>
                          <a:ea typeface="Calibri"/>
                          <a:cs typeface="Times New Roman"/>
                        </a:rPr>
                        <a:t>Data</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r>
              <a:tr h="480060">
                <a:tc>
                  <a:txBody>
                    <a:bodyPr/>
                    <a:lstStyle/>
                    <a:p>
                      <a:pPr marL="0" marR="0">
                        <a:lnSpc>
                          <a:spcPct val="150000"/>
                        </a:lnSpc>
                        <a:spcBef>
                          <a:spcPts val="0"/>
                        </a:spcBef>
                        <a:spcAft>
                          <a:spcPts val="0"/>
                        </a:spcAft>
                      </a:pPr>
                      <a:r>
                        <a:rPr lang="en-US" sz="1400" dirty="0">
                          <a:latin typeface="Times New Roman"/>
                          <a:ea typeface="Calibri"/>
                          <a:cs typeface="Times New Roman"/>
                        </a:rPr>
                        <a:t>Estimated incidence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221,200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0">
                <a:tc>
                  <a:txBody>
                    <a:bodyPr/>
                    <a:lstStyle/>
                    <a:p>
                      <a:pPr marL="0" marR="0">
                        <a:lnSpc>
                          <a:spcPct val="150000"/>
                        </a:lnSpc>
                        <a:spcBef>
                          <a:spcPts val="0"/>
                        </a:spcBef>
                        <a:spcAft>
                          <a:spcPts val="0"/>
                        </a:spcAft>
                      </a:pPr>
                      <a:r>
                        <a:rPr lang="en-US" sz="1400" dirty="0">
                          <a:latin typeface="Times New Roman"/>
                          <a:ea typeface="Calibri"/>
                          <a:cs typeface="Times New Roman"/>
                        </a:rPr>
                        <a:t>Estimated mortality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158,040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0">
                <a:tc>
                  <a:txBody>
                    <a:bodyPr/>
                    <a:lstStyle/>
                    <a:p>
                      <a:pPr marL="0" marR="0">
                        <a:lnSpc>
                          <a:spcPct val="150000"/>
                        </a:lnSpc>
                        <a:spcBef>
                          <a:spcPts val="0"/>
                        </a:spcBef>
                        <a:spcAft>
                          <a:spcPts val="0"/>
                        </a:spcAft>
                      </a:pPr>
                      <a:r>
                        <a:rPr lang="en-US" sz="1400" dirty="0">
                          <a:latin typeface="Times New Roman"/>
                          <a:ea typeface="Calibri"/>
                          <a:cs typeface="Times New Roman"/>
                        </a:rPr>
                        <a:t>Median age at diagnosis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70 yrs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0">
                <a:tc>
                  <a:txBody>
                    <a:bodyPr/>
                    <a:lstStyle/>
                    <a:p>
                      <a:pPr marL="0" marR="0">
                        <a:lnSpc>
                          <a:spcPct val="150000"/>
                        </a:lnSpc>
                        <a:spcBef>
                          <a:spcPts val="0"/>
                        </a:spcBef>
                        <a:spcAft>
                          <a:spcPts val="0"/>
                        </a:spcAft>
                      </a:pPr>
                      <a:r>
                        <a:rPr lang="en-US" sz="1400">
                          <a:latin typeface="Times New Roman"/>
                          <a:ea typeface="Calibri"/>
                          <a:cs typeface="Times New Roman"/>
                        </a:rPr>
                        <a:t>Median age at death</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72 yrs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0">
                <a:tc>
                  <a:txBody>
                    <a:bodyPr/>
                    <a:lstStyle/>
                    <a:p>
                      <a:pPr marL="0" marR="0">
                        <a:lnSpc>
                          <a:spcPct val="150000"/>
                        </a:lnSpc>
                        <a:spcBef>
                          <a:spcPts val="0"/>
                        </a:spcBef>
                        <a:spcAft>
                          <a:spcPts val="0"/>
                        </a:spcAft>
                      </a:pPr>
                      <a:r>
                        <a:rPr lang="en-US" sz="1400">
                          <a:latin typeface="Times New Roman"/>
                          <a:ea typeface="Calibri"/>
                          <a:cs typeface="Times New Roman"/>
                        </a:rPr>
                        <a:t>Age adjusted incidence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60.1/100,000/yr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0">
                <a:tc>
                  <a:txBody>
                    <a:bodyPr/>
                    <a:lstStyle/>
                    <a:p>
                      <a:pPr marL="0" marR="0">
                        <a:lnSpc>
                          <a:spcPct val="150000"/>
                        </a:lnSpc>
                        <a:spcBef>
                          <a:spcPts val="0"/>
                        </a:spcBef>
                        <a:spcAft>
                          <a:spcPts val="0"/>
                        </a:spcAft>
                      </a:pPr>
                      <a:r>
                        <a:rPr lang="en-US" sz="1400">
                          <a:latin typeface="Times New Roman"/>
                          <a:ea typeface="Calibri"/>
                          <a:cs typeface="Times New Roman"/>
                        </a:rPr>
                        <a:t>Age adjusted death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48.4/100,000/yr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0">
                <a:tc>
                  <a:txBody>
                    <a:bodyPr/>
                    <a:lstStyle/>
                    <a:p>
                      <a:pPr marL="0" marR="0">
                        <a:lnSpc>
                          <a:spcPct val="150000"/>
                        </a:lnSpc>
                        <a:spcBef>
                          <a:spcPts val="0"/>
                        </a:spcBef>
                        <a:spcAft>
                          <a:spcPts val="0"/>
                        </a:spcAft>
                      </a:pPr>
                      <a:r>
                        <a:rPr lang="en-US" sz="1400" dirty="0">
                          <a:latin typeface="Times New Roman"/>
                          <a:ea typeface="Calibri"/>
                          <a:cs typeface="Times New Roman"/>
                        </a:rPr>
                        <a:t>Overall 5 year survival (2004-2010)</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16.8%</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Classification</a:t>
            </a:r>
            <a:endParaRPr lang="en-US" sz="2000" b="1" dirty="0">
              <a:solidFill>
                <a:schemeClr val="bg1"/>
              </a:solidFill>
              <a:latin typeface="Bell MT" pitchFamily="18" charset="0"/>
            </a:endParaRPr>
          </a:p>
        </p:txBody>
      </p:sp>
      <p:sp>
        <p:nvSpPr>
          <p:cNvPr id="4" name="Rectangle 3"/>
          <p:cNvSpPr/>
          <p:nvPr/>
        </p:nvSpPr>
        <p:spPr>
          <a:xfrm>
            <a:off x="152400" y="762000"/>
            <a:ext cx="8839200" cy="27432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t>Classification based on Clinical Stage at Diagnosis</a:t>
            </a:r>
            <a:endParaRPr lang="en-US" sz="1600" b="1" dirty="0"/>
          </a:p>
        </p:txBody>
      </p:sp>
      <p:sp>
        <p:nvSpPr>
          <p:cNvPr id="5" name="Rectangle 4"/>
          <p:cNvSpPr/>
          <p:nvPr/>
        </p:nvSpPr>
        <p:spPr>
          <a:xfrm>
            <a:off x="1798320" y="1524000"/>
            <a:ext cx="109728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Early</a:t>
            </a:r>
          </a:p>
          <a:p>
            <a:pPr algn="ctr"/>
            <a:r>
              <a:rPr lang="en-US" sz="1400" b="1" dirty="0" smtClean="0"/>
              <a:t>(Stage I)</a:t>
            </a:r>
            <a:endParaRPr lang="en-US" sz="1400" b="1" dirty="0"/>
          </a:p>
        </p:txBody>
      </p:sp>
      <p:sp>
        <p:nvSpPr>
          <p:cNvPr id="6" name="Rectangle 5"/>
          <p:cNvSpPr/>
          <p:nvPr/>
        </p:nvSpPr>
        <p:spPr>
          <a:xfrm>
            <a:off x="3708400" y="1524000"/>
            <a:ext cx="146304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Locally Advanced</a:t>
            </a:r>
          </a:p>
          <a:p>
            <a:pPr algn="ctr"/>
            <a:r>
              <a:rPr lang="en-US" sz="1400" b="1" dirty="0" smtClean="0"/>
              <a:t>(Stage III)</a:t>
            </a:r>
          </a:p>
        </p:txBody>
      </p:sp>
      <p:sp>
        <p:nvSpPr>
          <p:cNvPr id="7" name="Rectangle 6"/>
          <p:cNvSpPr/>
          <p:nvPr/>
        </p:nvSpPr>
        <p:spPr>
          <a:xfrm>
            <a:off x="5984240" y="1524000"/>
            <a:ext cx="109728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Metastatic</a:t>
            </a:r>
          </a:p>
          <a:p>
            <a:pPr algn="ctr"/>
            <a:r>
              <a:rPr lang="en-US" sz="1400" b="1" dirty="0" smtClean="0"/>
              <a:t>(Stage IV)</a:t>
            </a:r>
          </a:p>
        </p:txBody>
      </p:sp>
      <p:sp>
        <p:nvSpPr>
          <p:cNvPr id="8" name="Rectangle 7"/>
          <p:cNvSpPr/>
          <p:nvPr/>
        </p:nvSpPr>
        <p:spPr>
          <a:xfrm>
            <a:off x="7894320" y="1524000"/>
            <a:ext cx="109728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Unknown</a:t>
            </a:r>
          </a:p>
          <a:p>
            <a:pPr algn="ctr"/>
            <a:r>
              <a:rPr lang="en-US" sz="1400" b="1" dirty="0" smtClean="0"/>
              <a:t>(</a:t>
            </a:r>
            <a:r>
              <a:rPr lang="en-US" sz="1400" b="1" dirty="0" err="1" smtClean="0"/>
              <a:t>Unstage</a:t>
            </a:r>
            <a:r>
              <a:rPr lang="en-US" sz="1400" b="1" dirty="0" smtClean="0"/>
              <a:t> )</a:t>
            </a:r>
          </a:p>
        </p:txBody>
      </p:sp>
      <p:cxnSp>
        <p:nvCxnSpPr>
          <p:cNvPr id="10" name="Elbow Connector 9"/>
          <p:cNvCxnSpPr>
            <a:stCxn id="4" idx="2"/>
            <a:endCxn id="5" idx="0"/>
          </p:cNvCxnSpPr>
          <p:nvPr/>
        </p:nvCxnSpPr>
        <p:spPr>
          <a:xfrm rot="5400000">
            <a:off x="3215640" y="167640"/>
            <a:ext cx="487680" cy="222504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1" name="Elbow Connector 10"/>
          <p:cNvCxnSpPr>
            <a:stCxn id="4" idx="2"/>
            <a:endCxn id="6" idx="0"/>
          </p:cNvCxnSpPr>
          <p:nvPr/>
        </p:nvCxnSpPr>
        <p:spPr>
          <a:xfrm rot="5400000">
            <a:off x="4262120" y="1214120"/>
            <a:ext cx="487680" cy="13208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4" name="Elbow Connector 13"/>
          <p:cNvCxnSpPr>
            <a:stCxn id="4" idx="2"/>
            <a:endCxn id="7" idx="0"/>
          </p:cNvCxnSpPr>
          <p:nvPr/>
        </p:nvCxnSpPr>
        <p:spPr>
          <a:xfrm rot="16200000" flipH="1">
            <a:off x="5308600" y="299720"/>
            <a:ext cx="487680" cy="196088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7" name="Elbow Connector 16"/>
          <p:cNvCxnSpPr>
            <a:stCxn id="4" idx="2"/>
            <a:endCxn id="8" idx="0"/>
          </p:cNvCxnSpPr>
          <p:nvPr/>
        </p:nvCxnSpPr>
        <p:spPr>
          <a:xfrm rot="16200000" flipH="1">
            <a:off x="6263640" y="-655320"/>
            <a:ext cx="487680" cy="38709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20" name="TextBox 19"/>
          <p:cNvSpPr txBox="1"/>
          <p:nvPr/>
        </p:nvSpPr>
        <p:spPr>
          <a:xfrm>
            <a:off x="76200" y="2057400"/>
            <a:ext cx="1828800" cy="274320"/>
          </a:xfrm>
          <a:prstGeom prst="rect">
            <a:avLst/>
          </a:prstGeom>
          <a:noFill/>
        </p:spPr>
        <p:txBody>
          <a:bodyPr wrap="square" rtlCol="0">
            <a:spAutoFit/>
          </a:bodyPr>
          <a:lstStyle/>
          <a:p>
            <a:r>
              <a:rPr lang="en-US" sz="1400" dirty="0" smtClean="0"/>
              <a:t>Stage Distribution %</a:t>
            </a:r>
            <a:endParaRPr lang="en-US" sz="1400" dirty="0"/>
          </a:p>
        </p:txBody>
      </p:sp>
      <p:sp>
        <p:nvSpPr>
          <p:cNvPr id="21" name="TextBox 20"/>
          <p:cNvSpPr txBox="1"/>
          <p:nvPr/>
        </p:nvSpPr>
        <p:spPr>
          <a:xfrm>
            <a:off x="76200" y="2359223"/>
            <a:ext cx="1828800" cy="274320"/>
          </a:xfrm>
          <a:prstGeom prst="rect">
            <a:avLst/>
          </a:prstGeom>
          <a:noFill/>
        </p:spPr>
        <p:txBody>
          <a:bodyPr wrap="square" rtlCol="0">
            <a:spAutoFit/>
          </a:bodyPr>
          <a:lstStyle/>
          <a:p>
            <a:r>
              <a:rPr lang="en-US" sz="1400" dirty="0" smtClean="0"/>
              <a:t>5 yr survival rate</a:t>
            </a:r>
            <a:endParaRPr lang="en-US" sz="1400" dirty="0"/>
          </a:p>
        </p:txBody>
      </p:sp>
      <p:sp>
        <p:nvSpPr>
          <p:cNvPr id="22" name="TextBox 21"/>
          <p:cNvSpPr txBox="1"/>
          <p:nvPr/>
        </p:nvSpPr>
        <p:spPr>
          <a:xfrm>
            <a:off x="2057400" y="2054423"/>
            <a:ext cx="533400" cy="307777"/>
          </a:xfrm>
          <a:prstGeom prst="rect">
            <a:avLst/>
          </a:prstGeom>
          <a:noFill/>
        </p:spPr>
        <p:txBody>
          <a:bodyPr wrap="square" rtlCol="0">
            <a:spAutoFit/>
          </a:bodyPr>
          <a:lstStyle/>
          <a:p>
            <a:r>
              <a:rPr lang="en-US" sz="1400" dirty="0" smtClean="0"/>
              <a:t>15%</a:t>
            </a:r>
            <a:endParaRPr lang="en-US" sz="1400" dirty="0"/>
          </a:p>
        </p:txBody>
      </p:sp>
      <p:sp>
        <p:nvSpPr>
          <p:cNvPr id="23" name="TextBox 22"/>
          <p:cNvSpPr txBox="1"/>
          <p:nvPr/>
        </p:nvSpPr>
        <p:spPr>
          <a:xfrm>
            <a:off x="2057400" y="2359223"/>
            <a:ext cx="640080" cy="307777"/>
          </a:xfrm>
          <a:prstGeom prst="rect">
            <a:avLst/>
          </a:prstGeom>
          <a:noFill/>
        </p:spPr>
        <p:txBody>
          <a:bodyPr wrap="square" rtlCol="0">
            <a:spAutoFit/>
          </a:bodyPr>
          <a:lstStyle/>
          <a:p>
            <a:r>
              <a:rPr lang="en-US" sz="1400" dirty="0" smtClean="0"/>
              <a:t>54.0%</a:t>
            </a:r>
            <a:endParaRPr lang="en-US" sz="1400" dirty="0"/>
          </a:p>
        </p:txBody>
      </p:sp>
      <p:sp>
        <p:nvSpPr>
          <p:cNvPr id="24" name="TextBox 23"/>
          <p:cNvSpPr txBox="1"/>
          <p:nvPr/>
        </p:nvSpPr>
        <p:spPr>
          <a:xfrm>
            <a:off x="4236720" y="2054423"/>
            <a:ext cx="533400" cy="307777"/>
          </a:xfrm>
          <a:prstGeom prst="rect">
            <a:avLst/>
          </a:prstGeom>
          <a:noFill/>
        </p:spPr>
        <p:txBody>
          <a:bodyPr wrap="square" rtlCol="0">
            <a:spAutoFit/>
          </a:bodyPr>
          <a:lstStyle/>
          <a:p>
            <a:r>
              <a:rPr lang="en-US" sz="1400" dirty="0" smtClean="0"/>
              <a:t>22%</a:t>
            </a:r>
            <a:endParaRPr lang="en-US" sz="1400" dirty="0"/>
          </a:p>
        </p:txBody>
      </p:sp>
      <p:sp>
        <p:nvSpPr>
          <p:cNvPr id="25" name="TextBox 24"/>
          <p:cNvSpPr txBox="1"/>
          <p:nvPr/>
        </p:nvSpPr>
        <p:spPr>
          <a:xfrm>
            <a:off x="6370320" y="2054423"/>
            <a:ext cx="533400" cy="307777"/>
          </a:xfrm>
          <a:prstGeom prst="rect">
            <a:avLst/>
          </a:prstGeom>
          <a:noFill/>
        </p:spPr>
        <p:txBody>
          <a:bodyPr wrap="square" rtlCol="0">
            <a:spAutoFit/>
          </a:bodyPr>
          <a:lstStyle/>
          <a:p>
            <a:r>
              <a:rPr lang="en-US" sz="1400" dirty="0" smtClean="0"/>
              <a:t>57%</a:t>
            </a:r>
            <a:endParaRPr lang="en-US" sz="1400" dirty="0"/>
          </a:p>
        </p:txBody>
      </p:sp>
      <p:sp>
        <p:nvSpPr>
          <p:cNvPr id="26" name="TextBox 25"/>
          <p:cNvSpPr txBox="1"/>
          <p:nvPr/>
        </p:nvSpPr>
        <p:spPr>
          <a:xfrm>
            <a:off x="8153400" y="2054423"/>
            <a:ext cx="533400" cy="307777"/>
          </a:xfrm>
          <a:prstGeom prst="rect">
            <a:avLst/>
          </a:prstGeom>
          <a:noFill/>
        </p:spPr>
        <p:txBody>
          <a:bodyPr wrap="square" rtlCol="0">
            <a:spAutoFit/>
          </a:bodyPr>
          <a:lstStyle/>
          <a:p>
            <a:r>
              <a:rPr lang="en-US" sz="1400" dirty="0" smtClean="0"/>
              <a:t>6%</a:t>
            </a:r>
            <a:endParaRPr lang="en-US" sz="1400" dirty="0"/>
          </a:p>
        </p:txBody>
      </p:sp>
      <p:sp>
        <p:nvSpPr>
          <p:cNvPr id="28" name="TextBox 27"/>
          <p:cNvSpPr txBox="1"/>
          <p:nvPr/>
        </p:nvSpPr>
        <p:spPr>
          <a:xfrm>
            <a:off x="4236720" y="2362200"/>
            <a:ext cx="640080" cy="307777"/>
          </a:xfrm>
          <a:prstGeom prst="rect">
            <a:avLst/>
          </a:prstGeom>
          <a:noFill/>
        </p:spPr>
        <p:txBody>
          <a:bodyPr wrap="square" rtlCol="0">
            <a:spAutoFit/>
          </a:bodyPr>
          <a:lstStyle/>
          <a:p>
            <a:r>
              <a:rPr lang="en-US" sz="1400" dirty="0" smtClean="0"/>
              <a:t>26.5%</a:t>
            </a:r>
            <a:endParaRPr lang="en-US" sz="1400" dirty="0"/>
          </a:p>
        </p:txBody>
      </p:sp>
      <p:sp>
        <p:nvSpPr>
          <p:cNvPr id="29" name="TextBox 28"/>
          <p:cNvSpPr txBox="1"/>
          <p:nvPr/>
        </p:nvSpPr>
        <p:spPr>
          <a:xfrm>
            <a:off x="6446520" y="2362200"/>
            <a:ext cx="640080" cy="274320"/>
          </a:xfrm>
          <a:prstGeom prst="rect">
            <a:avLst/>
          </a:prstGeom>
          <a:noFill/>
        </p:spPr>
        <p:txBody>
          <a:bodyPr wrap="square" rtlCol="0">
            <a:spAutoFit/>
          </a:bodyPr>
          <a:lstStyle/>
          <a:p>
            <a:r>
              <a:rPr lang="en-US" sz="1400" dirty="0" smtClean="0"/>
              <a:t>4%</a:t>
            </a:r>
            <a:endParaRPr lang="en-US" sz="1400" dirty="0"/>
          </a:p>
        </p:txBody>
      </p:sp>
      <p:sp>
        <p:nvSpPr>
          <p:cNvPr id="30" name="TextBox 29"/>
          <p:cNvSpPr txBox="1"/>
          <p:nvPr/>
        </p:nvSpPr>
        <p:spPr>
          <a:xfrm>
            <a:off x="8122920" y="2362200"/>
            <a:ext cx="640080" cy="307777"/>
          </a:xfrm>
          <a:prstGeom prst="rect">
            <a:avLst/>
          </a:prstGeom>
          <a:noFill/>
        </p:spPr>
        <p:txBody>
          <a:bodyPr wrap="square" rtlCol="0">
            <a:spAutoFit/>
          </a:bodyPr>
          <a:lstStyle/>
          <a:p>
            <a:r>
              <a:rPr lang="en-US" sz="1400" dirty="0" smtClean="0"/>
              <a:t>7.4%</a:t>
            </a:r>
            <a:endParaRPr lang="en-US" sz="1400" dirty="0"/>
          </a:p>
        </p:txBody>
      </p:sp>
      <p:sp>
        <p:nvSpPr>
          <p:cNvPr id="47" name="Rectangle 46"/>
          <p:cNvSpPr/>
          <p:nvPr/>
        </p:nvSpPr>
        <p:spPr>
          <a:xfrm>
            <a:off x="152400" y="2895600"/>
            <a:ext cx="8839200" cy="27432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t>Classification based on Histology</a:t>
            </a:r>
            <a:endParaRPr lang="en-US" sz="1600" b="1" dirty="0"/>
          </a:p>
        </p:txBody>
      </p:sp>
      <p:sp>
        <p:nvSpPr>
          <p:cNvPr id="48" name="Rectangle 47"/>
          <p:cNvSpPr/>
          <p:nvPr/>
        </p:nvSpPr>
        <p:spPr>
          <a:xfrm>
            <a:off x="4114800" y="3505200"/>
            <a:ext cx="1645920" cy="3657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Non small cell lung cancer (NSCLC)</a:t>
            </a:r>
          </a:p>
        </p:txBody>
      </p:sp>
      <p:cxnSp>
        <p:nvCxnSpPr>
          <p:cNvPr id="52" name="Elbow Connector 51"/>
          <p:cNvCxnSpPr>
            <a:stCxn id="47" idx="2"/>
            <a:endCxn id="48" idx="0"/>
          </p:cNvCxnSpPr>
          <p:nvPr/>
        </p:nvCxnSpPr>
        <p:spPr>
          <a:xfrm rot="16200000" flipH="1">
            <a:off x="4587240" y="3154680"/>
            <a:ext cx="335280" cy="3657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56" name="Rectangle 55"/>
          <p:cNvSpPr/>
          <p:nvPr/>
        </p:nvSpPr>
        <p:spPr>
          <a:xfrm>
            <a:off x="156210" y="3505200"/>
            <a:ext cx="1645920" cy="3657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Small cell lung cancer (SCLC)</a:t>
            </a:r>
          </a:p>
        </p:txBody>
      </p:sp>
      <p:cxnSp>
        <p:nvCxnSpPr>
          <p:cNvPr id="57" name="Elbow Connector 56"/>
          <p:cNvCxnSpPr>
            <a:stCxn id="47" idx="2"/>
            <a:endCxn id="56" idx="0"/>
          </p:cNvCxnSpPr>
          <p:nvPr/>
        </p:nvCxnSpPr>
        <p:spPr>
          <a:xfrm rot="5400000">
            <a:off x="2607945" y="1541145"/>
            <a:ext cx="335280" cy="359283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60" name="Rectangle 59"/>
          <p:cNvSpPr/>
          <p:nvPr/>
        </p:nvSpPr>
        <p:spPr>
          <a:xfrm>
            <a:off x="137160" y="5334000"/>
            <a:ext cx="8839200" cy="27432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b="1" dirty="0" smtClean="0"/>
              <a:t>Classification based on Driver Mutations</a:t>
            </a:r>
            <a:endParaRPr lang="en-US" sz="1600" b="1" dirty="0"/>
          </a:p>
        </p:txBody>
      </p:sp>
      <p:sp>
        <p:nvSpPr>
          <p:cNvPr id="61" name="Rectangle 60"/>
          <p:cNvSpPr/>
          <p:nvPr/>
        </p:nvSpPr>
        <p:spPr>
          <a:xfrm>
            <a:off x="1245326"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EGFR</a:t>
            </a:r>
          </a:p>
        </p:txBody>
      </p:sp>
      <p:sp>
        <p:nvSpPr>
          <p:cNvPr id="62" name="Rectangle 61"/>
          <p:cNvSpPr/>
          <p:nvPr/>
        </p:nvSpPr>
        <p:spPr>
          <a:xfrm>
            <a:off x="2414452"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PIK3CA </a:t>
            </a:r>
          </a:p>
        </p:txBody>
      </p:sp>
      <p:sp>
        <p:nvSpPr>
          <p:cNvPr id="63" name="Rectangle 62"/>
          <p:cNvSpPr/>
          <p:nvPr/>
        </p:nvSpPr>
        <p:spPr>
          <a:xfrm>
            <a:off x="3583578"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HER2</a:t>
            </a:r>
          </a:p>
        </p:txBody>
      </p:sp>
      <p:sp>
        <p:nvSpPr>
          <p:cNvPr id="64" name="Rectangle 63"/>
          <p:cNvSpPr/>
          <p:nvPr/>
        </p:nvSpPr>
        <p:spPr>
          <a:xfrm>
            <a:off x="5921830"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ALK</a:t>
            </a:r>
          </a:p>
        </p:txBody>
      </p:sp>
      <p:cxnSp>
        <p:nvCxnSpPr>
          <p:cNvPr id="65" name="Elbow Connector 64"/>
          <p:cNvCxnSpPr>
            <a:stCxn id="60" idx="2"/>
            <a:endCxn id="61" idx="0"/>
          </p:cNvCxnSpPr>
          <p:nvPr/>
        </p:nvCxnSpPr>
        <p:spPr>
          <a:xfrm rot="5400000">
            <a:off x="2840083" y="4379323"/>
            <a:ext cx="487680" cy="2945674"/>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66" name="Elbow Connector 65"/>
          <p:cNvCxnSpPr>
            <a:stCxn id="60" idx="2"/>
            <a:endCxn id="62" idx="0"/>
          </p:cNvCxnSpPr>
          <p:nvPr/>
        </p:nvCxnSpPr>
        <p:spPr>
          <a:xfrm rot="5400000">
            <a:off x="3424646" y="4963886"/>
            <a:ext cx="487680" cy="1776548"/>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67" name="Elbow Connector 66"/>
          <p:cNvCxnSpPr>
            <a:stCxn id="60" idx="2"/>
            <a:endCxn id="63" idx="0"/>
          </p:cNvCxnSpPr>
          <p:nvPr/>
        </p:nvCxnSpPr>
        <p:spPr>
          <a:xfrm rot="5400000">
            <a:off x="4009209" y="5548449"/>
            <a:ext cx="487680" cy="607422"/>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68" name="Elbow Connector 67"/>
          <p:cNvCxnSpPr>
            <a:stCxn id="60" idx="2"/>
            <a:endCxn id="64" idx="0"/>
          </p:cNvCxnSpPr>
          <p:nvPr/>
        </p:nvCxnSpPr>
        <p:spPr>
          <a:xfrm rot="16200000" flipH="1">
            <a:off x="5178335" y="4986745"/>
            <a:ext cx="487680" cy="173083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69" name="Rectangle 68"/>
          <p:cNvSpPr/>
          <p:nvPr/>
        </p:nvSpPr>
        <p:spPr>
          <a:xfrm>
            <a:off x="152400"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KRAS</a:t>
            </a:r>
          </a:p>
        </p:txBody>
      </p:sp>
      <p:cxnSp>
        <p:nvCxnSpPr>
          <p:cNvPr id="70" name="Elbow Connector 69"/>
          <p:cNvCxnSpPr>
            <a:stCxn id="60" idx="2"/>
            <a:endCxn id="69" idx="0"/>
          </p:cNvCxnSpPr>
          <p:nvPr/>
        </p:nvCxnSpPr>
        <p:spPr>
          <a:xfrm rot="5400000">
            <a:off x="2293620" y="3832860"/>
            <a:ext cx="487680" cy="40386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71" name="Rectangle 70"/>
          <p:cNvSpPr/>
          <p:nvPr/>
        </p:nvSpPr>
        <p:spPr>
          <a:xfrm>
            <a:off x="7090956"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BRAF</a:t>
            </a:r>
          </a:p>
        </p:txBody>
      </p:sp>
      <p:sp>
        <p:nvSpPr>
          <p:cNvPr id="72" name="Rectangle 71"/>
          <p:cNvSpPr/>
          <p:nvPr/>
        </p:nvSpPr>
        <p:spPr>
          <a:xfrm>
            <a:off x="8260080"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MET</a:t>
            </a:r>
          </a:p>
        </p:txBody>
      </p:sp>
      <p:cxnSp>
        <p:nvCxnSpPr>
          <p:cNvPr id="73" name="Elbow Connector 72"/>
          <p:cNvCxnSpPr>
            <a:stCxn id="60" idx="2"/>
            <a:endCxn id="71" idx="0"/>
          </p:cNvCxnSpPr>
          <p:nvPr/>
        </p:nvCxnSpPr>
        <p:spPr>
          <a:xfrm rot="16200000" flipH="1">
            <a:off x="5762898" y="4402182"/>
            <a:ext cx="487680" cy="2899956"/>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76" name="Elbow Connector 75"/>
          <p:cNvCxnSpPr>
            <a:stCxn id="60" idx="2"/>
            <a:endCxn id="72" idx="0"/>
          </p:cNvCxnSpPr>
          <p:nvPr/>
        </p:nvCxnSpPr>
        <p:spPr>
          <a:xfrm rot="16200000" flipH="1">
            <a:off x="6347460" y="3817620"/>
            <a:ext cx="487680" cy="406908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58" name="Rectangle 57"/>
          <p:cNvSpPr/>
          <p:nvPr/>
        </p:nvSpPr>
        <p:spPr>
          <a:xfrm>
            <a:off x="4038600" y="4053840"/>
            <a:ext cx="1645920" cy="274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err="1" smtClean="0"/>
              <a:t>Squamous</a:t>
            </a:r>
            <a:r>
              <a:rPr lang="en-US" sz="1400" b="1" dirty="0" smtClean="0"/>
              <a:t> Cell</a:t>
            </a:r>
          </a:p>
        </p:txBody>
      </p:sp>
      <p:sp>
        <p:nvSpPr>
          <p:cNvPr id="59" name="Rectangle 58"/>
          <p:cNvSpPr/>
          <p:nvPr/>
        </p:nvSpPr>
        <p:spPr>
          <a:xfrm>
            <a:off x="6096000" y="4053840"/>
            <a:ext cx="1645920" cy="274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Non </a:t>
            </a:r>
            <a:r>
              <a:rPr lang="en-US" sz="1400" b="1" dirty="0" err="1" smtClean="0"/>
              <a:t>Squamous</a:t>
            </a:r>
            <a:r>
              <a:rPr lang="en-US" sz="1400" b="1" dirty="0" smtClean="0"/>
              <a:t> Cell</a:t>
            </a:r>
          </a:p>
        </p:txBody>
      </p:sp>
      <p:cxnSp>
        <p:nvCxnSpPr>
          <p:cNvPr id="74" name="Elbow Connector 73"/>
          <p:cNvCxnSpPr>
            <a:stCxn id="48" idx="2"/>
            <a:endCxn id="59" idx="0"/>
          </p:cNvCxnSpPr>
          <p:nvPr/>
        </p:nvCxnSpPr>
        <p:spPr>
          <a:xfrm rot="16200000" flipH="1">
            <a:off x="5836920" y="2971800"/>
            <a:ext cx="182880" cy="19812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78" name="Elbow Connector 77"/>
          <p:cNvCxnSpPr>
            <a:stCxn id="48" idx="2"/>
            <a:endCxn id="58" idx="0"/>
          </p:cNvCxnSpPr>
          <p:nvPr/>
        </p:nvCxnSpPr>
        <p:spPr>
          <a:xfrm rot="5400000">
            <a:off x="4808220" y="3924300"/>
            <a:ext cx="182880" cy="762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81" name="Rectangle 80"/>
          <p:cNvSpPr/>
          <p:nvPr/>
        </p:nvSpPr>
        <p:spPr>
          <a:xfrm>
            <a:off x="7269480" y="3520440"/>
            <a:ext cx="1645920" cy="3657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Others</a:t>
            </a:r>
          </a:p>
        </p:txBody>
      </p:sp>
      <p:cxnSp>
        <p:nvCxnSpPr>
          <p:cNvPr id="82" name="Elbow Connector 81"/>
          <p:cNvCxnSpPr>
            <a:stCxn id="47" idx="2"/>
            <a:endCxn id="81" idx="0"/>
          </p:cNvCxnSpPr>
          <p:nvPr/>
        </p:nvCxnSpPr>
        <p:spPr>
          <a:xfrm rot="16200000" flipH="1">
            <a:off x="6156960" y="1584960"/>
            <a:ext cx="350520" cy="352044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85" name="Rectangle 84"/>
          <p:cNvSpPr/>
          <p:nvPr/>
        </p:nvSpPr>
        <p:spPr>
          <a:xfrm>
            <a:off x="5410200" y="4602480"/>
            <a:ext cx="1645920" cy="274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err="1" smtClean="0"/>
              <a:t>Adenocarcinoma</a:t>
            </a:r>
            <a:endParaRPr lang="en-US" sz="1400" b="1" dirty="0" smtClean="0"/>
          </a:p>
        </p:txBody>
      </p:sp>
      <p:sp>
        <p:nvSpPr>
          <p:cNvPr id="86" name="Rectangle 85"/>
          <p:cNvSpPr/>
          <p:nvPr/>
        </p:nvSpPr>
        <p:spPr>
          <a:xfrm>
            <a:off x="7193280" y="4602480"/>
            <a:ext cx="1737360" cy="274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Large cell carcinoma</a:t>
            </a:r>
          </a:p>
        </p:txBody>
      </p:sp>
      <p:cxnSp>
        <p:nvCxnSpPr>
          <p:cNvPr id="87" name="Elbow Connector 86"/>
          <p:cNvCxnSpPr>
            <a:stCxn id="59" idx="2"/>
            <a:endCxn id="86" idx="0"/>
          </p:cNvCxnSpPr>
          <p:nvPr/>
        </p:nvCxnSpPr>
        <p:spPr>
          <a:xfrm rot="16200000" flipH="1">
            <a:off x="7353300" y="3893820"/>
            <a:ext cx="274320" cy="11430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90" name="Elbow Connector 89"/>
          <p:cNvCxnSpPr>
            <a:stCxn id="59" idx="2"/>
            <a:endCxn id="85" idx="0"/>
          </p:cNvCxnSpPr>
          <p:nvPr/>
        </p:nvCxnSpPr>
        <p:spPr>
          <a:xfrm rot="5400000">
            <a:off x="6438900" y="4122420"/>
            <a:ext cx="274320" cy="6858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93" name="Rectangle 92"/>
          <p:cNvSpPr/>
          <p:nvPr/>
        </p:nvSpPr>
        <p:spPr>
          <a:xfrm>
            <a:off x="152400" y="4160520"/>
            <a:ext cx="1645920" cy="274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Small/ oat cell</a:t>
            </a:r>
          </a:p>
        </p:txBody>
      </p:sp>
      <p:sp>
        <p:nvSpPr>
          <p:cNvPr id="94" name="Rectangle 93"/>
          <p:cNvSpPr/>
          <p:nvPr/>
        </p:nvSpPr>
        <p:spPr>
          <a:xfrm>
            <a:off x="1935480" y="4160520"/>
            <a:ext cx="1737360" cy="274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Combined small cell</a:t>
            </a:r>
          </a:p>
        </p:txBody>
      </p:sp>
      <p:cxnSp>
        <p:nvCxnSpPr>
          <p:cNvPr id="95" name="Elbow Connector 94"/>
          <p:cNvCxnSpPr>
            <a:stCxn id="56" idx="2"/>
            <a:endCxn id="94" idx="0"/>
          </p:cNvCxnSpPr>
          <p:nvPr/>
        </p:nvCxnSpPr>
        <p:spPr>
          <a:xfrm rot="16200000" flipH="1">
            <a:off x="1746885" y="3103245"/>
            <a:ext cx="289560" cy="182499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96" name="Elbow Connector 95"/>
          <p:cNvCxnSpPr>
            <a:stCxn id="56" idx="2"/>
            <a:endCxn id="93" idx="0"/>
          </p:cNvCxnSpPr>
          <p:nvPr/>
        </p:nvCxnSpPr>
        <p:spPr>
          <a:xfrm rot="5400000">
            <a:off x="832485" y="4013835"/>
            <a:ext cx="289560" cy="381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99" name="Rectangle 98"/>
          <p:cNvSpPr/>
          <p:nvPr/>
        </p:nvSpPr>
        <p:spPr>
          <a:xfrm>
            <a:off x="4752704" y="6096000"/>
            <a:ext cx="731520" cy="457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NRAS</a:t>
            </a:r>
          </a:p>
        </p:txBody>
      </p:sp>
      <p:cxnSp>
        <p:nvCxnSpPr>
          <p:cNvPr id="100" name="Elbow Connector 99"/>
          <p:cNvCxnSpPr>
            <a:stCxn id="60" idx="2"/>
            <a:endCxn id="99" idx="0"/>
          </p:cNvCxnSpPr>
          <p:nvPr/>
        </p:nvCxnSpPr>
        <p:spPr>
          <a:xfrm rot="16200000" flipH="1">
            <a:off x="4593772" y="5571308"/>
            <a:ext cx="487680" cy="561704"/>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154" name="Rectangle 153"/>
          <p:cNvSpPr/>
          <p:nvPr/>
        </p:nvSpPr>
        <p:spPr>
          <a:xfrm>
            <a:off x="0" y="4648200"/>
            <a:ext cx="8991600" cy="2286000"/>
          </a:xfrm>
          <a:prstGeom prst="rect">
            <a:avLst/>
          </a:prstGeom>
          <a:solidFill>
            <a:schemeClr val="accent3">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0" y="2743200"/>
            <a:ext cx="8991600" cy="1905000"/>
          </a:xfrm>
          <a:prstGeom prst="rect">
            <a:avLst/>
          </a:prstGeom>
          <a:solidFill>
            <a:schemeClr val="accent3">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0" y="1447800"/>
            <a:ext cx="8991600" cy="1295400"/>
          </a:xfrm>
          <a:prstGeom prst="rect">
            <a:avLst/>
          </a:prstGeom>
          <a:solidFill>
            <a:schemeClr val="accent3">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0" y="457200"/>
            <a:ext cx="8991600" cy="990600"/>
          </a:xfrm>
          <a:prstGeom prst="rect">
            <a:avLst/>
          </a:prstGeom>
          <a:solidFill>
            <a:schemeClr val="accent3">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505200" y="487680"/>
            <a:ext cx="205740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Diagnosis and findings</a:t>
            </a:r>
            <a:endParaRPr lang="en-US" sz="1200" b="1" dirty="0">
              <a:solidFill>
                <a:schemeClr val="bg1"/>
              </a:solidFill>
            </a:endParaRPr>
          </a:p>
        </p:txBody>
      </p:sp>
      <p:sp>
        <p:nvSpPr>
          <p:cNvPr id="5" name="Rectangle 4"/>
          <p:cNvSpPr/>
          <p:nvPr/>
        </p:nvSpPr>
        <p:spPr>
          <a:xfrm>
            <a:off x="533400" y="1021080"/>
            <a:ext cx="2057400" cy="36576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ysClr val="windowText" lastClr="000000"/>
                </a:solidFill>
              </a:rPr>
              <a:t>Localised</a:t>
            </a:r>
            <a:r>
              <a:rPr lang="en-US" sz="1200" b="1" dirty="0" smtClean="0">
                <a:solidFill>
                  <a:sysClr val="windowText" lastClr="000000"/>
                </a:solidFill>
              </a:rPr>
              <a:t>:</a:t>
            </a:r>
          </a:p>
          <a:p>
            <a:pPr algn="ctr"/>
            <a:r>
              <a:rPr lang="en-US" sz="1200" b="1" dirty="0" smtClean="0">
                <a:solidFill>
                  <a:sysClr val="windowText" lastClr="000000"/>
                </a:solidFill>
              </a:rPr>
              <a:t>Spread to bronchus</a:t>
            </a:r>
            <a:endParaRPr lang="en-US" sz="1200" b="1" dirty="0">
              <a:solidFill>
                <a:sysClr val="windowText" lastClr="000000"/>
              </a:solidFill>
            </a:endParaRPr>
          </a:p>
        </p:txBody>
      </p:sp>
      <p:sp>
        <p:nvSpPr>
          <p:cNvPr id="6" name="Rectangle 5"/>
          <p:cNvSpPr/>
          <p:nvPr/>
        </p:nvSpPr>
        <p:spPr>
          <a:xfrm>
            <a:off x="3505200" y="990600"/>
            <a:ext cx="2057400" cy="36576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Locally advanced:</a:t>
            </a:r>
          </a:p>
          <a:p>
            <a:pPr algn="ctr"/>
            <a:r>
              <a:rPr lang="en-US" sz="1200" b="1" dirty="0" smtClean="0">
                <a:solidFill>
                  <a:sysClr val="windowText" lastClr="000000"/>
                </a:solidFill>
              </a:rPr>
              <a:t>Spread to lymph nodes</a:t>
            </a:r>
            <a:endParaRPr lang="en-US" sz="1200" b="1" dirty="0">
              <a:solidFill>
                <a:sysClr val="windowText" lastClr="000000"/>
              </a:solidFill>
            </a:endParaRPr>
          </a:p>
        </p:txBody>
      </p:sp>
      <p:sp>
        <p:nvSpPr>
          <p:cNvPr id="7" name="Rectangle 6"/>
          <p:cNvSpPr/>
          <p:nvPr/>
        </p:nvSpPr>
        <p:spPr>
          <a:xfrm>
            <a:off x="6477000" y="990600"/>
            <a:ext cx="2057400" cy="36576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Metastatic:</a:t>
            </a:r>
          </a:p>
          <a:p>
            <a:pPr algn="ctr"/>
            <a:r>
              <a:rPr lang="en-US" sz="1200" b="1" dirty="0" smtClean="0">
                <a:solidFill>
                  <a:sysClr val="windowText" lastClr="000000"/>
                </a:solidFill>
              </a:rPr>
              <a:t>Spread to other areas</a:t>
            </a:r>
            <a:endParaRPr lang="en-US" sz="1200" b="1" dirty="0">
              <a:solidFill>
                <a:sysClr val="windowText" lastClr="000000"/>
              </a:solidFill>
            </a:endParaRPr>
          </a:p>
        </p:txBody>
      </p:sp>
      <p:cxnSp>
        <p:nvCxnSpPr>
          <p:cNvPr id="9" name="Elbow Connector 8"/>
          <p:cNvCxnSpPr>
            <a:stCxn id="4" idx="2"/>
            <a:endCxn id="5" idx="0"/>
          </p:cNvCxnSpPr>
          <p:nvPr/>
        </p:nvCxnSpPr>
        <p:spPr>
          <a:xfrm rot="5400000">
            <a:off x="2918460" y="-594360"/>
            <a:ext cx="259080" cy="29718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2" name="Elbow Connector 11"/>
          <p:cNvCxnSpPr>
            <a:stCxn id="4" idx="2"/>
            <a:endCxn id="6" idx="0"/>
          </p:cNvCxnSpPr>
          <p:nvPr/>
        </p:nvCxnSpPr>
        <p:spPr>
          <a:xfrm rot="5400000">
            <a:off x="4419600" y="876300"/>
            <a:ext cx="228600" cy="1588"/>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5" name="Elbow Connector 14"/>
          <p:cNvCxnSpPr>
            <a:stCxn id="4" idx="2"/>
            <a:endCxn id="7" idx="0"/>
          </p:cNvCxnSpPr>
          <p:nvPr/>
        </p:nvCxnSpPr>
        <p:spPr>
          <a:xfrm rot="16200000" flipH="1">
            <a:off x="5905500" y="-609600"/>
            <a:ext cx="228600" cy="29718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18" name="Rectangle 17"/>
          <p:cNvSpPr/>
          <p:nvPr/>
        </p:nvSpPr>
        <p:spPr>
          <a:xfrm>
            <a:off x="1463040" y="1554480"/>
            <a:ext cx="12801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Surgery</a:t>
            </a:r>
            <a:endParaRPr lang="en-US" sz="1200" b="1" dirty="0">
              <a:solidFill>
                <a:schemeClr val="bg1"/>
              </a:solidFill>
            </a:endParaRPr>
          </a:p>
        </p:txBody>
      </p:sp>
      <p:sp>
        <p:nvSpPr>
          <p:cNvPr id="19" name="Rectangle 18"/>
          <p:cNvSpPr/>
          <p:nvPr/>
        </p:nvSpPr>
        <p:spPr>
          <a:xfrm>
            <a:off x="4053840" y="1554480"/>
            <a:ext cx="12801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Radiotherapy</a:t>
            </a:r>
            <a:endParaRPr lang="en-US" sz="1200" b="1" dirty="0">
              <a:solidFill>
                <a:schemeClr val="bg1"/>
              </a:solidFill>
            </a:endParaRPr>
          </a:p>
        </p:txBody>
      </p:sp>
      <p:sp>
        <p:nvSpPr>
          <p:cNvPr id="20" name="Rectangle 19"/>
          <p:cNvSpPr/>
          <p:nvPr/>
        </p:nvSpPr>
        <p:spPr>
          <a:xfrm>
            <a:off x="2758440" y="1935480"/>
            <a:ext cx="12801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Chemotherapy</a:t>
            </a:r>
            <a:endParaRPr lang="en-US" sz="1200" b="1" dirty="0">
              <a:solidFill>
                <a:schemeClr val="bg1"/>
              </a:solidFill>
            </a:endParaRPr>
          </a:p>
        </p:txBody>
      </p:sp>
      <p:sp>
        <p:nvSpPr>
          <p:cNvPr id="21" name="TextBox 20"/>
          <p:cNvSpPr txBox="1"/>
          <p:nvPr/>
        </p:nvSpPr>
        <p:spPr>
          <a:xfrm>
            <a:off x="3276600" y="1524000"/>
            <a:ext cx="304800" cy="461665"/>
          </a:xfrm>
          <a:prstGeom prst="rect">
            <a:avLst/>
          </a:prstGeom>
          <a:noFill/>
        </p:spPr>
        <p:txBody>
          <a:bodyPr wrap="square" rtlCol="0">
            <a:spAutoFit/>
          </a:bodyPr>
          <a:lstStyle/>
          <a:p>
            <a:r>
              <a:rPr lang="en-US" sz="2400" dirty="0" smtClean="0"/>
              <a:t>+</a:t>
            </a:r>
            <a:endParaRPr lang="en-US" sz="2400" dirty="0"/>
          </a:p>
        </p:txBody>
      </p:sp>
      <p:cxnSp>
        <p:nvCxnSpPr>
          <p:cNvPr id="22" name="Elbow Connector 21"/>
          <p:cNvCxnSpPr>
            <a:stCxn id="5" idx="2"/>
            <a:endCxn id="19" idx="0"/>
          </p:cNvCxnSpPr>
          <p:nvPr/>
        </p:nvCxnSpPr>
        <p:spPr>
          <a:xfrm rot="16200000" flipH="1">
            <a:off x="3044190" y="-95250"/>
            <a:ext cx="167640" cy="313182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25" name="Elbow Connector 24"/>
          <p:cNvCxnSpPr>
            <a:stCxn id="6" idx="2"/>
            <a:endCxn id="19" idx="0"/>
          </p:cNvCxnSpPr>
          <p:nvPr/>
        </p:nvCxnSpPr>
        <p:spPr>
          <a:xfrm rot="16200000" flipH="1">
            <a:off x="4514850" y="1375410"/>
            <a:ext cx="198120" cy="16002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28" name="Rectangle 27"/>
          <p:cNvSpPr/>
          <p:nvPr/>
        </p:nvSpPr>
        <p:spPr>
          <a:xfrm>
            <a:off x="2758440" y="2392680"/>
            <a:ext cx="12801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Monitoring</a:t>
            </a:r>
            <a:endParaRPr lang="en-US" sz="1200" b="1" dirty="0">
              <a:solidFill>
                <a:schemeClr val="bg1"/>
              </a:solidFill>
            </a:endParaRPr>
          </a:p>
        </p:txBody>
      </p:sp>
      <p:cxnSp>
        <p:nvCxnSpPr>
          <p:cNvPr id="30" name="Elbow Connector 29"/>
          <p:cNvCxnSpPr>
            <a:stCxn id="20" idx="2"/>
            <a:endCxn id="28" idx="0"/>
          </p:cNvCxnSpPr>
          <p:nvPr/>
        </p:nvCxnSpPr>
        <p:spPr>
          <a:xfrm rot="5400000">
            <a:off x="3307080" y="2301240"/>
            <a:ext cx="182880" cy="1588"/>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33" name="Rectangle 32"/>
          <p:cNvSpPr/>
          <p:nvPr/>
        </p:nvSpPr>
        <p:spPr>
          <a:xfrm>
            <a:off x="2590800" y="2849880"/>
            <a:ext cx="164592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Histology Type Testing</a:t>
            </a:r>
            <a:endParaRPr lang="en-US" sz="1200" b="1" dirty="0">
              <a:solidFill>
                <a:schemeClr val="bg1"/>
              </a:solidFill>
            </a:endParaRPr>
          </a:p>
        </p:txBody>
      </p:sp>
      <p:cxnSp>
        <p:nvCxnSpPr>
          <p:cNvPr id="34" name="Elbow Connector 33"/>
          <p:cNvCxnSpPr>
            <a:stCxn id="28" idx="2"/>
            <a:endCxn id="33" idx="0"/>
          </p:cNvCxnSpPr>
          <p:nvPr/>
        </p:nvCxnSpPr>
        <p:spPr>
          <a:xfrm rot="16200000" flipH="1">
            <a:off x="3307080" y="2758440"/>
            <a:ext cx="182880" cy="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37" name="Elbow Connector 36"/>
          <p:cNvCxnSpPr>
            <a:stCxn id="7" idx="2"/>
            <a:endCxn id="33" idx="3"/>
          </p:cNvCxnSpPr>
          <p:nvPr/>
        </p:nvCxnSpPr>
        <p:spPr>
          <a:xfrm rot="5400000">
            <a:off x="5055870" y="537210"/>
            <a:ext cx="1630680" cy="3268980"/>
          </a:xfrm>
          <a:prstGeom prst="bentConnector2">
            <a:avLst/>
          </a:prstGeom>
          <a:ln>
            <a:tailEnd type="arrow"/>
          </a:ln>
        </p:spPr>
        <p:style>
          <a:lnRef idx="1">
            <a:schemeClr val="accent3"/>
          </a:lnRef>
          <a:fillRef idx="0">
            <a:schemeClr val="accent3"/>
          </a:fillRef>
          <a:effectRef idx="0">
            <a:schemeClr val="accent3"/>
          </a:effectRef>
          <a:fontRef idx="minor">
            <a:schemeClr val="tx1"/>
          </a:fontRef>
        </p:style>
      </p:cxnSp>
      <p:sp>
        <p:nvSpPr>
          <p:cNvPr id="40" name="Rectangle 39"/>
          <p:cNvSpPr/>
          <p:nvPr/>
        </p:nvSpPr>
        <p:spPr>
          <a:xfrm>
            <a:off x="762000" y="3352800"/>
            <a:ext cx="2057400" cy="27432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ysClr val="windowText" lastClr="000000"/>
                </a:solidFill>
              </a:rPr>
              <a:t>Squamous</a:t>
            </a:r>
            <a:r>
              <a:rPr lang="en-US" sz="1200" b="1" dirty="0" smtClean="0">
                <a:solidFill>
                  <a:sysClr val="windowText" lastClr="000000"/>
                </a:solidFill>
              </a:rPr>
              <a:t> (25-30%)</a:t>
            </a:r>
          </a:p>
        </p:txBody>
      </p:sp>
      <p:sp>
        <p:nvSpPr>
          <p:cNvPr id="41" name="Rectangle 40"/>
          <p:cNvSpPr/>
          <p:nvPr/>
        </p:nvSpPr>
        <p:spPr>
          <a:xfrm>
            <a:off x="6477000" y="3352800"/>
            <a:ext cx="2057400" cy="27432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Non-</a:t>
            </a:r>
            <a:r>
              <a:rPr lang="en-US" sz="1200" b="1" dirty="0" err="1" smtClean="0">
                <a:solidFill>
                  <a:sysClr val="windowText" lastClr="000000"/>
                </a:solidFill>
              </a:rPr>
              <a:t>Squamous</a:t>
            </a:r>
            <a:r>
              <a:rPr lang="en-US" sz="1200" b="1" dirty="0" smtClean="0">
                <a:solidFill>
                  <a:sysClr val="windowText" lastClr="000000"/>
                </a:solidFill>
              </a:rPr>
              <a:t> (70-75%)</a:t>
            </a:r>
          </a:p>
        </p:txBody>
      </p:sp>
      <p:cxnSp>
        <p:nvCxnSpPr>
          <p:cNvPr id="42" name="Elbow Connector 41"/>
          <p:cNvCxnSpPr>
            <a:stCxn id="33" idx="2"/>
            <a:endCxn id="40" idx="0"/>
          </p:cNvCxnSpPr>
          <p:nvPr/>
        </p:nvCxnSpPr>
        <p:spPr>
          <a:xfrm rot="5400000">
            <a:off x="2487930" y="2426970"/>
            <a:ext cx="228600" cy="16230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45" name="Elbow Connector 44"/>
          <p:cNvCxnSpPr>
            <a:stCxn id="33" idx="2"/>
            <a:endCxn id="41" idx="0"/>
          </p:cNvCxnSpPr>
          <p:nvPr/>
        </p:nvCxnSpPr>
        <p:spPr>
          <a:xfrm rot="16200000" flipH="1">
            <a:off x="5345430" y="1192530"/>
            <a:ext cx="228600" cy="409194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48" name="Rectangle 47"/>
          <p:cNvSpPr/>
          <p:nvPr/>
        </p:nvSpPr>
        <p:spPr>
          <a:xfrm>
            <a:off x="6873240" y="3764280"/>
            <a:ext cx="12801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EGFR/</a:t>
            </a:r>
            <a:r>
              <a:rPr lang="en-US" sz="1200" b="1" dirty="0" err="1" smtClean="0">
                <a:solidFill>
                  <a:schemeClr val="bg1"/>
                </a:solidFill>
              </a:rPr>
              <a:t>Alk</a:t>
            </a:r>
            <a:r>
              <a:rPr lang="en-US" sz="1200" b="1" dirty="0" smtClean="0">
                <a:solidFill>
                  <a:schemeClr val="bg1"/>
                </a:solidFill>
              </a:rPr>
              <a:t> Testing</a:t>
            </a:r>
            <a:endParaRPr lang="en-US" sz="1200" b="1" dirty="0">
              <a:solidFill>
                <a:schemeClr val="bg1"/>
              </a:solidFill>
            </a:endParaRPr>
          </a:p>
        </p:txBody>
      </p:sp>
      <p:sp>
        <p:nvSpPr>
          <p:cNvPr id="49" name="Rectangle 48"/>
          <p:cNvSpPr/>
          <p:nvPr/>
        </p:nvSpPr>
        <p:spPr>
          <a:xfrm>
            <a:off x="3672840" y="4221480"/>
            <a:ext cx="1005840" cy="36576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EGFR+/ </a:t>
            </a:r>
            <a:r>
              <a:rPr lang="en-US" sz="1200" b="1" dirty="0" err="1" smtClean="0">
                <a:solidFill>
                  <a:sysClr val="windowText" lastClr="000000"/>
                </a:solidFill>
              </a:rPr>
              <a:t>Alk</a:t>
            </a:r>
            <a:r>
              <a:rPr lang="en-US" sz="1200" b="1" dirty="0" smtClean="0">
                <a:solidFill>
                  <a:sysClr val="windowText" lastClr="000000"/>
                </a:solidFill>
              </a:rPr>
              <a:t> –</a:t>
            </a:r>
          </a:p>
          <a:p>
            <a:pPr algn="ctr"/>
            <a:r>
              <a:rPr lang="en-US" sz="1200" b="1" dirty="0" smtClean="0">
                <a:solidFill>
                  <a:sysClr val="windowText" lastClr="000000"/>
                </a:solidFill>
              </a:rPr>
              <a:t>( 10-30%)</a:t>
            </a:r>
          </a:p>
        </p:txBody>
      </p:sp>
      <p:sp>
        <p:nvSpPr>
          <p:cNvPr id="53" name="Rectangle 52"/>
          <p:cNvSpPr/>
          <p:nvPr/>
        </p:nvSpPr>
        <p:spPr>
          <a:xfrm>
            <a:off x="5181600" y="4221480"/>
            <a:ext cx="1005840" cy="36576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EGFR-/ </a:t>
            </a:r>
            <a:r>
              <a:rPr lang="en-US" sz="1200" b="1" dirty="0" err="1" smtClean="0">
                <a:solidFill>
                  <a:sysClr val="windowText" lastClr="000000"/>
                </a:solidFill>
              </a:rPr>
              <a:t>Alk</a:t>
            </a:r>
            <a:r>
              <a:rPr lang="en-US" sz="1200" b="1" dirty="0" smtClean="0">
                <a:solidFill>
                  <a:sysClr val="windowText" lastClr="000000"/>
                </a:solidFill>
              </a:rPr>
              <a:t> +</a:t>
            </a:r>
          </a:p>
          <a:p>
            <a:pPr algn="ctr"/>
            <a:r>
              <a:rPr lang="en-US" sz="1200" b="1" dirty="0" smtClean="0">
                <a:solidFill>
                  <a:sysClr val="windowText" lastClr="000000"/>
                </a:solidFill>
              </a:rPr>
              <a:t>(3-7%)_</a:t>
            </a:r>
          </a:p>
        </p:txBody>
      </p:sp>
      <p:sp>
        <p:nvSpPr>
          <p:cNvPr id="54" name="Rectangle 53"/>
          <p:cNvSpPr/>
          <p:nvPr/>
        </p:nvSpPr>
        <p:spPr>
          <a:xfrm>
            <a:off x="7528560" y="4221480"/>
            <a:ext cx="1005840" cy="36576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EGFR-/ </a:t>
            </a:r>
            <a:r>
              <a:rPr lang="en-US" sz="1200" b="1" dirty="0" err="1" smtClean="0">
                <a:solidFill>
                  <a:sysClr val="windowText" lastClr="000000"/>
                </a:solidFill>
              </a:rPr>
              <a:t>Alk</a:t>
            </a:r>
            <a:r>
              <a:rPr lang="en-US" sz="1200" b="1" dirty="0" smtClean="0">
                <a:solidFill>
                  <a:sysClr val="windowText" lastClr="000000"/>
                </a:solidFill>
              </a:rPr>
              <a:t> –</a:t>
            </a:r>
          </a:p>
          <a:p>
            <a:pPr algn="ctr"/>
            <a:r>
              <a:rPr lang="en-US" sz="1200" b="1" dirty="0" smtClean="0">
                <a:solidFill>
                  <a:sysClr val="windowText" lastClr="000000"/>
                </a:solidFill>
              </a:rPr>
              <a:t>(65-85%)</a:t>
            </a:r>
          </a:p>
        </p:txBody>
      </p:sp>
      <p:sp>
        <p:nvSpPr>
          <p:cNvPr id="55" name="Rectangle 54"/>
          <p:cNvSpPr/>
          <p:nvPr/>
        </p:nvSpPr>
        <p:spPr>
          <a:xfrm>
            <a:off x="3444240" y="4754880"/>
            <a:ext cx="137160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Erlotinib</a:t>
            </a:r>
            <a:r>
              <a:rPr lang="en-US" sz="1200" b="1" dirty="0" smtClean="0">
                <a:solidFill>
                  <a:schemeClr val="bg1"/>
                </a:solidFill>
              </a:rPr>
              <a:t> or </a:t>
            </a:r>
            <a:r>
              <a:rPr lang="en-US" sz="1200" b="1" dirty="0" err="1" smtClean="0">
                <a:solidFill>
                  <a:schemeClr val="bg1"/>
                </a:solidFill>
              </a:rPr>
              <a:t>Afatinib</a:t>
            </a:r>
            <a:endParaRPr lang="en-US" sz="1200" b="1" dirty="0">
              <a:solidFill>
                <a:schemeClr val="bg1"/>
              </a:solidFill>
            </a:endParaRPr>
          </a:p>
        </p:txBody>
      </p:sp>
      <p:cxnSp>
        <p:nvCxnSpPr>
          <p:cNvPr id="56" name="Elbow Connector 55"/>
          <p:cNvCxnSpPr>
            <a:stCxn id="41" idx="2"/>
            <a:endCxn id="48" idx="0"/>
          </p:cNvCxnSpPr>
          <p:nvPr/>
        </p:nvCxnSpPr>
        <p:spPr>
          <a:xfrm rot="16200000" flipH="1">
            <a:off x="7440930" y="3691890"/>
            <a:ext cx="137160" cy="762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59" name="Elbow Connector 58"/>
          <p:cNvCxnSpPr>
            <a:stCxn id="48" idx="2"/>
            <a:endCxn id="54" idx="0"/>
          </p:cNvCxnSpPr>
          <p:nvPr/>
        </p:nvCxnSpPr>
        <p:spPr>
          <a:xfrm rot="16200000" flipH="1">
            <a:off x="7680960" y="3870960"/>
            <a:ext cx="182880" cy="5181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62" name="Elbow Connector 61"/>
          <p:cNvCxnSpPr>
            <a:stCxn id="48" idx="2"/>
            <a:endCxn id="53" idx="0"/>
          </p:cNvCxnSpPr>
          <p:nvPr/>
        </p:nvCxnSpPr>
        <p:spPr>
          <a:xfrm rot="5400000">
            <a:off x="6507480" y="3215640"/>
            <a:ext cx="182880" cy="18288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66" name="Elbow Connector 65"/>
          <p:cNvCxnSpPr>
            <a:stCxn id="48" idx="2"/>
            <a:endCxn id="49" idx="0"/>
          </p:cNvCxnSpPr>
          <p:nvPr/>
        </p:nvCxnSpPr>
        <p:spPr>
          <a:xfrm rot="5400000">
            <a:off x="5753100" y="2461260"/>
            <a:ext cx="182880" cy="33375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70" name="Rectangle 69"/>
          <p:cNvSpPr/>
          <p:nvPr/>
        </p:nvSpPr>
        <p:spPr>
          <a:xfrm>
            <a:off x="4953000" y="4754880"/>
            <a:ext cx="137160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Crizotinib</a:t>
            </a:r>
            <a:endParaRPr lang="en-US" sz="1200" b="1" dirty="0">
              <a:solidFill>
                <a:schemeClr val="bg1"/>
              </a:solidFill>
            </a:endParaRPr>
          </a:p>
        </p:txBody>
      </p:sp>
      <p:cxnSp>
        <p:nvCxnSpPr>
          <p:cNvPr id="71" name="Elbow Connector 70"/>
          <p:cNvCxnSpPr>
            <a:stCxn id="49" idx="2"/>
            <a:endCxn id="55" idx="0"/>
          </p:cNvCxnSpPr>
          <p:nvPr/>
        </p:nvCxnSpPr>
        <p:spPr>
          <a:xfrm rot="5400000">
            <a:off x="4091940" y="4671060"/>
            <a:ext cx="167640" cy="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74" name="Elbow Connector 73"/>
          <p:cNvCxnSpPr>
            <a:stCxn id="53" idx="2"/>
            <a:endCxn id="70" idx="0"/>
          </p:cNvCxnSpPr>
          <p:nvPr/>
        </p:nvCxnSpPr>
        <p:spPr>
          <a:xfrm rot="5400000">
            <a:off x="5600700" y="4671060"/>
            <a:ext cx="167640" cy="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77" name="Rectangle 76"/>
          <p:cNvSpPr/>
          <p:nvPr/>
        </p:nvSpPr>
        <p:spPr>
          <a:xfrm>
            <a:off x="7162800" y="4724400"/>
            <a:ext cx="17373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Doublet Chemotherapy:</a:t>
            </a:r>
          </a:p>
          <a:p>
            <a:pPr algn="ctr"/>
            <a:r>
              <a:rPr lang="en-US" sz="1200" b="1" dirty="0" err="1" smtClean="0">
                <a:solidFill>
                  <a:schemeClr val="bg1"/>
                </a:solidFill>
              </a:rPr>
              <a:t>Bevacizumab</a:t>
            </a:r>
            <a:r>
              <a:rPr lang="en-US" sz="1200" b="1" dirty="0" smtClean="0">
                <a:solidFill>
                  <a:schemeClr val="bg1"/>
                </a:solidFill>
              </a:rPr>
              <a:t> + chemo</a:t>
            </a:r>
            <a:endParaRPr lang="en-US" sz="1200" b="1" dirty="0">
              <a:solidFill>
                <a:schemeClr val="bg1"/>
              </a:solidFill>
            </a:endParaRPr>
          </a:p>
        </p:txBody>
      </p:sp>
      <p:sp>
        <p:nvSpPr>
          <p:cNvPr id="78" name="Rectangle 77"/>
          <p:cNvSpPr/>
          <p:nvPr/>
        </p:nvSpPr>
        <p:spPr>
          <a:xfrm>
            <a:off x="533400" y="4724400"/>
            <a:ext cx="27432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Doublet Chemotherapy/ Chemotherapy</a:t>
            </a:r>
          </a:p>
          <a:p>
            <a:pPr algn="ctr"/>
            <a:r>
              <a:rPr lang="en-US" sz="1200" b="1" dirty="0" smtClean="0">
                <a:solidFill>
                  <a:schemeClr val="bg1"/>
                </a:solidFill>
              </a:rPr>
              <a:t>(</a:t>
            </a:r>
            <a:r>
              <a:rPr lang="en-US" sz="1200" b="1" dirty="0" err="1" smtClean="0">
                <a:solidFill>
                  <a:schemeClr val="bg1"/>
                </a:solidFill>
              </a:rPr>
              <a:t>docetaxel</a:t>
            </a:r>
            <a:r>
              <a:rPr lang="en-US" sz="1200" b="1" dirty="0" smtClean="0">
                <a:solidFill>
                  <a:schemeClr val="bg1"/>
                </a:solidFill>
              </a:rPr>
              <a:t>, </a:t>
            </a:r>
            <a:r>
              <a:rPr lang="en-US" sz="1200" b="1" dirty="0" err="1" smtClean="0">
                <a:solidFill>
                  <a:schemeClr val="bg1"/>
                </a:solidFill>
              </a:rPr>
              <a:t>gemcitabine</a:t>
            </a:r>
            <a:r>
              <a:rPr lang="en-US" sz="1200" b="1" dirty="0" smtClean="0">
                <a:solidFill>
                  <a:schemeClr val="bg1"/>
                </a:solidFill>
              </a:rPr>
              <a:t>, </a:t>
            </a:r>
            <a:r>
              <a:rPr lang="en-US" sz="1200" b="1" dirty="0" err="1" smtClean="0">
                <a:solidFill>
                  <a:schemeClr val="bg1"/>
                </a:solidFill>
              </a:rPr>
              <a:t>cisplatin</a:t>
            </a:r>
            <a:r>
              <a:rPr lang="en-US" sz="1200" b="1" dirty="0" smtClean="0">
                <a:solidFill>
                  <a:schemeClr val="bg1"/>
                </a:solidFill>
              </a:rPr>
              <a:t>)</a:t>
            </a:r>
          </a:p>
        </p:txBody>
      </p:sp>
      <p:cxnSp>
        <p:nvCxnSpPr>
          <p:cNvPr id="79" name="Elbow Connector 78"/>
          <p:cNvCxnSpPr>
            <a:stCxn id="40" idx="2"/>
            <a:endCxn id="78" idx="0"/>
          </p:cNvCxnSpPr>
          <p:nvPr/>
        </p:nvCxnSpPr>
        <p:spPr>
          <a:xfrm rot="16200000" flipH="1">
            <a:off x="1299210" y="4118610"/>
            <a:ext cx="1097280" cy="1143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84" name="Rectangle 83"/>
          <p:cNvSpPr/>
          <p:nvPr/>
        </p:nvSpPr>
        <p:spPr>
          <a:xfrm>
            <a:off x="2057400" y="4145280"/>
            <a:ext cx="128016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Best supportive care</a:t>
            </a:r>
            <a:endParaRPr lang="en-US" sz="1200" b="1" dirty="0">
              <a:solidFill>
                <a:schemeClr val="bg1"/>
              </a:solidFill>
            </a:endParaRPr>
          </a:p>
        </p:txBody>
      </p:sp>
      <p:cxnSp>
        <p:nvCxnSpPr>
          <p:cNvPr id="85" name="Elbow Connector 84"/>
          <p:cNvCxnSpPr>
            <a:stCxn id="40" idx="2"/>
            <a:endCxn id="84" idx="0"/>
          </p:cNvCxnSpPr>
          <p:nvPr/>
        </p:nvCxnSpPr>
        <p:spPr>
          <a:xfrm rot="16200000" flipH="1">
            <a:off x="1985010" y="3432810"/>
            <a:ext cx="518160" cy="90678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89" name="Rectangle 88"/>
          <p:cNvSpPr/>
          <p:nvPr/>
        </p:nvSpPr>
        <p:spPr>
          <a:xfrm>
            <a:off x="533400" y="5313680"/>
            <a:ext cx="27432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Gemcitabine</a:t>
            </a:r>
            <a:r>
              <a:rPr lang="en-US" sz="1200" b="1" dirty="0" smtClean="0">
                <a:solidFill>
                  <a:schemeClr val="bg1"/>
                </a:solidFill>
              </a:rPr>
              <a:t>/ </a:t>
            </a:r>
            <a:r>
              <a:rPr lang="en-US" sz="1200" b="1" dirty="0" err="1" smtClean="0">
                <a:solidFill>
                  <a:schemeClr val="bg1"/>
                </a:solidFill>
              </a:rPr>
              <a:t>erlotinib</a:t>
            </a:r>
            <a:r>
              <a:rPr lang="en-US" sz="1200" b="1" dirty="0" smtClean="0">
                <a:solidFill>
                  <a:schemeClr val="bg1"/>
                </a:solidFill>
              </a:rPr>
              <a:t>/ </a:t>
            </a:r>
            <a:r>
              <a:rPr lang="en-US" sz="1200" b="1" dirty="0" err="1" smtClean="0">
                <a:solidFill>
                  <a:schemeClr val="bg1"/>
                </a:solidFill>
              </a:rPr>
              <a:t>docetaxel</a:t>
            </a:r>
            <a:r>
              <a:rPr lang="en-US" sz="1200" b="1" dirty="0" smtClean="0">
                <a:solidFill>
                  <a:schemeClr val="bg1"/>
                </a:solidFill>
              </a:rPr>
              <a:t>/ </a:t>
            </a:r>
            <a:r>
              <a:rPr lang="en-US" sz="1200" b="1" dirty="0" err="1" smtClean="0">
                <a:solidFill>
                  <a:schemeClr val="bg1"/>
                </a:solidFill>
              </a:rPr>
              <a:t>nivoulmab</a:t>
            </a:r>
            <a:r>
              <a:rPr lang="en-US" sz="1200" b="1" dirty="0" smtClean="0">
                <a:solidFill>
                  <a:schemeClr val="bg1"/>
                </a:solidFill>
              </a:rPr>
              <a:t>/ </a:t>
            </a:r>
            <a:r>
              <a:rPr lang="en-US" sz="1200" b="1" dirty="0" err="1" smtClean="0">
                <a:solidFill>
                  <a:schemeClr val="bg1"/>
                </a:solidFill>
              </a:rPr>
              <a:t>ramucirumab</a:t>
            </a:r>
            <a:endParaRPr lang="en-US" sz="1200" b="1" dirty="0" smtClean="0">
              <a:solidFill>
                <a:schemeClr val="bg1"/>
              </a:solidFill>
            </a:endParaRPr>
          </a:p>
        </p:txBody>
      </p:sp>
      <p:sp>
        <p:nvSpPr>
          <p:cNvPr id="90" name="Rectangle 89"/>
          <p:cNvSpPr/>
          <p:nvPr/>
        </p:nvSpPr>
        <p:spPr>
          <a:xfrm>
            <a:off x="533400" y="5902960"/>
            <a:ext cx="27432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Chemotherapy</a:t>
            </a:r>
          </a:p>
          <a:p>
            <a:pPr algn="ctr"/>
            <a:r>
              <a:rPr lang="en-US" sz="1200" b="1" dirty="0" smtClean="0">
                <a:solidFill>
                  <a:schemeClr val="bg1"/>
                </a:solidFill>
              </a:rPr>
              <a:t>(</a:t>
            </a:r>
            <a:r>
              <a:rPr lang="en-US" sz="1200" b="1" dirty="0" err="1" smtClean="0">
                <a:solidFill>
                  <a:schemeClr val="bg1"/>
                </a:solidFill>
              </a:rPr>
              <a:t>Docetaxel</a:t>
            </a:r>
            <a:r>
              <a:rPr lang="en-US" sz="1200" b="1" dirty="0" smtClean="0">
                <a:solidFill>
                  <a:schemeClr val="bg1"/>
                </a:solidFill>
              </a:rPr>
              <a:t>, </a:t>
            </a:r>
            <a:r>
              <a:rPr lang="en-US" sz="1200" b="1" dirty="0" err="1" smtClean="0">
                <a:solidFill>
                  <a:schemeClr val="bg1"/>
                </a:solidFill>
              </a:rPr>
              <a:t>cispatin</a:t>
            </a:r>
            <a:r>
              <a:rPr lang="en-US" sz="1200" b="1" dirty="0" smtClean="0">
                <a:solidFill>
                  <a:schemeClr val="bg1"/>
                </a:solidFill>
              </a:rPr>
              <a:t>) or </a:t>
            </a:r>
            <a:r>
              <a:rPr lang="en-US" sz="1200" b="1" dirty="0" err="1" smtClean="0">
                <a:solidFill>
                  <a:schemeClr val="bg1"/>
                </a:solidFill>
              </a:rPr>
              <a:t>erlotinib</a:t>
            </a:r>
            <a:endParaRPr lang="en-US" sz="1200" b="1" dirty="0" smtClean="0">
              <a:solidFill>
                <a:schemeClr val="bg1"/>
              </a:solidFill>
            </a:endParaRPr>
          </a:p>
        </p:txBody>
      </p:sp>
      <p:sp>
        <p:nvSpPr>
          <p:cNvPr id="91" name="Rectangle 90"/>
          <p:cNvSpPr/>
          <p:nvPr/>
        </p:nvSpPr>
        <p:spPr>
          <a:xfrm>
            <a:off x="533400" y="6492240"/>
            <a:ext cx="27432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Erlotinib</a:t>
            </a:r>
            <a:r>
              <a:rPr lang="en-US" sz="1200" b="1" dirty="0" smtClean="0">
                <a:solidFill>
                  <a:schemeClr val="bg1"/>
                </a:solidFill>
              </a:rPr>
              <a:t> (if not given earlier) or best supportive care</a:t>
            </a:r>
          </a:p>
        </p:txBody>
      </p:sp>
      <p:sp>
        <p:nvSpPr>
          <p:cNvPr id="92" name="Rectangle 91"/>
          <p:cNvSpPr/>
          <p:nvPr/>
        </p:nvSpPr>
        <p:spPr>
          <a:xfrm>
            <a:off x="3429000" y="5882640"/>
            <a:ext cx="13716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Platinum doublet or single agent</a:t>
            </a:r>
            <a:endParaRPr lang="en-US" sz="1200" b="1" dirty="0">
              <a:solidFill>
                <a:schemeClr val="bg1"/>
              </a:solidFill>
            </a:endParaRPr>
          </a:p>
        </p:txBody>
      </p:sp>
      <p:sp>
        <p:nvSpPr>
          <p:cNvPr id="93" name="Rectangle 92"/>
          <p:cNvSpPr/>
          <p:nvPr/>
        </p:nvSpPr>
        <p:spPr>
          <a:xfrm>
            <a:off x="4953000" y="5867400"/>
            <a:ext cx="13716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Ceritinib</a:t>
            </a:r>
            <a:endParaRPr lang="en-US" sz="1200" b="1" dirty="0">
              <a:solidFill>
                <a:schemeClr val="bg1"/>
              </a:solidFill>
            </a:endParaRPr>
          </a:p>
        </p:txBody>
      </p:sp>
      <p:sp>
        <p:nvSpPr>
          <p:cNvPr id="94" name="Rectangle 93"/>
          <p:cNvSpPr/>
          <p:nvPr/>
        </p:nvSpPr>
        <p:spPr>
          <a:xfrm>
            <a:off x="6964680" y="5364480"/>
            <a:ext cx="96012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Erlotinib</a:t>
            </a:r>
            <a:endParaRPr lang="en-US" sz="1200" b="1" dirty="0" smtClean="0">
              <a:solidFill>
                <a:schemeClr val="bg1"/>
              </a:solidFill>
            </a:endParaRPr>
          </a:p>
        </p:txBody>
      </p:sp>
      <p:sp>
        <p:nvSpPr>
          <p:cNvPr id="95" name="Rectangle 94"/>
          <p:cNvSpPr/>
          <p:nvPr/>
        </p:nvSpPr>
        <p:spPr>
          <a:xfrm>
            <a:off x="8031480" y="5364480"/>
            <a:ext cx="96012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Pemetrexed</a:t>
            </a:r>
            <a:endParaRPr lang="en-US" sz="1200" b="1" dirty="0">
              <a:solidFill>
                <a:schemeClr val="bg1"/>
              </a:solidFill>
            </a:endParaRPr>
          </a:p>
        </p:txBody>
      </p:sp>
      <p:cxnSp>
        <p:nvCxnSpPr>
          <p:cNvPr id="96" name="Elbow Connector 95"/>
          <p:cNvCxnSpPr>
            <a:stCxn id="77" idx="2"/>
            <a:endCxn id="95" idx="0"/>
          </p:cNvCxnSpPr>
          <p:nvPr/>
        </p:nvCxnSpPr>
        <p:spPr>
          <a:xfrm rot="16200000" flipH="1">
            <a:off x="8088630" y="4941570"/>
            <a:ext cx="365760" cy="4800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99" name="Elbow Connector 98"/>
          <p:cNvCxnSpPr>
            <a:stCxn id="77" idx="2"/>
            <a:endCxn id="94" idx="0"/>
          </p:cNvCxnSpPr>
          <p:nvPr/>
        </p:nvCxnSpPr>
        <p:spPr>
          <a:xfrm rot="5400000">
            <a:off x="7555230" y="4888230"/>
            <a:ext cx="365760" cy="58674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102" name="Rectangle 101"/>
          <p:cNvSpPr/>
          <p:nvPr/>
        </p:nvSpPr>
        <p:spPr>
          <a:xfrm>
            <a:off x="8305800" y="5943600"/>
            <a:ext cx="68400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err="1" smtClean="0">
                <a:solidFill>
                  <a:schemeClr val="bg1"/>
                </a:solidFill>
              </a:rPr>
              <a:t>Erlotinib</a:t>
            </a:r>
            <a:endParaRPr lang="en-US" sz="1100" b="1" dirty="0" smtClean="0">
              <a:solidFill>
                <a:schemeClr val="bg1"/>
              </a:solidFill>
            </a:endParaRPr>
          </a:p>
        </p:txBody>
      </p:sp>
      <p:sp>
        <p:nvSpPr>
          <p:cNvPr id="103" name="Rectangle 102"/>
          <p:cNvSpPr/>
          <p:nvPr/>
        </p:nvSpPr>
        <p:spPr>
          <a:xfrm>
            <a:off x="6431280" y="5943600"/>
            <a:ext cx="96012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Pemetrexed</a:t>
            </a:r>
            <a:endParaRPr lang="en-US" sz="1200" b="1" dirty="0">
              <a:solidFill>
                <a:schemeClr val="bg1"/>
              </a:solidFill>
            </a:endParaRPr>
          </a:p>
        </p:txBody>
      </p:sp>
      <p:sp>
        <p:nvSpPr>
          <p:cNvPr id="105" name="Rectangle 104"/>
          <p:cNvSpPr/>
          <p:nvPr/>
        </p:nvSpPr>
        <p:spPr>
          <a:xfrm>
            <a:off x="7437600" y="5943600"/>
            <a:ext cx="792000" cy="27432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err="1" smtClean="0">
                <a:solidFill>
                  <a:schemeClr val="bg1"/>
                </a:solidFill>
              </a:rPr>
              <a:t>Docetaxel</a:t>
            </a:r>
            <a:endParaRPr lang="en-US" sz="1100" b="1" dirty="0" smtClean="0">
              <a:solidFill>
                <a:schemeClr val="bg1"/>
              </a:solidFill>
            </a:endParaRPr>
          </a:p>
        </p:txBody>
      </p:sp>
      <p:cxnSp>
        <p:nvCxnSpPr>
          <p:cNvPr id="108" name="Elbow Connector 107"/>
          <p:cNvCxnSpPr>
            <a:stCxn id="94" idx="2"/>
            <a:endCxn id="103" idx="0"/>
          </p:cNvCxnSpPr>
          <p:nvPr/>
        </p:nvCxnSpPr>
        <p:spPr>
          <a:xfrm rot="5400000">
            <a:off x="7025640" y="5524500"/>
            <a:ext cx="304800" cy="5334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11" name="Elbow Connector 110"/>
          <p:cNvCxnSpPr>
            <a:stCxn id="94" idx="2"/>
            <a:endCxn id="105" idx="0"/>
          </p:cNvCxnSpPr>
          <p:nvPr/>
        </p:nvCxnSpPr>
        <p:spPr>
          <a:xfrm rot="16200000" flipH="1">
            <a:off x="7486770" y="5596770"/>
            <a:ext cx="304800" cy="3888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14" name="Elbow Connector 113"/>
          <p:cNvCxnSpPr>
            <a:stCxn id="95" idx="2"/>
            <a:endCxn id="102" idx="0"/>
          </p:cNvCxnSpPr>
          <p:nvPr/>
        </p:nvCxnSpPr>
        <p:spPr>
          <a:xfrm rot="16200000" flipH="1">
            <a:off x="8427270" y="5723070"/>
            <a:ext cx="304800" cy="13626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17" name="Elbow Connector 116"/>
          <p:cNvCxnSpPr>
            <a:stCxn id="95" idx="2"/>
            <a:endCxn id="105" idx="0"/>
          </p:cNvCxnSpPr>
          <p:nvPr/>
        </p:nvCxnSpPr>
        <p:spPr>
          <a:xfrm rot="5400000">
            <a:off x="8020170" y="5452230"/>
            <a:ext cx="304800" cy="67794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20" name="Elbow Connector 119"/>
          <p:cNvCxnSpPr>
            <a:stCxn id="90" idx="2"/>
            <a:endCxn id="91" idx="0"/>
          </p:cNvCxnSpPr>
          <p:nvPr/>
        </p:nvCxnSpPr>
        <p:spPr>
          <a:xfrm rot="5400000">
            <a:off x="1793240" y="6380480"/>
            <a:ext cx="223520" cy="1588"/>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23" name="Elbow Connector 122"/>
          <p:cNvCxnSpPr>
            <a:stCxn id="89" idx="2"/>
            <a:endCxn id="90" idx="0"/>
          </p:cNvCxnSpPr>
          <p:nvPr/>
        </p:nvCxnSpPr>
        <p:spPr>
          <a:xfrm rot="5400000">
            <a:off x="1793240" y="5791200"/>
            <a:ext cx="223520" cy="1588"/>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26" name="Elbow Connector 125"/>
          <p:cNvCxnSpPr>
            <a:stCxn id="78" idx="2"/>
            <a:endCxn id="89" idx="0"/>
          </p:cNvCxnSpPr>
          <p:nvPr/>
        </p:nvCxnSpPr>
        <p:spPr>
          <a:xfrm rot="5400000">
            <a:off x="1793240" y="5201920"/>
            <a:ext cx="223520" cy="1588"/>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129" name="Rectangle 128"/>
          <p:cNvSpPr/>
          <p:nvPr/>
        </p:nvSpPr>
        <p:spPr>
          <a:xfrm>
            <a:off x="3429000" y="6477000"/>
            <a:ext cx="5562600" cy="36576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Pemetrexed</a:t>
            </a:r>
            <a:r>
              <a:rPr lang="en-US" sz="1200" b="1" dirty="0" smtClean="0">
                <a:solidFill>
                  <a:schemeClr val="bg1"/>
                </a:solidFill>
              </a:rPr>
              <a:t>/ </a:t>
            </a:r>
            <a:r>
              <a:rPr lang="en-US" sz="1200" b="1" dirty="0" err="1" smtClean="0">
                <a:solidFill>
                  <a:schemeClr val="bg1"/>
                </a:solidFill>
              </a:rPr>
              <a:t>Erlotinib</a:t>
            </a:r>
            <a:r>
              <a:rPr lang="en-US" sz="1200" b="1" dirty="0" smtClean="0">
                <a:solidFill>
                  <a:schemeClr val="bg1"/>
                </a:solidFill>
              </a:rPr>
              <a:t>/ </a:t>
            </a:r>
            <a:r>
              <a:rPr lang="en-US" sz="1200" b="1" dirty="0" err="1" smtClean="0">
                <a:solidFill>
                  <a:schemeClr val="bg1"/>
                </a:solidFill>
              </a:rPr>
              <a:t>Docetaxel</a:t>
            </a:r>
            <a:r>
              <a:rPr lang="en-US" sz="1200" b="1" dirty="0" smtClean="0">
                <a:solidFill>
                  <a:schemeClr val="bg1"/>
                </a:solidFill>
              </a:rPr>
              <a:t>/ </a:t>
            </a:r>
            <a:r>
              <a:rPr lang="en-US" sz="1200" b="1" dirty="0" err="1" smtClean="0">
                <a:solidFill>
                  <a:schemeClr val="bg1"/>
                </a:solidFill>
              </a:rPr>
              <a:t>Gemcitabine</a:t>
            </a:r>
            <a:r>
              <a:rPr lang="en-US" sz="1200" b="1" dirty="0" smtClean="0">
                <a:solidFill>
                  <a:schemeClr val="bg1"/>
                </a:solidFill>
              </a:rPr>
              <a:t>/</a:t>
            </a:r>
            <a:r>
              <a:rPr lang="en-US" sz="1200" b="1" dirty="0" err="1" smtClean="0">
                <a:solidFill>
                  <a:schemeClr val="bg1"/>
                </a:solidFill>
              </a:rPr>
              <a:t>Ramucirumab</a:t>
            </a:r>
            <a:r>
              <a:rPr lang="en-US" sz="1200" b="1" dirty="0" smtClean="0">
                <a:solidFill>
                  <a:schemeClr val="bg1"/>
                </a:solidFill>
              </a:rPr>
              <a:t> + </a:t>
            </a:r>
            <a:r>
              <a:rPr lang="en-US" sz="1200" b="1" dirty="0" err="1" smtClean="0">
                <a:solidFill>
                  <a:schemeClr val="bg1"/>
                </a:solidFill>
              </a:rPr>
              <a:t>Docetaxel</a:t>
            </a:r>
            <a:endParaRPr lang="en-US" sz="1200" b="1" dirty="0" smtClean="0">
              <a:solidFill>
                <a:schemeClr val="bg1"/>
              </a:solidFill>
            </a:endParaRPr>
          </a:p>
        </p:txBody>
      </p:sp>
      <p:cxnSp>
        <p:nvCxnSpPr>
          <p:cNvPr id="130" name="Elbow Connector 129"/>
          <p:cNvCxnSpPr>
            <a:stCxn id="102" idx="2"/>
            <a:endCxn id="129" idx="0"/>
          </p:cNvCxnSpPr>
          <p:nvPr/>
        </p:nvCxnSpPr>
        <p:spPr>
          <a:xfrm rot="5400000">
            <a:off x="7299510" y="5128710"/>
            <a:ext cx="259080" cy="24375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33" name="Elbow Connector 132"/>
          <p:cNvCxnSpPr>
            <a:stCxn id="105" idx="2"/>
            <a:endCxn id="129" idx="0"/>
          </p:cNvCxnSpPr>
          <p:nvPr/>
        </p:nvCxnSpPr>
        <p:spPr>
          <a:xfrm rot="5400000">
            <a:off x="6892410" y="5535810"/>
            <a:ext cx="259080" cy="162330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36" name="Elbow Connector 135"/>
          <p:cNvCxnSpPr>
            <a:stCxn id="103" idx="2"/>
            <a:endCxn id="129" idx="0"/>
          </p:cNvCxnSpPr>
          <p:nvPr/>
        </p:nvCxnSpPr>
        <p:spPr>
          <a:xfrm rot="5400000">
            <a:off x="6781800" y="6347460"/>
            <a:ext cx="259080" cy="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39" name="Elbow Connector 138"/>
          <p:cNvCxnSpPr>
            <a:stCxn id="93" idx="2"/>
            <a:endCxn id="129" idx="0"/>
          </p:cNvCxnSpPr>
          <p:nvPr/>
        </p:nvCxnSpPr>
        <p:spPr>
          <a:xfrm rot="16200000" flipH="1">
            <a:off x="5516880" y="6355080"/>
            <a:ext cx="243840" cy="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42" name="Elbow Connector 141"/>
          <p:cNvCxnSpPr>
            <a:stCxn id="92" idx="2"/>
            <a:endCxn id="129" idx="0"/>
          </p:cNvCxnSpPr>
          <p:nvPr/>
        </p:nvCxnSpPr>
        <p:spPr>
          <a:xfrm rot="16200000" flipH="1">
            <a:off x="4000500" y="6362700"/>
            <a:ext cx="228600" cy="0"/>
          </a:xfrm>
          <a:prstGeom prst="bentConnector3">
            <a:avLst>
              <a:gd name="adj1" fmla="val 50000"/>
            </a:avLst>
          </a:prstGeom>
          <a:ln>
            <a:tailEnd type="arrow"/>
          </a:ln>
        </p:spPr>
        <p:style>
          <a:lnRef idx="1">
            <a:schemeClr val="accent3"/>
          </a:lnRef>
          <a:fillRef idx="0">
            <a:schemeClr val="accent3"/>
          </a:fillRef>
          <a:effectRef idx="0">
            <a:schemeClr val="accent3"/>
          </a:effectRef>
          <a:fontRef idx="minor">
            <a:schemeClr val="tx1"/>
          </a:fontRef>
        </p:style>
      </p:cxnSp>
      <p:sp>
        <p:nvSpPr>
          <p:cNvPr id="145" name="TextBox 144"/>
          <p:cNvSpPr txBox="1"/>
          <p:nvPr/>
        </p:nvSpPr>
        <p:spPr>
          <a:xfrm>
            <a:off x="1981200" y="3657600"/>
            <a:ext cx="990600" cy="246221"/>
          </a:xfrm>
          <a:prstGeom prst="rect">
            <a:avLst/>
          </a:prstGeom>
          <a:noFill/>
        </p:spPr>
        <p:txBody>
          <a:bodyPr wrap="square" rtlCol="0">
            <a:spAutoFit/>
          </a:bodyPr>
          <a:lstStyle/>
          <a:p>
            <a:r>
              <a:rPr lang="en-US" sz="1000" dirty="0" smtClean="0"/>
              <a:t>PS 3-4</a:t>
            </a:r>
            <a:endParaRPr lang="en-US" sz="1000" dirty="0"/>
          </a:p>
        </p:txBody>
      </p:sp>
      <p:sp>
        <p:nvSpPr>
          <p:cNvPr id="146" name="TextBox 145"/>
          <p:cNvSpPr txBox="1"/>
          <p:nvPr/>
        </p:nvSpPr>
        <p:spPr>
          <a:xfrm>
            <a:off x="1143000" y="4419600"/>
            <a:ext cx="990600" cy="246221"/>
          </a:xfrm>
          <a:prstGeom prst="rect">
            <a:avLst/>
          </a:prstGeom>
          <a:noFill/>
        </p:spPr>
        <p:txBody>
          <a:bodyPr wrap="square" rtlCol="0">
            <a:spAutoFit/>
          </a:bodyPr>
          <a:lstStyle/>
          <a:p>
            <a:r>
              <a:rPr lang="en-US" sz="1000" dirty="0" smtClean="0"/>
              <a:t>PS 0-2</a:t>
            </a:r>
            <a:endParaRPr lang="en-US" sz="1000" dirty="0"/>
          </a:p>
        </p:txBody>
      </p:sp>
      <p:sp>
        <p:nvSpPr>
          <p:cNvPr id="147" name="Rectangle 146"/>
          <p:cNvSpPr/>
          <p:nvPr/>
        </p:nvSpPr>
        <p:spPr>
          <a:xfrm>
            <a:off x="0" y="4754880"/>
            <a:ext cx="457200" cy="27432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ysClr val="windowText" lastClr="000000"/>
                </a:solidFill>
              </a:rPr>
              <a:t>1L</a:t>
            </a:r>
          </a:p>
        </p:txBody>
      </p:sp>
      <p:sp>
        <p:nvSpPr>
          <p:cNvPr id="148" name="Rectangle 147"/>
          <p:cNvSpPr/>
          <p:nvPr/>
        </p:nvSpPr>
        <p:spPr>
          <a:xfrm>
            <a:off x="0" y="5364480"/>
            <a:ext cx="457200" cy="27432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ysClr val="windowText" lastClr="000000"/>
                </a:solidFill>
              </a:rPr>
              <a:t>1LM</a:t>
            </a:r>
          </a:p>
        </p:txBody>
      </p:sp>
      <p:sp>
        <p:nvSpPr>
          <p:cNvPr id="149" name="Rectangle 148"/>
          <p:cNvSpPr/>
          <p:nvPr/>
        </p:nvSpPr>
        <p:spPr>
          <a:xfrm>
            <a:off x="0" y="5943600"/>
            <a:ext cx="457200" cy="27432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ysClr val="windowText" lastClr="000000"/>
                </a:solidFill>
              </a:rPr>
              <a:t>2L</a:t>
            </a:r>
          </a:p>
        </p:txBody>
      </p:sp>
      <p:sp>
        <p:nvSpPr>
          <p:cNvPr id="150" name="Rectangle 149"/>
          <p:cNvSpPr/>
          <p:nvPr/>
        </p:nvSpPr>
        <p:spPr>
          <a:xfrm>
            <a:off x="0" y="6507480"/>
            <a:ext cx="457200" cy="27432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ysClr val="windowText" lastClr="000000"/>
                </a:solidFill>
              </a:rPr>
              <a:t>3L</a:t>
            </a:r>
          </a:p>
        </p:txBody>
      </p:sp>
      <p:sp>
        <p:nvSpPr>
          <p:cNvPr id="155" name="TextBox 154"/>
          <p:cNvSpPr txBox="1"/>
          <p:nvPr/>
        </p:nvSpPr>
        <p:spPr>
          <a:xfrm>
            <a:off x="0" y="530423"/>
            <a:ext cx="1524000" cy="307777"/>
          </a:xfrm>
          <a:prstGeom prst="rect">
            <a:avLst/>
          </a:prstGeom>
          <a:noFill/>
        </p:spPr>
        <p:txBody>
          <a:bodyPr wrap="square" rtlCol="0">
            <a:spAutoFit/>
          </a:bodyPr>
          <a:lstStyle/>
          <a:p>
            <a:r>
              <a:rPr lang="en-US" sz="1400" b="1" i="1" dirty="0" smtClean="0"/>
              <a:t>Origination</a:t>
            </a:r>
            <a:endParaRPr lang="en-US" sz="1400" b="1" i="1" dirty="0"/>
          </a:p>
        </p:txBody>
      </p:sp>
      <p:sp>
        <p:nvSpPr>
          <p:cNvPr id="156" name="TextBox 155"/>
          <p:cNvSpPr txBox="1"/>
          <p:nvPr/>
        </p:nvSpPr>
        <p:spPr>
          <a:xfrm>
            <a:off x="0" y="1471136"/>
            <a:ext cx="1524000" cy="738664"/>
          </a:xfrm>
          <a:prstGeom prst="rect">
            <a:avLst/>
          </a:prstGeom>
          <a:noFill/>
        </p:spPr>
        <p:txBody>
          <a:bodyPr wrap="square" rtlCol="0">
            <a:spAutoFit/>
          </a:bodyPr>
          <a:lstStyle/>
          <a:p>
            <a:r>
              <a:rPr lang="en-US" sz="1400" b="1" i="1" dirty="0" smtClean="0"/>
              <a:t>Definitive Treatment &amp; Monitoring</a:t>
            </a:r>
            <a:endParaRPr lang="en-US" sz="1400" b="1" i="1" dirty="0"/>
          </a:p>
        </p:txBody>
      </p:sp>
      <p:sp>
        <p:nvSpPr>
          <p:cNvPr id="157" name="TextBox 156"/>
          <p:cNvSpPr txBox="1"/>
          <p:nvPr/>
        </p:nvSpPr>
        <p:spPr>
          <a:xfrm>
            <a:off x="0" y="2892623"/>
            <a:ext cx="1524000" cy="523220"/>
          </a:xfrm>
          <a:prstGeom prst="rect">
            <a:avLst/>
          </a:prstGeom>
          <a:noFill/>
        </p:spPr>
        <p:txBody>
          <a:bodyPr wrap="square" rtlCol="0">
            <a:spAutoFit/>
          </a:bodyPr>
          <a:lstStyle/>
          <a:p>
            <a:r>
              <a:rPr lang="en-US" sz="1400" b="1" i="1" dirty="0" smtClean="0"/>
              <a:t>Diagnostic Testing</a:t>
            </a:r>
            <a:endParaRPr lang="en-US" sz="1400" b="1" i="1" dirty="0"/>
          </a:p>
        </p:txBody>
      </p:sp>
      <p:sp>
        <p:nvSpPr>
          <p:cNvPr id="160" name="TextBox 159"/>
          <p:cNvSpPr txBox="1"/>
          <p:nvPr/>
        </p:nvSpPr>
        <p:spPr>
          <a:xfrm>
            <a:off x="0" y="4416623"/>
            <a:ext cx="1524000" cy="307777"/>
          </a:xfrm>
          <a:prstGeom prst="rect">
            <a:avLst/>
          </a:prstGeom>
          <a:noFill/>
        </p:spPr>
        <p:txBody>
          <a:bodyPr wrap="square" rtlCol="0">
            <a:spAutoFit/>
          </a:bodyPr>
          <a:lstStyle/>
          <a:p>
            <a:r>
              <a:rPr lang="en-US" sz="1400" b="1" i="1" dirty="0" smtClean="0"/>
              <a:t>Treatment</a:t>
            </a:r>
            <a:endParaRPr lang="en-US" sz="1400" b="1" i="1" dirty="0"/>
          </a:p>
        </p:txBody>
      </p:sp>
      <p:sp>
        <p:nvSpPr>
          <p:cNvPr id="16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Treatment Flow - NSCLC</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112" name="Rectangle 111"/>
          <p:cNvSpPr/>
          <p:nvPr/>
        </p:nvSpPr>
        <p:spPr>
          <a:xfrm>
            <a:off x="0" y="5562600"/>
            <a:ext cx="8991600" cy="685800"/>
          </a:xfrm>
          <a:prstGeom prst="rect">
            <a:avLst/>
          </a:prstGeom>
          <a:solidFill>
            <a:schemeClr val="accent1">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1752600"/>
            <a:ext cx="8991600" cy="3810000"/>
          </a:xfrm>
          <a:prstGeom prst="rect">
            <a:avLst/>
          </a:prstGeom>
          <a:solidFill>
            <a:schemeClr val="accent1">
              <a:lumMod val="40000"/>
              <a:lumOff val="6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0" y="762000"/>
            <a:ext cx="8991600" cy="990600"/>
          </a:xfrm>
          <a:prstGeom prst="rect">
            <a:avLst/>
          </a:prstGeom>
          <a:solidFill>
            <a:schemeClr val="accent1">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505200" y="792480"/>
            <a:ext cx="205740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Diagnosis and findings</a:t>
            </a:r>
            <a:endParaRPr lang="en-US" sz="1200" b="1" dirty="0">
              <a:solidFill>
                <a:schemeClr val="bg1"/>
              </a:solidFill>
            </a:endParaRPr>
          </a:p>
        </p:txBody>
      </p:sp>
      <p:sp>
        <p:nvSpPr>
          <p:cNvPr id="5" name="Rectangle 4"/>
          <p:cNvSpPr/>
          <p:nvPr/>
        </p:nvSpPr>
        <p:spPr>
          <a:xfrm>
            <a:off x="1143000" y="1325880"/>
            <a:ext cx="2057400" cy="36576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Limited (stage I – III)</a:t>
            </a:r>
            <a:endParaRPr lang="en-US" sz="1200" b="1" dirty="0">
              <a:solidFill>
                <a:sysClr val="windowText" lastClr="000000"/>
              </a:solidFill>
            </a:endParaRPr>
          </a:p>
        </p:txBody>
      </p:sp>
      <p:sp>
        <p:nvSpPr>
          <p:cNvPr id="6" name="Rectangle 5"/>
          <p:cNvSpPr/>
          <p:nvPr/>
        </p:nvSpPr>
        <p:spPr>
          <a:xfrm>
            <a:off x="5867400" y="1310640"/>
            <a:ext cx="2057400" cy="36576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Extensive (Stage IV)</a:t>
            </a:r>
            <a:endParaRPr lang="en-US" sz="1200" b="1" dirty="0">
              <a:solidFill>
                <a:sysClr val="windowText" lastClr="000000"/>
              </a:solidFill>
            </a:endParaRPr>
          </a:p>
        </p:txBody>
      </p:sp>
      <p:cxnSp>
        <p:nvCxnSpPr>
          <p:cNvPr id="7" name="Elbow Connector 6"/>
          <p:cNvCxnSpPr>
            <a:stCxn id="4" idx="2"/>
            <a:endCxn id="5" idx="0"/>
          </p:cNvCxnSpPr>
          <p:nvPr/>
        </p:nvCxnSpPr>
        <p:spPr>
          <a:xfrm rot="5400000">
            <a:off x="3223260" y="15240"/>
            <a:ext cx="259080" cy="2362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4" idx="2"/>
            <a:endCxn id="6" idx="0"/>
          </p:cNvCxnSpPr>
          <p:nvPr/>
        </p:nvCxnSpPr>
        <p:spPr>
          <a:xfrm rot="16200000" flipH="1">
            <a:off x="5593080" y="7620"/>
            <a:ext cx="243840" cy="2362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85800" y="1935480"/>
            <a:ext cx="118872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Surgery</a:t>
            </a:r>
          </a:p>
        </p:txBody>
      </p:sp>
      <p:sp>
        <p:nvSpPr>
          <p:cNvPr id="14" name="Rectangle 13"/>
          <p:cNvSpPr/>
          <p:nvPr/>
        </p:nvSpPr>
        <p:spPr>
          <a:xfrm>
            <a:off x="2301240" y="1935480"/>
            <a:ext cx="118872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Radiotherapy</a:t>
            </a:r>
          </a:p>
        </p:txBody>
      </p:sp>
      <p:sp>
        <p:nvSpPr>
          <p:cNvPr id="15" name="Rectangle 14"/>
          <p:cNvSpPr/>
          <p:nvPr/>
        </p:nvSpPr>
        <p:spPr>
          <a:xfrm>
            <a:off x="1524000" y="2316480"/>
            <a:ext cx="118872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Chemotherapy</a:t>
            </a:r>
          </a:p>
        </p:txBody>
      </p:sp>
      <p:sp>
        <p:nvSpPr>
          <p:cNvPr id="16" name="TextBox 15"/>
          <p:cNvSpPr txBox="1"/>
          <p:nvPr/>
        </p:nvSpPr>
        <p:spPr>
          <a:xfrm>
            <a:off x="1889760" y="1905000"/>
            <a:ext cx="304800" cy="461665"/>
          </a:xfrm>
          <a:prstGeom prst="rect">
            <a:avLst/>
          </a:prstGeom>
          <a:noFill/>
        </p:spPr>
        <p:txBody>
          <a:bodyPr wrap="square" rtlCol="0">
            <a:spAutoFit/>
          </a:bodyPr>
          <a:lstStyle/>
          <a:p>
            <a:r>
              <a:rPr lang="en-US" sz="2400" dirty="0" smtClean="0"/>
              <a:t>±</a:t>
            </a:r>
            <a:endParaRPr lang="en-US" sz="2400" dirty="0"/>
          </a:p>
        </p:txBody>
      </p:sp>
      <p:sp>
        <p:nvSpPr>
          <p:cNvPr id="17" name="Rectangle 16"/>
          <p:cNvSpPr/>
          <p:nvPr/>
        </p:nvSpPr>
        <p:spPr>
          <a:xfrm>
            <a:off x="670560" y="1905000"/>
            <a:ext cx="2834640" cy="731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Elbow Connector 18"/>
          <p:cNvCxnSpPr>
            <a:stCxn id="5" idx="2"/>
            <a:endCxn id="17" idx="0"/>
          </p:cNvCxnSpPr>
          <p:nvPr/>
        </p:nvCxnSpPr>
        <p:spPr>
          <a:xfrm rot="5400000">
            <a:off x="2065020" y="1798320"/>
            <a:ext cx="213360" cy="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962400" y="1905000"/>
            <a:ext cx="1645920" cy="54864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Without </a:t>
            </a:r>
            <a:r>
              <a:rPr lang="en-US" sz="1200" b="1" dirty="0" err="1" smtClean="0">
                <a:solidFill>
                  <a:sysClr val="windowText" lastClr="000000"/>
                </a:solidFill>
              </a:rPr>
              <a:t>localised</a:t>
            </a:r>
            <a:r>
              <a:rPr lang="en-US" sz="1200" b="1" dirty="0" smtClean="0">
                <a:solidFill>
                  <a:sysClr val="windowText" lastClr="000000"/>
                </a:solidFill>
              </a:rPr>
              <a:t> symptomatic sites/brain metastasis </a:t>
            </a:r>
            <a:endParaRPr lang="en-US" sz="1200" b="1" dirty="0">
              <a:solidFill>
                <a:sysClr val="windowText" lastClr="000000"/>
              </a:solidFill>
            </a:endParaRPr>
          </a:p>
        </p:txBody>
      </p:sp>
      <p:sp>
        <p:nvSpPr>
          <p:cNvPr id="24" name="Rectangle 23"/>
          <p:cNvSpPr/>
          <p:nvPr/>
        </p:nvSpPr>
        <p:spPr>
          <a:xfrm>
            <a:off x="5867400" y="1905000"/>
            <a:ext cx="1371600" cy="54864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With </a:t>
            </a:r>
            <a:r>
              <a:rPr lang="en-US" sz="1200" b="1" dirty="0" err="1" smtClean="0">
                <a:solidFill>
                  <a:sysClr val="windowText" lastClr="000000"/>
                </a:solidFill>
              </a:rPr>
              <a:t>localised</a:t>
            </a:r>
            <a:r>
              <a:rPr lang="en-US" sz="1200" b="1" dirty="0" smtClean="0">
                <a:solidFill>
                  <a:sysClr val="windowText" lastClr="000000"/>
                </a:solidFill>
              </a:rPr>
              <a:t> symptomatic sites </a:t>
            </a:r>
            <a:endParaRPr lang="en-US" sz="1200" b="1" dirty="0">
              <a:solidFill>
                <a:sysClr val="windowText" lastClr="000000"/>
              </a:solidFill>
            </a:endParaRPr>
          </a:p>
        </p:txBody>
      </p:sp>
      <p:sp>
        <p:nvSpPr>
          <p:cNvPr id="25" name="Rectangle 24"/>
          <p:cNvSpPr/>
          <p:nvPr/>
        </p:nvSpPr>
        <p:spPr>
          <a:xfrm>
            <a:off x="7498080" y="1889760"/>
            <a:ext cx="1371600" cy="54864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With brain metastasis</a:t>
            </a:r>
            <a:endParaRPr lang="en-US" sz="1200" b="1" dirty="0">
              <a:solidFill>
                <a:sysClr val="windowText" lastClr="000000"/>
              </a:solidFill>
            </a:endParaRPr>
          </a:p>
        </p:txBody>
      </p:sp>
      <p:cxnSp>
        <p:nvCxnSpPr>
          <p:cNvPr id="26" name="Elbow Connector 25"/>
          <p:cNvCxnSpPr>
            <a:stCxn id="6" idx="2"/>
            <a:endCxn id="22" idx="0"/>
          </p:cNvCxnSpPr>
          <p:nvPr/>
        </p:nvCxnSpPr>
        <p:spPr>
          <a:xfrm rot="5400000">
            <a:off x="5726430" y="735330"/>
            <a:ext cx="228600" cy="21107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6" idx="2"/>
            <a:endCxn id="24" idx="0"/>
          </p:cNvCxnSpPr>
          <p:nvPr/>
        </p:nvCxnSpPr>
        <p:spPr>
          <a:xfrm rot="5400000">
            <a:off x="6610350" y="1619250"/>
            <a:ext cx="228600" cy="342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6" idx="2"/>
            <a:endCxn id="25" idx="0"/>
          </p:cNvCxnSpPr>
          <p:nvPr/>
        </p:nvCxnSpPr>
        <p:spPr>
          <a:xfrm rot="16200000" flipH="1">
            <a:off x="7433310" y="1139190"/>
            <a:ext cx="213360" cy="12877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581400" y="3535680"/>
            <a:ext cx="2057400" cy="3657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Assessment of Response</a:t>
            </a:r>
            <a:endParaRPr lang="en-US" sz="1200" b="1" dirty="0">
              <a:solidFill>
                <a:schemeClr val="bg1"/>
              </a:solidFill>
            </a:endParaRPr>
          </a:p>
        </p:txBody>
      </p:sp>
      <p:sp>
        <p:nvSpPr>
          <p:cNvPr id="38" name="Rectangle 37"/>
          <p:cNvSpPr/>
          <p:nvPr/>
        </p:nvSpPr>
        <p:spPr>
          <a:xfrm>
            <a:off x="6019800" y="2849880"/>
            <a:ext cx="118872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Chemotherapy</a:t>
            </a:r>
          </a:p>
        </p:txBody>
      </p:sp>
      <p:sp>
        <p:nvSpPr>
          <p:cNvPr id="39" name="Rectangle 38"/>
          <p:cNvSpPr/>
          <p:nvPr/>
        </p:nvSpPr>
        <p:spPr>
          <a:xfrm>
            <a:off x="7635240" y="2849880"/>
            <a:ext cx="118872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Radiotherapy</a:t>
            </a:r>
          </a:p>
        </p:txBody>
      </p:sp>
      <p:sp>
        <p:nvSpPr>
          <p:cNvPr id="40" name="Rectangle 39"/>
          <p:cNvSpPr/>
          <p:nvPr/>
        </p:nvSpPr>
        <p:spPr>
          <a:xfrm>
            <a:off x="6858000" y="3276600"/>
            <a:ext cx="1188720" cy="54864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Individualised</a:t>
            </a:r>
            <a:r>
              <a:rPr lang="en-US" sz="1200" b="1" dirty="0" smtClean="0">
                <a:solidFill>
                  <a:schemeClr val="bg1"/>
                </a:solidFill>
              </a:rPr>
              <a:t> therapy + supportive care</a:t>
            </a:r>
          </a:p>
        </p:txBody>
      </p:sp>
      <p:sp>
        <p:nvSpPr>
          <p:cNvPr id="41" name="TextBox 40"/>
          <p:cNvSpPr txBox="1"/>
          <p:nvPr/>
        </p:nvSpPr>
        <p:spPr>
          <a:xfrm>
            <a:off x="7223760" y="2819400"/>
            <a:ext cx="304800" cy="461665"/>
          </a:xfrm>
          <a:prstGeom prst="rect">
            <a:avLst/>
          </a:prstGeom>
          <a:noFill/>
        </p:spPr>
        <p:txBody>
          <a:bodyPr wrap="square" rtlCol="0">
            <a:spAutoFit/>
          </a:bodyPr>
          <a:lstStyle/>
          <a:p>
            <a:r>
              <a:rPr lang="en-US" sz="2400" dirty="0" smtClean="0"/>
              <a:t>±</a:t>
            </a:r>
            <a:endParaRPr lang="en-US" sz="2400" dirty="0"/>
          </a:p>
        </p:txBody>
      </p:sp>
      <p:sp>
        <p:nvSpPr>
          <p:cNvPr id="42" name="Rectangle 41"/>
          <p:cNvSpPr/>
          <p:nvPr/>
        </p:nvSpPr>
        <p:spPr>
          <a:xfrm>
            <a:off x="6004560" y="2819400"/>
            <a:ext cx="283464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Elbow Connector 42"/>
          <p:cNvCxnSpPr>
            <a:stCxn id="22" idx="2"/>
            <a:endCxn id="41" idx="0"/>
          </p:cNvCxnSpPr>
          <p:nvPr/>
        </p:nvCxnSpPr>
        <p:spPr>
          <a:xfrm rot="16200000" flipH="1">
            <a:off x="5897880" y="1341120"/>
            <a:ext cx="365760" cy="25908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24" idx="2"/>
            <a:endCxn id="42" idx="0"/>
          </p:cNvCxnSpPr>
          <p:nvPr/>
        </p:nvCxnSpPr>
        <p:spPr>
          <a:xfrm rot="16200000" flipH="1">
            <a:off x="6804660" y="2202180"/>
            <a:ext cx="365760" cy="8686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25" idx="2"/>
            <a:endCxn id="42" idx="0"/>
          </p:cNvCxnSpPr>
          <p:nvPr/>
        </p:nvCxnSpPr>
        <p:spPr>
          <a:xfrm rot="5400000">
            <a:off x="7612380" y="2247900"/>
            <a:ext cx="381000" cy="762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990600" y="3535680"/>
            <a:ext cx="2057400" cy="3657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bg1"/>
                </a:solidFill>
              </a:rPr>
              <a:t>Individualised</a:t>
            </a:r>
            <a:r>
              <a:rPr lang="en-US" sz="1200" b="1" dirty="0" smtClean="0">
                <a:solidFill>
                  <a:schemeClr val="bg1"/>
                </a:solidFill>
              </a:rPr>
              <a:t> </a:t>
            </a:r>
            <a:r>
              <a:rPr lang="en-US" sz="1200" b="1" dirty="0" err="1" smtClean="0">
                <a:solidFill>
                  <a:schemeClr val="bg1"/>
                </a:solidFill>
              </a:rPr>
              <a:t>Treament</a:t>
            </a:r>
            <a:r>
              <a:rPr lang="en-US" sz="1200" b="1" dirty="0" smtClean="0">
                <a:solidFill>
                  <a:schemeClr val="bg1"/>
                </a:solidFill>
              </a:rPr>
              <a:t> + Supportive care</a:t>
            </a:r>
            <a:endParaRPr lang="en-US" sz="1200" b="1" dirty="0">
              <a:solidFill>
                <a:schemeClr val="bg1"/>
              </a:solidFill>
            </a:endParaRPr>
          </a:p>
        </p:txBody>
      </p:sp>
      <p:cxnSp>
        <p:nvCxnSpPr>
          <p:cNvPr id="56" name="Elbow Connector 55"/>
          <p:cNvCxnSpPr>
            <a:stCxn id="17" idx="2"/>
            <a:endCxn id="36" idx="0"/>
          </p:cNvCxnSpPr>
          <p:nvPr/>
        </p:nvCxnSpPr>
        <p:spPr>
          <a:xfrm rot="16200000" flipH="1">
            <a:off x="2899410" y="1824990"/>
            <a:ext cx="899160" cy="2522220"/>
          </a:xfrm>
          <a:prstGeom prst="bentConnector3">
            <a:avLst>
              <a:gd name="adj1" fmla="val 7927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Elbow Connector 58"/>
          <p:cNvCxnSpPr>
            <a:stCxn id="42" idx="1"/>
            <a:endCxn id="36" idx="0"/>
          </p:cNvCxnSpPr>
          <p:nvPr/>
        </p:nvCxnSpPr>
        <p:spPr>
          <a:xfrm rot="10800000" flipV="1">
            <a:off x="4610100" y="3352800"/>
            <a:ext cx="1394460" cy="1828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5" idx="1"/>
            <a:endCxn id="55" idx="1"/>
          </p:cNvCxnSpPr>
          <p:nvPr/>
        </p:nvCxnSpPr>
        <p:spPr>
          <a:xfrm rot="10800000" flipV="1">
            <a:off x="990600" y="1508760"/>
            <a:ext cx="152400" cy="2209800"/>
          </a:xfrm>
          <a:prstGeom prst="bentConnector3">
            <a:avLst>
              <a:gd name="adj1" fmla="val 431818"/>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1996440" y="4114800"/>
            <a:ext cx="1280160" cy="36576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Complete/ Partial Response</a:t>
            </a:r>
            <a:endParaRPr lang="en-US" sz="1200" b="1" dirty="0">
              <a:solidFill>
                <a:sysClr val="windowText" lastClr="000000"/>
              </a:solidFill>
            </a:endParaRPr>
          </a:p>
        </p:txBody>
      </p:sp>
      <p:sp>
        <p:nvSpPr>
          <p:cNvPr id="68" name="Rectangle 67"/>
          <p:cNvSpPr/>
          <p:nvPr/>
        </p:nvSpPr>
        <p:spPr>
          <a:xfrm>
            <a:off x="3733800" y="4114800"/>
            <a:ext cx="1280160" cy="36576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Stable</a:t>
            </a:r>
            <a:endParaRPr lang="en-US" sz="1200" b="1" dirty="0">
              <a:solidFill>
                <a:sysClr val="windowText" lastClr="000000"/>
              </a:solidFill>
            </a:endParaRPr>
          </a:p>
        </p:txBody>
      </p:sp>
      <p:sp>
        <p:nvSpPr>
          <p:cNvPr id="69" name="Rectangle 68"/>
          <p:cNvSpPr/>
          <p:nvPr/>
        </p:nvSpPr>
        <p:spPr>
          <a:xfrm>
            <a:off x="5410200" y="4114800"/>
            <a:ext cx="1280160" cy="36576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ysClr val="windowText" lastClr="000000"/>
                </a:solidFill>
              </a:rPr>
              <a:t>Progressed</a:t>
            </a:r>
            <a:endParaRPr lang="en-US" sz="1200" b="1" dirty="0">
              <a:solidFill>
                <a:sysClr val="windowText" lastClr="000000"/>
              </a:solidFill>
            </a:endParaRPr>
          </a:p>
        </p:txBody>
      </p:sp>
      <p:cxnSp>
        <p:nvCxnSpPr>
          <p:cNvPr id="70" name="Elbow Connector 69"/>
          <p:cNvCxnSpPr>
            <a:stCxn id="36" idx="2"/>
            <a:endCxn id="67" idx="0"/>
          </p:cNvCxnSpPr>
          <p:nvPr/>
        </p:nvCxnSpPr>
        <p:spPr>
          <a:xfrm rot="5400000">
            <a:off x="3516630" y="3021330"/>
            <a:ext cx="213360" cy="19735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Elbow Connector 72"/>
          <p:cNvCxnSpPr>
            <a:stCxn id="36" idx="2"/>
            <a:endCxn id="68" idx="0"/>
          </p:cNvCxnSpPr>
          <p:nvPr/>
        </p:nvCxnSpPr>
        <p:spPr>
          <a:xfrm rot="5400000">
            <a:off x="4385310" y="3890010"/>
            <a:ext cx="213360" cy="2362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36" idx="2"/>
            <a:endCxn id="69" idx="0"/>
          </p:cNvCxnSpPr>
          <p:nvPr/>
        </p:nvCxnSpPr>
        <p:spPr>
          <a:xfrm rot="16200000" flipH="1">
            <a:off x="5223510" y="3288030"/>
            <a:ext cx="213360" cy="14401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2926080" y="4724400"/>
            <a:ext cx="1188720" cy="27432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Surveillance</a:t>
            </a:r>
          </a:p>
        </p:txBody>
      </p:sp>
      <p:cxnSp>
        <p:nvCxnSpPr>
          <p:cNvPr id="80" name="Elbow Connector 79"/>
          <p:cNvCxnSpPr>
            <a:stCxn id="67" idx="2"/>
            <a:endCxn id="79" idx="0"/>
          </p:cNvCxnSpPr>
          <p:nvPr/>
        </p:nvCxnSpPr>
        <p:spPr>
          <a:xfrm rot="16200000" flipH="1">
            <a:off x="2956560" y="4160520"/>
            <a:ext cx="243840" cy="8839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Elbow Connector 83"/>
          <p:cNvCxnSpPr>
            <a:stCxn id="68" idx="2"/>
            <a:endCxn id="79" idx="0"/>
          </p:cNvCxnSpPr>
          <p:nvPr/>
        </p:nvCxnSpPr>
        <p:spPr>
          <a:xfrm rot="5400000">
            <a:off x="3825240" y="4175760"/>
            <a:ext cx="243840" cy="8534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3916680" y="5135880"/>
            <a:ext cx="1463040" cy="3657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Relapsed/ Primary progressive</a:t>
            </a:r>
          </a:p>
        </p:txBody>
      </p:sp>
      <p:cxnSp>
        <p:nvCxnSpPr>
          <p:cNvPr id="88" name="Elbow Connector 87"/>
          <p:cNvCxnSpPr>
            <a:stCxn id="79" idx="2"/>
            <a:endCxn id="87" idx="1"/>
          </p:cNvCxnSpPr>
          <p:nvPr/>
        </p:nvCxnSpPr>
        <p:spPr>
          <a:xfrm rot="16200000" flipH="1">
            <a:off x="3558540" y="4960620"/>
            <a:ext cx="320040" cy="39624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Elbow Connector 90"/>
          <p:cNvCxnSpPr>
            <a:stCxn id="69" idx="2"/>
            <a:endCxn id="87" idx="3"/>
          </p:cNvCxnSpPr>
          <p:nvPr/>
        </p:nvCxnSpPr>
        <p:spPr>
          <a:xfrm rot="5400000">
            <a:off x="5295900" y="4564380"/>
            <a:ext cx="838200" cy="67056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a:off x="533400" y="5730240"/>
            <a:ext cx="2057400" cy="3657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2L chemotherapy</a:t>
            </a:r>
            <a:endParaRPr lang="en-US" sz="1200" b="1" dirty="0">
              <a:solidFill>
                <a:schemeClr val="bg1"/>
              </a:solidFill>
            </a:endParaRPr>
          </a:p>
        </p:txBody>
      </p:sp>
      <p:sp>
        <p:nvSpPr>
          <p:cNvPr id="95" name="Rectangle 94"/>
          <p:cNvSpPr/>
          <p:nvPr/>
        </p:nvSpPr>
        <p:spPr>
          <a:xfrm>
            <a:off x="3581400" y="5715000"/>
            <a:ext cx="2057400" cy="3657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Assessment of Response</a:t>
            </a:r>
            <a:endParaRPr lang="en-US" sz="1200" b="1" dirty="0">
              <a:solidFill>
                <a:schemeClr val="bg1"/>
              </a:solidFill>
            </a:endParaRPr>
          </a:p>
        </p:txBody>
      </p:sp>
      <p:sp>
        <p:nvSpPr>
          <p:cNvPr id="96" name="Rectangle 95"/>
          <p:cNvSpPr/>
          <p:nvPr/>
        </p:nvSpPr>
        <p:spPr>
          <a:xfrm>
            <a:off x="6781800" y="5715000"/>
            <a:ext cx="2057400" cy="36576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Palliative management of symptomatic sites</a:t>
            </a:r>
            <a:endParaRPr lang="en-US" sz="1200" b="1" dirty="0">
              <a:solidFill>
                <a:schemeClr val="bg1"/>
              </a:solidFill>
            </a:endParaRPr>
          </a:p>
        </p:txBody>
      </p:sp>
      <p:cxnSp>
        <p:nvCxnSpPr>
          <p:cNvPr id="97" name="Elbow Connector 90"/>
          <p:cNvCxnSpPr>
            <a:stCxn id="87" idx="2"/>
            <a:endCxn id="96" idx="0"/>
          </p:cNvCxnSpPr>
          <p:nvPr/>
        </p:nvCxnSpPr>
        <p:spPr>
          <a:xfrm rot="16200000" flipH="1">
            <a:off x="6122670" y="4027170"/>
            <a:ext cx="213360" cy="31623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Elbow Connector 90"/>
          <p:cNvCxnSpPr>
            <a:stCxn id="87" idx="2"/>
            <a:endCxn id="94" idx="0"/>
          </p:cNvCxnSpPr>
          <p:nvPr/>
        </p:nvCxnSpPr>
        <p:spPr>
          <a:xfrm rot="5400000">
            <a:off x="2990850" y="4072890"/>
            <a:ext cx="228600" cy="30861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94" idx="3"/>
            <a:endCxn id="95" idx="1"/>
          </p:cNvCxnSpPr>
          <p:nvPr/>
        </p:nvCxnSpPr>
        <p:spPr>
          <a:xfrm flipV="1">
            <a:off x="2590800" y="589788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95" idx="3"/>
            <a:endCxn id="96" idx="1"/>
          </p:cNvCxnSpPr>
          <p:nvPr/>
        </p:nvCxnSpPr>
        <p:spPr>
          <a:xfrm>
            <a:off x="5638800" y="589788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6477000" y="5334000"/>
            <a:ext cx="990600" cy="246221"/>
          </a:xfrm>
          <a:prstGeom prst="rect">
            <a:avLst/>
          </a:prstGeom>
          <a:noFill/>
        </p:spPr>
        <p:txBody>
          <a:bodyPr wrap="square" rtlCol="0">
            <a:spAutoFit/>
          </a:bodyPr>
          <a:lstStyle/>
          <a:p>
            <a:r>
              <a:rPr lang="en-US" sz="1000" dirty="0" smtClean="0"/>
              <a:t>PS 3-4</a:t>
            </a:r>
            <a:endParaRPr lang="en-US" sz="1000" dirty="0"/>
          </a:p>
        </p:txBody>
      </p:sp>
      <p:sp>
        <p:nvSpPr>
          <p:cNvPr id="109" name="TextBox 108"/>
          <p:cNvSpPr txBox="1"/>
          <p:nvPr/>
        </p:nvSpPr>
        <p:spPr>
          <a:xfrm>
            <a:off x="2133600" y="5334000"/>
            <a:ext cx="990600" cy="246221"/>
          </a:xfrm>
          <a:prstGeom prst="rect">
            <a:avLst/>
          </a:prstGeom>
          <a:noFill/>
        </p:spPr>
        <p:txBody>
          <a:bodyPr wrap="square" rtlCol="0">
            <a:spAutoFit/>
          </a:bodyPr>
          <a:lstStyle/>
          <a:p>
            <a:r>
              <a:rPr lang="en-US" sz="1000" dirty="0" smtClean="0"/>
              <a:t>PS 0-2</a:t>
            </a:r>
            <a:endParaRPr lang="en-US" sz="1000" dirty="0"/>
          </a:p>
        </p:txBody>
      </p:sp>
      <p:sp>
        <p:nvSpPr>
          <p:cNvPr id="113" name="TextBox 112"/>
          <p:cNvSpPr txBox="1"/>
          <p:nvPr/>
        </p:nvSpPr>
        <p:spPr>
          <a:xfrm>
            <a:off x="0" y="835223"/>
            <a:ext cx="1524000" cy="307777"/>
          </a:xfrm>
          <a:prstGeom prst="rect">
            <a:avLst/>
          </a:prstGeom>
          <a:noFill/>
        </p:spPr>
        <p:txBody>
          <a:bodyPr wrap="square" rtlCol="0">
            <a:spAutoFit/>
          </a:bodyPr>
          <a:lstStyle/>
          <a:p>
            <a:r>
              <a:rPr lang="en-US" sz="1400" b="1" i="1" dirty="0" smtClean="0"/>
              <a:t>Origination</a:t>
            </a:r>
            <a:endParaRPr lang="en-US" sz="1400" b="1" i="1" dirty="0"/>
          </a:p>
        </p:txBody>
      </p:sp>
      <p:sp>
        <p:nvSpPr>
          <p:cNvPr id="114" name="TextBox 113"/>
          <p:cNvSpPr txBox="1"/>
          <p:nvPr/>
        </p:nvSpPr>
        <p:spPr>
          <a:xfrm>
            <a:off x="0" y="3733800"/>
            <a:ext cx="1524000" cy="738664"/>
          </a:xfrm>
          <a:prstGeom prst="rect">
            <a:avLst/>
          </a:prstGeom>
          <a:noFill/>
        </p:spPr>
        <p:txBody>
          <a:bodyPr wrap="square" rtlCol="0">
            <a:spAutoFit/>
          </a:bodyPr>
          <a:lstStyle/>
          <a:p>
            <a:r>
              <a:rPr lang="en-US" sz="1400" b="1" i="1" dirty="0" smtClean="0"/>
              <a:t>Definitive Treatment &amp; Monitoring</a:t>
            </a:r>
            <a:endParaRPr lang="en-US" sz="1400" b="1" i="1" dirty="0"/>
          </a:p>
        </p:txBody>
      </p:sp>
      <p:sp>
        <p:nvSpPr>
          <p:cNvPr id="115" name="TextBox 114"/>
          <p:cNvSpPr txBox="1"/>
          <p:nvPr/>
        </p:nvSpPr>
        <p:spPr>
          <a:xfrm>
            <a:off x="0" y="5410200"/>
            <a:ext cx="1524000" cy="307777"/>
          </a:xfrm>
          <a:prstGeom prst="rect">
            <a:avLst/>
          </a:prstGeom>
          <a:noFill/>
        </p:spPr>
        <p:txBody>
          <a:bodyPr wrap="square" rtlCol="0">
            <a:spAutoFit/>
          </a:bodyPr>
          <a:lstStyle/>
          <a:p>
            <a:r>
              <a:rPr lang="en-US" sz="1400" b="1" i="1" dirty="0" smtClean="0"/>
              <a:t>Treatment</a:t>
            </a:r>
            <a:endParaRPr lang="en-US" sz="1400" b="1" i="1" dirty="0"/>
          </a:p>
        </p:txBody>
      </p:sp>
      <p:sp>
        <p:nvSpPr>
          <p:cNvPr id="117"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Treatment Flow - SCLC</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List of Products</a:t>
            </a:r>
            <a:endParaRPr lang="en-US" sz="2000" b="1" dirty="0">
              <a:solidFill>
                <a:schemeClr val="bg1"/>
              </a:solidFill>
              <a:latin typeface="Bell MT"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2553611694"/>
              </p:ext>
            </p:extLst>
          </p:nvPr>
        </p:nvGraphicFramePr>
        <p:xfrm>
          <a:off x="152400" y="609600"/>
          <a:ext cx="8839200" cy="2327342"/>
        </p:xfrm>
        <a:graphic>
          <a:graphicData uri="http://schemas.openxmlformats.org/drawingml/2006/table">
            <a:tbl>
              <a:tblPr/>
              <a:tblGrid>
                <a:gridCol w="3588848"/>
                <a:gridCol w="3655308"/>
                <a:gridCol w="1595044"/>
              </a:tblGrid>
              <a:tr h="278063">
                <a:tc gridSpan="3">
                  <a:txBody>
                    <a:bodyPr/>
                    <a:lstStyle/>
                    <a:p>
                      <a:pPr marL="0" marR="0" algn="ctr">
                        <a:lnSpc>
                          <a:spcPct val="150000"/>
                        </a:lnSpc>
                        <a:spcBef>
                          <a:spcPts val="0"/>
                        </a:spcBef>
                        <a:spcAft>
                          <a:spcPts val="0"/>
                        </a:spcAft>
                      </a:pPr>
                      <a:r>
                        <a:rPr lang="en-US" sz="1600" b="1" u="sng" dirty="0">
                          <a:solidFill>
                            <a:schemeClr val="bg1"/>
                          </a:solidFill>
                          <a:latin typeface="Times New Roman"/>
                          <a:ea typeface="Times New Roman"/>
                          <a:cs typeface="Times New Roman"/>
                        </a:rPr>
                        <a:t>Marketed</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0D0D0D"/>
                    </a:solidFill>
                  </a:tcPr>
                </a:tc>
                <a:tc hMerge="1">
                  <a:txBody>
                    <a:bodyPr/>
                    <a:lstStyle/>
                    <a:p>
                      <a:endParaRPr lang="en-US"/>
                    </a:p>
                  </a:txBody>
                  <a:tcPr/>
                </a:tc>
                <a:tc hMerge="1">
                  <a:txBody>
                    <a:bodyPr/>
                    <a:lstStyle/>
                    <a:p>
                      <a:endParaRPr lang="en-US"/>
                    </a:p>
                  </a:txBody>
                  <a:tcPr/>
                </a:tc>
              </a:tr>
              <a:tr h="243305">
                <a:tc>
                  <a:txBody>
                    <a:bodyPr/>
                    <a:lstStyle/>
                    <a:p>
                      <a:pPr marL="0" marR="0" algn="ctr">
                        <a:lnSpc>
                          <a:spcPct val="150000"/>
                        </a:lnSpc>
                        <a:spcBef>
                          <a:spcPts val="0"/>
                        </a:spcBef>
                        <a:spcAft>
                          <a:spcPts val="0"/>
                        </a:spcAft>
                      </a:pPr>
                      <a:r>
                        <a:rPr lang="en-US" sz="1400" b="1" dirty="0">
                          <a:latin typeface="Times New Roman"/>
                          <a:ea typeface="Times New Roman"/>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a:latin typeface="Times New Roman"/>
                          <a:ea typeface="Calibri"/>
                          <a:cs typeface="Times New Roman"/>
                        </a:rPr>
                        <a:t>Mechanism of Action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a:latin typeface="Times New Roman"/>
                          <a:ea typeface="Calibri"/>
                          <a:cs typeface="Times New Roman"/>
                        </a:rPr>
                        <a:t>Company</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05">
                <a:tc>
                  <a:txBody>
                    <a:bodyPr/>
                    <a:lstStyle/>
                    <a:p>
                      <a:pPr marL="0" marR="0">
                        <a:lnSpc>
                          <a:spcPct val="150000"/>
                        </a:lnSpc>
                        <a:spcBef>
                          <a:spcPts val="0"/>
                        </a:spcBef>
                        <a:spcAft>
                          <a:spcPts val="0"/>
                        </a:spcAft>
                      </a:pPr>
                      <a:r>
                        <a:rPr lang="en-US" sz="1400">
                          <a:latin typeface="Times New Roman"/>
                          <a:ea typeface="Times New Roman"/>
                          <a:cs typeface="Times New Roman"/>
                        </a:rPr>
                        <a:t>Tarceva (erlotinib)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GNE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05">
                <a:tc>
                  <a:txBody>
                    <a:bodyPr/>
                    <a:lstStyle/>
                    <a:p>
                      <a:pPr marL="0" marR="0">
                        <a:lnSpc>
                          <a:spcPct val="150000"/>
                        </a:lnSpc>
                        <a:spcBef>
                          <a:spcPts val="0"/>
                        </a:spcBef>
                        <a:spcAft>
                          <a:spcPts val="0"/>
                        </a:spcAft>
                      </a:pPr>
                      <a:r>
                        <a:rPr lang="en-US" sz="1400" dirty="0" err="1">
                          <a:latin typeface="Times New Roman"/>
                          <a:ea typeface="Times New Roman"/>
                          <a:cs typeface="Times New Roman"/>
                        </a:rPr>
                        <a:t>Gilotrif</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BI</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05">
                <a:tc>
                  <a:txBody>
                    <a:bodyPr/>
                    <a:lstStyle/>
                    <a:p>
                      <a:pPr marL="0" marR="0">
                        <a:lnSpc>
                          <a:spcPct val="150000"/>
                        </a:lnSpc>
                        <a:spcBef>
                          <a:spcPts val="0"/>
                        </a:spcBef>
                        <a:spcAft>
                          <a:spcPts val="0"/>
                        </a:spcAft>
                      </a:pPr>
                      <a:r>
                        <a:rPr lang="en-US" sz="1400">
                          <a:latin typeface="Times New Roman"/>
                          <a:ea typeface="Times New Roman"/>
                          <a:cs typeface="Times New Roman"/>
                        </a:rPr>
                        <a:t>Avastin (bevacizumab)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VEGFR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GNE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05">
                <a:tc>
                  <a:txBody>
                    <a:bodyPr/>
                    <a:lstStyle/>
                    <a:p>
                      <a:pPr marL="0" marR="0">
                        <a:lnSpc>
                          <a:spcPct val="150000"/>
                        </a:lnSpc>
                        <a:spcBef>
                          <a:spcPts val="0"/>
                        </a:spcBef>
                        <a:spcAft>
                          <a:spcPts val="0"/>
                        </a:spcAft>
                      </a:pPr>
                      <a:r>
                        <a:rPr lang="en-US" sz="1400">
                          <a:latin typeface="Times New Roman"/>
                          <a:ea typeface="Times New Roman"/>
                          <a:cs typeface="Times New Roman"/>
                        </a:rPr>
                        <a:t>Cyramza (ramucirumab)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VEGFR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Eli Lilly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05">
                <a:tc>
                  <a:txBody>
                    <a:bodyPr/>
                    <a:lstStyle/>
                    <a:p>
                      <a:pPr marL="0" marR="0">
                        <a:lnSpc>
                          <a:spcPct val="150000"/>
                        </a:lnSpc>
                        <a:spcBef>
                          <a:spcPts val="0"/>
                        </a:spcBef>
                        <a:spcAft>
                          <a:spcPts val="0"/>
                        </a:spcAft>
                      </a:pPr>
                      <a:r>
                        <a:rPr lang="en-US" sz="1400">
                          <a:latin typeface="Times New Roman"/>
                          <a:ea typeface="Times New Roman"/>
                          <a:cs typeface="Times New Roman"/>
                        </a:rPr>
                        <a:t>Zalkori (crizotinib)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ALK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Pfizer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305">
                <a:tc>
                  <a:txBody>
                    <a:bodyPr/>
                    <a:lstStyle/>
                    <a:p>
                      <a:pPr marL="0" marR="0">
                        <a:lnSpc>
                          <a:spcPct val="150000"/>
                        </a:lnSpc>
                        <a:spcBef>
                          <a:spcPts val="0"/>
                        </a:spcBef>
                        <a:spcAft>
                          <a:spcPts val="0"/>
                        </a:spcAft>
                      </a:pPr>
                      <a:r>
                        <a:rPr lang="en-US" sz="1400">
                          <a:latin typeface="Times New Roman"/>
                          <a:ea typeface="Times New Roman"/>
                          <a:cs typeface="Times New Roman"/>
                        </a:rPr>
                        <a:t>Zykadia (ceritinib)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ALK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Novartis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2232429496"/>
              </p:ext>
            </p:extLst>
          </p:nvPr>
        </p:nvGraphicFramePr>
        <p:xfrm>
          <a:off x="152400" y="2971800"/>
          <a:ext cx="8839200" cy="3756412"/>
        </p:xfrm>
        <a:graphic>
          <a:graphicData uri="http://schemas.openxmlformats.org/drawingml/2006/table">
            <a:tbl>
              <a:tblPr/>
              <a:tblGrid>
                <a:gridCol w="3008632"/>
                <a:gridCol w="4173768"/>
                <a:gridCol w="1656800"/>
              </a:tblGrid>
              <a:tr h="311426">
                <a:tc gridSpan="3">
                  <a:txBody>
                    <a:bodyPr/>
                    <a:lstStyle/>
                    <a:p>
                      <a:pPr marL="0" marR="0" algn="ctr">
                        <a:lnSpc>
                          <a:spcPct val="150000"/>
                        </a:lnSpc>
                        <a:spcBef>
                          <a:spcPts val="0"/>
                        </a:spcBef>
                        <a:spcAft>
                          <a:spcPts val="0"/>
                        </a:spcAft>
                        <a:tabLst>
                          <a:tab pos="1401445" algn="l"/>
                        </a:tabLst>
                      </a:pPr>
                      <a:r>
                        <a:rPr lang="en-US" sz="1600" b="1" u="sng" dirty="0">
                          <a:solidFill>
                            <a:schemeClr val="bg1"/>
                          </a:solidFill>
                          <a:latin typeface="Times New Roman"/>
                          <a:ea typeface="Calibri"/>
                          <a:cs typeface="Times New Roman"/>
                        </a:rPr>
                        <a:t>Pipeline</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r>
              <a:tr h="272498">
                <a:tc>
                  <a:txBody>
                    <a:bodyPr/>
                    <a:lstStyle/>
                    <a:p>
                      <a:pPr marL="0" marR="0" algn="ctr">
                        <a:lnSpc>
                          <a:spcPct val="150000"/>
                        </a:lnSpc>
                        <a:spcBef>
                          <a:spcPts val="0"/>
                        </a:spcBef>
                        <a:spcAft>
                          <a:spcPts val="0"/>
                        </a:spcAft>
                      </a:pPr>
                      <a:r>
                        <a:rPr lang="en-US" sz="1400" b="1" dirty="0">
                          <a:latin typeface="Times New Roman"/>
                          <a:ea typeface="Calibri"/>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Mechanism of Action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Company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dirty="0" err="1">
                          <a:latin typeface="Times New Roman"/>
                          <a:ea typeface="Calibri"/>
                          <a:cs typeface="Times New Roman"/>
                        </a:rPr>
                        <a:t>Necitumumab</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Eli Lilly</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Cetuximab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Eli Lilly/ BMS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AZD9291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AstraZeneca</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Nintedanib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VEGFR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BI</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MPDL3280A</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PD-1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Roche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Nivolumab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PD-1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BMS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Pembrolizumab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PD-1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Merck &amp; Co</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Alectinib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ALK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Roche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Custirsen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Clusterin</a:t>
                      </a:r>
                      <a:r>
                        <a:rPr lang="en-US" sz="1400" dirty="0">
                          <a:latin typeface="Times New Roman"/>
                          <a:ea typeface="Calibri"/>
                          <a:cs typeface="Times New Roman"/>
                        </a:rPr>
                        <a:t>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TEVA </a:t>
                      </a:r>
                      <a:r>
                        <a:rPr lang="en-US" sz="1400" dirty="0" err="1">
                          <a:latin typeface="Times New Roman"/>
                          <a:ea typeface="Calibri"/>
                          <a:cs typeface="Times New Roman"/>
                        </a:rPr>
                        <a:t>Pharma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Abemaciclib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Cyclin D Kinase 4/6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Eli Lilly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498">
                <a:tc>
                  <a:txBody>
                    <a:bodyPr/>
                    <a:lstStyle/>
                    <a:p>
                      <a:pPr marL="0" marR="0">
                        <a:lnSpc>
                          <a:spcPct val="150000"/>
                        </a:lnSpc>
                        <a:spcBef>
                          <a:spcPts val="0"/>
                        </a:spcBef>
                        <a:spcAft>
                          <a:spcPts val="0"/>
                        </a:spcAft>
                      </a:pPr>
                      <a:r>
                        <a:rPr lang="en-US" sz="1400">
                          <a:latin typeface="Times New Roman"/>
                          <a:ea typeface="Calibri"/>
                          <a:cs typeface="Times New Roman"/>
                        </a:rPr>
                        <a:t>Veliparib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PARP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AbbVie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1006582242"/>
              </p:ext>
            </p:extLst>
          </p:nvPr>
        </p:nvGraphicFramePr>
        <p:xfrm>
          <a:off x="138632" y="762000"/>
          <a:ext cx="8852968" cy="4968240"/>
        </p:xfrm>
        <a:graphic>
          <a:graphicData uri="http://schemas.openxmlformats.org/drawingml/2006/table">
            <a:tbl>
              <a:tblPr firstRow="1" bandRow="1">
                <a:tableStyleId>{F5AB1C69-6EDB-4FF4-983F-18BD219EF322}</a:tableStyleId>
              </a:tblPr>
              <a:tblGrid>
                <a:gridCol w="925861"/>
                <a:gridCol w="505015"/>
                <a:gridCol w="1377577"/>
                <a:gridCol w="1270489"/>
                <a:gridCol w="1116426"/>
                <a:gridCol w="1295400"/>
                <a:gridCol w="1143000"/>
                <a:gridCol w="1219200"/>
              </a:tblGrid>
              <a:tr h="440403">
                <a:tc>
                  <a:txBody>
                    <a:bodyPr/>
                    <a:lstStyle/>
                    <a:p>
                      <a:endParaRPr lang="en-US" sz="1400" dirty="0"/>
                    </a:p>
                  </a:txBody>
                  <a:tcPr marL="45720" marR="45720"/>
                </a:tc>
                <a:tc>
                  <a:txBody>
                    <a:bodyPr/>
                    <a:lstStyle/>
                    <a:p>
                      <a:endParaRPr lang="en-US" sz="1400" dirty="0"/>
                    </a:p>
                  </a:txBody>
                  <a:tcPr marL="45720" marR="45720"/>
                </a:tc>
                <a:tc>
                  <a:txBody>
                    <a:bodyPr/>
                    <a:lstStyle/>
                    <a:p>
                      <a:pPr algn="ctr"/>
                      <a:r>
                        <a:rPr lang="en-US" sz="1600" dirty="0" err="1" smtClean="0"/>
                        <a:t>Tarceva</a:t>
                      </a:r>
                      <a:endParaRPr lang="en-US" sz="1600" dirty="0" smtClean="0"/>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Erlotinib</a:t>
                      </a:r>
                      <a:r>
                        <a:rPr lang="en-US" sz="1200" b="1" i="1" kern="1200" dirty="0" smtClean="0">
                          <a:solidFill>
                            <a:schemeClr val="lt1"/>
                          </a:solidFill>
                          <a:latin typeface="+mn-lt"/>
                          <a:ea typeface="+mn-ea"/>
                          <a:cs typeface="+mn-cs"/>
                        </a:rPr>
                        <a:t>)</a:t>
                      </a:r>
                    </a:p>
                  </a:txBody>
                  <a:tcPr marL="45720" marR="45720"/>
                </a:tc>
                <a:tc>
                  <a:txBody>
                    <a:bodyPr/>
                    <a:lstStyle/>
                    <a:p>
                      <a:pPr algn="ctr"/>
                      <a:r>
                        <a:rPr lang="en-US" sz="1600" b="1" kern="1200" dirty="0" err="1" smtClean="0">
                          <a:solidFill>
                            <a:schemeClr val="lt1"/>
                          </a:solidFill>
                          <a:latin typeface="+mn-lt"/>
                          <a:ea typeface="+mn-ea"/>
                          <a:cs typeface="+mn-cs"/>
                        </a:rPr>
                        <a:t>Xalkori</a:t>
                      </a:r>
                      <a:endParaRPr lang="en-US" sz="1600" b="1"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Crizotinib</a:t>
                      </a:r>
                      <a:r>
                        <a:rPr lang="en-US" sz="1200" b="1" i="1" kern="1200" dirty="0" smtClean="0">
                          <a:solidFill>
                            <a:schemeClr val="lt1"/>
                          </a:solidFill>
                          <a:latin typeface="+mn-lt"/>
                          <a:ea typeface="+mn-ea"/>
                          <a:cs typeface="+mn-cs"/>
                        </a:rPr>
                        <a:t>)</a:t>
                      </a:r>
                    </a:p>
                  </a:txBody>
                  <a:tcPr marL="45720" marR="45720"/>
                </a:tc>
                <a:tc>
                  <a:txBody>
                    <a:bodyPr/>
                    <a:lstStyle/>
                    <a:p>
                      <a:pPr algn="ctr"/>
                      <a:r>
                        <a:rPr lang="en-US" sz="1600" b="1" kern="1200" dirty="0" err="1" smtClean="0">
                          <a:solidFill>
                            <a:schemeClr val="lt1"/>
                          </a:solidFill>
                          <a:latin typeface="+mn-lt"/>
                          <a:ea typeface="+mn-ea"/>
                          <a:cs typeface="+mn-cs"/>
                        </a:rPr>
                        <a:t>Gilotrof</a:t>
                      </a:r>
                      <a:endParaRPr lang="en-US" sz="1600" b="1" kern="1200" dirty="0" smtClean="0">
                        <a:solidFill>
                          <a:schemeClr val="lt1"/>
                        </a:solidFill>
                        <a:latin typeface="+mn-lt"/>
                        <a:ea typeface="+mn-ea"/>
                        <a:cs typeface="+mn-cs"/>
                      </a:endParaRPr>
                    </a:p>
                    <a:p>
                      <a:pPr marL="0" algn="ctr" defTabSz="914400" rtl="0" eaLnBrk="1" latinLnBrk="0" hangingPunct="1"/>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Afatinib</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marL="45720" marR="45720"/>
                </a:tc>
                <a:tc>
                  <a:txBody>
                    <a:bodyPr/>
                    <a:lstStyle/>
                    <a:p>
                      <a:pPr algn="ctr"/>
                      <a:r>
                        <a:rPr lang="en-US" sz="1600" b="1" kern="1200" dirty="0" err="1" smtClean="0">
                          <a:solidFill>
                            <a:schemeClr val="lt1"/>
                          </a:solidFill>
                          <a:latin typeface="+mn-lt"/>
                          <a:ea typeface="+mn-ea"/>
                          <a:cs typeface="+mn-cs"/>
                        </a:rPr>
                        <a:t>Zykadia</a:t>
                      </a:r>
                      <a:endParaRPr lang="en-US" sz="1600" b="1" kern="1200" dirty="0" smtClean="0">
                        <a:solidFill>
                          <a:schemeClr val="lt1"/>
                        </a:solidFill>
                        <a:latin typeface="+mn-lt"/>
                        <a:ea typeface="+mn-ea"/>
                        <a:cs typeface="+mn-cs"/>
                      </a:endParaRPr>
                    </a:p>
                    <a:p>
                      <a:pPr marL="0" algn="ctr" defTabSz="914400" rtl="0" eaLnBrk="1" latinLnBrk="0" hangingPunct="1"/>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Ceritinib</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marL="45720" marR="45720"/>
                </a:tc>
                <a:tc>
                  <a:txBody>
                    <a:bodyPr/>
                    <a:lstStyle/>
                    <a:p>
                      <a:pPr algn="ctr"/>
                      <a:r>
                        <a:rPr lang="en-US" sz="1600" b="1" kern="1200" dirty="0" err="1" smtClean="0">
                          <a:solidFill>
                            <a:schemeClr val="lt1"/>
                          </a:solidFill>
                          <a:latin typeface="+mn-lt"/>
                          <a:ea typeface="+mn-ea"/>
                          <a:cs typeface="+mn-cs"/>
                        </a:rPr>
                        <a:t>Avastin</a:t>
                      </a:r>
                      <a:endParaRPr lang="en-US" sz="1600" b="1"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bevacizumab</a:t>
                      </a:r>
                      <a:r>
                        <a:rPr lang="en-US" sz="1200" b="1" i="1" kern="1200" dirty="0" smtClean="0">
                          <a:solidFill>
                            <a:schemeClr val="lt1"/>
                          </a:solidFill>
                          <a:latin typeface="+mn-lt"/>
                          <a:ea typeface="+mn-ea"/>
                          <a:cs typeface="+mn-cs"/>
                        </a:rPr>
                        <a:t>)</a:t>
                      </a:r>
                      <a:endParaRPr lang="en-US" sz="1400" b="1" i="1" kern="1200" dirty="0">
                        <a:solidFill>
                          <a:schemeClr val="lt1"/>
                        </a:solidFill>
                        <a:latin typeface="+mn-lt"/>
                        <a:ea typeface="+mn-ea"/>
                        <a:cs typeface="+mn-cs"/>
                      </a:endParaRPr>
                    </a:p>
                  </a:txBody>
                  <a:tcPr marL="45720" marR="45720"/>
                </a:tc>
                <a:tc>
                  <a:txBody>
                    <a:bodyPr/>
                    <a:lstStyle/>
                    <a:p>
                      <a:pPr algn="ctr"/>
                      <a:r>
                        <a:rPr lang="en-US" sz="1600" b="1" kern="1200" dirty="0" err="1" smtClean="0">
                          <a:solidFill>
                            <a:schemeClr val="lt1"/>
                          </a:solidFill>
                          <a:latin typeface="+mn-lt"/>
                          <a:ea typeface="+mn-ea"/>
                          <a:cs typeface="+mn-cs"/>
                        </a:rPr>
                        <a:t>Cyramza</a:t>
                      </a:r>
                      <a:endParaRPr lang="en-US" sz="1600" b="1"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Ramucirumab</a:t>
                      </a:r>
                      <a:r>
                        <a:rPr lang="en-US" sz="1200" b="1" i="1" kern="1200" dirty="0" smtClean="0">
                          <a:solidFill>
                            <a:schemeClr val="lt1"/>
                          </a:solidFill>
                          <a:latin typeface="+mn-lt"/>
                          <a:ea typeface="+mn-ea"/>
                          <a:cs typeface="+mn-cs"/>
                        </a:rPr>
                        <a:t>)</a:t>
                      </a:r>
                      <a:endParaRPr lang="en-US" sz="1200" b="1" i="1" kern="1200" dirty="0">
                        <a:solidFill>
                          <a:schemeClr val="lt1"/>
                        </a:solidFill>
                        <a:latin typeface="+mn-lt"/>
                        <a:ea typeface="+mn-ea"/>
                        <a:cs typeface="+mn-cs"/>
                      </a:endParaRPr>
                    </a:p>
                  </a:txBody>
                  <a:tcPr marL="45720" marR="45720"/>
                </a:tc>
              </a:tr>
              <a:tr h="243042">
                <a:tc rowSpan="3">
                  <a:txBody>
                    <a:bodyPr/>
                    <a:lstStyle/>
                    <a:p>
                      <a:r>
                        <a:rPr lang="en-US" sz="1400" b="1" dirty="0" smtClean="0"/>
                        <a:t>Indication</a:t>
                      </a:r>
                      <a:endParaRPr lang="en-US" sz="1400" b="1" dirty="0"/>
                    </a:p>
                  </a:txBody>
                  <a:tcPr marL="45720" marR="45720"/>
                </a:tc>
                <a:tc>
                  <a:txBody>
                    <a:bodyPr/>
                    <a:lstStyle/>
                    <a:p>
                      <a:r>
                        <a:rPr lang="en-US" sz="1400" dirty="0" smtClean="0"/>
                        <a:t>1L</a:t>
                      </a:r>
                      <a:endParaRPr lang="en-US" sz="1400" dirty="0"/>
                    </a:p>
                  </a:txBody>
                  <a:tcPr marL="45720" marR="45720"/>
                </a:tc>
                <a:tc>
                  <a:txBody>
                    <a:bodyPr/>
                    <a:lstStyle/>
                    <a:p>
                      <a:pPr algn="ctr"/>
                      <a:r>
                        <a:rPr lang="en-US" sz="1400" dirty="0" smtClean="0"/>
                        <a:t>EGFR+</a:t>
                      </a:r>
                      <a:endParaRPr lang="en-US" sz="1400" dirty="0"/>
                    </a:p>
                  </a:txBody>
                  <a:tcPr marL="45720" marR="45720"/>
                </a:tc>
                <a:tc>
                  <a:txBody>
                    <a:bodyPr/>
                    <a:lstStyle/>
                    <a:p>
                      <a:pPr algn="ctr"/>
                      <a:r>
                        <a:rPr lang="en-US" sz="1400" dirty="0" err="1" smtClean="0"/>
                        <a:t>Alk</a:t>
                      </a:r>
                      <a:r>
                        <a:rPr lang="en-US" sz="1400" dirty="0" smtClean="0"/>
                        <a:t>+</a:t>
                      </a:r>
                      <a:endParaRPr lang="en-US" sz="1400" dirty="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EGFR+</a:t>
                      </a:r>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5720" marR="45720"/>
                </a:tc>
              </a:tr>
              <a:tr h="243042">
                <a:tc vMerge="1">
                  <a:txBody>
                    <a:bodyPr/>
                    <a:lstStyle/>
                    <a:p>
                      <a:endParaRPr lang="en-US"/>
                    </a:p>
                  </a:txBody>
                  <a:tcPr/>
                </a:tc>
                <a:tc>
                  <a:txBody>
                    <a:bodyPr/>
                    <a:lstStyle/>
                    <a:p>
                      <a:r>
                        <a:rPr lang="en-US" sz="1400" dirty="0" smtClean="0"/>
                        <a:t>2L</a:t>
                      </a:r>
                      <a:endParaRPr lang="en-US" sz="1400" dirty="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EGFR+</a:t>
                      </a:r>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smtClean="0"/>
                        <a:t>Alk</a:t>
                      </a:r>
                      <a:r>
                        <a:rPr lang="en-US" sz="1400" dirty="0" smtClean="0"/>
                        <a:t>+</a:t>
                      </a:r>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5720" marR="45720"/>
                </a:tc>
                <a:tc>
                  <a:txBody>
                    <a:bodyPr/>
                    <a:lstStyle/>
                    <a:p>
                      <a:pPr algn="ctr"/>
                      <a:r>
                        <a:rPr lang="en-US" sz="1400" kern="1200" dirty="0" err="1" smtClean="0">
                          <a:solidFill>
                            <a:schemeClr val="dk1"/>
                          </a:solidFill>
                          <a:latin typeface="+mn-lt"/>
                          <a:ea typeface="+mn-ea"/>
                          <a:cs typeface="+mn-cs"/>
                        </a:rPr>
                        <a:t>Alk</a:t>
                      </a:r>
                      <a:r>
                        <a:rPr lang="en-US" sz="1400" kern="1200" dirty="0" smtClean="0">
                          <a:solidFill>
                            <a:schemeClr val="dk1"/>
                          </a:solidFill>
                          <a:latin typeface="+mn-lt"/>
                          <a:ea typeface="+mn-ea"/>
                          <a:cs typeface="+mn-cs"/>
                        </a:rPr>
                        <a:t>+</a:t>
                      </a: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 *</a:t>
                      </a: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marL="45720" marR="45720"/>
                </a:tc>
              </a:tr>
              <a:tr h="243042">
                <a:tc vMerge="1">
                  <a:txBody>
                    <a:bodyPr/>
                    <a:lstStyle/>
                    <a:p>
                      <a:endParaRPr lang="en-US"/>
                    </a:p>
                  </a:txBody>
                  <a:tcPr/>
                </a:tc>
                <a:tc>
                  <a:txBody>
                    <a:bodyPr/>
                    <a:lstStyle/>
                    <a:p>
                      <a:r>
                        <a:rPr lang="en-US" sz="1400" dirty="0" smtClean="0"/>
                        <a:t>3L</a:t>
                      </a:r>
                      <a:endParaRPr lang="en-US" sz="1400" dirty="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EGFR+</a:t>
                      </a:r>
                    </a:p>
                  </a:txBody>
                  <a:tcPr marL="45720" marR="45720"/>
                </a:tc>
                <a:tc>
                  <a:txBody>
                    <a:bodyPr/>
                    <a:lstStyle/>
                    <a:p>
                      <a:pPr algn="ctr"/>
                      <a:r>
                        <a:rPr lang="en-US" sz="1400" dirty="0" err="1" smtClean="0"/>
                        <a:t>Alk</a:t>
                      </a:r>
                      <a:r>
                        <a:rPr lang="en-US" sz="1400" dirty="0" smtClean="0"/>
                        <a:t>+</a:t>
                      </a:r>
                      <a:endParaRPr lang="en-US" sz="1400" dirty="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5720" marR="45720"/>
                </a:tc>
                <a:tc>
                  <a:txBody>
                    <a:bodyPr/>
                    <a:lstStyle/>
                    <a:p>
                      <a:pPr algn="ctr"/>
                      <a:endParaRPr lang="en-US" sz="1400" kern="1200" dirty="0">
                        <a:solidFill>
                          <a:schemeClr val="dk1"/>
                        </a:solidFill>
                        <a:latin typeface="+mn-lt"/>
                        <a:ea typeface="+mn-ea"/>
                        <a:cs typeface="+mn-cs"/>
                      </a:endParaRPr>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5720" marR="457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5720" marR="45720"/>
                </a:tc>
              </a:tr>
              <a:tr h="291650">
                <a:tc>
                  <a:txBody>
                    <a:bodyPr/>
                    <a:lstStyle/>
                    <a:p>
                      <a:r>
                        <a:rPr lang="en-US" sz="1400" b="1" dirty="0" smtClean="0"/>
                        <a:t>MOA</a:t>
                      </a:r>
                      <a:endParaRPr lang="en-US" sz="1400" b="1" dirty="0"/>
                    </a:p>
                  </a:txBody>
                  <a:tcPr marL="45720" marR="45720"/>
                </a:tc>
                <a:tc>
                  <a:txBody>
                    <a:bodyPr/>
                    <a:lstStyle/>
                    <a:p>
                      <a:endParaRPr lang="en-US" dirty="0"/>
                    </a:p>
                  </a:txBody>
                  <a:tcPr marL="45720" marR="45720"/>
                </a:tc>
                <a:tc>
                  <a:txBody>
                    <a:bodyPr/>
                    <a:lstStyle/>
                    <a:p>
                      <a:r>
                        <a:rPr lang="en-US" sz="1400" dirty="0" smtClean="0"/>
                        <a:t>EGFR Inhibitors</a:t>
                      </a:r>
                      <a:endParaRPr lang="en-US" sz="1400" dirty="0"/>
                    </a:p>
                  </a:txBody>
                  <a:tcPr marL="45720" marR="45720"/>
                </a:tc>
                <a:tc>
                  <a:txBody>
                    <a:bodyPr/>
                    <a:lstStyle/>
                    <a:p>
                      <a:r>
                        <a:rPr lang="en-US" sz="1400" dirty="0" err="1" smtClean="0"/>
                        <a:t>Alk</a:t>
                      </a:r>
                      <a:r>
                        <a:rPr lang="en-US" sz="1400" dirty="0" smtClean="0"/>
                        <a:t> Inhibitors</a:t>
                      </a:r>
                      <a:endParaRPr lang="en-US" sz="1400" dirty="0"/>
                    </a:p>
                  </a:txBody>
                  <a:tcPr marL="45720" marR="45720"/>
                </a:tc>
                <a:tc>
                  <a:txBody>
                    <a:bodyPr/>
                    <a:lstStyle/>
                    <a:p>
                      <a:r>
                        <a:rPr lang="en-US" sz="1400" dirty="0" smtClean="0"/>
                        <a:t>EGFR Inhibitors</a:t>
                      </a:r>
                      <a:endParaRPr lang="en-US" sz="1400" dirty="0"/>
                    </a:p>
                  </a:txBody>
                  <a:tcPr marL="45720" marR="45720"/>
                </a:tc>
                <a:tc>
                  <a:txBody>
                    <a:bodyPr/>
                    <a:lstStyle/>
                    <a:p>
                      <a:r>
                        <a:rPr lang="en-US" sz="1400" kern="1200" dirty="0" err="1" smtClean="0">
                          <a:solidFill>
                            <a:schemeClr val="dk1"/>
                          </a:solidFill>
                          <a:latin typeface="+mn-lt"/>
                          <a:ea typeface="+mn-ea"/>
                          <a:cs typeface="+mn-cs"/>
                        </a:rPr>
                        <a:t>Alk</a:t>
                      </a:r>
                      <a:r>
                        <a:rPr lang="en-US" sz="1400" kern="1200" baseline="0" dirty="0" smtClean="0">
                          <a:solidFill>
                            <a:schemeClr val="dk1"/>
                          </a:solidFill>
                          <a:latin typeface="+mn-lt"/>
                          <a:ea typeface="+mn-ea"/>
                          <a:cs typeface="+mn-cs"/>
                        </a:rPr>
                        <a:t> Inhibitors</a:t>
                      </a:r>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VEGF Inhibitors</a:t>
                      </a:r>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VEGFR-2 Inhibitors</a:t>
                      </a:r>
                      <a:endParaRPr lang="en-US" sz="1400" kern="1200" dirty="0">
                        <a:solidFill>
                          <a:schemeClr val="dk1"/>
                        </a:solidFill>
                        <a:latin typeface="+mn-lt"/>
                        <a:ea typeface="+mn-ea"/>
                        <a:cs typeface="+mn-cs"/>
                      </a:endParaRPr>
                    </a:p>
                  </a:txBody>
                  <a:tcPr marL="45720" marR="45720"/>
                </a:tc>
              </a:tr>
              <a:tr h="413171">
                <a:tc>
                  <a:txBody>
                    <a:bodyPr/>
                    <a:lstStyle/>
                    <a:p>
                      <a:r>
                        <a:rPr lang="en-US" sz="1400" b="1" dirty="0" smtClean="0"/>
                        <a:t>Efficacy</a:t>
                      </a:r>
                      <a:endParaRPr lang="en-US" sz="1400" b="1" dirty="0"/>
                    </a:p>
                  </a:txBody>
                  <a:tcPr marL="45720" marR="45720"/>
                </a:tc>
                <a:tc>
                  <a:txBody>
                    <a:bodyPr/>
                    <a:lstStyle/>
                    <a:p>
                      <a:r>
                        <a:rPr lang="en-US" sz="1400" dirty="0" smtClean="0"/>
                        <a:t>OS</a:t>
                      </a:r>
                      <a:endParaRPr lang="en-US" sz="1400" dirty="0"/>
                    </a:p>
                  </a:txBody>
                  <a:tcPr marL="45720" marR="45720"/>
                </a:tc>
                <a:tc>
                  <a:txBody>
                    <a:bodyPr/>
                    <a:lstStyle/>
                    <a:p>
                      <a:r>
                        <a:rPr lang="en-US" sz="1400" dirty="0" smtClean="0"/>
                        <a:t>6.7 – 22.9 months</a:t>
                      </a:r>
                      <a:endParaRPr lang="en-US" sz="1400" dirty="0"/>
                    </a:p>
                  </a:txBody>
                  <a:tcPr marL="45720" marR="45720"/>
                </a:tc>
                <a:tc>
                  <a:txBody>
                    <a:bodyPr/>
                    <a:lstStyle/>
                    <a:p>
                      <a:r>
                        <a:rPr lang="en-US" sz="1400" dirty="0" smtClean="0"/>
                        <a:t>20,3 months</a:t>
                      </a:r>
                      <a:endParaRPr lang="en-US" sz="1400" dirty="0"/>
                    </a:p>
                  </a:txBody>
                  <a:tcPr marL="45720" marR="45720"/>
                </a:tc>
                <a:tc>
                  <a:txBody>
                    <a:bodyPr/>
                    <a:lstStyle/>
                    <a:p>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12.3 months</a:t>
                      </a:r>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10.5 months</a:t>
                      </a:r>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PFS</a:t>
                      </a:r>
                      <a:endParaRPr lang="en-US" sz="1400" dirty="0"/>
                    </a:p>
                  </a:txBody>
                  <a:tcPr marL="45720" marR="45720"/>
                </a:tc>
                <a:tc>
                  <a:txBody>
                    <a:bodyPr/>
                    <a:lstStyle/>
                    <a:p>
                      <a:r>
                        <a:rPr lang="en-US" sz="1400" dirty="0" smtClean="0"/>
                        <a:t>2.3 – 10.4 months</a:t>
                      </a:r>
                      <a:endParaRPr lang="en-US" sz="1400" dirty="0"/>
                    </a:p>
                  </a:txBody>
                  <a:tcPr marL="45720" marR="45720"/>
                </a:tc>
                <a:tc>
                  <a:txBody>
                    <a:bodyPr/>
                    <a:lstStyle/>
                    <a:p>
                      <a:r>
                        <a:rPr lang="en-US" sz="1400" dirty="0" smtClean="0"/>
                        <a:t>7.7 months</a:t>
                      </a:r>
                      <a:endParaRPr lang="en-US" sz="1400" dirty="0"/>
                    </a:p>
                  </a:txBody>
                  <a:tcPr marL="45720" marR="45720"/>
                </a:tc>
                <a:tc>
                  <a:txBody>
                    <a:bodyPr/>
                    <a:lstStyle/>
                    <a:p>
                      <a:r>
                        <a:rPr lang="en-US" sz="1400" dirty="0" smtClean="0"/>
                        <a:t>11.1 months</a:t>
                      </a:r>
                      <a:endParaRPr lang="en-US" sz="1400" dirty="0"/>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6.2 months</a:t>
                      </a:r>
                      <a:endParaRPr lang="en-US" sz="1400" kern="1200" dirty="0">
                        <a:solidFill>
                          <a:schemeClr val="dk1"/>
                        </a:solidFill>
                        <a:latin typeface="+mn-lt"/>
                        <a:ea typeface="+mn-ea"/>
                        <a:cs typeface="+mn-cs"/>
                      </a:endParaRPr>
                    </a:p>
                  </a:txBody>
                  <a:tcPr marL="45720" marR="45720"/>
                </a:tc>
                <a:tc>
                  <a:txBody>
                    <a:bodyPr/>
                    <a:lstStyle/>
                    <a:p>
                      <a:r>
                        <a:rPr lang="en-US" sz="1400" kern="1200" dirty="0" smtClean="0">
                          <a:solidFill>
                            <a:schemeClr val="dk1"/>
                          </a:solidFill>
                          <a:latin typeface="+mn-lt"/>
                          <a:ea typeface="+mn-ea"/>
                          <a:cs typeface="+mn-cs"/>
                        </a:rPr>
                        <a:t>4.5 months</a:t>
                      </a:r>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ORR</a:t>
                      </a:r>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r>
                        <a:rPr lang="en-US" sz="1400" kern="1200" dirty="0" smtClean="0">
                          <a:solidFill>
                            <a:schemeClr val="dk1"/>
                          </a:solidFill>
                          <a:latin typeface="+mn-lt"/>
                          <a:ea typeface="+mn-ea"/>
                          <a:cs typeface="+mn-cs"/>
                        </a:rPr>
                        <a:t>54.6%</a:t>
                      </a:r>
                      <a:endParaRPr lang="en-US" sz="1400" kern="1200" dirty="0">
                        <a:solidFill>
                          <a:schemeClr val="dk1"/>
                        </a:solidFill>
                        <a:latin typeface="+mn-lt"/>
                        <a:ea typeface="+mn-ea"/>
                        <a:cs typeface="+mn-cs"/>
                      </a:endParaRPr>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endParaRPr lang="en-US" sz="1400" kern="1200" dirty="0">
                        <a:solidFill>
                          <a:schemeClr val="dk1"/>
                        </a:solidFill>
                        <a:latin typeface="+mn-lt"/>
                        <a:ea typeface="+mn-ea"/>
                        <a:cs typeface="+mn-cs"/>
                      </a:endParaRPr>
                    </a:p>
                  </a:txBody>
                  <a:tcPr marL="45720" marR="45720"/>
                </a:tc>
              </a:tr>
              <a:tr h="255153">
                <a:tc>
                  <a:txBody>
                    <a:bodyPr/>
                    <a:lstStyle/>
                    <a:p>
                      <a:endParaRPr lang="en-US" sz="1400" b="1" dirty="0"/>
                    </a:p>
                  </a:txBody>
                  <a:tcPr marL="45720" marR="45720"/>
                </a:tc>
                <a:tc>
                  <a:txBody>
                    <a:bodyPr/>
                    <a:lstStyle/>
                    <a:p>
                      <a:r>
                        <a:rPr lang="en-US" sz="1400" dirty="0" smtClean="0"/>
                        <a:t>MRD</a:t>
                      </a:r>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endParaRPr lang="en-US" sz="1400" dirty="0"/>
                    </a:p>
                  </a:txBody>
                  <a:tcPr marL="45720" marR="45720"/>
                </a:tc>
                <a:tc>
                  <a:txBody>
                    <a:bodyPr/>
                    <a:lstStyle/>
                    <a:p>
                      <a:r>
                        <a:rPr lang="en-US" sz="1400" kern="1200" dirty="0" smtClean="0">
                          <a:solidFill>
                            <a:schemeClr val="dk1"/>
                          </a:solidFill>
                          <a:latin typeface="+mn-lt"/>
                          <a:ea typeface="+mn-ea"/>
                          <a:cs typeface="+mn-cs"/>
                        </a:rPr>
                        <a:t>7.4 months</a:t>
                      </a:r>
                      <a:endParaRPr lang="en-US" sz="1400" kern="1200" dirty="0">
                        <a:solidFill>
                          <a:schemeClr val="dk1"/>
                        </a:solidFill>
                        <a:latin typeface="+mn-lt"/>
                        <a:ea typeface="+mn-ea"/>
                        <a:cs typeface="+mn-cs"/>
                      </a:endParaRPr>
                    </a:p>
                  </a:txBody>
                  <a:tcPr marL="45720" marR="45720"/>
                </a:tc>
                <a:tc>
                  <a:txBody>
                    <a:bodyPr/>
                    <a:lstStyle/>
                    <a:p>
                      <a:endParaRPr lang="en-US" sz="1400" kern="1200" dirty="0">
                        <a:solidFill>
                          <a:schemeClr val="dk1"/>
                        </a:solidFill>
                        <a:latin typeface="+mn-lt"/>
                        <a:ea typeface="+mn-ea"/>
                        <a:cs typeface="+mn-cs"/>
                      </a:endParaRPr>
                    </a:p>
                  </a:txBody>
                  <a:tcPr marL="45720" marR="45720"/>
                </a:tc>
                <a:tc>
                  <a:txBody>
                    <a:bodyPr/>
                    <a:lstStyle/>
                    <a:p>
                      <a:endParaRPr lang="en-US" sz="1400" kern="1200" dirty="0">
                        <a:solidFill>
                          <a:schemeClr val="dk1"/>
                        </a:solidFill>
                        <a:latin typeface="+mn-lt"/>
                        <a:ea typeface="+mn-ea"/>
                        <a:cs typeface="+mn-cs"/>
                      </a:endParaRPr>
                    </a:p>
                  </a:txBody>
                  <a:tcPr marL="45720" marR="45720"/>
                </a:tc>
              </a:tr>
              <a:tr h="1143635">
                <a:tc>
                  <a:txBody>
                    <a:bodyPr/>
                    <a:lstStyle/>
                    <a:p>
                      <a:r>
                        <a:rPr lang="en-US" sz="1400" b="1" dirty="0" smtClean="0"/>
                        <a:t>Risk Factors</a:t>
                      </a:r>
                      <a:endParaRPr lang="en-US" sz="1400" b="1" dirty="0"/>
                    </a:p>
                  </a:txBody>
                  <a:tcPr marL="45720" marR="45720"/>
                </a:tc>
                <a:tc>
                  <a:txBody>
                    <a:bodyPr/>
                    <a:lstStyle/>
                    <a:p>
                      <a:endParaRPr lang="en-US" sz="1400" dirty="0"/>
                    </a:p>
                  </a:txBody>
                  <a:tcPr marL="45720" marR="45720"/>
                </a:tc>
                <a:tc>
                  <a:txBody>
                    <a:bodyPr/>
                    <a:lstStyle/>
                    <a:p>
                      <a:pPr marL="109538" indent="-109538">
                        <a:buFont typeface="Arial" pitchFamily="34" charset="0"/>
                        <a:buChar char="•"/>
                      </a:pPr>
                      <a:r>
                        <a:rPr lang="en-US" sz="1400" dirty="0" smtClean="0"/>
                        <a:t>Renal</a:t>
                      </a:r>
                      <a:r>
                        <a:rPr lang="en-US" sz="1400" baseline="0" dirty="0" smtClean="0"/>
                        <a:t> insufficiency</a:t>
                      </a:r>
                    </a:p>
                    <a:p>
                      <a:pPr marL="109538" indent="-109538">
                        <a:buFont typeface="Arial" pitchFamily="34" charset="0"/>
                        <a:buChar char="•"/>
                      </a:pPr>
                      <a:r>
                        <a:rPr lang="en-US" sz="1400" baseline="0" dirty="0" smtClean="0"/>
                        <a:t>GI perforations</a:t>
                      </a:r>
                    </a:p>
                    <a:p>
                      <a:pPr marL="109538" indent="-109538">
                        <a:buFont typeface="Arial" pitchFamily="34" charset="0"/>
                        <a:buChar char="•"/>
                      </a:pPr>
                      <a:r>
                        <a:rPr lang="en-US" sz="1400" baseline="0" dirty="0" err="1" smtClean="0"/>
                        <a:t>Hepatotoxocity</a:t>
                      </a:r>
                      <a:endParaRPr lang="en-US" sz="1400" dirty="0" smtClean="0"/>
                    </a:p>
                  </a:txBody>
                  <a:tcPr marL="45720" marR="45720"/>
                </a:tc>
                <a:tc>
                  <a:txBody>
                    <a:bodyPr/>
                    <a:lstStyle/>
                    <a:p>
                      <a:pPr marL="109538" indent="-109538">
                        <a:buFont typeface="Arial" pitchFamily="34" charset="0"/>
                        <a:buChar char="•"/>
                      </a:pPr>
                      <a:r>
                        <a:rPr lang="en-US" sz="1400" dirty="0" err="1" smtClean="0"/>
                        <a:t>Hepatotoxicity</a:t>
                      </a:r>
                      <a:endParaRPr lang="en-US" sz="1400" dirty="0" smtClean="0"/>
                    </a:p>
                    <a:p>
                      <a:pPr marL="109538" indent="-109538">
                        <a:buFont typeface="Arial" pitchFamily="34" charset="0"/>
                        <a:buChar char="•"/>
                      </a:pPr>
                      <a:r>
                        <a:rPr lang="en-US" sz="1400" dirty="0" err="1" smtClean="0"/>
                        <a:t>Pneumonitis</a:t>
                      </a:r>
                      <a:endParaRPr lang="en-US" sz="1400" dirty="0" smtClean="0"/>
                    </a:p>
                    <a:p>
                      <a:pPr marL="109538" indent="-109538">
                        <a:buFont typeface="Arial" pitchFamily="34" charset="0"/>
                        <a:buChar char="•"/>
                      </a:pPr>
                      <a:endParaRPr lang="en-US" sz="1400" dirty="0" smtClean="0"/>
                    </a:p>
                  </a:txBody>
                  <a:tcPr marL="45720" marR="45720"/>
                </a:tc>
                <a:tc>
                  <a:txBody>
                    <a:bodyPr/>
                    <a:lstStyle/>
                    <a:p>
                      <a:pPr marL="109538" indent="-109538">
                        <a:buFont typeface="Arial" pitchFamily="34" charset="0"/>
                        <a:buChar char="•"/>
                      </a:pPr>
                      <a:r>
                        <a:rPr lang="en-US" sz="1400" dirty="0" err="1" smtClean="0"/>
                        <a:t>Stomatitis</a:t>
                      </a:r>
                      <a:endParaRPr lang="en-US" sz="1400" dirty="0" smtClean="0"/>
                    </a:p>
                    <a:p>
                      <a:pPr marL="109538" indent="-109538">
                        <a:buFont typeface="Arial" pitchFamily="34" charset="0"/>
                        <a:buChar char="•"/>
                      </a:pPr>
                      <a:r>
                        <a:rPr lang="en-US" sz="1400" dirty="0" err="1" smtClean="0"/>
                        <a:t>Mucotitis</a:t>
                      </a:r>
                      <a:endParaRPr lang="en-US" sz="1400" dirty="0" smtClean="0"/>
                    </a:p>
                    <a:p>
                      <a:pPr marL="109538" indent="-109538">
                        <a:buFont typeface="Arial" pitchFamily="34" charset="0"/>
                        <a:buChar char="•"/>
                      </a:pPr>
                      <a:r>
                        <a:rPr lang="en-US" sz="1400" dirty="0" smtClean="0"/>
                        <a:t>Rash</a:t>
                      </a:r>
                    </a:p>
                    <a:p>
                      <a:pPr marL="109538" indent="-109538">
                        <a:buFont typeface="Arial" pitchFamily="34" charset="0"/>
                        <a:buChar char="•"/>
                      </a:pPr>
                      <a:endParaRPr lang="en-US" sz="1400" dirty="0" smtClean="0"/>
                    </a:p>
                  </a:txBody>
                  <a:tcPr marL="45720" marR="45720"/>
                </a:tc>
                <a:tc>
                  <a:txBody>
                    <a:bodyPr/>
                    <a:lstStyle/>
                    <a:p>
                      <a:pPr marL="109538" indent="-109538">
                        <a:buFont typeface="Arial" pitchFamily="34" charset="0"/>
                        <a:buChar char="•"/>
                      </a:pPr>
                      <a:r>
                        <a:rPr lang="en-US" sz="1400" dirty="0" err="1" smtClean="0"/>
                        <a:t>Hepatotoxicity</a:t>
                      </a:r>
                      <a:endParaRPr lang="en-US" sz="1400" dirty="0" smtClean="0"/>
                    </a:p>
                    <a:p>
                      <a:pPr marL="109538" indent="-109538">
                        <a:buFont typeface="Arial" pitchFamily="34" charset="0"/>
                        <a:buChar char="•"/>
                      </a:pPr>
                      <a:r>
                        <a:rPr lang="en-US" sz="1400" dirty="0" err="1" smtClean="0"/>
                        <a:t>Pneumonitis</a:t>
                      </a:r>
                      <a:endParaRPr lang="en-US" sz="1400" dirty="0" smtClean="0"/>
                    </a:p>
                    <a:p>
                      <a:pPr marL="111125" indent="-111125">
                        <a:buFont typeface="Arial" pitchFamily="34" charset="0"/>
                        <a:buChar char="•"/>
                      </a:pPr>
                      <a:r>
                        <a:rPr lang="en-US" sz="1400" kern="1200" dirty="0" smtClean="0">
                          <a:solidFill>
                            <a:schemeClr val="dk1"/>
                          </a:solidFill>
                          <a:latin typeface="+mn-lt"/>
                          <a:ea typeface="+mn-ea"/>
                          <a:cs typeface="+mn-cs"/>
                        </a:rPr>
                        <a:t>GI toxicity</a:t>
                      </a:r>
                    </a:p>
                  </a:txBody>
                  <a:tcPr marL="45720" marR="45720"/>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smtClean="0"/>
                        <a:t>GI</a:t>
                      </a:r>
                      <a:r>
                        <a:rPr lang="en-US" sz="1400" baseline="0" dirty="0" smtClean="0"/>
                        <a:t> perforations</a:t>
                      </a:r>
                    </a:p>
                    <a:p>
                      <a:pPr marL="109538" indent="-109538">
                        <a:buFont typeface="Arial" pitchFamily="34" charset="0"/>
                        <a:buChar char="•"/>
                      </a:pPr>
                      <a:r>
                        <a:rPr lang="en-US" sz="1400" baseline="0" dirty="0" smtClean="0"/>
                        <a:t>Hemorrhage</a:t>
                      </a:r>
                      <a:endParaRPr lang="en-US" sz="1400" dirty="0" smtClean="0"/>
                    </a:p>
                    <a:p>
                      <a:pPr marL="111125" indent="-111125">
                        <a:buFont typeface="Arial" pitchFamily="34" charset="0"/>
                        <a:buChar char="•"/>
                      </a:pPr>
                      <a:endParaRPr lang="en-US" sz="1400" kern="1200" dirty="0" smtClean="0">
                        <a:solidFill>
                          <a:schemeClr val="dk1"/>
                        </a:solidFill>
                        <a:latin typeface="+mn-lt"/>
                        <a:ea typeface="+mn-ea"/>
                        <a:cs typeface="+mn-cs"/>
                      </a:endParaRPr>
                    </a:p>
                  </a:txBody>
                  <a:tcPr marL="45720" marR="45720"/>
                </a:tc>
                <a:tc>
                  <a:txBody>
                    <a:bodyPr/>
                    <a:lstStyle/>
                    <a:p>
                      <a:r>
                        <a:rPr lang="en-US" sz="1400" b="1" i="1" kern="1200" dirty="0" smtClean="0">
                          <a:solidFill>
                            <a:schemeClr val="dk1"/>
                          </a:solidFill>
                          <a:latin typeface="+mn-lt"/>
                          <a:ea typeface="+mn-ea"/>
                          <a:cs typeface="+mn-cs"/>
                        </a:rPr>
                        <a:t>Black box warning</a:t>
                      </a:r>
                    </a:p>
                    <a:p>
                      <a:pPr marL="109538" indent="-109538">
                        <a:buFont typeface="Arial" pitchFamily="34" charset="0"/>
                        <a:buChar char="•"/>
                      </a:pPr>
                      <a:r>
                        <a:rPr lang="en-US" sz="1400" dirty="0" smtClean="0"/>
                        <a:t>Hemorrhage</a:t>
                      </a:r>
                    </a:p>
                    <a:p>
                      <a:pPr marL="109538" indent="-109538">
                        <a:buFont typeface="Arial" pitchFamily="34" charset="0"/>
                        <a:buChar char="•"/>
                      </a:pPr>
                      <a:r>
                        <a:rPr lang="en-US" sz="1400" dirty="0" smtClean="0"/>
                        <a:t>Hypertension</a:t>
                      </a:r>
                    </a:p>
                    <a:p>
                      <a:pPr marL="109538" indent="-109538">
                        <a:buFont typeface="Arial" pitchFamily="34" charset="0"/>
                        <a:buChar char="•"/>
                      </a:pPr>
                      <a:r>
                        <a:rPr lang="en-US" sz="1400" dirty="0" smtClean="0"/>
                        <a:t>GI perforations</a:t>
                      </a:r>
                    </a:p>
                  </a:txBody>
                  <a:tcPr marL="45720" marR="45720"/>
                </a:tc>
              </a:tr>
            </a:tbl>
          </a:graphicData>
        </a:graphic>
      </p:graphicFrame>
      <p:sp>
        <p:nvSpPr>
          <p:cNvPr id="3"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tab pos="3760788" algn="l"/>
              </a:tabLst>
              <a:defRPr/>
            </a:pPr>
            <a:r>
              <a:rPr lang="en-US" sz="2000" b="1" dirty="0" smtClean="0">
                <a:solidFill>
                  <a:schemeClr val="bg1"/>
                </a:solidFill>
                <a:latin typeface="Bell MT" pitchFamily="18" charset="0"/>
                <a:ea typeface="+mj-ea"/>
                <a:cs typeface="+mj-cs"/>
              </a:rPr>
              <a:t>Clinical Product Comparison</a:t>
            </a:r>
            <a:endParaRPr kumimoji="0" lang="en-US" sz="2000" b="1" i="0" u="none" strike="noStrike" kern="1200" cap="none" spc="0" normalizeH="0" baseline="0" noProof="0" dirty="0">
              <a:ln>
                <a:noFill/>
              </a:ln>
              <a:solidFill>
                <a:schemeClr val="bg1"/>
              </a:solidFill>
              <a:effectLst/>
              <a:uLnTx/>
              <a:uFillTx/>
              <a:latin typeface="Bell MT" pitchFamily="18" charset="0"/>
              <a:ea typeface="+mj-ea"/>
              <a:cs typeface="+mj-cs"/>
            </a:endParaRPr>
          </a:p>
        </p:txBody>
      </p:sp>
      <p:sp>
        <p:nvSpPr>
          <p:cNvPr id="5" name="TextBox 4"/>
          <p:cNvSpPr txBox="1"/>
          <p:nvPr/>
        </p:nvSpPr>
        <p:spPr>
          <a:xfrm>
            <a:off x="76200" y="6299284"/>
            <a:ext cx="9144000" cy="253916"/>
          </a:xfrm>
          <a:prstGeom prst="rect">
            <a:avLst/>
          </a:prstGeom>
          <a:noFill/>
        </p:spPr>
        <p:txBody>
          <a:bodyPr wrap="square" rtlCol="0">
            <a:spAutoFit/>
          </a:bodyPr>
          <a:lstStyle/>
          <a:p>
            <a:r>
              <a:rPr lang="en-US" sz="1050" dirty="0" smtClean="0"/>
              <a:t>OS: overall survival, PFS: progression free survival, TTP: time to progression, ORR: objective response rate, MRD: median response duration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392980173"/>
              </p:ext>
            </p:extLst>
          </p:nvPr>
        </p:nvGraphicFramePr>
        <p:xfrm>
          <a:off x="152400" y="762000"/>
          <a:ext cx="8839200" cy="5852160"/>
        </p:xfrm>
        <a:graphic>
          <a:graphicData uri="http://schemas.openxmlformats.org/drawingml/2006/table">
            <a:tbl>
              <a:tblPr firstRow="1" bandRow="1">
                <a:tableStyleId>{8799B23B-EC83-4686-B30A-512413B5E67A}</a:tableStyleId>
              </a:tblPr>
              <a:tblGrid>
                <a:gridCol w="1473200"/>
                <a:gridCol w="1246554"/>
                <a:gridCol w="1888718"/>
                <a:gridCol w="2097128"/>
                <a:gridCol w="1075918"/>
                <a:gridCol w="1057682"/>
              </a:tblGrid>
              <a:tr h="953823">
                <a:tc>
                  <a:txBody>
                    <a:bodyPr/>
                    <a:lstStyle/>
                    <a:p>
                      <a:pPr algn="ctr"/>
                      <a:r>
                        <a:rPr lang="en-US" sz="1600" dirty="0" smtClean="0">
                          <a:solidFill>
                            <a:schemeClr val="bg1"/>
                          </a:solidFill>
                        </a:rPr>
                        <a:t>Trial Name</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Company</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Patient</a:t>
                      </a:r>
                      <a:r>
                        <a:rPr lang="en-US" sz="1600" baseline="0" dirty="0" smtClean="0">
                          <a:solidFill>
                            <a:schemeClr val="bg1"/>
                          </a:solidFill>
                        </a:rPr>
                        <a:t> Population</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Key Comparators</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Primary Endpoints</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Expected Primary completion</a:t>
                      </a:r>
                      <a:r>
                        <a:rPr lang="en-US" sz="1600" baseline="0" dirty="0" smtClean="0">
                          <a:solidFill>
                            <a:schemeClr val="bg1"/>
                          </a:solidFill>
                        </a:rPr>
                        <a:t> date</a:t>
                      </a:r>
                      <a:endParaRPr lang="en-US" sz="1600" dirty="0">
                        <a:solidFill>
                          <a:schemeClr val="bg1"/>
                        </a:solidFill>
                      </a:endParaRPr>
                    </a:p>
                  </a:txBody>
                  <a:tcPr>
                    <a:solidFill>
                      <a:schemeClr val="accent3">
                        <a:lumMod val="75000"/>
                      </a:schemeClr>
                    </a:solidFill>
                  </a:tcPr>
                </a:tc>
              </a:tr>
              <a:tr h="272521">
                <a:tc rowSpan="2">
                  <a:txBody>
                    <a:bodyPr/>
                    <a:lstStyle/>
                    <a:p>
                      <a:r>
                        <a:rPr lang="en-US" sz="1400" b="1" dirty="0" smtClean="0"/>
                        <a:t>PACIFIC</a:t>
                      </a:r>
                      <a:r>
                        <a:rPr lang="en-US" sz="1400" b="1" baseline="0" dirty="0" smtClean="0"/>
                        <a:t> </a:t>
                      </a:r>
                    </a:p>
                    <a:p>
                      <a:r>
                        <a:rPr lang="en-US" sz="1400" baseline="0" dirty="0" smtClean="0"/>
                        <a:t>(MEDI4736 – Ph III)</a:t>
                      </a:r>
                      <a:endParaRPr lang="en-US" sz="1400" dirty="0"/>
                    </a:p>
                  </a:txBody>
                  <a:tcPr>
                    <a:noFill/>
                  </a:tcPr>
                </a:tc>
                <a:tc rowSpan="8">
                  <a:txBody>
                    <a:bodyPr/>
                    <a:lstStyle/>
                    <a:p>
                      <a:pPr algn="ctr"/>
                      <a:r>
                        <a:rPr lang="en-US" sz="1400" dirty="0" smtClean="0"/>
                        <a:t>AstraZeneca</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Stage III </a:t>
                      </a:r>
                      <a:r>
                        <a:rPr lang="en-US" sz="1400" dirty="0" err="1" smtClean="0"/>
                        <a:t>unresectable</a:t>
                      </a:r>
                      <a:r>
                        <a:rPr lang="en-US" sz="1400" dirty="0" smtClean="0"/>
                        <a:t> NSCLC</a:t>
                      </a:r>
                    </a:p>
                  </a:txBody>
                  <a:tcPr>
                    <a:noFill/>
                  </a:tcPr>
                </a:tc>
                <a:tc>
                  <a:txBody>
                    <a:bodyPr/>
                    <a:lstStyle/>
                    <a:p>
                      <a:r>
                        <a:rPr lang="en-US" sz="1400" baseline="0" dirty="0" smtClean="0"/>
                        <a:t>MEDI4736</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Aug 2016</a:t>
                      </a:r>
                    </a:p>
                  </a:txBody>
                  <a:tcPr>
                    <a:noFill/>
                  </a:tcPr>
                </a:tc>
              </a:tr>
              <a:tr h="38152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a:tc>
                <a:tc vMerge="1">
                  <a:txBody>
                    <a:bodyPr/>
                    <a:lstStyle/>
                    <a:p>
                      <a:endParaRPr lang="en-US"/>
                    </a:p>
                  </a:txBody>
                  <a:tcPr/>
                </a:tc>
                <a:tc vMerge="1">
                  <a:txBody>
                    <a:bodyPr/>
                    <a:lstStyle/>
                    <a:p>
                      <a:endParaRPr lang="en-US"/>
                    </a:p>
                  </a:txBody>
                  <a:tcPr/>
                </a:tc>
              </a:tr>
              <a:tr h="272521">
                <a:tc rowSpan="2">
                  <a:txBody>
                    <a:bodyPr/>
                    <a:lstStyle/>
                    <a:p>
                      <a:r>
                        <a:rPr lang="en-US" sz="1400" b="1" dirty="0" smtClean="0"/>
                        <a:t>ARCTIC </a:t>
                      </a:r>
                    </a:p>
                    <a:p>
                      <a:r>
                        <a:rPr lang="en-US" sz="1400" dirty="0" smtClean="0"/>
                        <a:t>(MEDI4736</a:t>
                      </a:r>
                      <a:r>
                        <a:rPr lang="en-US" sz="1400" baseline="0" dirty="0" smtClean="0"/>
                        <a:t> – Ph III)</a:t>
                      </a:r>
                      <a:endParaRPr lang="en-US" sz="1400" dirty="0"/>
                    </a:p>
                  </a:txBody>
                  <a:tcPr>
                    <a:noFill/>
                  </a:tcPr>
                </a:tc>
                <a:tc vMerge="1">
                  <a:txBody>
                    <a:bodyPr/>
                    <a:lstStyle/>
                    <a:p>
                      <a:pPr algn="ctr"/>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Locally advanced or metastatic NSCLC</a:t>
                      </a:r>
                    </a:p>
                  </a:txBody>
                  <a:tcPr>
                    <a:noFill/>
                  </a:tcPr>
                </a:tc>
                <a:tc>
                  <a:txBody>
                    <a:bodyPr/>
                    <a:lstStyle/>
                    <a:p>
                      <a:r>
                        <a:rPr lang="en-US" sz="1400" dirty="0" smtClean="0"/>
                        <a:t>MEDI4736</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Mar 2017</a:t>
                      </a:r>
                    </a:p>
                  </a:txBody>
                  <a:tcPr>
                    <a:noFill/>
                  </a:tcPr>
                </a:tc>
              </a:tr>
              <a:tr h="46328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Vinorelbine</a:t>
                      </a:r>
                      <a:r>
                        <a:rPr lang="en-US" sz="1400" dirty="0" smtClean="0"/>
                        <a:t>/</a:t>
                      </a:r>
                      <a:r>
                        <a:rPr lang="en-US" sz="1400" dirty="0" err="1" smtClean="0"/>
                        <a:t>Gemcitabine</a:t>
                      </a:r>
                      <a:r>
                        <a:rPr lang="en-US" sz="1400" dirty="0" smtClean="0"/>
                        <a:t>/</a:t>
                      </a:r>
                      <a:r>
                        <a:rPr lang="en-US" sz="1400" baseline="0" dirty="0" smtClean="0"/>
                        <a:t> </a:t>
                      </a:r>
                      <a:r>
                        <a:rPr lang="en-US" sz="1400" baseline="0" dirty="0" err="1" smtClean="0"/>
                        <a:t>Erlotinib</a:t>
                      </a:r>
                      <a:endParaRPr lang="en-US" sz="1400" dirty="0"/>
                    </a:p>
                  </a:txBody>
                  <a:tcPr/>
                </a:tc>
                <a:tc vMerge="1">
                  <a:txBody>
                    <a:bodyPr/>
                    <a:lstStyle/>
                    <a:p>
                      <a:endParaRPr lang="en-US"/>
                    </a:p>
                  </a:txBody>
                  <a:tcPr/>
                </a:tc>
                <a:tc vMerge="1">
                  <a:txBody>
                    <a:bodyPr/>
                    <a:lstStyle/>
                    <a:p>
                      <a:endParaRPr lang="en-US"/>
                    </a:p>
                  </a:txBody>
                  <a:tcPr/>
                </a:tc>
              </a:tr>
              <a:tr h="463285">
                <a:tc rowSpan="2">
                  <a:txBody>
                    <a:bodyPr/>
                    <a:lstStyle/>
                    <a:p>
                      <a:r>
                        <a:rPr lang="en-US" sz="1400" b="1" dirty="0" smtClean="0"/>
                        <a:t>FLAURA</a:t>
                      </a:r>
                    </a:p>
                    <a:p>
                      <a:r>
                        <a:rPr lang="en-US" sz="1400" dirty="0" smtClean="0"/>
                        <a:t>(AZD9291</a:t>
                      </a:r>
                      <a:r>
                        <a:rPr lang="en-US" sz="1400" baseline="0" dirty="0" smtClean="0"/>
                        <a:t> – Ph III)</a:t>
                      </a:r>
                      <a:endParaRPr lang="en-US" sz="1400" dirty="0"/>
                    </a:p>
                  </a:txBody>
                  <a:tcPr>
                    <a:noFill/>
                  </a:tcPr>
                </a:tc>
                <a:tc vMerge="1">
                  <a:txBody>
                    <a:bodyPr/>
                    <a:lstStyle/>
                    <a:p>
                      <a:pPr algn="ctr"/>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EGFR+, Locally advanced or metastatic NSCLC</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AZD9291</a:t>
                      </a:r>
                      <a:r>
                        <a:rPr lang="en-US" sz="1400" baseline="0" dirty="0" smtClean="0"/>
                        <a:t> + </a:t>
                      </a:r>
                      <a:r>
                        <a:rPr lang="en-US" sz="1400" baseline="0" dirty="0" err="1" smtClean="0"/>
                        <a:t>Erlotinib</a:t>
                      </a:r>
                      <a:r>
                        <a:rPr lang="en-US" sz="1400" baseline="0" dirty="0" smtClean="0"/>
                        <a:t> /</a:t>
                      </a:r>
                      <a:r>
                        <a:rPr lang="en-US" sz="1400" baseline="0" dirty="0" err="1" smtClean="0"/>
                        <a:t>Gefitinib</a:t>
                      </a:r>
                      <a:endParaRPr lang="en-US" sz="1400" dirty="0" smtClean="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a:noFill/>
                  </a:tcPr>
                </a:tc>
                <a:tc rowSpan="2">
                  <a:txBody>
                    <a:bodyPr/>
                    <a:lstStyle/>
                    <a:p>
                      <a:r>
                        <a:rPr lang="en-US" sz="1400" dirty="0" smtClean="0"/>
                        <a:t>May 2017</a:t>
                      </a:r>
                    </a:p>
                  </a:txBody>
                  <a:tcPr>
                    <a:noFill/>
                  </a:tcPr>
                </a:tc>
              </a:tr>
              <a:tr h="46328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Placebo + </a:t>
                      </a:r>
                      <a:r>
                        <a:rPr lang="en-US" sz="1400" baseline="0" dirty="0" err="1" smtClean="0"/>
                        <a:t>Erlotinib</a:t>
                      </a:r>
                      <a:r>
                        <a:rPr lang="en-US" sz="1400" baseline="0" dirty="0" smtClean="0"/>
                        <a:t> /</a:t>
                      </a:r>
                      <a:r>
                        <a:rPr lang="en-US" sz="1400" baseline="0" dirty="0" err="1" smtClean="0"/>
                        <a:t>Gefitinib</a:t>
                      </a:r>
                      <a:endParaRPr lang="en-US" sz="1400" dirty="0" smtClean="0"/>
                    </a:p>
                  </a:txBody>
                  <a:tcPr/>
                </a:tc>
                <a:tc vMerge="1">
                  <a:txBody>
                    <a:bodyPr/>
                    <a:lstStyle/>
                    <a:p>
                      <a:endParaRPr lang="en-US"/>
                    </a:p>
                  </a:txBody>
                  <a:tcPr/>
                </a:tc>
                <a:tc vMerge="1">
                  <a:txBody>
                    <a:bodyPr/>
                    <a:lstStyle/>
                    <a:p>
                      <a:endParaRPr lang="en-US"/>
                    </a:p>
                  </a:txBody>
                  <a:tcPr/>
                </a:tc>
              </a:tr>
              <a:tr h="272521">
                <a:tc rowSpan="2">
                  <a:txBody>
                    <a:bodyPr/>
                    <a:lstStyle/>
                    <a:p>
                      <a:r>
                        <a:rPr lang="en-US" sz="1400" b="1" dirty="0" smtClean="0"/>
                        <a:t>AURA3</a:t>
                      </a:r>
                    </a:p>
                    <a:p>
                      <a:r>
                        <a:rPr lang="en-US" sz="1400" dirty="0" smtClean="0"/>
                        <a:t>(AZD9291 – Ph III)</a:t>
                      </a:r>
                      <a:endParaRPr lang="en-US" sz="1400" dirty="0"/>
                    </a:p>
                  </a:txBody>
                  <a:tcPr>
                    <a:noFill/>
                  </a:tcPr>
                </a:tc>
                <a:tc vMerge="1">
                  <a:txBody>
                    <a:bodyPr/>
                    <a:lstStyle/>
                    <a:p>
                      <a:pPr algn="ctr"/>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Locally advanced or metastatic NSCLC</a:t>
                      </a:r>
                    </a:p>
                  </a:txBody>
                  <a:tcPr>
                    <a:noFill/>
                  </a:tcPr>
                </a:tc>
                <a:tc>
                  <a:txBody>
                    <a:bodyPr/>
                    <a:lstStyle/>
                    <a:p>
                      <a:r>
                        <a:rPr lang="en-US" sz="1400" dirty="0" smtClean="0"/>
                        <a:t>AZD9291 + Chemotherapy</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a:noFill/>
                  </a:tcPr>
                </a:tc>
                <a:tc rowSpan="2">
                  <a:txBody>
                    <a:bodyPr/>
                    <a:lstStyle/>
                    <a:p>
                      <a:r>
                        <a:rPr lang="en-US" sz="1400" dirty="0" smtClean="0"/>
                        <a:t>Jun</a:t>
                      </a:r>
                      <a:r>
                        <a:rPr lang="en-US" sz="1400" baseline="0" dirty="0" smtClean="0"/>
                        <a:t> 2015</a:t>
                      </a:r>
                      <a:endParaRPr lang="en-US" sz="1400" dirty="0" smtClean="0"/>
                    </a:p>
                  </a:txBody>
                  <a:tcPr>
                    <a:noFill/>
                  </a:tcPr>
                </a:tc>
              </a:tr>
              <a:tr h="38152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Chemotherapy</a:t>
                      </a:r>
                      <a:endParaRPr lang="en-US" sz="1400" dirty="0"/>
                    </a:p>
                  </a:txBody>
                  <a:tcPr/>
                </a:tc>
                <a:tc vMerge="1">
                  <a:txBody>
                    <a:bodyPr/>
                    <a:lstStyle/>
                    <a:p>
                      <a:endParaRPr lang="en-US"/>
                    </a:p>
                  </a:txBody>
                  <a:tcPr/>
                </a:tc>
                <a:tc vMerge="1">
                  <a:txBody>
                    <a:bodyPr/>
                    <a:lstStyle/>
                    <a:p>
                      <a:endParaRPr lang="en-US"/>
                    </a:p>
                  </a:txBody>
                  <a:tcPr/>
                </a:tc>
              </a:tr>
              <a:tr h="272521">
                <a:tc rowSpan="2">
                  <a:txBody>
                    <a:bodyPr/>
                    <a:lstStyle/>
                    <a:p>
                      <a:r>
                        <a:rPr lang="en-US" sz="1400" b="1" dirty="0" smtClean="0"/>
                        <a:t>CHECKMATE 017</a:t>
                      </a:r>
                    </a:p>
                    <a:p>
                      <a:r>
                        <a:rPr lang="en-US" sz="1400" dirty="0" smtClean="0"/>
                        <a:t>(</a:t>
                      </a:r>
                      <a:r>
                        <a:rPr lang="en-US" sz="1400" dirty="0" err="1" smtClean="0"/>
                        <a:t>Nivolumab</a:t>
                      </a:r>
                      <a:r>
                        <a:rPr lang="en-US" sz="1400" baseline="0" dirty="0" smtClean="0"/>
                        <a:t> – Ph III)</a:t>
                      </a:r>
                      <a:endParaRPr lang="en-US" sz="1400" dirty="0" smtClean="0"/>
                    </a:p>
                  </a:txBody>
                  <a:tcPr>
                    <a:noFill/>
                  </a:tcPr>
                </a:tc>
                <a:tc rowSpan="4">
                  <a:txBody>
                    <a:bodyPr/>
                    <a:lstStyle/>
                    <a:p>
                      <a:pPr algn="ctr"/>
                      <a:r>
                        <a:rPr lang="en-US" sz="1400" dirty="0" smtClean="0"/>
                        <a:t>BMS</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2L, Locally advanced or metastatic NSCLC</a:t>
                      </a:r>
                    </a:p>
                  </a:txBody>
                  <a:tcPr>
                    <a:noFill/>
                  </a:tcPr>
                </a:tc>
                <a:tc>
                  <a:txBody>
                    <a:bodyPr/>
                    <a:lstStyle/>
                    <a:p>
                      <a:r>
                        <a:rPr lang="en-US" sz="1400" dirty="0" err="1" smtClean="0"/>
                        <a:t>Nivolumab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Jan 2016</a:t>
                      </a:r>
                    </a:p>
                  </a:txBody>
                  <a:tcPr>
                    <a:noFill/>
                  </a:tcPr>
                </a:tc>
              </a:tr>
              <a:tr h="38152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Docetaxel</a:t>
                      </a:r>
                      <a:endParaRPr lang="en-US" sz="1400" dirty="0"/>
                    </a:p>
                  </a:txBody>
                  <a:tcPr/>
                </a:tc>
                <a:tc vMerge="1">
                  <a:txBody>
                    <a:bodyPr/>
                    <a:lstStyle/>
                    <a:p>
                      <a:endParaRPr lang="en-US"/>
                    </a:p>
                  </a:txBody>
                  <a:tcPr/>
                </a:tc>
                <a:tc vMerge="1">
                  <a:txBody>
                    <a:bodyPr/>
                    <a:lstStyle/>
                    <a:p>
                      <a:endParaRPr lang="en-US"/>
                    </a:p>
                  </a:txBody>
                  <a:tcPr/>
                </a:tc>
              </a:tr>
              <a:tr h="198120">
                <a:tc rowSpan="2">
                  <a:txBody>
                    <a:bodyPr/>
                    <a:lstStyle/>
                    <a:p>
                      <a:r>
                        <a:rPr lang="en-US" sz="1400" b="1" dirty="0" smtClean="0"/>
                        <a:t>CHECKMATE 026</a:t>
                      </a:r>
                    </a:p>
                    <a:p>
                      <a:r>
                        <a:rPr lang="en-US" sz="1400" dirty="0" smtClean="0"/>
                        <a:t>(</a:t>
                      </a:r>
                      <a:r>
                        <a:rPr lang="en-US" sz="1400" dirty="0" err="1" smtClean="0"/>
                        <a:t>Nivolumab</a:t>
                      </a:r>
                      <a:r>
                        <a:rPr lang="en-US" sz="1400" baseline="0" dirty="0" smtClean="0"/>
                        <a:t> – Ph III)</a:t>
                      </a:r>
                      <a:endParaRPr lang="en-US" sz="1400" dirty="0" smtClean="0"/>
                    </a:p>
                  </a:txBody>
                  <a:tcPr>
                    <a:noFill/>
                  </a:tcPr>
                </a:tc>
                <a:tc vMerge="1">
                  <a:txBody>
                    <a:bodyPr/>
                    <a:lstStyle/>
                    <a:p>
                      <a:pPr algn="ct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Stage IV NSCLC</a:t>
                      </a:r>
                    </a:p>
                  </a:txBody>
                  <a:tcPr>
                    <a:noFill/>
                  </a:tcPr>
                </a:tc>
                <a:tc>
                  <a:txBody>
                    <a:bodyPr/>
                    <a:lstStyle/>
                    <a:p>
                      <a:r>
                        <a:rPr lang="en-US" sz="1400" dirty="0" err="1" smtClean="0"/>
                        <a:t>Nivolumab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a:noFill/>
                  </a:tcPr>
                </a:tc>
                <a:tc rowSpan="2">
                  <a:txBody>
                    <a:bodyPr/>
                    <a:lstStyle/>
                    <a:p>
                      <a:r>
                        <a:rPr lang="en-US" sz="1400" dirty="0" smtClean="0"/>
                        <a:t>Jan 2017</a:t>
                      </a:r>
                    </a:p>
                  </a:txBody>
                  <a:tcPr>
                    <a:noFill/>
                  </a:tcPr>
                </a:tc>
              </a:tr>
              <a:tr h="38152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Chemotherapy</a:t>
                      </a:r>
                      <a:endParaRPr lang="en-US" sz="1400" dirty="0"/>
                    </a:p>
                  </a:txBody>
                  <a:tcPr/>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 NSCLC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2990485376"/>
              </p:ext>
            </p:extLst>
          </p:nvPr>
        </p:nvGraphicFramePr>
        <p:xfrm>
          <a:off x="152400" y="762000"/>
          <a:ext cx="8839200" cy="3957049"/>
        </p:xfrm>
        <a:graphic>
          <a:graphicData uri="http://schemas.openxmlformats.org/drawingml/2006/table">
            <a:tbl>
              <a:tblPr firstRow="1" bandRow="1">
                <a:tableStyleId>{8799B23B-EC83-4686-B30A-512413B5E67A}</a:tableStyleId>
              </a:tblPr>
              <a:tblGrid>
                <a:gridCol w="1473200"/>
                <a:gridCol w="1246554"/>
                <a:gridCol w="1888718"/>
                <a:gridCol w="2020928"/>
                <a:gridCol w="1152118"/>
                <a:gridCol w="1057682"/>
              </a:tblGrid>
              <a:tr h="977221">
                <a:tc>
                  <a:txBody>
                    <a:bodyPr/>
                    <a:lstStyle/>
                    <a:p>
                      <a:pPr algn="ctr"/>
                      <a:r>
                        <a:rPr lang="en-US" sz="1600" dirty="0" smtClean="0">
                          <a:solidFill>
                            <a:schemeClr val="bg1"/>
                          </a:solidFill>
                        </a:rPr>
                        <a:t>Trial Name</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Company</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Patient</a:t>
                      </a:r>
                      <a:r>
                        <a:rPr lang="en-US" sz="1600" baseline="0" dirty="0" smtClean="0">
                          <a:solidFill>
                            <a:schemeClr val="bg1"/>
                          </a:solidFill>
                        </a:rPr>
                        <a:t> Population</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Key Comparators</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Primary Endpoints</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Expected Primary completion</a:t>
                      </a:r>
                      <a:r>
                        <a:rPr lang="en-US" sz="1600" baseline="0" dirty="0" smtClean="0">
                          <a:solidFill>
                            <a:schemeClr val="bg1"/>
                          </a:solidFill>
                        </a:rPr>
                        <a:t> date</a:t>
                      </a:r>
                      <a:endParaRPr lang="en-US" sz="1600" dirty="0">
                        <a:solidFill>
                          <a:schemeClr val="bg1"/>
                        </a:solidFill>
                      </a:endParaRPr>
                    </a:p>
                  </a:txBody>
                  <a:tcPr>
                    <a:solidFill>
                      <a:schemeClr val="accent3">
                        <a:lumMod val="75000"/>
                      </a:schemeClr>
                    </a:solidFill>
                  </a:tcPr>
                </a:tc>
              </a:tr>
              <a:tr h="279206">
                <a:tc rowSpan="2">
                  <a:txBody>
                    <a:bodyPr/>
                    <a:lstStyle/>
                    <a:p>
                      <a:r>
                        <a:rPr lang="en-US" sz="1400" b="1" dirty="0" smtClean="0"/>
                        <a:t>KEYNOTE</a:t>
                      </a:r>
                      <a:r>
                        <a:rPr lang="en-US" sz="1400" b="1" baseline="0" dirty="0" smtClean="0"/>
                        <a:t> 024</a:t>
                      </a:r>
                    </a:p>
                    <a:p>
                      <a:r>
                        <a:rPr lang="en-US" sz="1400" baseline="0" dirty="0" smtClean="0"/>
                        <a:t>(</a:t>
                      </a:r>
                      <a:r>
                        <a:rPr lang="en-US" sz="1400" baseline="0" dirty="0" err="1" smtClean="0"/>
                        <a:t>Pembrolizumab</a:t>
                      </a:r>
                      <a:r>
                        <a:rPr lang="en-US" sz="1400" baseline="0" dirty="0" smtClean="0"/>
                        <a:t> – Ph III)</a:t>
                      </a:r>
                      <a:endParaRPr lang="en-US" sz="1400" dirty="0"/>
                    </a:p>
                  </a:txBody>
                  <a:tcPr>
                    <a:noFill/>
                  </a:tcPr>
                </a:tc>
                <a:tc rowSpan="2">
                  <a:txBody>
                    <a:bodyPr/>
                    <a:lstStyle/>
                    <a:p>
                      <a:pPr algn="ctr"/>
                      <a:r>
                        <a:rPr lang="en-US" sz="1400" dirty="0" smtClean="0"/>
                        <a:t>Merck Sharp &amp;</a:t>
                      </a:r>
                      <a:r>
                        <a:rPr lang="en-US" sz="1400" baseline="0" dirty="0" smtClean="0"/>
                        <a:t> </a:t>
                      </a:r>
                      <a:r>
                        <a:rPr lang="en-US" sz="1400" baseline="0" dirty="0" err="1" smtClean="0"/>
                        <a:t>Dohme</a:t>
                      </a:r>
                      <a:r>
                        <a:rPr lang="en-US" sz="1400" baseline="0" dirty="0" smtClean="0"/>
                        <a:t> Corp.</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Locally advanced or metastatic NSCLC</a:t>
                      </a:r>
                    </a:p>
                  </a:txBody>
                  <a:tcPr>
                    <a:noFill/>
                  </a:tcPr>
                </a:tc>
                <a:tc>
                  <a:txBody>
                    <a:bodyPr/>
                    <a:lstStyle/>
                    <a:p>
                      <a:r>
                        <a:rPr lang="en-US" sz="1400" dirty="0" err="1" smtClean="0"/>
                        <a:t>Pembrolizumab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a:noFill/>
                  </a:tcPr>
                </a:tc>
                <a:tc rowSpan="2">
                  <a:txBody>
                    <a:bodyPr/>
                    <a:lstStyle/>
                    <a:p>
                      <a:r>
                        <a:rPr lang="en-US" sz="1400" dirty="0" smtClean="0"/>
                        <a:t>Jun 2016</a:t>
                      </a:r>
                    </a:p>
                  </a:txBody>
                  <a:tcPr>
                    <a:noFill/>
                  </a:tcPr>
                </a:tc>
              </a:tr>
              <a:tr h="39088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Chemotherapy</a:t>
                      </a:r>
                      <a:endParaRPr lang="en-US" sz="1400" dirty="0"/>
                    </a:p>
                  </a:txBody>
                  <a:tcPr/>
                </a:tc>
                <a:tc vMerge="1">
                  <a:txBody>
                    <a:bodyPr/>
                    <a:lstStyle/>
                    <a:p>
                      <a:endParaRPr lang="en-US"/>
                    </a:p>
                  </a:txBody>
                  <a:tcPr/>
                </a:tc>
                <a:tc vMerge="1">
                  <a:txBody>
                    <a:bodyPr/>
                    <a:lstStyle/>
                    <a:p>
                      <a:endParaRPr lang="en-US"/>
                    </a:p>
                  </a:txBody>
                  <a:tcPr/>
                </a:tc>
              </a:tr>
              <a:tr h="279206">
                <a:tc rowSpan="2">
                  <a:txBody>
                    <a:bodyPr/>
                    <a:lstStyle/>
                    <a:p>
                      <a:r>
                        <a:rPr lang="en-US" sz="1400" b="1" dirty="0" smtClean="0"/>
                        <a:t>LUX-Lung 8</a:t>
                      </a:r>
                    </a:p>
                    <a:p>
                      <a:r>
                        <a:rPr lang="en-US" sz="1400" dirty="0" smtClean="0"/>
                        <a:t>(</a:t>
                      </a:r>
                      <a:r>
                        <a:rPr lang="en-US" sz="1400" dirty="0" err="1" smtClean="0"/>
                        <a:t>Afatinib</a:t>
                      </a:r>
                      <a:r>
                        <a:rPr lang="en-US" sz="1400" dirty="0" smtClean="0"/>
                        <a:t> – Ph III)</a:t>
                      </a:r>
                      <a:endParaRPr lang="en-US" sz="1400" dirty="0"/>
                    </a:p>
                  </a:txBody>
                  <a:tcPr>
                    <a:noFill/>
                  </a:tcPr>
                </a:tc>
                <a:tc rowSpan="2">
                  <a:txBody>
                    <a:bodyPr/>
                    <a:lstStyle/>
                    <a:p>
                      <a:pPr algn="ctr"/>
                      <a:r>
                        <a:rPr lang="en-US" sz="1400" dirty="0" smtClean="0"/>
                        <a:t>BI</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2L,</a:t>
                      </a:r>
                      <a:r>
                        <a:rPr lang="en-US" sz="1400" baseline="0" dirty="0" smtClean="0"/>
                        <a:t> Stage III – IV metastatic NSCLC</a:t>
                      </a:r>
                      <a:endParaRPr lang="en-US" sz="1400" dirty="0" smtClean="0"/>
                    </a:p>
                  </a:txBody>
                  <a:tcPr>
                    <a:noFill/>
                  </a:tcPr>
                </a:tc>
                <a:tc>
                  <a:txBody>
                    <a:bodyPr/>
                    <a:lstStyle/>
                    <a:p>
                      <a:r>
                        <a:rPr lang="en-US" sz="1400" dirty="0" err="1" smtClean="0"/>
                        <a:t>Afatinib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Progression free survival</a:t>
                      </a:r>
                    </a:p>
                  </a:txBody>
                  <a:tcPr>
                    <a:noFill/>
                  </a:tcPr>
                </a:tc>
                <a:tc rowSpan="2">
                  <a:txBody>
                    <a:bodyPr/>
                    <a:lstStyle/>
                    <a:p>
                      <a:r>
                        <a:rPr lang="en-US" sz="1400" dirty="0" smtClean="0"/>
                        <a:t>Oct 2014</a:t>
                      </a:r>
                    </a:p>
                  </a:txBody>
                  <a:tcPr>
                    <a:noFill/>
                  </a:tcPr>
                </a:tc>
              </a:tr>
              <a:tr h="39088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Erlotinib</a:t>
                      </a:r>
                      <a:endParaRPr lang="en-US" sz="1400" dirty="0"/>
                    </a:p>
                  </a:txBody>
                  <a:tcPr/>
                </a:tc>
                <a:tc vMerge="1">
                  <a:txBody>
                    <a:bodyPr/>
                    <a:lstStyle/>
                    <a:p>
                      <a:endParaRPr lang="en-US"/>
                    </a:p>
                  </a:txBody>
                  <a:tcPr/>
                </a:tc>
                <a:tc vMerge="1">
                  <a:txBody>
                    <a:bodyPr/>
                    <a:lstStyle/>
                    <a:p>
                      <a:endParaRPr lang="en-US"/>
                    </a:p>
                  </a:txBody>
                  <a:tcPr/>
                </a:tc>
              </a:tr>
              <a:tr h="279206">
                <a:tc rowSpan="2">
                  <a:txBody>
                    <a:bodyPr/>
                    <a:lstStyle/>
                    <a:p>
                      <a:r>
                        <a:rPr lang="en-US" sz="1400" b="1" dirty="0" smtClean="0"/>
                        <a:t>GALAXY – 2</a:t>
                      </a:r>
                    </a:p>
                    <a:p>
                      <a:r>
                        <a:rPr lang="en-US" sz="1400" dirty="0" smtClean="0"/>
                        <a:t>(</a:t>
                      </a:r>
                      <a:r>
                        <a:rPr lang="en-US" sz="1400" dirty="0" err="1" smtClean="0"/>
                        <a:t>Ganetespib</a:t>
                      </a:r>
                      <a:r>
                        <a:rPr lang="en-US" sz="1400" baseline="0" dirty="0" smtClean="0"/>
                        <a:t> – Ph III)</a:t>
                      </a:r>
                      <a:endParaRPr lang="en-US" sz="1400" dirty="0"/>
                    </a:p>
                  </a:txBody>
                  <a:tcPr>
                    <a:noFill/>
                  </a:tcPr>
                </a:tc>
                <a:tc rowSpan="2">
                  <a:txBody>
                    <a:bodyPr/>
                    <a:lstStyle/>
                    <a:p>
                      <a:pPr algn="ctr"/>
                      <a:r>
                        <a:rPr lang="en-US" sz="1400" dirty="0" err="1" smtClean="0"/>
                        <a:t>Synta</a:t>
                      </a:r>
                      <a:r>
                        <a:rPr lang="en-US" sz="1400" dirty="0" smtClean="0"/>
                        <a:t> </a:t>
                      </a:r>
                      <a:r>
                        <a:rPr lang="en-US" sz="1400" dirty="0" err="1" smtClean="0"/>
                        <a:t>Pharma</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Locally advanced or metastatic NSCLC</a:t>
                      </a:r>
                    </a:p>
                  </a:txBody>
                  <a:tcPr>
                    <a:noFill/>
                  </a:tcPr>
                </a:tc>
                <a:tc>
                  <a:txBody>
                    <a:bodyPr/>
                    <a:lstStyle/>
                    <a:p>
                      <a:r>
                        <a:rPr lang="en-US" sz="1400" dirty="0" err="1" smtClean="0"/>
                        <a:t>Ganetespib</a:t>
                      </a:r>
                      <a:r>
                        <a:rPr lang="en-US" sz="1400" dirty="0" smtClean="0"/>
                        <a:t> +</a:t>
                      </a:r>
                      <a:r>
                        <a:rPr lang="en-US" sz="1400" baseline="0" dirty="0" smtClean="0"/>
                        <a:t> </a:t>
                      </a:r>
                      <a:r>
                        <a:rPr lang="en-US" sz="1400" baseline="0" dirty="0" err="1" smtClean="0"/>
                        <a:t>Docetaxel</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May 2016</a:t>
                      </a:r>
                    </a:p>
                  </a:txBody>
                  <a:tcPr>
                    <a:noFill/>
                  </a:tcPr>
                </a:tc>
              </a:tr>
              <a:tr h="39088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Docetaxel</a:t>
                      </a:r>
                      <a:endParaRPr lang="en-US" sz="1400" dirty="0"/>
                    </a:p>
                  </a:txBody>
                  <a:tcPr/>
                </a:tc>
                <a:tc vMerge="1">
                  <a:txBody>
                    <a:bodyPr/>
                    <a:lstStyle/>
                    <a:p>
                      <a:endParaRPr lang="en-US"/>
                    </a:p>
                  </a:txBody>
                  <a:tcPr/>
                </a:tc>
                <a:tc vMerge="1">
                  <a:txBody>
                    <a:bodyPr/>
                    <a:lstStyle/>
                    <a:p>
                      <a:endParaRPr lang="en-US"/>
                    </a:p>
                  </a:txBody>
                  <a:tcPr/>
                </a:tc>
              </a:tr>
              <a:tr h="279206">
                <a:tc rowSpan="2">
                  <a:txBody>
                    <a:bodyPr/>
                    <a:lstStyle/>
                    <a:p>
                      <a:r>
                        <a:rPr lang="en-US" sz="1400" b="1" dirty="0" smtClean="0"/>
                        <a:t>ALCHEMIST</a:t>
                      </a:r>
                    </a:p>
                    <a:p>
                      <a:r>
                        <a:rPr lang="en-US" sz="1400" dirty="0" smtClean="0"/>
                        <a:t>(</a:t>
                      </a:r>
                      <a:r>
                        <a:rPr lang="en-US" sz="1400" dirty="0" err="1" smtClean="0"/>
                        <a:t>Erlotinib</a:t>
                      </a:r>
                      <a:r>
                        <a:rPr lang="en-US" sz="1400" dirty="0" smtClean="0"/>
                        <a:t> – Ph III)</a:t>
                      </a:r>
                      <a:endParaRPr lang="en-US" sz="1400" dirty="0"/>
                    </a:p>
                  </a:txBody>
                  <a:tcPr>
                    <a:noFill/>
                  </a:tcPr>
                </a:tc>
                <a:tc rowSpan="2">
                  <a:txBody>
                    <a:bodyPr/>
                    <a:lstStyle/>
                    <a:p>
                      <a:pPr algn="ctr"/>
                      <a:r>
                        <a:rPr lang="en-US" sz="1400" dirty="0" smtClean="0"/>
                        <a:t>National</a:t>
                      </a:r>
                      <a:r>
                        <a:rPr lang="en-US" sz="1400" baseline="0" dirty="0" smtClean="0"/>
                        <a:t> Cancer Institute</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Stage III – IV metastatic</a:t>
                      </a:r>
                      <a:r>
                        <a:rPr lang="en-US" sz="1400" baseline="0" dirty="0" smtClean="0"/>
                        <a:t> NSCLC after surgery</a:t>
                      </a:r>
                      <a:endParaRPr lang="en-US" sz="1400" dirty="0" smtClean="0"/>
                    </a:p>
                  </a:txBody>
                  <a:tcPr>
                    <a:noFill/>
                  </a:tcPr>
                </a:tc>
                <a:tc>
                  <a:txBody>
                    <a:bodyPr/>
                    <a:lstStyle/>
                    <a:p>
                      <a:r>
                        <a:rPr lang="en-US" sz="1400" dirty="0" err="1" smtClean="0"/>
                        <a:t>Erlotinib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Feb 2017</a:t>
                      </a:r>
                    </a:p>
                  </a:txBody>
                  <a:tcPr>
                    <a:noFill/>
                  </a:tcPr>
                </a:tc>
              </a:tr>
              <a:tr h="39088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marL="45720" marR="45720" marT="9144" marB="9144"/>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 NSCLC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3085346366"/>
              </p:ext>
            </p:extLst>
          </p:nvPr>
        </p:nvGraphicFramePr>
        <p:xfrm>
          <a:off x="152400" y="762000"/>
          <a:ext cx="8839200" cy="3779520"/>
        </p:xfrm>
        <a:graphic>
          <a:graphicData uri="http://schemas.openxmlformats.org/drawingml/2006/table">
            <a:tbl>
              <a:tblPr firstRow="1" bandRow="1">
                <a:tableStyleId>{8799B23B-EC83-4686-B30A-512413B5E67A}</a:tableStyleId>
              </a:tblPr>
              <a:tblGrid>
                <a:gridCol w="1473200"/>
                <a:gridCol w="1246554"/>
                <a:gridCol w="1888718"/>
                <a:gridCol w="2097128"/>
                <a:gridCol w="1075918"/>
                <a:gridCol w="1057682"/>
              </a:tblGrid>
              <a:tr h="844760">
                <a:tc>
                  <a:txBody>
                    <a:bodyPr/>
                    <a:lstStyle/>
                    <a:p>
                      <a:pPr algn="ctr"/>
                      <a:r>
                        <a:rPr lang="en-US" sz="1600" dirty="0" smtClean="0">
                          <a:solidFill>
                            <a:schemeClr val="bg1"/>
                          </a:solidFill>
                        </a:rPr>
                        <a:t>Trial Name</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Company</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Patient</a:t>
                      </a:r>
                      <a:r>
                        <a:rPr lang="en-US" sz="1600" baseline="0" dirty="0" smtClean="0">
                          <a:solidFill>
                            <a:schemeClr val="bg1"/>
                          </a:solidFill>
                        </a:rPr>
                        <a:t> Population</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Key Comparators</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Primary Endpoints</a:t>
                      </a:r>
                      <a:endParaRPr lang="en-US" sz="1600" dirty="0">
                        <a:solidFill>
                          <a:schemeClr val="bg1"/>
                        </a:solidFill>
                      </a:endParaRPr>
                    </a:p>
                  </a:txBody>
                  <a:tcPr>
                    <a:solidFill>
                      <a:schemeClr val="accent3">
                        <a:lumMod val="75000"/>
                      </a:schemeClr>
                    </a:solidFill>
                  </a:tcPr>
                </a:tc>
                <a:tc>
                  <a:txBody>
                    <a:bodyPr/>
                    <a:lstStyle/>
                    <a:p>
                      <a:pPr algn="ctr"/>
                      <a:r>
                        <a:rPr lang="en-US" sz="1600" dirty="0" smtClean="0">
                          <a:solidFill>
                            <a:schemeClr val="bg1"/>
                          </a:solidFill>
                        </a:rPr>
                        <a:t>Expected Primary completion</a:t>
                      </a:r>
                      <a:r>
                        <a:rPr lang="en-US" sz="1600" baseline="0" dirty="0" smtClean="0">
                          <a:solidFill>
                            <a:schemeClr val="bg1"/>
                          </a:solidFill>
                        </a:rPr>
                        <a:t> date</a:t>
                      </a:r>
                      <a:endParaRPr lang="en-US" sz="1600" dirty="0">
                        <a:solidFill>
                          <a:schemeClr val="bg1"/>
                        </a:solidFill>
                      </a:endParaRPr>
                    </a:p>
                  </a:txBody>
                  <a:tcPr>
                    <a:solidFill>
                      <a:schemeClr val="accent3">
                        <a:lumMod val="75000"/>
                      </a:schemeClr>
                    </a:solidFill>
                  </a:tcPr>
                </a:tc>
              </a:tr>
              <a:tr h="408755">
                <a:tc rowSpan="2">
                  <a:txBody>
                    <a:bodyPr/>
                    <a:lstStyle/>
                    <a:p>
                      <a:r>
                        <a:rPr lang="en-US" sz="1400" b="1" dirty="0" smtClean="0"/>
                        <a:t>MATISSE</a:t>
                      </a:r>
                    </a:p>
                    <a:p>
                      <a:r>
                        <a:rPr lang="en-US" sz="1400" dirty="0" smtClean="0"/>
                        <a:t>(</a:t>
                      </a:r>
                      <a:r>
                        <a:rPr lang="en-US" sz="1400" dirty="0" err="1" smtClean="0"/>
                        <a:t>palifosfamide</a:t>
                      </a:r>
                      <a:r>
                        <a:rPr lang="en-US" sz="1400" baseline="0" dirty="0" smtClean="0"/>
                        <a:t> – Ph III)</a:t>
                      </a:r>
                      <a:endParaRPr lang="en-US" sz="1400" dirty="0" smtClean="0"/>
                    </a:p>
                    <a:p>
                      <a:endParaRPr lang="en-US" sz="1400" dirty="0" smtClean="0"/>
                    </a:p>
                  </a:txBody>
                  <a:tcPr>
                    <a:noFill/>
                  </a:tcPr>
                </a:tc>
                <a:tc rowSpan="2">
                  <a:txBody>
                    <a:bodyPr/>
                    <a:lstStyle/>
                    <a:p>
                      <a:pPr algn="ctr"/>
                      <a:r>
                        <a:rPr lang="en-US" sz="1400" dirty="0" err="1" smtClean="0"/>
                        <a:t>Ziopharma</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Extensive stage SCLC</a:t>
                      </a:r>
                    </a:p>
                  </a:txBody>
                  <a:tcPr>
                    <a:noFill/>
                  </a:tcPr>
                </a:tc>
                <a:tc>
                  <a:txBody>
                    <a:bodyPr/>
                    <a:lstStyle/>
                    <a:p>
                      <a:r>
                        <a:rPr lang="en-US" sz="1400" dirty="0" err="1" smtClean="0"/>
                        <a:t>Palifosfamide</a:t>
                      </a:r>
                      <a:r>
                        <a:rPr lang="en-US" sz="1400" baseline="0" dirty="0" smtClean="0"/>
                        <a:t> + </a:t>
                      </a:r>
                      <a:r>
                        <a:rPr lang="en-US" sz="1400" baseline="0" dirty="0" err="1" smtClean="0"/>
                        <a:t>carboplatin</a:t>
                      </a:r>
                      <a:r>
                        <a:rPr lang="en-US" sz="1400" baseline="0" dirty="0" smtClean="0"/>
                        <a:t> + </a:t>
                      </a:r>
                      <a:r>
                        <a:rPr lang="en-US" sz="1400" baseline="0" dirty="0" err="1" smtClean="0"/>
                        <a:t>etoposide</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Jun 2015</a:t>
                      </a:r>
                    </a:p>
                  </a:txBody>
                  <a:tcPr>
                    <a:noFill/>
                  </a:tcPr>
                </a:tc>
              </a:tr>
              <a:tr h="27432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baseline="0" dirty="0" err="1" smtClean="0"/>
                        <a:t>carboplatin</a:t>
                      </a:r>
                      <a:r>
                        <a:rPr lang="en-US" sz="1400" baseline="0" dirty="0" smtClean="0"/>
                        <a:t> + </a:t>
                      </a:r>
                      <a:r>
                        <a:rPr lang="en-US" sz="1400" baseline="0" dirty="0" err="1" smtClean="0"/>
                        <a:t>etoposide</a:t>
                      </a:r>
                      <a:endParaRPr lang="en-US" sz="1400" dirty="0"/>
                    </a:p>
                  </a:txBody>
                  <a:tcPr/>
                </a:tc>
                <a:tc vMerge="1">
                  <a:txBody>
                    <a:bodyPr/>
                    <a:lstStyle/>
                    <a:p>
                      <a:endParaRPr lang="en-US"/>
                    </a:p>
                  </a:txBody>
                  <a:tcPr/>
                </a:tc>
                <a:tc vMerge="1">
                  <a:txBody>
                    <a:bodyPr/>
                    <a:lstStyle/>
                    <a:p>
                      <a:endParaRPr lang="en-US"/>
                    </a:p>
                  </a:txBody>
                  <a:tcPr/>
                </a:tc>
              </a:tr>
              <a:tr h="245253">
                <a:tc rowSpan="2">
                  <a:txBody>
                    <a:bodyPr/>
                    <a:lstStyle/>
                    <a:p>
                      <a:r>
                        <a:rPr lang="en-US" sz="1400" b="1" dirty="0" smtClean="0"/>
                        <a:t>STAD – 1</a:t>
                      </a:r>
                    </a:p>
                    <a:p>
                      <a:r>
                        <a:rPr lang="en-US" sz="1400" dirty="0" smtClean="0"/>
                        <a:t>(</a:t>
                      </a:r>
                      <a:r>
                        <a:rPr lang="en-US" sz="1400" dirty="0" err="1" smtClean="0"/>
                        <a:t>cisplatin</a:t>
                      </a:r>
                      <a:r>
                        <a:rPr lang="en-US" sz="1400" dirty="0" smtClean="0"/>
                        <a:t> + </a:t>
                      </a:r>
                      <a:r>
                        <a:rPr lang="en-US" sz="1400" dirty="0" err="1" smtClean="0"/>
                        <a:t>etoposide</a:t>
                      </a:r>
                      <a:r>
                        <a:rPr lang="en-US" sz="1400" baseline="0" dirty="0" smtClean="0"/>
                        <a:t> – Ph III)</a:t>
                      </a:r>
                      <a:endParaRPr lang="en-US" sz="1400" dirty="0" smtClean="0"/>
                    </a:p>
                  </a:txBody>
                  <a:tcPr>
                    <a:noFill/>
                  </a:tcPr>
                </a:tc>
                <a:tc rowSpan="2">
                  <a:txBody>
                    <a:bodyPr/>
                    <a:lstStyle/>
                    <a:p>
                      <a:pPr algn="ctr"/>
                      <a:r>
                        <a:rPr lang="en-US" sz="1400" dirty="0" smtClean="0"/>
                        <a:t>NCI</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SCLC</a:t>
                      </a:r>
                    </a:p>
                  </a:txBody>
                  <a:tcPr>
                    <a:noFill/>
                  </a:tcPr>
                </a:tc>
                <a:tc>
                  <a:txBody>
                    <a:bodyPr/>
                    <a:lstStyle/>
                    <a:p>
                      <a:r>
                        <a:rPr lang="en-US" sz="1400" dirty="0" smtClean="0"/>
                        <a:t>Standard fixed</a:t>
                      </a:r>
                      <a:r>
                        <a:rPr lang="en-US" sz="1400" baseline="0" dirty="0" smtClean="0"/>
                        <a:t> doses</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Jan 2016</a:t>
                      </a:r>
                    </a:p>
                  </a:txBody>
                  <a:tcPr>
                    <a:noFill/>
                  </a:tcPr>
                </a:tc>
              </a:tr>
              <a:tr h="24384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Toxicity</a:t>
                      </a:r>
                      <a:r>
                        <a:rPr lang="en-US" sz="1400" baseline="0" dirty="0" smtClean="0"/>
                        <a:t> adjusted doses</a:t>
                      </a:r>
                      <a:endParaRPr lang="en-US" sz="1400" dirty="0"/>
                    </a:p>
                  </a:txBody>
                  <a:tcPr/>
                </a:tc>
                <a:tc vMerge="1">
                  <a:txBody>
                    <a:bodyPr/>
                    <a:lstStyle/>
                    <a:p>
                      <a:endParaRPr lang="en-US"/>
                    </a:p>
                  </a:txBody>
                  <a:tcPr/>
                </a:tc>
                <a:tc vMerge="1">
                  <a:txBody>
                    <a:bodyPr/>
                    <a:lstStyle/>
                    <a:p>
                      <a:endParaRPr lang="en-US"/>
                    </a:p>
                  </a:txBody>
                  <a:tcPr/>
                </a:tc>
              </a:tr>
              <a:tr h="245253">
                <a:tc rowSpan="2">
                  <a:txBody>
                    <a:bodyPr/>
                    <a:lstStyle/>
                    <a:p>
                      <a:r>
                        <a:rPr lang="en-US" sz="1400" dirty="0" err="1" smtClean="0"/>
                        <a:t>Yervoy</a:t>
                      </a:r>
                      <a:endParaRPr lang="en-US" sz="1400" dirty="0"/>
                    </a:p>
                  </a:txBody>
                  <a:tcPr>
                    <a:noFill/>
                  </a:tcPr>
                </a:tc>
                <a:tc rowSpan="2">
                  <a:txBody>
                    <a:bodyPr/>
                    <a:lstStyle/>
                    <a:p>
                      <a:pPr algn="ctr"/>
                      <a:r>
                        <a:rPr lang="en-US" sz="1400" dirty="0" smtClean="0"/>
                        <a:t>BMS</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Extensive</a:t>
                      </a:r>
                      <a:r>
                        <a:rPr lang="en-US" sz="1400" baseline="0" dirty="0" smtClean="0"/>
                        <a:t> stage SCLC</a:t>
                      </a:r>
                      <a:endParaRPr 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err="1" smtClean="0"/>
                        <a:t>Yervoy</a:t>
                      </a:r>
                      <a:r>
                        <a:rPr lang="en-US" sz="1400" baseline="0" dirty="0" smtClean="0"/>
                        <a:t> + </a:t>
                      </a:r>
                      <a:r>
                        <a:rPr lang="en-US" sz="1400" baseline="0" dirty="0" err="1" smtClean="0"/>
                        <a:t>carboplatin</a:t>
                      </a:r>
                      <a:r>
                        <a:rPr lang="en-US" sz="1400" baseline="0" dirty="0" smtClean="0"/>
                        <a:t> + </a:t>
                      </a:r>
                      <a:r>
                        <a:rPr lang="en-US" sz="1400" baseline="0" dirty="0" err="1" smtClean="0"/>
                        <a:t>etoposide</a:t>
                      </a:r>
                      <a:endParaRPr lang="en-US" sz="1400" dirty="0" smtClean="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txBody>
                  <a:tcPr>
                    <a:noFill/>
                  </a:tcPr>
                </a:tc>
                <a:tc rowSpan="2">
                  <a:txBody>
                    <a:bodyPr/>
                    <a:lstStyle/>
                    <a:p>
                      <a:r>
                        <a:rPr lang="en-US" sz="1400" dirty="0" smtClean="0"/>
                        <a:t>Mar 2017</a:t>
                      </a:r>
                    </a:p>
                  </a:txBody>
                  <a:tcPr>
                    <a:noFill/>
                  </a:tcPr>
                </a:tc>
              </a:tr>
              <a:tr h="2452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baseline="0" dirty="0" err="1" smtClean="0"/>
                        <a:t>carboplatin</a:t>
                      </a:r>
                      <a:r>
                        <a:rPr lang="en-US" sz="1400" baseline="0" dirty="0" smtClean="0"/>
                        <a:t> + </a:t>
                      </a:r>
                      <a:r>
                        <a:rPr lang="en-US" sz="1400" baseline="0" dirty="0" err="1" smtClean="0"/>
                        <a:t>etoposide</a:t>
                      </a:r>
                      <a:endParaRPr lang="en-US" sz="1400" dirty="0"/>
                    </a:p>
                  </a:txBody>
                  <a:tcPr/>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 SCLC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xmlns="" val="3847749716"/>
              </p:ext>
            </p:extLst>
          </p:nvPr>
        </p:nvGraphicFramePr>
        <p:xfrm>
          <a:off x="152400" y="845403"/>
          <a:ext cx="8991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57200" y="5334000"/>
            <a:ext cx="685800" cy="338554"/>
          </a:xfrm>
          <a:prstGeom prst="rect">
            <a:avLst/>
          </a:prstGeom>
          <a:noFill/>
        </p:spPr>
        <p:txBody>
          <a:bodyPr wrap="square" rtlCol="0">
            <a:spAutoFit/>
          </a:bodyPr>
          <a:lstStyle/>
          <a:p>
            <a:r>
              <a:rPr lang="en-US" sz="1600" b="1" dirty="0" smtClean="0"/>
              <a:t>DOSE</a:t>
            </a:r>
            <a:endParaRPr lang="en-US" sz="1600" b="1" dirty="0"/>
          </a:p>
        </p:txBody>
      </p:sp>
      <p:sp>
        <p:nvSpPr>
          <p:cNvPr id="10" name="TextBox 9"/>
          <p:cNvSpPr txBox="1"/>
          <p:nvPr/>
        </p:nvSpPr>
        <p:spPr>
          <a:xfrm>
            <a:off x="1463040" y="5334000"/>
            <a:ext cx="822960" cy="830997"/>
          </a:xfrm>
          <a:prstGeom prst="rect">
            <a:avLst/>
          </a:prstGeom>
          <a:noFill/>
        </p:spPr>
        <p:txBody>
          <a:bodyPr wrap="square" rtlCol="0">
            <a:spAutoFit/>
          </a:bodyPr>
          <a:lstStyle/>
          <a:p>
            <a:pPr algn="ctr"/>
            <a:r>
              <a:rPr lang="en-US" sz="1200" dirty="0" smtClean="0"/>
              <a:t>40mg orally once a day</a:t>
            </a:r>
            <a:endParaRPr lang="en-US" sz="1200" dirty="0"/>
          </a:p>
        </p:txBody>
      </p:sp>
      <p:sp>
        <p:nvSpPr>
          <p:cNvPr id="14" name="TextBox 13"/>
          <p:cNvSpPr txBox="1"/>
          <p:nvPr/>
        </p:nvSpPr>
        <p:spPr>
          <a:xfrm>
            <a:off x="2514600" y="5334000"/>
            <a:ext cx="822960" cy="830997"/>
          </a:xfrm>
          <a:prstGeom prst="rect">
            <a:avLst/>
          </a:prstGeom>
          <a:noFill/>
        </p:spPr>
        <p:txBody>
          <a:bodyPr wrap="square" rtlCol="0">
            <a:spAutoFit/>
          </a:bodyPr>
          <a:lstStyle/>
          <a:p>
            <a:pPr algn="ctr"/>
            <a:r>
              <a:rPr lang="en-US" sz="1200" dirty="0" smtClean="0"/>
              <a:t>150mg orally once a day</a:t>
            </a:r>
            <a:endParaRPr lang="en-US" sz="1200" dirty="0"/>
          </a:p>
        </p:txBody>
      </p:sp>
      <p:sp>
        <p:nvSpPr>
          <p:cNvPr id="17" name="TextBox 16"/>
          <p:cNvSpPr txBox="1"/>
          <p:nvPr/>
        </p:nvSpPr>
        <p:spPr>
          <a:xfrm>
            <a:off x="3627120" y="5334000"/>
            <a:ext cx="868680" cy="646331"/>
          </a:xfrm>
          <a:prstGeom prst="rect">
            <a:avLst/>
          </a:prstGeom>
          <a:noFill/>
        </p:spPr>
        <p:txBody>
          <a:bodyPr wrap="square" rtlCol="0">
            <a:spAutoFit/>
          </a:bodyPr>
          <a:lstStyle/>
          <a:p>
            <a:pPr algn="ctr"/>
            <a:r>
              <a:rPr lang="en-US" sz="1200" dirty="0" smtClean="0"/>
              <a:t>500mg/m</a:t>
            </a:r>
            <a:r>
              <a:rPr lang="en-US" sz="1200" baseline="30000" dirty="0" smtClean="0"/>
              <a:t>2</a:t>
            </a:r>
            <a:r>
              <a:rPr lang="en-US" sz="1200" dirty="0" smtClean="0"/>
              <a:t> IV once in 3 weeks</a:t>
            </a:r>
            <a:endParaRPr lang="en-US" sz="1200" dirty="0"/>
          </a:p>
        </p:txBody>
      </p:sp>
      <p:sp>
        <p:nvSpPr>
          <p:cNvPr id="18" name="TextBox 17"/>
          <p:cNvSpPr txBox="1"/>
          <p:nvPr/>
        </p:nvSpPr>
        <p:spPr>
          <a:xfrm>
            <a:off x="4800600" y="5334000"/>
            <a:ext cx="822960" cy="646331"/>
          </a:xfrm>
          <a:prstGeom prst="rect">
            <a:avLst/>
          </a:prstGeom>
          <a:noFill/>
        </p:spPr>
        <p:txBody>
          <a:bodyPr wrap="square" rtlCol="0">
            <a:spAutoFit/>
          </a:bodyPr>
          <a:lstStyle/>
          <a:p>
            <a:pPr algn="ctr"/>
            <a:r>
              <a:rPr lang="en-US" sz="1200" dirty="0" smtClean="0"/>
              <a:t>15mg/kg IV once in 3 weeks</a:t>
            </a:r>
            <a:endParaRPr lang="en-US" sz="1200" dirty="0"/>
          </a:p>
        </p:txBody>
      </p:sp>
      <p:sp>
        <p:nvSpPr>
          <p:cNvPr id="23" name="TextBox 22"/>
          <p:cNvSpPr txBox="1"/>
          <p:nvPr/>
        </p:nvSpPr>
        <p:spPr>
          <a:xfrm>
            <a:off x="5867400" y="5334000"/>
            <a:ext cx="822960" cy="646331"/>
          </a:xfrm>
          <a:prstGeom prst="rect">
            <a:avLst/>
          </a:prstGeom>
          <a:noFill/>
        </p:spPr>
        <p:txBody>
          <a:bodyPr wrap="square" rtlCol="0">
            <a:spAutoFit/>
          </a:bodyPr>
          <a:lstStyle/>
          <a:p>
            <a:pPr algn="ctr"/>
            <a:r>
              <a:rPr lang="en-US" sz="1200" dirty="0" smtClean="0"/>
              <a:t>10mg/kg IV once in 3 weeks</a:t>
            </a:r>
            <a:endParaRPr lang="en-US" sz="1200" dirty="0"/>
          </a:p>
        </p:txBody>
      </p:sp>
      <p:sp>
        <p:nvSpPr>
          <p:cNvPr id="24" name="TextBox 23"/>
          <p:cNvSpPr txBox="1"/>
          <p:nvPr/>
        </p:nvSpPr>
        <p:spPr>
          <a:xfrm>
            <a:off x="6949440" y="5334000"/>
            <a:ext cx="822960" cy="830997"/>
          </a:xfrm>
          <a:prstGeom prst="rect">
            <a:avLst/>
          </a:prstGeom>
          <a:noFill/>
        </p:spPr>
        <p:txBody>
          <a:bodyPr wrap="square" rtlCol="0">
            <a:spAutoFit/>
          </a:bodyPr>
          <a:lstStyle/>
          <a:p>
            <a:pPr algn="ctr"/>
            <a:r>
              <a:rPr lang="en-US" sz="1200" dirty="0" smtClean="0"/>
              <a:t>250mg orally once a day</a:t>
            </a:r>
            <a:endParaRPr lang="en-US" sz="1200" dirty="0"/>
          </a:p>
        </p:txBody>
      </p:sp>
      <p:sp>
        <p:nvSpPr>
          <p:cNvPr id="25" name="TextBox 24"/>
          <p:cNvSpPr txBox="1"/>
          <p:nvPr/>
        </p:nvSpPr>
        <p:spPr>
          <a:xfrm>
            <a:off x="8092440" y="5334000"/>
            <a:ext cx="822960" cy="830997"/>
          </a:xfrm>
          <a:prstGeom prst="rect">
            <a:avLst/>
          </a:prstGeom>
          <a:noFill/>
        </p:spPr>
        <p:txBody>
          <a:bodyPr wrap="square" rtlCol="0">
            <a:spAutoFit/>
          </a:bodyPr>
          <a:lstStyle/>
          <a:p>
            <a:pPr algn="ctr"/>
            <a:r>
              <a:rPr lang="en-US" sz="1200" dirty="0" smtClean="0"/>
              <a:t>750mg orally once a day</a:t>
            </a:r>
            <a:endParaRPr lang="en-US" sz="1200" dirty="0"/>
          </a:p>
        </p:txBody>
      </p:sp>
      <p:sp>
        <p:nvSpPr>
          <p:cNvPr id="26"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Pricing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960" y="990600"/>
            <a:ext cx="8229600" cy="4038600"/>
          </a:xfrm>
        </p:spPr>
        <p:txBody>
          <a:bodyPr>
            <a:normAutofit/>
          </a:bodyPr>
          <a:lstStyle/>
          <a:p>
            <a:r>
              <a:rPr lang="en-IN" sz="1800" dirty="0">
                <a:latin typeface="Bell MT" pitchFamily="18" charset="0"/>
              </a:rPr>
              <a:t>The top four oncology indications according to incidence and mortality by SEER (The Surveillance, Epidemiology, and End Results Program of the National Cancer Institute works to provide information on cancer statistics in an effort to reduce the burden of cancer among the U.S. population) are as follows:</a:t>
            </a:r>
            <a:endParaRPr lang="en-US" sz="1800" dirty="0">
              <a:latin typeface="Bell MT" pitchFamily="18" charset="0"/>
            </a:endParaRPr>
          </a:p>
          <a:p>
            <a:pPr>
              <a:buNone/>
            </a:pPr>
            <a:endParaRPr lang="en-US" dirty="0">
              <a:latin typeface="Bell MT"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xmlns="" val="2207122470"/>
              </p:ext>
            </p:extLst>
          </p:nvPr>
        </p:nvGraphicFramePr>
        <p:xfrm>
          <a:off x="914400" y="2874772"/>
          <a:ext cx="7391401" cy="2023872"/>
        </p:xfrm>
        <a:graphic>
          <a:graphicData uri="http://schemas.openxmlformats.org/drawingml/2006/table">
            <a:tbl>
              <a:tblPr/>
              <a:tblGrid>
                <a:gridCol w="2450968"/>
                <a:gridCol w="2472050"/>
                <a:gridCol w="2468383"/>
              </a:tblGrid>
              <a:tr h="0">
                <a:tc>
                  <a:txBody>
                    <a:bodyPr/>
                    <a:lstStyle/>
                    <a:p>
                      <a:pPr marL="0" marR="0" algn="ctr">
                        <a:lnSpc>
                          <a:spcPct val="115000"/>
                        </a:lnSpc>
                        <a:spcBef>
                          <a:spcPts val="0"/>
                        </a:spcBef>
                        <a:spcAft>
                          <a:spcPts val="0"/>
                        </a:spcAft>
                      </a:pPr>
                      <a:r>
                        <a:rPr lang="en-US" sz="1600" b="1" u="sng" dirty="0" smtClean="0">
                          <a:solidFill>
                            <a:srgbClr val="000000"/>
                          </a:solidFill>
                          <a:latin typeface="Times New Roman"/>
                          <a:ea typeface="Calibri"/>
                          <a:cs typeface="Times New Roman"/>
                        </a:rPr>
                        <a:t> Type </a:t>
                      </a:r>
                      <a:r>
                        <a:rPr lang="en-US" sz="1600" b="1" u="sng" dirty="0">
                          <a:solidFill>
                            <a:srgbClr val="000000"/>
                          </a:solidFill>
                          <a:latin typeface="Times New Roman"/>
                          <a:ea typeface="Calibri"/>
                          <a:cs typeface="Times New Roman"/>
                        </a:rPr>
                        <a:t>of cancer (Top 4)</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u="sng" dirty="0">
                          <a:solidFill>
                            <a:srgbClr val="000000"/>
                          </a:solidFill>
                          <a:latin typeface="Times New Roman"/>
                          <a:ea typeface="Calibri"/>
                          <a:cs typeface="Times New Roman"/>
                        </a:rPr>
                        <a:t>Estimated new cases in 2015 (Incidence)</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u="sng">
                          <a:solidFill>
                            <a:srgbClr val="000000"/>
                          </a:solidFill>
                          <a:latin typeface="Times New Roman"/>
                          <a:ea typeface="Calibri"/>
                          <a:cs typeface="Times New Roman"/>
                        </a:rPr>
                        <a:t>Estimated deaths in 2015 (Mortality)</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Breast cancer</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dirty="0">
                          <a:solidFill>
                            <a:srgbClr val="000000"/>
                          </a:solidFill>
                          <a:latin typeface="Times New Roman"/>
                          <a:ea typeface="Calibri"/>
                          <a:cs typeface="Times New Roman"/>
                        </a:rPr>
                        <a:t>231,840</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40,290</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Lung cancer</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221,200</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dirty="0">
                          <a:solidFill>
                            <a:srgbClr val="000000"/>
                          </a:solidFill>
                          <a:latin typeface="Times New Roman"/>
                          <a:ea typeface="Calibri"/>
                          <a:cs typeface="Times New Roman"/>
                        </a:rPr>
                        <a:t>158,040</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Prostate cancer</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220,800</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dirty="0">
                          <a:solidFill>
                            <a:srgbClr val="000000"/>
                          </a:solidFill>
                          <a:latin typeface="Times New Roman"/>
                          <a:ea typeface="Calibri"/>
                          <a:cs typeface="Times New Roman"/>
                        </a:rPr>
                        <a:t>27,540</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Melanoma (skin cancer)</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a:solidFill>
                            <a:srgbClr val="000000"/>
                          </a:solidFill>
                          <a:latin typeface="Times New Roman"/>
                          <a:ea typeface="Calibri"/>
                          <a:cs typeface="Times New Roman"/>
                        </a:rPr>
                        <a:t>73,870</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600" dirty="0">
                          <a:solidFill>
                            <a:srgbClr val="000000"/>
                          </a:solidFill>
                          <a:latin typeface="Times New Roman"/>
                          <a:ea typeface="Calibri"/>
                          <a:cs typeface="Times New Roman"/>
                        </a:rPr>
                        <a:t>9,940</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Picture 2" descr="F:\dna-gray-medical-ppt-backgrounds-powerpoint.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10555" b="78889"/>
          <a:stretch/>
        </p:blipFill>
        <p:spPr bwMode="auto">
          <a:xfrm>
            <a:off x="-30480" y="0"/>
            <a:ext cx="9174480" cy="7239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idx="1"/>
          </p:nvPr>
        </p:nvSpPr>
        <p:spPr>
          <a:xfrm>
            <a:off x="381000" y="427037"/>
            <a:ext cx="8229600" cy="6278563"/>
          </a:xfrm>
        </p:spPr>
        <p:txBody>
          <a:bodyPr>
            <a:noAutofit/>
          </a:bodyPr>
          <a:lstStyle/>
          <a:p>
            <a:pPr>
              <a:lnSpc>
                <a:spcPct val="120000"/>
              </a:lnSpc>
            </a:pPr>
            <a:r>
              <a:rPr lang="en-US" sz="1800" dirty="0" smtClean="0">
                <a:latin typeface="Bell MT" pitchFamily="18" charset="0"/>
              </a:rPr>
              <a:t>It is the leading cause of deaths in the world and has a poor 5 year survival rate of nearly 17% only</a:t>
            </a:r>
          </a:p>
          <a:p>
            <a:pPr>
              <a:lnSpc>
                <a:spcPct val="120000"/>
              </a:lnSpc>
            </a:pPr>
            <a:r>
              <a:rPr lang="en-US" sz="1800" dirty="0" smtClean="0">
                <a:latin typeface="Bell MT" pitchFamily="18" charset="0"/>
              </a:rPr>
              <a:t>Among all the types of driver mutations, KRAS, EGFR and ALK, mutations are the most common</a:t>
            </a:r>
          </a:p>
          <a:p>
            <a:pPr>
              <a:lnSpc>
                <a:spcPct val="120000"/>
              </a:lnSpc>
            </a:pPr>
            <a:r>
              <a:rPr lang="en-US" sz="1800" dirty="0" smtClean="0">
                <a:latin typeface="Bell MT" pitchFamily="18" charset="0"/>
              </a:rPr>
              <a:t>Treatment has shown a shift from radiation and chemotherapy to the use of targeted therapies. Therapies targeting EGFR and ALK are already being used. Goal for the future is to discover more rational combinations for complete tumor response</a:t>
            </a:r>
          </a:p>
          <a:p>
            <a:pPr>
              <a:lnSpc>
                <a:spcPct val="120000"/>
              </a:lnSpc>
            </a:pPr>
            <a:r>
              <a:rPr lang="en-US" sz="1800" dirty="0" smtClean="0">
                <a:latin typeface="Bell MT" pitchFamily="18" charset="0"/>
              </a:rPr>
              <a:t>The lung cancer market is expanding rapidly, from $2.6 billion in 2009 to $4.8 billion in 2016. PD-1 inhibitors (</a:t>
            </a:r>
            <a:r>
              <a:rPr lang="en-US" sz="1800" dirty="0" err="1" smtClean="0">
                <a:latin typeface="Bell MT" pitchFamily="18" charset="0"/>
              </a:rPr>
              <a:t>nivolumab</a:t>
            </a:r>
            <a:r>
              <a:rPr lang="en-US" sz="1800" dirty="0" smtClean="0">
                <a:latin typeface="Bell MT" pitchFamily="18" charset="0"/>
              </a:rPr>
              <a:t> and </a:t>
            </a:r>
            <a:r>
              <a:rPr lang="en-US" sz="1800" dirty="0" err="1" smtClean="0">
                <a:latin typeface="Bell MT" pitchFamily="18" charset="0"/>
              </a:rPr>
              <a:t>pembrolizumab</a:t>
            </a:r>
            <a:r>
              <a:rPr lang="en-US" sz="1800" dirty="0" smtClean="0">
                <a:latin typeface="Bell MT" pitchFamily="18" charset="0"/>
              </a:rPr>
              <a:t>) are expected to drive the market and gain one third of the market by 2020</a:t>
            </a:r>
          </a:p>
          <a:p>
            <a:pPr>
              <a:lnSpc>
                <a:spcPct val="120000"/>
              </a:lnSpc>
            </a:pPr>
            <a:r>
              <a:rPr lang="en-US" sz="1800" dirty="0" smtClean="0">
                <a:latin typeface="Bell MT" pitchFamily="18" charset="0"/>
              </a:rPr>
              <a:t>Pipeline products aim to target mutations other than EGFR and ALK like KRAS, HER2, BRAF, PD-1 inhibitors show promising data and are undergoing phase III trials</a:t>
            </a:r>
          </a:p>
          <a:p>
            <a:pPr>
              <a:lnSpc>
                <a:spcPct val="120000"/>
              </a:lnSpc>
            </a:pPr>
            <a:r>
              <a:rPr lang="en-US" sz="1800" dirty="0" smtClean="0">
                <a:latin typeface="Bell MT" pitchFamily="18" charset="0"/>
              </a:rPr>
              <a:t>Competition in the market is expected to increase with different therapies entering the market and competing for the same target population</a:t>
            </a:r>
          </a:p>
          <a:p>
            <a:pPr>
              <a:lnSpc>
                <a:spcPct val="120000"/>
              </a:lnSpc>
            </a:pPr>
            <a:r>
              <a:rPr lang="en-US" sz="1800" dirty="0" smtClean="0">
                <a:latin typeface="Bell MT" pitchFamily="18" charset="0"/>
              </a:rPr>
              <a:t>The treatment cost of NSCLC is very high ranging from $77,000 to $162,000, thus affecting the overall acceptance of the treatment by the patients</a:t>
            </a:r>
            <a:endParaRPr lang="en-IN" sz="1800" dirty="0">
              <a:latin typeface="Bell MT" pitchFamily="18" charset="0"/>
            </a:endParaRPr>
          </a:p>
        </p:txBody>
      </p:sp>
      <p:sp>
        <p:nvSpPr>
          <p:cNvPr id="4"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chemeClr val="bg1"/>
                </a:solidFill>
                <a:latin typeface="Bell MT" pitchFamily="18" charset="0"/>
              </a:rPr>
              <a:t>Conclusion </a:t>
            </a:r>
            <a:endParaRPr lang="en-US" sz="2000" b="1" dirty="0">
              <a:solidFill>
                <a:schemeClr val="bg1"/>
              </a:solidFill>
              <a:latin typeface="Bell MT" pitchFamily="18" charset="0"/>
            </a:endParaRPr>
          </a:p>
        </p:txBody>
      </p:sp>
    </p:spTree>
    <p:extLst>
      <p:ext uri="{BB962C8B-B14F-4D97-AF65-F5344CB8AC3E}">
        <p14:creationId xmlns:p14="http://schemas.microsoft.com/office/powerpoint/2010/main" xmlns="" val="129550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dna-gray-medical-ppt-backgrounds-powerpoint.jpg"/>
          <p:cNvPicPr>
            <a:picLocks noChangeAspect="1" noChangeArrowheads="1"/>
          </p:cNvPicPr>
          <p:nvPr/>
        </p:nvPicPr>
        <p:blipFill>
          <a:blip r:embed="rId2">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ln>
            <a:noFill/>
          </a:ln>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609600" y="2322786"/>
            <a:ext cx="4648200" cy="1143000"/>
          </a:xfrm>
        </p:spPr>
        <p:txBody>
          <a:bodyPr>
            <a:normAutofit fontScale="90000"/>
          </a:bodyPr>
          <a:lstStyle/>
          <a:p>
            <a:r>
              <a:rPr lang="en-IN" dirty="0" smtClean="0">
                <a:solidFill>
                  <a:schemeClr val="bg1"/>
                </a:solidFill>
                <a:latin typeface="Bell MT" pitchFamily="18" charset="0"/>
              </a:rPr>
              <a:t>PROSTATE CANCER</a:t>
            </a:r>
            <a:endParaRPr lang="en-IN" dirty="0">
              <a:solidFill>
                <a:schemeClr val="bg1"/>
              </a:solidFill>
              <a:latin typeface="Bell MT" pitchFamily="18" charset="0"/>
            </a:endParaRPr>
          </a:p>
        </p:txBody>
      </p:sp>
    </p:spTree>
    <p:extLst>
      <p:ext uri="{BB962C8B-B14F-4D97-AF65-F5344CB8AC3E}">
        <p14:creationId xmlns:p14="http://schemas.microsoft.com/office/powerpoint/2010/main" xmlns="" val="552711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Epidemiology</a:t>
            </a:r>
            <a:endParaRPr lang="en-US" sz="2000" b="1" dirty="0">
              <a:solidFill>
                <a:schemeClr val="bg1"/>
              </a:solidFill>
              <a:latin typeface="Bell MT"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590291455"/>
              </p:ext>
            </p:extLst>
          </p:nvPr>
        </p:nvGraphicFramePr>
        <p:xfrm>
          <a:off x="1219200" y="762000"/>
          <a:ext cx="6934200" cy="3813048"/>
        </p:xfrm>
        <a:graphic>
          <a:graphicData uri="http://schemas.openxmlformats.org/drawingml/2006/table">
            <a:tbl>
              <a:tblPr/>
              <a:tblGrid>
                <a:gridCol w="3467100"/>
                <a:gridCol w="3467100"/>
              </a:tblGrid>
              <a:tr h="589345">
                <a:tc>
                  <a:txBody>
                    <a:bodyPr/>
                    <a:lstStyle/>
                    <a:p>
                      <a:pPr marL="0" marR="0" algn="ctr">
                        <a:lnSpc>
                          <a:spcPct val="150000"/>
                        </a:lnSpc>
                        <a:spcBef>
                          <a:spcPts val="0"/>
                        </a:spcBef>
                        <a:spcAft>
                          <a:spcPts val="0"/>
                        </a:spcAft>
                      </a:pPr>
                      <a:r>
                        <a:rPr lang="en-US" sz="1600" b="1" dirty="0">
                          <a:latin typeface="Times New Roman"/>
                          <a:ea typeface="Calibri"/>
                          <a:cs typeface="Times New Roman"/>
                        </a:rPr>
                        <a:t>Parameter</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algn="ctr">
                        <a:lnSpc>
                          <a:spcPct val="150000"/>
                        </a:lnSpc>
                        <a:spcBef>
                          <a:spcPts val="0"/>
                        </a:spcBef>
                        <a:spcAft>
                          <a:spcPts val="0"/>
                        </a:spcAft>
                      </a:pPr>
                      <a:r>
                        <a:rPr lang="en-US" sz="1600" b="1" dirty="0">
                          <a:latin typeface="Times New Roman"/>
                          <a:ea typeface="Calibri"/>
                          <a:cs typeface="Times New Roman"/>
                        </a:rPr>
                        <a:t>Data</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60529">
                <a:tc>
                  <a:txBody>
                    <a:bodyPr/>
                    <a:lstStyle/>
                    <a:p>
                      <a:pPr marL="0" marR="0">
                        <a:lnSpc>
                          <a:spcPct val="150000"/>
                        </a:lnSpc>
                        <a:spcBef>
                          <a:spcPts val="0"/>
                        </a:spcBef>
                        <a:spcAft>
                          <a:spcPts val="0"/>
                        </a:spcAft>
                      </a:pPr>
                      <a:r>
                        <a:rPr lang="en-US" sz="1400" dirty="0">
                          <a:latin typeface="Times New Roman"/>
                          <a:ea typeface="Calibri"/>
                          <a:cs typeface="Times New Roman"/>
                        </a:rPr>
                        <a:t>Estimated incidence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220,800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9">
                <a:tc>
                  <a:txBody>
                    <a:bodyPr/>
                    <a:lstStyle/>
                    <a:p>
                      <a:pPr marL="0" marR="0">
                        <a:lnSpc>
                          <a:spcPct val="150000"/>
                        </a:lnSpc>
                        <a:spcBef>
                          <a:spcPts val="0"/>
                        </a:spcBef>
                        <a:spcAft>
                          <a:spcPts val="0"/>
                        </a:spcAft>
                      </a:pPr>
                      <a:r>
                        <a:rPr lang="en-US" sz="1400" dirty="0">
                          <a:latin typeface="Times New Roman"/>
                          <a:ea typeface="Calibri"/>
                          <a:cs typeface="Times New Roman"/>
                        </a:rPr>
                        <a:t>Estimated mortality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27,540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9">
                <a:tc>
                  <a:txBody>
                    <a:bodyPr/>
                    <a:lstStyle/>
                    <a:p>
                      <a:pPr marL="0" marR="0">
                        <a:lnSpc>
                          <a:spcPct val="150000"/>
                        </a:lnSpc>
                        <a:spcBef>
                          <a:spcPts val="0"/>
                        </a:spcBef>
                        <a:spcAft>
                          <a:spcPts val="0"/>
                        </a:spcAft>
                      </a:pPr>
                      <a:r>
                        <a:rPr lang="en-US" sz="1400" dirty="0">
                          <a:latin typeface="Times New Roman"/>
                          <a:ea typeface="Calibri"/>
                          <a:cs typeface="Times New Roman"/>
                        </a:rPr>
                        <a:t>Median age at diagnosis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66 years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9">
                <a:tc>
                  <a:txBody>
                    <a:bodyPr/>
                    <a:lstStyle/>
                    <a:p>
                      <a:pPr marL="0" marR="0">
                        <a:lnSpc>
                          <a:spcPct val="150000"/>
                        </a:lnSpc>
                        <a:spcBef>
                          <a:spcPts val="0"/>
                        </a:spcBef>
                        <a:spcAft>
                          <a:spcPts val="0"/>
                        </a:spcAft>
                      </a:pPr>
                      <a:r>
                        <a:rPr lang="en-US" sz="1400">
                          <a:latin typeface="Times New Roman"/>
                          <a:ea typeface="Calibri"/>
                          <a:cs typeface="Times New Roman"/>
                        </a:rPr>
                        <a:t>Median age at death</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80 years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9">
                <a:tc>
                  <a:txBody>
                    <a:bodyPr/>
                    <a:lstStyle/>
                    <a:p>
                      <a:pPr marL="0" marR="0">
                        <a:lnSpc>
                          <a:spcPct val="150000"/>
                        </a:lnSpc>
                        <a:spcBef>
                          <a:spcPts val="0"/>
                        </a:spcBef>
                        <a:spcAft>
                          <a:spcPts val="0"/>
                        </a:spcAft>
                      </a:pPr>
                      <a:r>
                        <a:rPr lang="en-US" sz="1400">
                          <a:latin typeface="Times New Roman"/>
                          <a:ea typeface="Calibri"/>
                          <a:cs typeface="Times New Roman"/>
                        </a:rPr>
                        <a:t>Age adjusted incidence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135.74/100,000 men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9">
                <a:tc>
                  <a:txBody>
                    <a:bodyPr/>
                    <a:lstStyle/>
                    <a:p>
                      <a:pPr marL="0" marR="0">
                        <a:lnSpc>
                          <a:spcPct val="150000"/>
                        </a:lnSpc>
                        <a:spcBef>
                          <a:spcPts val="0"/>
                        </a:spcBef>
                        <a:spcAft>
                          <a:spcPts val="0"/>
                        </a:spcAft>
                      </a:pPr>
                      <a:r>
                        <a:rPr lang="en-US" sz="1400">
                          <a:latin typeface="Times New Roman"/>
                          <a:ea typeface="Calibri"/>
                          <a:cs typeface="Times New Roman"/>
                        </a:rPr>
                        <a:t>Age adjusted death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20.77/100,000 men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9">
                <a:tc>
                  <a:txBody>
                    <a:bodyPr/>
                    <a:lstStyle/>
                    <a:p>
                      <a:pPr marL="0" marR="0">
                        <a:lnSpc>
                          <a:spcPct val="150000"/>
                        </a:lnSpc>
                        <a:spcBef>
                          <a:spcPts val="0"/>
                        </a:spcBef>
                        <a:spcAft>
                          <a:spcPts val="0"/>
                        </a:spcAft>
                      </a:pPr>
                      <a:r>
                        <a:rPr lang="en-US" sz="1400">
                          <a:latin typeface="Times New Roman"/>
                          <a:ea typeface="Calibri"/>
                          <a:cs typeface="Times New Roman"/>
                        </a:rPr>
                        <a:t>Overall 5 year survival (2004-2010)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98.9%</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Classification</a:t>
            </a:r>
            <a:endParaRPr lang="en-US" sz="2000" b="1" dirty="0">
              <a:solidFill>
                <a:schemeClr val="bg1"/>
              </a:solidFill>
              <a:latin typeface="Bell MT" pitchFamily="18" charset="0"/>
            </a:endParaRPr>
          </a:p>
        </p:txBody>
      </p:sp>
      <p:sp>
        <p:nvSpPr>
          <p:cNvPr id="4" name="Rectangle 3"/>
          <p:cNvSpPr/>
          <p:nvPr/>
        </p:nvSpPr>
        <p:spPr>
          <a:xfrm>
            <a:off x="152400" y="762000"/>
            <a:ext cx="8839200" cy="2743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t>Classification based on Clinical Stage at Diagnosis</a:t>
            </a:r>
            <a:endParaRPr lang="en-US" sz="1600" b="1" dirty="0"/>
          </a:p>
        </p:txBody>
      </p:sp>
      <p:sp>
        <p:nvSpPr>
          <p:cNvPr id="5" name="Rectangle 4"/>
          <p:cNvSpPr/>
          <p:nvPr/>
        </p:nvSpPr>
        <p:spPr>
          <a:xfrm>
            <a:off x="1798320" y="1524000"/>
            <a:ext cx="109728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err="1" smtClean="0"/>
              <a:t>Localised</a:t>
            </a:r>
            <a:r>
              <a:rPr lang="en-US" sz="1400" b="1" dirty="0" smtClean="0"/>
              <a:t> </a:t>
            </a:r>
          </a:p>
          <a:p>
            <a:pPr algn="ctr"/>
            <a:r>
              <a:rPr lang="en-US" sz="1400" b="1" dirty="0" smtClean="0"/>
              <a:t>(Stage I, II)</a:t>
            </a:r>
            <a:endParaRPr lang="en-US" sz="1400" b="1" dirty="0"/>
          </a:p>
        </p:txBody>
      </p:sp>
      <p:sp>
        <p:nvSpPr>
          <p:cNvPr id="6" name="Rectangle 5"/>
          <p:cNvSpPr/>
          <p:nvPr/>
        </p:nvSpPr>
        <p:spPr>
          <a:xfrm>
            <a:off x="3779520" y="1524000"/>
            <a:ext cx="109728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Regional </a:t>
            </a:r>
          </a:p>
          <a:p>
            <a:pPr algn="ctr"/>
            <a:r>
              <a:rPr lang="en-US" sz="1400" b="1" dirty="0" smtClean="0"/>
              <a:t>(Stage III)</a:t>
            </a:r>
          </a:p>
        </p:txBody>
      </p:sp>
      <p:sp>
        <p:nvSpPr>
          <p:cNvPr id="7" name="Rectangle 6"/>
          <p:cNvSpPr/>
          <p:nvPr/>
        </p:nvSpPr>
        <p:spPr>
          <a:xfrm>
            <a:off x="5760720" y="1524000"/>
            <a:ext cx="109728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Distant</a:t>
            </a:r>
          </a:p>
          <a:p>
            <a:pPr algn="ctr"/>
            <a:r>
              <a:rPr lang="en-US" sz="1400" b="1" dirty="0" smtClean="0"/>
              <a:t>(Stage IV)</a:t>
            </a:r>
          </a:p>
        </p:txBody>
      </p:sp>
      <p:sp>
        <p:nvSpPr>
          <p:cNvPr id="8" name="Rectangle 7"/>
          <p:cNvSpPr/>
          <p:nvPr/>
        </p:nvSpPr>
        <p:spPr>
          <a:xfrm>
            <a:off x="7741920" y="1524000"/>
            <a:ext cx="109728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Unknown </a:t>
            </a:r>
          </a:p>
          <a:p>
            <a:pPr algn="ctr"/>
            <a:r>
              <a:rPr lang="en-US" sz="1400" b="1" dirty="0" smtClean="0"/>
              <a:t>(</a:t>
            </a:r>
            <a:r>
              <a:rPr lang="en-US" sz="1400" b="1" dirty="0" err="1" smtClean="0"/>
              <a:t>Unstage</a:t>
            </a:r>
            <a:r>
              <a:rPr lang="en-US" sz="1400" b="1" dirty="0" smtClean="0"/>
              <a:t> )</a:t>
            </a:r>
          </a:p>
        </p:txBody>
      </p:sp>
      <p:cxnSp>
        <p:nvCxnSpPr>
          <p:cNvPr id="10" name="Elbow Connector 9"/>
          <p:cNvCxnSpPr>
            <a:stCxn id="4" idx="2"/>
            <a:endCxn id="5" idx="0"/>
          </p:cNvCxnSpPr>
          <p:nvPr/>
        </p:nvCxnSpPr>
        <p:spPr>
          <a:xfrm rot="5400000">
            <a:off x="3215640" y="167640"/>
            <a:ext cx="487680" cy="22250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4" idx="2"/>
            <a:endCxn id="6" idx="0"/>
          </p:cNvCxnSpPr>
          <p:nvPr/>
        </p:nvCxnSpPr>
        <p:spPr>
          <a:xfrm rot="5400000">
            <a:off x="4206240" y="1158240"/>
            <a:ext cx="487680" cy="2438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4" idx="2"/>
            <a:endCxn id="7" idx="0"/>
          </p:cNvCxnSpPr>
          <p:nvPr/>
        </p:nvCxnSpPr>
        <p:spPr>
          <a:xfrm rot="16200000" flipH="1">
            <a:off x="5196840" y="411480"/>
            <a:ext cx="487680" cy="17373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4" idx="2"/>
            <a:endCxn id="8" idx="0"/>
          </p:cNvCxnSpPr>
          <p:nvPr/>
        </p:nvCxnSpPr>
        <p:spPr>
          <a:xfrm rot="16200000" flipH="1">
            <a:off x="6187440" y="-579120"/>
            <a:ext cx="487680" cy="37185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52400" y="2057400"/>
            <a:ext cx="1828800" cy="274320"/>
          </a:xfrm>
          <a:prstGeom prst="rect">
            <a:avLst/>
          </a:prstGeom>
          <a:noFill/>
        </p:spPr>
        <p:txBody>
          <a:bodyPr wrap="square" rtlCol="0">
            <a:spAutoFit/>
          </a:bodyPr>
          <a:lstStyle/>
          <a:p>
            <a:r>
              <a:rPr lang="en-US" sz="1400" dirty="0" smtClean="0"/>
              <a:t>Stage Distribution %</a:t>
            </a:r>
            <a:endParaRPr lang="en-US" sz="1400" dirty="0"/>
          </a:p>
        </p:txBody>
      </p:sp>
      <p:sp>
        <p:nvSpPr>
          <p:cNvPr id="21" name="TextBox 20"/>
          <p:cNvSpPr txBox="1"/>
          <p:nvPr/>
        </p:nvSpPr>
        <p:spPr>
          <a:xfrm>
            <a:off x="152400" y="2359223"/>
            <a:ext cx="1828800" cy="274320"/>
          </a:xfrm>
          <a:prstGeom prst="rect">
            <a:avLst/>
          </a:prstGeom>
          <a:noFill/>
        </p:spPr>
        <p:txBody>
          <a:bodyPr wrap="square" rtlCol="0">
            <a:spAutoFit/>
          </a:bodyPr>
          <a:lstStyle/>
          <a:p>
            <a:r>
              <a:rPr lang="en-US" sz="1400" dirty="0" smtClean="0"/>
              <a:t>5 yr survival rate</a:t>
            </a:r>
            <a:endParaRPr lang="en-US" sz="1400" dirty="0"/>
          </a:p>
        </p:txBody>
      </p:sp>
      <p:sp>
        <p:nvSpPr>
          <p:cNvPr id="22" name="TextBox 21"/>
          <p:cNvSpPr txBox="1"/>
          <p:nvPr/>
        </p:nvSpPr>
        <p:spPr>
          <a:xfrm>
            <a:off x="2057400" y="2054423"/>
            <a:ext cx="533400" cy="307777"/>
          </a:xfrm>
          <a:prstGeom prst="rect">
            <a:avLst/>
          </a:prstGeom>
          <a:noFill/>
        </p:spPr>
        <p:txBody>
          <a:bodyPr wrap="square" rtlCol="0">
            <a:spAutoFit/>
          </a:bodyPr>
          <a:lstStyle/>
          <a:p>
            <a:r>
              <a:rPr lang="en-US" sz="1400" dirty="0" smtClean="0"/>
              <a:t>81%</a:t>
            </a:r>
            <a:endParaRPr lang="en-US" sz="1400" dirty="0"/>
          </a:p>
        </p:txBody>
      </p:sp>
      <p:sp>
        <p:nvSpPr>
          <p:cNvPr id="23" name="TextBox 22"/>
          <p:cNvSpPr txBox="1"/>
          <p:nvPr/>
        </p:nvSpPr>
        <p:spPr>
          <a:xfrm>
            <a:off x="2057400" y="2359223"/>
            <a:ext cx="640080" cy="307777"/>
          </a:xfrm>
          <a:prstGeom prst="rect">
            <a:avLst/>
          </a:prstGeom>
          <a:noFill/>
        </p:spPr>
        <p:txBody>
          <a:bodyPr wrap="square" rtlCol="0">
            <a:spAutoFit/>
          </a:bodyPr>
          <a:lstStyle/>
          <a:p>
            <a:r>
              <a:rPr lang="en-US" sz="1400" dirty="0" smtClean="0"/>
              <a:t>100%</a:t>
            </a:r>
            <a:endParaRPr lang="en-US" sz="1400" dirty="0"/>
          </a:p>
        </p:txBody>
      </p:sp>
      <p:sp>
        <p:nvSpPr>
          <p:cNvPr id="24" name="TextBox 23"/>
          <p:cNvSpPr txBox="1"/>
          <p:nvPr/>
        </p:nvSpPr>
        <p:spPr>
          <a:xfrm>
            <a:off x="4038600" y="2054423"/>
            <a:ext cx="533400" cy="307777"/>
          </a:xfrm>
          <a:prstGeom prst="rect">
            <a:avLst/>
          </a:prstGeom>
          <a:noFill/>
        </p:spPr>
        <p:txBody>
          <a:bodyPr wrap="square" rtlCol="0">
            <a:spAutoFit/>
          </a:bodyPr>
          <a:lstStyle/>
          <a:p>
            <a:r>
              <a:rPr lang="en-US" sz="1400" dirty="0" smtClean="0"/>
              <a:t>12%</a:t>
            </a:r>
            <a:endParaRPr lang="en-US" sz="1400" dirty="0"/>
          </a:p>
        </p:txBody>
      </p:sp>
      <p:sp>
        <p:nvSpPr>
          <p:cNvPr id="25" name="TextBox 24"/>
          <p:cNvSpPr txBox="1"/>
          <p:nvPr/>
        </p:nvSpPr>
        <p:spPr>
          <a:xfrm>
            <a:off x="6096000" y="2054423"/>
            <a:ext cx="533400" cy="307777"/>
          </a:xfrm>
          <a:prstGeom prst="rect">
            <a:avLst/>
          </a:prstGeom>
          <a:noFill/>
        </p:spPr>
        <p:txBody>
          <a:bodyPr wrap="square" rtlCol="0">
            <a:spAutoFit/>
          </a:bodyPr>
          <a:lstStyle/>
          <a:p>
            <a:r>
              <a:rPr lang="en-US" sz="1400" dirty="0" smtClean="0"/>
              <a:t>4%</a:t>
            </a:r>
            <a:endParaRPr lang="en-US" sz="1400" dirty="0"/>
          </a:p>
        </p:txBody>
      </p:sp>
      <p:sp>
        <p:nvSpPr>
          <p:cNvPr id="26" name="TextBox 25"/>
          <p:cNvSpPr txBox="1"/>
          <p:nvPr/>
        </p:nvSpPr>
        <p:spPr>
          <a:xfrm>
            <a:off x="8153400" y="2054423"/>
            <a:ext cx="533400" cy="307777"/>
          </a:xfrm>
          <a:prstGeom prst="rect">
            <a:avLst/>
          </a:prstGeom>
          <a:noFill/>
        </p:spPr>
        <p:txBody>
          <a:bodyPr wrap="square" rtlCol="0">
            <a:spAutoFit/>
          </a:bodyPr>
          <a:lstStyle/>
          <a:p>
            <a:r>
              <a:rPr lang="en-US" sz="1400" dirty="0" smtClean="0"/>
              <a:t>3%</a:t>
            </a:r>
            <a:endParaRPr lang="en-US" sz="1400" dirty="0"/>
          </a:p>
        </p:txBody>
      </p:sp>
      <p:sp>
        <p:nvSpPr>
          <p:cNvPr id="28" name="TextBox 27"/>
          <p:cNvSpPr txBox="1"/>
          <p:nvPr/>
        </p:nvSpPr>
        <p:spPr>
          <a:xfrm>
            <a:off x="4038600" y="2362200"/>
            <a:ext cx="640080" cy="307777"/>
          </a:xfrm>
          <a:prstGeom prst="rect">
            <a:avLst/>
          </a:prstGeom>
          <a:noFill/>
        </p:spPr>
        <p:txBody>
          <a:bodyPr wrap="square" rtlCol="0">
            <a:spAutoFit/>
          </a:bodyPr>
          <a:lstStyle/>
          <a:p>
            <a:r>
              <a:rPr lang="en-US" sz="1400" dirty="0" smtClean="0"/>
              <a:t>100%</a:t>
            </a:r>
            <a:endParaRPr lang="en-US" sz="1400" dirty="0"/>
          </a:p>
        </p:txBody>
      </p:sp>
      <p:sp>
        <p:nvSpPr>
          <p:cNvPr id="29" name="TextBox 28"/>
          <p:cNvSpPr txBox="1"/>
          <p:nvPr/>
        </p:nvSpPr>
        <p:spPr>
          <a:xfrm>
            <a:off x="6065520" y="2362200"/>
            <a:ext cx="640080" cy="307777"/>
          </a:xfrm>
          <a:prstGeom prst="rect">
            <a:avLst/>
          </a:prstGeom>
          <a:noFill/>
        </p:spPr>
        <p:txBody>
          <a:bodyPr wrap="square" rtlCol="0">
            <a:spAutoFit/>
          </a:bodyPr>
          <a:lstStyle/>
          <a:p>
            <a:r>
              <a:rPr lang="en-US" sz="1400" dirty="0" smtClean="0"/>
              <a:t>28%</a:t>
            </a:r>
            <a:endParaRPr lang="en-US" sz="1400" dirty="0"/>
          </a:p>
        </p:txBody>
      </p:sp>
      <p:sp>
        <p:nvSpPr>
          <p:cNvPr id="30" name="TextBox 29"/>
          <p:cNvSpPr txBox="1"/>
          <p:nvPr/>
        </p:nvSpPr>
        <p:spPr>
          <a:xfrm>
            <a:off x="8122920" y="2362200"/>
            <a:ext cx="640080" cy="307777"/>
          </a:xfrm>
          <a:prstGeom prst="rect">
            <a:avLst/>
          </a:prstGeom>
          <a:noFill/>
        </p:spPr>
        <p:txBody>
          <a:bodyPr wrap="square" rtlCol="0">
            <a:spAutoFit/>
          </a:bodyPr>
          <a:lstStyle/>
          <a:p>
            <a:r>
              <a:rPr lang="en-US" sz="1400" dirty="0" smtClean="0"/>
              <a:t>74%</a:t>
            </a:r>
            <a:endParaRPr lang="en-US" sz="1400" dirty="0"/>
          </a:p>
        </p:txBody>
      </p:sp>
      <p:sp>
        <p:nvSpPr>
          <p:cNvPr id="47" name="Rectangle 46"/>
          <p:cNvSpPr/>
          <p:nvPr/>
        </p:nvSpPr>
        <p:spPr>
          <a:xfrm>
            <a:off x="152400" y="3048000"/>
            <a:ext cx="8839200" cy="2743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t>Classification based on Risk Stratification</a:t>
            </a:r>
            <a:endParaRPr lang="en-US" sz="1600" b="1" dirty="0"/>
          </a:p>
        </p:txBody>
      </p:sp>
      <p:sp>
        <p:nvSpPr>
          <p:cNvPr id="48" name="Rectangle 47"/>
          <p:cNvSpPr/>
          <p:nvPr/>
        </p:nvSpPr>
        <p:spPr>
          <a:xfrm>
            <a:off x="1992630" y="3810000"/>
            <a:ext cx="118872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Low</a:t>
            </a:r>
          </a:p>
        </p:txBody>
      </p:sp>
      <p:sp>
        <p:nvSpPr>
          <p:cNvPr id="49" name="Rectangle 48"/>
          <p:cNvSpPr/>
          <p:nvPr/>
        </p:nvSpPr>
        <p:spPr>
          <a:xfrm>
            <a:off x="3893820" y="3810000"/>
            <a:ext cx="118872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Intermediate </a:t>
            </a:r>
          </a:p>
        </p:txBody>
      </p:sp>
      <p:sp>
        <p:nvSpPr>
          <p:cNvPr id="50" name="Rectangle 49"/>
          <p:cNvSpPr/>
          <p:nvPr/>
        </p:nvSpPr>
        <p:spPr>
          <a:xfrm>
            <a:off x="5795010" y="3810000"/>
            <a:ext cx="118872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High</a:t>
            </a:r>
          </a:p>
        </p:txBody>
      </p:sp>
      <p:sp>
        <p:nvSpPr>
          <p:cNvPr id="51" name="Rectangle 50"/>
          <p:cNvSpPr/>
          <p:nvPr/>
        </p:nvSpPr>
        <p:spPr>
          <a:xfrm>
            <a:off x="7696200" y="3810000"/>
            <a:ext cx="118872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Very high</a:t>
            </a:r>
          </a:p>
        </p:txBody>
      </p:sp>
      <p:cxnSp>
        <p:nvCxnSpPr>
          <p:cNvPr id="52" name="Elbow Connector 51"/>
          <p:cNvCxnSpPr>
            <a:stCxn id="47" idx="2"/>
            <a:endCxn id="48" idx="0"/>
          </p:cNvCxnSpPr>
          <p:nvPr/>
        </p:nvCxnSpPr>
        <p:spPr>
          <a:xfrm rot="5400000">
            <a:off x="3381375" y="2619375"/>
            <a:ext cx="487680" cy="189357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47" idx="2"/>
            <a:endCxn id="49" idx="0"/>
          </p:cNvCxnSpPr>
          <p:nvPr/>
        </p:nvCxnSpPr>
        <p:spPr>
          <a:xfrm rot="16200000" flipH="1">
            <a:off x="4377690" y="3516630"/>
            <a:ext cx="487680" cy="990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47" idx="2"/>
            <a:endCxn id="50" idx="0"/>
          </p:cNvCxnSpPr>
          <p:nvPr/>
        </p:nvCxnSpPr>
        <p:spPr>
          <a:xfrm rot="16200000" flipH="1">
            <a:off x="5191125" y="2703195"/>
            <a:ext cx="487680" cy="172593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Elbow Connector 54"/>
          <p:cNvCxnSpPr>
            <a:stCxn id="47" idx="2"/>
            <a:endCxn id="51" idx="0"/>
          </p:cNvCxnSpPr>
          <p:nvPr/>
        </p:nvCxnSpPr>
        <p:spPr>
          <a:xfrm rot="16200000" flipH="1">
            <a:off x="6187440" y="1706880"/>
            <a:ext cx="487680" cy="37185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91440" y="3810000"/>
            <a:ext cx="118872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Very low</a:t>
            </a:r>
          </a:p>
        </p:txBody>
      </p:sp>
      <p:cxnSp>
        <p:nvCxnSpPr>
          <p:cNvPr id="57" name="Elbow Connector 56"/>
          <p:cNvCxnSpPr>
            <a:stCxn id="47" idx="2"/>
            <a:endCxn id="56" idx="0"/>
          </p:cNvCxnSpPr>
          <p:nvPr/>
        </p:nvCxnSpPr>
        <p:spPr>
          <a:xfrm rot="5400000">
            <a:off x="2385060" y="1623060"/>
            <a:ext cx="487680" cy="3886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52400" y="4953000"/>
            <a:ext cx="8839200" cy="2743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smtClean="0"/>
              <a:t>Classification based on Anatomic Stage</a:t>
            </a:r>
            <a:endParaRPr lang="en-US" sz="1600" b="1" dirty="0"/>
          </a:p>
        </p:txBody>
      </p:sp>
      <p:sp>
        <p:nvSpPr>
          <p:cNvPr id="59" name="Rectangle 58"/>
          <p:cNvSpPr/>
          <p:nvPr/>
        </p:nvSpPr>
        <p:spPr>
          <a:xfrm>
            <a:off x="152400" y="5715000"/>
            <a:ext cx="128016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Stage I</a:t>
            </a:r>
            <a:endParaRPr lang="en-US" sz="1400" b="1" dirty="0"/>
          </a:p>
        </p:txBody>
      </p:sp>
      <p:sp>
        <p:nvSpPr>
          <p:cNvPr id="74" name="Rectangle 73"/>
          <p:cNvSpPr/>
          <p:nvPr/>
        </p:nvSpPr>
        <p:spPr>
          <a:xfrm>
            <a:off x="2682240" y="5715000"/>
            <a:ext cx="128016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Stage IIA &amp; IIB</a:t>
            </a:r>
          </a:p>
        </p:txBody>
      </p:sp>
      <p:sp>
        <p:nvSpPr>
          <p:cNvPr id="75" name="Rectangle 74"/>
          <p:cNvSpPr/>
          <p:nvPr/>
        </p:nvSpPr>
        <p:spPr>
          <a:xfrm>
            <a:off x="5212080" y="5715000"/>
            <a:ext cx="128016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Stage III</a:t>
            </a:r>
          </a:p>
        </p:txBody>
      </p:sp>
      <p:sp>
        <p:nvSpPr>
          <p:cNvPr id="77" name="Rectangle 76"/>
          <p:cNvSpPr/>
          <p:nvPr/>
        </p:nvSpPr>
        <p:spPr>
          <a:xfrm>
            <a:off x="7741920" y="5715000"/>
            <a:ext cx="128016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t>Stage IV</a:t>
            </a:r>
          </a:p>
        </p:txBody>
      </p:sp>
      <p:cxnSp>
        <p:nvCxnSpPr>
          <p:cNvPr id="78" name="Elbow Connector 77"/>
          <p:cNvCxnSpPr>
            <a:stCxn id="58" idx="2"/>
            <a:endCxn id="59" idx="0"/>
          </p:cNvCxnSpPr>
          <p:nvPr/>
        </p:nvCxnSpPr>
        <p:spPr>
          <a:xfrm rot="5400000">
            <a:off x="2438400" y="3581400"/>
            <a:ext cx="487680" cy="37795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Elbow Connector 78"/>
          <p:cNvCxnSpPr>
            <a:stCxn id="58" idx="2"/>
            <a:endCxn id="74" idx="0"/>
          </p:cNvCxnSpPr>
          <p:nvPr/>
        </p:nvCxnSpPr>
        <p:spPr>
          <a:xfrm rot="5400000">
            <a:off x="3703320" y="4846320"/>
            <a:ext cx="487680" cy="12496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Elbow Connector 79"/>
          <p:cNvCxnSpPr>
            <a:stCxn id="58" idx="2"/>
            <a:endCxn id="75" idx="0"/>
          </p:cNvCxnSpPr>
          <p:nvPr/>
        </p:nvCxnSpPr>
        <p:spPr>
          <a:xfrm rot="16200000" flipH="1">
            <a:off x="4968240" y="4831080"/>
            <a:ext cx="487680" cy="12801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Elbow Connector 80"/>
          <p:cNvCxnSpPr>
            <a:stCxn id="58" idx="2"/>
            <a:endCxn id="77" idx="0"/>
          </p:cNvCxnSpPr>
          <p:nvPr/>
        </p:nvCxnSpPr>
        <p:spPr>
          <a:xfrm rot="16200000" flipH="1">
            <a:off x="6233160" y="3566160"/>
            <a:ext cx="487680" cy="3810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3"/>
          <p:cNvGrpSpPr/>
          <p:nvPr/>
        </p:nvGrpSpPr>
        <p:grpSpPr>
          <a:xfrm>
            <a:off x="0" y="152400"/>
            <a:ext cx="9525000" cy="6705600"/>
            <a:chOff x="0" y="152400"/>
            <a:chExt cx="9525000" cy="6705600"/>
          </a:xfrm>
        </p:grpSpPr>
        <p:sp>
          <p:nvSpPr>
            <p:cNvPr id="137" name="Rectangle 136"/>
            <p:cNvSpPr/>
            <p:nvPr/>
          </p:nvSpPr>
          <p:spPr>
            <a:xfrm>
              <a:off x="0" y="3352800"/>
              <a:ext cx="9144000" cy="35052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0" y="2438400"/>
              <a:ext cx="9144000" cy="9144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0" y="1600200"/>
              <a:ext cx="9144000" cy="9144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0" y="533400"/>
              <a:ext cx="9144000" cy="1066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81000" y="152400"/>
              <a:ext cx="4846320" cy="304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Initial prostate cancer diagnosis</a:t>
              </a:r>
              <a:endParaRPr lang="en-US" sz="1600" dirty="0"/>
            </a:p>
          </p:txBody>
        </p:sp>
        <p:sp>
          <p:nvSpPr>
            <p:cNvPr id="5" name="Rounded Rectangle 4"/>
            <p:cNvSpPr/>
            <p:nvPr/>
          </p:nvSpPr>
          <p:spPr>
            <a:xfrm>
              <a:off x="685800" y="685800"/>
              <a:ext cx="1463040" cy="27432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Clinically </a:t>
              </a:r>
              <a:r>
                <a:rPr lang="en-US" sz="1300" dirty="0" err="1" smtClean="0"/>
                <a:t>localised</a:t>
              </a:r>
              <a:endParaRPr lang="en-US" sz="1300" dirty="0"/>
            </a:p>
          </p:txBody>
        </p:sp>
        <p:sp>
          <p:nvSpPr>
            <p:cNvPr id="6" name="Rounded Rectangle 5"/>
            <p:cNvSpPr/>
            <p:nvPr/>
          </p:nvSpPr>
          <p:spPr>
            <a:xfrm>
              <a:off x="3947160" y="685800"/>
              <a:ext cx="1463040" cy="27432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Locally advanced</a:t>
              </a:r>
              <a:endParaRPr lang="en-US" sz="1300" dirty="0"/>
            </a:p>
          </p:txBody>
        </p:sp>
        <p:sp>
          <p:nvSpPr>
            <p:cNvPr id="7" name="Rounded Rectangle 6"/>
            <p:cNvSpPr/>
            <p:nvPr/>
          </p:nvSpPr>
          <p:spPr>
            <a:xfrm>
              <a:off x="6350895" y="685800"/>
              <a:ext cx="1463040" cy="27432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t>M</a:t>
              </a:r>
              <a:r>
                <a:rPr lang="en-US" sz="1300" dirty="0" smtClean="0"/>
                <a:t>etastatic</a:t>
              </a:r>
              <a:endParaRPr lang="en-US" sz="1300" dirty="0"/>
            </a:p>
          </p:txBody>
        </p:sp>
        <p:cxnSp>
          <p:nvCxnSpPr>
            <p:cNvPr id="9" name="Elbow Connector 8"/>
            <p:cNvCxnSpPr>
              <a:stCxn id="4" idx="2"/>
              <a:endCxn id="5" idx="0"/>
            </p:cNvCxnSpPr>
            <p:nvPr/>
          </p:nvCxnSpPr>
          <p:spPr>
            <a:xfrm rot="5400000">
              <a:off x="1996440" y="-121920"/>
              <a:ext cx="228600" cy="13868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4" idx="2"/>
              <a:endCxn id="6" idx="0"/>
            </p:cNvCxnSpPr>
            <p:nvPr/>
          </p:nvCxnSpPr>
          <p:spPr>
            <a:xfrm rot="16200000" flipH="1">
              <a:off x="3627120" y="-365760"/>
              <a:ext cx="228600" cy="18745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4" idx="2"/>
              <a:endCxn id="7" idx="0"/>
            </p:cNvCxnSpPr>
            <p:nvPr/>
          </p:nvCxnSpPr>
          <p:spPr>
            <a:xfrm rot="16200000" flipH="1">
              <a:off x="4828987" y="-1567628"/>
              <a:ext cx="228600" cy="427825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152400" y="1219200"/>
              <a:ext cx="109728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Very low &amp; low risk</a:t>
              </a:r>
              <a:endParaRPr lang="en-US" sz="1300" dirty="0"/>
            </a:p>
          </p:txBody>
        </p:sp>
        <p:sp>
          <p:nvSpPr>
            <p:cNvPr id="17" name="Rounded Rectangle 16"/>
            <p:cNvSpPr/>
            <p:nvPr/>
          </p:nvSpPr>
          <p:spPr>
            <a:xfrm>
              <a:off x="1447800" y="1219200"/>
              <a:ext cx="109728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Intermediate risk</a:t>
              </a:r>
              <a:endParaRPr lang="en-US" sz="1300" dirty="0"/>
            </a:p>
          </p:txBody>
        </p:sp>
        <p:sp>
          <p:nvSpPr>
            <p:cNvPr id="18" name="Rounded Rectangle 17"/>
            <p:cNvSpPr/>
            <p:nvPr/>
          </p:nvSpPr>
          <p:spPr>
            <a:xfrm>
              <a:off x="2743200" y="1219200"/>
              <a:ext cx="109728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High risk</a:t>
              </a:r>
              <a:endParaRPr lang="en-US" sz="1300" dirty="0"/>
            </a:p>
          </p:txBody>
        </p:sp>
        <p:cxnSp>
          <p:nvCxnSpPr>
            <p:cNvPr id="19" name="Elbow Connector 18"/>
            <p:cNvCxnSpPr>
              <a:stCxn id="5" idx="2"/>
              <a:endCxn id="16" idx="0"/>
            </p:cNvCxnSpPr>
            <p:nvPr/>
          </p:nvCxnSpPr>
          <p:spPr>
            <a:xfrm rot="5400000">
              <a:off x="929640" y="731520"/>
              <a:ext cx="259080" cy="7162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5" idx="2"/>
              <a:endCxn id="17" idx="0"/>
            </p:cNvCxnSpPr>
            <p:nvPr/>
          </p:nvCxnSpPr>
          <p:spPr>
            <a:xfrm rot="16200000" flipH="1">
              <a:off x="1577340" y="800100"/>
              <a:ext cx="259080" cy="5791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5" idx="2"/>
              <a:endCxn id="18" idx="0"/>
            </p:cNvCxnSpPr>
            <p:nvPr/>
          </p:nvCxnSpPr>
          <p:spPr>
            <a:xfrm rot="16200000" flipH="1">
              <a:off x="2225040" y="152400"/>
              <a:ext cx="259080" cy="18745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4160520" y="1219200"/>
              <a:ext cx="109728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Very High risk</a:t>
              </a:r>
              <a:endParaRPr lang="en-US" sz="1300" dirty="0"/>
            </a:p>
          </p:txBody>
        </p:sp>
        <p:cxnSp>
          <p:nvCxnSpPr>
            <p:cNvPr id="34" name="Elbow Connector 33"/>
            <p:cNvCxnSpPr>
              <a:stCxn id="6" idx="2"/>
              <a:endCxn id="33" idx="0"/>
            </p:cNvCxnSpPr>
            <p:nvPr/>
          </p:nvCxnSpPr>
          <p:spPr>
            <a:xfrm rot="16200000" flipH="1">
              <a:off x="4564380" y="1074420"/>
              <a:ext cx="259080" cy="304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152400" y="1676400"/>
              <a:ext cx="1097280" cy="7315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Surgery ± Ad</a:t>
              </a:r>
            </a:p>
            <a:p>
              <a:pPr>
                <a:buFont typeface="Arial" pitchFamily="34" charset="0"/>
                <a:buChar char="•"/>
              </a:pPr>
              <a:r>
                <a:rPr lang="en-US" sz="1200" dirty="0" smtClean="0">
                  <a:solidFill>
                    <a:schemeClr val="tx1"/>
                  </a:solidFill>
                </a:rPr>
                <a:t>RT</a:t>
              </a:r>
            </a:p>
            <a:p>
              <a:pPr>
                <a:buFont typeface="Arial" pitchFamily="34" charset="0"/>
                <a:buChar char="•"/>
              </a:pPr>
              <a:r>
                <a:rPr lang="en-US" sz="1200" dirty="0" smtClean="0">
                  <a:solidFill>
                    <a:schemeClr val="tx1"/>
                  </a:solidFill>
                </a:rPr>
                <a:t>Surveillance</a:t>
              </a:r>
            </a:p>
          </p:txBody>
        </p:sp>
        <p:sp>
          <p:nvSpPr>
            <p:cNvPr id="38" name="Rectangle 37"/>
            <p:cNvSpPr/>
            <p:nvPr/>
          </p:nvSpPr>
          <p:spPr>
            <a:xfrm>
              <a:off x="1447800" y="1676400"/>
              <a:ext cx="1097280" cy="7315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Surgery ± Ad</a:t>
              </a:r>
            </a:p>
            <a:p>
              <a:pPr>
                <a:buFont typeface="Arial" pitchFamily="34" charset="0"/>
                <a:buChar char="•"/>
              </a:pPr>
              <a:r>
                <a:rPr lang="en-US" sz="1200" dirty="0" smtClean="0">
                  <a:solidFill>
                    <a:schemeClr val="tx1"/>
                  </a:solidFill>
                </a:rPr>
                <a:t>BT</a:t>
              </a:r>
            </a:p>
            <a:p>
              <a:pPr>
                <a:buFont typeface="Arial" pitchFamily="34" charset="0"/>
                <a:buChar char="•"/>
              </a:pPr>
              <a:r>
                <a:rPr lang="en-US" sz="1200" dirty="0" smtClean="0">
                  <a:solidFill>
                    <a:schemeClr val="tx1"/>
                  </a:solidFill>
                </a:rPr>
                <a:t>RT + ADT </a:t>
              </a:r>
            </a:p>
            <a:p>
              <a:pPr>
                <a:buFont typeface="Arial" pitchFamily="34" charset="0"/>
                <a:buChar char="•"/>
              </a:pPr>
              <a:r>
                <a:rPr lang="en-US" sz="1200" dirty="0" smtClean="0">
                  <a:solidFill>
                    <a:schemeClr val="tx1"/>
                  </a:solidFill>
                </a:rPr>
                <a:t>Surveillance</a:t>
              </a:r>
            </a:p>
          </p:txBody>
        </p:sp>
        <p:sp>
          <p:nvSpPr>
            <p:cNvPr id="39" name="Rectangle 38"/>
            <p:cNvSpPr/>
            <p:nvPr/>
          </p:nvSpPr>
          <p:spPr>
            <a:xfrm>
              <a:off x="2743200" y="1676400"/>
              <a:ext cx="1097280" cy="7315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BT</a:t>
              </a:r>
            </a:p>
            <a:p>
              <a:pPr>
                <a:buFont typeface="Arial" pitchFamily="34" charset="0"/>
                <a:buChar char="•"/>
              </a:pPr>
              <a:r>
                <a:rPr lang="en-US" sz="1200" dirty="0" smtClean="0">
                  <a:solidFill>
                    <a:schemeClr val="tx1"/>
                  </a:solidFill>
                </a:rPr>
                <a:t>RT + ADT </a:t>
              </a:r>
            </a:p>
            <a:p>
              <a:pPr>
                <a:buFont typeface="Arial" pitchFamily="34" charset="0"/>
                <a:buChar char="•"/>
              </a:pPr>
              <a:r>
                <a:rPr lang="en-US" sz="1200" dirty="0" smtClean="0">
                  <a:solidFill>
                    <a:schemeClr val="tx1"/>
                  </a:solidFill>
                </a:rPr>
                <a:t>RT + ADT + BT</a:t>
              </a:r>
            </a:p>
          </p:txBody>
        </p:sp>
        <p:sp>
          <p:nvSpPr>
            <p:cNvPr id="40" name="Rectangle 39"/>
            <p:cNvSpPr/>
            <p:nvPr/>
          </p:nvSpPr>
          <p:spPr>
            <a:xfrm>
              <a:off x="4160520" y="1676400"/>
              <a:ext cx="1097280" cy="7315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RT + ADT </a:t>
              </a:r>
            </a:p>
            <a:p>
              <a:pPr>
                <a:buFont typeface="Arial" pitchFamily="34" charset="0"/>
                <a:buChar char="•"/>
              </a:pPr>
              <a:r>
                <a:rPr lang="en-US" sz="1200" dirty="0" smtClean="0">
                  <a:solidFill>
                    <a:schemeClr val="tx1"/>
                  </a:solidFill>
                </a:rPr>
                <a:t>ADT  only</a:t>
              </a:r>
            </a:p>
            <a:p>
              <a:pPr>
                <a:buFont typeface="Arial" pitchFamily="34" charset="0"/>
                <a:buChar char="•"/>
              </a:pPr>
              <a:r>
                <a:rPr lang="en-US" sz="1200" dirty="0" smtClean="0">
                  <a:solidFill>
                    <a:schemeClr val="tx1"/>
                  </a:solidFill>
                </a:rPr>
                <a:t>Surgery + Ad</a:t>
              </a:r>
            </a:p>
          </p:txBody>
        </p:sp>
        <p:sp>
          <p:nvSpPr>
            <p:cNvPr id="41" name="Rectangle 40"/>
            <p:cNvSpPr/>
            <p:nvPr/>
          </p:nvSpPr>
          <p:spPr>
            <a:xfrm>
              <a:off x="6640455" y="1676400"/>
              <a:ext cx="1097280" cy="7315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RT + ADT </a:t>
              </a:r>
            </a:p>
            <a:p>
              <a:pPr>
                <a:buFont typeface="Arial" pitchFamily="34" charset="0"/>
                <a:buChar char="•"/>
              </a:pPr>
              <a:r>
                <a:rPr lang="en-US" sz="1200" dirty="0" smtClean="0">
                  <a:solidFill>
                    <a:schemeClr val="tx1"/>
                  </a:solidFill>
                </a:rPr>
                <a:t>ADT  only</a:t>
              </a:r>
            </a:p>
            <a:p>
              <a:pPr>
                <a:buFont typeface="Arial" pitchFamily="34" charset="0"/>
                <a:buChar char="•"/>
              </a:pPr>
              <a:r>
                <a:rPr lang="en-US" sz="1200" dirty="0" smtClean="0">
                  <a:solidFill>
                    <a:schemeClr val="tx1"/>
                  </a:solidFill>
                </a:rPr>
                <a:t>Surgery + Ad</a:t>
              </a:r>
            </a:p>
          </p:txBody>
        </p:sp>
        <p:cxnSp>
          <p:nvCxnSpPr>
            <p:cNvPr id="42" name="Elbow Connector 41"/>
            <p:cNvCxnSpPr>
              <a:stCxn id="7" idx="2"/>
              <a:endCxn id="41" idx="0"/>
            </p:cNvCxnSpPr>
            <p:nvPr/>
          </p:nvCxnSpPr>
          <p:spPr>
            <a:xfrm rot="16200000" flipH="1">
              <a:off x="6724275" y="1318260"/>
              <a:ext cx="716280" cy="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76200" y="990600"/>
              <a:ext cx="5334000" cy="1447800"/>
            </a:xfrm>
            <a:prstGeom prst="rect">
              <a:avLst/>
            </a:prstGeom>
            <a:no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1447800" y="2636520"/>
              <a:ext cx="2758440" cy="640080"/>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
              </a:pPr>
              <a:endParaRPr lang="en-US" sz="1200" dirty="0" smtClean="0"/>
            </a:p>
            <a:p>
              <a:pPr>
                <a:buFont typeface="Wingdings" pitchFamily="2" charset="2"/>
                <a:buChar char="§"/>
              </a:pPr>
              <a:r>
                <a:rPr lang="en-US" sz="1200" dirty="0" smtClean="0"/>
                <a:t>PSA testing every 6-12 months for 5 years, then every year</a:t>
              </a:r>
            </a:p>
            <a:p>
              <a:pPr>
                <a:buFont typeface="Wingdings" pitchFamily="2" charset="2"/>
                <a:buChar char="§"/>
              </a:pPr>
              <a:r>
                <a:rPr lang="en-US" sz="1200" dirty="0" smtClean="0"/>
                <a:t>DRE every year</a:t>
              </a:r>
            </a:p>
            <a:p>
              <a:endParaRPr lang="en-US" sz="1200" dirty="0"/>
            </a:p>
          </p:txBody>
        </p:sp>
        <p:sp>
          <p:nvSpPr>
            <p:cNvPr id="47" name="Rounded Rectangle 46"/>
            <p:cNvSpPr/>
            <p:nvPr/>
          </p:nvSpPr>
          <p:spPr>
            <a:xfrm>
              <a:off x="6248400" y="2590800"/>
              <a:ext cx="1737360" cy="640080"/>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
              </a:pPr>
              <a:endParaRPr lang="en-US" sz="1200" dirty="0" smtClean="0"/>
            </a:p>
            <a:p>
              <a:pPr>
                <a:buFont typeface="Wingdings" pitchFamily="2" charset="2"/>
                <a:buChar char="§"/>
              </a:pPr>
              <a:r>
                <a:rPr lang="en-US" sz="1200" dirty="0" smtClean="0"/>
                <a:t>DRE + PSA every 3-6 months</a:t>
              </a:r>
            </a:p>
            <a:p>
              <a:endParaRPr lang="en-US" sz="1200" dirty="0"/>
            </a:p>
          </p:txBody>
        </p:sp>
        <p:cxnSp>
          <p:nvCxnSpPr>
            <p:cNvPr id="48" name="Elbow Connector 47"/>
            <p:cNvCxnSpPr>
              <a:stCxn id="41" idx="2"/>
              <a:endCxn id="47" idx="0"/>
            </p:cNvCxnSpPr>
            <p:nvPr/>
          </p:nvCxnSpPr>
          <p:spPr>
            <a:xfrm rot="5400000">
              <a:off x="7097655" y="2499360"/>
              <a:ext cx="182880" cy="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45" idx="2"/>
              <a:endCxn id="46" idx="0"/>
            </p:cNvCxnSpPr>
            <p:nvPr/>
          </p:nvCxnSpPr>
          <p:spPr>
            <a:xfrm rot="16200000" flipH="1">
              <a:off x="2686050" y="2495550"/>
              <a:ext cx="198120" cy="838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304800" y="3429000"/>
              <a:ext cx="164592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Post RT – RT recurrence</a:t>
              </a:r>
              <a:endParaRPr lang="en-US" sz="1300" dirty="0"/>
            </a:p>
          </p:txBody>
        </p:sp>
        <p:sp>
          <p:nvSpPr>
            <p:cNvPr id="55" name="Rounded Rectangle 54"/>
            <p:cNvSpPr/>
            <p:nvPr/>
          </p:nvSpPr>
          <p:spPr>
            <a:xfrm>
              <a:off x="3429000" y="3444240"/>
              <a:ext cx="164592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Post surgery biochemical failure</a:t>
              </a:r>
              <a:endParaRPr lang="en-US" sz="1300" dirty="0"/>
            </a:p>
          </p:txBody>
        </p:sp>
        <p:sp>
          <p:nvSpPr>
            <p:cNvPr id="56" name="Rounded Rectangle 55"/>
            <p:cNvSpPr/>
            <p:nvPr/>
          </p:nvSpPr>
          <p:spPr>
            <a:xfrm>
              <a:off x="6324600" y="3444240"/>
              <a:ext cx="164592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Advanced disease progression</a:t>
              </a:r>
              <a:endParaRPr lang="en-US" sz="1300" dirty="0"/>
            </a:p>
          </p:txBody>
        </p:sp>
        <p:cxnSp>
          <p:nvCxnSpPr>
            <p:cNvPr id="57" name="Elbow Connector 56"/>
            <p:cNvCxnSpPr>
              <a:stCxn id="47" idx="2"/>
              <a:endCxn id="56" idx="0"/>
            </p:cNvCxnSpPr>
            <p:nvPr/>
          </p:nvCxnSpPr>
          <p:spPr>
            <a:xfrm rot="16200000" flipH="1">
              <a:off x="7025640" y="3322320"/>
              <a:ext cx="213360" cy="304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46" idx="2"/>
              <a:endCxn id="54" idx="0"/>
            </p:cNvCxnSpPr>
            <p:nvPr/>
          </p:nvCxnSpPr>
          <p:spPr>
            <a:xfrm rot="5400000">
              <a:off x="1901190" y="2503170"/>
              <a:ext cx="152400" cy="16992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46" idx="2"/>
              <a:endCxn id="55" idx="0"/>
            </p:cNvCxnSpPr>
            <p:nvPr/>
          </p:nvCxnSpPr>
          <p:spPr>
            <a:xfrm rot="16200000" flipH="1">
              <a:off x="3455670" y="2647950"/>
              <a:ext cx="167640" cy="14249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Elbow Connector 66"/>
            <p:cNvCxnSpPr>
              <a:stCxn id="46" idx="2"/>
              <a:endCxn id="56" idx="0"/>
            </p:cNvCxnSpPr>
            <p:nvPr/>
          </p:nvCxnSpPr>
          <p:spPr>
            <a:xfrm rot="16200000" flipH="1">
              <a:off x="4903470" y="1200150"/>
              <a:ext cx="167640" cy="43205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76200" y="4297680"/>
              <a:ext cx="1188720" cy="11887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Observation</a:t>
              </a:r>
            </a:p>
            <a:p>
              <a:pPr>
                <a:buFont typeface="Arial" pitchFamily="34" charset="0"/>
                <a:buChar char="•"/>
              </a:pPr>
              <a:r>
                <a:rPr lang="en-US" sz="1200" dirty="0" smtClean="0">
                  <a:solidFill>
                    <a:schemeClr val="tx1"/>
                  </a:solidFill>
                </a:rPr>
                <a:t>Surgery</a:t>
              </a:r>
            </a:p>
            <a:p>
              <a:pPr>
                <a:buFont typeface="Arial" pitchFamily="34" charset="0"/>
                <a:buChar char="•"/>
              </a:pPr>
              <a:r>
                <a:rPr lang="en-US" sz="1200" dirty="0" err="1" smtClean="0">
                  <a:solidFill>
                    <a:schemeClr val="tx1"/>
                  </a:solidFill>
                </a:rPr>
                <a:t>Cryo</a:t>
              </a:r>
              <a:r>
                <a:rPr lang="en-US" sz="1200" dirty="0" smtClean="0">
                  <a:solidFill>
                    <a:schemeClr val="tx1"/>
                  </a:solidFill>
                </a:rPr>
                <a:t>-surgery</a:t>
              </a:r>
            </a:p>
            <a:p>
              <a:pPr>
                <a:buFont typeface="Arial" pitchFamily="34" charset="0"/>
                <a:buChar char="•"/>
              </a:pPr>
              <a:r>
                <a:rPr lang="en-US" sz="1200" dirty="0" err="1" smtClean="0">
                  <a:solidFill>
                    <a:schemeClr val="tx1"/>
                  </a:solidFill>
                </a:rPr>
                <a:t>Brachytherapy</a:t>
              </a:r>
              <a:endParaRPr lang="en-US" sz="1200" dirty="0" smtClean="0">
                <a:solidFill>
                  <a:schemeClr val="tx1"/>
                </a:solidFill>
              </a:endParaRPr>
            </a:p>
          </p:txBody>
        </p:sp>
        <p:cxnSp>
          <p:nvCxnSpPr>
            <p:cNvPr id="72" name="Elbow Connector 71"/>
            <p:cNvCxnSpPr>
              <a:stCxn id="54" idx="2"/>
              <a:endCxn id="70" idx="0"/>
            </p:cNvCxnSpPr>
            <p:nvPr/>
          </p:nvCxnSpPr>
          <p:spPr>
            <a:xfrm rot="5400000">
              <a:off x="647700" y="3817620"/>
              <a:ext cx="502920" cy="457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Elbow Connector 74"/>
            <p:cNvCxnSpPr>
              <a:stCxn id="54" idx="2"/>
              <a:endCxn id="81" idx="0"/>
            </p:cNvCxnSpPr>
            <p:nvPr/>
          </p:nvCxnSpPr>
          <p:spPr>
            <a:xfrm rot="16200000" flipH="1">
              <a:off x="1295400" y="3627120"/>
              <a:ext cx="502920" cy="838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101174" y="3733800"/>
              <a:ext cx="1337226" cy="246221"/>
            </a:xfrm>
            <a:prstGeom prst="rect">
              <a:avLst/>
            </a:prstGeom>
            <a:noFill/>
          </p:spPr>
          <p:txBody>
            <a:bodyPr wrap="none" rtlCol="0">
              <a:spAutoFit/>
            </a:bodyPr>
            <a:lstStyle/>
            <a:p>
              <a:r>
                <a:rPr lang="en-US" sz="1000" i="1" dirty="0" smtClean="0"/>
                <a:t>Local therapy possible</a:t>
              </a:r>
              <a:endParaRPr lang="en-US" sz="1000" i="1" dirty="0"/>
            </a:p>
          </p:txBody>
        </p:sp>
        <p:sp>
          <p:nvSpPr>
            <p:cNvPr id="79" name="TextBox 78"/>
            <p:cNvSpPr txBox="1"/>
            <p:nvPr/>
          </p:nvSpPr>
          <p:spPr>
            <a:xfrm>
              <a:off x="91440" y="3867090"/>
              <a:ext cx="822960" cy="400110"/>
            </a:xfrm>
            <a:prstGeom prst="rect">
              <a:avLst/>
            </a:prstGeom>
            <a:noFill/>
          </p:spPr>
          <p:txBody>
            <a:bodyPr wrap="square" rtlCol="0">
              <a:spAutoFit/>
            </a:bodyPr>
            <a:lstStyle/>
            <a:p>
              <a:r>
                <a:rPr lang="en-US" sz="1000" i="1" dirty="0" smtClean="0"/>
                <a:t>TRUS biopsy +</a:t>
              </a:r>
              <a:r>
                <a:rPr lang="en-US" sz="1000" i="1" dirty="0" err="1" smtClean="0"/>
                <a:t>ve</a:t>
              </a:r>
              <a:endParaRPr lang="en-US" sz="1000" i="1" dirty="0"/>
            </a:p>
          </p:txBody>
        </p:sp>
        <p:sp>
          <p:nvSpPr>
            <p:cNvPr id="80" name="TextBox 79"/>
            <p:cNvSpPr txBox="1"/>
            <p:nvPr/>
          </p:nvSpPr>
          <p:spPr>
            <a:xfrm>
              <a:off x="1905000" y="3886200"/>
              <a:ext cx="822960" cy="400110"/>
            </a:xfrm>
            <a:prstGeom prst="rect">
              <a:avLst/>
            </a:prstGeom>
            <a:noFill/>
          </p:spPr>
          <p:txBody>
            <a:bodyPr wrap="square" rtlCol="0">
              <a:spAutoFit/>
            </a:bodyPr>
            <a:lstStyle/>
            <a:p>
              <a:r>
                <a:rPr lang="en-US" sz="1000" i="1" dirty="0" smtClean="0"/>
                <a:t>TRUS biopsy -</a:t>
              </a:r>
              <a:r>
                <a:rPr lang="en-US" sz="1000" i="1" dirty="0" err="1" smtClean="0"/>
                <a:t>ve</a:t>
              </a:r>
              <a:endParaRPr lang="en-US" sz="1000" i="1" dirty="0"/>
            </a:p>
          </p:txBody>
        </p:sp>
        <p:sp>
          <p:nvSpPr>
            <p:cNvPr id="81" name="Rectangle 80"/>
            <p:cNvSpPr/>
            <p:nvPr/>
          </p:nvSpPr>
          <p:spPr>
            <a:xfrm>
              <a:off x="1371600" y="4297680"/>
              <a:ext cx="1188720" cy="11887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Observation</a:t>
              </a:r>
            </a:p>
            <a:p>
              <a:pPr>
                <a:buFont typeface="Arial" pitchFamily="34" charset="0"/>
                <a:buChar char="•"/>
              </a:pPr>
              <a:r>
                <a:rPr lang="en-US" sz="1200" dirty="0" smtClean="0">
                  <a:solidFill>
                    <a:schemeClr val="tx1"/>
                  </a:solidFill>
                </a:rPr>
                <a:t>ADT</a:t>
              </a:r>
            </a:p>
            <a:p>
              <a:pPr>
                <a:buFont typeface="Arial" pitchFamily="34" charset="0"/>
                <a:buChar char="•"/>
              </a:pPr>
              <a:r>
                <a:rPr lang="en-US" sz="1200" dirty="0" smtClean="0">
                  <a:solidFill>
                    <a:schemeClr val="tx1"/>
                  </a:solidFill>
                </a:rPr>
                <a:t>Clinical trial</a:t>
              </a:r>
            </a:p>
            <a:p>
              <a:pPr>
                <a:buFont typeface="Arial" pitchFamily="34" charset="0"/>
                <a:buChar char="•"/>
              </a:pPr>
              <a:r>
                <a:rPr lang="en-US" sz="1200" dirty="0" smtClean="0">
                  <a:solidFill>
                    <a:schemeClr val="tx1"/>
                  </a:solidFill>
                </a:rPr>
                <a:t>Aggressive workup for local recurrence</a:t>
              </a:r>
            </a:p>
          </p:txBody>
        </p:sp>
        <p:sp>
          <p:nvSpPr>
            <p:cNvPr id="84" name="Rectangle 83"/>
            <p:cNvSpPr/>
            <p:nvPr/>
          </p:nvSpPr>
          <p:spPr>
            <a:xfrm>
              <a:off x="3459480" y="3886200"/>
              <a:ext cx="1645920" cy="36576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Observation</a:t>
              </a:r>
            </a:p>
            <a:p>
              <a:pPr>
                <a:buFont typeface="Arial" pitchFamily="34" charset="0"/>
                <a:buChar char="•"/>
              </a:pPr>
              <a:r>
                <a:rPr lang="en-US" sz="1200" dirty="0" smtClean="0">
                  <a:solidFill>
                    <a:schemeClr val="tx1"/>
                  </a:solidFill>
                </a:rPr>
                <a:t>ADT</a:t>
              </a:r>
              <a:r>
                <a:rPr lang="en-US" sz="1200" dirty="0">
                  <a:solidFill>
                    <a:schemeClr val="tx1"/>
                  </a:solidFill>
                </a:rPr>
                <a:t> </a:t>
              </a:r>
              <a:r>
                <a:rPr lang="en-US" sz="1200" dirty="0" smtClean="0">
                  <a:solidFill>
                    <a:schemeClr val="tx1"/>
                  </a:solidFill>
                </a:rPr>
                <a:t>± RT</a:t>
              </a:r>
            </a:p>
          </p:txBody>
        </p:sp>
        <p:cxnSp>
          <p:nvCxnSpPr>
            <p:cNvPr id="85" name="Elbow Connector 84"/>
            <p:cNvCxnSpPr>
              <a:stCxn id="54" idx="3"/>
              <a:endCxn id="84" idx="1"/>
            </p:cNvCxnSpPr>
            <p:nvPr/>
          </p:nvCxnSpPr>
          <p:spPr>
            <a:xfrm>
              <a:off x="1950720" y="3611880"/>
              <a:ext cx="1508760" cy="457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2667000" y="3581400"/>
              <a:ext cx="822960" cy="400110"/>
            </a:xfrm>
            <a:prstGeom prst="rect">
              <a:avLst/>
            </a:prstGeom>
            <a:noFill/>
          </p:spPr>
          <p:txBody>
            <a:bodyPr wrap="square" rtlCol="0">
              <a:spAutoFit/>
            </a:bodyPr>
            <a:lstStyle/>
            <a:p>
              <a:r>
                <a:rPr lang="en-US" sz="1000" i="1" dirty="0" smtClean="0"/>
                <a:t>Local therapy not possible</a:t>
              </a:r>
              <a:endParaRPr lang="en-US" sz="1000" i="1" dirty="0"/>
            </a:p>
          </p:txBody>
        </p:sp>
        <p:sp>
          <p:nvSpPr>
            <p:cNvPr id="89" name="Rectangle 88"/>
            <p:cNvSpPr/>
            <p:nvPr/>
          </p:nvSpPr>
          <p:spPr>
            <a:xfrm>
              <a:off x="6324600" y="3886200"/>
              <a:ext cx="1645920" cy="54864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1200" dirty="0" smtClean="0">
                  <a:solidFill>
                    <a:schemeClr val="tx1"/>
                  </a:solidFill>
                </a:rPr>
                <a:t>Treatment for hormone refractory/ castrate resistant </a:t>
              </a:r>
              <a:r>
                <a:rPr lang="en-US" sz="1200" dirty="0" err="1" smtClean="0">
                  <a:solidFill>
                    <a:schemeClr val="tx1"/>
                  </a:solidFill>
                </a:rPr>
                <a:t>PrC</a:t>
              </a:r>
              <a:r>
                <a:rPr lang="en-US" sz="1200" dirty="0" smtClean="0">
                  <a:solidFill>
                    <a:schemeClr val="tx1"/>
                  </a:solidFill>
                </a:rPr>
                <a:t> </a:t>
              </a:r>
            </a:p>
          </p:txBody>
        </p:sp>
        <p:cxnSp>
          <p:nvCxnSpPr>
            <p:cNvPr id="90" name="Elbow Connector 89"/>
            <p:cNvCxnSpPr>
              <a:stCxn id="81" idx="3"/>
              <a:endCxn id="89" idx="1"/>
            </p:cNvCxnSpPr>
            <p:nvPr/>
          </p:nvCxnSpPr>
          <p:spPr>
            <a:xfrm flipV="1">
              <a:off x="2560320" y="4160520"/>
              <a:ext cx="3764280" cy="731520"/>
            </a:xfrm>
            <a:prstGeom prst="bentConnector3">
              <a:avLst>
                <a:gd name="adj1" fmla="val 79444"/>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Elbow Connector 93"/>
            <p:cNvCxnSpPr>
              <a:stCxn id="84" idx="3"/>
              <a:endCxn id="89" idx="1"/>
            </p:cNvCxnSpPr>
            <p:nvPr/>
          </p:nvCxnSpPr>
          <p:spPr>
            <a:xfrm>
              <a:off x="5105400" y="4069080"/>
              <a:ext cx="1219200" cy="91440"/>
            </a:xfrm>
            <a:prstGeom prst="bentConnector3">
              <a:avLst>
                <a:gd name="adj1" fmla="val 35227"/>
              </a:avLst>
            </a:prstGeom>
            <a:ln>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4739640" y="4343400"/>
              <a:ext cx="822960" cy="246221"/>
            </a:xfrm>
            <a:prstGeom prst="rect">
              <a:avLst/>
            </a:prstGeom>
            <a:noFill/>
          </p:spPr>
          <p:txBody>
            <a:bodyPr wrap="square" rtlCol="0">
              <a:spAutoFit/>
            </a:bodyPr>
            <a:lstStyle/>
            <a:p>
              <a:r>
                <a:rPr lang="en-US" sz="1000" i="1" dirty="0" smtClean="0"/>
                <a:t>Progression</a:t>
              </a:r>
              <a:endParaRPr lang="en-US" sz="1000" i="1" dirty="0"/>
            </a:p>
          </p:txBody>
        </p:sp>
        <p:sp>
          <p:nvSpPr>
            <p:cNvPr id="102" name="Rounded Rectangle 101"/>
            <p:cNvSpPr/>
            <p:nvPr/>
          </p:nvSpPr>
          <p:spPr>
            <a:xfrm>
              <a:off x="5364480" y="4968240"/>
              <a:ext cx="1371600" cy="27432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Metastatic</a:t>
              </a:r>
              <a:endParaRPr lang="en-US" sz="1300" dirty="0"/>
            </a:p>
          </p:txBody>
        </p:sp>
        <p:sp>
          <p:nvSpPr>
            <p:cNvPr id="103" name="Rounded Rectangle 102"/>
            <p:cNvSpPr/>
            <p:nvPr/>
          </p:nvSpPr>
          <p:spPr>
            <a:xfrm>
              <a:off x="7086600" y="4968240"/>
              <a:ext cx="1371600" cy="27432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Non - Metastatic</a:t>
              </a:r>
              <a:endParaRPr lang="en-US" sz="1300" dirty="0"/>
            </a:p>
          </p:txBody>
        </p:sp>
        <p:cxnSp>
          <p:nvCxnSpPr>
            <p:cNvPr id="104" name="Elbow Connector 103"/>
            <p:cNvCxnSpPr>
              <a:stCxn id="89" idx="2"/>
              <a:endCxn id="103" idx="0"/>
            </p:cNvCxnSpPr>
            <p:nvPr/>
          </p:nvCxnSpPr>
          <p:spPr>
            <a:xfrm rot="16200000" flipH="1">
              <a:off x="7193280" y="4389120"/>
              <a:ext cx="533400" cy="6248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Elbow Connector 106"/>
            <p:cNvCxnSpPr>
              <a:stCxn id="89" idx="2"/>
              <a:endCxn id="102" idx="0"/>
            </p:cNvCxnSpPr>
            <p:nvPr/>
          </p:nvCxnSpPr>
          <p:spPr>
            <a:xfrm rot="5400000">
              <a:off x="6332220" y="4152900"/>
              <a:ext cx="533400" cy="10972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7117080" y="5334000"/>
              <a:ext cx="1371600" cy="91440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buFont typeface="Arial" pitchFamily="34" charset="0"/>
                <a:buChar char="•"/>
              </a:pPr>
              <a:r>
                <a:rPr lang="en-US" sz="1200" dirty="0" smtClean="0">
                  <a:solidFill>
                    <a:schemeClr val="tx1"/>
                  </a:solidFill>
                </a:rPr>
                <a:t>Clinical trial</a:t>
              </a:r>
            </a:p>
            <a:p>
              <a:pPr>
                <a:buFont typeface="Arial" pitchFamily="34" charset="0"/>
                <a:buChar char="•"/>
              </a:pPr>
              <a:r>
                <a:rPr lang="en-US" sz="1200" dirty="0" smtClean="0">
                  <a:solidFill>
                    <a:schemeClr val="tx1"/>
                  </a:solidFill>
                </a:rPr>
                <a:t>Observation</a:t>
              </a:r>
            </a:p>
            <a:p>
              <a:pPr>
                <a:buFont typeface="Arial" pitchFamily="34" charset="0"/>
                <a:buChar char="•"/>
              </a:pPr>
              <a:r>
                <a:rPr lang="en-US" sz="1200" dirty="0" smtClean="0">
                  <a:solidFill>
                    <a:schemeClr val="tx1"/>
                  </a:solidFill>
                </a:rPr>
                <a:t>Hormone therapy  (secondary if ADT experienced)</a:t>
              </a:r>
            </a:p>
          </p:txBody>
        </p:sp>
        <p:sp>
          <p:nvSpPr>
            <p:cNvPr id="115" name="Rounded Rectangle 114"/>
            <p:cNvSpPr/>
            <p:nvPr/>
          </p:nvSpPr>
          <p:spPr>
            <a:xfrm>
              <a:off x="5562600" y="6431280"/>
              <a:ext cx="137160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Metastasis</a:t>
              </a:r>
              <a:endParaRPr lang="en-US" sz="1300" dirty="0"/>
            </a:p>
          </p:txBody>
        </p:sp>
        <p:sp>
          <p:nvSpPr>
            <p:cNvPr id="116" name="Rounded Rectangle 115"/>
            <p:cNvSpPr/>
            <p:nvPr/>
          </p:nvSpPr>
          <p:spPr>
            <a:xfrm>
              <a:off x="7162800" y="6431280"/>
              <a:ext cx="137160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Non metastatic relapse</a:t>
              </a:r>
              <a:endParaRPr lang="en-US" sz="1300" dirty="0"/>
            </a:p>
          </p:txBody>
        </p:sp>
        <p:cxnSp>
          <p:nvCxnSpPr>
            <p:cNvPr id="117" name="Elbow Connector 116"/>
            <p:cNvCxnSpPr>
              <a:stCxn id="110" idx="2"/>
              <a:endCxn id="115" idx="0"/>
            </p:cNvCxnSpPr>
            <p:nvPr/>
          </p:nvCxnSpPr>
          <p:spPr>
            <a:xfrm rot="5400000">
              <a:off x="6934200" y="5562600"/>
              <a:ext cx="182880" cy="15544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10" idx="2"/>
              <a:endCxn id="116" idx="0"/>
            </p:cNvCxnSpPr>
            <p:nvPr/>
          </p:nvCxnSpPr>
          <p:spPr>
            <a:xfrm rot="16200000" flipH="1">
              <a:off x="7734300" y="6316980"/>
              <a:ext cx="182880" cy="457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16" idx="3"/>
              <a:endCxn id="103" idx="3"/>
            </p:cNvCxnSpPr>
            <p:nvPr/>
          </p:nvCxnSpPr>
          <p:spPr>
            <a:xfrm flipH="1" flipV="1">
              <a:off x="8458200" y="5105400"/>
              <a:ext cx="76200" cy="1508760"/>
            </a:xfrm>
            <a:prstGeom prst="bentConnector3">
              <a:avLst>
                <a:gd name="adj1" fmla="val -30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115" idx="0"/>
              <a:endCxn id="102" idx="3"/>
            </p:cNvCxnSpPr>
            <p:nvPr/>
          </p:nvCxnSpPr>
          <p:spPr>
            <a:xfrm rot="5400000" flipH="1" flipV="1">
              <a:off x="5829300" y="5524500"/>
              <a:ext cx="1325880" cy="487680"/>
            </a:xfrm>
            <a:prstGeom prst="bentConnector4">
              <a:avLst>
                <a:gd name="adj1" fmla="val 44828"/>
                <a:gd name="adj2" fmla="val 146875"/>
              </a:avLst>
            </a:prstGeom>
            <a:ln>
              <a:tailEnd type="arrow"/>
            </a:ln>
          </p:spPr>
          <p:style>
            <a:lnRef idx="1">
              <a:schemeClr val="accent1"/>
            </a:lnRef>
            <a:fillRef idx="0">
              <a:schemeClr val="accent1"/>
            </a:fillRef>
            <a:effectRef idx="0">
              <a:schemeClr val="accent1"/>
            </a:effectRef>
            <a:fontRef idx="minor">
              <a:schemeClr val="tx1"/>
            </a:fontRef>
          </p:style>
        </p:cxnSp>
        <p:sp>
          <p:nvSpPr>
            <p:cNvPr id="138" name="TextBox 137"/>
            <p:cNvSpPr txBox="1"/>
            <p:nvPr/>
          </p:nvSpPr>
          <p:spPr>
            <a:xfrm>
              <a:off x="8153400" y="990600"/>
              <a:ext cx="1143000" cy="276999"/>
            </a:xfrm>
            <a:prstGeom prst="rect">
              <a:avLst/>
            </a:prstGeom>
            <a:noFill/>
          </p:spPr>
          <p:txBody>
            <a:bodyPr wrap="square" rtlCol="0">
              <a:spAutoFit/>
            </a:bodyPr>
            <a:lstStyle/>
            <a:p>
              <a:r>
                <a:rPr lang="en-US" sz="1200" b="1" i="1" dirty="0" smtClean="0"/>
                <a:t>Classification</a:t>
              </a:r>
              <a:endParaRPr lang="en-US" sz="1200" b="1" i="1" dirty="0"/>
            </a:p>
          </p:txBody>
        </p:sp>
        <p:sp>
          <p:nvSpPr>
            <p:cNvPr id="139" name="TextBox 138"/>
            <p:cNvSpPr txBox="1"/>
            <p:nvPr/>
          </p:nvSpPr>
          <p:spPr>
            <a:xfrm>
              <a:off x="8077200" y="1905000"/>
              <a:ext cx="1143000" cy="276999"/>
            </a:xfrm>
            <a:prstGeom prst="rect">
              <a:avLst/>
            </a:prstGeom>
            <a:noFill/>
          </p:spPr>
          <p:txBody>
            <a:bodyPr wrap="square" rtlCol="0">
              <a:spAutoFit/>
            </a:bodyPr>
            <a:lstStyle/>
            <a:p>
              <a:r>
                <a:rPr lang="en-US" sz="1200" b="1" i="1" dirty="0" smtClean="0"/>
                <a:t>Initial Therapy</a:t>
              </a:r>
              <a:endParaRPr lang="en-US" sz="1200" b="1" i="1" dirty="0"/>
            </a:p>
          </p:txBody>
        </p:sp>
        <p:sp>
          <p:nvSpPr>
            <p:cNvPr id="140" name="TextBox 139"/>
            <p:cNvSpPr txBox="1"/>
            <p:nvPr/>
          </p:nvSpPr>
          <p:spPr>
            <a:xfrm>
              <a:off x="8229600" y="2771001"/>
              <a:ext cx="1143000" cy="276999"/>
            </a:xfrm>
            <a:prstGeom prst="rect">
              <a:avLst/>
            </a:prstGeom>
            <a:noFill/>
          </p:spPr>
          <p:txBody>
            <a:bodyPr wrap="square" rtlCol="0">
              <a:spAutoFit/>
            </a:bodyPr>
            <a:lstStyle/>
            <a:p>
              <a:r>
                <a:rPr lang="en-US" sz="1200" b="1" i="1" dirty="0" smtClean="0"/>
                <a:t>Monitoring</a:t>
              </a:r>
              <a:endParaRPr lang="en-US" sz="1200" b="1" i="1" dirty="0"/>
            </a:p>
          </p:txBody>
        </p:sp>
        <p:sp>
          <p:nvSpPr>
            <p:cNvPr id="141" name="TextBox 140"/>
            <p:cNvSpPr txBox="1"/>
            <p:nvPr/>
          </p:nvSpPr>
          <p:spPr>
            <a:xfrm>
              <a:off x="8382000" y="4066401"/>
              <a:ext cx="1143000" cy="461665"/>
            </a:xfrm>
            <a:prstGeom prst="rect">
              <a:avLst/>
            </a:prstGeom>
            <a:noFill/>
          </p:spPr>
          <p:txBody>
            <a:bodyPr wrap="square" rtlCol="0">
              <a:spAutoFit/>
            </a:bodyPr>
            <a:lstStyle/>
            <a:p>
              <a:r>
                <a:rPr lang="en-US" sz="1200" b="1" i="1" dirty="0" smtClean="0"/>
                <a:t>Further Therapies</a:t>
              </a:r>
              <a:endParaRPr lang="en-US" sz="1200" b="1" i="1" dirty="0"/>
            </a:p>
          </p:txBody>
        </p:sp>
        <p:sp>
          <p:nvSpPr>
            <p:cNvPr id="142" name="TextBox 141"/>
            <p:cNvSpPr txBox="1"/>
            <p:nvPr/>
          </p:nvSpPr>
          <p:spPr>
            <a:xfrm>
              <a:off x="0" y="5638800"/>
              <a:ext cx="4876800" cy="400110"/>
            </a:xfrm>
            <a:prstGeom prst="rect">
              <a:avLst/>
            </a:prstGeom>
            <a:noFill/>
          </p:spPr>
          <p:txBody>
            <a:bodyPr wrap="square" rtlCol="0">
              <a:spAutoFit/>
            </a:bodyPr>
            <a:lstStyle/>
            <a:p>
              <a:r>
                <a:rPr lang="en-US" sz="1000" dirty="0" smtClean="0"/>
                <a:t>Adjuvant therapy (Ad): Given only post surgery if two conditions arise, 1. adverse pathologic features (observation/ RT) 2. lymph node metastasis (observation/ ADT + RT)</a:t>
              </a:r>
              <a:endParaRPr lang="en-US" sz="1000" dirty="0"/>
            </a:p>
          </p:txBody>
        </p:sp>
        <p:sp>
          <p:nvSpPr>
            <p:cNvPr id="143" name="TextBox 142"/>
            <p:cNvSpPr txBox="1"/>
            <p:nvPr/>
          </p:nvSpPr>
          <p:spPr>
            <a:xfrm>
              <a:off x="0" y="6457890"/>
              <a:ext cx="4876800" cy="400110"/>
            </a:xfrm>
            <a:prstGeom prst="rect">
              <a:avLst/>
            </a:prstGeom>
            <a:noFill/>
          </p:spPr>
          <p:txBody>
            <a:bodyPr wrap="square" rtlCol="0">
              <a:spAutoFit/>
            </a:bodyPr>
            <a:lstStyle/>
            <a:p>
              <a:r>
                <a:rPr lang="en-US" sz="1000" dirty="0" smtClean="0"/>
                <a:t>Ad: adjuvant therapy, ADT: androgen deprivation therapy, BT: </a:t>
              </a:r>
              <a:r>
                <a:rPr lang="en-US" sz="1000" dirty="0" err="1" smtClean="0"/>
                <a:t>brachytherapy</a:t>
              </a:r>
              <a:r>
                <a:rPr lang="en-US" sz="1000" dirty="0" smtClean="0"/>
                <a:t>, RT: radiation therapy</a:t>
              </a:r>
              <a:endParaRPr lang="en-US" sz="1000" dirty="0"/>
            </a:p>
          </p:txBody>
        </p:sp>
      </p:grpSp>
      <p:sp>
        <p:nvSpPr>
          <p:cNvPr id="71" name="Title 1"/>
          <p:cNvSpPr txBox="1">
            <a:spLocks/>
          </p:cNvSpPr>
          <p:nvPr/>
        </p:nvSpPr>
        <p:spPr>
          <a:xfrm>
            <a:off x="36576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dirty="0" smtClean="0">
                <a:latin typeface="+mj-lt"/>
                <a:ea typeface="+mj-ea"/>
                <a:cs typeface="+mj-cs"/>
              </a:rPr>
              <a:t>Treatment Flow</a:t>
            </a:r>
            <a:endParaRPr kumimoji="0" lang="en-US" sz="20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 name="Group 40"/>
          <p:cNvGrpSpPr/>
          <p:nvPr/>
        </p:nvGrpSpPr>
        <p:grpSpPr>
          <a:xfrm>
            <a:off x="152400" y="762000"/>
            <a:ext cx="8991600" cy="4876800"/>
            <a:chOff x="0" y="152400"/>
            <a:chExt cx="9296400" cy="4876800"/>
          </a:xfrm>
        </p:grpSpPr>
        <p:sp>
          <p:nvSpPr>
            <p:cNvPr id="39" name="Rectangle 38"/>
            <p:cNvSpPr/>
            <p:nvPr/>
          </p:nvSpPr>
          <p:spPr>
            <a:xfrm>
              <a:off x="0" y="152400"/>
              <a:ext cx="9144000" cy="4876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886200" y="243840"/>
              <a:ext cx="137160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Metastasis</a:t>
              </a:r>
              <a:endParaRPr lang="en-US" sz="1300" dirty="0"/>
            </a:p>
          </p:txBody>
        </p:sp>
        <p:sp>
          <p:nvSpPr>
            <p:cNvPr id="5" name="Rounded Rectangle 4"/>
            <p:cNvSpPr/>
            <p:nvPr/>
          </p:nvSpPr>
          <p:spPr>
            <a:xfrm>
              <a:off x="609600" y="929640"/>
              <a:ext cx="1463040" cy="36576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smtClean="0"/>
                <a:t>ADT Naive</a:t>
              </a:r>
              <a:endParaRPr lang="en-US" sz="1300" b="1" dirty="0"/>
            </a:p>
          </p:txBody>
        </p:sp>
        <p:sp>
          <p:nvSpPr>
            <p:cNvPr id="6" name="Rounded Rectangle 5"/>
            <p:cNvSpPr/>
            <p:nvPr/>
          </p:nvSpPr>
          <p:spPr>
            <a:xfrm>
              <a:off x="6461760" y="929640"/>
              <a:ext cx="1463040" cy="36576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ADT experienced - Relapse</a:t>
              </a:r>
              <a:endParaRPr lang="en-US" sz="1300" dirty="0"/>
            </a:p>
          </p:txBody>
        </p:sp>
        <p:cxnSp>
          <p:nvCxnSpPr>
            <p:cNvPr id="7" name="Elbow Connector 6"/>
            <p:cNvCxnSpPr>
              <a:stCxn id="4" idx="2"/>
              <a:endCxn id="5" idx="0"/>
            </p:cNvCxnSpPr>
            <p:nvPr/>
          </p:nvCxnSpPr>
          <p:spPr>
            <a:xfrm rot="5400000">
              <a:off x="2796540" y="-845820"/>
              <a:ext cx="320040" cy="32308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4" idx="2"/>
              <a:endCxn id="6" idx="0"/>
            </p:cNvCxnSpPr>
            <p:nvPr/>
          </p:nvCxnSpPr>
          <p:spPr>
            <a:xfrm rot="16200000" flipH="1">
              <a:off x="5722620" y="-541020"/>
              <a:ext cx="320040" cy="26212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09600" y="1371600"/>
              <a:ext cx="1463040" cy="36576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200" dirty="0" smtClean="0">
                  <a:solidFill>
                    <a:schemeClr val="tx1"/>
                  </a:solidFill>
                </a:rPr>
                <a:t>ADT  + </a:t>
              </a:r>
              <a:r>
                <a:rPr lang="en-US" sz="1200" dirty="0" err="1" smtClean="0">
                  <a:solidFill>
                    <a:schemeClr val="tx1"/>
                  </a:solidFill>
                </a:rPr>
                <a:t>Docetaxel</a:t>
              </a:r>
              <a:endParaRPr lang="en-US" sz="1200" dirty="0" smtClean="0">
                <a:solidFill>
                  <a:schemeClr val="tx1"/>
                </a:solidFill>
              </a:endParaRPr>
            </a:p>
          </p:txBody>
        </p:sp>
        <p:sp>
          <p:nvSpPr>
            <p:cNvPr id="14" name="Rounded Rectangle 13"/>
            <p:cNvSpPr/>
            <p:nvPr/>
          </p:nvSpPr>
          <p:spPr>
            <a:xfrm>
              <a:off x="2209800" y="1767840"/>
              <a:ext cx="164592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Small cell</a:t>
              </a:r>
              <a:endParaRPr lang="en-US" sz="1300" dirty="0"/>
            </a:p>
          </p:txBody>
        </p:sp>
        <p:sp>
          <p:nvSpPr>
            <p:cNvPr id="15" name="Rounded Rectangle 14"/>
            <p:cNvSpPr/>
            <p:nvPr/>
          </p:nvSpPr>
          <p:spPr>
            <a:xfrm>
              <a:off x="7269480" y="1767840"/>
              <a:ext cx="1645920" cy="36576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Non - small cell</a:t>
              </a:r>
              <a:endParaRPr lang="en-US" sz="1300" dirty="0"/>
            </a:p>
          </p:txBody>
        </p:sp>
        <p:cxnSp>
          <p:nvCxnSpPr>
            <p:cNvPr id="16" name="Elbow Connector 15"/>
            <p:cNvCxnSpPr>
              <a:stCxn id="6" idx="2"/>
              <a:endCxn id="14" idx="0"/>
            </p:cNvCxnSpPr>
            <p:nvPr/>
          </p:nvCxnSpPr>
          <p:spPr>
            <a:xfrm rot="5400000">
              <a:off x="4876800" y="-548640"/>
              <a:ext cx="472440" cy="416052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6" idx="2"/>
              <a:endCxn id="15" idx="0"/>
            </p:cNvCxnSpPr>
            <p:nvPr/>
          </p:nvCxnSpPr>
          <p:spPr>
            <a:xfrm rot="16200000" flipH="1">
              <a:off x="7406640" y="1082040"/>
              <a:ext cx="472440" cy="89916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2209800" y="2209800"/>
              <a:ext cx="1645920" cy="134112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111125" indent="-111125">
                <a:buFont typeface="Arial" pitchFamily="34" charset="0"/>
                <a:buChar char="•"/>
              </a:pPr>
              <a:r>
                <a:rPr lang="en-US" sz="1200" dirty="0">
                  <a:solidFill>
                    <a:schemeClr val="tx1"/>
                  </a:solidFill>
                </a:rPr>
                <a:t> </a:t>
              </a:r>
              <a:r>
                <a:rPr lang="en-US" sz="1200" dirty="0" err="1" smtClean="0">
                  <a:solidFill>
                    <a:schemeClr val="tx1"/>
                  </a:solidFill>
                </a:rPr>
                <a:t>cisplatin</a:t>
              </a:r>
              <a:r>
                <a:rPr lang="en-US" sz="1200" dirty="0" smtClean="0">
                  <a:solidFill>
                    <a:schemeClr val="tx1"/>
                  </a:solidFill>
                </a:rPr>
                <a:t> + </a:t>
              </a:r>
              <a:r>
                <a:rPr lang="en-US" sz="1200" dirty="0" err="1" smtClean="0">
                  <a:solidFill>
                    <a:schemeClr val="tx1"/>
                  </a:solidFill>
                </a:rPr>
                <a:t>etoposide</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Carboplatin</a:t>
              </a:r>
              <a:r>
                <a:rPr lang="en-US" sz="1200" dirty="0" smtClean="0">
                  <a:solidFill>
                    <a:schemeClr val="tx1"/>
                  </a:solidFill>
                </a:rPr>
                <a:t> + </a:t>
              </a:r>
              <a:r>
                <a:rPr lang="en-US" sz="1200" dirty="0" err="1" smtClean="0">
                  <a:solidFill>
                    <a:schemeClr val="tx1"/>
                  </a:solidFill>
                </a:rPr>
                <a:t>etoposide</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Docetaxel</a:t>
              </a:r>
              <a:r>
                <a:rPr lang="en-US" sz="1200" dirty="0" smtClean="0">
                  <a:solidFill>
                    <a:schemeClr val="tx1"/>
                  </a:solidFill>
                </a:rPr>
                <a:t> based regimen</a:t>
              </a:r>
            </a:p>
            <a:p>
              <a:pPr marL="111125" indent="-111125">
                <a:buFont typeface="Arial" pitchFamily="34" charset="0"/>
                <a:buChar char="•"/>
              </a:pPr>
              <a:r>
                <a:rPr lang="en-US" sz="1200" dirty="0" smtClean="0">
                  <a:solidFill>
                    <a:schemeClr val="tx1"/>
                  </a:solidFill>
                </a:rPr>
                <a:t>Clinical trial</a:t>
              </a:r>
            </a:p>
          </p:txBody>
        </p:sp>
        <p:sp>
          <p:nvSpPr>
            <p:cNvPr id="24" name="Rounded Rectangle 23"/>
            <p:cNvSpPr/>
            <p:nvPr/>
          </p:nvSpPr>
          <p:spPr>
            <a:xfrm>
              <a:off x="4069080" y="2301240"/>
              <a:ext cx="1645920" cy="27432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Symptomatic</a:t>
              </a:r>
              <a:endParaRPr lang="en-US" sz="1300" dirty="0"/>
            </a:p>
          </p:txBody>
        </p:sp>
        <p:sp>
          <p:nvSpPr>
            <p:cNvPr id="25" name="Rounded Rectangle 24"/>
            <p:cNvSpPr/>
            <p:nvPr/>
          </p:nvSpPr>
          <p:spPr>
            <a:xfrm>
              <a:off x="7269480" y="2286000"/>
              <a:ext cx="1645920" cy="27432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smtClean="0"/>
                <a:t>Asymptomatic</a:t>
              </a:r>
              <a:endParaRPr lang="en-US" sz="1300" dirty="0"/>
            </a:p>
          </p:txBody>
        </p:sp>
        <p:cxnSp>
          <p:nvCxnSpPr>
            <p:cNvPr id="26" name="Elbow Connector 25"/>
            <p:cNvCxnSpPr>
              <a:stCxn id="15" idx="2"/>
              <a:endCxn id="24" idx="0"/>
            </p:cNvCxnSpPr>
            <p:nvPr/>
          </p:nvCxnSpPr>
          <p:spPr>
            <a:xfrm rot="5400000">
              <a:off x="6408420" y="617220"/>
              <a:ext cx="167640" cy="32004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15" idx="2"/>
              <a:endCxn id="25" idx="0"/>
            </p:cNvCxnSpPr>
            <p:nvPr/>
          </p:nvCxnSpPr>
          <p:spPr>
            <a:xfrm rot="5400000">
              <a:off x="8016240" y="2209800"/>
              <a:ext cx="152400" cy="15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7315200" y="2636520"/>
              <a:ext cx="1645920" cy="91440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111125" indent="-111125">
                <a:buFont typeface="Arial" pitchFamily="34" charset="0"/>
                <a:buChar char="•"/>
              </a:pPr>
              <a:r>
                <a:rPr lang="en-US" sz="1200" dirty="0" smtClean="0">
                  <a:solidFill>
                    <a:schemeClr val="tx1"/>
                  </a:solidFill>
                </a:rPr>
                <a:t>Clinical trial</a:t>
              </a:r>
            </a:p>
            <a:p>
              <a:pPr marL="111125" indent="-111125">
                <a:buFont typeface="Arial" pitchFamily="34" charset="0"/>
                <a:buChar char="•"/>
              </a:pPr>
              <a:r>
                <a:rPr lang="en-US" sz="1200" dirty="0" err="1" smtClean="0">
                  <a:solidFill>
                    <a:schemeClr val="tx1"/>
                  </a:solidFill>
                </a:rPr>
                <a:t>Provenge</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Docetaxel</a:t>
              </a:r>
              <a:endParaRPr lang="en-US" sz="1200" dirty="0" smtClean="0">
                <a:solidFill>
                  <a:schemeClr val="tx1"/>
                </a:solidFill>
              </a:endParaRPr>
            </a:p>
            <a:p>
              <a:pPr marL="111125" indent="-111125">
                <a:buFont typeface="Arial" pitchFamily="34" charset="0"/>
                <a:buChar char="•"/>
              </a:pPr>
              <a:r>
                <a:rPr lang="en-US" sz="1200" dirty="0" smtClean="0">
                  <a:solidFill>
                    <a:schemeClr val="tx1"/>
                  </a:solidFill>
                </a:rPr>
                <a:t>Secondary hormone therapy</a:t>
              </a:r>
            </a:p>
          </p:txBody>
        </p:sp>
        <p:sp>
          <p:nvSpPr>
            <p:cNvPr id="33" name="Rectangle 32"/>
            <p:cNvSpPr/>
            <p:nvPr/>
          </p:nvSpPr>
          <p:spPr>
            <a:xfrm>
              <a:off x="4038600" y="2667000"/>
              <a:ext cx="2971800" cy="91440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numCol="2" rtlCol="0" anchor="ctr"/>
            <a:lstStyle/>
            <a:p>
              <a:pPr marL="111125" indent="-111125">
                <a:buFont typeface="Arial" pitchFamily="34" charset="0"/>
                <a:buChar char="•"/>
              </a:pPr>
              <a:r>
                <a:rPr lang="en-US" sz="1200" dirty="0" err="1" smtClean="0">
                  <a:solidFill>
                    <a:schemeClr val="tx1"/>
                  </a:solidFill>
                </a:rPr>
                <a:t>Docetaxel</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Xofigo</a:t>
              </a:r>
              <a:r>
                <a:rPr lang="en-US" sz="1200" dirty="0" smtClean="0">
                  <a:solidFill>
                    <a:schemeClr val="tx1"/>
                  </a:solidFill>
                </a:rPr>
                <a:t> for bone metastasis</a:t>
              </a:r>
            </a:p>
            <a:p>
              <a:pPr marL="111125" indent="-111125">
                <a:buFont typeface="Arial" pitchFamily="34" charset="0"/>
                <a:buChar char="•"/>
              </a:pPr>
              <a:r>
                <a:rPr lang="en-US" sz="1200" dirty="0" err="1" smtClean="0">
                  <a:solidFill>
                    <a:schemeClr val="tx1"/>
                  </a:solidFill>
                </a:rPr>
                <a:t>Mitoxantrone</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Zytiga</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Xtandi</a:t>
              </a:r>
              <a:endParaRPr lang="en-US" sz="1200" dirty="0" smtClean="0">
                <a:solidFill>
                  <a:schemeClr val="tx1"/>
                </a:solidFill>
              </a:endParaRPr>
            </a:p>
            <a:p>
              <a:pPr marL="111125" indent="-111125">
                <a:buFont typeface="Arial" pitchFamily="34" charset="0"/>
                <a:buChar char="•"/>
              </a:pPr>
              <a:r>
                <a:rPr lang="en-US" sz="1200" dirty="0" smtClean="0">
                  <a:solidFill>
                    <a:schemeClr val="tx1"/>
                  </a:solidFill>
                </a:rPr>
                <a:t>Palliative RT</a:t>
              </a:r>
            </a:p>
            <a:p>
              <a:pPr marL="111125" indent="-111125">
                <a:buFont typeface="Arial" pitchFamily="34" charset="0"/>
                <a:buChar char="•"/>
              </a:pPr>
              <a:r>
                <a:rPr lang="en-US" sz="1200" dirty="0" smtClean="0">
                  <a:solidFill>
                    <a:schemeClr val="tx1"/>
                  </a:solidFill>
                </a:rPr>
                <a:t>Clinical trial</a:t>
              </a:r>
            </a:p>
            <a:p>
              <a:pPr marL="111125" indent="-111125">
                <a:buFont typeface="Arial" pitchFamily="34" charset="0"/>
                <a:buChar char="•"/>
              </a:pPr>
              <a:r>
                <a:rPr lang="en-US" sz="1200" dirty="0" smtClean="0">
                  <a:solidFill>
                    <a:schemeClr val="tx1"/>
                  </a:solidFill>
                </a:rPr>
                <a:t>Best supportive care</a:t>
              </a:r>
            </a:p>
          </p:txBody>
        </p:sp>
        <p:sp>
          <p:nvSpPr>
            <p:cNvPr id="34" name="Rectangle 33"/>
            <p:cNvSpPr/>
            <p:nvPr/>
          </p:nvSpPr>
          <p:spPr>
            <a:xfrm>
              <a:off x="4038600" y="4038600"/>
              <a:ext cx="2971800" cy="914400"/>
            </a:xfrm>
            <a:prstGeom prst="rect">
              <a:avLst/>
            </a:prstGeom>
            <a:solidFill>
              <a:srgbClr val="FFC000"/>
            </a:solidFill>
            <a:ln>
              <a:solidFill>
                <a:srgbClr val="FFC000"/>
              </a:solidFill>
            </a:ln>
          </p:spPr>
          <p:style>
            <a:lnRef idx="2">
              <a:schemeClr val="dk1">
                <a:shade val="50000"/>
              </a:schemeClr>
            </a:lnRef>
            <a:fillRef idx="1">
              <a:schemeClr val="dk1"/>
            </a:fillRef>
            <a:effectRef idx="0">
              <a:schemeClr val="dk1"/>
            </a:effectRef>
            <a:fontRef idx="minor">
              <a:schemeClr val="lt1"/>
            </a:fontRef>
          </p:style>
          <p:txBody>
            <a:bodyPr numCol="2" rtlCol="0" anchor="ctr"/>
            <a:lstStyle/>
            <a:p>
              <a:pPr marL="111125" indent="-111125">
                <a:buFont typeface="Arial" pitchFamily="34" charset="0"/>
                <a:buChar char="•"/>
              </a:pPr>
              <a:r>
                <a:rPr lang="en-US" sz="1200" dirty="0" err="1" smtClean="0">
                  <a:solidFill>
                    <a:schemeClr val="tx1"/>
                  </a:solidFill>
                </a:rPr>
                <a:t>Zytiga</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Jevtana</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Xofigo</a:t>
              </a:r>
              <a:r>
                <a:rPr lang="en-US" sz="1200" dirty="0" smtClean="0">
                  <a:solidFill>
                    <a:schemeClr val="tx1"/>
                  </a:solidFill>
                </a:rPr>
                <a:t> for bone metastasis</a:t>
              </a:r>
            </a:p>
            <a:p>
              <a:pPr marL="111125" indent="-111125">
                <a:buFont typeface="Arial" pitchFamily="34" charset="0"/>
                <a:buChar char="•"/>
              </a:pPr>
              <a:r>
                <a:rPr lang="en-US" sz="1200" dirty="0" err="1" smtClean="0">
                  <a:solidFill>
                    <a:schemeClr val="tx1"/>
                  </a:solidFill>
                </a:rPr>
                <a:t>Mitoxantrone</a:t>
              </a:r>
              <a:endParaRPr lang="en-US" sz="1200" dirty="0" smtClean="0">
                <a:solidFill>
                  <a:schemeClr val="tx1"/>
                </a:solidFill>
              </a:endParaRPr>
            </a:p>
            <a:p>
              <a:pPr marL="111125" indent="-111125">
                <a:buFont typeface="Arial" pitchFamily="34" charset="0"/>
                <a:buChar char="•"/>
              </a:pPr>
              <a:r>
                <a:rPr lang="en-US" sz="1200" dirty="0" err="1" smtClean="0">
                  <a:solidFill>
                    <a:schemeClr val="tx1"/>
                  </a:solidFill>
                </a:rPr>
                <a:t>Provenge</a:t>
              </a:r>
              <a:endParaRPr lang="en-US" sz="1200" dirty="0" smtClean="0">
                <a:solidFill>
                  <a:schemeClr val="tx1"/>
                </a:solidFill>
              </a:endParaRPr>
            </a:p>
            <a:p>
              <a:pPr marL="111125" indent="-111125">
                <a:buFont typeface="Arial" pitchFamily="34" charset="0"/>
                <a:buChar char="•"/>
              </a:pPr>
              <a:r>
                <a:rPr lang="en-US" sz="1200" dirty="0" smtClean="0">
                  <a:solidFill>
                    <a:schemeClr val="tx1"/>
                  </a:solidFill>
                </a:rPr>
                <a:t>Secondary hormone therapy</a:t>
              </a:r>
            </a:p>
          </p:txBody>
        </p:sp>
        <p:cxnSp>
          <p:nvCxnSpPr>
            <p:cNvPr id="35" name="Elbow Connector 34"/>
            <p:cNvCxnSpPr>
              <a:stCxn id="33" idx="2"/>
              <a:endCxn id="34" idx="0"/>
            </p:cNvCxnSpPr>
            <p:nvPr/>
          </p:nvCxnSpPr>
          <p:spPr>
            <a:xfrm rot="5400000">
              <a:off x="5295900" y="3810000"/>
              <a:ext cx="457200" cy="15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654040" y="3638490"/>
              <a:ext cx="1203960" cy="400110"/>
            </a:xfrm>
            <a:prstGeom prst="rect">
              <a:avLst/>
            </a:prstGeom>
            <a:noFill/>
          </p:spPr>
          <p:txBody>
            <a:bodyPr wrap="square" rtlCol="0">
              <a:spAutoFit/>
            </a:bodyPr>
            <a:lstStyle/>
            <a:p>
              <a:r>
                <a:rPr lang="en-US" sz="1000" i="1" dirty="0" smtClean="0"/>
                <a:t>Chemotherapy Resistant</a:t>
              </a:r>
              <a:endParaRPr lang="en-US" sz="1000" i="1" dirty="0"/>
            </a:p>
          </p:txBody>
        </p:sp>
        <p:sp>
          <p:nvSpPr>
            <p:cNvPr id="40" name="TextBox 39"/>
            <p:cNvSpPr txBox="1"/>
            <p:nvPr/>
          </p:nvSpPr>
          <p:spPr>
            <a:xfrm>
              <a:off x="8153400" y="228600"/>
              <a:ext cx="1143000" cy="646331"/>
            </a:xfrm>
            <a:prstGeom prst="rect">
              <a:avLst/>
            </a:prstGeom>
            <a:noFill/>
          </p:spPr>
          <p:txBody>
            <a:bodyPr wrap="square" rtlCol="0">
              <a:spAutoFit/>
            </a:bodyPr>
            <a:lstStyle/>
            <a:p>
              <a:r>
                <a:rPr lang="en-US" sz="1200" b="1" i="1" dirty="0" smtClean="0"/>
                <a:t>Metastatic Prostate Cancer</a:t>
              </a:r>
              <a:endParaRPr lang="en-US" sz="1200" b="1" i="1" dirty="0"/>
            </a:p>
          </p:txBody>
        </p:sp>
      </p:grpSp>
      <p:sp>
        <p:nvSpPr>
          <p:cNvPr id="27"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Treatment Flow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List of Products</a:t>
            </a:r>
            <a:endParaRPr lang="en-US" sz="2000" b="1" dirty="0">
              <a:solidFill>
                <a:schemeClr val="bg1"/>
              </a:solidFill>
              <a:latin typeface="Bell MT"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794621267"/>
              </p:ext>
            </p:extLst>
          </p:nvPr>
        </p:nvGraphicFramePr>
        <p:xfrm>
          <a:off x="152400" y="533400"/>
          <a:ext cx="8839200" cy="2606040"/>
        </p:xfrm>
        <a:graphic>
          <a:graphicData uri="http://schemas.openxmlformats.org/drawingml/2006/table">
            <a:tbl>
              <a:tblPr/>
              <a:tblGrid>
                <a:gridCol w="2714400"/>
                <a:gridCol w="4089000"/>
                <a:gridCol w="2035800"/>
              </a:tblGrid>
              <a:tr h="299452">
                <a:tc gridSpan="3">
                  <a:txBody>
                    <a:bodyPr/>
                    <a:lstStyle/>
                    <a:p>
                      <a:pPr marL="0" marR="0" algn="ctr">
                        <a:lnSpc>
                          <a:spcPct val="150000"/>
                        </a:lnSpc>
                        <a:spcBef>
                          <a:spcPts val="0"/>
                        </a:spcBef>
                        <a:spcAft>
                          <a:spcPts val="0"/>
                        </a:spcAft>
                      </a:pPr>
                      <a:r>
                        <a:rPr lang="en-US" sz="1600" b="1" u="sng" dirty="0">
                          <a:solidFill>
                            <a:schemeClr val="bg1"/>
                          </a:solidFill>
                          <a:latin typeface="Times New Roman"/>
                          <a:ea typeface="Times New Roman"/>
                          <a:cs typeface="Times New Roman"/>
                        </a:rPr>
                        <a:t>Marketed</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0D0D0D"/>
                    </a:solidFill>
                  </a:tcPr>
                </a:tc>
                <a:tc hMerge="1">
                  <a:txBody>
                    <a:bodyPr/>
                    <a:lstStyle/>
                    <a:p>
                      <a:endParaRPr lang="en-US"/>
                    </a:p>
                  </a:txBody>
                  <a:tcPr/>
                </a:tc>
                <a:tc hMerge="1">
                  <a:txBody>
                    <a:bodyPr/>
                    <a:lstStyle/>
                    <a:p>
                      <a:endParaRPr lang="en-US"/>
                    </a:p>
                  </a:txBody>
                  <a:tcPr/>
                </a:tc>
              </a:tr>
              <a:tr h="262021">
                <a:tc>
                  <a:txBody>
                    <a:bodyPr/>
                    <a:lstStyle/>
                    <a:p>
                      <a:pPr marL="0" marR="0" algn="ctr">
                        <a:lnSpc>
                          <a:spcPct val="150000"/>
                        </a:lnSpc>
                        <a:spcBef>
                          <a:spcPts val="0"/>
                        </a:spcBef>
                        <a:spcAft>
                          <a:spcPts val="0"/>
                        </a:spcAft>
                      </a:pPr>
                      <a:r>
                        <a:rPr lang="en-US" sz="1400" b="1" dirty="0">
                          <a:latin typeface="Times New Roman"/>
                          <a:ea typeface="Times New Roman"/>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a:latin typeface="Times New Roman"/>
                          <a:ea typeface="Calibri"/>
                          <a:cs typeface="Times New Roman"/>
                        </a:rPr>
                        <a:t>Mechanism of Action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a:latin typeface="Times New Roman"/>
                          <a:ea typeface="Calibri"/>
                          <a:cs typeface="Times New Roman"/>
                        </a:rPr>
                        <a:t>Company</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2021">
                <a:tc>
                  <a:txBody>
                    <a:bodyPr/>
                    <a:lstStyle/>
                    <a:p>
                      <a:pPr marL="0" marR="0">
                        <a:lnSpc>
                          <a:spcPct val="150000"/>
                        </a:lnSpc>
                        <a:spcBef>
                          <a:spcPts val="0"/>
                        </a:spcBef>
                        <a:spcAft>
                          <a:spcPts val="0"/>
                        </a:spcAft>
                      </a:pPr>
                      <a:r>
                        <a:rPr lang="en-US" sz="1400" dirty="0" err="1">
                          <a:latin typeface="Times New Roman"/>
                          <a:ea typeface="Times New Roman"/>
                          <a:cs typeface="Times New Roman"/>
                        </a:rPr>
                        <a:t>Zytiga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CYP17A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J&amp;J</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2021">
                <a:tc>
                  <a:txBody>
                    <a:bodyPr/>
                    <a:lstStyle/>
                    <a:p>
                      <a:pPr marL="0" marR="0">
                        <a:lnSpc>
                          <a:spcPct val="150000"/>
                        </a:lnSpc>
                        <a:spcBef>
                          <a:spcPts val="0"/>
                        </a:spcBef>
                        <a:spcAft>
                          <a:spcPts val="0"/>
                        </a:spcAft>
                      </a:pPr>
                      <a:r>
                        <a:rPr lang="en-US" sz="1400">
                          <a:latin typeface="Times New Roman"/>
                          <a:ea typeface="Times New Roman"/>
                          <a:cs typeface="Times New Roman"/>
                        </a:rPr>
                        <a:t>Xtandi</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Androgen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err="1">
                          <a:latin typeface="Times New Roman"/>
                          <a:ea typeface="Calibri"/>
                          <a:cs typeface="Times New Roman"/>
                        </a:rPr>
                        <a:t>Astellas</a:t>
                      </a:r>
                      <a:r>
                        <a:rPr lang="en-US" sz="1400" dirty="0">
                          <a:latin typeface="Times New Roman"/>
                          <a:ea typeface="Calibri"/>
                          <a:cs typeface="Times New Roman"/>
                        </a:rPr>
                        <a:t> </a:t>
                      </a:r>
                      <a:r>
                        <a:rPr lang="en-US" sz="1400" dirty="0" err="1">
                          <a:latin typeface="Times New Roman"/>
                          <a:ea typeface="Calibri"/>
                          <a:cs typeface="Times New Roman"/>
                        </a:rPr>
                        <a:t>Pharma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2021">
                <a:tc>
                  <a:txBody>
                    <a:bodyPr/>
                    <a:lstStyle/>
                    <a:p>
                      <a:pPr marL="0" marR="0">
                        <a:lnSpc>
                          <a:spcPct val="150000"/>
                        </a:lnSpc>
                        <a:spcBef>
                          <a:spcPts val="0"/>
                        </a:spcBef>
                        <a:spcAft>
                          <a:spcPts val="0"/>
                        </a:spcAft>
                      </a:pPr>
                      <a:r>
                        <a:rPr lang="en-US" sz="1400">
                          <a:latin typeface="Times New Roman"/>
                          <a:ea typeface="Times New Roman"/>
                          <a:cs typeface="Times New Roman"/>
                        </a:rPr>
                        <a:t>Provenge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CTLA4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err="1">
                          <a:latin typeface="Times New Roman"/>
                          <a:ea typeface="Calibri"/>
                          <a:cs typeface="Times New Roman"/>
                        </a:rPr>
                        <a:t>Dendreon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2021">
                <a:tc>
                  <a:txBody>
                    <a:bodyPr/>
                    <a:lstStyle/>
                    <a:p>
                      <a:pPr marL="0" marR="0">
                        <a:lnSpc>
                          <a:spcPct val="150000"/>
                        </a:lnSpc>
                        <a:spcBef>
                          <a:spcPts val="0"/>
                        </a:spcBef>
                        <a:spcAft>
                          <a:spcPts val="0"/>
                        </a:spcAft>
                      </a:pPr>
                      <a:r>
                        <a:rPr lang="en-US" sz="1400">
                          <a:latin typeface="Times New Roman"/>
                          <a:ea typeface="Times New Roman"/>
                          <a:cs typeface="Times New Roman"/>
                        </a:rPr>
                        <a:t>Xofigo</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Alpha particle emitting</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Fierce </a:t>
                      </a:r>
                      <a:r>
                        <a:rPr lang="en-US" sz="1400" dirty="0" err="1">
                          <a:latin typeface="Times New Roman"/>
                          <a:ea typeface="Calibri"/>
                          <a:cs typeface="Times New Roman"/>
                        </a:rPr>
                        <a:t>Pharma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2021">
                <a:tc>
                  <a:txBody>
                    <a:bodyPr/>
                    <a:lstStyle/>
                    <a:p>
                      <a:pPr marL="0" marR="0">
                        <a:lnSpc>
                          <a:spcPct val="150000"/>
                        </a:lnSpc>
                        <a:spcBef>
                          <a:spcPts val="0"/>
                        </a:spcBef>
                        <a:spcAft>
                          <a:spcPts val="0"/>
                        </a:spcAft>
                      </a:pPr>
                      <a:r>
                        <a:rPr lang="en-US" sz="1400">
                          <a:latin typeface="Times New Roman"/>
                          <a:ea typeface="Times New Roman"/>
                          <a:cs typeface="Times New Roman"/>
                        </a:rPr>
                        <a:t>Jevtana</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Microtubule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err="1">
                          <a:latin typeface="Times New Roman"/>
                          <a:ea typeface="Calibri"/>
                          <a:cs typeface="Times New Roman"/>
                        </a:rPr>
                        <a:t>Sanofi</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2021">
                <a:tc>
                  <a:txBody>
                    <a:bodyPr/>
                    <a:lstStyle/>
                    <a:p>
                      <a:pPr marL="0" marR="0">
                        <a:lnSpc>
                          <a:spcPct val="150000"/>
                        </a:lnSpc>
                        <a:spcBef>
                          <a:spcPts val="0"/>
                        </a:spcBef>
                        <a:spcAft>
                          <a:spcPts val="0"/>
                        </a:spcAft>
                      </a:pPr>
                      <a:r>
                        <a:rPr lang="en-US" sz="1400">
                          <a:latin typeface="Times New Roman"/>
                          <a:ea typeface="Times New Roman"/>
                          <a:cs typeface="Times New Roman"/>
                        </a:rPr>
                        <a:t>Taxotere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Microtubule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err="1">
                          <a:latin typeface="Times New Roman"/>
                          <a:ea typeface="Calibri"/>
                          <a:cs typeface="Times New Roman"/>
                        </a:rPr>
                        <a:t>Sanofi</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415744259"/>
              </p:ext>
            </p:extLst>
          </p:nvPr>
        </p:nvGraphicFramePr>
        <p:xfrm>
          <a:off x="152400" y="2895600"/>
          <a:ext cx="8839200" cy="3886200"/>
        </p:xfrm>
        <a:graphic>
          <a:graphicData uri="http://schemas.openxmlformats.org/drawingml/2006/table">
            <a:tbl>
              <a:tblPr/>
              <a:tblGrid>
                <a:gridCol w="2744717"/>
                <a:gridCol w="4134670"/>
                <a:gridCol w="1959813"/>
              </a:tblGrid>
              <a:tr h="305441">
                <a:tc gridSpan="3">
                  <a:txBody>
                    <a:bodyPr/>
                    <a:lstStyle/>
                    <a:p>
                      <a:pPr marL="0" marR="0" algn="ctr">
                        <a:lnSpc>
                          <a:spcPct val="150000"/>
                        </a:lnSpc>
                        <a:spcBef>
                          <a:spcPts val="0"/>
                        </a:spcBef>
                        <a:spcAft>
                          <a:spcPts val="0"/>
                        </a:spcAft>
                        <a:tabLst>
                          <a:tab pos="1401445" algn="l"/>
                        </a:tabLst>
                      </a:pPr>
                      <a:r>
                        <a:rPr lang="en-US" sz="1600" b="1" u="sng" dirty="0">
                          <a:solidFill>
                            <a:schemeClr val="bg1"/>
                          </a:solidFill>
                          <a:latin typeface="Times New Roman"/>
                          <a:ea typeface="Calibri"/>
                          <a:cs typeface="Times New Roman"/>
                        </a:rPr>
                        <a:t>Pipeline</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r>
              <a:tr h="267261">
                <a:tc>
                  <a:txBody>
                    <a:bodyPr/>
                    <a:lstStyle/>
                    <a:p>
                      <a:pPr marL="0" marR="0" algn="ctr">
                        <a:lnSpc>
                          <a:spcPct val="150000"/>
                        </a:lnSpc>
                        <a:spcBef>
                          <a:spcPts val="0"/>
                        </a:spcBef>
                        <a:spcAft>
                          <a:spcPts val="0"/>
                        </a:spcAft>
                      </a:pPr>
                      <a:r>
                        <a:rPr lang="en-US" sz="1400" b="1" dirty="0">
                          <a:latin typeface="Times New Roman"/>
                          <a:ea typeface="Calibri"/>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a:latin typeface="Times New Roman"/>
                          <a:ea typeface="Calibri"/>
                          <a:cs typeface="Times New Roman"/>
                        </a:rPr>
                        <a:t>Mechanism of Action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Company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dirty="0" err="1">
                          <a:latin typeface="Times New Roman"/>
                          <a:ea typeface="Calibri"/>
                          <a:cs typeface="Times New Roman"/>
                        </a:rPr>
                        <a:t>Masitinib</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PGDFR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AB Sciences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ARN-509</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Androgen receptor signaling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J&amp;J</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Custirsen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Clusterin</a:t>
                      </a:r>
                      <a:r>
                        <a:rPr lang="en-US" sz="1400" dirty="0">
                          <a:latin typeface="Times New Roman"/>
                          <a:ea typeface="Calibri"/>
                          <a:cs typeface="Times New Roman"/>
                        </a:rPr>
                        <a:t>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TEVA Pharma</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Ipilimumab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CTLA4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BMS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ProstVac</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PSA-T lymphocyte stimulants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Bavarian Nordic</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ProstAtak</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Viral gene therapy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Advantagene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dirty="0" err="1">
                          <a:latin typeface="Times New Roman"/>
                          <a:ea typeface="Calibri"/>
                          <a:cs typeface="Times New Roman"/>
                        </a:rPr>
                        <a:t>Galeterone</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Androgen receptor antagonist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Tokai </a:t>
                      </a:r>
                      <a:r>
                        <a:rPr lang="en-US" sz="1400" dirty="0" err="1">
                          <a:latin typeface="Times New Roman"/>
                          <a:ea typeface="Calibri"/>
                          <a:cs typeface="Times New Roman"/>
                        </a:rPr>
                        <a:t>Pharma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Buparlisib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PI3K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Novartis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Olaparib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PARP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AstraZeneca</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261">
                <a:tc>
                  <a:txBody>
                    <a:bodyPr/>
                    <a:lstStyle/>
                    <a:p>
                      <a:pPr marL="0" marR="0">
                        <a:lnSpc>
                          <a:spcPct val="150000"/>
                        </a:lnSpc>
                        <a:spcBef>
                          <a:spcPts val="0"/>
                        </a:spcBef>
                        <a:spcAft>
                          <a:spcPts val="0"/>
                        </a:spcAft>
                      </a:pPr>
                      <a:r>
                        <a:rPr lang="en-US" sz="1400">
                          <a:latin typeface="Times New Roman"/>
                          <a:ea typeface="Calibri"/>
                          <a:cs typeface="Times New Roman"/>
                        </a:rPr>
                        <a:t>Apatorsen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HSP27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OncoGenex</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3076552049"/>
              </p:ext>
            </p:extLst>
          </p:nvPr>
        </p:nvGraphicFramePr>
        <p:xfrm>
          <a:off x="152402" y="762000"/>
          <a:ext cx="8839195" cy="5105187"/>
        </p:xfrm>
        <a:graphic>
          <a:graphicData uri="http://schemas.openxmlformats.org/drawingml/2006/table">
            <a:tbl>
              <a:tblPr/>
              <a:tblGrid>
                <a:gridCol w="1180193"/>
                <a:gridCol w="1195276"/>
                <a:gridCol w="1195276"/>
                <a:gridCol w="1046338"/>
                <a:gridCol w="1046338"/>
                <a:gridCol w="971867"/>
                <a:gridCol w="1120806"/>
                <a:gridCol w="1083101"/>
              </a:tblGrid>
              <a:tr h="926994">
                <a:tc>
                  <a:txBody>
                    <a:bodyPr/>
                    <a:lstStyle/>
                    <a:p>
                      <a:pPr marL="0" marR="0" algn="l">
                        <a:lnSpc>
                          <a:spcPct val="115000"/>
                        </a:lnSpc>
                        <a:spcBef>
                          <a:spcPts val="0"/>
                        </a:spcBef>
                        <a:spcAft>
                          <a:spcPts val="0"/>
                        </a:spcAft>
                      </a:pPr>
                      <a:endParaRPr lang="en-US" sz="10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a:latin typeface="Times New Roman"/>
                          <a:ea typeface="Times New Roman"/>
                          <a:cs typeface="Times New Roman"/>
                        </a:rPr>
                        <a:t>LHRH Agonists (</a:t>
                      </a:r>
                      <a:r>
                        <a:rPr lang="en-US" sz="1600" b="1" dirty="0" err="1">
                          <a:latin typeface="Times New Roman"/>
                          <a:ea typeface="Times New Roman"/>
                          <a:cs typeface="Times New Roman"/>
                        </a:rPr>
                        <a:t>Lupron</a:t>
                      </a:r>
                      <a:r>
                        <a:rPr lang="en-US" sz="1600" b="1" dirty="0" smtClean="0">
                          <a:latin typeface="Times New Roman"/>
                          <a:ea typeface="Times New Roman"/>
                          <a:cs typeface="Times New Roman"/>
                        </a:rPr>
                        <a:t>,</a:t>
                      </a:r>
                    </a:p>
                    <a:p>
                      <a:pPr marL="0" marR="0" algn="ctr">
                        <a:lnSpc>
                          <a:spcPct val="115000"/>
                        </a:lnSpc>
                        <a:spcBef>
                          <a:spcPts val="0"/>
                        </a:spcBef>
                        <a:spcAft>
                          <a:spcPts val="0"/>
                        </a:spcAft>
                      </a:pPr>
                      <a:r>
                        <a:rPr lang="en-US" sz="1600" b="1" dirty="0" smtClean="0">
                          <a:latin typeface="Times New Roman"/>
                          <a:ea typeface="Times New Roman"/>
                          <a:cs typeface="Times New Roman"/>
                        </a:rPr>
                        <a:t> </a:t>
                      </a:r>
                      <a:r>
                        <a:rPr lang="en-US" sz="1600" b="1" dirty="0" err="1">
                          <a:latin typeface="Times New Roman"/>
                          <a:ea typeface="Times New Roman"/>
                          <a:cs typeface="Times New Roman"/>
                        </a:rPr>
                        <a:t>Zoladex</a:t>
                      </a:r>
                      <a:r>
                        <a:rPr lang="en-US" sz="1600" b="1" dirty="0">
                          <a:latin typeface="Times New Roman"/>
                          <a:ea typeface="Times New Roman"/>
                          <a:cs typeface="Times New Roman"/>
                        </a:rPr>
                        <a:t>)</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err="1">
                          <a:latin typeface="Times New Roman"/>
                          <a:ea typeface="Times New Roman"/>
                          <a:cs typeface="Times New Roman"/>
                        </a:rPr>
                        <a:t>Zytiga</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err="1">
                          <a:latin typeface="Times New Roman"/>
                          <a:ea typeface="Times New Roman"/>
                          <a:cs typeface="Times New Roman"/>
                        </a:rPr>
                        <a:t>Xtandi</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err="1">
                          <a:latin typeface="Times New Roman"/>
                          <a:ea typeface="Times New Roman"/>
                          <a:cs typeface="Times New Roman"/>
                        </a:rPr>
                        <a:t>Provenge</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err="1">
                          <a:latin typeface="Times New Roman"/>
                          <a:ea typeface="Times New Roman"/>
                          <a:cs typeface="Times New Roman"/>
                        </a:rPr>
                        <a:t>Xofigo</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err="1">
                          <a:latin typeface="Times New Roman"/>
                          <a:ea typeface="Times New Roman"/>
                          <a:cs typeface="Times New Roman"/>
                        </a:rPr>
                        <a:t>Jevtana</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c>
                  <a:txBody>
                    <a:bodyPr/>
                    <a:lstStyle/>
                    <a:p>
                      <a:pPr marL="0" marR="0" algn="ctr">
                        <a:lnSpc>
                          <a:spcPct val="115000"/>
                        </a:lnSpc>
                        <a:spcBef>
                          <a:spcPts val="0"/>
                        </a:spcBef>
                        <a:spcAft>
                          <a:spcPts val="0"/>
                        </a:spcAft>
                      </a:pPr>
                      <a:r>
                        <a:rPr lang="en-US" sz="1600" b="1" dirty="0" err="1">
                          <a:latin typeface="Times New Roman"/>
                          <a:ea typeface="Times New Roman"/>
                          <a:cs typeface="Times New Roman"/>
                        </a:rPr>
                        <a:t>Taxotere</a:t>
                      </a:r>
                      <a:endParaRPr lang="en-US" sz="16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solidFill>
                      <a:schemeClr val="tx2">
                        <a:lumMod val="60000"/>
                        <a:lumOff val="40000"/>
                      </a:schemeClr>
                    </a:solidFill>
                  </a:tcPr>
                </a:tc>
              </a:tr>
              <a:tr h="926994">
                <a:tc>
                  <a:txBody>
                    <a:bodyPr/>
                    <a:lstStyle/>
                    <a:p>
                      <a:pPr marL="0" marR="0" algn="l">
                        <a:lnSpc>
                          <a:spcPct val="115000"/>
                        </a:lnSpc>
                        <a:spcBef>
                          <a:spcPts val="0"/>
                        </a:spcBef>
                        <a:spcAft>
                          <a:spcPts val="0"/>
                        </a:spcAft>
                      </a:pPr>
                      <a:r>
                        <a:rPr lang="en-US" sz="1400" b="1" dirty="0">
                          <a:latin typeface="Times New Roman"/>
                          <a:ea typeface="Times New Roman"/>
                          <a:cs typeface="Times New Roman"/>
                        </a:rPr>
                        <a:t>Indication</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dirty="0">
                          <a:latin typeface="Times New Roman"/>
                          <a:ea typeface="Calibri"/>
                          <a:cs typeface="Times New Roman"/>
                        </a:rPr>
                        <a:t>First line</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dirty="0">
                          <a:latin typeface="Times New Roman"/>
                          <a:ea typeface="Calibri"/>
                          <a:cs typeface="Times New Roman"/>
                        </a:rPr>
                        <a:t>Metastatic CRPC</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dirty="0">
                          <a:latin typeface="Times New Roman"/>
                          <a:ea typeface="Calibri"/>
                          <a:cs typeface="Times New Roman"/>
                        </a:rPr>
                        <a:t>Metastatic CRPC</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dirty="0">
                          <a:latin typeface="Times New Roman"/>
                          <a:ea typeface="Calibri"/>
                          <a:cs typeface="Times New Roman"/>
                        </a:rPr>
                        <a:t>First line for asymptomatic </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dirty="0">
                          <a:latin typeface="Times New Roman"/>
                          <a:ea typeface="Calibri"/>
                          <a:cs typeface="Times New Roman"/>
                        </a:rPr>
                        <a:t>Second line after chemotherapy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a:latin typeface="Times New Roman"/>
                          <a:ea typeface="Calibri"/>
                          <a:cs typeface="Times New Roman"/>
                        </a:rPr>
                        <a:t>Second line after chemotherapy</a:t>
                      </a:r>
                      <a:endParaRPr lang="en-US" sz="140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0" marR="0" algn="l">
                        <a:lnSpc>
                          <a:spcPct val="115000"/>
                        </a:lnSpc>
                        <a:spcBef>
                          <a:spcPts val="0"/>
                        </a:spcBef>
                        <a:spcAft>
                          <a:spcPts val="0"/>
                        </a:spcAft>
                      </a:pPr>
                      <a:r>
                        <a:rPr lang="en-US" sz="1400" dirty="0">
                          <a:latin typeface="Times New Roman"/>
                          <a:ea typeface="Calibri"/>
                          <a:cs typeface="Times New Roman"/>
                        </a:rPr>
                        <a:t>First line chemotherapy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926994">
                <a:tc>
                  <a:txBody>
                    <a:bodyPr/>
                    <a:lstStyle/>
                    <a:p>
                      <a:pPr marL="0" marR="0" algn="l">
                        <a:lnSpc>
                          <a:spcPct val="115000"/>
                        </a:lnSpc>
                        <a:spcBef>
                          <a:spcPts val="0"/>
                        </a:spcBef>
                        <a:spcAft>
                          <a:spcPts val="0"/>
                        </a:spcAft>
                      </a:pPr>
                      <a:r>
                        <a:rPr lang="en-US" sz="1400" b="1" dirty="0">
                          <a:latin typeface="Times New Roman"/>
                          <a:ea typeface="Times New Roman"/>
                          <a:cs typeface="Times New Roman"/>
                        </a:rPr>
                        <a:t>Mechanism of action</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dirty="0">
                          <a:latin typeface="Times New Roman"/>
                          <a:ea typeface="Calibri"/>
                          <a:cs typeface="Times New Roman"/>
                        </a:rPr>
                        <a:t>Hormone agonists</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dirty="0">
                          <a:latin typeface="Times New Roman"/>
                          <a:ea typeface="Calibri"/>
                          <a:cs typeface="Times New Roman"/>
                        </a:rPr>
                        <a:t>CYP17A inhibitors</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dirty="0">
                          <a:latin typeface="Times New Roman"/>
                          <a:ea typeface="Calibri"/>
                          <a:cs typeface="Times New Roman"/>
                        </a:rPr>
                        <a:t>Androgen </a:t>
                      </a:r>
                      <a:r>
                        <a:rPr lang="en-US" sz="1400" dirty="0" err="1">
                          <a:latin typeface="Times New Roman"/>
                          <a:ea typeface="Calibri"/>
                          <a:cs typeface="Times New Roman"/>
                        </a:rPr>
                        <a:t>inhbitors</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dirty="0">
                          <a:latin typeface="Times New Roman"/>
                          <a:ea typeface="Calibri"/>
                          <a:cs typeface="Times New Roman"/>
                        </a:rPr>
                        <a:t>CTL4 inhibitors</a:t>
                      </a:r>
                      <a:endParaRPr lang="en-US" sz="1400" dirty="0">
                        <a:latin typeface="Calibri"/>
                        <a:ea typeface="Calibri"/>
                        <a:cs typeface="Times New Roman"/>
                      </a:endParaRPr>
                    </a:p>
                    <a:p>
                      <a:pPr marL="0" marR="0" algn="l">
                        <a:lnSpc>
                          <a:spcPct val="115000"/>
                        </a:lnSpc>
                        <a:spcBef>
                          <a:spcPts val="0"/>
                        </a:spcBef>
                        <a:spcAft>
                          <a:spcPts val="0"/>
                        </a:spcAft>
                      </a:pPr>
                      <a:r>
                        <a:rPr lang="en-US" sz="1400" dirty="0">
                          <a:latin typeface="Times New Roman"/>
                          <a:ea typeface="Calibri"/>
                          <a:cs typeface="Times New Roman"/>
                        </a:rPr>
                        <a:t>(immunotherapy)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a:latin typeface="Times New Roman"/>
                          <a:ea typeface="Calibri"/>
                          <a:cs typeface="Times New Roman"/>
                        </a:rPr>
                        <a:t>Alpha particle emitting</a:t>
                      </a:r>
                      <a:endParaRPr lang="en-US" sz="140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a:latin typeface="Times New Roman"/>
                          <a:ea typeface="Calibri"/>
                          <a:cs typeface="Times New Roman"/>
                        </a:rPr>
                        <a:t>Microtubule inhibitors</a:t>
                      </a:r>
                      <a:endParaRPr lang="en-US" sz="140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400" dirty="0">
                          <a:latin typeface="Times New Roman"/>
                          <a:ea typeface="Calibri"/>
                          <a:cs typeface="Times New Roman"/>
                        </a:rPr>
                        <a:t>Microtubule inhibitors</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2020611">
                <a:tc>
                  <a:txBody>
                    <a:bodyPr/>
                    <a:lstStyle/>
                    <a:p>
                      <a:pPr marL="0" marR="0" algn="l">
                        <a:lnSpc>
                          <a:spcPct val="115000"/>
                        </a:lnSpc>
                        <a:spcBef>
                          <a:spcPts val="0"/>
                        </a:spcBef>
                        <a:spcAft>
                          <a:spcPts val="0"/>
                        </a:spcAft>
                      </a:pPr>
                      <a:r>
                        <a:rPr lang="en-US" sz="1400" b="1" dirty="0">
                          <a:latin typeface="Times New Roman"/>
                          <a:ea typeface="Times New Roman"/>
                          <a:cs typeface="Times New Roman"/>
                        </a:rPr>
                        <a:t>Risk factors</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a:latin typeface="Times New Roman"/>
                          <a:ea typeface="Calibri"/>
                          <a:cs typeface="Times New Roman"/>
                        </a:rPr>
                        <a:t>Increased levels of testosterone</a:t>
                      </a:r>
                      <a:endParaRPr lang="en-US" sz="1400" dirty="0">
                        <a:latin typeface="Calibri"/>
                        <a:ea typeface="Calibri"/>
                        <a:cs typeface="Times New Roman"/>
                      </a:endParaRPr>
                    </a:p>
                    <a:p>
                      <a:pPr marL="166688" marR="0" lvl="0" indent="-166688" algn="l">
                        <a:lnSpc>
                          <a:spcPct val="115000"/>
                        </a:lnSpc>
                        <a:spcBef>
                          <a:spcPts val="0"/>
                        </a:spcBef>
                        <a:spcAft>
                          <a:spcPts val="0"/>
                        </a:spcAft>
                        <a:buFont typeface="Symbol"/>
                        <a:buChar char=""/>
                      </a:pPr>
                      <a:r>
                        <a:rPr lang="en-US" sz="1400" dirty="0">
                          <a:latin typeface="Times New Roman"/>
                          <a:ea typeface="Calibri"/>
                          <a:cs typeface="Times New Roman"/>
                        </a:rPr>
                        <a:t>Bone pain  </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err="1">
                          <a:latin typeface="Times New Roman"/>
                          <a:ea typeface="Calibri"/>
                          <a:cs typeface="Times New Roman"/>
                        </a:rPr>
                        <a:t>Mineralocorticoid</a:t>
                      </a:r>
                      <a:r>
                        <a:rPr lang="en-US" sz="1400" dirty="0">
                          <a:latin typeface="Times New Roman"/>
                          <a:ea typeface="Calibri"/>
                          <a:cs typeface="Times New Roman"/>
                        </a:rPr>
                        <a:t> excess</a:t>
                      </a:r>
                      <a:endParaRPr lang="en-US" sz="1400" dirty="0">
                        <a:latin typeface="Calibri"/>
                        <a:ea typeface="Calibri"/>
                        <a:cs typeface="Times New Roman"/>
                      </a:endParaRPr>
                    </a:p>
                    <a:p>
                      <a:pPr marL="166688" marR="0" lvl="0" indent="-166688" algn="l">
                        <a:lnSpc>
                          <a:spcPct val="115000"/>
                        </a:lnSpc>
                        <a:spcBef>
                          <a:spcPts val="0"/>
                        </a:spcBef>
                        <a:spcAft>
                          <a:spcPts val="0"/>
                        </a:spcAft>
                        <a:buFont typeface="Symbol"/>
                        <a:buChar char=""/>
                      </a:pPr>
                      <a:r>
                        <a:rPr lang="en-US" sz="1400" dirty="0" err="1" smtClean="0">
                          <a:latin typeface="Times New Roman"/>
                          <a:ea typeface="Calibri"/>
                          <a:cs typeface="Times New Roman"/>
                        </a:rPr>
                        <a:t>Hepatotoxicity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a:latin typeface="Times New Roman"/>
                          <a:ea typeface="Calibri"/>
                          <a:cs typeface="Times New Roman"/>
                        </a:rPr>
                        <a:t>Seizure</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err="1">
                          <a:latin typeface="Times New Roman"/>
                          <a:ea typeface="Calibri"/>
                          <a:cs typeface="Times New Roman"/>
                        </a:rPr>
                        <a:t>Cardiotoxicity</a:t>
                      </a:r>
                      <a:endParaRPr lang="en-US" sz="1400" dirty="0">
                        <a:latin typeface="Calibri"/>
                        <a:ea typeface="Calibri"/>
                        <a:cs typeface="Times New Roman"/>
                      </a:endParaRPr>
                    </a:p>
                    <a:p>
                      <a:pPr marL="166688" marR="0" lvl="0" indent="-166688" algn="l">
                        <a:lnSpc>
                          <a:spcPct val="115000"/>
                        </a:lnSpc>
                        <a:spcBef>
                          <a:spcPts val="0"/>
                        </a:spcBef>
                        <a:spcAft>
                          <a:spcPts val="0"/>
                        </a:spcAft>
                        <a:buFont typeface="Symbol"/>
                        <a:buChar char=""/>
                      </a:pPr>
                      <a:r>
                        <a:rPr lang="en-US" sz="1400" dirty="0" err="1">
                          <a:latin typeface="Times New Roman"/>
                          <a:ea typeface="Calibri"/>
                          <a:cs typeface="Times New Roman"/>
                        </a:rPr>
                        <a:t>Hepatotoxicity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a:latin typeface="Times New Roman"/>
                          <a:ea typeface="Calibri"/>
                          <a:cs typeface="Times New Roman"/>
                        </a:rPr>
                        <a:t>Bone marrow </a:t>
                      </a:r>
                      <a:r>
                        <a:rPr lang="en-US" sz="1400" dirty="0" smtClean="0">
                          <a:latin typeface="Times New Roman"/>
                          <a:ea typeface="Calibri"/>
                          <a:cs typeface="Times New Roman"/>
                        </a:rPr>
                        <a:t>suppression</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err="1">
                          <a:latin typeface="Times New Roman"/>
                          <a:ea typeface="Calibri"/>
                          <a:cs typeface="Times New Roman"/>
                        </a:rPr>
                        <a:t>Neutropenia</a:t>
                      </a:r>
                      <a:endParaRPr lang="en-US" sz="1400" dirty="0">
                        <a:latin typeface="Calibri"/>
                        <a:ea typeface="Calibri"/>
                        <a:cs typeface="Times New Roman"/>
                      </a:endParaRPr>
                    </a:p>
                    <a:p>
                      <a:pPr marL="166688" marR="0" lvl="0" indent="-166688" algn="l">
                        <a:lnSpc>
                          <a:spcPct val="115000"/>
                        </a:lnSpc>
                        <a:spcBef>
                          <a:spcPts val="0"/>
                        </a:spcBef>
                        <a:spcAft>
                          <a:spcPts val="0"/>
                        </a:spcAft>
                        <a:buFont typeface="Symbol"/>
                        <a:buChar char=""/>
                      </a:pPr>
                      <a:r>
                        <a:rPr lang="en-US" sz="1400" dirty="0">
                          <a:latin typeface="Times New Roman"/>
                          <a:ea typeface="Calibri"/>
                          <a:cs typeface="Times New Roman"/>
                        </a:rPr>
                        <a:t>Hypersensitivity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166688" marR="0" lvl="0" indent="-166688" algn="l">
                        <a:lnSpc>
                          <a:spcPct val="115000"/>
                        </a:lnSpc>
                        <a:spcBef>
                          <a:spcPts val="0"/>
                        </a:spcBef>
                        <a:spcAft>
                          <a:spcPts val="0"/>
                        </a:spcAft>
                        <a:buFont typeface="Symbol"/>
                        <a:buChar char=""/>
                      </a:pPr>
                      <a:r>
                        <a:rPr lang="en-US" sz="1400" dirty="0" err="1">
                          <a:latin typeface="Times New Roman"/>
                          <a:ea typeface="Calibri"/>
                          <a:cs typeface="Times New Roman"/>
                        </a:rPr>
                        <a:t>Neutropenia</a:t>
                      </a:r>
                      <a:endParaRPr lang="en-US" sz="1400" dirty="0">
                        <a:latin typeface="Calibri"/>
                        <a:ea typeface="Calibri"/>
                        <a:cs typeface="Times New Roman"/>
                      </a:endParaRPr>
                    </a:p>
                    <a:p>
                      <a:pPr marL="166688" marR="0" lvl="0" indent="-166688" algn="l">
                        <a:lnSpc>
                          <a:spcPct val="115000"/>
                        </a:lnSpc>
                        <a:spcBef>
                          <a:spcPts val="0"/>
                        </a:spcBef>
                        <a:spcAft>
                          <a:spcPts val="0"/>
                        </a:spcAft>
                        <a:buFont typeface="Symbol"/>
                        <a:buChar char=""/>
                      </a:pPr>
                      <a:r>
                        <a:rPr lang="en-US" sz="1400" dirty="0">
                          <a:latin typeface="Times New Roman"/>
                          <a:ea typeface="Calibri"/>
                          <a:cs typeface="Times New Roman"/>
                        </a:rPr>
                        <a:t>Hypersensitivity</a:t>
                      </a:r>
                      <a:endParaRPr lang="en-US" sz="1400" dirty="0">
                        <a:latin typeface="Calibri"/>
                        <a:ea typeface="Calibri"/>
                        <a:cs typeface="Times New Roman"/>
                      </a:endParaRPr>
                    </a:p>
                    <a:p>
                      <a:pPr marL="166688" marR="0" lvl="0" indent="-166688" algn="l">
                        <a:lnSpc>
                          <a:spcPct val="115000"/>
                        </a:lnSpc>
                        <a:spcBef>
                          <a:spcPts val="0"/>
                        </a:spcBef>
                        <a:spcAft>
                          <a:spcPts val="0"/>
                        </a:spcAft>
                        <a:buFont typeface="Symbol"/>
                        <a:buChar char=""/>
                      </a:pPr>
                      <a:r>
                        <a:rPr lang="en-US" sz="1400" dirty="0" err="1">
                          <a:latin typeface="Times New Roman"/>
                          <a:ea typeface="Calibri"/>
                          <a:cs typeface="Times New Roman"/>
                        </a:rPr>
                        <a:t>Hepatotoxicity</a:t>
                      </a:r>
                      <a:endParaRPr lang="en-US" sz="1400" dirty="0">
                        <a:latin typeface="Calibri"/>
                        <a:ea typeface="Calibri"/>
                        <a:cs typeface="Times New Roman"/>
                      </a:endParaRPr>
                    </a:p>
                  </a:txBody>
                  <a:tcPr marL="62856" marR="628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bl>
          </a:graphicData>
        </a:graphic>
      </p:graphicFrame>
      <p:sp>
        <p:nvSpPr>
          <p:cNvPr id="5"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Clinical Product Comparison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3945451311"/>
              </p:ext>
            </p:extLst>
          </p:nvPr>
        </p:nvGraphicFramePr>
        <p:xfrm>
          <a:off x="152401" y="570281"/>
          <a:ext cx="8839198" cy="6211519"/>
        </p:xfrm>
        <a:graphic>
          <a:graphicData uri="http://schemas.openxmlformats.org/drawingml/2006/table">
            <a:tbl>
              <a:tblPr firstRow="1" bandRow="1">
                <a:tableStyleId>{BC89EF96-8CEA-46FF-86C4-4CE0E7609802}</a:tableStyleId>
              </a:tblPr>
              <a:tblGrid>
                <a:gridCol w="1163052"/>
                <a:gridCol w="1163052"/>
                <a:gridCol w="2093494"/>
                <a:gridCol w="2015958"/>
                <a:gridCol w="1163052"/>
                <a:gridCol w="1240590"/>
              </a:tblGrid>
              <a:tr h="1030524">
                <a:tc>
                  <a:txBody>
                    <a:bodyPr/>
                    <a:lstStyle/>
                    <a:p>
                      <a:pPr algn="ctr"/>
                      <a:r>
                        <a:rPr lang="en-US" sz="1600" dirty="0" smtClean="0"/>
                        <a:t>Trial Name</a:t>
                      </a:r>
                      <a:endParaRPr lang="en-US" sz="1600" dirty="0"/>
                    </a:p>
                  </a:txBody>
                  <a:tcPr>
                    <a:solidFill>
                      <a:schemeClr val="accent1"/>
                    </a:solidFill>
                  </a:tcPr>
                </a:tc>
                <a:tc>
                  <a:txBody>
                    <a:bodyPr/>
                    <a:lstStyle/>
                    <a:p>
                      <a:pPr algn="ctr"/>
                      <a:r>
                        <a:rPr lang="en-US" sz="1600" dirty="0" smtClean="0"/>
                        <a:t>Company</a:t>
                      </a:r>
                      <a:endParaRPr lang="en-US" sz="1600" dirty="0"/>
                    </a:p>
                  </a:txBody>
                  <a:tcPr>
                    <a:solidFill>
                      <a:schemeClr val="accent1"/>
                    </a:solidFill>
                  </a:tcPr>
                </a:tc>
                <a:tc>
                  <a:txBody>
                    <a:bodyPr/>
                    <a:lstStyle/>
                    <a:p>
                      <a:pPr algn="ctr"/>
                      <a:r>
                        <a:rPr lang="en-US" sz="1600" dirty="0" smtClean="0"/>
                        <a:t>Patient</a:t>
                      </a:r>
                      <a:r>
                        <a:rPr lang="en-US" sz="1600" baseline="0" dirty="0" smtClean="0"/>
                        <a:t> Population</a:t>
                      </a:r>
                      <a:endParaRPr lang="en-US" sz="1600" dirty="0"/>
                    </a:p>
                  </a:txBody>
                  <a:tcPr>
                    <a:solidFill>
                      <a:schemeClr val="accent1"/>
                    </a:solidFill>
                  </a:tcPr>
                </a:tc>
                <a:tc>
                  <a:txBody>
                    <a:bodyPr/>
                    <a:lstStyle/>
                    <a:p>
                      <a:pPr algn="ctr"/>
                      <a:r>
                        <a:rPr lang="en-US" sz="1600" dirty="0" smtClean="0"/>
                        <a:t>Key Comparators</a:t>
                      </a:r>
                      <a:endParaRPr lang="en-US" sz="1600" dirty="0"/>
                    </a:p>
                  </a:txBody>
                  <a:tcPr>
                    <a:solidFill>
                      <a:schemeClr val="accent1"/>
                    </a:solidFill>
                  </a:tcPr>
                </a:tc>
                <a:tc>
                  <a:txBody>
                    <a:bodyPr/>
                    <a:lstStyle/>
                    <a:p>
                      <a:pPr algn="ctr"/>
                      <a:r>
                        <a:rPr lang="en-US" sz="1600" dirty="0" smtClean="0"/>
                        <a:t>Primary Endpoints</a:t>
                      </a:r>
                      <a:endParaRPr lang="en-US" sz="1600" dirty="0"/>
                    </a:p>
                  </a:txBody>
                  <a:tcPr>
                    <a:solidFill>
                      <a:schemeClr val="accent1"/>
                    </a:solidFill>
                  </a:tcPr>
                </a:tc>
                <a:tc>
                  <a:txBody>
                    <a:bodyPr/>
                    <a:lstStyle/>
                    <a:p>
                      <a:pPr algn="ctr"/>
                      <a:r>
                        <a:rPr lang="en-US" sz="1600" dirty="0" smtClean="0"/>
                        <a:t>Expected Primary completion</a:t>
                      </a:r>
                      <a:r>
                        <a:rPr lang="en-US" sz="1600" baseline="0" dirty="0" smtClean="0"/>
                        <a:t> date</a:t>
                      </a:r>
                      <a:endParaRPr lang="en-US" sz="1600" dirty="0"/>
                    </a:p>
                  </a:txBody>
                  <a:tcPr>
                    <a:solidFill>
                      <a:schemeClr val="accent1"/>
                    </a:solidFill>
                  </a:tcPr>
                </a:tc>
              </a:tr>
              <a:tr h="340859">
                <a:tc rowSpan="3">
                  <a:txBody>
                    <a:bodyPr/>
                    <a:lstStyle/>
                    <a:p>
                      <a:r>
                        <a:rPr lang="en-US" sz="1400" b="1" dirty="0" smtClean="0"/>
                        <a:t>PROSPECT</a:t>
                      </a:r>
                      <a:r>
                        <a:rPr lang="en-US" sz="1400" dirty="0" smtClean="0"/>
                        <a:t> (</a:t>
                      </a:r>
                      <a:r>
                        <a:rPr lang="en-US" sz="1400" dirty="0" err="1" smtClean="0"/>
                        <a:t>ProstVac</a:t>
                      </a:r>
                      <a:r>
                        <a:rPr lang="en-US" sz="1400" baseline="0" dirty="0" smtClean="0"/>
                        <a:t> – Ph III)</a:t>
                      </a:r>
                      <a:endParaRPr lang="en-US" sz="1400" dirty="0"/>
                    </a:p>
                  </a:txBody>
                  <a:tcPr>
                    <a:noFill/>
                  </a:tcPr>
                </a:tc>
                <a:tc rowSpan="3">
                  <a:txBody>
                    <a:bodyPr/>
                    <a:lstStyle/>
                    <a:p>
                      <a:r>
                        <a:rPr lang="en-US" sz="1400" dirty="0" smtClean="0"/>
                        <a:t>Bavarian Nordic,</a:t>
                      </a:r>
                      <a:r>
                        <a:rPr lang="en-US" sz="1400" baseline="0" dirty="0" smtClean="0"/>
                        <a:t> Inc</a:t>
                      </a:r>
                      <a:endParaRPr lang="en-US" sz="1400" dirty="0"/>
                    </a:p>
                  </a:txBody>
                  <a:tcPr>
                    <a:noFill/>
                  </a:tcPr>
                </a:tc>
                <a:tc rowSpan="3">
                  <a:txBody>
                    <a:bodyPr/>
                    <a:lstStyle/>
                    <a:p>
                      <a:r>
                        <a:rPr lang="en-US" sz="1400" dirty="0" smtClean="0"/>
                        <a:t>Asymptomatic or minimally</a:t>
                      </a:r>
                      <a:r>
                        <a:rPr lang="en-US" sz="1400" baseline="0" dirty="0" smtClean="0"/>
                        <a:t> symptomatic CRPC</a:t>
                      </a:r>
                      <a:endParaRPr lang="en-US" sz="1400" dirty="0"/>
                    </a:p>
                  </a:txBody>
                  <a:tcPr>
                    <a:noFill/>
                  </a:tcPr>
                </a:tc>
                <a:tc>
                  <a:txBody>
                    <a:bodyPr/>
                    <a:lstStyle/>
                    <a:p>
                      <a:r>
                        <a:rPr lang="en-US" sz="1400" dirty="0" err="1" smtClean="0"/>
                        <a:t>ProstVac</a:t>
                      </a:r>
                      <a:r>
                        <a:rPr lang="en-US" sz="1400" dirty="0" smtClean="0"/>
                        <a:t> + GM-CSF</a:t>
                      </a:r>
                      <a:endParaRPr lang="en-US" sz="1400" dirty="0"/>
                    </a:p>
                  </a:txBody>
                  <a:tcPr/>
                </a:tc>
                <a:tc rowSpan="3">
                  <a:txBody>
                    <a:bodyPr/>
                    <a:lstStyle/>
                    <a:p>
                      <a:r>
                        <a:rPr lang="en-US" sz="1400" dirty="0" smtClean="0"/>
                        <a:t>Overall survival</a:t>
                      </a:r>
                      <a:endParaRPr lang="en-US" sz="1400" dirty="0"/>
                    </a:p>
                  </a:txBody>
                  <a:tcPr>
                    <a:noFill/>
                  </a:tcPr>
                </a:tc>
                <a:tc rowSpan="3">
                  <a:txBody>
                    <a:bodyPr/>
                    <a:lstStyle/>
                    <a:p>
                      <a:r>
                        <a:rPr lang="en-US" sz="1400" dirty="0" smtClean="0"/>
                        <a:t>Dec 2015</a:t>
                      </a:r>
                      <a:endParaRPr lang="en-US" sz="1400" dirty="0"/>
                    </a:p>
                  </a:txBody>
                  <a:tcPr>
                    <a:noFill/>
                  </a:tcPr>
                </a:tc>
              </a:tr>
              <a:tr h="3408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ProstVac</a:t>
                      </a:r>
                      <a:r>
                        <a:rPr lang="en-US" sz="1400" dirty="0" smtClean="0"/>
                        <a:t> + Placebo</a:t>
                      </a:r>
                    </a:p>
                  </a:txBody>
                  <a:tcPr/>
                </a:tc>
                <a:tc vMerge="1">
                  <a:txBody>
                    <a:bodyPr/>
                    <a:lstStyle/>
                    <a:p>
                      <a:endParaRPr lang="en-US"/>
                    </a:p>
                  </a:txBody>
                  <a:tcPr/>
                </a:tc>
                <a:tc vMerge="1">
                  <a:txBody>
                    <a:bodyPr/>
                    <a:lstStyle/>
                    <a:p>
                      <a:endParaRPr lang="en-US"/>
                    </a:p>
                  </a:txBody>
                  <a:tcPr/>
                </a:tc>
              </a:tr>
              <a:tr h="3408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 + Placebo</a:t>
                      </a:r>
                      <a:endParaRPr lang="en-US" sz="1400" dirty="0"/>
                    </a:p>
                  </a:txBody>
                  <a:tcPr/>
                </a:tc>
                <a:tc vMerge="1">
                  <a:txBody>
                    <a:bodyPr/>
                    <a:lstStyle/>
                    <a:p>
                      <a:endParaRPr lang="en-US"/>
                    </a:p>
                  </a:txBody>
                  <a:tcPr/>
                </a:tc>
                <a:tc vMerge="1">
                  <a:txBody>
                    <a:bodyPr/>
                    <a:lstStyle/>
                    <a:p>
                      <a:endParaRPr lang="en-US"/>
                    </a:p>
                  </a:txBody>
                  <a:tcPr/>
                </a:tc>
              </a:tr>
              <a:tr h="294435">
                <a:tc rowSpan="2">
                  <a:txBody>
                    <a:bodyPr/>
                    <a:lstStyle/>
                    <a:p>
                      <a:r>
                        <a:rPr lang="en-US" sz="1400" b="1" dirty="0" smtClean="0"/>
                        <a:t>ARAMIS</a:t>
                      </a:r>
                      <a:r>
                        <a:rPr lang="en-US" sz="1400" baseline="0" dirty="0" smtClean="0"/>
                        <a:t> ( ODM-201 – Ph III)</a:t>
                      </a:r>
                      <a:endParaRPr lang="en-US" sz="1400" dirty="0"/>
                    </a:p>
                  </a:txBody>
                  <a:tcPr/>
                </a:tc>
                <a:tc rowSpan="2">
                  <a:txBody>
                    <a:bodyPr/>
                    <a:lstStyle/>
                    <a:p>
                      <a:r>
                        <a:rPr lang="en-US" sz="1400" dirty="0" smtClean="0"/>
                        <a:t>Bayer</a:t>
                      </a:r>
                      <a:endParaRPr lang="en-US" sz="1400" dirty="0"/>
                    </a:p>
                  </a:txBody>
                  <a:tcPr/>
                </a:tc>
                <a:tc rowSpan="2">
                  <a:txBody>
                    <a:bodyPr/>
                    <a:lstStyle/>
                    <a:p>
                      <a:r>
                        <a:rPr lang="en-US" sz="1400" dirty="0" smtClean="0"/>
                        <a:t>High risk</a:t>
                      </a:r>
                      <a:r>
                        <a:rPr lang="en-US" sz="1400" baseline="0" dirty="0" smtClean="0"/>
                        <a:t> non metastatic castration resistant prostate cancer</a:t>
                      </a:r>
                      <a:endParaRPr lang="en-US" sz="1400" dirty="0"/>
                    </a:p>
                  </a:txBody>
                  <a:tcPr/>
                </a:tc>
                <a:tc>
                  <a:txBody>
                    <a:bodyPr/>
                    <a:lstStyle/>
                    <a:p>
                      <a:r>
                        <a:rPr lang="en-US" sz="1400" dirty="0" smtClean="0"/>
                        <a:t>ODM-201</a:t>
                      </a:r>
                      <a:endParaRPr lang="en-US" sz="1400" dirty="0"/>
                    </a:p>
                  </a:txBody>
                  <a:tcPr/>
                </a:tc>
                <a:tc rowSpan="2">
                  <a:txBody>
                    <a:bodyPr/>
                    <a:lstStyle/>
                    <a:p>
                      <a:r>
                        <a:rPr lang="en-US" sz="1400" dirty="0" smtClean="0"/>
                        <a:t>Disease free survival</a:t>
                      </a:r>
                      <a:endParaRPr lang="en-US" sz="1400" dirty="0"/>
                    </a:p>
                  </a:txBody>
                  <a:tcPr/>
                </a:tc>
                <a:tc rowSpan="2">
                  <a:txBody>
                    <a:bodyPr/>
                    <a:lstStyle/>
                    <a:p>
                      <a:r>
                        <a:rPr lang="en-US" sz="1400" dirty="0" smtClean="0"/>
                        <a:t>Mar 2018</a:t>
                      </a:r>
                      <a:endParaRPr lang="en-US" sz="1400" dirty="0"/>
                    </a:p>
                  </a:txBody>
                  <a:tcPr/>
                </a:tc>
              </a:tr>
              <a:tr h="50876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a:tc>
                <a:tc vMerge="1">
                  <a:txBody>
                    <a:bodyPr/>
                    <a:lstStyle/>
                    <a:p>
                      <a:endParaRPr lang="en-US"/>
                    </a:p>
                  </a:txBody>
                  <a:tcPr/>
                </a:tc>
                <a:tc vMerge="1">
                  <a:txBody>
                    <a:bodyPr/>
                    <a:lstStyle/>
                    <a:p>
                      <a:endParaRPr lang="en-US"/>
                    </a:p>
                  </a:txBody>
                  <a:tcPr/>
                </a:tc>
              </a:tr>
              <a:tr h="294435">
                <a:tc rowSpan="2">
                  <a:txBody>
                    <a:bodyPr/>
                    <a:lstStyle/>
                    <a:p>
                      <a:r>
                        <a:rPr lang="en-US" sz="1400" b="1" dirty="0" smtClean="0"/>
                        <a:t>SPARTAN </a:t>
                      </a:r>
                      <a:r>
                        <a:rPr lang="en-US" sz="1400" dirty="0" smtClean="0"/>
                        <a:t>(ARN- 509)</a:t>
                      </a:r>
                      <a:endParaRPr lang="en-US" sz="1400" dirty="0"/>
                    </a:p>
                  </a:txBody>
                  <a:tcPr/>
                </a:tc>
                <a:tc rowSpan="2">
                  <a:txBody>
                    <a:bodyPr/>
                    <a:lstStyle/>
                    <a:p>
                      <a:r>
                        <a:rPr lang="en-US" sz="1400" dirty="0" smtClean="0"/>
                        <a:t>Argon </a:t>
                      </a:r>
                      <a:r>
                        <a:rPr lang="en-US" sz="1400" dirty="0" err="1" smtClean="0"/>
                        <a:t>Pharma</a:t>
                      </a:r>
                      <a:r>
                        <a:rPr lang="en-US" sz="1400" dirty="0" smtClean="0"/>
                        <a:t>/ J</a:t>
                      </a:r>
                      <a:r>
                        <a:rPr lang="en-US" sz="1400" baseline="0" dirty="0" smtClean="0"/>
                        <a:t>&amp;J</a:t>
                      </a:r>
                      <a:endParaRPr lang="en-US" sz="1400" dirty="0"/>
                    </a:p>
                  </a:txBody>
                  <a:tcPr/>
                </a:tc>
                <a:tc rowSpan="2">
                  <a:txBody>
                    <a:bodyPr/>
                    <a:lstStyle/>
                    <a:p>
                      <a:r>
                        <a:rPr lang="en-US" sz="1400" baseline="0" dirty="0" smtClean="0"/>
                        <a:t>non metastatic castration resistant prostate cancer</a:t>
                      </a:r>
                      <a:endParaRPr lang="en-US" sz="1400" dirty="0"/>
                    </a:p>
                  </a:txBody>
                  <a:tcPr/>
                </a:tc>
                <a:tc>
                  <a:txBody>
                    <a:bodyPr/>
                    <a:lstStyle/>
                    <a:p>
                      <a:r>
                        <a:rPr lang="en-US" sz="1400" dirty="0" smtClean="0"/>
                        <a:t>ARN-509</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Disease free survival</a:t>
                      </a:r>
                    </a:p>
                    <a:p>
                      <a:endParaRPr lang="en-US" sz="1400" dirty="0"/>
                    </a:p>
                  </a:txBody>
                  <a:tcPr/>
                </a:tc>
                <a:tc rowSpan="2">
                  <a:txBody>
                    <a:bodyPr/>
                    <a:lstStyle/>
                    <a:p>
                      <a:r>
                        <a:rPr lang="en-US" sz="1400" dirty="0" smtClean="0"/>
                        <a:t>Dec 2016</a:t>
                      </a:r>
                      <a:endParaRPr lang="en-US" sz="1400" dirty="0"/>
                    </a:p>
                  </a:txBody>
                  <a:tcPr/>
                </a:tc>
              </a:tr>
              <a:tr h="4210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a:tc>
                <a:tc vMerge="1">
                  <a:txBody>
                    <a:bodyPr/>
                    <a:lstStyle/>
                    <a:p>
                      <a:endParaRPr lang="en-US"/>
                    </a:p>
                  </a:txBody>
                  <a:tcPr/>
                </a:tc>
                <a:tc vMerge="1">
                  <a:txBody>
                    <a:bodyPr/>
                    <a:lstStyle/>
                    <a:p>
                      <a:endParaRPr lang="en-US"/>
                    </a:p>
                  </a:txBody>
                  <a:tcPr/>
                </a:tc>
              </a:tr>
              <a:tr h="500540">
                <a:tc rowSpan="2">
                  <a:txBody>
                    <a:bodyPr/>
                    <a:lstStyle/>
                    <a:p>
                      <a:r>
                        <a:rPr lang="en-US" sz="1400" b="1" dirty="0" smtClean="0"/>
                        <a:t>SYNERGY</a:t>
                      </a:r>
                      <a:r>
                        <a:rPr lang="en-US" sz="1400" dirty="0" smtClean="0"/>
                        <a:t> ( </a:t>
                      </a:r>
                      <a:r>
                        <a:rPr lang="en-US" sz="1400" dirty="0" err="1" smtClean="0"/>
                        <a:t>Custirsen</a:t>
                      </a:r>
                      <a:r>
                        <a:rPr lang="en-US" sz="1400" dirty="0" smtClean="0"/>
                        <a:t> – Ph III)</a:t>
                      </a:r>
                      <a:endParaRPr lang="en-US" sz="1400" dirty="0"/>
                    </a:p>
                  </a:txBody>
                  <a:tcPr/>
                </a:tc>
                <a:tc rowSpan="2">
                  <a:txBody>
                    <a:bodyPr/>
                    <a:lstStyle/>
                    <a:p>
                      <a:r>
                        <a:rPr lang="en-US" sz="1400" dirty="0" err="1" smtClean="0"/>
                        <a:t>OncoGenex</a:t>
                      </a:r>
                      <a:endParaRPr lang="en-US" sz="1400" dirty="0"/>
                    </a:p>
                  </a:txBody>
                  <a:tcPr/>
                </a:tc>
                <a:tc rowSpan="2">
                  <a:txBody>
                    <a:bodyPr/>
                    <a:lstStyle/>
                    <a:p>
                      <a:r>
                        <a:rPr lang="en-US" sz="1400" dirty="0" smtClean="0"/>
                        <a:t>CRPC already received ADT</a:t>
                      </a:r>
                      <a:endParaRPr lang="en-US" sz="1400" dirty="0"/>
                    </a:p>
                  </a:txBody>
                  <a:tcPr/>
                </a:tc>
                <a:tc>
                  <a:txBody>
                    <a:bodyPr/>
                    <a:lstStyle/>
                    <a:p>
                      <a:r>
                        <a:rPr lang="en-US" sz="1400" dirty="0" err="1" smtClean="0"/>
                        <a:t>Custirsen</a:t>
                      </a:r>
                      <a:r>
                        <a:rPr lang="en-US" sz="1400" dirty="0" smtClean="0"/>
                        <a:t> + </a:t>
                      </a:r>
                      <a:r>
                        <a:rPr lang="en-US" sz="1400" dirty="0" err="1" smtClean="0"/>
                        <a:t>docetaxel</a:t>
                      </a:r>
                      <a:r>
                        <a:rPr lang="en-US" sz="1400" dirty="0" smtClean="0"/>
                        <a:t> + prednisone </a:t>
                      </a:r>
                      <a:endParaRPr lang="en-US" sz="1400" dirty="0"/>
                    </a:p>
                  </a:txBody>
                  <a:tcPr/>
                </a:tc>
                <a:tc rowSpan="2">
                  <a:txBody>
                    <a:bodyPr/>
                    <a:lstStyle/>
                    <a:p>
                      <a:r>
                        <a:rPr lang="en-US" sz="1400" dirty="0" smtClean="0"/>
                        <a:t>Overall survival</a:t>
                      </a:r>
                      <a:endParaRPr lang="en-US" sz="1400" dirty="0"/>
                    </a:p>
                  </a:txBody>
                  <a:tcPr/>
                </a:tc>
                <a:tc rowSpan="2">
                  <a:txBody>
                    <a:bodyPr/>
                    <a:lstStyle/>
                    <a:p>
                      <a:r>
                        <a:rPr lang="en-US" sz="1400" dirty="0" smtClean="0"/>
                        <a:t>Feb 2014</a:t>
                      </a:r>
                      <a:endParaRPr lang="en-US" sz="1400" dirty="0"/>
                    </a:p>
                  </a:txBody>
                  <a:tcPr/>
                </a:tc>
              </a:tr>
              <a:tr h="3408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docetaxel</a:t>
                      </a:r>
                      <a:r>
                        <a:rPr lang="en-US" sz="1400" dirty="0" smtClean="0"/>
                        <a:t> + prednisone</a:t>
                      </a:r>
                      <a:endParaRPr lang="en-US" sz="1400" dirty="0"/>
                    </a:p>
                  </a:txBody>
                  <a:tcPr/>
                </a:tc>
                <a:tc vMerge="1">
                  <a:txBody>
                    <a:bodyPr/>
                    <a:lstStyle/>
                    <a:p>
                      <a:endParaRPr lang="en-US"/>
                    </a:p>
                  </a:txBody>
                  <a:tcPr/>
                </a:tc>
                <a:tc vMerge="1">
                  <a:txBody>
                    <a:bodyPr/>
                    <a:lstStyle/>
                    <a:p>
                      <a:endParaRPr lang="en-US"/>
                    </a:p>
                  </a:txBody>
                  <a:tcPr/>
                </a:tc>
              </a:tr>
              <a:tr h="500540">
                <a:tc rowSpan="2">
                  <a:txBody>
                    <a:bodyPr/>
                    <a:lstStyle/>
                    <a:p>
                      <a:r>
                        <a:rPr lang="en-US" sz="1400" b="1" dirty="0" smtClean="0"/>
                        <a:t>AFFINITY </a:t>
                      </a:r>
                      <a:r>
                        <a:rPr lang="en-US" sz="1400" dirty="0" smtClean="0"/>
                        <a:t>(</a:t>
                      </a:r>
                      <a:r>
                        <a:rPr lang="en-US" sz="1400" dirty="0" err="1" smtClean="0"/>
                        <a:t>Custirsen</a:t>
                      </a:r>
                      <a:r>
                        <a:rPr lang="en-US" sz="1400" dirty="0" smtClean="0"/>
                        <a:t> – Ph III)</a:t>
                      </a:r>
                      <a:endParaRPr lang="en-US" sz="1400" dirty="0"/>
                    </a:p>
                  </a:txBody>
                  <a:tcPr/>
                </a:tc>
                <a:tc rowSpan="2">
                  <a:txBody>
                    <a:bodyPr/>
                    <a:lstStyle/>
                    <a:p>
                      <a:r>
                        <a:rPr lang="en-US" sz="1400" dirty="0" err="1" smtClean="0"/>
                        <a:t>OncoGenex</a:t>
                      </a:r>
                      <a:endParaRPr lang="en-US" sz="1400" dirty="0"/>
                    </a:p>
                  </a:txBody>
                  <a:tcPr/>
                </a:tc>
                <a:tc rowSpan="2">
                  <a:txBody>
                    <a:bodyPr/>
                    <a:lstStyle/>
                    <a:p>
                      <a:r>
                        <a:rPr lang="en-US" sz="1400" dirty="0" smtClean="0"/>
                        <a:t>CRPC, second line</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Custirsen</a:t>
                      </a:r>
                      <a:r>
                        <a:rPr lang="en-US" sz="1400" dirty="0" smtClean="0"/>
                        <a:t> + </a:t>
                      </a:r>
                      <a:r>
                        <a:rPr lang="en-US" sz="1400" dirty="0" err="1" smtClean="0"/>
                        <a:t>cabazitaxel</a:t>
                      </a:r>
                      <a:r>
                        <a:rPr lang="en-US" sz="1400" baseline="0" dirty="0" smtClean="0"/>
                        <a:t> </a:t>
                      </a:r>
                      <a:r>
                        <a:rPr lang="en-US" sz="1400" dirty="0" smtClean="0"/>
                        <a:t>+ prednisone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Overall survival</a:t>
                      </a:r>
                    </a:p>
                    <a:p>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Dec 2015</a:t>
                      </a:r>
                    </a:p>
                    <a:p>
                      <a:endParaRPr lang="en-US" sz="1400" dirty="0"/>
                    </a:p>
                  </a:txBody>
                  <a:tcPr/>
                </a:tc>
              </a:tr>
              <a:tr h="3408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cabazitaxel</a:t>
                      </a:r>
                      <a:r>
                        <a:rPr lang="en-US" sz="1400" baseline="0" dirty="0" smtClean="0"/>
                        <a:t> </a:t>
                      </a:r>
                      <a:r>
                        <a:rPr lang="en-US" sz="1400" dirty="0" smtClean="0"/>
                        <a:t>+ prednisone</a:t>
                      </a:r>
                      <a:endParaRPr lang="en-US" sz="1400" dirty="0"/>
                    </a:p>
                  </a:txBody>
                  <a:tcPr/>
                </a:tc>
                <a:tc vMerge="1">
                  <a:txBody>
                    <a:bodyPr/>
                    <a:lstStyle/>
                    <a:p>
                      <a:endParaRPr lang="en-US"/>
                    </a:p>
                  </a:txBody>
                  <a:tcPr/>
                </a:tc>
                <a:tc vMerge="1">
                  <a:txBody>
                    <a:bodyPr/>
                    <a:lstStyle/>
                    <a:p>
                      <a:endParaRPr lang="en-US"/>
                    </a:p>
                  </a:txBody>
                  <a:tcPr/>
                </a:tc>
              </a:tr>
              <a:tr h="500540">
                <a:tc rowSpan="2">
                  <a:txBody>
                    <a:bodyPr/>
                    <a:lstStyle/>
                    <a:p>
                      <a:r>
                        <a:rPr lang="en-US" sz="1400" b="1" dirty="0" smtClean="0"/>
                        <a:t>PACIFIC </a:t>
                      </a:r>
                      <a:r>
                        <a:rPr lang="en-US" sz="1400" dirty="0" smtClean="0"/>
                        <a:t>(</a:t>
                      </a:r>
                      <a:r>
                        <a:rPr lang="en-US" sz="1400" dirty="0" err="1" smtClean="0"/>
                        <a:t>Apatorsen</a:t>
                      </a:r>
                      <a:r>
                        <a:rPr lang="en-US" sz="1400" dirty="0" smtClean="0"/>
                        <a:t> – Ph II)</a:t>
                      </a:r>
                      <a:endParaRPr lang="en-US" sz="1400" dirty="0"/>
                    </a:p>
                  </a:txBody>
                  <a:tcPr/>
                </a:tc>
                <a:tc rowSpan="2">
                  <a:txBody>
                    <a:bodyPr/>
                    <a:lstStyle/>
                    <a:p>
                      <a:r>
                        <a:rPr lang="en-US" sz="1400" dirty="0" err="1" smtClean="0"/>
                        <a:t>OncoGenex</a:t>
                      </a:r>
                      <a:endParaRPr lang="en-US" sz="1400" dirty="0"/>
                    </a:p>
                  </a:txBody>
                  <a:tcPr/>
                </a:tc>
                <a:tc rowSpan="2">
                  <a:txBody>
                    <a:bodyPr/>
                    <a:lstStyle/>
                    <a:p>
                      <a:r>
                        <a:rPr lang="en-US" sz="1400" dirty="0" smtClean="0"/>
                        <a:t>CRPC, second line</a:t>
                      </a:r>
                      <a:endParaRPr lang="en-US" sz="1400" dirty="0"/>
                    </a:p>
                  </a:txBody>
                  <a:tcPr/>
                </a:tc>
                <a:tc>
                  <a:txBody>
                    <a:bodyPr/>
                    <a:lstStyle/>
                    <a:p>
                      <a:r>
                        <a:rPr lang="en-US" sz="1400" dirty="0" err="1" smtClean="0"/>
                        <a:t>Apatorsen</a:t>
                      </a:r>
                      <a:r>
                        <a:rPr lang="en-US" sz="1400" dirty="0" smtClean="0"/>
                        <a:t> + standard</a:t>
                      </a:r>
                      <a:r>
                        <a:rPr lang="en-US" sz="1400" baseline="0" dirty="0" smtClean="0"/>
                        <a:t> therapy</a:t>
                      </a:r>
                      <a:endParaRPr lang="en-US" sz="1400" dirty="0"/>
                    </a:p>
                  </a:txBody>
                  <a:tcPr/>
                </a:tc>
                <a:tc rowSpan="2">
                  <a:txBody>
                    <a:bodyPr/>
                    <a:lstStyle/>
                    <a:p>
                      <a:r>
                        <a:rPr lang="en-US" sz="1400" dirty="0" smtClean="0"/>
                        <a:t>Progression free survival</a:t>
                      </a:r>
                      <a:endParaRPr lang="en-US" sz="1400" dirty="0"/>
                    </a:p>
                  </a:txBody>
                  <a:tcPr/>
                </a:tc>
                <a:tc rowSpan="2">
                  <a:txBody>
                    <a:bodyPr/>
                    <a:lstStyle/>
                    <a:p>
                      <a:r>
                        <a:rPr lang="en-US" sz="1400" dirty="0" smtClean="0"/>
                        <a:t>Jun 2015</a:t>
                      </a:r>
                      <a:endParaRPr lang="en-US" sz="1400" dirty="0"/>
                    </a:p>
                  </a:txBody>
                  <a:tcPr marL="0" marR="0" marT="0" marB="0"/>
                </a:tc>
              </a:tr>
              <a:tr h="3408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Standard therapy</a:t>
                      </a:r>
                      <a:endParaRPr lang="en-US" sz="1400" dirty="0"/>
                    </a:p>
                  </a:txBody>
                  <a:tcPr/>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xmlns="" val="3832577169"/>
              </p:ext>
            </p:extLst>
          </p:nvPr>
        </p:nvGraphicFramePr>
        <p:xfrm>
          <a:off x="152400" y="762000"/>
          <a:ext cx="8991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57200" y="5257800"/>
            <a:ext cx="685800" cy="338554"/>
          </a:xfrm>
          <a:prstGeom prst="rect">
            <a:avLst/>
          </a:prstGeom>
          <a:noFill/>
        </p:spPr>
        <p:txBody>
          <a:bodyPr wrap="square" rtlCol="0">
            <a:spAutoFit/>
          </a:bodyPr>
          <a:lstStyle/>
          <a:p>
            <a:r>
              <a:rPr lang="en-US" sz="1600" b="1" dirty="0" smtClean="0"/>
              <a:t>DOSE</a:t>
            </a:r>
            <a:endParaRPr lang="en-US" sz="1600" b="1" dirty="0"/>
          </a:p>
        </p:txBody>
      </p:sp>
      <p:sp>
        <p:nvSpPr>
          <p:cNvPr id="10" name="TextBox 9"/>
          <p:cNvSpPr txBox="1"/>
          <p:nvPr/>
        </p:nvSpPr>
        <p:spPr>
          <a:xfrm>
            <a:off x="1691640" y="5257800"/>
            <a:ext cx="822960" cy="830997"/>
          </a:xfrm>
          <a:prstGeom prst="rect">
            <a:avLst/>
          </a:prstGeom>
          <a:noFill/>
        </p:spPr>
        <p:txBody>
          <a:bodyPr wrap="square" rtlCol="0">
            <a:spAutoFit/>
          </a:bodyPr>
          <a:lstStyle/>
          <a:p>
            <a:pPr algn="ctr"/>
            <a:r>
              <a:rPr lang="en-US" sz="1200" dirty="0" smtClean="0"/>
              <a:t>1000mg orally once a day</a:t>
            </a:r>
            <a:endParaRPr lang="en-US" sz="1200" dirty="0"/>
          </a:p>
        </p:txBody>
      </p:sp>
      <p:sp>
        <p:nvSpPr>
          <p:cNvPr id="13" name="TextBox 12"/>
          <p:cNvSpPr txBox="1"/>
          <p:nvPr/>
        </p:nvSpPr>
        <p:spPr>
          <a:xfrm>
            <a:off x="3234690" y="5257800"/>
            <a:ext cx="822960" cy="830997"/>
          </a:xfrm>
          <a:prstGeom prst="rect">
            <a:avLst/>
          </a:prstGeom>
          <a:noFill/>
        </p:spPr>
        <p:txBody>
          <a:bodyPr wrap="square" rtlCol="0">
            <a:spAutoFit/>
          </a:bodyPr>
          <a:lstStyle/>
          <a:p>
            <a:pPr algn="ctr"/>
            <a:r>
              <a:rPr lang="en-US" sz="1200" dirty="0" smtClean="0"/>
              <a:t>160mg orally once a day</a:t>
            </a:r>
            <a:endParaRPr lang="en-US" sz="1200" dirty="0"/>
          </a:p>
        </p:txBody>
      </p:sp>
      <p:sp>
        <p:nvSpPr>
          <p:cNvPr id="18" name="TextBox 17"/>
          <p:cNvSpPr txBox="1"/>
          <p:nvPr/>
        </p:nvSpPr>
        <p:spPr>
          <a:xfrm>
            <a:off x="4777740" y="5257800"/>
            <a:ext cx="822960" cy="646331"/>
          </a:xfrm>
          <a:prstGeom prst="rect">
            <a:avLst/>
          </a:prstGeom>
          <a:noFill/>
        </p:spPr>
        <p:txBody>
          <a:bodyPr wrap="square" rtlCol="0">
            <a:spAutoFit/>
          </a:bodyPr>
          <a:lstStyle/>
          <a:p>
            <a:pPr algn="ctr"/>
            <a:r>
              <a:rPr lang="en-US" sz="1200" dirty="0" smtClean="0"/>
              <a:t>250mL IV once in 2 weeks</a:t>
            </a:r>
            <a:endParaRPr lang="en-US" sz="1200" dirty="0"/>
          </a:p>
        </p:txBody>
      </p:sp>
      <p:sp>
        <p:nvSpPr>
          <p:cNvPr id="23" name="TextBox 22"/>
          <p:cNvSpPr txBox="1"/>
          <p:nvPr/>
        </p:nvSpPr>
        <p:spPr>
          <a:xfrm>
            <a:off x="6320790" y="5257800"/>
            <a:ext cx="822960" cy="646331"/>
          </a:xfrm>
          <a:prstGeom prst="rect">
            <a:avLst/>
          </a:prstGeom>
          <a:noFill/>
        </p:spPr>
        <p:txBody>
          <a:bodyPr wrap="square" rtlCol="0">
            <a:spAutoFit/>
          </a:bodyPr>
          <a:lstStyle/>
          <a:p>
            <a:pPr algn="ctr"/>
            <a:r>
              <a:rPr lang="en-US" sz="1200" dirty="0" smtClean="0"/>
              <a:t>50mg IV once in 3 weeks</a:t>
            </a:r>
            <a:endParaRPr lang="en-US" sz="1200" dirty="0"/>
          </a:p>
        </p:txBody>
      </p:sp>
      <p:sp>
        <p:nvSpPr>
          <p:cNvPr id="24" name="TextBox 23"/>
          <p:cNvSpPr txBox="1"/>
          <p:nvPr/>
        </p:nvSpPr>
        <p:spPr>
          <a:xfrm>
            <a:off x="7863840" y="5257800"/>
            <a:ext cx="822960" cy="830997"/>
          </a:xfrm>
          <a:prstGeom prst="rect">
            <a:avLst/>
          </a:prstGeom>
          <a:noFill/>
        </p:spPr>
        <p:txBody>
          <a:bodyPr wrap="square" rtlCol="0">
            <a:spAutoFit/>
          </a:bodyPr>
          <a:lstStyle/>
          <a:p>
            <a:pPr algn="ctr"/>
            <a:r>
              <a:rPr lang="en-US" sz="1200" dirty="0" smtClean="0"/>
              <a:t>50mg radiation once in  weeks</a:t>
            </a:r>
            <a:endParaRPr lang="en-US" sz="1200" dirty="0"/>
          </a:p>
        </p:txBody>
      </p:sp>
      <p:sp>
        <p:nvSpPr>
          <p:cNvPr id="25"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Pricing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dna-gray-medical-ppt-backgrounds-powerpoint.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10555" b="78889"/>
          <a:stretch/>
        </p:blipFill>
        <p:spPr bwMode="auto">
          <a:xfrm>
            <a:off x="-30480" y="0"/>
            <a:ext cx="9174480" cy="7239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41960" y="-209550"/>
            <a:ext cx="8229600" cy="1143000"/>
          </a:xfrm>
        </p:spPr>
        <p:txBody>
          <a:bodyPr/>
          <a:lstStyle/>
          <a:p>
            <a:r>
              <a:rPr lang="en-US" b="1" dirty="0" smtClean="0">
                <a:solidFill>
                  <a:schemeClr val="bg1"/>
                </a:solidFill>
                <a:latin typeface="Bell MT" pitchFamily="18" charset="0"/>
              </a:rPr>
              <a:t>Aim &amp; Objectives </a:t>
            </a:r>
            <a:endParaRPr lang="en-US" b="1" dirty="0">
              <a:solidFill>
                <a:schemeClr val="bg1"/>
              </a:solidFill>
              <a:latin typeface="Bell MT" pitchFamily="18" charset="0"/>
            </a:endParaRPr>
          </a:p>
        </p:txBody>
      </p:sp>
      <p:sp>
        <p:nvSpPr>
          <p:cNvPr id="3" name="Content Placeholder 2"/>
          <p:cNvSpPr>
            <a:spLocks noGrp="1"/>
          </p:cNvSpPr>
          <p:nvPr>
            <p:ph idx="1"/>
          </p:nvPr>
        </p:nvSpPr>
        <p:spPr>
          <a:xfrm>
            <a:off x="403860" y="914400"/>
            <a:ext cx="8305800" cy="4267200"/>
          </a:xfrm>
        </p:spPr>
        <p:txBody>
          <a:bodyPr>
            <a:normAutofit fontScale="77500" lnSpcReduction="20000"/>
          </a:bodyPr>
          <a:lstStyle/>
          <a:p>
            <a:pPr>
              <a:lnSpc>
                <a:spcPct val="120000"/>
              </a:lnSpc>
            </a:pPr>
            <a:r>
              <a:rPr lang="en-IN" sz="2300" b="1" dirty="0">
                <a:latin typeface="Bell MT" pitchFamily="18" charset="0"/>
              </a:rPr>
              <a:t>General Objective</a:t>
            </a:r>
            <a:r>
              <a:rPr lang="en-IN" sz="2300" dirty="0">
                <a:latin typeface="Bell MT" pitchFamily="18" charset="0"/>
              </a:rPr>
              <a:t>: The aim of the study is to carry out a detailed disease area assessment of each of the below mentioned indication, namely:</a:t>
            </a:r>
            <a:endParaRPr lang="en-US" sz="2300" dirty="0">
              <a:latin typeface="Bell MT" pitchFamily="18" charset="0"/>
            </a:endParaRPr>
          </a:p>
          <a:p>
            <a:pPr lvl="1">
              <a:lnSpc>
                <a:spcPct val="120000"/>
              </a:lnSpc>
            </a:pPr>
            <a:r>
              <a:rPr lang="en-IN" sz="2300" dirty="0" smtClean="0">
                <a:latin typeface="Bell MT" pitchFamily="18" charset="0"/>
              </a:rPr>
              <a:t>Breast Cancer</a:t>
            </a:r>
          </a:p>
          <a:p>
            <a:pPr lvl="1">
              <a:lnSpc>
                <a:spcPct val="120000"/>
              </a:lnSpc>
            </a:pPr>
            <a:r>
              <a:rPr lang="en-IN" sz="2300" dirty="0" smtClean="0">
                <a:latin typeface="Bell MT" pitchFamily="18" charset="0"/>
              </a:rPr>
              <a:t>Lung Cancer</a:t>
            </a:r>
          </a:p>
          <a:p>
            <a:pPr lvl="1">
              <a:lnSpc>
                <a:spcPct val="120000"/>
              </a:lnSpc>
            </a:pPr>
            <a:r>
              <a:rPr lang="en-IN" sz="2300" dirty="0" smtClean="0">
                <a:latin typeface="Bell MT" pitchFamily="18" charset="0"/>
              </a:rPr>
              <a:t>Prostate Cancer</a:t>
            </a:r>
          </a:p>
          <a:p>
            <a:pPr lvl="1">
              <a:lnSpc>
                <a:spcPct val="120000"/>
              </a:lnSpc>
            </a:pPr>
            <a:r>
              <a:rPr lang="en-IN" sz="2300" dirty="0" smtClean="0">
                <a:latin typeface="Bell MT" pitchFamily="18" charset="0"/>
              </a:rPr>
              <a:t>Melanoma </a:t>
            </a:r>
            <a:r>
              <a:rPr lang="en-IN" sz="2300" dirty="0">
                <a:latin typeface="Bell MT" pitchFamily="18" charset="0"/>
              </a:rPr>
              <a:t>(skin cancer</a:t>
            </a:r>
            <a:r>
              <a:rPr lang="en-IN" sz="2300" dirty="0" smtClean="0">
                <a:latin typeface="Bell MT" pitchFamily="18" charset="0"/>
              </a:rPr>
              <a:t>)</a:t>
            </a:r>
          </a:p>
          <a:p>
            <a:pPr marL="457200" lvl="1" indent="0">
              <a:lnSpc>
                <a:spcPct val="120000"/>
              </a:lnSpc>
              <a:buNone/>
            </a:pPr>
            <a:endParaRPr lang="en-US" sz="2300" dirty="0">
              <a:latin typeface="Bell MT" pitchFamily="18" charset="0"/>
            </a:endParaRPr>
          </a:p>
          <a:p>
            <a:pPr>
              <a:lnSpc>
                <a:spcPct val="120000"/>
              </a:lnSpc>
            </a:pPr>
            <a:r>
              <a:rPr lang="en-IN" sz="2300" b="1" dirty="0">
                <a:latin typeface="Bell MT" pitchFamily="18" charset="0"/>
              </a:rPr>
              <a:t>Specific Objectives:</a:t>
            </a:r>
            <a:endParaRPr lang="en-US" sz="2300" dirty="0">
              <a:latin typeface="Bell MT" pitchFamily="18" charset="0"/>
            </a:endParaRPr>
          </a:p>
          <a:p>
            <a:pPr lvl="1">
              <a:lnSpc>
                <a:spcPct val="120000"/>
              </a:lnSpc>
            </a:pPr>
            <a:r>
              <a:rPr lang="en-IN" sz="2300" dirty="0">
                <a:latin typeface="Bell MT" pitchFamily="18" charset="0"/>
              </a:rPr>
              <a:t>To derive scientific insights of the above mentioned oncology </a:t>
            </a:r>
            <a:r>
              <a:rPr lang="en-IN" sz="2300" dirty="0" smtClean="0">
                <a:latin typeface="Bell MT" pitchFamily="18" charset="0"/>
              </a:rPr>
              <a:t>indications</a:t>
            </a:r>
            <a:endParaRPr lang="en-US" sz="2300" dirty="0">
              <a:latin typeface="Bell MT" pitchFamily="18" charset="0"/>
            </a:endParaRPr>
          </a:p>
          <a:p>
            <a:pPr lvl="1">
              <a:lnSpc>
                <a:spcPct val="120000"/>
              </a:lnSpc>
            </a:pPr>
            <a:r>
              <a:rPr lang="en-IN" sz="2300" dirty="0">
                <a:latin typeface="Bell MT" pitchFamily="18" charset="0"/>
              </a:rPr>
              <a:t>To ascertain the market dynamics of each of the diseases </a:t>
            </a:r>
            <a:r>
              <a:rPr lang="en-IN" sz="2300" dirty="0" smtClean="0">
                <a:latin typeface="Bell MT" pitchFamily="18" charset="0"/>
              </a:rPr>
              <a:t>mentioned</a:t>
            </a:r>
            <a:endParaRPr lang="en-US" sz="2300" dirty="0">
              <a:latin typeface="Bell MT" pitchFamily="18" charset="0"/>
            </a:endParaRPr>
          </a:p>
          <a:p>
            <a:pPr lvl="1">
              <a:lnSpc>
                <a:spcPct val="120000"/>
              </a:lnSpc>
            </a:pPr>
            <a:r>
              <a:rPr lang="en-IN" sz="2300" dirty="0">
                <a:latin typeface="Bell MT" pitchFamily="18" charset="0"/>
              </a:rPr>
              <a:t>To determine the competitive landscape for each of these </a:t>
            </a:r>
            <a:r>
              <a:rPr lang="en-IN" sz="2300" dirty="0" smtClean="0">
                <a:latin typeface="Bell MT" pitchFamily="18" charset="0"/>
              </a:rPr>
              <a:t>cancers</a:t>
            </a:r>
            <a:endParaRPr lang="en-US" sz="2300" dirty="0">
              <a:latin typeface="Bell MT" pitchFamily="18" charset="0"/>
            </a:endParaRPr>
          </a:p>
          <a:p>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idx="1"/>
          </p:nvPr>
        </p:nvSpPr>
        <p:spPr>
          <a:xfrm>
            <a:off x="457200" y="655637"/>
            <a:ext cx="8229600" cy="4525963"/>
          </a:xfrm>
        </p:spPr>
        <p:txBody>
          <a:bodyPr>
            <a:noAutofit/>
          </a:bodyPr>
          <a:lstStyle/>
          <a:p>
            <a:pPr>
              <a:lnSpc>
                <a:spcPct val="120000"/>
              </a:lnSpc>
            </a:pPr>
            <a:r>
              <a:rPr lang="en-IN" sz="1800" dirty="0" smtClean="0">
                <a:latin typeface="Bell MT" pitchFamily="18" charset="0"/>
              </a:rPr>
              <a:t>Prostate cancer is the most non-</a:t>
            </a:r>
            <a:r>
              <a:rPr lang="en-IN" sz="1800" dirty="0" err="1" smtClean="0">
                <a:latin typeface="Bell MT" pitchFamily="18" charset="0"/>
              </a:rPr>
              <a:t>cutaneous</a:t>
            </a:r>
            <a:r>
              <a:rPr lang="en-IN" sz="1800" dirty="0" smtClean="0">
                <a:latin typeface="Bell MT" pitchFamily="18" charset="0"/>
              </a:rPr>
              <a:t> cancer in men in USA</a:t>
            </a:r>
          </a:p>
          <a:p>
            <a:pPr>
              <a:lnSpc>
                <a:spcPct val="120000"/>
              </a:lnSpc>
            </a:pPr>
            <a:r>
              <a:rPr lang="en-IN" sz="1800" dirty="0" smtClean="0">
                <a:latin typeface="Bell MT" pitchFamily="18" charset="0"/>
              </a:rPr>
              <a:t>Unmet need exists in metastatic castration resistant prostate cancer (</a:t>
            </a:r>
            <a:r>
              <a:rPr lang="en-IN" sz="1800" dirty="0" err="1" smtClean="0">
                <a:latin typeface="Bell MT" pitchFamily="18" charset="0"/>
              </a:rPr>
              <a:t>mCRPC</a:t>
            </a:r>
            <a:r>
              <a:rPr lang="en-IN" sz="1800" dirty="0" smtClean="0">
                <a:latin typeface="Bell MT" pitchFamily="18" charset="0"/>
              </a:rPr>
              <a:t>) </a:t>
            </a:r>
            <a:r>
              <a:rPr lang="en-US" sz="1800" dirty="0" smtClean="0">
                <a:latin typeface="Bell MT" pitchFamily="18" charset="0"/>
              </a:rPr>
              <a:t>where most anti-hormonal drugs are ineffective</a:t>
            </a:r>
          </a:p>
          <a:p>
            <a:pPr>
              <a:lnSpc>
                <a:spcPct val="120000"/>
              </a:lnSpc>
            </a:pPr>
            <a:r>
              <a:rPr lang="en-US" sz="1800" dirty="0" smtClean="0">
                <a:latin typeface="Bell MT" pitchFamily="18" charset="0"/>
              </a:rPr>
              <a:t>The global prostate cancer drug market is increasing and is expected to reach $18.6 billion in 2017, with a compounded annual growth of 11.4%</a:t>
            </a:r>
          </a:p>
          <a:p>
            <a:pPr>
              <a:lnSpc>
                <a:spcPct val="120000"/>
              </a:lnSpc>
            </a:pPr>
            <a:r>
              <a:rPr lang="en-US" sz="1800" dirty="0" smtClean="0">
                <a:latin typeface="Bell MT" pitchFamily="18" charset="0"/>
              </a:rPr>
              <a:t>J&amp;J’s </a:t>
            </a:r>
            <a:r>
              <a:rPr lang="en-US" sz="1800" dirty="0" err="1" smtClean="0">
                <a:latin typeface="Bell MT" pitchFamily="18" charset="0"/>
              </a:rPr>
              <a:t>Zytiga</a:t>
            </a:r>
            <a:r>
              <a:rPr lang="en-US" sz="1800" dirty="0" smtClean="0">
                <a:latin typeface="Bell MT" pitchFamily="18" charset="0"/>
              </a:rPr>
              <a:t> and </a:t>
            </a:r>
            <a:r>
              <a:rPr lang="en-US" sz="1800" dirty="0" err="1" smtClean="0">
                <a:latin typeface="Bell MT" pitchFamily="18" charset="0"/>
              </a:rPr>
              <a:t>Astellas</a:t>
            </a:r>
            <a:r>
              <a:rPr lang="en-US" sz="1800" dirty="0" smtClean="0">
                <a:latin typeface="Bell MT" pitchFamily="18" charset="0"/>
              </a:rPr>
              <a:t> </a:t>
            </a:r>
            <a:r>
              <a:rPr lang="en-US" sz="1800" dirty="0" err="1" smtClean="0">
                <a:latin typeface="Bell MT" pitchFamily="18" charset="0"/>
              </a:rPr>
              <a:t>Pharma’s</a:t>
            </a:r>
            <a:r>
              <a:rPr lang="en-US" sz="1800" dirty="0" smtClean="0">
                <a:latin typeface="Bell MT" pitchFamily="18" charset="0"/>
              </a:rPr>
              <a:t> </a:t>
            </a:r>
            <a:r>
              <a:rPr lang="en-US" sz="1800" dirty="0" err="1" smtClean="0">
                <a:latin typeface="Bell MT" pitchFamily="18" charset="0"/>
              </a:rPr>
              <a:t>Xtandi</a:t>
            </a:r>
            <a:r>
              <a:rPr lang="en-US" sz="1800" dirty="0" smtClean="0">
                <a:latin typeface="Bell MT" pitchFamily="18" charset="0"/>
              </a:rPr>
              <a:t> are the forerunners in the treatment of </a:t>
            </a:r>
            <a:r>
              <a:rPr lang="en-US" sz="1800" dirty="0" err="1" smtClean="0">
                <a:latin typeface="Bell MT" pitchFamily="18" charset="0"/>
              </a:rPr>
              <a:t>mCRPC</a:t>
            </a:r>
            <a:r>
              <a:rPr lang="en-US" sz="1800" dirty="0" smtClean="0">
                <a:latin typeface="Bell MT" pitchFamily="18" charset="0"/>
              </a:rPr>
              <a:t> competing fiercely for market share</a:t>
            </a:r>
          </a:p>
          <a:p>
            <a:pPr>
              <a:lnSpc>
                <a:spcPct val="120000"/>
              </a:lnSpc>
            </a:pPr>
            <a:r>
              <a:rPr lang="en-US" sz="1800" dirty="0" smtClean="0">
                <a:latin typeface="Bell MT" pitchFamily="18" charset="0"/>
              </a:rPr>
              <a:t>The current stage pipeline has many immunotherapeutic agents and targeted therapies with little developmental activities seen in </a:t>
            </a:r>
            <a:r>
              <a:rPr lang="en-US" sz="1800" dirty="0" err="1" smtClean="0">
                <a:latin typeface="Bell MT" pitchFamily="18" charset="0"/>
              </a:rPr>
              <a:t>cytotoxic</a:t>
            </a:r>
            <a:r>
              <a:rPr lang="en-US" sz="1800" dirty="0" smtClean="0">
                <a:latin typeface="Bell MT" pitchFamily="18" charset="0"/>
              </a:rPr>
              <a:t> or anti-hormonal class</a:t>
            </a:r>
          </a:p>
          <a:p>
            <a:pPr>
              <a:lnSpc>
                <a:spcPct val="120000"/>
              </a:lnSpc>
            </a:pPr>
            <a:r>
              <a:rPr lang="en-US" sz="1800" dirty="0" smtClean="0">
                <a:latin typeface="Bell MT" pitchFamily="18" charset="0"/>
              </a:rPr>
              <a:t>The non-metastatic CRPC, an untapped market has also intensified with many agents (</a:t>
            </a:r>
            <a:r>
              <a:rPr lang="en-US" sz="1800" dirty="0" err="1" smtClean="0">
                <a:latin typeface="Bell MT" pitchFamily="18" charset="0"/>
              </a:rPr>
              <a:t>Xtandi</a:t>
            </a:r>
            <a:r>
              <a:rPr lang="en-US" sz="1800" dirty="0" smtClean="0">
                <a:latin typeface="Bell MT" pitchFamily="18" charset="0"/>
              </a:rPr>
              <a:t>, ARN-509, ODM-201) being evaluated in Phase III trials</a:t>
            </a:r>
          </a:p>
          <a:p>
            <a:pPr>
              <a:lnSpc>
                <a:spcPct val="120000"/>
              </a:lnSpc>
            </a:pPr>
            <a:r>
              <a:rPr lang="en-US" sz="1800" dirty="0" smtClean="0">
                <a:latin typeface="Bell MT" pitchFamily="18" charset="0"/>
              </a:rPr>
              <a:t>The recent launches in the market are driving the cost up of prostate cancer treatment be it targeted therapies or </a:t>
            </a:r>
            <a:r>
              <a:rPr lang="en-US" sz="1800" dirty="0" err="1" smtClean="0">
                <a:latin typeface="Bell MT" pitchFamily="18" charset="0"/>
              </a:rPr>
              <a:t>immunotherapies</a:t>
            </a:r>
            <a:r>
              <a:rPr lang="en-US" sz="1800" dirty="0" smtClean="0">
                <a:latin typeface="Bell MT" pitchFamily="18" charset="0"/>
              </a:rPr>
              <a:t> to up to $128,500 a year</a:t>
            </a:r>
          </a:p>
          <a:p>
            <a:pPr>
              <a:lnSpc>
                <a:spcPct val="120000"/>
              </a:lnSpc>
            </a:pPr>
            <a:endParaRPr lang="en-IN" sz="1800" dirty="0">
              <a:latin typeface="Bell MT" pitchFamily="18" charset="0"/>
            </a:endParaRPr>
          </a:p>
        </p:txBody>
      </p:sp>
      <p:sp>
        <p:nvSpPr>
          <p:cNvPr id="4"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chemeClr val="bg1"/>
                </a:solidFill>
                <a:latin typeface="Bell MT" pitchFamily="18" charset="0"/>
              </a:rPr>
              <a:t>Conclusion </a:t>
            </a:r>
            <a:endParaRPr lang="en-US" sz="2000" b="1" dirty="0">
              <a:solidFill>
                <a:schemeClr val="bg1"/>
              </a:solidFill>
              <a:latin typeface="Bell MT" pitchFamily="18" charset="0"/>
            </a:endParaRPr>
          </a:p>
        </p:txBody>
      </p:sp>
    </p:spTree>
    <p:extLst>
      <p:ext uri="{BB962C8B-B14F-4D97-AF65-F5344CB8AC3E}">
        <p14:creationId xmlns:p14="http://schemas.microsoft.com/office/powerpoint/2010/main" xmlns="" val="129550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dna-gray-medical-ppt-backgrounds-powerpoint.jpg"/>
          <p:cNvPicPr>
            <a:picLocks noChangeAspect="1" noChangeArrowheads="1"/>
          </p:cNvPicPr>
          <p:nvPr/>
        </p:nvPicPr>
        <p:blipFill>
          <a:blip r:embed="rId2">
            <a:duotone>
              <a:prstClr val="black"/>
              <a:schemeClr val="accent4">
                <a:tint val="45000"/>
                <a:satMod val="400000"/>
              </a:schemeClr>
            </a:duotone>
            <a:extLs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ln>
            <a:noFill/>
          </a:ln>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685800" y="2286000"/>
            <a:ext cx="5181600" cy="1143000"/>
          </a:xfrm>
        </p:spPr>
        <p:txBody>
          <a:bodyPr/>
          <a:lstStyle/>
          <a:p>
            <a:r>
              <a:rPr lang="en-IN" b="1" dirty="0" smtClean="0">
                <a:solidFill>
                  <a:schemeClr val="bg1"/>
                </a:solidFill>
                <a:latin typeface="Bell MT" pitchFamily="18" charset="0"/>
              </a:rPr>
              <a:t>MELANOMA</a:t>
            </a:r>
            <a:endParaRPr lang="en-IN" b="1" dirty="0">
              <a:solidFill>
                <a:schemeClr val="bg1"/>
              </a:solidFill>
              <a:latin typeface="Bell MT" pitchFamily="18" charset="0"/>
            </a:endParaRPr>
          </a:p>
        </p:txBody>
      </p:sp>
    </p:spTree>
    <p:extLst>
      <p:ext uri="{BB962C8B-B14F-4D97-AF65-F5344CB8AC3E}">
        <p14:creationId xmlns:p14="http://schemas.microsoft.com/office/powerpoint/2010/main" xmlns="" val="6038529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Epidemiology</a:t>
            </a:r>
            <a:endParaRPr lang="en-US" sz="2000" b="1" dirty="0">
              <a:solidFill>
                <a:schemeClr val="bg1"/>
              </a:solidFill>
              <a:latin typeface="Bell MT"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133973294"/>
              </p:ext>
            </p:extLst>
          </p:nvPr>
        </p:nvGraphicFramePr>
        <p:xfrm>
          <a:off x="1219200" y="758953"/>
          <a:ext cx="6934200" cy="3813047"/>
        </p:xfrm>
        <a:graphic>
          <a:graphicData uri="http://schemas.openxmlformats.org/drawingml/2006/table">
            <a:tbl>
              <a:tblPr/>
              <a:tblGrid>
                <a:gridCol w="3467100"/>
                <a:gridCol w="3467100"/>
              </a:tblGrid>
              <a:tr h="535164">
                <a:tc>
                  <a:txBody>
                    <a:bodyPr/>
                    <a:lstStyle/>
                    <a:p>
                      <a:pPr marL="0" marR="0" algn="ctr">
                        <a:lnSpc>
                          <a:spcPct val="150000"/>
                        </a:lnSpc>
                        <a:spcBef>
                          <a:spcPts val="0"/>
                        </a:spcBef>
                        <a:spcAft>
                          <a:spcPts val="0"/>
                        </a:spcAft>
                      </a:pPr>
                      <a:r>
                        <a:rPr lang="en-US" sz="1600" b="1" dirty="0">
                          <a:latin typeface="Times New Roman"/>
                          <a:ea typeface="Calibri"/>
                          <a:cs typeface="Times New Roman"/>
                        </a:rPr>
                        <a:t>Parameter</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0" marR="0" algn="ctr">
                        <a:lnSpc>
                          <a:spcPct val="150000"/>
                        </a:lnSpc>
                        <a:spcBef>
                          <a:spcPts val="0"/>
                        </a:spcBef>
                        <a:spcAft>
                          <a:spcPts val="0"/>
                        </a:spcAft>
                      </a:pPr>
                      <a:r>
                        <a:rPr lang="en-US" sz="1600" b="1" dirty="0">
                          <a:latin typeface="Times New Roman"/>
                          <a:ea typeface="Calibri"/>
                          <a:cs typeface="Times New Roman"/>
                        </a:rPr>
                        <a:t>Data</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r>
              <a:tr h="468269">
                <a:tc>
                  <a:txBody>
                    <a:bodyPr/>
                    <a:lstStyle/>
                    <a:p>
                      <a:pPr marL="0" marR="0">
                        <a:lnSpc>
                          <a:spcPct val="150000"/>
                        </a:lnSpc>
                        <a:spcBef>
                          <a:spcPts val="0"/>
                        </a:spcBef>
                        <a:spcAft>
                          <a:spcPts val="0"/>
                        </a:spcAft>
                      </a:pPr>
                      <a:r>
                        <a:rPr lang="en-US" sz="1400" dirty="0">
                          <a:latin typeface="Times New Roman"/>
                          <a:ea typeface="Calibri"/>
                          <a:cs typeface="Times New Roman"/>
                        </a:rPr>
                        <a:t>Estimated incidence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73,870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269">
                <a:tc>
                  <a:txBody>
                    <a:bodyPr/>
                    <a:lstStyle/>
                    <a:p>
                      <a:pPr marL="0" marR="0">
                        <a:lnSpc>
                          <a:spcPct val="150000"/>
                        </a:lnSpc>
                        <a:spcBef>
                          <a:spcPts val="0"/>
                        </a:spcBef>
                        <a:spcAft>
                          <a:spcPts val="0"/>
                        </a:spcAft>
                      </a:pPr>
                      <a:r>
                        <a:rPr lang="en-US" sz="1400" dirty="0">
                          <a:latin typeface="Times New Roman"/>
                          <a:ea typeface="Calibri"/>
                          <a:cs typeface="Times New Roman"/>
                        </a:rPr>
                        <a:t>Estimated mortality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9,940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269">
                <a:tc>
                  <a:txBody>
                    <a:bodyPr/>
                    <a:lstStyle/>
                    <a:p>
                      <a:pPr marL="0" marR="0">
                        <a:lnSpc>
                          <a:spcPct val="150000"/>
                        </a:lnSpc>
                        <a:spcBef>
                          <a:spcPts val="0"/>
                        </a:spcBef>
                        <a:spcAft>
                          <a:spcPts val="0"/>
                        </a:spcAft>
                      </a:pPr>
                      <a:r>
                        <a:rPr lang="en-US" sz="1400" dirty="0">
                          <a:latin typeface="Times New Roman"/>
                          <a:ea typeface="Calibri"/>
                          <a:cs typeface="Times New Roman"/>
                        </a:rPr>
                        <a:t>Median age at diagnosis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62 yrs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269">
                <a:tc>
                  <a:txBody>
                    <a:bodyPr/>
                    <a:lstStyle/>
                    <a:p>
                      <a:pPr marL="0" marR="0">
                        <a:lnSpc>
                          <a:spcPct val="150000"/>
                        </a:lnSpc>
                        <a:spcBef>
                          <a:spcPts val="0"/>
                        </a:spcBef>
                        <a:spcAft>
                          <a:spcPts val="0"/>
                        </a:spcAft>
                      </a:pPr>
                      <a:r>
                        <a:rPr lang="en-US" sz="1400" dirty="0">
                          <a:latin typeface="Times New Roman"/>
                          <a:ea typeface="Calibri"/>
                          <a:cs typeface="Times New Roman"/>
                        </a:rPr>
                        <a:t>Median age at death</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69 yrs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269">
                <a:tc>
                  <a:txBody>
                    <a:bodyPr/>
                    <a:lstStyle/>
                    <a:p>
                      <a:pPr marL="0" marR="0">
                        <a:lnSpc>
                          <a:spcPct val="150000"/>
                        </a:lnSpc>
                        <a:spcBef>
                          <a:spcPts val="0"/>
                        </a:spcBef>
                        <a:spcAft>
                          <a:spcPts val="0"/>
                        </a:spcAft>
                      </a:pPr>
                      <a:r>
                        <a:rPr lang="en-US" sz="1400">
                          <a:latin typeface="Times New Roman"/>
                          <a:ea typeface="Calibri"/>
                          <a:cs typeface="Times New Roman"/>
                        </a:rPr>
                        <a:t>Age adjusted incidence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21.3/100,000/yr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269">
                <a:tc>
                  <a:txBody>
                    <a:bodyPr/>
                    <a:lstStyle/>
                    <a:p>
                      <a:pPr marL="0" marR="0">
                        <a:lnSpc>
                          <a:spcPct val="150000"/>
                        </a:lnSpc>
                        <a:spcBef>
                          <a:spcPts val="0"/>
                        </a:spcBef>
                        <a:spcAft>
                          <a:spcPts val="0"/>
                        </a:spcAft>
                      </a:pPr>
                      <a:r>
                        <a:rPr lang="en-US" sz="1400">
                          <a:latin typeface="Times New Roman"/>
                          <a:ea typeface="Calibri"/>
                          <a:cs typeface="Times New Roman"/>
                        </a:rPr>
                        <a:t>Age adjusted death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2.7/100,000/yr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269">
                <a:tc>
                  <a:txBody>
                    <a:bodyPr/>
                    <a:lstStyle/>
                    <a:p>
                      <a:pPr marL="0" marR="0">
                        <a:lnSpc>
                          <a:spcPct val="150000"/>
                        </a:lnSpc>
                        <a:spcBef>
                          <a:spcPts val="0"/>
                        </a:spcBef>
                        <a:spcAft>
                          <a:spcPts val="0"/>
                        </a:spcAft>
                      </a:pPr>
                      <a:r>
                        <a:rPr lang="en-US" sz="1400" dirty="0">
                          <a:latin typeface="Times New Roman"/>
                          <a:ea typeface="Calibri"/>
                          <a:cs typeface="Times New Roman"/>
                        </a:rPr>
                        <a:t>Overall 5 year survival (2004-2010)</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91.3%</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457200"/>
            <a:ext cx="8229600" cy="1143000"/>
          </a:xfrm>
        </p:spPr>
        <p:txBody>
          <a:bodyPr>
            <a:normAutofit/>
          </a:bodyPr>
          <a:lstStyle/>
          <a:p>
            <a:r>
              <a:rPr lang="en-US" sz="2000" b="1" dirty="0" smtClean="0">
                <a:solidFill>
                  <a:schemeClr val="bg1"/>
                </a:solidFill>
                <a:latin typeface="Bell MT" pitchFamily="18" charset="0"/>
              </a:rPr>
              <a:t>Classification</a:t>
            </a:r>
            <a:endParaRPr lang="en-US" sz="2000" b="1" dirty="0">
              <a:solidFill>
                <a:schemeClr val="bg1"/>
              </a:solidFill>
              <a:latin typeface="Bell MT" pitchFamily="18" charset="0"/>
            </a:endParaRPr>
          </a:p>
        </p:txBody>
      </p:sp>
      <p:sp>
        <p:nvSpPr>
          <p:cNvPr id="4" name="Rectangle 3"/>
          <p:cNvSpPr/>
          <p:nvPr/>
        </p:nvSpPr>
        <p:spPr>
          <a:xfrm>
            <a:off x="152400" y="457200"/>
            <a:ext cx="8839200" cy="27432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smtClean="0"/>
              <a:t>Classification based on Clinical Stage at Diagnosis</a:t>
            </a:r>
            <a:endParaRPr lang="en-US" sz="1600" b="1" dirty="0"/>
          </a:p>
        </p:txBody>
      </p:sp>
      <p:sp>
        <p:nvSpPr>
          <p:cNvPr id="5" name="Rectangle 4"/>
          <p:cNvSpPr/>
          <p:nvPr/>
        </p:nvSpPr>
        <p:spPr>
          <a:xfrm>
            <a:off x="1798320" y="990600"/>
            <a:ext cx="10972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err="1" smtClean="0"/>
              <a:t>Localised</a:t>
            </a:r>
            <a:r>
              <a:rPr lang="en-US" sz="1400" b="1" dirty="0" smtClean="0"/>
              <a:t> </a:t>
            </a:r>
          </a:p>
        </p:txBody>
      </p:sp>
      <p:sp>
        <p:nvSpPr>
          <p:cNvPr id="6" name="Rectangle 5"/>
          <p:cNvSpPr/>
          <p:nvPr/>
        </p:nvSpPr>
        <p:spPr>
          <a:xfrm>
            <a:off x="3779520" y="990600"/>
            <a:ext cx="10972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Regional</a:t>
            </a:r>
          </a:p>
        </p:txBody>
      </p:sp>
      <p:sp>
        <p:nvSpPr>
          <p:cNvPr id="7" name="Rectangle 6"/>
          <p:cNvSpPr/>
          <p:nvPr/>
        </p:nvSpPr>
        <p:spPr>
          <a:xfrm>
            <a:off x="5760720" y="990600"/>
            <a:ext cx="10972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Distant</a:t>
            </a:r>
          </a:p>
        </p:txBody>
      </p:sp>
      <p:sp>
        <p:nvSpPr>
          <p:cNvPr id="8" name="Rectangle 7"/>
          <p:cNvSpPr/>
          <p:nvPr/>
        </p:nvSpPr>
        <p:spPr>
          <a:xfrm>
            <a:off x="7741920" y="990600"/>
            <a:ext cx="10972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Unknown </a:t>
            </a:r>
          </a:p>
        </p:txBody>
      </p:sp>
      <p:cxnSp>
        <p:nvCxnSpPr>
          <p:cNvPr id="10" name="Elbow Connector 9"/>
          <p:cNvCxnSpPr>
            <a:stCxn id="4" idx="2"/>
            <a:endCxn id="5" idx="0"/>
          </p:cNvCxnSpPr>
          <p:nvPr/>
        </p:nvCxnSpPr>
        <p:spPr>
          <a:xfrm rot="5400000">
            <a:off x="3329940" y="-251460"/>
            <a:ext cx="259080" cy="222504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1" name="Elbow Connector 10"/>
          <p:cNvCxnSpPr>
            <a:stCxn id="4" idx="2"/>
            <a:endCxn id="6" idx="0"/>
          </p:cNvCxnSpPr>
          <p:nvPr/>
        </p:nvCxnSpPr>
        <p:spPr>
          <a:xfrm rot="5400000">
            <a:off x="4320540" y="739140"/>
            <a:ext cx="259080" cy="24384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4" name="Elbow Connector 13"/>
          <p:cNvCxnSpPr>
            <a:stCxn id="4" idx="2"/>
            <a:endCxn id="7" idx="0"/>
          </p:cNvCxnSpPr>
          <p:nvPr/>
        </p:nvCxnSpPr>
        <p:spPr>
          <a:xfrm rot="16200000" flipH="1">
            <a:off x="5311140" y="-7620"/>
            <a:ext cx="259080" cy="173736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7" name="Elbow Connector 16"/>
          <p:cNvCxnSpPr>
            <a:stCxn id="4" idx="2"/>
            <a:endCxn id="8" idx="0"/>
          </p:cNvCxnSpPr>
          <p:nvPr/>
        </p:nvCxnSpPr>
        <p:spPr>
          <a:xfrm rot="16200000" flipH="1">
            <a:off x="6301740" y="-998220"/>
            <a:ext cx="259080" cy="371856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20" name="TextBox 19"/>
          <p:cNvSpPr txBox="1"/>
          <p:nvPr/>
        </p:nvSpPr>
        <p:spPr>
          <a:xfrm>
            <a:off x="76200" y="1298377"/>
            <a:ext cx="1828800" cy="274320"/>
          </a:xfrm>
          <a:prstGeom prst="rect">
            <a:avLst/>
          </a:prstGeom>
          <a:noFill/>
        </p:spPr>
        <p:txBody>
          <a:bodyPr wrap="square" rtlCol="0">
            <a:spAutoFit/>
          </a:bodyPr>
          <a:lstStyle/>
          <a:p>
            <a:r>
              <a:rPr lang="en-US" sz="1400" dirty="0" smtClean="0"/>
              <a:t>Stage Distribution %</a:t>
            </a:r>
            <a:endParaRPr lang="en-US" sz="1400" dirty="0"/>
          </a:p>
        </p:txBody>
      </p:sp>
      <p:sp>
        <p:nvSpPr>
          <p:cNvPr id="21" name="TextBox 20"/>
          <p:cNvSpPr txBox="1"/>
          <p:nvPr/>
        </p:nvSpPr>
        <p:spPr>
          <a:xfrm>
            <a:off x="76200" y="1600200"/>
            <a:ext cx="1828800" cy="274320"/>
          </a:xfrm>
          <a:prstGeom prst="rect">
            <a:avLst/>
          </a:prstGeom>
          <a:noFill/>
        </p:spPr>
        <p:txBody>
          <a:bodyPr wrap="square" rtlCol="0">
            <a:spAutoFit/>
          </a:bodyPr>
          <a:lstStyle/>
          <a:p>
            <a:r>
              <a:rPr lang="en-US" sz="1400" dirty="0" smtClean="0"/>
              <a:t>5 yr survival rate</a:t>
            </a:r>
            <a:endParaRPr lang="en-US" sz="1400" dirty="0"/>
          </a:p>
        </p:txBody>
      </p:sp>
      <p:sp>
        <p:nvSpPr>
          <p:cNvPr id="22" name="TextBox 21"/>
          <p:cNvSpPr txBox="1"/>
          <p:nvPr/>
        </p:nvSpPr>
        <p:spPr>
          <a:xfrm>
            <a:off x="2133600" y="1295400"/>
            <a:ext cx="533400" cy="307777"/>
          </a:xfrm>
          <a:prstGeom prst="rect">
            <a:avLst/>
          </a:prstGeom>
          <a:noFill/>
        </p:spPr>
        <p:txBody>
          <a:bodyPr wrap="square" rtlCol="0">
            <a:spAutoFit/>
          </a:bodyPr>
          <a:lstStyle/>
          <a:p>
            <a:r>
              <a:rPr lang="en-US" sz="1400" dirty="0" smtClean="0"/>
              <a:t>84%</a:t>
            </a:r>
            <a:endParaRPr lang="en-US" sz="1400" dirty="0"/>
          </a:p>
        </p:txBody>
      </p:sp>
      <p:sp>
        <p:nvSpPr>
          <p:cNvPr id="23" name="TextBox 22"/>
          <p:cNvSpPr txBox="1"/>
          <p:nvPr/>
        </p:nvSpPr>
        <p:spPr>
          <a:xfrm>
            <a:off x="2133600" y="1600200"/>
            <a:ext cx="640080" cy="307777"/>
          </a:xfrm>
          <a:prstGeom prst="rect">
            <a:avLst/>
          </a:prstGeom>
          <a:noFill/>
        </p:spPr>
        <p:txBody>
          <a:bodyPr wrap="square" rtlCol="0">
            <a:spAutoFit/>
          </a:bodyPr>
          <a:lstStyle/>
          <a:p>
            <a:r>
              <a:rPr lang="en-US" sz="1400" dirty="0" smtClean="0"/>
              <a:t>98.1%</a:t>
            </a:r>
            <a:endParaRPr lang="en-US" sz="1400" dirty="0"/>
          </a:p>
        </p:txBody>
      </p:sp>
      <p:sp>
        <p:nvSpPr>
          <p:cNvPr id="24" name="TextBox 23"/>
          <p:cNvSpPr txBox="1"/>
          <p:nvPr/>
        </p:nvSpPr>
        <p:spPr>
          <a:xfrm>
            <a:off x="4114800" y="1295400"/>
            <a:ext cx="533400" cy="307777"/>
          </a:xfrm>
          <a:prstGeom prst="rect">
            <a:avLst/>
          </a:prstGeom>
          <a:noFill/>
        </p:spPr>
        <p:txBody>
          <a:bodyPr wrap="square" rtlCol="0">
            <a:spAutoFit/>
          </a:bodyPr>
          <a:lstStyle/>
          <a:p>
            <a:r>
              <a:rPr lang="en-US" sz="1400" dirty="0" smtClean="0"/>
              <a:t>9%</a:t>
            </a:r>
            <a:endParaRPr lang="en-US" sz="1400" dirty="0"/>
          </a:p>
        </p:txBody>
      </p:sp>
      <p:sp>
        <p:nvSpPr>
          <p:cNvPr id="25" name="TextBox 24"/>
          <p:cNvSpPr txBox="1"/>
          <p:nvPr/>
        </p:nvSpPr>
        <p:spPr>
          <a:xfrm>
            <a:off x="6172200" y="1295400"/>
            <a:ext cx="533400" cy="307777"/>
          </a:xfrm>
          <a:prstGeom prst="rect">
            <a:avLst/>
          </a:prstGeom>
          <a:noFill/>
        </p:spPr>
        <p:txBody>
          <a:bodyPr wrap="square" rtlCol="0">
            <a:spAutoFit/>
          </a:bodyPr>
          <a:lstStyle/>
          <a:p>
            <a:r>
              <a:rPr lang="en-US" sz="1400" dirty="0" smtClean="0"/>
              <a:t>4%</a:t>
            </a:r>
            <a:endParaRPr lang="en-US" sz="1400" dirty="0"/>
          </a:p>
        </p:txBody>
      </p:sp>
      <p:sp>
        <p:nvSpPr>
          <p:cNvPr id="26" name="TextBox 25"/>
          <p:cNvSpPr txBox="1"/>
          <p:nvPr/>
        </p:nvSpPr>
        <p:spPr>
          <a:xfrm>
            <a:off x="8229600" y="1295400"/>
            <a:ext cx="533400" cy="307777"/>
          </a:xfrm>
          <a:prstGeom prst="rect">
            <a:avLst/>
          </a:prstGeom>
          <a:noFill/>
        </p:spPr>
        <p:txBody>
          <a:bodyPr wrap="square" rtlCol="0">
            <a:spAutoFit/>
          </a:bodyPr>
          <a:lstStyle/>
          <a:p>
            <a:r>
              <a:rPr lang="en-US" sz="1400" dirty="0" smtClean="0"/>
              <a:t>3%</a:t>
            </a:r>
            <a:endParaRPr lang="en-US" sz="1400" dirty="0"/>
          </a:p>
        </p:txBody>
      </p:sp>
      <p:sp>
        <p:nvSpPr>
          <p:cNvPr id="28" name="TextBox 27"/>
          <p:cNvSpPr txBox="1"/>
          <p:nvPr/>
        </p:nvSpPr>
        <p:spPr>
          <a:xfrm>
            <a:off x="4038600" y="1603177"/>
            <a:ext cx="640080" cy="307777"/>
          </a:xfrm>
          <a:prstGeom prst="rect">
            <a:avLst/>
          </a:prstGeom>
          <a:noFill/>
        </p:spPr>
        <p:txBody>
          <a:bodyPr wrap="square" rtlCol="0">
            <a:spAutoFit/>
          </a:bodyPr>
          <a:lstStyle/>
          <a:p>
            <a:r>
              <a:rPr lang="en-US" sz="1400" dirty="0" smtClean="0"/>
              <a:t>62.6%</a:t>
            </a:r>
            <a:endParaRPr lang="en-US" sz="1400" dirty="0"/>
          </a:p>
        </p:txBody>
      </p:sp>
      <p:sp>
        <p:nvSpPr>
          <p:cNvPr id="29" name="TextBox 28"/>
          <p:cNvSpPr txBox="1"/>
          <p:nvPr/>
        </p:nvSpPr>
        <p:spPr>
          <a:xfrm>
            <a:off x="6096000" y="1603177"/>
            <a:ext cx="640080" cy="307777"/>
          </a:xfrm>
          <a:prstGeom prst="rect">
            <a:avLst/>
          </a:prstGeom>
          <a:noFill/>
        </p:spPr>
        <p:txBody>
          <a:bodyPr wrap="square" rtlCol="0">
            <a:spAutoFit/>
          </a:bodyPr>
          <a:lstStyle/>
          <a:p>
            <a:r>
              <a:rPr lang="en-US" sz="1400" dirty="0" smtClean="0"/>
              <a:t>16.1%</a:t>
            </a:r>
            <a:endParaRPr lang="en-US" sz="1400" dirty="0"/>
          </a:p>
        </p:txBody>
      </p:sp>
      <p:sp>
        <p:nvSpPr>
          <p:cNvPr id="30" name="TextBox 29"/>
          <p:cNvSpPr txBox="1"/>
          <p:nvPr/>
        </p:nvSpPr>
        <p:spPr>
          <a:xfrm>
            <a:off x="8153400" y="1603177"/>
            <a:ext cx="640080" cy="307777"/>
          </a:xfrm>
          <a:prstGeom prst="rect">
            <a:avLst/>
          </a:prstGeom>
          <a:noFill/>
        </p:spPr>
        <p:txBody>
          <a:bodyPr wrap="square" rtlCol="0">
            <a:spAutoFit/>
          </a:bodyPr>
          <a:lstStyle/>
          <a:p>
            <a:r>
              <a:rPr lang="en-US" sz="1400" dirty="0" smtClean="0"/>
              <a:t>78.3%</a:t>
            </a:r>
            <a:endParaRPr lang="en-US" sz="1400" dirty="0"/>
          </a:p>
        </p:txBody>
      </p:sp>
      <p:sp>
        <p:nvSpPr>
          <p:cNvPr id="47" name="Rectangle 46"/>
          <p:cNvSpPr/>
          <p:nvPr/>
        </p:nvSpPr>
        <p:spPr>
          <a:xfrm>
            <a:off x="152400" y="4511040"/>
            <a:ext cx="8839200" cy="27432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smtClean="0"/>
              <a:t>Classification based on Growth Pattern</a:t>
            </a:r>
            <a:endParaRPr lang="en-US" sz="1600" b="1" dirty="0"/>
          </a:p>
        </p:txBody>
      </p:sp>
      <p:sp>
        <p:nvSpPr>
          <p:cNvPr id="48" name="Rectangle 47"/>
          <p:cNvSpPr/>
          <p:nvPr/>
        </p:nvSpPr>
        <p:spPr>
          <a:xfrm>
            <a:off x="2452370" y="5044440"/>
            <a:ext cx="1737360" cy="3657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Nodular melanoma</a:t>
            </a:r>
          </a:p>
        </p:txBody>
      </p:sp>
      <p:sp>
        <p:nvSpPr>
          <p:cNvPr id="50" name="Rectangle 49"/>
          <p:cNvSpPr/>
          <p:nvPr/>
        </p:nvSpPr>
        <p:spPr>
          <a:xfrm>
            <a:off x="4813300" y="5044440"/>
            <a:ext cx="1737360" cy="3657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err="1" smtClean="0"/>
              <a:t>Lentigo</a:t>
            </a:r>
            <a:r>
              <a:rPr lang="en-US" sz="1400" b="1" dirty="0" smtClean="0"/>
              <a:t> </a:t>
            </a:r>
            <a:r>
              <a:rPr lang="en-US" sz="1400" b="1" dirty="0" err="1" smtClean="0"/>
              <a:t>maligna</a:t>
            </a:r>
            <a:r>
              <a:rPr lang="en-US" sz="1400" b="1" dirty="0" smtClean="0"/>
              <a:t> melanoma</a:t>
            </a:r>
          </a:p>
        </p:txBody>
      </p:sp>
      <p:sp>
        <p:nvSpPr>
          <p:cNvPr id="51" name="Rectangle 50"/>
          <p:cNvSpPr/>
          <p:nvPr/>
        </p:nvSpPr>
        <p:spPr>
          <a:xfrm>
            <a:off x="7174230" y="5044440"/>
            <a:ext cx="1737360" cy="3657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err="1" smtClean="0"/>
              <a:t>Acral</a:t>
            </a:r>
            <a:r>
              <a:rPr lang="en-US" sz="1400" b="1" dirty="0" smtClean="0"/>
              <a:t> </a:t>
            </a:r>
            <a:r>
              <a:rPr lang="en-US" sz="1400" b="1" dirty="0" err="1" smtClean="0"/>
              <a:t>lentiginous</a:t>
            </a:r>
            <a:r>
              <a:rPr lang="en-US" sz="1400" b="1" dirty="0" smtClean="0"/>
              <a:t> melanoma</a:t>
            </a:r>
          </a:p>
        </p:txBody>
      </p:sp>
      <p:cxnSp>
        <p:nvCxnSpPr>
          <p:cNvPr id="52" name="Elbow Connector 51"/>
          <p:cNvCxnSpPr>
            <a:stCxn id="47" idx="2"/>
            <a:endCxn id="48" idx="0"/>
          </p:cNvCxnSpPr>
          <p:nvPr/>
        </p:nvCxnSpPr>
        <p:spPr>
          <a:xfrm rot="5400000">
            <a:off x="3816985" y="4289425"/>
            <a:ext cx="259080" cy="125095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54" name="Elbow Connector 53"/>
          <p:cNvCxnSpPr>
            <a:stCxn id="47" idx="2"/>
            <a:endCxn id="50" idx="0"/>
          </p:cNvCxnSpPr>
          <p:nvPr/>
        </p:nvCxnSpPr>
        <p:spPr>
          <a:xfrm rot="16200000" flipH="1">
            <a:off x="4997450" y="4359910"/>
            <a:ext cx="259080" cy="110998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55" name="Elbow Connector 54"/>
          <p:cNvCxnSpPr>
            <a:stCxn id="47" idx="2"/>
            <a:endCxn id="51" idx="0"/>
          </p:cNvCxnSpPr>
          <p:nvPr/>
        </p:nvCxnSpPr>
        <p:spPr>
          <a:xfrm rot="16200000" flipH="1">
            <a:off x="6177915" y="3179445"/>
            <a:ext cx="259080" cy="347091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56" name="Rectangle 55"/>
          <p:cNvSpPr/>
          <p:nvPr/>
        </p:nvSpPr>
        <p:spPr>
          <a:xfrm>
            <a:off x="167640" y="5044440"/>
            <a:ext cx="1737360" cy="3657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err="1" smtClean="0"/>
              <a:t>Superfacial</a:t>
            </a:r>
            <a:r>
              <a:rPr lang="en-US" sz="1400" b="1" dirty="0" smtClean="0"/>
              <a:t> spreading melanoma</a:t>
            </a:r>
          </a:p>
        </p:txBody>
      </p:sp>
      <p:cxnSp>
        <p:nvCxnSpPr>
          <p:cNvPr id="57" name="Elbow Connector 56"/>
          <p:cNvCxnSpPr>
            <a:stCxn id="47" idx="2"/>
            <a:endCxn id="56" idx="0"/>
          </p:cNvCxnSpPr>
          <p:nvPr/>
        </p:nvCxnSpPr>
        <p:spPr>
          <a:xfrm rot="5400000">
            <a:off x="2674620" y="3147060"/>
            <a:ext cx="259080" cy="353568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60" name="Rectangle 59"/>
          <p:cNvSpPr/>
          <p:nvPr/>
        </p:nvSpPr>
        <p:spPr>
          <a:xfrm>
            <a:off x="137160" y="5669280"/>
            <a:ext cx="8839200" cy="27432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smtClean="0"/>
              <a:t>Classification based on Driver Mutations</a:t>
            </a:r>
            <a:endParaRPr lang="en-US" sz="1600" b="1" dirty="0"/>
          </a:p>
        </p:txBody>
      </p:sp>
      <p:sp>
        <p:nvSpPr>
          <p:cNvPr id="61" name="Rectangle 60"/>
          <p:cNvSpPr/>
          <p:nvPr/>
        </p:nvSpPr>
        <p:spPr>
          <a:xfrm>
            <a:off x="1424940" y="6278880"/>
            <a:ext cx="73152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MEK 1</a:t>
            </a:r>
          </a:p>
        </p:txBody>
      </p:sp>
      <p:sp>
        <p:nvSpPr>
          <p:cNvPr id="62" name="Rectangle 61"/>
          <p:cNvSpPr/>
          <p:nvPr/>
        </p:nvSpPr>
        <p:spPr>
          <a:xfrm>
            <a:off x="2773680" y="6278880"/>
            <a:ext cx="73152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GNA11 </a:t>
            </a:r>
          </a:p>
        </p:txBody>
      </p:sp>
      <p:sp>
        <p:nvSpPr>
          <p:cNvPr id="63" name="Rectangle 62"/>
          <p:cNvSpPr/>
          <p:nvPr/>
        </p:nvSpPr>
        <p:spPr>
          <a:xfrm>
            <a:off x="4122420" y="6278880"/>
            <a:ext cx="82296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CTNNB1</a:t>
            </a:r>
          </a:p>
        </p:txBody>
      </p:sp>
      <p:sp>
        <p:nvSpPr>
          <p:cNvPr id="64" name="Rectangle 63"/>
          <p:cNvSpPr/>
          <p:nvPr/>
        </p:nvSpPr>
        <p:spPr>
          <a:xfrm>
            <a:off x="5562600" y="6278880"/>
            <a:ext cx="73152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NRAS</a:t>
            </a:r>
          </a:p>
        </p:txBody>
      </p:sp>
      <p:cxnSp>
        <p:nvCxnSpPr>
          <p:cNvPr id="65" name="Elbow Connector 64"/>
          <p:cNvCxnSpPr>
            <a:stCxn id="60" idx="2"/>
            <a:endCxn id="61" idx="0"/>
          </p:cNvCxnSpPr>
          <p:nvPr/>
        </p:nvCxnSpPr>
        <p:spPr>
          <a:xfrm rot="5400000">
            <a:off x="3006090" y="4728210"/>
            <a:ext cx="335280" cy="276606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66" name="Elbow Connector 65"/>
          <p:cNvCxnSpPr>
            <a:stCxn id="60" idx="2"/>
            <a:endCxn id="62" idx="0"/>
          </p:cNvCxnSpPr>
          <p:nvPr/>
        </p:nvCxnSpPr>
        <p:spPr>
          <a:xfrm rot="5400000">
            <a:off x="3680460" y="5402580"/>
            <a:ext cx="335280" cy="141732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67" name="Elbow Connector 66"/>
          <p:cNvCxnSpPr>
            <a:stCxn id="60" idx="2"/>
            <a:endCxn id="63" idx="0"/>
          </p:cNvCxnSpPr>
          <p:nvPr/>
        </p:nvCxnSpPr>
        <p:spPr>
          <a:xfrm rot="5400000">
            <a:off x="4377690" y="6099810"/>
            <a:ext cx="335280" cy="2286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68" name="Elbow Connector 67"/>
          <p:cNvCxnSpPr>
            <a:stCxn id="60" idx="2"/>
            <a:endCxn id="64" idx="0"/>
          </p:cNvCxnSpPr>
          <p:nvPr/>
        </p:nvCxnSpPr>
        <p:spPr>
          <a:xfrm rot="16200000" flipH="1">
            <a:off x="5074920" y="5425440"/>
            <a:ext cx="335280" cy="137160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69" name="Rectangle 68"/>
          <p:cNvSpPr/>
          <p:nvPr/>
        </p:nvSpPr>
        <p:spPr>
          <a:xfrm>
            <a:off x="106680" y="6278880"/>
            <a:ext cx="73152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BRAF</a:t>
            </a:r>
          </a:p>
        </p:txBody>
      </p:sp>
      <p:cxnSp>
        <p:nvCxnSpPr>
          <p:cNvPr id="70" name="Elbow Connector 69"/>
          <p:cNvCxnSpPr>
            <a:stCxn id="60" idx="2"/>
            <a:endCxn id="69" idx="0"/>
          </p:cNvCxnSpPr>
          <p:nvPr/>
        </p:nvCxnSpPr>
        <p:spPr>
          <a:xfrm rot="5400000">
            <a:off x="2346960" y="4069080"/>
            <a:ext cx="335280" cy="408432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71" name="Rectangle 70"/>
          <p:cNvSpPr/>
          <p:nvPr/>
        </p:nvSpPr>
        <p:spPr>
          <a:xfrm>
            <a:off x="6911340" y="6278880"/>
            <a:ext cx="73152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GNAQ</a:t>
            </a:r>
          </a:p>
        </p:txBody>
      </p:sp>
      <p:sp>
        <p:nvSpPr>
          <p:cNvPr id="72" name="Rectangle 71"/>
          <p:cNvSpPr/>
          <p:nvPr/>
        </p:nvSpPr>
        <p:spPr>
          <a:xfrm>
            <a:off x="8260080" y="6278880"/>
            <a:ext cx="73152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KIT</a:t>
            </a:r>
          </a:p>
        </p:txBody>
      </p:sp>
      <p:cxnSp>
        <p:nvCxnSpPr>
          <p:cNvPr id="73" name="Elbow Connector 72"/>
          <p:cNvCxnSpPr>
            <a:stCxn id="60" idx="2"/>
            <a:endCxn id="71" idx="0"/>
          </p:cNvCxnSpPr>
          <p:nvPr/>
        </p:nvCxnSpPr>
        <p:spPr>
          <a:xfrm rot="16200000" flipH="1">
            <a:off x="5749290" y="4751070"/>
            <a:ext cx="335280" cy="272034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76" name="Elbow Connector 75"/>
          <p:cNvCxnSpPr>
            <a:stCxn id="60" idx="2"/>
            <a:endCxn id="72" idx="0"/>
          </p:cNvCxnSpPr>
          <p:nvPr/>
        </p:nvCxnSpPr>
        <p:spPr>
          <a:xfrm rot="16200000" flipH="1">
            <a:off x="6423660" y="4076700"/>
            <a:ext cx="335280" cy="406908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98" name="Rectangle 97"/>
          <p:cNvSpPr/>
          <p:nvPr/>
        </p:nvSpPr>
        <p:spPr>
          <a:xfrm>
            <a:off x="152400" y="2011680"/>
            <a:ext cx="8839200" cy="27432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smtClean="0"/>
              <a:t>Classification based on Anatomic Stage</a:t>
            </a:r>
            <a:endParaRPr lang="en-US" sz="1600" b="1" dirty="0"/>
          </a:p>
        </p:txBody>
      </p:sp>
      <p:sp>
        <p:nvSpPr>
          <p:cNvPr id="99" name="Rectangle 98"/>
          <p:cNvSpPr/>
          <p:nvPr/>
        </p:nvSpPr>
        <p:spPr>
          <a:xfrm>
            <a:off x="2133600" y="2514600"/>
            <a:ext cx="91440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Stage I</a:t>
            </a:r>
            <a:endParaRPr lang="en-US" sz="1400" b="1" dirty="0"/>
          </a:p>
        </p:txBody>
      </p:sp>
      <p:sp>
        <p:nvSpPr>
          <p:cNvPr id="100" name="Rectangle 99"/>
          <p:cNvSpPr/>
          <p:nvPr/>
        </p:nvSpPr>
        <p:spPr>
          <a:xfrm>
            <a:off x="4114800" y="2514600"/>
            <a:ext cx="91440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Stage II</a:t>
            </a:r>
          </a:p>
        </p:txBody>
      </p:sp>
      <p:sp>
        <p:nvSpPr>
          <p:cNvPr id="101" name="Rectangle 100"/>
          <p:cNvSpPr/>
          <p:nvPr/>
        </p:nvSpPr>
        <p:spPr>
          <a:xfrm>
            <a:off x="6096000" y="2514600"/>
            <a:ext cx="91440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Stage III</a:t>
            </a:r>
          </a:p>
        </p:txBody>
      </p:sp>
      <p:sp>
        <p:nvSpPr>
          <p:cNvPr id="102" name="Rectangle 101"/>
          <p:cNvSpPr/>
          <p:nvPr/>
        </p:nvSpPr>
        <p:spPr>
          <a:xfrm>
            <a:off x="8077200" y="2468880"/>
            <a:ext cx="91440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Stage IV</a:t>
            </a:r>
          </a:p>
        </p:txBody>
      </p:sp>
      <p:cxnSp>
        <p:nvCxnSpPr>
          <p:cNvPr id="103" name="Elbow Connector 102"/>
          <p:cNvCxnSpPr>
            <a:stCxn id="98" idx="2"/>
            <a:endCxn id="99" idx="0"/>
          </p:cNvCxnSpPr>
          <p:nvPr/>
        </p:nvCxnSpPr>
        <p:spPr>
          <a:xfrm rot="5400000">
            <a:off x="3467100" y="1409700"/>
            <a:ext cx="228600" cy="198120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04" name="Elbow Connector 103"/>
          <p:cNvCxnSpPr>
            <a:stCxn id="98" idx="2"/>
            <a:endCxn id="100" idx="0"/>
          </p:cNvCxnSpPr>
          <p:nvPr/>
        </p:nvCxnSpPr>
        <p:spPr>
          <a:xfrm rot="5400000">
            <a:off x="4457700" y="2400300"/>
            <a:ext cx="228600" cy="1588"/>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05" name="Elbow Connector 104"/>
          <p:cNvCxnSpPr>
            <a:stCxn id="98" idx="2"/>
            <a:endCxn id="101" idx="0"/>
          </p:cNvCxnSpPr>
          <p:nvPr/>
        </p:nvCxnSpPr>
        <p:spPr>
          <a:xfrm rot="16200000" flipH="1">
            <a:off x="5448300" y="1409700"/>
            <a:ext cx="228600" cy="198120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06" name="Elbow Connector 105"/>
          <p:cNvCxnSpPr>
            <a:stCxn id="98" idx="2"/>
            <a:endCxn id="102" idx="0"/>
          </p:cNvCxnSpPr>
          <p:nvPr/>
        </p:nvCxnSpPr>
        <p:spPr>
          <a:xfrm rot="16200000" flipH="1">
            <a:off x="6461760" y="396240"/>
            <a:ext cx="182880" cy="396240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107" name="Rectangle 106"/>
          <p:cNvSpPr/>
          <p:nvPr/>
        </p:nvSpPr>
        <p:spPr>
          <a:xfrm>
            <a:off x="152400" y="2468880"/>
            <a:ext cx="91440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Stage 0</a:t>
            </a:r>
            <a:endParaRPr lang="en-US" sz="1400" b="1" dirty="0"/>
          </a:p>
        </p:txBody>
      </p:sp>
      <p:cxnSp>
        <p:nvCxnSpPr>
          <p:cNvPr id="108" name="Elbow Connector 107"/>
          <p:cNvCxnSpPr>
            <a:stCxn id="98" idx="2"/>
            <a:endCxn id="107" idx="0"/>
          </p:cNvCxnSpPr>
          <p:nvPr/>
        </p:nvCxnSpPr>
        <p:spPr>
          <a:xfrm rot="5400000">
            <a:off x="2499360" y="396240"/>
            <a:ext cx="182880" cy="396240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109" name="Rectangle 108"/>
          <p:cNvSpPr/>
          <p:nvPr/>
        </p:nvSpPr>
        <p:spPr>
          <a:xfrm>
            <a:off x="4114800" y="2926080"/>
            <a:ext cx="146304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err="1" smtClean="0"/>
              <a:t>Micrometastases</a:t>
            </a:r>
            <a:endParaRPr lang="en-US" sz="1400" b="1" dirty="0" smtClean="0"/>
          </a:p>
        </p:txBody>
      </p:sp>
      <p:sp>
        <p:nvSpPr>
          <p:cNvPr id="110" name="Rectangle 109"/>
          <p:cNvSpPr/>
          <p:nvPr/>
        </p:nvSpPr>
        <p:spPr>
          <a:xfrm>
            <a:off x="5791200" y="2926080"/>
            <a:ext cx="146304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In transit disease</a:t>
            </a:r>
          </a:p>
        </p:txBody>
      </p:sp>
      <p:sp>
        <p:nvSpPr>
          <p:cNvPr id="111" name="Rectangle 110"/>
          <p:cNvSpPr/>
          <p:nvPr/>
        </p:nvSpPr>
        <p:spPr>
          <a:xfrm>
            <a:off x="7467600" y="2926080"/>
            <a:ext cx="150876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err="1" smtClean="0"/>
              <a:t>Macrometastases</a:t>
            </a:r>
            <a:endParaRPr lang="en-US" sz="1400" b="1" dirty="0" smtClean="0"/>
          </a:p>
        </p:txBody>
      </p:sp>
      <p:cxnSp>
        <p:nvCxnSpPr>
          <p:cNvPr id="112" name="Elbow Connector 111"/>
          <p:cNvCxnSpPr>
            <a:stCxn id="101" idx="2"/>
            <a:endCxn id="111" idx="0"/>
          </p:cNvCxnSpPr>
          <p:nvPr/>
        </p:nvCxnSpPr>
        <p:spPr>
          <a:xfrm rot="16200000" flipH="1">
            <a:off x="7319010" y="2023110"/>
            <a:ext cx="137160" cy="166878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13" name="Elbow Connector 112"/>
          <p:cNvCxnSpPr>
            <a:stCxn id="101" idx="2"/>
            <a:endCxn id="110" idx="0"/>
          </p:cNvCxnSpPr>
          <p:nvPr/>
        </p:nvCxnSpPr>
        <p:spPr>
          <a:xfrm rot="5400000">
            <a:off x="6469380" y="2842260"/>
            <a:ext cx="137160" cy="3048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14" name="Elbow Connector 113"/>
          <p:cNvCxnSpPr>
            <a:stCxn id="101" idx="2"/>
            <a:endCxn id="109" idx="0"/>
          </p:cNvCxnSpPr>
          <p:nvPr/>
        </p:nvCxnSpPr>
        <p:spPr>
          <a:xfrm rot="5400000">
            <a:off x="5631180" y="2004060"/>
            <a:ext cx="137160" cy="170688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
        <p:nvSpPr>
          <p:cNvPr id="118" name="Rectangle 117"/>
          <p:cNvSpPr/>
          <p:nvPr/>
        </p:nvSpPr>
        <p:spPr>
          <a:xfrm>
            <a:off x="152400" y="3459480"/>
            <a:ext cx="8839200" cy="27432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err="1" smtClean="0"/>
              <a:t>Breslow</a:t>
            </a:r>
            <a:r>
              <a:rPr lang="en-US" sz="1600" b="1" dirty="0" smtClean="0"/>
              <a:t> Classification based on  thickness of lesion</a:t>
            </a:r>
            <a:endParaRPr lang="en-US" sz="1600" b="1" dirty="0"/>
          </a:p>
        </p:txBody>
      </p:sp>
      <p:sp>
        <p:nvSpPr>
          <p:cNvPr id="120" name="Rectangle 119"/>
          <p:cNvSpPr/>
          <p:nvPr/>
        </p:nvSpPr>
        <p:spPr>
          <a:xfrm>
            <a:off x="228600" y="3962400"/>
            <a:ext cx="20116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Thin melanoma</a:t>
            </a:r>
          </a:p>
        </p:txBody>
      </p:sp>
      <p:sp>
        <p:nvSpPr>
          <p:cNvPr id="121" name="Rectangle 120"/>
          <p:cNvSpPr/>
          <p:nvPr/>
        </p:nvSpPr>
        <p:spPr>
          <a:xfrm>
            <a:off x="3550920" y="3992880"/>
            <a:ext cx="20116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Intermediate melanoma</a:t>
            </a:r>
          </a:p>
        </p:txBody>
      </p:sp>
      <p:sp>
        <p:nvSpPr>
          <p:cNvPr id="122" name="Rectangle 121"/>
          <p:cNvSpPr/>
          <p:nvPr/>
        </p:nvSpPr>
        <p:spPr>
          <a:xfrm>
            <a:off x="6934200" y="3992880"/>
            <a:ext cx="2011680" cy="274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t>Thick melanoma</a:t>
            </a:r>
          </a:p>
        </p:txBody>
      </p:sp>
      <p:cxnSp>
        <p:nvCxnSpPr>
          <p:cNvPr id="124" name="Elbow Connector 123"/>
          <p:cNvCxnSpPr>
            <a:stCxn id="118" idx="2"/>
            <a:endCxn id="120" idx="0"/>
          </p:cNvCxnSpPr>
          <p:nvPr/>
        </p:nvCxnSpPr>
        <p:spPr>
          <a:xfrm rot="5400000">
            <a:off x="2788920" y="2179320"/>
            <a:ext cx="228600" cy="333756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25" name="Elbow Connector 124"/>
          <p:cNvCxnSpPr>
            <a:stCxn id="118" idx="2"/>
            <a:endCxn id="121" idx="0"/>
          </p:cNvCxnSpPr>
          <p:nvPr/>
        </p:nvCxnSpPr>
        <p:spPr>
          <a:xfrm rot="5400000">
            <a:off x="4434840" y="3855720"/>
            <a:ext cx="259080" cy="1524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cxnSp>
        <p:nvCxnSpPr>
          <p:cNvPr id="126" name="Elbow Connector 125"/>
          <p:cNvCxnSpPr>
            <a:stCxn id="118" idx="2"/>
            <a:endCxn id="122" idx="0"/>
          </p:cNvCxnSpPr>
          <p:nvPr/>
        </p:nvCxnSpPr>
        <p:spPr>
          <a:xfrm rot="16200000" flipH="1">
            <a:off x="6126480" y="2179320"/>
            <a:ext cx="259080" cy="3368040"/>
          </a:xfrm>
          <a:prstGeom prst="bentConnector3">
            <a:avLst>
              <a:gd name="adj1" fmla="val 50000"/>
            </a:avLst>
          </a:prstGeom>
          <a:ln>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120" name="Rectangle 119"/>
          <p:cNvSpPr/>
          <p:nvPr/>
        </p:nvSpPr>
        <p:spPr>
          <a:xfrm>
            <a:off x="0" y="4145280"/>
            <a:ext cx="9144000" cy="1828800"/>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0" y="1859280"/>
            <a:ext cx="9144000" cy="1905000"/>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0" y="868680"/>
            <a:ext cx="9144000" cy="9906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0" y="563880"/>
            <a:ext cx="9144000" cy="274320"/>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276600" y="609600"/>
            <a:ext cx="2286000" cy="18288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smtClean="0"/>
              <a:t>Melanoma</a:t>
            </a:r>
            <a:endParaRPr lang="en-US" sz="1400" b="1" dirty="0"/>
          </a:p>
        </p:txBody>
      </p:sp>
      <p:sp>
        <p:nvSpPr>
          <p:cNvPr id="5" name="Rounded Rectangle 4"/>
          <p:cNvSpPr/>
          <p:nvPr/>
        </p:nvSpPr>
        <p:spPr>
          <a:xfrm>
            <a:off x="3276600" y="944880"/>
            <a:ext cx="2286000" cy="3657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400" b="1" dirty="0" smtClean="0"/>
          </a:p>
          <a:p>
            <a:pPr algn="ctr"/>
            <a:r>
              <a:rPr lang="en-US" sz="1400" b="1" dirty="0" smtClean="0"/>
              <a:t>Pathology – Biopsy for confirmation</a:t>
            </a:r>
            <a:endParaRPr lang="en-US" sz="1600" b="1" dirty="0" smtClean="0"/>
          </a:p>
          <a:p>
            <a:pPr algn="ctr"/>
            <a:endParaRPr lang="en-US" sz="1600" b="1" dirty="0"/>
          </a:p>
        </p:txBody>
      </p:sp>
      <p:sp>
        <p:nvSpPr>
          <p:cNvPr id="7" name="TextBox 6"/>
          <p:cNvSpPr txBox="1"/>
          <p:nvPr/>
        </p:nvSpPr>
        <p:spPr>
          <a:xfrm>
            <a:off x="381000" y="1554480"/>
            <a:ext cx="731520" cy="274320"/>
          </a:xfrm>
          <a:prstGeom prst="rect">
            <a:avLst/>
          </a:prstGeom>
          <a:noFill/>
        </p:spPr>
        <p:txBody>
          <a:bodyPr wrap="square" rtlCol="0">
            <a:spAutoFit/>
          </a:bodyPr>
          <a:lstStyle/>
          <a:p>
            <a:r>
              <a:rPr lang="en-US" sz="1400" dirty="0" smtClean="0"/>
              <a:t>Stage 0</a:t>
            </a:r>
            <a:endParaRPr lang="en-US" sz="1400" dirty="0"/>
          </a:p>
        </p:txBody>
      </p:sp>
      <p:sp>
        <p:nvSpPr>
          <p:cNvPr id="8" name="TextBox 7"/>
          <p:cNvSpPr txBox="1"/>
          <p:nvPr/>
        </p:nvSpPr>
        <p:spPr>
          <a:xfrm>
            <a:off x="2286000" y="1554480"/>
            <a:ext cx="822960" cy="274320"/>
          </a:xfrm>
          <a:prstGeom prst="rect">
            <a:avLst/>
          </a:prstGeom>
          <a:noFill/>
        </p:spPr>
        <p:txBody>
          <a:bodyPr wrap="square" rtlCol="0">
            <a:spAutoFit/>
          </a:bodyPr>
          <a:lstStyle/>
          <a:p>
            <a:r>
              <a:rPr lang="en-US" sz="1400" dirty="0" smtClean="0"/>
              <a:t>Stage IA</a:t>
            </a:r>
            <a:endParaRPr lang="en-US" sz="1400" dirty="0"/>
          </a:p>
        </p:txBody>
      </p:sp>
      <p:sp>
        <p:nvSpPr>
          <p:cNvPr id="9" name="TextBox 8"/>
          <p:cNvSpPr txBox="1"/>
          <p:nvPr/>
        </p:nvSpPr>
        <p:spPr>
          <a:xfrm>
            <a:off x="3566160" y="1554480"/>
            <a:ext cx="1005840" cy="274320"/>
          </a:xfrm>
          <a:prstGeom prst="rect">
            <a:avLst/>
          </a:prstGeom>
          <a:noFill/>
        </p:spPr>
        <p:txBody>
          <a:bodyPr wrap="square" rtlCol="0">
            <a:spAutoFit/>
          </a:bodyPr>
          <a:lstStyle/>
          <a:p>
            <a:r>
              <a:rPr lang="en-US" sz="1400" dirty="0" smtClean="0"/>
              <a:t>Stage IB, II</a:t>
            </a:r>
            <a:endParaRPr lang="en-US" sz="1400" dirty="0"/>
          </a:p>
        </p:txBody>
      </p:sp>
      <p:sp>
        <p:nvSpPr>
          <p:cNvPr id="10" name="TextBox 9"/>
          <p:cNvSpPr txBox="1"/>
          <p:nvPr/>
        </p:nvSpPr>
        <p:spPr>
          <a:xfrm>
            <a:off x="8168640" y="1554480"/>
            <a:ext cx="822960" cy="274320"/>
          </a:xfrm>
          <a:prstGeom prst="rect">
            <a:avLst/>
          </a:prstGeom>
          <a:noFill/>
        </p:spPr>
        <p:txBody>
          <a:bodyPr wrap="square" rtlCol="0">
            <a:spAutoFit/>
          </a:bodyPr>
          <a:lstStyle/>
          <a:p>
            <a:r>
              <a:rPr lang="en-US" sz="1400" dirty="0" smtClean="0"/>
              <a:t>Stage IV</a:t>
            </a:r>
            <a:endParaRPr lang="en-US" sz="1400" dirty="0"/>
          </a:p>
        </p:txBody>
      </p:sp>
      <p:sp>
        <p:nvSpPr>
          <p:cNvPr id="11" name="TextBox 10"/>
          <p:cNvSpPr txBox="1"/>
          <p:nvPr/>
        </p:nvSpPr>
        <p:spPr>
          <a:xfrm>
            <a:off x="6096000" y="1554480"/>
            <a:ext cx="822960" cy="274320"/>
          </a:xfrm>
          <a:prstGeom prst="rect">
            <a:avLst/>
          </a:prstGeom>
          <a:noFill/>
        </p:spPr>
        <p:txBody>
          <a:bodyPr wrap="square" rtlCol="0">
            <a:spAutoFit/>
          </a:bodyPr>
          <a:lstStyle/>
          <a:p>
            <a:r>
              <a:rPr lang="en-US" sz="1400" dirty="0" smtClean="0"/>
              <a:t>Stage III</a:t>
            </a:r>
            <a:endParaRPr lang="en-US" sz="1400" dirty="0"/>
          </a:p>
        </p:txBody>
      </p:sp>
      <p:cxnSp>
        <p:nvCxnSpPr>
          <p:cNvPr id="13" name="Straight Arrow Connector 12"/>
          <p:cNvCxnSpPr>
            <a:stCxn id="4" idx="2"/>
            <a:endCxn id="5" idx="0"/>
          </p:cNvCxnSpPr>
          <p:nvPr/>
        </p:nvCxnSpPr>
        <p:spPr>
          <a:xfrm rot="5400000">
            <a:off x="4343400" y="868680"/>
            <a:ext cx="152400" cy="1588"/>
          </a:xfrm>
          <a:prstGeom prst="straightConnector1">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5" idx="2"/>
            <a:endCxn id="10" idx="0"/>
          </p:cNvCxnSpPr>
          <p:nvPr/>
        </p:nvCxnSpPr>
        <p:spPr>
          <a:xfrm rot="16200000" flipH="1">
            <a:off x="6377940" y="-647700"/>
            <a:ext cx="243840" cy="416052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5" idx="2"/>
            <a:endCxn id="11" idx="0"/>
          </p:cNvCxnSpPr>
          <p:nvPr/>
        </p:nvCxnSpPr>
        <p:spPr>
          <a:xfrm rot="16200000" flipH="1">
            <a:off x="5341620" y="388620"/>
            <a:ext cx="243840" cy="208788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5" idx="2"/>
            <a:endCxn id="9" idx="0"/>
          </p:cNvCxnSpPr>
          <p:nvPr/>
        </p:nvCxnSpPr>
        <p:spPr>
          <a:xfrm rot="5400000">
            <a:off x="4122420" y="1257300"/>
            <a:ext cx="243840" cy="35052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5" idx="2"/>
            <a:endCxn id="8" idx="0"/>
          </p:cNvCxnSpPr>
          <p:nvPr/>
        </p:nvCxnSpPr>
        <p:spPr>
          <a:xfrm rot="5400000">
            <a:off x="3436620" y="571500"/>
            <a:ext cx="243840" cy="172212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5" idx="2"/>
            <a:endCxn id="7" idx="0"/>
          </p:cNvCxnSpPr>
          <p:nvPr/>
        </p:nvCxnSpPr>
        <p:spPr>
          <a:xfrm rot="5400000">
            <a:off x="2461260" y="-403860"/>
            <a:ext cx="243840" cy="367284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838200" y="2026920"/>
            <a:ext cx="1371600" cy="3657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marL="111125" indent="-111125">
              <a:buFont typeface="Arial" pitchFamily="34" charset="0"/>
              <a:buChar char="•"/>
            </a:pPr>
            <a:r>
              <a:rPr lang="en-US" sz="1200" b="1" dirty="0" smtClean="0"/>
              <a:t>Surgery</a:t>
            </a:r>
          </a:p>
          <a:p>
            <a:pPr marL="111125" indent="-111125">
              <a:buFont typeface="Arial" pitchFamily="34" charset="0"/>
              <a:buChar char="•"/>
            </a:pPr>
            <a:r>
              <a:rPr lang="en-US" sz="1200" b="1" dirty="0" smtClean="0"/>
              <a:t>Surgery with SLNB</a:t>
            </a:r>
            <a:endParaRPr lang="en-US" sz="1200" b="1" dirty="0"/>
          </a:p>
        </p:txBody>
      </p:sp>
      <p:cxnSp>
        <p:nvCxnSpPr>
          <p:cNvPr id="40" name="Elbow Connector 39"/>
          <p:cNvCxnSpPr>
            <a:stCxn id="7" idx="2"/>
            <a:endCxn id="39" idx="0"/>
          </p:cNvCxnSpPr>
          <p:nvPr/>
        </p:nvCxnSpPr>
        <p:spPr>
          <a:xfrm rot="16200000" flipH="1">
            <a:off x="1036320" y="1539240"/>
            <a:ext cx="198120" cy="77724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8" idx="2"/>
            <a:endCxn id="39" idx="0"/>
          </p:cNvCxnSpPr>
          <p:nvPr/>
        </p:nvCxnSpPr>
        <p:spPr>
          <a:xfrm rot="5400000">
            <a:off x="2011680" y="1341120"/>
            <a:ext cx="198120" cy="117348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3352800" y="2011680"/>
            <a:ext cx="1371600" cy="3657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marL="111125" indent="-111125">
              <a:buFont typeface="Arial" pitchFamily="34" charset="0"/>
              <a:buChar char="•"/>
            </a:pPr>
            <a:r>
              <a:rPr lang="en-US" sz="1200" b="1" dirty="0" smtClean="0"/>
              <a:t>Surgery</a:t>
            </a:r>
          </a:p>
          <a:p>
            <a:pPr marL="111125" indent="-111125">
              <a:buFont typeface="Arial" pitchFamily="34" charset="0"/>
              <a:buChar char="•"/>
            </a:pPr>
            <a:r>
              <a:rPr lang="en-US" sz="1200" b="1" dirty="0" smtClean="0"/>
              <a:t>Surgery with SLNB</a:t>
            </a:r>
            <a:endParaRPr lang="en-US" sz="1200" b="1" dirty="0"/>
          </a:p>
        </p:txBody>
      </p:sp>
      <p:cxnSp>
        <p:nvCxnSpPr>
          <p:cNvPr id="49" name="Elbow Connector 48"/>
          <p:cNvCxnSpPr>
            <a:stCxn id="9" idx="2"/>
            <a:endCxn id="48" idx="0"/>
          </p:cNvCxnSpPr>
          <p:nvPr/>
        </p:nvCxnSpPr>
        <p:spPr>
          <a:xfrm rot="5400000">
            <a:off x="3962400" y="1905000"/>
            <a:ext cx="182880" cy="3048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227320" y="2042160"/>
            <a:ext cx="1097280" cy="461665"/>
          </a:xfrm>
          <a:prstGeom prst="rect">
            <a:avLst/>
          </a:prstGeom>
          <a:noFill/>
        </p:spPr>
        <p:txBody>
          <a:bodyPr wrap="square" rtlCol="0">
            <a:spAutoFit/>
          </a:bodyPr>
          <a:lstStyle/>
          <a:p>
            <a:pPr algn="ctr"/>
            <a:r>
              <a:rPr lang="en-US" sz="1200" dirty="0" smtClean="0"/>
              <a:t>Sentinel Node Positive</a:t>
            </a:r>
            <a:endParaRPr lang="en-US" sz="1200" dirty="0"/>
          </a:p>
        </p:txBody>
      </p:sp>
      <p:sp>
        <p:nvSpPr>
          <p:cNvPr id="53" name="TextBox 52"/>
          <p:cNvSpPr txBox="1"/>
          <p:nvPr/>
        </p:nvSpPr>
        <p:spPr>
          <a:xfrm>
            <a:off x="6263640" y="2026920"/>
            <a:ext cx="1097280" cy="461665"/>
          </a:xfrm>
          <a:prstGeom prst="rect">
            <a:avLst/>
          </a:prstGeom>
          <a:noFill/>
        </p:spPr>
        <p:txBody>
          <a:bodyPr wrap="square" rtlCol="0">
            <a:spAutoFit/>
          </a:bodyPr>
          <a:lstStyle/>
          <a:p>
            <a:pPr algn="ctr"/>
            <a:r>
              <a:rPr lang="en-US" sz="1200" dirty="0" smtClean="0"/>
              <a:t>Clinically Positive Node</a:t>
            </a:r>
            <a:endParaRPr lang="en-US" sz="1200" dirty="0"/>
          </a:p>
        </p:txBody>
      </p:sp>
      <p:sp>
        <p:nvSpPr>
          <p:cNvPr id="54" name="TextBox 53"/>
          <p:cNvSpPr txBox="1"/>
          <p:nvPr/>
        </p:nvSpPr>
        <p:spPr>
          <a:xfrm>
            <a:off x="7360920" y="2011680"/>
            <a:ext cx="1097280" cy="461665"/>
          </a:xfrm>
          <a:prstGeom prst="rect">
            <a:avLst/>
          </a:prstGeom>
          <a:noFill/>
        </p:spPr>
        <p:txBody>
          <a:bodyPr wrap="square" rtlCol="0">
            <a:spAutoFit/>
          </a:bodyPr>
          <a:lstStyle/>
          <a:p>
            <a:pPr algn="ctr"/>
            <a:r>
              <a:rPr lang="en-US" sz="1200" dirty="0" smtClean="0"/>
              <a:t>In transit disease</a:t>
            </a:r>
            <a:endParaRPr lang="en-US" sz="1200" dirty="0"/>
          </a:p>
        </p:txBody>
      </p:sp>
      <p:cxnSp>
        <p:nvCxnSpPr>
          <p:cNvPr id="55" name="Elbow Connector 54"/>
          <p:cNvCxnSpPr>
            <a:stCxn id="11" idx="2"/>
            <a:endCxn id="52" idx="0"/>
          </p:cNvCxnSpPr>
          <p:nvPr/>
        </p:nvCxnSpPr>
        <p:spPr>
          <a:xfrm rot="5400000">
            <a:off x="6035040" y="1569720"/>
            <a:ext cx="213360" cy="73152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11" idx="2"/>
            <a:endCxn id="53" idx="0"/>
          </p:cNvCxnSpPr>
          <p:nvPr/>
        </p:nvCxnSpPr>
        <p:spPr>
          <a:xfrm rot="16200000" flipH="1">
            <a:off x="6560820" y="1775460"/>
            <a:ext cx="198120" cy="30480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11" idx="2"/>
            <a:endCxn id="54" idx="0"/>
          </p:cNvCxnSpPr>
          <p:nvPr/>
        </p:nvCxnSpPr>
        <p:spPr>
          <a:xfrm rot="16200000" flipH="1">
            <a:off x="7117080" y="1219200"/>
            <a:ext cx="182880" cy="140208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4" name="Rounded Rectangle 63"/>
          <p:cNvSpPr/>
          <p:nvPr/>
        </p:nvSpPr>
        <p:spPr>
          <a:xfrm>
            <a:off x="5242560" y="2484120"/>
            <a:ext cx="914400" cy="3657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marL="111125" indent="-111125" algn="ctr"/>
            <a:r>
              <a:rPr lang="en-US" sz="1200" b="1" dirty="0" smtClean="0"/>
              <a:t>Lymph node dissection</a:t>
            </a:r>
          </a:p>
        </p:txBody>
      </p:sp>
      <p:sp>
        <p:nvSpPr>
          <p:cNvPr id="65" name="Rounded Rectangle 64"/>
          <p:cNvSpPr/>
          <p:nvPr/>
        </p:nvSpPr>
        <p:spPr>
          <a:xfrm>
            <a:off x="6446520" y="2468880"/>
            <a:ext cx="640080" cy="3657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marL="111125" indent="-111125" algn="ctr"/>
            <a:r>
              <a:rPr lang="en-US" sz="1200" b="1" dirty="0" smtClean="0"/>
              <a:t>Surgery</a:t>
            </a:r>
          </a:p>
        </p:txBody>
      </p:sp>
      <p:sp>
        <p:nvSpPr>
          <p:cNvPr id="66" name="Rounded Rectangle 65"/>
          <p:cNvSpPr/>
          <p:nvPr/>
        </p:nvSpPr>
        <p:spPr>
          <a:xfrm>
            <a:off x="7315200" y="2407920"/>
            <a:ext cx="1143000" cy="12801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45720" rIns="45720" rtlCol="0" anchor="ctr"/>
          <a:lstStyle/>
          <a:p>
            <a:pPr marL="111125" indent="-111125">
              <a:buFont typeface="Arial" pitchFamily="34" charset="0"/>
              <a:buChar char="•"/>
            </a:pPr>
            <a:endParaRPr lang="en-US" sz="1200" b="1" dirty="0" smtClean="0"/>
          </a:p>
          <a:p>
            <a:pPr marL="111125" indent="-111125">
              <a:buFont typeface="Arial" pitchFamily="34" charset="0"/>
              <a:buChar char="•"/>
            </a:pPr>
            <a:r>
              <a:rPr lang="en-US" sz="1200" b="1" dirty="0" smtClean="0"/>
              <a:t>Clinical trial</a:t>
            </a:r>
          </a:p>
          <a:p>
            <a:pPr marL="111125" indent="-111125">
              <a:buFont typeface="Arial" pitchFamily="34" charset="0"/>
              <a:buChar char="•"/>
            </a:pPr>
            <a:r>
              <a:rPr lang="en-US" sz="1200" b="1" dirty="0" smtClean="0"/>
              <a:t>Local therapy</a:t>
            </a:r>
          </a:p>
          <a:p>
            <a:pPr marL="111125" indent="-111125">
              <a:buFont typeface="Arial" pitchFamily="34" charset="0"/>
              <a:buChar char="•"/>
            </a:pPr>
            <a:r>
              <a:rPr lang="en-US" sz="1200" b="1" dirty="0" smtClean="0"/>
              <a:t>Regional therapy</a:t>
            </a:r>
          </a:p>
          <a:p>
            <a:pPr marL="111125" indent="-111125">
              <a:buFont typeface="Arial" pitchFamily="34" charset="0"/>
              <a:buChar char="•"/>
            </a:pPr>
            <a:r>
              <a:rPr lang="en-US" sz="1200" b="1" dirty="0" smtClean="0"/>
              <a:t>Systemic therapy</a:t>
            </a:r>
          </a:p>
          <a:p>
            <a:pPr marL="111125" indent="-111125">
              <a:buFont typeface="Arial" pitchFamily="34" charset="0"/>
              <a:buChar char="•"/>
            </a:pPr>
            <a:endParaRPr lang="en-US" sz="1200" b="1" dirty="0" smtClean="0"/>
          </a:p>
        </p:txBody>
      </p:sp>
      <p:sp>
        <p:nvSpPr>
          <p:cNvPr id="70" name="Rectangle 69"/>
          <p:cNvSpPr/>
          <p:nvPr/>
        </p:nvSpPr>
        <p:spPr>
          <a:xfrm>
            <a:off x="0" y="3764280"/>
            <a:ext cx="9144000" cy="41148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ounded Rectangle 70"/>
          <p:cNvSpPr/>
          <p:nvPr/>
        </p:nvSpPr>
        <p:spPr>
          <a:xfrm>
            <a:off x="3581400" y="3779520"/>
            <a:ext cx="4953000" cy="3657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0" rIns="0" numCol="2" rtlCol="0" anchor="ctr"/>
          <a:lstStyle/>
          <a:p>
            <a:pPr marL="111125" indent="-111125">
              <a:buFont typeface="Arial" pitchFamily="34" charset="0"/>
              <a:buChar char="•"/>
            </a:pPr>
            <a:r>
              <a:rPr lang="en-US" sz="1200" b="1" dirty="0" smtClean="0"/>
              <a:t>Clinical Trial</a:t>
            </a:r>
          </a:p>
          <a:p>
            <a:pPr marL="111125" indent="-111125">
              <a:buFont typeface="Arial" pitchFamily="34" charset="0"/>
              <a:buChar char="•"/>
            </a:pPr>
            <a:r>
              <a:rPr lang="en-US" sz="1200" b="1" dirty="0" smtClean="0"/>
              <a:t>Observation</a:t>
            </a:r>
          </a:p>
          <a:p>
            <a:pPr marL="111125" indent="-111125">
              <a:buFont typeface="Arial" pitchFamily="34" charset="0"/>
              <a:buChar char="•"/>
            </a:pPr>
            <a:r>
              <a:rPr lang="en-US" sz="1200" b="1" dirty="0" smtClean="0"/>
              <a:t>± interferon alpha</a:t>
            </a:r>
          </a:p>
          <a:p>
            <a:pPr marL="111125" indent="-111125">
              <a:buFont typeface="Arial" pitchFamily="34" charset="0"/>
              <a:buChar char="•"/>
            </a:pPr>
            <a:r>
              <a:rPr lang="en-US" sz="1200" b="1" dirty="0" smtClean="0"/>
              <a:t>± RT</a:t>
            </a:r>
          </a:p>
        </p:txBody>
      </p:sp>
      <p:cxnSp>
        <p:nvCxnSpPr>
          <p:cNvPr id="75" name="Elbow Connector 74"/>
          <p:cNvCxnSpPr>
            <a:stCxn id="39" idx="2"/>
            <a:endCxn id="11" idx="1"/>
          </p:cNvCxnSpPr>
          <p:nvPr/>
        </p:nvCxnSpPr>
        <p:spPr>
          <a:xfrm rot="5400000" flipH="1" flipV="1">
            <a:off x="3459480" y="-243840"/>
            <a:ext cx="701040" cy="4572000"/>
          </a:xfrm>
          <a:prstGeom prst="bentConnector4">
            <a:avLst>
              <a:gd name="adj1" fmla="val -111660"/>
              <a:gd name="adj2" fmla="val 78712"/>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0" name="Elbow Connector 79"/>
          <p:cNvCxnSpPr>
            <a:stCxn id="48" idx="2"/>
            <a:endCxn id="11" idx="1"/>
          </p:cNvCxnSpPr>
          <p:nvPr/>
        </p:nvCxnSpPr>
        <p:spPr>
          <a:xfrm rot="5400000" flipH="1" flipV="1">
            <a:off x="4724400" y="1005840"/>
            <a:ext cx="685800" cy="2057400"/>
          </a:xfrm>
          <a:prstGeom prst="bentConnector4">
            <a:avLst>
              <a:gd name="adj1" fmla="val -114141"/>
              <a:gd name="adj2" fmla="val 53199"/>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rot="16200000">
            <a:off x="4372540" y="2391341"/>
            <a:ext cx="1188720" cy="276999"/>
          </a:xfrm>
          <a:prstGeom prst="rect">
            <a:avLst/>
          </a:prstGeom>
          <a:noFill/>
        </p:spPr>
        <p:txBody>
          <a:bodyPr wrap="square" rtlCol="0">
            <a:spAutoFit/>
          </a:bodyPr>
          <a:lstStyle/>
          <a:p>
            <a:r>
              <a:rPr lang="en-US" sz="1200" dirty="0" smtClean="0"/>
              <a:t>If SLNB positive</a:t>
            </a:r>
            <a:endParaRPr lang="en-US" sz="1200" dirty="0"/>
          </a:p>
        </p:txBody>
      </p:sp>
      <p:sp>
        <p:nvSpPr>
          <p:cNvPr id="87" name="TextBox 86"/>
          <p:cNvSpPr txBox="1"/>
          <p:nvPr/>
        </p:nvSpPr>
        <p:spPr>
          <a:xfrm>
            <a:off x="822960" y="4297680"/>
            <a:ext cx="1005840" cy="457200"/>
          </a:xfrm>
          <a:prstGeom prst="rect">
            <a:avLst/>
          </a:prstGeom>
          <a:noFill/>
        </p:spPr>
        <p:txBody>
          <a:bodyPr wrap="square" rtlCol="0">
            <a:spAutoFit/>
          </a:bodyPr>
          <a:lstStyle/>
          <a:p>
            <a:r>
              <a:rPr lang="en-US" sz="1400" dirty="0" smtClean="0"/>
              <a:t>BRAF V600</a:t>
            </a:r>
          </a:p>
          <a:p>
            <a:r>
              <a:rPr lang="en-US" sz="1400" dirty="0" smtClean="0"/>
              <a:t>Wild Type</a:t>
            </a:r>
            <a:endParaRPr lang="en-US" sz="1400" dirty="0"/>
          </a:p>
        </p:txBody>
      </p:sp>
      <p:sp>
        <p:nvSpPr>
          <p:cNvPr id="88" name="TextBox 87"/>
          <p:cNvSpPr txBox="1"/>
          <p:nvPr/>
        </p:nvSpPr>
        <p:spPr>
          <a:xfrm>
            <a:off x="7162800" y="4297680"/>
            <a:ext cx="1188720" cy="457200"/>
          </a:xfrm>
          <a:prstGeom prst="rect">
            <a:avLst/>
          </a:prstGeom>
          <a:noFill/>
        </p:spPr>
        <p:txBody>
          <a:bodyPr wrap="square" rtlCol="0">
            <a:spAutoFit/>
          </a:bodyPr>
          <a:lstStyle/>
          <a:p>
            <a:r>
              <a:rPr lang="en-US" sz="1400" dirty="0" smtClean="0"/>
              <a:t>BRAF V600</a:t>
            </a:r>
          </a:p>
          <a:p>
            <a:r>
              <a:rPr lang="en-US" sz="1400" dirty="0" smtClean="0"/>
              <a:t>Mutant Type</a:t>
            </a:r>
            <a:endParaRPr lang="en-US" sz="1400" dirty="0"/>
          </a:p>
        </p:txBody>
      </p:sp>
      <p:cxnSp>
        <p:nvCxnSpPr>
          <p:cNvPr id="89" name="Elbow Connector 88"/>
          <p:cNvCxnSpPr>
            <a:stCxn id="10" idx="2"/>
            <a:endCxn id="88" idx="0"/>
          </p:cNvCxnSpPr>
          <p:nvPr/>
        </p:nvCxnSpPr>
        <p:spPr>
          <a:xfrm rot="5400000">
            <a:off x="6934200" y="2651760"/>
            <a:ext cx="2468880" cy="822960"/>
          </a:xfrm>
          <a:prstGeom prst="bentConnector3">
            <a:avLst>
              <a:gd name="adj1" fmla="val 97138"/>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10" idx="2"/>
            <a:endCxn id="87" idx="0"/>
          </p:cNvCxnSpPr>
          <p:nvPr/>
        </p:nvCxnSpPr>
        <p:spPr>
          <a:xfrm rot="5400000">
            <a:off x="3718560" y="-563880"/>
            <a:ext cx="2468880" cy="7254240"/>
          </a:xfrm>
          <a:prstGeom prst="bentConnector3">
            <a:avLst>
              <a:gd name="adj1" fmla="val 97138"/>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716280" y="5013960"/>
            <a:ext cx="1188720" cy="73152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marL="111125" indent="-111125">
              <a:buFont typeface="Arial" pitchFamily="34" charset="0"/>
              <a:buChar char="•"/>
            </a:pPr>
            <a:r>
              <a:rPr lang="en-US" sz="1200" b="1" dirty="0" err="1" smtClean="0"/>
              <a:t>Pembrolizumab</a:t>
            </a:r>
            <a:endParaRPr lang="en-US" sz="1200" b="1" dirty="0" smtClean="0"/>
          </a:p>
          <a:p>
            <a:pPr marL="111125" indent="-111125">
              <a:buFont typeface="Arial" pitchFamily="34" charset="0"/>
              <a:buChar char="•"/>
            </a:pPr>
            <a:r>
              <a:rPr lang="en-US" sz="1200" b="1" dirty="0" err="1" smtClean="0"/>
              <a:t>Nivolumab</a:t>
            </a:r>
            <a:endParaRPr lang="en-US" sz="1200" b="1" dirty="0" smtClean="0"/>
          </a:p>
          <a:p>
            <a:pPr marL="111125" indent="-111125">
              <a:buFont typeface="Arial" pitchFamily="34" charset="0"/>
              <a:buChar char="•"/>
            </a:pPr>
            <a:r>
              <a:rPr lang="en-US" sz="1200" b="1" dirty="0" err="1" smtClean="0"/>
              <a:t>Ipilimumab</a:t>
            </a:r>
            <a:endParaRPr lang="en-US" sz="1200" b="1" dirty="0" smtClean="0"/>
          </a:p>
          <a:p>
            <a:pPr marL="111125" indent="-111125">
              <a:buFont typeface="Arial" pitchFamily="34" charset="0"/>
              <a:buChar char="•"/>
            </a:pPr>
            <a:r>
              <a:rPr lang="en-US" sz="1200" b="1" dirty="0" smtClean="0"/>
              <a:t>High dose Il-2</a:t>
            </a:r>
            <a:endParaRPr lang="en-US" sz="1200" b="1" dirty="0"/>
          </a:p>
        </p:txBody>
      </p:sp>
      <p:sp>
        <p:nvSpPr>
          <p:cNvPr id="99" name="Rectangle 98"/>
          <p:cNvSpPr/>
          <p:nvPr/>
        </p:nvSpPr>
        <p:spPr>
          <a:xfrm>
            <a:off x="2682240" y="5013960"/>
            <a:ext cx="1280160" cy="73152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marL="111125" indent="-111125">
              <a:buFont typeface="Arial" pitchFamily="34" charset="0"/>
              <a:buChar char="•"/>
            </a:pPr>
            <a:r>
              <a:rPr lang="en-US" sz="1200" b="1" dirty="0" err="1" smtClean="0"/>
              <a:t>Pembrolizumab</a:t>
            </a:r>
            <a:endParaRPr lang="en-US" sz="1200" b="1" dirty="0" smtClean="0"/>
          </a:p>
          <a:p>
            <a:pPr marL="111125" indent="-111125">
              <a:buFont typeface="Arial" pitchFamily="34" charset="0"/>
              <a:buChar char="•"/>
            </a:pPr>
            <a:r>
              <a:rPr lang="en-US" sz="1200" b="1" dirty="0" err="1" smtClean="0"/>
              <a:t>Nivolumab</a:t>
            </a:r>
            <a:endParaRPr lang="en-US" sz="1200" b="1" dirty="0"/>
          </a:p>
          <a:p>
            <a:pPr marL="111125" indent="-111125">
              <a:buFont typeface="Arial" pitchFamily="34" charset="0"/>
              <a:buChar char="•"/>
            </a:pPr>
            <a:r>
              <a:rPr lang="en-US" sz="1200" b="1" dirty="0" err="1" smtClean="0"/>
              <a:t>Imanitinib</a:t>
            </a:r>
            <a:endParaRPr lang="en-US" sz="1200" b="1" dirty="0" smtClean="0"/>
          </a:p>
          <a:p>
            <a:pPr marL="111125" indent="-111125">
              <a:buFont typeface="Arial" pitchFamily="34" charset="0"/>
              <a:buChar char="•"/>
            </a:pPr>
            <a:r>
              <a:rPr lang="en-US" sz="1200" b="1" dirty="0" err="1" smtClean="0"/>
              <a:t>Biochemotherapy</a:t>
            </a:r>
            <a:endParaRPr lang="en-US" sz="1200" b="1" dirty="0" smtClean="0"/>
          </a:p>
        </p:txBody>
      </p:sp>
      <p:cxnSp>
        <p:nvCxnSpPr>
          <p:cNvPr id="101" name="Elbow Connector 100"/>
          <p:cNvCxnSpPr>
            <a:stCxn id="87" idx="2"/>
            <a:endCxn id="98" idx="0"/>
          </p:cNvCxnSpPr>
          <p:nvPr/>
        </p:nvCxnSpPr>
        <p:spPr>
          <a:xfrm rot="5400000">
            <a:off x="1188720" y="4876800"/>
            <a:ext cx="259080" cy="1524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87" idx="2"/>
            <a:endCxn id="99" idx="0"/>
          </p:cNvCxnSpPr>
          <p:nvPr/>
        </p:nvCxnSpPr>
        <p:spPr>
          <a:xfrm rot="16200000" flipH="1">
            <a:off x="2194560" y="3886200"/>
            <a:ext cx="259080" cy="199644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0" y="4628793"/>
            <a:ext cx="1143000" cy="430887"/>
          </a:xfrm>
          <a:prstGeom prst="rect">
            <a:avLst/>
          </a:prstGeom>
          <a:noFill/>
        </p:spPr>
        <p:txBody>
          <a:bodyPr wrap="square" rtlCol="0">
            <a:spAutoFit/>
          </a:bodyPr>
          <a:lstStyle/>
          <a:p>
            <a:pPr algn="ctr"/>
            <a:r>
              <a:rPr lang="en-US" sz="1100" i="1" dirty="0" smtClean="0"/>
              <a:t>Clinical stability &gt; 12 weeks</a:t>
            </a:r>
            <a:endParaRPr lang="en-US" sz="1100" i="1" dirty="0"/>
          </a:p>
        </p:txBody>
      </p:sp>
      <p:sp>
        <p:nvSpPr>
          <p:cNvPr id="108" name="TextBox 107"/>
          <p:cNvSpPr txBox="1"/>
          <p:nvPr/>
        </p:nvSpPr>
        <p:spPr>
          <a:xfrm>
            <a:off x="3200400" y="4602480"/>
            <a:ext cx="1143000" cy="430887"/>
          </a:xfrm>
          <a:prstGeom prst="rect">
            <a:avLst/>
          </a:prstGeom>
          <a:noFill/>
        </p:spPr>
        <p:txBody>
          <a:bodyPr wrap="square" rtlCol="0">
            <a:spAutoFit/>
          </a:bodyPr>
          <a:lstStyle/>
          <a:p>
            <a:pPr algn="ctr"/>
            <a:r>
              <a:rPr lang="en-US" sz="1100" i="1" dirty="0" smtClean="0"/>
              <a:t>Clinical stability &lt; 12 weeks</a:t>
            </a:r>
            <a:endParaRPr lang="en-US" sz="1100" i="1" dirty="0"/>
          </a:p>
        </p:txBody>
      </p:sp>
      <p:sp>
        <p:nvSpPr>
          <p:cNvPr id="109" name="Rectangle 108"/>
          <p:cNvSpPr/>
          <p:nvPr/>
        </p:nvSpPr>
        <p:spPr>
          <a:xfrm>
            <a:off x="4572000" y="4983480"/>
            <a:ext cx="2377440" cy="64008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0" rIns="0" bIns="0" numCol="2" rtlCol="0" anchor="ctr"/>
          <a:lstStyle/>
          <a:p>
            <a:pPr marL="111125" indent="-111125">
              <a:buFont typeface="Arial" pitchFamily="34" charset="0"/>
              <a:buChar char="•"/>
            </a:pPr>
            <a:endParaRPr lang="en-US" sz="1200" b="1" dirty="0" smtClean="0"/>
          </a:p>
          <a:p>
            <a:pPr marL="111125" indent="-111125">
              <a:buFont typeface="Arial" pitchFamily="34" charset="0"/>
              <a:buChar char="•"/>
            </a:pPr>
            <a:r>
              <a:rPr lang="en-US" sz="1200" b="1" dirty="0" err="1" smtClean="0"/>
              <a:t>Pembrolizumab</a:t>
            </a:r>
            <a:endParaRPr lang="en-US" sz="1200" b="1" dirty="0" smtClean="0"/>
          </a:p>
          <a:p>
            <a:pPr marL="111125" indent="-111125">
              <a:buFont typeface="Arial" pitchFamily="34" charset="0"/>
              <a:buChar char="•"/>
            </a:pPr>
            <a:r>
              <a:rPr lang="en-US" sz="1200" b="1" dirty="0" err="1" smtClean="0"/>
              <a:t>Nivolumab</a:t>
            </a:r>
            <a:endParaRPr lang="en-US" sz="1200" b="1" dirty="0" smtClean="0"/>
          </a:p>
          <a:p>
            <a:pPr marL="111125" indent="-111125">
              <a:buFont typeface="Arial" pitchFamily="34" charset="0"/>
              <a:buChar char="•"/>
            </a:pPr>
            <a:r>
              <a:rPr lang="en-US" sz="1200" b="1" dirty="0" err="1" smtClean="0"/>
              <a:t>Ipilimumab</a:t>
            </a:r>
            <a:endParaRPr lang="en-US" sz="1200" b="1" dirty="0" smtClean="0"/>
          </a:p>
          <a:p>
            <a:pPr marL="111125" indent="-111125">
              <a:buFont typeface="Arial" pitchFamily="34" charset="0"/>
              <a:buChar char="•"/>
            </a:pPr>
            <a:endParaRPr lang="en-US" sz="1200" b="1" dirty="0" smtClean="0"/>
          </a:p>
          <a:p>
            <a:pPr marL="111125" indent="-111125">
              <a:buFont typeface="Arial" pitchFamily="34" charset="0"/>
              <a:buChar char="•"/>
            </a:pPr>
            <a:endParaRPr lang="en-US" sz="1200" b="1" dirty="0" smtClean="0"/>
          </a:p>
          <a:p>
            <a:pPr marL="111125" indent="-111125">
              <a:buFont typeface="Arial" pitchFamily="34" charset="0"/>
              <a:buChar char="•"/>
            </a:pPr>
            <a:r>
              <a:rPr lang="en-US" sz="1200" b="1" dirty="0" err="1" smtClean="0"/>
              <a:t>Dabrafenib</a:t>
            </a:r>
            <a:r>
              <a:rPr lang="en-US" sz="1200" b="1" dirty="0" smtClean="0"/>
              <a:t> + </a:t>
            </a:r>
            <a:r>
              <a:rPr lang="en-US" sz="1200" b="1" dirty="0" err="1" smtClean="0"/>
              <a:t>Trametinib</a:t>
            </a:r>
            <a:endParaRPr lang="en-US" sz="1200" b="1" dirty="0" smtClean="0"/>
          </a:p>
          <a:p>
            <a:pPr marL="111125" indent="-111125">
              <a:buFont typeface="Arial" pitchFamily="34" charset="0"/>
              <a:buChar char="•"/>
            </a:pPr>
            <a:r>
              <a:rPr lang="en-US" sz="1200" b="1" dirty="0" smtClean="0"/>
              <a:t>High dose IL-2</a:t>
            </a:r>
            <a:endParaRPr lang="en-US" sz="1200" b="1" dirty="0"/>
          </a:p>
        </p:txBody>
      </p:sp>
      <p:sp>
        <p:nvSpPr>
          <p:cNvPr id="110" name="Rectangle 109"/>
          <p:cNvSpPr/>
          <p:nvPr/>
        </p:nvSpPr>
        <p:spPr>
          <a:xfrm>
            <a:off x="7162800" y="4983480"/>
            <a:ext cx="1737360" cy="9144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marL="111125" indent="-111125">
              <a:buFont typeface="Arial" pitchFamily="34" charset="0"/>
              <a:buChar char="•"/>
            </a:pPr>
            <a:r>
              <a:rPr lang="en-US" sz="1200" b="1" dirty="0" err="1" smtClean="0"/>
              <a:t>Dabrafenib</a:t>
            </a:r>
            <a:r>
              <a:rPr lang="en-US" sz="1200" b="1" dirty="0" smtClean="0"/>
              <a:t> + </a:t>
            </a:r>
            <a:r>
              <a:rPr lang="en-US" sz="1200" b="1" dirty="0" err="1" smtClean="0"/>
              <a:t>Trametinib</a:t>
            </a:r>
            <a:endParaRPr lang="en-US" sz="1200" b="1" dirty="0" smtClean="0"/>
          </a:p>
          <a:p>
            <a:pPr marL="111125" indent="-111125">
              <a:buFont typeface="Arial" pitchFamily="34" charset="0"/>
              <a:buChar char="•"/>
            </a:pPr>
            <a:r>
              <a:rPr lang="en-US" sz="1200" b="1" dirty="0" err="1" smtClean="0"/>
              <a:t>Dabrafenib</a:t>
            </a:r>
            <a:endParaRPr lang="en-US" sz="1200" b="1" dirty="0" smtClean="0"/>
          </a:p>
          <a:p>
            <a:pPr marL="111125" indent="-111125">
              <a:buFont typeface="Arial" pitchFamily="34" charset="0"/>
              <a:buChar char="•"/>
            </a:pPr>
            <a:r>
              <a:rPr lang="en-US" sz="1200" b="1" dirty="0" err="1" smtClean="0"/>
              <a:t>Vemurafenib</a:t>
            </a:r>
            <a:endParaRPr lang="en-US" sz="1200" b="1" dirty="0" smtClean="0"/>
          </a:p>
          <a:p>
            <a:pPr marL="111125" indent="-111125">
              <a:buFont typeface="Arial" pitchFamily="34" charset="0"/>
              <a:buChar char="•"/>
            </a:pPr>
            <a:r>
              <a:rPr lang="en-US" sz="1200" b="1" dirty="0" err="1" smtClean="0"/>
              <a:t>Pembrolizumab</a:t>
            </a:r>
            <a:endParaRPr lang="en-US" sz="1200" b="1" dirty="0" smtClean="0"/>
          </a:p>
          <a:p>
            <a:pPr marL="111125" indent="-111125">
              <a:buFont typeface="Arial" pitchFamily="34" charset="0"/>
              <a:buChar char="•"/>
            </a:pPr>
            <a:r>
              <a:rPr lang="en-US" sz="1200" b="1" dirty="0" err="1" smtClean="0"/>
              <a:t>Nivolumab</a:t>
            </a:r>
            <a:endParaRPr lang="en-US" sz="1200" b="1" dirty="0"/>
          </a:p>
        </p:txBody>
      </p:sp>
      <p:cxnSp>
        <p:nvCxnSpPr>
          <p:cNvPr id="111" name="Elbow Connector 110"/>
          <p:cNvCxnSpPr>
            <a:stCxn id="88" idx="2"/>
            <a:endCxn id="110" idx="0"/>
          </p:cNvCxnSpPr>
          <p:nvPr/>
        </p:nvCxnSpPr>
        <p:spPr>
          <a:xfrm rot="16200000" flipH="1">
            <a:off x="7780020" y="4732020"/>
            <a:ext cx="228600" cy="27432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4" name="Elbow Connector 113"/>
          <p:cNvCxnSpPr>
            <a:stCxn id="88" idx="2"/>
            <a:endCxn id="109" idx="0"/>
          </p:cNvCxnSpPr>
          <p:nvPr/>
        </p:nvCxnSpPr>
        <p:spPr>
          <a:xfrm rot="5400000">
            <a:off x="6644640" y="3870960"/>
            <a:ext cx="228600" cy="199644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8077200" y="4602480"/>
            <a:ext cx="1143000" cy="430887"/>
          </a:xfrm>
          <a:prstGeom prst="rect">
            <a:avLst/>
          </a:prstGeom>
          <a:noFill/>
        </p:spPr>
        <p:txBody>
          <a:bodyPr wrap="square" rtlCol="0">
            <a:spAutoFit/>
          </a:bodyPr>
          <a:lstStyle/>
          <a:p>
            <a:pPr algn="ctr"/>
            <a:r>
              <a:rPr lang="en-US" sz="1100" i="1" dirty="0" smtClean="0"/>
              <a:t>Clinical stability &lt; 12 weeks</a:t>
            </a:r>
            <a:endParaRPr lang="en-US" sz="1100" i="1" dirty="0"/>
          </a:p>
        </p:txBody>
      </p:sp>
      <p:sp>
        <p:nvSpPr>
          <p:cNvPr id="118" name="TextBox 117"/>
          <p:cNvSpPr txBox="1"/>
          <p:nvPr/>
        </p:nvSpPr>
        <p:spPr>
          <a:xfrm>
            <a:off x="4800600" y="4602480"/>
            <a:ext cx="1143000" cy="430887"/>
          </a:xfrm>
          <a:prstGeom prst="rect">
            <a:avLst/>
          </a:prstGeom>
          <a:noFill/>
        </p:spPr>
        <p:txBody>
          <a:bodyPr wrap="square" rtlCol="0">
            <a:spAutoFit/>
          </a:bodyPr>
          <a:lstStyle/>
          <a:p>
            <a:pPr algn="ctr"/>
            <a:r>
              <a:rPr lang="en-US" sz="1100" i="1" dirty="0" smtClean="0"/>
              <a:t>Clinical stability &gt; 12 weeks</a:t>
            </a:r>
            <a:endParaRPr lang="en-US" sz="1100" i="1" dirty="0"/>
          </a:p>
        </p:txBody>
      </p:sp>
      <p:sp>
        <p:nvSpPr>
          <p:cNvPr id="119" name="Rounded Rectangle 118"/>
          <p:cNvSpPr/>
          <p:nvPr/>
        </p:nvSpPr>
        <p:spPr>
          <a:xfrm>
            <a:off x="76200" y="5288280"/>
            <a:ext cx="457200" cy="213360"/>
          </a:xfrm>
          <a:prstGeom prst="roundRect">
            <a:avLst/>
          </a:prstGeom>
          <a:solidFill>
            <a:srgbClr val="0070C0"/>
          </a:solidFill>
          <a:ln>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marL="111125" indent="-111125" algn="ctr"/>
            <a:r>
              <a:rPr lang="en-US" sz="2000" b="1" i="1" dirty="0" smtClean="0"/>
              <a:t>IL</a:t>
            </a:r>
            <a:endParaRPr lang="en-US" sz="2000" b="1" i="1" dirty="0"/>
          </a:p>
        </p:txBody>
      </p:sp>
      <p:sp>
        <p:nvSpPr>
          <p:cNvPr id="121" name="Rectangle 120"/>
          <p:cNvSpPr/>
          <p:nvPr/>
        </p:nvSpPr>
        <p:spPr>
          <a:xfrm>
            <a:off x="0" y="5974080"/>
            <a:ext cx="9144000" cy="96012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Left Bracket 122"/>
          <p:cNvSpPr/>
          <p:nvPr/>
        </p:nvSpPr>
        <p:spPr>
          <a:xfrm rot="16200000">
            <a:off x="2324100" y="4030980"/>
            <a:ext cx="76200" cy="35052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Rectangle 123"/>
          <p:cNvSpPr/>
          <p:nvPr/>
        </p:nvSpPr>
        <p:spPr>
          <a:xfrm>
            <a:off x="670560" y="6172200"/>
            <a:ext cx="2377440" cy="64008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91440" rIns="0" bIns="0" numCol="2" rtlCol="0" anchor="ctr"/>
          <a:lstStyle/>
          <a:p>
            <a:pPr marL="111125" indent="-111125">
              <a:buFont typeface="Arial" pitchFamily="34" charset="0"/>
              <a:buChar char="•"/>
            </a:pPr>
            <a:r>
              <a:rPr lang="en-US" sz="1200" b="1" dirty="0" err="1" smtClean="0"/>
              <a:t>Pembrolizumab</a:t>
            </a:r>
            <a:endParaRPr lang="en-US" sz="1200" b="1" dirty="0" smtClean="0"/>
          </a:p>
          <a:p>
            <a:pPr marL="111125" indent="-111125">
              <a:buFont typeface="Arial" pitchFamily="34" charset="0"/>
              <a:buChar char="•"/>
            </a:pPr>
            <a:r>
              <a:rPr lang="en-US" sz="1200" b="1" dirty="0" err="1" smtClean="0"/>
              <a:t>Nivolumab</a:t>
            </a:r>
            <a:endParaRPr lang="en-US" sz="1200" b="1" dirty="0" smtClean="0"/>
          </a:p>
          <a:p>
            <a:pPr marL="111125" indent="-111125">
              <a:buFont typeface="Arial" pitchFamily="34" charset="0"/>
              <a:buChar char="•"/>
            </a:pPr>
            <a:r>
              <a:rPr lang="en-US" sz="1200" b="1" dirty="0" err="1" smtClean="0"/>
              <a:t>Ipilimumab</a:t>
            </a:r>
            <a:endParaRPr lang="en-US" sz="1200" b="1" dirty="0" smtClean="0"/>
          </a:p>
          <a:p>
            <a:pPr marL="111125" indent="-111125">
              <a:buFont typeface="Arial" pitchFamily="34" charset="0"/>
              <a:buChar char="•"/>
            </a:pPr>
            <a:endParaRPr lang="en-US" sz="1200" b="1" dirty="0"/>
          </a:p>
          <a:p>
            <a:pPr marL="111125" indent="-111125">
              <a:buFont typeface="Arial" pitchFamily="34" charset="0"/>
              <a:buChar char="•"/>
            </a:pPr>
            <a:r>
              <a:rPr lang="en-US" sz="1200" b="1" dirty="0" err="1" smtClean="0"/>
              <a:t>Cytotoxic</a:t>
            </a:r>
            <a:r>
              <a:rPr lang="en-US" sz="1200" b="1" dirty="0" smtClean="0"/>
              <a:t> agents</a:t>
            </a:r>
          </a:p>
          <a:p>
            <a:pPr marL="111125" indent="-111125">
              <a:buFont typeface="Arial" pitchFamily="34" charset="0"/>
              <a:buChar char="•"/>
            </a:pPr>
            <a:r>
              <a:rPr lang="en-US" sz="1200" b="1" dirty="0" err="1" smtClean="0"/>
              <a:t>Imatinib</a:t>
            </a:r>
            <a:endParaRPr lang="en-US" sz="1200" b="1" dirty="0" smtClean="0"/>
          </a:p>
          <a:p>
            <a:pPr marL="111125" indent="-111125">
              <a:buFont typeface="Arial" pitchFamily="34" charset="0"/>
              <a:buChar char="•"/>
            </a:pPr>
            <a:r>
              <a:rPr lang="en-US" sz="1200" b="1" dirty="0" smtClean="0"/>
              <a:t>High dose IL-2</a:t>
            </a:r>
            <a:endParaRPr lang="en-US" sz="1200" b="1" dirty="0"/>
          </a:p>
        </p:txBody>
      </p:sp>
      <p:sp>
        <p:nvSpPr>
          <p:cNvPr id="125" name="Rectangle 124"/>
          <p:cNvSpPr/>
          <p:nvPr/>
        </p:nvSpPr>
        <p:spPr>
          <a:xfrm>
            <a:off x="3200400" y="6172200"/>
            <a:ext cx="822960" cy="64008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91440" rIns="0" bIns="0" numCol="1" rtlCol="0" anchor="ctr"/>
          <a:lstStyle/>
          <a:p>
            <a:pPr marL="111125" indent="-111125" algn="ctr"/>
            <a:r>
              <a:rPr lang="en-US" sz="1200" b="1" dirty="0" smtClean="0"/>
              <a:t>Best supportive care</a:t>
            </a:r>
            <a:endParaRPr lang="en-US" sz="1200" b="1" dirty="0"/>
          </a:p>
        </p:txBody>
      </p:sp>
      <p:cxnSp>
        <p:nvCxnSpPr>
          <p:cNvPr id="126" name="Elbow Connector 125"/>
          <p:cNvCxnSpPr>
            <a:stCxn id="123" idx="1"/>
            <a:endCxn id="125" idx="0"/>
          </p:cNvCxnSpPr>
          <p:nvPr/>
        </p:nvCxnSpPr>
        <p:spPr>
          <a:xfrm rot="16200000" flipH="1">
            <a:off x="2811780" y="5372100"/>
            <a:ext cx="350520" cy="1249680"/>
          </a:xfrm>
          <a:prstGeom prst="bentConnector5">
            <a:avLst>
              <a:gd name="adj1" fmla="val 33596"/>
              <a:gd name="adj2" fmla="val 35061"/>
              <a:gd name="adj3" fmla="val 34783"/>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1" name="Elbow Connector 125"/>
          <p:cNvCxnSpPr>
            <a:stCxn id="123" idx="1"/>
            <a:endCxn id="124" idx="0"/>
          </p:cNvCxnSpPr>
          <p:nvPr/>
        </p:nvCxnSpPr>
        <p:spPr>
          <a:xfrm rot="5400000">
            <a:off x="1935480" y="5745480"/>
            <a:ext cx="350520" cy="502920"/>
          </a:xfrm>
          <a:prstGeom prst="bentConnector5">
            <a:avLst>
              <a:gd name="adj1" fmla="val 65217"/>
              <a:gd name="adj2" fmla="val 114600"/>
              <a:gd name="adj3" fmla="val 70356"/>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6" name="Rounded Rectangle 135"/>
          <p:cNvSpPr/>
          <p:nvPr/>
        </p:nvSpPr>
        <p:spPr>
          <a:xfrm>
            <a:off x="76200" y="6370320"/>
            <a:ext cx="457200" cy="213360"/>
          </a:xfrm>
          <a:prstGeom prst="roundRect">
            <a:avLst/>
          </a:prstGeom>
          <a:solidFill>
            <a:srgbClr val="0070C0"/>
          </a:solidFill>
          <a:ln>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lIns="0" rIns="0" rtlCol="0" anchor="ctr"/>
          <a:lstStyle/>
          <a:p>
            <a:pPr marL="111125" indent="-111125" algn="ctr"/>
            <a:r>
              <a:rPr lang="en-US" sz="2000" b="1" i="1" dirty="0"/>
              <a:t>2</a:t>
            </a:r>
            <a:r>
              <a:rPr lang="en-US" sz="2000" b="1" i="1" dirty="0" smtClean="0"/>
              <a:t>L</a:t>
            </a:r>
            <a:endParaRPr lang="en-US" sz="2000" b="1" i="1" dirty="0"/>
          </a:p>
        </p:txBody>
      </p:sp>
      <p:sp>
        <p:nvSpPr>
          <p:cNvPr id="137" name="Rectangle 136"/>
          <p:cNvSpPr/>
          <p:nvPr/>
        </p:nvSpPr>
        <p:spPr>
          <a:xfrm>
            <a:off x="6553200" y="6050280"/>
            <a:ext cx="2377440" cy="86868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91440" rIns="0" bIns="0" numCol="2" rtlCol="0" anchor="ctr"/>
          <a:lstStyle/>
          <a:p>
            <a:pPr marL="111125" indent="-111125">
              <a:buFont typeface="Arial" pitchFamily="34" charset="0"/>
              <a:buChar char="•"/>
            </a:pPr>
            <a:r>
              <a:rPr lang="en-US" sz="1200" b="1" dirty="0" err="1" smtClean="0"/>
              <a:t>Dabrafenib</a:t>
            </a:r>
            <a:endParaRPr lang="en-US" sz="1200" b="1" dirty="0" smtClean="0"/>
          </a:p>
          <a:p>
            <a:pPr marL="111125" indent="-111125">
              <a:buFont typeface="Arial" pitchFamily="34" charset="0"/>
              <a:buChar char="•"/>
            </a:pPr>
            <a:r>
              <a:rPr lang="en-US" sz="1200" b="1" dirty="0" err="1" smtClean="0"/>
              <a:t>Pembrolizumab</a:t>
            </a:r>
            <a:endParaRPr lang="en-US" sz="1200" b="1" dirty="0" smtClean="0"/>
          </a:p>
          <a:p>
            <a:pPr marL="111125" indent="-111125">
              <a:buFont typeface="Arial" pitchFamily="34" charset="0"/>
              <a:buChar char="•"/>
            </a:pPr>
            <a:r>
              <a:rPr lang="en-US" sz="1200" b="1" dirty="0" err="1" smtClean="0"/>
              <a:t>Nivolumab</a:t>
            </a:r>
            <a:endParaRPr lang="en-US" sz="1200" b="1" dirty="0" smtClean="0"/>
          </a:p>
          <a:p>
            <a:pPr marL="111125" indent="-111125">
              <a:buFont typeface="Arial" pitchFamily="34" charset="0"/>
              <a:buChar char="•"/>
            </a:pPr>
            <a:r>
              <a:rPr lang="en-US" sz="1200" b="1" dirty="0" err="1" smtClean="0"/>
              <a:t>Ipilimumab</a:t>
            </a:r>
            <a:endParaRPr lang="en-US" sz="1200" b="1" dirty="0" smtClean="0"/>
          </a:p>
          <a:p>
            <a:pPr marL="111125" indent="-111125">
              <a:buFont typeface="Arial" pitchFamily="34" charset="0"/>
              <a:buChar char="•"/>
            </a:pPr>
            <a:endParaRPr lang="en-US" sz="1200" b="1" dirty="0" smtClean="0"/>
          </a:p>
          <a:p>
            <a:pPr marL="111125" indent="-111125">
              <a:buFont typeface="Arial" pitchFamily="34" charset="0"/>
              <a:buChar char="•"/>
            </a:pPr>
            <a:r>
              <a:rPr lang="en-US" sz="1200" b="1" dirty="0" err="1" smtClean="0"/>
              <a:t>Dabrafenib</a:t>
            </a:r>
            <a:r>
              <a:rPr lang="en-US" sz="1200" b="1" dirty="0" smtClean="0"/>
              <a:t> + </a:t>
            </a:r>
            <a:r>
              <a:rPr lang="en-US" sz="1200" b="1" dirty="0" err="1" smtClean="0"/>
              <a:t>Trametinib</a:t>
            </a:r>
            <a:endParaRPr lang="en-US" sz="1200" b="1" dirty="0" smtClean="0"/>
          </a:p>
          <a:p>
            <a:pPr marL="111125" indent="-111125">
              <a:buFont typeface="Arial" pitchFamily="34" charset="0"/>
              <a:buChar char="•"/>
            </a:pPr>
            <a:r>
              <a:rPr lang="en-US" sz="1200" b="1" dirty="0" smtClean="0"/>
              <a:t>High dose IL-2</a:t>
            </a:r>
          </a:p>
          <a:p>
            <a:pPr marL="111125" indent="-111125">
              <a:buFont typeface="Arial" pitchFamily="34" charset="0"/>
              <a:buChar char="•"/>
            </a:pPr>
            <a:r>
              <a:rPr lang="en-US" sz="1200" b="1" dirty="0" err="1" smtClean="0"/>
              <a:t>Vemurafenib</a:t>
            </a:r>
            <a:endParaRPr lang="en-US" sz="1200" b="1" dirty="0" smtClean="0"/>
          </a:p>
        </p:txBody>
      </p:sp>
      <p:sp>
        <p:nvSpPr>
          <p:cNvPr id="138" name="Rectangle 137"/>
          <p:cNvSpPr/>
          <p:nvPr/>
        </p:nvSpPr>
        <p:spPr>
          <a:xfrm>
            <a:off x="5501640" y="6172200"/>
            <a:ext cx="822960" cy="64008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91440" rIns="0" bIns="0" numCol="1" rtlCol="0" anchor="ctr"/>
          <a:lstStyle/>
          <a:p>
            <a:pPr marL="111125" indent="-111125" algn="ctr"/>
            <a:r>
              <a:rPr lang="en-US" sz="1200" b="1" dirty="0" smtClean="0"/>
              <a:t>Best supportive care</a:t>
            </a:r>
            <a:endParaRPr lang="en-US" sz="1200" b="1" dirty="0"/>
          </a:p>
        </p:txBody>
      </p:sp>
      <p:sp>
        <p:nvSpPr>
          <p:cNvPr id="139" name="Rectangle 138"/>
          <p:cNvSpPr/>
          <p:nvPr/>
        </p:nvSpPr>
        <p:spPr>
          <a:xfrm>
            <a:off x="4495800" y="6172200"/>
            <a:ext cx="822960" cy="64008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0" tIns="91440" rIns="0" bIns="0" numCol="1" rtlCol="0" anchor="ctr"/>
          <a:lstStyle/>
          <a:p>
            <a:pPr marL="111125" indent="-111125" algn="ctr"/>
            <a:r>
              <a:rPr lang="en-US" sz="1200" b="1" dirty="0" smtClean="0"/>
              <a:t>Re-assess disease status</a:t>
            </a:r>
            <a:endParaRPr lang="en-US" sz="1200" b="1" dirty="0"/>
          </a:p>
        </p:txBody>
      </p:sp>
      <p:cxnSp>
        <p:nvCxnSpPr>
          <p:cNvPr id="140" name="Elbow Connector 139"/>
          <p:cNvCxnSpPr>
            <a:stCxn id="110" idx="2"/>
            <a:endCxn id="137" idx="0"/>
          </p:cNvCxnSpPr>
          <p:nvPr/>
        </p:nvCxnSpPr>
        <p:spPr>
          <a:xfrm rot="5400000">
            <a:off x="7810500" y="5829300"/>
            <a:ext cx="152400" cy="28956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3" name="Elbow Connector 142"/>
          <p:cNvCxnSpPr>
            <a:stCxn id="110" idx="2"/>
            <a:endCxn id="138" idx="0"/>
          </p:cNvCxnSpPr>
          <p:nvPr/>
        </p:nvCxnSpPr>
        <p:spPr>
          <a:xfrm rot="5400000">
            <a:off x="6888480" y="5029200"/>
            <a:ext cx="274320" cy="201168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6" name="Elbow Connector 145"/>
          <p:cNvCxnSpPr>
            <a:stCxn id="109" idx="2"/>
            <a:endCxn id="138" idx="0"/>
          </p:cNvCxnSpPr>
          <p:nvPr/>
        </p:nvCxnSpPr>
        <p:spPr>
          <a:xfrm rot="16200000" flipH="1">
            <a:off x="5562600" y="5821680"/>
            <a:ext cx="548640" cy="15240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9" name="Elbow Connector 148"/>
          <p:cNvCxnSpPr>
            <a:stCxn id="109" idx="2"/>
            <a:endCxn id="139" idx="0"/>
          </p:cNvCxnSpPr>
          <p:nvPr/>
        </p:nvCxnSpPr>
        <p:spPr>
          <a:xfrm rot="5400000">
            <a:off x="5059680" y="5471160"/>
            <a:ext cx="548640" cy="853440"/>
          </a:xfrm>
          <a:prstGeom prst="bentConnector3">
            <a:avLst>
              <a:gd name="adj1" fmla="val 50000"/>
            </a:avLst>
          </a:prstGeom>
          <a:ln w="190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1066800" y="5974080"/>
            <a:ext cx="548640" cy="261610"/>
          </a:xfrm>
          <a:prstGeom prst="rect">
            <a:avLst/>
          </a:prstGeom>
          <a:noFill/>
        </p:spPr>
        <p:txBody>
          <a:bodyPr wrap="square" rtlCol="0">
            <a:spAutoFit/>
          </a:bodyPr>
          <a:lstStyle/>
          <a:p>
            <a:pPr algn="ctr"/>
            <a:r>
              <a:rPr lang="en-US" sz="1100" i="1" dirty="0" smtClean="0"/>
              <a:t>PS 0-2</a:t>
            </a:r>
            <a:endParaRPr lang="en-US" sz="1100" i="1" dirty="0"/>
          </a:p>
        </p:txBody>
      </p:sp>
      <p:sp>
        <p:nvSpPr>
          <p:cNvPr id="153" name="TextBox 152"/>
          <p:cNvSpPr txBox="1"/>
          <p:nvPr/>
        </p:nvSpPr>
        <p:spPr>
          <a:xfrm>
            <a:off x="3642360" y="5974080"/>
            <a:ext cx="548640" cy="261610"/>
          </a:xfrm>
          <a:prstGeom prst="rect">
            <a:avLst/>
          </a:prstGeom>
          <a:noFill/>
        </p:spPr>
        <p:txBody>
          <a:bodyPr wrap="square" rtlCol="0">
            <a:spAutoFit/>
          </a:bodyPr>
          <a:lstStyle/>
          <a:p>
            <a:pPr algn="ctr"/>
            <a:r>
              <a:rPr lang="en-US" sz="1100" i="1" dirty="0" smtClean="0"/>
              <a:t>PS 3-4</a:t>
            </a:r>
            <a:endParaRPr lang="en-US" sz="1100" i="1" dirty="0"/>
          </a:p>
        </p:txBody>
      </p:sp>
      <p:sp>
        <p:nvSpPr>
          <p:cNvPr id="154" name="TextBox 153"/>
          <p:cNvSpPr txBox="1"/>
          <p:nvPr/>
        </p:nvSpPr>
        <p:spPr>
          <a:xfrm>
            <a:off x="4343400" y="5974080"/>
            <a:ext cx="548640" cy="261610"/>
          </a:xfrm>
          <a:prstGeom prst="rect">
            <a:avLst/>
          </a:prstGeom>
          <a:noFill/>
        </p:spPr>
        <p:txBody>
          <a:bodyPr wrap="square" rtlCol="0">
            <a:spAutoFit/>
          </a:bodyPr>
          <a:lstStyle/>
          <a:p>
            <a:pPr algn="ctr"/>
            <a:r>
              <a:rPr lang="en-US" sz="1100" i="1" dirty="0" smtClean="0"/>
              <a:t>PS 0-2</a:t>
            </a:r>
            <a:endParaRPr lang="en-US" sz="1100" i="1" dirty="0"/>
          </a:p>
        </p:txBody>
      </p:sp>
      <p:sp>
        <p:nvSpPr>
          <p:cNvPr id="155" name="TextBox 154"/>
          <p:cNvSpPr txBox="1"/>
          <p:nvPr/>
        </p:nvSpPr>
        <p:spPr>
          <a:xfrm>
            <a:off x="5394960" y="5974080"/>
            <a:ext cx="548640" cy="261610"/>
          </a:xfrm>
          <a:prstGeom prst="rect">
            <a:avLst/>
          </a:prstGeom>
          <a:noFill/>
        </p:spPr>
        <p:txBody>
          <a:bodyPr wrap="square" rtlCol="0">
            <a:spAutoFit/>
          </a:bodyPr>
          <a:lstStyle/>
          <a:p>
            <a:pPr algn="ctr"/>
            <a:r>
              <a:rPr lang="en-US" sz="1100" i="1" dirty="0" smtClean="0"/>
              <a:t>PS 3-4</a:t>
            </a:r>
            <a:endParaRPr lang="en-US" sz="1100" i="1" dirty="0"/>
          </a:p>
        </p:txBody>
      </p:sp>
      <p:sp>
        <p:nvSpPr>
          <p:cNvPr id="156" name="TextBox 155"/>
          <p:cNvSpPr txBox="1"/>
          <p:nvPr/>
        </p:nvSpPr>
        <p:spPr>
          <a:xfrm>
            <a:off x="7985760" y="5864870"/>
            <a:ext cx="548640" cy="261610"/>
          </a:xfrm>
          <a:prstGeom prst="rect">
            <a:avLst/>
          </a:prstGeom>
          <a:noFill/>
        </p:spPr>
        <p:txBody>
          <a:bodyPr wrap="square" rtlCol="0">
            <a:spAutoFit/>
          </a:bodyPr>
          <a:lstStyle/>
          <a:p>
            <a:pPr algn="ctr"/>
            <a:r>
              <a:rPr lang="en-US" sz="1100" i="1" dirty="0" smtClean="0"/>
              <a:t>PS 0-2</a:t>
            </a:r>
            <a:endParaRPr lang="en-US" sz="1100" i="1" dirty="0"/>
          </a:p>
        </p:txBody>
      </p:sp>
      <p:sp>
        <p:nvSpPr>
          <p:cNvPr id="158" name="TextBox 157"/>
          <p:cNvSpPr txBox="1"/>
          <p:nvPr/>
        </p:nvSpPr>
        <p:spPr>
          <a:xfrm>
            <a:off x="0" y="530423"/>
            <a:ext cx="1524000" cy="307777"/>
          </a:xfrm>
          <a:prstGeom prst="rect">
            <a:avLst/>
          </a:prstGeom>
          <a:noFill/>
        </p:spPr>
        <p:txBody>
          <a:bodyPr wrap="square" rtlCol="0">
            <a:spAutoFit/>
          </a:bodyPr>
          <a:lstStyle/>
          <a:p>
            <a:r>
              <a:rPr lang="en-US" sz="1400" b="1" i="1" dirty="0" smtClean="0"/>
              <a:t>Origination</a:t>
            </a:r>
            <a:endParaRPr lang="en-US" sz="1400" b="1" i="1" dirty="0"/>
          </a:p>
        </p:txBody>
      </p:sp>
      <p:sp>
        <p:nvSpPr>
          <p:cNvPr id="159" name="TextBox 158"/>
          <p:cNvSpPr txBox="1"/>
          <p:nvPr/>
        </p:nvSpPr>
        <p:spPr>
          <a:xfrm>
            <a:off x="0" y="868680"/>
            <a:ext cx="1524000" cy="523220"/>
          </a:xfrm>
          <a:prstGeom prst="rect">
            <a:avLst/>
          </a:prstGeom>
          <a:noFill/>
        </p:spPr>
        <p:txBody>
          <a:bodyPr wrap="square" rtlCol="0">
            <a:spAutoFit/>
          </a:bodyPr>
          <a:lstStyle/>
          <a:p>
            <a:r>
              <a:rPr lang="en-US" sz="1400" b="1" i="1" dirty="0" smtClean="0"/>
              <a:t>Evaluation &amp; Diagnosis</a:t>
            </a:r>
            <a:endParaRPr lang="en-US" sz="1400" b="1" i="1" dirty="0"/>
          </a:p>
        </p:txBody>
      </p:sp>
      <p:sp>
        <p:nvSpPr>
          <p:cNvPr id="160" name="TextBox 159"/>
          <p:cNvSpPr txBox="1"/>
          <p:nvPr/>
        </p:nvSpPr>
        <p:spPr>
          <a:xfrm>
            <a:off x="0" y="2631460"/>
            <a:ext cx="1524000" cy="523220"/>
          </a:xfrm>
          <a:prstGeom prst="rect">
            <a:avLst/>
          </a:prstGeom>
          <a:noFill/>
        </p:spPr>
        <p:txBody>
          <a:bodyPr wrap="square" rtlCol="0">
            <a:spAutoFit/>
          </a:bodyPr>
          <a:lstStyle/>
          <a:p>
            <a:r>
              <a:rPr lang="en-US" sz="1400" b="1" i="1" dirty="0" smtClean="0"/>
              <a:t>Primary Treatment</a:t>
            </a:r>
            <a:endParaRPr lang="en-US" sz="1400" b="1" i="1" dirty="0"/>
          </a:p>
        </p:txBody>
      </p:sp>
      <p:sp>
        <p:nvSpPr>
          <p:cNvPr id="161" name="TextBox 160"/>
          <p:cNvSpPr txBox="1"/>
          <p:nvPr/>
        </p:nvSpPr>
        <p:spPr>
          <a:xfrm>
            <a:off x="0" y="3698260"/>
            <a:ext cx="1524000" cy="523220"/>
          </a:xfrm>
          <a:prstGeom prst="rect">
            <a:avLst/>
          </a:prstGeom>
          <a:noFill/>
        </p:spPr>
        <p:txBody>
          <a:bodyPr wrap="square" rtlCol="0">
            <a:spAutoFit/>
          </a:bodyPr>
          <a:lstStyle/>
          <a:p>
            <a:r>
              <a:rPr lang="en-US" sz="1400" b="1" i="1" dirty="0" smtClean="0"/>
              <a:t>Adjuvant Treatment</a:t>
            </a:r>
            <a:endParaRPr lang="en-US" sz="1400" b="1" i="1" dirty="0"/>
          </a:p>
        </p:txBody>
      </p:sp>
      <p:sp>
        <p:nvSpPr>
          <p:cNvPr id="81"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dirty="0" smtClean="0">
                <a:solidFill>
                  <a:schemeClr val="bg1"/>
                </a:solidFill>
                <a:latin typeface="Bell MT" pitchFamily="18" charset="0"/>
                <a:ea typeface="+mj-ea"/>
                <a:cs typeface="+mj-cs"/>
              </a:rPr>
              <a:t>Treatment Flow</a:t>
            </a:r>
            <a:r>
              <a:rPr kumimoji="0" lang="en-US" sz="2000" b="1" i="0" u="none" strike="noStrike" kern="1200" cap="none" spc="0" normalizeH="0" baseline="0" noProof="0" dirty="0" smtClean="0">
                <a:ln>
                  <a:noFill/>
                </a:ln>
                <a:solidFill>
                  <a:schemeClr val="bg1"/>
                </a:solidFill>
                <a:effectLst/>
                <a:uLnTx/>
                <a:uFillTx/>
                <a:latin typeface="Bell MT" pitchFamily="18" charset="0"/>
                <a:ea typeface="+mj-ea"/>
                <a:cs typeface="+mj-cs"/>
              </a:rPr>
              <a:t> </a:t>
            </a:r>
            <a:endParaRPr kumimoji="0" lang="en-US" sz="2000" b="1" i="0" u="none" strike="noStrike" kern="1200" cap="none" spc="0" normalizeH="0" baseline="0" noProof="0" dirty="0">
              <a:ln>
                <a:noFill/>
              </a:ln>
              <a:solidFill>
                <a:schemeClr val="bg1"/>
              </a:solidFill>
              <a:effectLst/>
              <a:uLnTx/>
              <a:uFillTx/>
              <a:latin typeface="Bell MT" pitchFamily="18" charset="0"/>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List of Products  </a:t>
            </a:r>
            <a:endParaRPr lang="en-US" sz="2000" b="1" dirty="0">
              <a:solidFill>
                <a:schemeClr val="bg1"/>
              </a:solidFill>
              <a:latin typeface="Bell MT"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742837633"/>
              </p:ext>
            </p:extLst>
          </p:nvPr>
        </p:nvGraphicFramePr>
        <p:xfrm>
          <a:off x="152400" y="762000"/>
          <a:ext cx="8839200" cy="2327342"/>
        </p:xfrm>
        <a:graphic>
          <a:graphicData uri="http://schemas.openxmlformats.org/drawingml/2006/table">
            <a:tbl>
              <a:tblPr/>
              <a:tblGrid>
                <a:gridCol w="2714400"/>
                <a:gridCol w="4089000"/>
                <a:gridCol w="2035800"/>
              </a:tblGrid>
              <a:tr h="310147">
                <a:tc gridSpan="3">
                  <a:txBody>
                    <a:bodyPr/>
                    <a:lstStyle/>
                    <a:p>
                      <a:pPr marL="0" marR="0" algn="ctr">
                        <a:lnSpc>
                          <a:spcPct val="150000"/>
                        </a:lnSpc>
                        <a:spcBef>
                          <a:spcPts val="0"/>
                        </a:spcBef>
                        <a:spcAft>
                          <a:spcPts val="0"/>
                        </a:spcAft>
                      </a:pPr>
                      <a:r>
                        <a:rPr lang="en-US" sz="1600" b="1" u="sng" dirty="0">
                          <a:solidFill>
                            <a:schemeClr val="bg1"/>
                          </a:solidFill>
                          <a:latin typeface="Times New Roman"/>
                          <a:ea typeface="Times New Roman"/>
                          <a:cs typeface="Times New Roman"/>
                        </a:rPr>
                        <a:t>Marketed</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0D0D0D"/>
                    </a:solidFill>
                  </a:tcPr>
                </a:tc>
                <a:tc hMerge="1">
                  <a:txBody>
                    <a:bodyPr/>
                    <a:lstStyle/>
                    <a:p>
                      <a:endParaRPr lang="en-US"/>
                    </a:p>
                  </a:txBody>
                  <a:tcPr/>
                </a:tc>
                <a:tc hMerge="1">
                  <a:txBody>
                    <a:bodyPr/>
                    <a:lstStyle/>
                    <a:p>
                      <a:endParaRPr lang="en-US"/>
                    </a:p>
                  </a:txBody>
                  <a:tcPr/>
                </a:tc>
              </a:tr>
              <a:tr h="271379">
                <a:tc>
                  <a:txBody>
                    <a:bodyPr/>
                    <a:lstStyle/>
                    <a:p>
                      <a:pPr marL="0" marR="0" algn="ctr">
                        <a:lnSpc>
                          <a:spcPct val="150000"/>
                        </a:lnSpc>
                        <a:spcBef>
                          <a:spcPts val="0"/>
                        </a:spcBef>
                        <a:spcAft>
                          <a:spcPts val="0"/>
                        </a:spcAft>
                      </a:pPr>
                      <a:r>
                        <a:rPr lang="en-US" sz="1400" b="1" dirty="0">
                          <a:latin typeface="Times New Roman"/>
                          <a:ea typeface="Times New Roman"/>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Mechanism of Action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400" b="1">
                          <a:latin typeface="Times New Roman"/>
                          <a:ea typeface="Calibri"/>
                          <a:cs typeface="Times New Roman"/>
                        </a:rPr>
                        <a:t>Company</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1379">
                <a:tc>
                  <a:txBody>
                    <a:bodyPr/>
                    <a:lstStyle/>
                    <a:p>
                      <a:pPr marL="0" marR="0">
                        <a:lnSpc>
                          <a:spcPct val="150000"/>
                        </a:lnSpc>
                        <a:spcBef>
                          <a:spcPts val="0"/>
                        </a:spcBef>
                        <a:spcAft>
                          <a:spcPts val="0"/>
                        </a:spcAft>
                      </a:pPr>
                      <a:r>
                        <a:rPr lang="en-US" sz="1400" dirty="0" err="1">
                          <a:latin typeface="Times New Roman"/>
                          <a:ea typeface="Times New Roman"/>
                          <a:cs typeface="Times New Roman"/>
                        </a:rPr>
                        <a:t>Yervoy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CTLA-4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BMS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1379">
                <a:tc>
                  <a:txBody>
                    <a:bodyPr/>
                    <a:lstStyle/>
                    <a:p>
                      <a:pPr marL="0" marR="0">
                        <a:lnSpc>
                          <a:spcPct val="150000"/>
                        </a:lnSpc>
                        <a:spcBef>
                          <a:spcPts val="0"/>
                        </a:spcBef>
                        <a:spcAft>
                          <a:spcPts val="0"/>
                        </a:spcAft>
                      </a:pPr>
                      <a:r>
                        <a:rPr lang="en-US" sz="1400">
                          <a:latin typeface="Times New Roman"/>
                          <a:ea typeface="Times New Roman"/>
                          <a:cs typeface="Times New Roman"/>
                        </a:rPr>
                        <a:t>Keytruda</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PD-1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Merck &amp; Co</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1379">
                <a:tc>
                  <a:txBody>
                    <a:bodyPr/>
                    <a:lstStyle/>
                    <a:p>
                      <a:pPr marL="0" marR="0">
                        <a:lnSpc>
                          <a:spcPct val="150000"/>
                        </a:lnSpc>
                        <a:spcBef>
                          <a:spcPts val="0"/>
                        </a:spcBef>
                        <a:spcAft>
                          <a:spcPts val="0"/>
                        </a:spcAft>
                      </a:pPr>
                      <a:r>
                        <a:rPr lang="en-US" sz="1400">
                          <a:latin typeface="Times New Roman"/>
                          <a:ea typeface="Times New Roman"/>
                          <a:cs typeface="Times New Roman"/>
                        </a:rPr>
                        <a:t>Opdivo</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PD-1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BMS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1379">
                <a:tc>
                  <a:txBody>
                    <a:bodyPr/>
                    <a:lstStyle/>
                    <a:p>
                      <a:pPr marL="0" marR="0">
                        <a:lnSpc>
                          <a:spcPct val="150000"/>
                        </a:lnSpc>
                        <a:spcBef>
                          <a:spcPts val="0"/>
                        </a:spcBef>
                        <a:spcAft>
                          <a:spcPts val="0"/>
                        </a:spcAft>
                      </a:pPr>
                      <a:r>
                        <a:rPr lang="en-US" sz="1400">
                          <a:latin typeface="Times New Roman"/>
                          <a:ea typeface="Times New Roman"/>
                          <a:cs typeface="Times New Roman"/>
                        </a:rPr>
                        <a:t>Zalboraf</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BRAF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Roche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1379">
                <a:tc>
                  <a:txBody>
                    <a:bodyPr/>
                    <a:lstStyle/>
                    <a:p>
                      <a:pPr marL="0" marR="0">
                        <a:lnSpc>
                          <a:spcPct val="150000"/>
                        </a:lnSpc>
                        <a:spcBef>
                          <a:spcPts val="0"/>
                        </a:spcBef>
                        <a:spcAft>
                          <a:spcPts val="0"/>
                        </a:spcAft>
                      </a:pPr>
                      <a:r>
                        <a:rPr lang="en-US" sz="1400">
                          <a:latin typeface="Times New Roman"/>
                          <a:ea typeface="Times New Roman"/>
                          <a:cs typeface="Times New Roman"/>
                        </a:rPr>
                        <a:t>Tafinlar</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BRAF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a:latin typeface="Times New Roman"/>
                          <a:ea typeface="Calibri"/>
                          <a:cs typeface="Times New Roman"/>
                        </a:rPr>
                        <a:t>GSK</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1379">
                <a:tc>
                  <a:txBody>
                    <a:bodyPr/>
                    <a:lstStyle/>
                    <a:p>
                      <a:pPr marL="0" marR="0">
                        <a:lnSpc>
                          <a:spcPct val="150000"/>
                        </a:lnSpc>
                        <a:spcBef>
                          <a:spcPts val="0"/>
                        </a:spcBef>
                        <a:spcAft>
                          <a:spcPts val="0"/>
                        </a:spcAft>
                      </a:pPr>
                      <a:r>
                        <a:rPr lang="en-US" sz="1400">
                          <a:latin typeface="Times New Roman"/>
                          <a:ea typeface="Times New Roman"/>
                          <a:cs typeface="Times New Roman"/>
                        </a:rPr>
                        <a:t>Mekinist</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MAPK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50000"/>
                        </a:lnSpc>
                        <a:spcBef>
                          <a:spcPts val="0"/>
                        </a:spcBef>
                        <a:spcAft>
                          <a:spcPts val="0"/>
                        </a:spcAft>
                      </a:pPr>
                      <a:r>
                        <a:rPr lang="en-US" sz="1400" dirty="0">
                          <a:latin typeface="Times New Roman"/>
                          <a:ea typeface="Calibri"/>
                          <a:cs typeface="Times New Roman"/>
                        </a:rPr>
                        <a:t>GSK</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781882103"/>
              </p:ext>
            </p:extLst>
          </p:nvPr>
        </p:nvGraphicFramePr>
        <p:xfrm>
          <a:off x="152400" y="3200401"/>
          <a:ext cx="8839200" cy="3470598"/>
        </p:xfrm>
        <a:graphic>
          <a:graphicData uri="http://schemas.openxmlformats.org/drawingml/2006/table">
            <a:tbl>
              <a:tblPr/>
              <a:tblGrid>
                <a:gridCol w="2744717"/>
                <a:gridCol w="3694811"/>
                <a:gridCol w="2399672"/>
              </a:tblGrid>
              <a:tr h="315558">
                <a:tc gridSpan="3">
                  <a:txBody>
                    <a:bodyPr/>
                    <a:lstStyle/>
                    <a:p>
                      <a:pPr marL="0" marR="0" algn="ctr">
                        <a:lnSpc>
                          <a:spcPct val="150000"/>
                        </a:lnSpc>
                        <a:spcBef>
                          <a:spcPts val="0"/>
                        </a:spcBef>
                        <a:spcAft>
                          <a:spcPts val="0"/>
                        </a:spcAft>
                        <a:tabLst>
                          <a:tab pos="1401445" algn="l"/>
                        </a:tabLst>
                      </a:pPr>
                      <a:r>
                        <a:rPr lang="en-US" sz="1600" b="1" u="sng" dirty="0">
                          <a:solidFill>
                            <a:schemeClr val="bg1"/>
                          </a:solidFill>
                          <a:latin typeface="Times New Roman"/>
                          <a:ea typeface="Calibri"/>
                          <a:cs typeface="Times New Roman"/>
                        </a:rPr>
                        <a:t>Pipeline</a:t>
                      </a:r>
                      <a:endParaRPr lang="en-US" sz="14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r>
              <a:tr h="276113">
                <a:tc>
                  <a:txBody>
                    <a:bodyPr/>
                    <a:lstStyle/>
                    <a:p>
                      <a:pPr marL="0" marR="0" algn="ctr">
                        <a:lnSpc>
                          <a:spcPct val="150000"/>
                        </a:lnSpc>
                        <a:spcBef>
                          <a:spcPts val="0"/>
                        </a:spcBef>
                        <a:spcAft>
                          <a:spcPts val="0"/>
                        </a:spcAft>
                      </a:pPr>
                      <a:r>
                        <a:rPr lang="en-US" sz="1400" b="1" dirty="0">
                          <a:latin typeface="Times New Roman"/>
                          <a:ea typeface="Calibri"/>
                          <a:cs typeface="Times New Roman"/>
                        </a:rPr>
                        <a:t>Product</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dirty="0">
                          <a:latin typeface="Times New Roman"/>
                          <a:ea typeface="Calibri"/>
                          <a:cs typeface="Times New Roman"/>
                        </a:rPr>
                        <a:t>Mechanism of Action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b="1">
                          <a:latin typeface="Times New Roman"/>
                          <a:ea typeface="Calibri"/>
                          <a:cs typeface="Times New Roman"/>
                        </a:rPr>
                        <a:t>Company</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Encorafenib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BRAF inhibitors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Novartis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dirty="0" err="1">
                          <a:latin typeface="Times New Roman"/>
                          <a:ea typeface="Calibri"/>
                          <a:cs typeface="Times New Roman"/>
                        </a:rPr>
                        <a:t>Cobimetinib</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MAPK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Roche</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Binimetinib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MAPK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Novartis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Seviprotimul-L</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Immunostimulants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Polynoma</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Eltrapuldencel-T</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Immunostimulants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Neostem, Inc</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M-VAX</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Immunostimulants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AVAX Technologies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T-VEC</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Immunostimulants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Amgen</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MAGE-A3</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Immunostimulants</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GSK</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Ramucirumab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VEGFR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Eli Lilly</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113">
                <a:tc>
                  <a:txBody>
                    <a:bodyPr/>
                    <a:lstStyle/>
                    <a:p>
                      <a:pPr marL="0" marR="0">
                        <a:lnSpc>
                          <a:spcPct val="150000"/>
                        </a:lnSpc>
                        <a:spcBef>
                          <a:spcPts val="0"/>
                        </a:spcBef>
                        <a:spcAft>
                          <a:spcPts val="0"/>
                        </a:spcAft>
                      </a:pPr>
                      <a:r>
                        <a:rPr lang="en-US" sz="1400">
                          <a:latin typeface="Times New Roman"/>
                          <a:ea typeface="Calibri"/>
                          <a:cs typeface="Times New Roman"/>
                        </a:rPr>
                        <a:t>Pidlizumab</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PD-1 inhibitors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err="1">
                          <a:latin typeface="Times New Roman"/>
                          <a:ea typeface="Calibri"/>
                          <a:cs typeface="Times New Roman"/>
                        </a:rPr>
                        <a:t>Medivation</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228548468"/>
              </p:ext>
            </p:extLst>
          </p:nvPr>
        </p:nvGraphicFramePr>
        <p:xfrm>
          <a:off x="152400" y="762000"/>
          <a:ext cx="8839199" cy="4663440"/>
        </p:xfrm>
        <a:graphic>
          <a:graphicData uri="http://schemas.openxmlformats.org/drawingml/2006/table">
            <a:tbl>
              <a:tblPr firstRow="1" bandRow="1">
                <a:tableStyleId>{00A15C55-8517-42AA-B614-E9B94910E393}</a:tableStyleId>
              </a:tblPr>
              <a:tblGrid>
                <a:gridCol w="1473200"/>
                <a:gridCol w="625783"/>
                <a:gridCol w="2046836"/>
                <a:gridCol w="1642683"/>
                <a:gridCol w="1577497"/>
                <a:gridCol w="1473200"/>
              </a:tblGrid>
              <a:tr h="440403">
                <a:tc>
                  <a:txBody>
                    <a:bodyPr/>
                    <a:lstStyle/>
                    <a:p>
                      <a:endParaRPr lang="en-US" sz="1400" dirty="0"/>
                    </a:p>
                  </a:txBody>
                  <a:tcPr/>
                </a:tc>
                <a:tc>
                  <a:txBody>
                    <a:bodyPr/>
                    <a:lstStyle/>
                    <a:p>
                      <a:endParaRPr lang="en-US" sz="1400" dirty="0"/>
                    </a:p>
                  </a:txBody>
                  <a:tcPr/>
                </a:tc>
                <a:tc>
                  <a:txBody>
                    <a:bodyPr/>
                    <a:lstStyle/>
                    <a:p>
                      <a:pPr algn="ctr"/>
                      <a:r>
                        <a:rPr lang="en-US" sz="1400" dirty="0" smtClean="0"/>
                        <a:t>Interleukin – 2</a:t>
                      </a:r>
                      <a:endParaRPr lang="en-US" sz="1400" dirty="0"/>
                    </a:p>
                  </a:txBody>
                  <a:tcPr/>
                </a:tc>
                <a:tc>
                  <a:txBody>
                    <a:bodyPr/>
                    <a:lstStyle/>
                    <a:p>
                      <a:pPr algn="ctr"/>
                      <a:r>
                        <a:rPr lang="en-US" sz="1400" dirty="0" err="1" smtClean="0"/>
                        <a:t>Yervoy</a:t>
                      </a:r>
                      <a:endParaRPr lang="en-US" sz="1400" dirty="0" smtClean="0"/>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ipilimumab</a:t>
                      </a:r>
                      <a:r>
                        <a:rPr lang="en-US" sz="1200" b="1" i="1" kern="1200" dirty="0" smtClean="0">
                          <a:solidFill>
                            <a:schemeClr val="lt1"/>
                          </a:solidFill>
                          <a:latin typeface="+mn-lt"/>
                          <a:ea typeface="+mn-ea"/>
                          <a:cs typeface="+mn-cs"/>
                        </a:rPr>
                        <a:t>)</a:t>
                      </a:r>
                    </a:p>
                  </a:txBody>
                  <a:tcPr/>
                </a:tc>
                <a:tc>
                  <a:txBody>
                    <a:bodyPr/>
                    <a:lstStyle/>
                    <a:p>
                      <a:pPr algn="ctr"/>
                      <a:r>
                        <a:rPr lang="en-US" sz="1400" dirty="0" err="1" smtClean="0"/>
                        <a:t>Keytruda</a:t>
                      </a:r>
                      <a:endParaRPr lang="en-US" sz="1400" dirty="0" smtClean="0"/>
                    </a:p>
                    <a:p>
                      <a:pPr algn="ctr"/>
                      <a:r>
                        <a:rPr lang="en-US" sz="1200" i="1" dirty="0" smtClean="0"/>
                        <a:t>(</a:t>
                      </a:r>
                      <a:r>
                        <a:rPr lang="en-US" sz="1200" i="1" dirty="0" err="1" smtClean="0"/>
                        <a:t>pembrolizumab</a:t>
                      </a:r>
                      <a:r>
                        <a:rPr lang="en-US" sz="1200" i="1" dirty="0" smtClean="0"/>
                        <a:t>)</a:t>
                      </a:r>
                      <a:endParaRPr lang="en-US" sz="1400" i="1" dirty="0"/>
                    </a:p>
                  </a:txBody>
                  <a:tcPr/>
                </a:tc>
                <a:tc>
                  <a:txBody>
                    <a:bodyPr/>
                    <a:lstStyle/>
                    <a:p>
                      <a:pPr algn="ctr"/>
                      <a:r>
                        <a:rPr lang="en-US" sz="1400" dirty="0" err="1" smtClean="0"/>
                        <a:t>Opdivo</a:t>
                      </a:r>
                      <a:endParaRPr lang="en-US" sz="1400" dirty="0" smtClean="0"/>
                    </a:p>
                    <a:p>
                      <a:pPr algn="ctr"/>
                      <a:r>
                        <a:rPr lang="en-US" sz="1200" i="1" dirty="0" smtClean="0"/>
                        <a:t>(</a:t>
                      </a:r>
                      <a:r>
                        <a:rPr lang="en-US" sz="1200" i="1" dirty="0" err="1" smtClean="0"/>
                        <a:t>nivolumab</a:t>
                      </a:r>
                      <a:r>
                        <a:rPr lang="en-US" sz="1200" i="1" dirty="0" smtClean="0"/>
                        <a:t>)</a:t>
                      </a:r>
                      <a:endParaRPr lang="en-US" sz="1400" i="1" dirty="0"/>
                    </a:p>
                  </a:txBody>
                  <a:tcPr/>
                </a:tc>
              </a:tr>
              <a:tr h="243042">
                <a:tc rowSpan="3">
                  <a:txBody>
                    <a:bodyPr/>
                    <a:lstStyle/>
                    <a:p>
                      <a:r>
                        <a:rPr lang="en-US" sz="1400" b="1" dirty="0" smtClean="0"/>
                        <a:t>Indication</a:t>
                      </a:r>
                      <a:endParaRPr lang="en-US" sz="1400" b="1" dirty="0"/>
                    </a:p>
                  </a:txBody>
                  <a:tcPr/>
                </a:tc>
                <a:tc>
                  <a:txBody>
                    <a:bodyPr/>
                    <a:lstStyle/>
                    <a:p>
                      <a:r>
                        <a:rPr lang="en-US" sz="1400" dirty="0" smtClean="0"/>
                        <a:t>1L</a:t>
                      </a:r>
                      <a:endParaRPr lang="en-US" sz="1400" dirty="0"/>
                    </a:p>
                  </a:txBody>
                  <a:tcPr/>
                </a:tc>
                <a:tc>
                  <a:txBody>
                    <a:bodyPr/>
                    <a:lstStyle/>
                    <a:p>
                      <a:r>
                        <a:rPr lang="en-US" sz="1400" dirty="0" smtClean="0"/>
                        <a:t>Metastatic</a:t>
                      </a:r>
                      <a:endParaRPr lang="en-US" sz="1400" dirty="0"/>
                    </a:p>
                  </a:txBody>
                  <a:tcPr/>
                </a:tc>
                <a:tc>
                  <a:txBody>
                    <a:bodyPr/>
                    <a:lstStyle/>
                    <a:p>
                      <a:r>
                        <a:rPr lang="en-US" sz="1400" dirty="0" smtClean="0"/>
                        <a:t>Metastatic</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r>
                        <a:rPr lang="en-US" sz="1400" baseline="0" dirty="0" smtClean="0"/>
                        <a:t> *</a:t>
                      </a:r>
                      <a:endParaRPr lang="en-US" sz="1400" dirty="0" smtClean="0"/>
                    </a:p>
                  </a:txBody>
                  <a:tcPr/>
                </a:tc>
                <a:tc>
                  <a:txBody>
                    <a:bodyPr/>
                    <a:lstStyle/>
                    <a:p>
                      <a:r>
                        <a:rPr lang="en-US" sz="1400" dirty="0" smtClean="0"/>
                        <a:t>Metastatic</a:t>
                      </a:r>
                      <a:r>
                        <a:rPr lang="en-US" sz="1400" baseline="0" dirty="0" smtClean="0"/>
                        <a:t> *</a:t>
                      </a:r>
                      <a:endParaRPr lang="en-US" sz="1400" dirty="0"/>
                    </a:p>
                  </a:txBody>
                  <a:tcPr/>
                </a:tc>
              </a:tr>
              <a:tr h="243042">
                <a:tc vMerge="1">
                  <a:txBody>
                    <a:bodyPr/>
                    <a:lstStyle/>
                    <a:p>
                      <a:endParaRPr lang="en-US"/>
                    </a:p>
                  </a:txBody>
                  <a:tcPr/>
                </a:tc>
                <a:tc>
                  <a:txBody>
                    <a:bodyPr/>
                    <a:lstStyle/>
                    <a:p>
                      <a:r>
                        <a:rPr lang="en-US" sz="1400" dirty="0" smtClean="0"/>
                        <a:t>2L</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Metastatic</a:t>
                      </a:r>
                    </a:p>
                  </a:txBody>
                  <a:tcPr/>
                </a:tc>
              </a:tr>
              <a:tr h="243042">
                <a:tc vMerge="1">
                  <a:txBody>
                    <a:bodyPr/>
                    <a:lstStyle/>
                    <a:p>
                      <a:endParaRPr lang="en-US"/>
                    </a:p>
                  </a:txBody>
                  <a:tcPr/>
                </a:tc>
                <a:tc>
                  <a:txBody>
                    <a:bodyPr/>
                    <a:lstStyle/>
                    <a:p>
                      <a:r>
                        <a:rPr lang="en-US" sz="1400" dirty="0" smtClean="0"/>
                        <a:t>3L</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91650">
                <a:tc>
                  <a:txBody>
                    <a:bodyPr/>
                    <a:lstStyle/>
                    <a:p>
                      <a:r>
                        <a:rPr lang="en-US" sz="1400" b="1" dirty="0" smtClean="0"/>
                        <a:t>MOA</a:t>
                      </a:r>
                      <a:endParaRPr lang="en-US" sz="1400" b="1" dirty="0"/>
                    </a:p>
                  </a:txBody>
                  <a:tcPr/>
                </a:tc>
                <a:tc>
                  <a:txBody>
                    <a:bodyPr/>
                    <a:lstStyle/>
                    <a:p>
                      <a:endParaRPr lang="en-US"/>
                    </a:p>
                  </a:txBody>
                  <a:tcPr/>
                </a:tc>
                <a:tc>
                  <a:txBody>
                    <a:bodyPr/>
                    <a:lstStyle/>
                    <a:p>
                      <a:r>
                        <a:rPr lang="en-US" sz="1400" dirty="0" smtClean="0"/>
                        <a:t>IL</a:t>
                      </a:r>
                      <a:r>
                        <a:rPr lang="en-US" sz="1400" baseline="0" dirty="0" smtClean="0"/>
                        <a:t> – 2 receptor agonists</a:t>
                      </a:r>
                      <a:endParaRPr lang="en-US" sz="1400" dirty="0"/>
                    </a:p>
                  </a:txBody>
                  <a:tcPr/>
                </a:tc>
                <a:tc>
                  <a:txBody>
                    <a:bodyPr/>
                    <a:lstStyle/>
                    <a:p>
                      <a:r>
                        <a:rPr lang="en-US" sz="1400" dirty="0" smtClean="0"/>
                        <a:t>CTLA 4</a:t>
                      </a:r>
                      <a:r>
                        <a:rPr lang="en-US" sz="1400" baseline="0" dirty="0" smtClean="0"/>
                        <a:t> inhibitors</a:t>
                      </a:r>
                      <a:endParaRPr lang="en-US" sz="1400" dirty="0"/>
                    </a:p>
                  </a:txBody>
                  <a:tcPr/>
                </a:tc>
                <a:tc>
                  <a:txBody>
                    <a:bodyPr/>
                    <a:lstStyle/>
                    <a:p>
                      <a:r>
                        <a:rPr lang="en-US" sz="1400" dirty="0" smtClean="0"/>
                        <a:t>PD-1 Inhibitors</a:t>
                      </a:r>
                      <a:endParaRPr lang="en-US" sz="1400" dirty="0"/>
                    </a:p>
                  </a:txBody>
                  <a:tcPr/>
                </a:tc>
                <a:tc>
                  <a:txBody>
                    <a:bodyPr/>
                    <a:lstStyle/>
                    <a:p>
                      <a:r>
                        <a:rPr lang="en-US" sz="1400" dirty="0" smtClean="0"/>
                        <a:t>PD – 1 Inhibitors</a:t>
                      </a:r>
                      <a:endParaRPr lang="en-US" sz="1400" dirty="0"/>
                    </a:p>
                  </a:txBody>
                  <a:tcPr/>
                </a:tc>
              </a:tr>
              <a:tr h="413171">
                <a:tc>
                  <a:txBody>
                    <a:bodyPr/>
                    <a:lstStyle/>
                    <a:p>
                      <a:r>
                        <a:rPr lang="en-US" sz="1400" b="1" dirty="0" smtClean="0"/>
                        <a:t>Efficacy</a:t>
                      </a:r>
                      <a:endParaRPr lang="en-US" sz="1400" b="1" dirty="0"/>
                    </a:p>
                  </a:txBody>
                  <a:tcPr/>
                </a:tc>
                <a:tc>
                  <a:txBody>
                    <a:bodyPr/>
                    <a:lstStyle/>
                    <a:p>
                      <a:r>
                        <a:rPr lang="en-US" sz="1400" dirty="0" smtClean="0"/>
                        <a:t>OS</a:t>
                      </a:r>
                      <a:endParaRPr lang="en-US" sz="1400" dirty="0"/>
                    </a:p>
                  </a:txBody>
                  <a:tcPr/>
                </a:tc>
                <a:tc>
                  <a:txBody>
                    <a:bodyPr/>
                    <a:lstStyle/>
                    <a:p>
                      <a:r>
                        <a:rPr lang="en-US" sz="1400" dirty="0" smtClean="0"/>
                        <a:t>33.3 months, 21 months (stable</a:t>
                      </a:r>
                      <a:r>
                        <a:rPr lang="en-US" sz="1400" baseline="0" dirty="0" smtClean="0"/>
                        <a:t> disease)</a:t>
                      </a:r>
                      <a:endParaRPr lang="en-US" sz="1400" dirty="0"/>
                    </a:p>
                  </a:txBody>
                  <a:tcPr/>
                </a:tc>
                <a:tc>
                  <a:txBody>
                    <a:bodyPr/>
                    <a:lstStyle/>
                    <a:p>
                      <a:r>
                        <a:rPr lang="en-US" sz="1400" dirty="0" smtClean="0"/>
                        <a:t>10 months</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r>
              <a:tr h="255153">
                <a:tc>
                  <a:txBody>
                    <a:bodyPr/>
                    <a:lstStyle/>
                    <a:p>
                      <a:endParaRPr lang="en-US" sz="1400" b="1" dirty="0"/>
                    </a:p>
                  </a:txBody>
                  <a:tcPr/>
                </a:tc>
                <a:tc>
                  <a:txBody>
                    <a:bodyPr/>
                    <a:lstStyle/>
                    <a:p>
                      <a:r>
                        <a:rPr lang="en-US" sz="1400" dirty="0" smtClean="0"/>
                        <a:t>PFS</a:t>
                      </a:r>
                      <a:endParaRPr lang="en-US" sz="1400" dirty="0"/>
                    </a:p>
                  </a:txBody>
                  <a:tcPr/>
                </a:tc>
                <a:tc>
                  <a:txBody>
                    <a:bodyPr/>
                    <a:lstStyle/>
                    <a:p>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r>
              <a:tr h="255153">
                <a:tc>
                  <a:txBody>
                    <a:bodyPr/>
                    <a:lstStyle/>
                    <a:p>
                      <a:endParaRPr lang="en-US" sz="1400" b="1" dirty="0"/>
                    </a:p>
                  </a:txBody>
                  <a:tcPr/>
                </a:tc>
                <a:tc>
                  <a:txBody>
                    <a:bodyPr/>
                    <a:lstStyle/>
                    <a:p>
                      <a:r>
                        <a:rPr lang="en-US" sz="1400" dirty="0" smtClean="0"/>
                        <a:t>RFS</a:t>
                      </a:r>
                      <a:endParaRPr lang="en-US" sz="1400" dirty="0"/>
                    </a:p>
                  </a:txBody>
                  <a:tcPr/>
                </a:tc>
                <a:tc>
                  <a:txBody>
                    <a:bodyPr/>
                    <a:lstStyle/>
                    <a:p>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r>
              <a:tr h="255153">
                <a:tc>
                  <a:txBody>
                    <a:bodyPr/>
                    <a:lstStyle/>
                    <a:p>
                      <a:endParaRPr lang="en-US" sz="1400" b="1" dirty="0"/>
                    </a:p>
                  </a:txBody>
                  <a:tcPr/>
                </a:tc>
                <a:tc>
                  <a:txBody>
                    <a:bodyPr/>
                    <a:lstStyle/>
                    <a:p>
                      <a:r>
                        <a:rPr lang="en-US" sz="1400" dirty="0" smtClean="0"/>
                        <a:t>ORR</a:t>
                      </a:r>
                      <a:endParaRPr lang="en-US" sz="1400" dirty="0"/>
                    </a:p>
                  </a:txBody>
                  <a:tcPr/>
                </a:tc>
                <a:tc>
                  <a:txBody>
                    <a:bodyPr/>
                    <a:lstStyle/>
                    <a:p>
                      <a:r>
                        <a:rPr lang="en-US" sz="1400" dirty="0" smtClean="0"/>
                        <a:t>16%</a:t>
                      </a:r>
                      <a:endParaRPr lang="en-US" sz="1400" dirty="0"/>
                    </a:p>
                  </a:txBody>
                  <a:tcPr/>
                </a:tc>
                <a:tc>
                  <a:txBody>
                    <a:bodyPr/>
                    <a:lstStyle/>
                    <a:p>
                      <a:r>
                        <a:rPr lang="en-US" sz="1400" dirty="0" smtClean="0"/>
                        <a:t>5.7%</a:t>
                      </a:r>
                      <a:endParaRPr lang="en-US" sz="1400" dirty="0"/>
                    </a:p>
                  </a:txBody>
                  <a:tcPr/>
                </a:tc>
                <a:tc>
                  <a:txBody>
                    <a:bodyPr/>
                    <a:lstStyle/>
                    <a:p>
                      <a:r>
                        <a:rPr lang="en-US" sz="1400" dirty="0" smtClean="0"/>
                        <a:t>24%</a:t>
                      </a:r>
                      <a:endParaRPr lang="en-US" sz="1400" dirty="0"/>
                    </a:p>
                  </a:txBody>
                  <a:tcPr/>
                </a:tc>
                <a:tc>
                  <a:txBody>
                    <a:bodyPr/>
                    <a:lstStyle/>
                    <a:p>
                      <a:r>
                        <a:rPr lang="en-US" sz="1400" dirty="0" smtClean="0"/>
                        <a:t>32%</a:t>
                      </a:r>
                      <a:endParaRPr lang="en-US" sz="1400" dirty="0"/>
                    </a:p>
                  </a:txBody>
                  <a:tcPr/>
                </a:tc>
              </a:tr>
              <a:tr h="255153">
                <a:tc>
                  <a:txBody>
                    <a:bodyPr/>
                    <a:lstStyle/>
                    <a:p>
                      <a:endParaRPr lang="en-US" sz="1400" b="1" dirty="0"/>
                    </a:p>
                  </a:txBody>
                  <a:tcPr/>
                </a:tc>
                <a:tc>
                  <a:txBody>
                    <a:bodyPr/>
                    <a:lstStyle/>
                    <a:p>
                      <a:r>
                        <a:rPr lang="en-US" sz="1400" dirty="0" smtClean="0"/>
                        <a:t>MRD</a:t>
                      </a:r>
                      <a:endParaRPr lang="en-US" sz="1400" dirty="0"/>
                    </a:p>
                  </a:txBody>
                  <a:tcPr/>
                </a:tc>
                <a:tc>
                  <a:txBody>
                    <a:bodyPr/>
                    <a:lstStyle/>
                    <a:p>
                      <a:r>
                        <a:rPr lang="en-US" sz="1400" dirty="0" smtClean="0"/>
                        <a:t>9 months</a:t>
                      </a:r>
                      <a:endParaRPr lang="en-US" sz="1400" dirty="0"/>
                    </a:p>
                  </a:txBody>
                  <a:tcPr/>
                </a:tc>
                <a:tc>
                  <a:txBody>
                    <a:bodyPr/>
                    <a:lstStyle/>
                    <a:p>
                      <a:r>
                        <a:rPr lang="en-US" sz="1400" dirty="0" smtClean="0"/>
                        <a:t>11.5 months</a:t>
                      </a:r>
                      <a:endParaRPr lang="en-US" sz="1400" dirty="0"/>
                    </a:p>
                  </a:txBody>
                  <a:tcPr/>
                </a:tc>
                <a:tc>
                  <a:txBody>
                    <a:bodyPr/>
                    <a:lstStyle/>
                    <a:p>
                      <a:endParaRPr lang="en-US" sz="1400" dirty="0"/>
                    </a:p>
                  </a:txBody>
                  <a:tcPr/>
                </a:tc>
                <a:tc>
                  <a:txBody>
                    <a:bodyPr/>
                    <a:lstStyle/>
                    <a:p>
                      <a:endParaRPr lang="en-US" sz="1400" dirty="0"/>
                    </a:p>
                  </a:txBody>
                  <a:tcPr/>
                </a:tc>
              </a:tr>
              <a:tr h="1143635">
                <a:tc>
                  <a:txBody>
                    <a:bodyPr/>
                    <a:lstStyle/>
                    <a:p>
                      <a:r>
                        <a:rPr lang="en-US" sz="1400" b="1" dirty="0" smtClean="0"/>
                        <a:t>Risk Factors</a:t>
                      </a:r>
                      <a:endParaRPr lang="en-US" sz="1400" b="1" dirty="0"/>
                    </a:p>
                  </a:txBody>
                  <a:tcPr/>
                </a:tc>
                <a:tc>
                  <a:txBody>
                    <a:bodyPr/>
                    <a:lstStyle/>
                    <a:p>
                      <a:endParaRPr lang="en-US" sz="1400" dirty="0"/>
                    </a:p>
                  </a:txBody>
                  <a:tcPr/>
                </a:tc>
                <a:tc>
                  <a:txBody>
                    <a:bodyPr/>
                    <a:lstStyle/>
                    <a:p>
                      <a:r>
                        <a:rPr lang="en-US" sz="1400" b="1" i="1" dirty="0" smtClean="0"/>
                        <a:t>Black box warning</a:t>
                      </a:r>
                    </a:p>
                    <a:p>
                      <a:pPr marL="111125" indent="-111125">
                        <a:buFont typeface="Arial" pitchFamily="34" charset="0"/>
                        <a:buChar char="•"/>
                      </a:pPr>
                      <a:r>
                        <a:rPr lang="en-US" sz="1400" dirty="0" smtClean="0"/>
                        <a:t>Capillary leak syndrome</a:t>
                      </a:r>
                    </a:p>
                    <a:p>
                      <a:pPr marL="111125" indent="-111125">
                        <a:buFont typeface="Arial" pitchFamily="34" charset="0"/>
                        <a:buChar char="•"/>
                      </a:pPr>
                      <a:r>
                        <a:rPr lang="en-US" sz="1400" dirty="0" smtClean="0"/>
                        <a:t>Impaired</a:t>
                      </a:r>
                      <a:r>
                        <a:rPr lang="en-US" sz="1400" baseline="0" dirty="0" smtClean="0"/>
                        <a:t> </a:t>
                      </a:r>
                      <a:r>
                        <a:rPr lang="en-US" sz="1400" baseline="0" dirty="0" err="1" smtClean="0"/>
                        <a:t>neutrophil</a:t>
                      </a:r>
                      <a:r>
                        <a:rPr lang="en-US" sz="1400" baseline="0" dirty="0" smtClean="0"/>
                        <a:t> function</a:t>
                      </a:r>
                    </a:p>
                    <a:p>
                      <a:pPr marL="111125" indent="-111125">
                        <a:buFont typeface="Arial" pitchFamily="34" charset="0"/>
                        <a:buChar char="•"/>
                      </a:pPr>
                      <a:r>
                        <a:rPr lang="en-US" sz="1400" baseline="0" dirty="0" smtClean="0"/>
                        <a:t>coma</a:t>
                      </a:r>
                      <a:endParaRPr lang="en-US" sz="1400" dirty="0"/>
                    </a:p>
                  </a:txBody>
                  <a:tcPr/>
                </a:tc>
                <a:tc>
                  <a:txBody>
                    <a:bodyPr/>
                    <a:lstStyle/>
                    <a:p>
                      <a:r>
                        <a:rPr lang="en-US" sz="1400" b="1" i="1" dirty="0" smtClean="0"/>
                        <a:t>Black box warning</a:t>
                      </a:r>
                    </a:p>
                    <a:p>
                      <a:pPr marL="111125" indent="-111125">
                        <a:buFont typeface="Arial" pitchFamily="34" charset="0"/>
                        <a:buChar char="•"/>
                      </a:pPr>
                      <a:r>
                        <a:rPr lang="en-US" sz="1400" dirty="0" err="1" smtClean="0"/>
                        <a:t>Enterocolitis</a:t>
                      </a:r>
                      <a:endParaRPr lang="en-US" sz="1400" dirty="0" smtClean="0"/>
                    </a:p>
                    <a:p>
                      <a:pPr marL="111125" indent="-111125">
                        <a:buFont typeface="Arial" pitchFamily="34" charset="0"/>
                        <a:buChar char="•"/>
                      </a:pPr>
                      <a:r>
                        <a:rPr lang="en-US" sz="1400" dirty="0" smtClean="0"/>
                        <a:t>Dermatitis</a:t>
                      </a:r>
                    </a:p>
                    <a:p>
                      <a:pPr marL="111125" indent="-111125">
                        <a:buFont typeface="Arial" pitchFamily="34" charset="0"/>
                        <a:buChar char="•"/>
                      </a:pPr>
                      <a:r>
                        <a:rPr lang="en-US" sz="1400" dirty="0" smtClean="0"/>
                        <a:t>Neuropathy</a:t>
                      </a:r>
                    </a:p>
                    <a:p>
                      <a:pPr marL="111125" indent="-111125">
                        <a:buFont typeface="Arial" pitchFamily="34" charset="0"/>
                        <a:buChar char="•"/>
                      </a:pPr>
                      <a:r>
                        <a:rPr lang="en-US" sz="1400" dirty="0" smtClean="0"/>
                        <a:t>Hepatitis</a:t>
                      </a:r>
                    </a:p>
                  </a:txBody>
                  <a:tcPr/>
                </a:tc>
                <a:tc>
                  <a:txBody>
                    <a:bodyPr/>
                    <a:lstStyle/>
                    <a:p>
                      <a:pPr marL="111125" indent="-111125">
                        <a:buFont typeface="Arial" pitchFamily="34" charset="0"/>
                        <a:buChar char="•"/>
                      </a:pPr>
                      <a:r>
                        <a:rPr lang="en-US" sz="1400" baseline="0" dirty="0" err="1" smtClean="0"/>
                        <a:t>Pneumonitis</a:t>
                      </a:r>
                      <a:endParaRPr lang="en-US" sz="1400" baseline="0" dirty="0" smtClean="0"/>
                    </a:p>
                    <a:p>
                      <a:pPr marL="111125" indent="-111125">
                        <a:buFont typeface="Arial" pitchFamily="34" charset="0"/>
                        <a:buChar char="•"/>
                      </a:pPr>
                      <a:r>
                        <a:rPr lang="en-US" sz="1400" baseline="0" dirty="0" smtClean="0"/>
                        <a:t>Hepatitis</a:t>
                      </a:r>
                    </a:p>
                    <a:p>
                      <a:pPr marL="111125" indent="-111125">
                        <a:buFont typeface="Arial" pitchFamily="34" charset="0"/>
                        <a:buChar char="•"/>
                      </a:pPr>
                      <a:r>
                        <a:rPr lang="en-US" sz="1400" baseline="0" dirty="0" smtClean="0"/>
                        <a:t>Nephritis</a:t>
                      </a:r>
                    </a:p>
                    <a:p>
                      <a:pPr marL="111125" indent="-111125">
                        <a:buFont typeface="Arial" pitchFamily="34" charset="0"/>
                        <a:buChar char="•"/>
                      </a:pPr>
                      <a:r>
                        <a:rPr lang="en-US" sz="1400" baseline="0" dirty="0" err="1" smtClean="0"/>
                        <a:t>Embryofetal</a:t>
                      </a:r>
                      <a:r>
                        <a:rPr lang="en-US" sz="1400" baseline="0" dirty="0" smtClean="0"/>
                        <a:t> toxicity</a:t>
                      </a:r>
                    </a:p>
                  </a:txBody>
                  <a:tcPr/>
                </a:tc>
                <a:tc>
                  <a:txBody>
                    <a:bodyPr/>
                    <a:lstStyle/>
                    <a:p>
                      <a:pPr marL="111125" indent="-111125">
                        <a:buFont typeface="Arial" pitchFamily="34" charset="0"/>
                        <a:buChar char="•"/>
                      </a:pPr>
                      <a:r>
                        <a:rPr lang="en-US" sz="1400" baseline="0" dirty="0" err="1" smtClean="0"/>
                        <a:t>Pneumonitis</a:t>
                      </a:r>
                      <a:endParaRPr lang="en-US" sz="1400" baseline="0" dirty="0" smtClean="0"/>
                    </a:p>
                    <a:p>
                      <a:pPr marL="111125" indent="-111125">
                        <a:buFont typeface="Arial" pitchFamily="34" charset="0"/>
                        <a:buChar char="•"/>
                      </a:pPr>
                      <a:r>
                        <a:rPr lang="en-US" sz="1400" baseline="0" dirty="0" smtClean="0"/>
                        <a:t>Hepatitis</a:t>
                      </a:r>
                    </a:p>
                    <a:p>
                      <a:pPr marL="111125" indent="-111125">
                        <a:buFont typeface="Arial" pitchFamily="34" charset="0"/>
                        <a:buChar char="•"/>
                      </a:pPr>
                      <a:r>
                        <a:rPr lang="en-US" sz="1400" baseline="0" dirty="0" smtClean="0"/>
                        <a:t>Nephritis</a:t>
                      </a:r>
                    </a:p>
                    <a:p>
                      <a:pPr marL="111125" indent="-111125">
                        <a:buFont typeface="Arial" pitchFamily="34" charset="0"/>
                        <a:buChar char="•"/>
                      </a:pPr>
                      <a:r>
                        <a:rPr lang="en-US" sz="1400" baseline="0" dirty="0" err="1" smtClean="0"/>
                        <a:t>Embryofetal</a:t>
                      </a:r>
                      <a:r>
                        <a:rPr lang="en-US" sz="1400" baseline="0" dirty="0" smtClean="0"/>
                        <a:t> toxicity</a:t>
                      </a:r>
                    </a:p>
                  </a:txBody>
                  <a:tcPr/>
                </a:tc>
              </a:tr>
            </a:tbl>
          </a:graphicData>
        </a:graphic>
      </p:graphicFrame>
      <p:sp>
        <p:nvSpPr>
          <p:cNvPr id="7" name="TextBox 6"/>
          <p:cNvSpPr txBox="1"/>
          <p:nvPr/>
        </p:nvSpPr>
        <p:spPr>
          <a:xfrm>
            <a:off x="228600" y="5588913"/>
            <a:ext cx="8686800" cy="430887"/>
          </a:xfrm>
          <a:prstGeom prst="rect">
            <a:avLst/>
          </a:prstGeom>
          <a:noFill/>
        </p:spPr>
        <p:txBody>
          <a:bodyPr wrap="square" rtlCol="0">
            <a:spAutoFit/>
          </a:bodyPr>
          <a:lstStyle/>
          <a:p>
            <a:r>
              <a:rPr lang="en-US" sz="1050" dirty="0" smtClean="0"/>
              <a:t>OS: overall survival, PFS: progression free survival, RFS: relapse free survival, ORR: objective </a:t>
            </a:r>
            <a:r>
              <a:rPr lang="en-US" sz="1050" dirty="0" err="1" smtClean="0"/>
              <a:t>repsonse</a:t>
            </a:r>
            <a:r>
              <a:rPr lang="en-US" sz="1050" dirty="0" smtClean="0"/>
              <a:t> rate, MRD: median response duration</a:t>
            </a:r>
          </a:p>
          <a:p>
            <a:r>
              <a:rPr lang="en-US" sz="1050" dirty="0" smtClean="0"/>
              <a:t>* : not approved by FDA but recommended by NCCN</a:t>
            </a:r>
            <a:endParaRPr lang="en-US" sz="1050" dirty="0"/>
          </a:p>
        </p:txBody>
      </p:sp>
      <p:sp>
        <p:nvSpPr>
          <p:cNvPr id="5"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Clinical Product Comparison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2510492217"/>
              </p:ext>
            </p:extLst>
          </p:nvPr>
        </p:nvGraphicFramePr>
        <p:xfrm>
          <a:off x="152399" y="762000"/>
          <a:ext cx="8839201" cy="5198531"/>
        </p:xfrm>
        <a:graphic>
          <a:graphicData uri="http://schemas.openxmlformats.org/drawingml/2006/table">
            <a:tbl>
              <a:tblPr firstRow="1" bandRow="1">
                <a:tableStyleId>{00A15C55-8517-42AA-B614-E9B94910E393}</a:tableStyleId>
              </a:tblPr>
              <a:tblGrid>
                <a:gridCol w="1240590"/>
                <a:gridCol w="620294"/>
                <a:gridCol w="2326106"/>
                <a:gridCol w="2326106"/>
                <a:gridCol w="2326105"/>
              </a:tblGrid>
              <a:tr h="440403">
                <a:tc>
                  <a:txBody>
                    <a:bodyPr/>
                    <a:lstStyle/>
                    <a:p>
                      <a:endParaRPr lang="en-US" sz="1400" dirty="0"/>
                    </a:p>
                  </a:txBody>
                  <a:tcPr/>
                </a:tc>
                <a:tc>
                  <a:txBody>
                    <a:bodyPr/>
                    <a:lstStyle/>
                    <a:p>
                      <a:endParaRPr lang="en-US" sz="1400" dirty="0"/>
                    </a:p>
                  </a:txBody>
                  <a:tcPr/>
                </a:tc>
                <a:tc>
                  <a:txBody>
                    <a:bodyPr/>
                    <a:lstStyle/>
                    <a:p>
                      <a:pPr algn="ctr"/>
                      <a:r>
                        <a:rPr lang="en-US" sz="1400" dirty="0" err="1" smtClean="0"/>
                        <a:t>Zelbora</a:t>
                      </a:r>
                      <a:r>
                        <a:rPr lang="en-US" sz="1200" i="1" dirty="0" err="1" smtClean="0"/>
                        <a:t>f</a:t>
                      </a:r>
                      <a:endParaRPr lang="en-US" sz="1200" i="1" dirty="0" smtClean="0"/>
                    </a:p>
                    <a:p>
                      <a:pPr algn="ctr"/>
                      <a:r>
                        <a:rPr lang="en-US" sz="1200" i="1" dirty="0" smtClean="0"/>
                        <a:t>(</a:t>
                      </a:r>
                      <a:r>
                        <a:rPr lang="en-US" sz="1200" i="1" dirty="0" err="1" smtClean="0"/>
                        <a:t>vemurafenib</a:t>
                      </a:r>
                      <a:r>
                        <a:rPr lang="en-US" sz="1200" i="1" dirty="0" smtClean="0"/>
                        <a:t>)</a:t>
                      </a:r>
                      <a:endParaRPr lang="en-US" sz="1400" i="1" dirty="0"/>
                    </a:p>
                  </a:txBody>
                  <a:tcPr/>
                </a:tc>
                <a:tc>
                  <a:txBody>
                    <a:bodyPr/>
                    <a:lstStyle/>
                    <a:p>
                      <a:pPr algn="ctr"/>
                      <a:r>
                        <a:rPr lang="en-US" sz="1400" b="1" kern="1200" dirty="0" err="1" smtClean="0">
                          <a:solidFill>
                            <a:schemeClr val="lt1"/>
                          </a:solidFill>
                          <a:latin typeface="+mn-lt"/>
                          <a:ea typeface="+mn-ea"/>
                          <a:cs typeface="+mn-cs"/>
                        </a:rPr>
                        <a:t>Tafinlar</a:t>
                      </a:r>
                      <a:endParaRPr lang="en-US" sz="1400" b="1" kern="1200" dirty="0" smtClean="0">
                        <a:solidFill>
                          <a:schemeClr val="lt1"/>
                        </a:solidFill>
                        <a:latin typeface="+mn-lt"/>
                        <a:ea typeface="+mn-ea"/>
                        <a:cs typeface="+mn-cs"/>
                      </a:endParaRPr>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dabrafenib</a:t>
                      </a:r>
                      <a:r>
                        <a:rPr lang="en-US" sz="1200" b="1" i="1" kern="1200" dirty="0" smtClean="0">
                          <a:solidFill>
                            <a:schemeClr val="lt1"/>
                          </a:solidFill>
                          <a:latin typeface="+mn-lt"/>
                          <a:ea typeface="+mn-ea"/>
                          <a:cs typeface="+mn-cs"/>
                        </a:rPr>
                        <a:t>)</a:t>
                      </a:r>
                    </a:p>
                  </a:txBody>
                  <a:tcPr/>
                </a:tc>
                <a:tc>
                  <a:txBody>
                    <a:bodyPr/>
                    <a:lstStyle/>
                    <a:p>
                      <a:pPr algn="ctr"/>
                      <a:r>
                        <a:rPr lang="en-US" sz="1400" i="1" dirty="0" err="1" smtClean="0"/>
                        <a:t>Mekinist</a:t>
                      </a:r>
                      <a:endParaRPr lang="en-US" sz="1400" i="1" dirty="0" smtClean="0"/>
                    </a:p>
                    <a:p>
                      <a:pPr algn="ctr"/>
                      <a:r>
                        <a:rPr lang="en-US" sz="1200" b="1" i="1" kern="1200" dirty="0" smtClean="0">
                          <a:solidFill>
                            <a:schemeClr val="lt1"/>
                          </a:solidFill>
                          <a:latin typeface="+mn-lt"/>
                          <a:ea typeface="+mn-ea"/>
                          <a:cs typeface="+mn-cs"/>
                        </a:rPr>
                        <a:t>(</a:t>
                      </a:r>
                      <a:r>
                        <a:rPr lang="en-US" sz="1200" b="1" i="1" kern="1200" dirty="0" err="1" smtClean="0">
                          <a:solidFill>
                            <a:schemeClr val="lt1"/>
                          </a:solidFill>
                          <a:latin typeface="+mn-lt"/>
                          <a:ea typeface="+mn-ea"/>
                          <a:cs typeface="+mn-cs"/>
                        </a:rPr>
                        <a:t>trametinib</a:t>
                      </a:r>
                      <a:r>
                        <a:rPr lang="en-US" sz="1200" b="1" i="1" kern="1200" dirty="0" smtClean="0">
                          <a:solidFill>
                            <a:schemeClr val="lt1"/>
                          </a:solidFill>
                          <a:latin typeface="+mn-lt"/>
                          <a:ea typeface="+mn-ea"/>
                          <a:cs typeface="+mn-cs"/>
                        </a:rPr>
                        <a:t>)</a:t>
                      </a:r>
                    </a:p>
                  </a:txBody>
                  <a:tcPr/>
                </a:tc>
              </a:tr>
              <a:tr h="243042">
                <a:tc rowSpan="3">
                  <a:txBody>
                    <a:bodyPr/>
                    <a:lstStyle/>
                    <a:p>
                      <a:r>
                        <a:rPr lang="en-US" sz="1400" b="1" dirty="0" smtClean="0"/>
                        <a:t>Indication</a:t>
                      </a:r>
                      <a:endParaRPr lang="en-US" sz="1400" b="1" dirty="0"/>
                    </a:p>
                  </a:txBody>
                  <a:tcPr/>
                </a:tc>
                <a:tc>
                  <a:txBody>
                    <a:bodyPr/>
                    <a:lstStyle/>
                    <a:p>
                      <a:r>
                        <a:rPr lang="en-US" sz="1400" dirty="0" smtClean="0"/>
                        <a:t>1L</a:t>
                      </a:r>
                      <a:endParaRPr lang="en-US" sz="1400" dirty="0"/>
                    </a:p>
                  </a:txBody>
                  <a:tcPr/>
                </a:tc>
                <a:tc>
                  <a:txBody>
                    <a:bodyPr/>
                    <a:lstStyle/>
                    <a:p>
                      <a:pPr algn="ctr"/>
                      <a:r>
                        <a:rPr lang="en-US" sz="1400" dirty="0" smtClean="0"/>
                        <a:t>BRAF  +</a:t>
                      </a:r>
                      <a:endParaRPr lang="en-US" sz="1400" dirty="0"/>
                    </a:p>
                  </a:txBody>
                  <a:tcPr/>
                </a:tc>
                <a:tc>
                  <a:txBody>
                    <a:bodyPr/>
                    <a:lstStyle/>
                    <a:p>
                      <a:pPr algn="ctr"/>
                      <a:r>
                        <a:rPr lang="en-US" sz="1400" dirty="0" smtClean="0"/>
                        <a:t>BRAF  +</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BRAF  +</a:t>
                      </a:r>
                    </a:p>
                  </a:txBody>
                  <a:tcPr/>
                </a:tc>
              </a:tr>
              <a:tr h="243042">
                <a:tc vMerge="1">
                  <a:txBody>
                    <a:bodyPr/>
                    <a:lstStyle/>
                    <a:p>
                      <a:endParaRPr lang="en-US"/>
                    </a:p>
                  </a:txBody>
                  <a:tcPr/>
                </a:tc>
                <a:tc>
                  <a:txBody>
                    <a:bodyPr/>
                    <a:lstStyle/>
                    <a:p>
                      <a:r>
                        <a:rPr lang="en-US" sz="1400" dirty="0" smtClean="0"/>
                        <a:t>2L</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BRAF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BRAF  +</a:t>
                      </a:r>
                    </a:p>
                  </a:txBody>
                  <a:tcPr/>
                </a:tc>
              </a:tr>
              <a:tr h="243042">
                <a:tc vMerge="1">
                  <a:txBody>
                    <a:bodyPr/>
                    <a:lstStyle/>
                    <a:p>
                      <a:endParaRPr lang="en-US"/>
                    </a:p>
                  </a:txBody>
                  <a:tcPr/>
                </a:tc>
                <a:tc>
                  <a:txBody>
                    <a:bodyPr/>
                    <a:lstStyle/>
                    <a:p>
                      <a:r>
                        <a:rPr lang="en-US" sz="1400" dirty="0" smtClean="0"/>
                        <a:t>3L</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91650">
                <a:tc>
                  <a:txBody>
                    <a:bodyPr/>
                    <a:lstStyle/>
                    <a:p>
                      <a:r>
                        <a:rPr lang="en-US" sz="1400" b="1" dirty="0" smtClean="0"/>
                        <a:t>MOA</a:t>
                      </a:r>
                      <a:endParaRPr lang="en-US" sz="1400" b="1" dirty="0"/>
                    </a:p>
                  </a:txBody>
                  <a:tcPr/>
                </a:tc>
                <a:tc>
                  <a:txBody>
                    <a:bodyPr/>
                    <a:lstStyle/>
                    <a:p>
                      <a:endParaRPr lang="en-US"/>
                    </a:p>
                  </a:txBody>
                  <a:tcPr/>
                </a:tc>
                <a:tc>
                  <a:txBody>
                    <a:bodyPr/>
                    <a:lstStyle/>
                    <a:p>
                      <a:r>
                        <a:rPr lang="en-US" sz="1400" dirty="0" smtClean="0"/>
                        <a:t>BRAF inhibitors</a:t>
                      </a:r>
                      <a:endParaRPr lang="en-US" sz="1400" dirty="0"/>
                    </a:p>
                  </a:txBody>
                  <a:tcPr/>
                </a:tc>
                <a:tc>
                  <a:txBody>
                    <a:bodyPr/>
                    <a:lstStyle/>
                    <a:p>
                      <a:r>
                        <a:rPr lang="en-US" sz="1400" dirty="0" smtClean="0"/>
                        <a:t>BRAF inhibitors</a:t>
                      </a:r>
                      <a:endParaRPr lang="en-US" sz="1400" dirty="0"/>
                    </a:p>
                  </a:txBody>
                  <a:tcPr/>
                </a:tc>
                <a:tc>
                  <a:txBody>
                    <a:bodyPr/>
                    <a:lstStyle/>
                    <a:p>
                      <a:r>
                        <a:rPr lang="en-US" sz="1400" dirty="0" smtClean="0"/>
                        <a:t>MAP </a:t>
                      </a:r>
                      <a:r>
                        <a:rPr lang="en-US" sz="1400" dirty="0" err="1" smtClean="0"/>
                        <a:t>kinase</a:t>
                      </a:r>
                      <a:r>
                        <a:rPr lang="en-US" sz="1400" baseline="0" dirty="0" smtClean="0"/>
                        <a:t> inhibitors</a:t>
                      </a:r>
                      <a:endParaRPr lang="en-US" sz="1400" dirty="0"/>
                    </a:p>
                  </a:txBody>
                  <a:tcPr/>
                </a:tc>
              </a:tr>
              <a:tr h="413171">
                <a:tc>
                  <a:txBody>
                    <a:bodyPr/>
                    <a:lstStyle/>
                    <a:p>
                      <a:r>
                        <a:rPr lang="en-US" sz="1400" b="1" dirty="0" smtClean="0"/>
                        <a:t>Efficacy</a:t>
                      </a:r>
                      <a:endParaRPr lang="en-US" sz="1400" b="1" dirty="0"/>
                    </a:p>
                  </a:txBody>
                  <a:tcPr/>
                </a:tc>
                <a:tc>
                  <a:txBody>
                    <a:bodyPr/>
                    <a:lstStyle/>
                    <a:p>
                      <a:r>
                        <a:rPr lang="en-US" sz="1400" dirty="0" smtClean="0"/>
                        <a:t>OS</a:t>
                      </a:r>
                      <a:endParaRPr lang="en-US" sz="1400" dirty="0"/>
                    </a:p>
                  </a:txBody>
                  <a:tcPr/>
                </a:tc>
                <a:tc>
                  <a:txBody>
                    <a:bodyPr/>
                    <a:lstStyle/>
                    <a:p>
                      <a:r>
                        <a:rPr lang="en-US" sz="1400" dirty="0" smtClean="0"/>
                        <a:t>13.6 months</a:t>
                      </a:r>
                      <a:endParaRPr lang="en-US" sz="1400" dirty="0"/>
                    </a:p>
                  </a:txBody>
                  <a:tcPr/>
                </a:tc>
                <a:tc>
                  <a:txBody>
                    <a:bodyPr/>
                    <a:lstStyle/>
                    <a:p>
                      <a:endParaRPr lang="en-US" sz="1400" dirty="0"/>
                    </a:p>
                  </a:txBody>
                  <a:tcPr/>
                </a:tc>
                <a:tc>
                  <a:txBody>
                    <a:bodyPr/>
                    <a:lstStyle/>
                    <a:p>
                      <a:endParaRPr lang="en-US" sz="1400" dirty="0"/>
                    </a:p>
                  </a:txBody>
                  <a:tcPr/>
                </a:tc>
              </a:tr>
              <a:tr h="255153">
                <a:tc>
                  <a:txBody>
                    <a:bodyPr/>
                    <a:lstStyle/>
                    <a:p>
                      <a:endParaRPr lang="en-US" sz="1400" b="1" dirty="0"/>
                    </a:p>
                  </a:txBody>
                  <a:tcPr/>
                </a:tc>
                <a:tc>
                  <a:txBody>
                    <a:bodyPr/>
                    <a:lstStyle/>
                    <a:p>
                      <a:r>
                        <a:rPr lang="en-US" sz="1400" dirty="0" smtClean="0"/>
                        <a:t>PFS</a:t>
                      </a:r>
                      <a:endParaRPr lang="en-US" sz="1400" dirty="0"/>
                    </a:p>
                  </a:txBody>
                  <a:tcPr/>
                </a:tc>
                <a:tc>
                  <a:txBody>
                    <a:bodyPr/>
                    <a:lstStyle/>
                    <a:p>
                      <a:r>
                        <a:rPr lang="en-US" sz="1400" dirty="0" smtClean="0"/>
                        <a:t>5.3</a:t>
                      </a:r>
                      <a:r>
                        <a:rPr lang="en-US" sz="1400" baseline="0" dirty="0" smtClean="0"/>
                        <a:t> months</a:t>
                      </a:r>
                      <a:endParaRPr lang="en-US" sz="1400" dirty="0"/>
                    </a:p>
                  </a:txBody>
                  <a:tcPr/>
                </a:tc>
                <a:tc>
                  <a:txBody>
                    <a:bodyPr/>
                    <a:lstStyle/>
                    <a:p>
                      <a:r>
                        <a:rPr lang="en-US" sz="1400" dirty="0" smtClean="0"/>
                        <a:t>5.1 months</a:t>
                      </a:r>
                      <a:endParaRPr lang="en-US" sz="1400" dirty="0"/>
                    </a:p>
                  </a:txBody>
                  <a:tcPr/>
                </a:tc>
                <a:tc>
                  <a:txBody>
                    <a:bodyPr/>
                    <a:lstStyle/>
                    <a:p>
                      <a:r>
                        <a:rPr lang="en-US" sz="1400" dirty="0" smtClean="0"/>
                        <a:t>4.8 months</a:t>
                      </a:r>
                      <a:endParaRPr lang="en-US" sz="1400" dirty="0"/>
                    </a:p>
                  </a:txBody>
                  <a:tcPr/>
                </a:tc>
              </a:tr>
              <a:tr h="255153">
                <a:tc>
                  <a:txBody>
                    <a:bodyPr/>
                    <a:lstStyle/>
                    <a:p>
                      <a:endParaRPr lang="en-US" sz="1400" b="1" dirty="0"/>
                    </a:p>
                  </a:txBody>
                  <a:tcPr/>
                </a:tc>
                <a:tc>
                  <a:txBody>
                    <a:bodyPr/>
                    <a:lstStyle/>
                    <a:p>
                      <a:r>
                        <a:rPr lang="en-US" sz="1400" dirty="0" smtClean="0"/>
                        <a:t>RFS</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55153">
                <a:tc>
                  <a:txBody>
                    <a:bodyPr/>
                    <a:lstStyle/>
                    <a:p>
                      <a:endParaRPr lang="en-US" sz="1400" b="1" dirty="0"/>
                    </a:p>
                  </a:txBody>
                  <a:tcPr/>
                </a:tc>
                <a:tc>
                  <a:txBody>
                    <a:bodyPr/>
                    <a:lstStyle/>
                    <a:p>
                      <a:r>
                        <a:rPr lang="en-US" sz="1400" dirty="0" smtClean="0"/>
                        <a:t>ORR</a:t>
                      </a:r>
                      <a:endParaRPr lang="en-US" sz="1400" dirty="0"/>
                    </a:p>
                  </a:txBody>
                  <a:tcPr/>
                </a:tc>
                <a:tc>
                  <a:txBody>
                    <a:bodyPr/>
                    <a:lstStyle/>
                    <a:p>
                      <a:r>
                        <a:rPr lang="en-US" sz="1400" dirty="0" smtClean="0"/>
                        <a:t>2L: 52%</a:t>
                      </a:r>
                      <a:endParaRPr lang="en-US" sz="1400" dirty="0"/>
                    </a:p>
                  </a:txBody>
                  <a:tcPr/>
                </a:tc>
                <a:tc>
                  <a:txBody>
                    <a:bodyPr/>
                    <a:lstStyle/>
                    <a:p>
                      <a:pPr>
                        <a:buFont typeface="Arial" pitchFamily="34" charset="0"/>
                        <a:buChar char="•"/>
                      </a:pPr>
                      <a:r>
                        <a:rPr lang="en-US" sz="1400" dirty="0" smtClean="0"/>
                        <a:t> </a:t>
                      </a:r>
                      <a:r>
                        <a:rPr lang="en-US" sz="1400" dirty="0" err="1" smtClean="0"/>
                        <a:t>Monotherapy</a:t>
                      </a:r>
                      <a:r>
                        <a:rPr lang="en-US" sz="1400" baseline="0" dirty="0" smtClean="0"/>
                        <a:t> – 52%</a:t>
                      </a:r>
                    </a:p>
                    <a:p>
                      <a:pPr>
                        <a:buFont typeface="Arial" pitchFamily="34" charset="0"/>
                        <a:buChar char="•"/>
                      </a:pPr>
                      <a:r>
                        <a:rPr lang="en-US" sz="1400" baseline="0" dirty="0" smtClean="0"/>
                        <a:t>Combination with </a:t>
                      </a:r>
                      <a:r>
                        <a:rPr lang="en-US" sz="1400" baseline="0" dirty="0" err="1" smtClean="0"/>
                        <a:t>Mekinist</a:t>
                      </a:r>
                      <a:r>
                        <a:rPr lang="en-US" sz="1400" baseline="0" dirty="0" smtClean="0"/>
                        <a:t>: 41%</a:t>
                      </a:r>
                      <a:endParaRPr lang="en-US" sz="1400" dirty="0" smtClean="0"/>
                    </a:p>
                  </a:txBody>
                  <a:tcPr/>
                </a:tc>
                <a:tc>
                  <a:txBody>
                    <a:bodyPr/>
                    <a:lstStyle/>
                    <a:p>
                      <a:pPr marL="111125" indent="-111125">
                        <a:buFont typeface="Arial" pitchFamily="34" charset="0"/>
                        <a:buChar char="•"/>
                      </a:pPr>
                      <a:r>
                        <a:rPr lang="en-US" sz="1400" dirty="0" err="1" smtClean="0"/>
                        <a:t>Monotherapy</a:t>
                      </a:r>
                      <a:r>
                        <a:rPr lang="en-US" sz="1400" dirty="0" smtClean="0"/>
                        <a:t>: 22%</a:t>
                      </a:r>
                    </a:p>
                    <a:p>
                      <a:pPr marL="111125" indent="-111125">
                        <a:buFont typeface="Arial" pitchFamily="34" charset="0"/>
                        <a:buChar char="•"/>
                      </a:pPr>
                      <a:r>
                        <a:rPr lang="en-US" sz="1400" dirty="0" smtClean="0"/>
                        <a:t>Combination with </a:t>
                      </a:r>
                      <a:r>
                        <a:rPr lang="en-US" sz="1400" dirty="0" err="1" smtClean="0"/>
                        <a:t>Tafinlar</a:t>
                      </a:r>
                      <a:r>
                        <a:rPr lang="en-US" sz="1400" dirty="0" smtClean="0"/>
                        <a:t>: 41%</a:t>
                      </a:r>
                    </a:p>
                  </a:txBody>
                  <a:tcPr/>
                </a:tc>
              </a:tr>
              <a:tr h="255153">
                <a:tc>
                  <a:txBody>
                    <a:bodyPr/>
                    <a:lstStyle/>
                    <a:p>
                      <a:endParaRPr lang="en-US" sz="1400" b="1" dirty="0"/>
                    </a:p>
                  </a:txBody>
                  <a:tcPr/>
                </a:tc>
                <a:tc>
                  <a:txBody>
                    <a:bodyPr/>
                    <a:lstStyle/>
                    <a:p>
                      <a:r>
                        <a:rPr lang="en-US" sz="1400" dirty="0" smtClean="0"/>
                        <a:t>MRD</a:t>
                      </a:r>
                      <a:endParaRPr lang="en-US" sz="1400" dirty="0"/>
                    </a:p>
                  </a:txBody>
                  <a:tcPr/>
                </a:tc>
                <a:tc>
                  <a:txBody>
                    <a:bodyPr/>
                    <a:lstStyle/>
                    <a:p>
                      <a:r>
                        <a:rPr lang="en-US" sz="1400" dirty="0" smtClean="0"/>
                        <a:t>2L: 6.5 months</a:t>
                      </a:r>
                      <a:endParaRPr lang="en-US" sz="1400" dirty="0"/>
                    </a:p>
                  </a:txBody>
                  <a:tcPr/>
                </a:tc>
                <a:tc>
                  <a:txBody>
                    <a:bodyPr/>
                    <a:lstStyle/>
                    <a:p>
                      <a:pPr marL="111125" indent="-111125">
                        <a:buFont typeface="Arial" pitchFamily="34" charset="0"/>
                        <a:buChar char="•"/>
                      </a:pPr>
                      <a:r>
                        <a:rPr lang="en-US" sz="1400" dirty="0" err="1" smtClean="0"/>
                        <a:t>Monotherapy</a:t>
                      </a:r>
                      <a:r>
                        <a:rPr lang="en-US" sz="1400" dirty="0" smtClean="0"/>
                        <a:t>: 5.6months</a:t>
                      </a:r>
                    </a:p>
                    <a:p>
                      <a:pPr marL="111125" indent="-111125">
                        <a:buFont typeface="Arial" pitchFamily="34" charset="0"/>
                        <a:buChar char="•"/>
                      </a:pPr>
                      <a:r>
                        <a:rPr lang="en-US" sz="1400" dirty="0" smtClean="0"/>
                        <a:t>Combination:</a:t>
                      </a:r>
                      <a:r>
                        <a:rPr lang="en-US" sz="1400" baseline="0" dirty="0" smtClean="0"/>
                        <a:t> 10.5 months</a:t>
                      </a:r>
                      <a:endParaRPr lang="en-US" sz="1400" dirty="0"/>
                    </a:p>
                  </a:txBody>
                  <a:tcPr/>
                </a:tc>
                <a:tc>
                  <a:txBody>
                    <a:bodyPr/>
                    <a:lstStyle/>
                    <a:p>
                      <a:pPr marL="111125" indent="-111125">
                        <a:buFont typeface="Arial" pitchFamily="34" charset="0"/>
                        <a:buChar char="•"/>
                      </a:pPr>
                      <a:r>
                        <a:rPr lang="en-US" sz="1400" dirty="0" err="1" smtClean="0"/>
                        <a:t>Monotherapy</a:t>
                      </a:r>
                      <a:r>
                        <a:rPr lang="en-US" sz="1400" dirty="0" smtClean="0"/>
                        <a:t>: 5.5 months</a:t>
                      </a:r>
                    </a:p>
                    <a:p>
                      <a:pPr marL="111125" indent="-111125">
                        <a:buFont typeface="Arial" pitchFamily="34" charset="0"/>
                        <a:buChar char="•"/>
                      </a:pPr>
                      <a:r>
                        <a:rPr lang="en-US" sz="1400" dirty="0" smtClean="0"/>
                        <a:t>Combination: 10.5 months</a:t>
                      </a:r>
                      <a:endParaRPr lang="en-US" sz="1400" dirty="0"/>
                    </a:p>
                  </a:txBody>
                  <a:tcPr/>
                </a:tc>
              </a:tr>
              <a:tr h="1143635">
                <a:tc>
                  <a:txBody>
                    <a:bodyPr/>
                    <a:lstStyle/>
                    <a:p>
                      <a:r>
                        <a:rPr lang="en-US" sz="1400" b="1" dirty="0" smtClean="0"/>
                        <a:t>Risk Factors</a:t>
                      </a:r>
                      <a:endParaRPr lang="en-US" sz="1400" b="1" dirty="0"/>
                    </a:p>
                  </a:txBody>
                  <a:tcPr/>
                </a:tc>
                <a:tc>
                  <a:txBody>
                    <a:bodyPr/>
                    <a:lstStyle/>
                    <a:p>
                      <a:endParaRPr lang="en-US" sz="1400" dirty="0"/>
                    </a:p>
                  </a:txBody>
                  <a:tcPr/>
                </a:tc>
                <a:tc>
                  <a:txBody>
                    <a:bodyPr/>
                    <a:lstStyle/>
                    <a:p>
                      <a:pPr marL="111125" indent="-111125">
                        <a:buFont typeface="Arial" pitchFamily="34" charset="0"/>
                        <a:buChar char="•"/>
                      </a:pPr>
                      <a:r>
                        <a:rPr lang="en-US" sz="1400" dirty="0" smtClean="0"/>
                        <a:t>New primary</a:t>
                      </a:r>
                      <a:r>
                        <a:rPr lang="en-US" sz="1400" baseline="0" dirty="0" smtClean="0"/>
                        <a:t> malignancies</a:t>
                      </a:r>
                    </a:p>
                    <a:p>
                      <a:pPr marL="111125" indent="-111125">
                        <a:buFont typeface="Arial" pitchFamily="34" charset="0"/>
                        <a:buChar char="•"/>
                      </a:pPr>
                      <a:r>
                        <a:rPr lang="en-US" sz="1400" baseline="0" dirty="0" err="1" smtClean="0"/>
                        <a:t>Hepatotoxicity</a:t>
                      </a:r>
                      <a:endParaRPr lang="en-US" sz="1400" baseline="0" dirty="0" smtClean="0"/>
                    </a:p>
                    <a:p>
                      <a:pPr marL="111125" indent="-111125">
                        <a:buFont typeface="Arial" pitchFamily="34" charset="0"/>
                        <a:buChar char="•"/>
                      </a:pPr>
                      <a:r>
                        <a:rPr lang="en-US" sz="1400" baseline="0" dirty="0" smtClean="0"/>
                        <a:t>Photosensitivity</a:t>
                      </a:r>
                    </a:p>
                    <a:p>
                      <a:pPr marL="111125" indent="-111125">
                        <a:buFont typeface="Arial" pitchFamily="34" charset="0"/>
                        <a:buChar char="•"/>
                      </a:pPr>
                      <a:r>
                        <a:rPr lang="en-US" sz="1400" baseline="0" dirty="0" err="1" smtClean="0"/>
                        <a:t>Embryofetal</a:t>
                      </a:r>
                      <a:r>
                        <a:rPr lang="en-US" sz="1400" baseline="0" dirty="0" smtClean="0"/>
                        <a:t> toxicity</a:t>
                      </a:r>
                    </a:p>
                  </a:txBody>
                  <a:tcPr/>
                </a:tc>
                <a:tc>
                  <a:txBody>
                    <a:bodyPr/>
                    <a:lstStyle/>
                    <a:p>
                      <a:pPr marL="111125" indent="-111125">
                        <a:buFont typeface="Arial" pitchFamily="34" charset="0"/>
                        <a:buChar char="•"/>
                      </a:pPr>
                      <a:r>
                        <a:rPr lang="en-US" sz="1400" dirty="0" smtClean="0"/>
                        <a:t>New primary</a:t>
                      </a:r>
                      <a:r>
                        <a:rPr lang="en-US" sz="1400" baseline="0" dirty="0" smtClean="0"/>
                        <a:t> malignancies</a:t>
                      </a:r>
                    </a:p>
                    <a:p>
                      <a:pPr marL="111125" indent="-111125">
                        <a:buFont typeface="Arial" pitchFamily="34" charset="0"/>
                        <a:buChar char="•"/>
                      </a:pPr>
                      <a:r>
                        <a:rPr lang="en-US" sz="1400" baseline="0" dirty="0" err="1" smtClean="0"/>
                        <a:t>Haemorrhage</a:t>
                      </a:r>
                      <a:endParaRPr lang="en-US" sz="1400" baseline="0" dirty="0" smtClean="0"/>
                    </a:p>
                    <a:p>
                      <a:pPr marL="111125" indent="-111125">
                        <a:buFont typeface="Arial" pitchFamily="34" charset="0"/>
                        <a:buChar char="•"/>
                      </a:pPr>
                      <a:r>
                        <a:rPr lang="en-US" sz="1400" baseline="0" dirty="0" err="1" smtClean="0"/>
                        <a:t>Cardiomyopathy</a:t>
                      </a:r>
                      <a:endParaRPr lang="en-US" sz="1400" baseline="0" dirty="0" smtClean="0"/>
                    </a:p>
                    <a:p>
                      <a:pPr marL="111125" indent="-111125">
                        <a:buFont typeface="Arial" pitchFamily="34" charset="0"/>
                        <a:buChar char="•"/>
                      </a:pPr>
                      <a:r>
                        <a:rPr lang="en-US" sz="1400" baseline="0" dirty="0" err="1" smtClean="0"/>
                        <a:t>Embryofetal</a:t>
                      </a:r>
                      <a:r>
                        <a:rPr lang="en-US" sz="1400" baseline="0" dirty="0" smtClean="0"/>
                        <a:t> toxicity</a:t>
                      </a:r>
                    </a:p>
                  </a:txBody>
                  <a:tcPr/>
                </a:tc>
                <a:tc>
                  <a:txBody>
                    <a:bodyPr/>
                    <a:lstStyle/>
                    <a:p>
                      <a:pPr marL="111125" indent="-111125">
                        <a:buFont typeface="Arial" pitchFamily="34" charset="0"/>
                        <a:buChar char="•"/>
                      </a:pPr>
                      <a:r>
                        <a:rPr lang="en-US" sz="1400" dirty="0" smtClean="0"/>
                        <a:t>New primary</a:t>
                      </a:r>
                      <a:r>
                        <a:rPr lang="en-US" sz="1400" baseline="0" dirty="0" smtClean="0"/>
                        <a:t> malignancies</a:t>
                      </a:r>
                    </a:p>
                    <a:p>
                      <a:pPr marL="111125" indent="-111125">
                        <a:buFont typeface="Arial" pitchFamily="34" charset="0"/>
                        <a:buChar char="•"/>
                      </a:pPr>
                      <a:r>
                        <a:rPr lang="en-US" sz="1400" baseline="0" dirty="0" err="1" smtClean="0"/>
                        <a:t>Haemorrhage</a:t>
                      </a:r>
                      <a:endParaRPr lang="en-US" sz="1400" baseline="0" dirty="0" smtClean="0"/>
                    </a:p>
                    <a:p>
                      <a:pPr marL="111125" indent="-111125">
                        <a:buFont typeface="Arial" pitchFamily="34" charset="0"/>
                        <a:buChar char="•"/>
                      </a:pPr>
                      <a:r>
                        <a:rPr lang="en-US" sz="1400" baseline="0" dirty="0" err="1" smtClean="0"/>
                        <a:t>Cardiomyopathy</a:t>
                      </a:r>
                      <a:endParaRPr lang="en-US" sz="1400" baseline="0" dirty="0" smtClean="0"/>
                    </a:p>
                    <a:p>
                      <a:pPr marL="111125" indent="-111125">
                        <a:buFont typeface="Arial" pitchFamily="34" charset="0"/>
                        <a:buChar char="•"/>
                      </a:pPr>
                      <a:r>
                        <a:rPr lang="en-US" sz="1400" baseline="0" dirty="0" err="1" smtClean="0"/>
                        <a:t>Embryofetal</a:t>
                      </a:r>
                      <a:r>
                        <a:rPr lang="en-US" sz="1400" baseline="0" dirty="0" smtClean="0"/>
                        <a:t> toxicity</a:t>
                      </a:r>
                    </a:p>
                    <a:p>
                      <a:pPr marL="111125" indent="-111125">
                        <a:buFont typeface="Arial" pitchFamily="34" charset="0"/>
                        <a:buNone/>
                      </a:pPr>
                      <a:endParaRPr lang="en-US" sz="1400" baseline="0" dirty="0" smtClean="0"/>
                    </a:p>
                  </a:txBody>
                  <a:tcPr/>
                </a:tc>
              </a:tr>
            </a:tbl>
          </a:graphicData>
        </a:graphic>
      </p:graphicFrame>
      <p:sp>
        <p:nvSpPr>
          <p:cNvPr id="7" name="TextBox 6"/>
          <p:cNvSpPr txBox="1"/>
          <p:nvPr/>
        </p:nvSpPr>
        <p:spPr>
          <a:xfrm>
            <a:off x="228600" y="6274713"/>
            <a:ext cx="8686800" cy="430887"/>
          </a:xfrm>
          <a:prstGeom prst="rect">
            <a:avLst/>
          </a:prstGeom>
          <a:noFill/>
        </p:spPr>
        <p:txBody>
          <a:bodyPr wrap="square" rtlCol="0">
            <a:spAutoFit/>
          </a:bodyPr>
          <a:lstStyle/>
          <a:p>
            <a:r>
              <a:rPr lang="en-US" sz="1050" dirty="0" smtClean="0"/>
              <a:t>OS: overall survival, PFS: progression free survival, RFS: relapse free survival, ORR: objective </a:t>
            </a:r>
            <a:r>
              <a:rPr lang="en-US" sz="1050" dirty="0" err="1" smtClean="0"/>
              <a:t>repsonse</a:t>
            </a:r>
            <a:r>
              <a:rPr lang="en-US" sz="1050" dirty="0" smtClean="0"/>
              <a:t> rate, MRD: median response duration</a:t>
            </a:r>
          </a:p>
          <a:p>
            <a:r>
              <a:rPr lang="en-US" sz="1050" dirty="0" smtClean="0"/>
              <a:t>* : not approved by FDA but recommended by NCCN</a:t>
            </a:r>
            <a:endParaRPr lang="en-US" sz="1050" dirty="0"/>
          </a:p>
        </p:txBody>
      </p:sp>
      <p:sp>
        <p:nvSpPr>
          <p:cNvPr id="5"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Clinical Product Comparison</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xmlns="" val="767576876"/>
              </p:ext>
            </p:extLst>
          </p:nvPr>
        </p:nvGraphicFramePr>
        <p:xfrm>
          <a:off x="152400" y="573418"/>
          <a:ext cx="8839200" cy="6132182"/>
        </p:xfrm>
        <a:graphic>
          <a:graphicData uri="http://schemas.openxmlformats.org/drawingml/2006/table">
            <a:tbl>
              <a:tblPr firstRow="1" bandRow="1">
                <a:tableStyleId>{ED083AE6-46FA-4A59-8FB0-9F97EB10719F}</a:tableStyleId>
              </a:tblPr>
              <a:tblGrid>
                <a:gridCol w="1133231"/>
                <a:gridCol w="1133231"/>
                <a:gridCol w="2342010"/>
                <a:gridCol w="2190913"/>
                <a:gridCol w="1057682"/>
                <a:gridCol w="982133"/>
              </a:tblGrid>
              <a:tr h="786078">
                <a:tc>
                  <a:txBody>
                    <a:bodyPr/>
                    <a:lstStyle/>
                    <a:p>
                      <a:pPr algn="ctr"/>
                      <a:r>
                        <a:rPr lang="en-US" sz="1600" dirty="0" smtClean="0"/>
                        <a:t>Trial Name</a:t>
                      </a:r>
                      <a:endParaRPr lang="en-US" sz="1600" dirty="0"/>
                    </a:p>
                  </a:txBody>
                  <a:tcPr>
                    <a:solidFill>
                      <a:schemeClr val="accent4">
                        <a:lumMod val="60000"/>
                        <a:lumOff val="40000"/>
                      </a:schemeClr>
                    </a:solidFill>
                  </a:tcPr>
                </a:tc>
                <a:tc>
                  <a:txBody>
                    <a:bodyPr/>
                    <a:lstStyle/>
                    <a:p>
                      <a:pPr algn="ctr"/>
                      <a:r>
                        <a:rPr lang="en-US" sz="1600" dirty="0" smtClean="0"/>
                        <a:t>Company</a:t>
                      </a:r>
                      <a:endParaRPr lang="en-US" sz="1600" dirty="0"/>
                    </a:p>
                  </a:txBody>
                  <a:tcPr>
                    <a:solidFill>
                      <a:schemeClr val="accent4">
                        <a:lumMod val="60000"/>
                        <a:lumOff val="40000"/>
                      </a:schemeClr>
                    </a:solidFill>
                  </a:tcPr>
                </a:tc>
                <a:tc>
                  <a:txBody>
                    <a:bodyPr/>
                    <a:lstStyle/>
                    <a:p>
                      <a:pPr algn="ctr"/>
                      <a:r>
                        <a:rPr lang="en-US" sz="1600" dirty="0" smtClean="0"/>
                        <a:t>Patient</a:t>
                      </a:r>
                      <a:r>
                        <a:rPr lang="en-US" sz="1600" baseline="0" dirty="0" smtClean="0"/>
                        <a:t> Population</a:t>
                      </a:r>
                      <a:endParaRPr lang="en-US" sz="1600" dirty="0"/>
                    </a:p>
                  </a:txBody>
                  <a:tcPr>
                    <a:solidFill>
                      <a:schemeClr val="accent4">
                        <a:lumMod val="60000"/>
                        <a:lumOff val="40000"/>
                      </a:schemeClr>
                    </a:solidFill>
                  </a:tcPr>
                </a:tc>
                <a:tc>
                  <a:txBody>
                    <a:bodyPr/>
                    <a:lstStyle/>
                    <a:p>
                      <a:pPr algn="ctr"/>
                      <a:r>
                        <a:rPr lang="en-US" sz="1600" dirty="0" smtClean="0"/>
                        <a:t>Key Comparators</a:t>
                      </a:r>
                      <a:endParaRPr lang="en-US" sz="1600" dirty="0"/>
                    </a:p>
                  </a:txBody>
                  <a:tcPr>
                    <a:solidFill>
                      <a:schemeClr val="accent4">
                        <a:lumMod val="60000"/>
                        <a:lumOff val="40000"/>
                      </a:schemeClr>
                    </a:solidFill>
                  </a:tcPr>
                </a:tc>
                <a:tc>
                  <a:txBody>
                    <a:bodyPr/>
                    <a:lstStyle/>
                    <a:p>
                      <a:pPr algn="ctr"/>
                      <a:r>
                        <a:rPr lang="en-US" sz="1600" dirty="0" smtClean="0"/>
                        <a:t>Primary Endpoints</a:t>
                      </a:r>
                      <a:endParaRPr lang="en-US" sz="1600" dirty="0"/>
                    </a:p>
                  </a:txBody>
                  <a:tcPr>
                    <a:solidFill>
                      <a:schemeClr val="accent4">
                        <a:lumMod val="60000"/>
                        <a:lumOff val="40000"/>
                      </a:schemeClr>
                    </a:solidFill>
                  </a:tcPr>
                </a:tc>
                <a:tc>
                  <a:txBody>
                    <a:bodyPr/>
                    <a:lstStyle/>
                    <a:p>
                      <a:pPr algn="ctr"/>
                      <a:r>
                        <a:rPr lang="en-US" sz="1600" dirty="0" smtClean="0"/>
                        <a:t> Primary completion</a:t>
                      </a:r>
                      <a:r>
                        <a:rPr lang="en-US" sz="1600" baseline="0" dirty="0" smtClean="0"/>
                        <a:t> date</a:t>
                      </a:r>
                      <a:endParaRPr lang="en-US" sz="1600" dirty="0"/>
                    </a:p>
                  </a:txBody>
                  <a:tcPr>
                    <a:solidFill>
                      <a:schemeClr val="accent4">
                        <a:lumMod val="60000"/>
                        <a:lumOff val="40000"/>
                      </a:schemeClr>
                    </a:solidFill>
                  </a:tcPr>
                </a:tc>
              </a:tr>
              <a:tr h="291140">
                <a:tc rowSpan="2">
                  <a:txBody>
                    <a:bodyPr/>
                    <a:lstStyle/>
                    <a:p>
                      <a:r>
                        <a:rPr lang="en-US" sz="1400" b="1" dirty="0" smtClean="0"/>
                        <a:t>CHECKMATE</a:t>
                      </a:r>
                      <a:r>
                        <a:rPr lang="en-US" sz="1400" dirty="0" smtClean="0"/>
                        <a:t> </a:t>
                      </a:r>
                      <a:r>
                        <a:rPr lang="en-US" sz="1400" b="1" dirty="0" smtClean="0"/>
                        <a:t>066</a:t>
                      </a:r>
                      <a:r>
                        <a:rPr lang="en-US" sz="1400" b="1" baseline="0" dirty="0" smtClean="0"/>
                        <a:t> </a:t>
                      </a:r>
                      <a:r>
                        <a:rPr lang="en-US" sz="1400" baseline="0" dirty="0" smtClean="0"/>
                        <a:t>(ph – III)</a:t>
                      </a:r>
                      <a:endParaRPr lang="en-US" sz="1400" dirty="0"/>
                    </a:p>
                  </a:txBody>
                  <a:tcPr>
                    <a:noFill/>
                  </a:tcPr>
                </a:tc>
                <a:tc rowSpan="8">
                  <a:txBody>
                    <a:bodyPr/>
                    <a:lstStyle/>
                    <a:p>
                      <a:pPr algn="ctr"/>
                      <a:r>
                        <a:rPr lang="en-US" sz="1400" dirty="0" smtClean="0"/>
                        <a:t>BMS</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1L , </a:t>
                      </a:r>
                      <a:r>
                        <a:rPr lang="en-US" sz="1400" dirty="0" err="1" smtClean="0"/>
                        <a:t>unresectable</a:t>
                      </a:r>
                      <a:r>
                        <a:rPr lang="en-US" sz="1400" baseline="0" dirty="0" smtClean="0"/>
                        <a:t> BRAF+ stage III-IV melanoma</a:t>
                      </a:r>
                      <a:endParaRPr lang="en-US" sz="1400" dirty="0" smtClean="0"/>
                    </a:p>
                  </a:txBody>
                  <a:tcPr>
                    <a:noFill/>
                  </a:tcPr>
                </a:tc>
                <a:tc>
                  <a:txBody>
                    <a:bodyPr/>
                    <a:lstStyle/>
                    <a:p>
                      <a:r>
                        <a:rPr lang="en-US" sz="1400" dirty="0" err="1" smtClean="0"/>
                        <a:t>Nivolumab</a:t>
                      </a:r>
                      <a:r>
                        <a:rPr lang="en-US" sz="1400" baseline="0" dirty="0" smtClean="0"/>
                        <a:t> + Placebo</a:t>
                      </a:r>
                      <a:endParaRPr lang="en-US" sz="1400" dirty="0"/>
                    </a:p>
                  </a:txBody>
                  <a:tcPr/>
                </a:tc>
                <a:tc rowSpan="2">
                  <a:txBody>
                    <a:bodyPr/>
                    <a:lstStyle/>
                    <a:p>
                      <a:r>
                        <a:rPr lang="en-US" sz="1400" dirty="0" smtClean="0"/>
                        <a:t>OS</a:t>
                      </a:r>
                      <a:endParaRPr lang="en-US" sz="1400" dirty="0"/>
                    </a:p>
                  </a:txBody>
                  <a:tcPr>
                    <a:noFill/>
                  </a:tcPr>
                </a:tc>
                <a:tc rowSpan="2">
                  <a:txBody>
                    <a:bodyPr/>
                    <a:lstStyle/>
                    <a:p>
                      <a:r>
                        <a:rPr lang="en-US" sz="1400" dirty="0" smtClean="0"/>
                        <a:t>Jun 2014</a:t>
                      </a:r>
                      <a:endParaRPr lang="en-US" sz="1400" dirty="0"/>
                    </a:p>
                  </a:txBody>
                  <a:tcPr>
                    <a:noFill/>
                  </a:tcPr>
                </a:tc>
              </a:tr>
              <a:tr h="29114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Dacarbazine</a:t>
                      </a:r>
                      <a:r>
                        <a:rPr lang="en-US" sz="1400" baseline="0" dirty="0" smtClean="0"/>
                        <a:t> + Placebo</a:t>
                      </a:r>
                      <a:endParaRPr lang="en-US" sz="1400" dirty="0"/>
                    </a:p>
                  </a:txBody>
                  <a:tcPr/>
                </a:tc>
                <a:tc vMerge="1">
                  <a:txBody>
                    <a:bodyPr/>
                    <a:lstStyle/>
                    <a:p>
                      <a:endParaRPr lang="en-US"/>
                    </a:p>
                  </a:txBody>
                  <a:tcPr/>
                </a:tc>
                <a:tc vMerge="1">
                  <a:txBody>
                    <a:bodyPr/>
                    <a:lstStyle/>
                    <a:p>
                      <a:endParaRPr lang="en-US"/>
                    </a:p>
                  </a:txBody>
                  <a:tcPr/>
                </a:tc>
              </a:tr>
              <a:tr h="353371">
                <a:tc rowSpan="2">
                  <a:txBody>
                    <a:bodyPr/>
                    <a:lstStyle/>
                    <a:p>
                      <a:r>
                        <a:rPr lang="en-US" sz="1400" b="1" dirty="0" smtClean="0"/>
                        <a:t>CHECKMATE</a:t>
                      </a:r>
                      <a:r>
                        <a:rPr lang="en-US" sz="1400" baseline="0" dirty="0" smtClean="0"/>
                        <a:t> </a:t>
                      </a:r>
                      <a:r>
                        <a:rPr lang="en-US" sz="1400" b="1" baseline="0" dirty="0" smtClean="0"/>
                        <a:t>069</a:t>
                      </a:r>
                      <a:r>
                        <a:rPr lang="en-US" sz="1400" baseline="0" dirty="0" smtClean="0"/>
                        <a:t> (ph II)</a:t>
                      </a:r>
                      <a:endParaRPr lang="en-US" sz="1400" dirty="0"/>
                    </a:p>
                  </a:txBody>
                  <a:tcPr>
                    <a:noFill/>
                  </a:tcPr>
                </a:tc>
                <a:tc vMerge="1">
                  <a:txBody>
                    <a:bodyPr/>
                    <a:lstStyle/>
                    <a:p>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1L , </a:t>
                      </a:r>
                      <a:r>
                        <a:rPr lang="en-US" sz="1400" dirty="0" err="1" smtClean="0"/>
                        <a:t>unresectable</a:t>
                      </a:r>
                      <a:r>
                        <a:rPr lang="en-US" sz="1400" baseline="0" dirty="0" smtClean="0"/>
                        <a:t> BRAF+ stage III-IV melanoma</a:t>
                      </a:r>
                      <a:endParaRPr lang="en-US" sz="1400" dirty="0" smtClean="0"/>
                    </a:p>
                  </a:txBody>
                  <a:tcPr>
                    <a:noFill/>
                  </a:tcPr>
                </a:tc>
                <a:tc>
                  <a:txBody>
                    <a:bodyPr/>
                    <a:lstStyle/>
                    <a:p>
                      <a:r>
                        <a:rPr lang="en-US" sz="1400" dirty="0" err="1" smtClean="0"/>
                        <a:t>Nivolumab</a:t>
                      </a:r>
                      <a:r>
                        <a:rPr lang="en-US" sz="1400" baseline="0" dirty="0" smtClean="0"/>
                        <a:t> + </a:t>
                      </a:r>
                      <a:r>
                        <a:rPr lang="en-US" sz="1400" baseline="0" dirty="0" err="1" smtClean="0"/>
                        <a:t>Ipilimumab</a:t>
                      </a:r>
                      <a:endParaRPr lang="en-US" sz="1400" dirty="0"/>
                    </a:p>
                  </a:txBody>
                  <a:tcPr/>
                </a:tc>
                <a:tc rowSpan="2">
                  <a:txBody>
                    <a:bodyPr/>
                    <a:lstStyle/>
                    <a:p>
                      <a:r>
                        <a:rPr lang="en-US" sz="1400" dirty="0" smtClean="0"/>
                        <a:t>ORR</a:t>
                      </a:r>
                      <a:endParaRPr lang="en-US" sz="1400" dirty="0"/>
                    </a:p>
                  </a:txBody>
                  <a:tcPr>
                    <a:noFill/>
                  </a:tcPr>
                </a:tc>
                <a:tc rowSpan="2">
                  <a:txBody>
                    <a:bodyPr/>
                    <a:lstStyle/>
                    <a:p>
                      <a:r>
                        <a:rPr lang="en-US" sz="1400" dirty="0" smtClean="0"/>
                        <a:t>Jul 2014</a:t>
                      </a:r>
                      <a:endParaRPr lang="en-US" sz="1400" dirty="0"/>
                    </a:p>
                  </a:txBody>
                  <a:tcPr>
                    <a:noFill/>
                  </a:tcPr>
                </a:tc>
              </a:tr>
              <a:tr h="35337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r>
                        <a:rPr lang="en-US" sz="1400" baseline="0" dirty="0" smtClean="0"/>
                        <a:t>  + </a:t>
                      </a:r>
                      <a:r>
                        <a:rPr lang="en-US" sz="1400" baseline="0" dirty="0" err="1" smtClean="0"/>
                        <a:t>Ipililimumab</a:t>
                      </a:r>
                      <a:endParaRPr lang="en-US" sz="1400" dirty="0"/>
                    </a:p>
                  </a:txBody>
                  <a:tcPr/>
                </a:tc>
                <a:tc vMerge="1">
                  <a:txBody>
                    <a:bodyPr/>
                    <a:lstStyle/>
                    <a:p>
                      <a:endParaRPr lang="en-US"/>
                    </a:p>
                  </a:txBody>
                  <a:tcPr/>
                </a:tc>
                <a:tc vMerge="1">
                  <a:txBody>
                    <a:bodyPr/>
                    <a:lstStyle/>
                    <a:p>
                      <a:endParaRPr lang="en-US"/>
                    </a:p>
                  </a:txBody>
                  <a:tcPr/>
                </a:tc>
              </a:tr>
              <a:tr h="494938">
                <a:tc rowSpan="2">
                  <a:txBody>
                    <a:bodyPr/>
                    <a:lstStyle/>
                    <a:p>
                      <a:r>
                        <a:rPr lang="en-US" sz="1400" b="1" dirty="0" err="1" smtClean="0"/>
                        <a:t>Vemurafenib</a:t>
                      </a:r>
                      <a:r>
                        <a:rPr lang="en-US" sz="1400" dirty="0" smtClean="0"/>
                        <a:t> ( Ph II)</a:t>
                      </a:r>
                      <a:endParaRPr lang="en-US" sz="1400" dirty="0"/>
                    </a:p>
                  </a:txBody>
                  <a:tcPr>
                    <a:noFill/>
                  </a:tcPr>
                </a:tc>
                <a:tc vMerge="1">
                  <a:txBody>
                    <a:bodyPr/>
                    <a:lstStyle/>
                    <a:p>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1L , </a:t>
                      </a:r>
                      <a:r>
                        <a:rPr lang="en-US" sz="1400" dirty="0" err="1" smtClean="0"/>
                        <a:t>unresectable</a:t>
                      </a:r>
                      <a:r>
                        <a:rPr lang="en-US" sz="1400" baseline="0" dirty="0" smtClean="0"/>
                        <a:t> BRAF+ stage IV melanoma</a:t>
                      </a:r>
                      <a:endParaRPr lang="en-US" sz="1400" dirty="0" smtClean="0"/>
                    </a:p>
                  </a:txBody>
                  <a:tcPr>
                    <a:noFill/>
                  </a:tcPr>
                </a:tc>
                <a:tc>
                  <a:txBody>
                    <a:bodyPr/>
                    <a:lstStyle/>
                    <a:p>
                      <a:r>
                        <a:rPr lang="en-US" sz="1400" dirty="0" err="1" smtClean="0"/>
                        <a:t>Vemurafenib</a:t>
                      </a:r>
                      <a:r>
                        <a:rPr lang="en-US" sz="1400" baseline="0" dirty="0" smtClean="0"/>
                        <a:t> followed by </a:t>
                      </a:r>
                      <a:r>
                        <a:rPr lang="en-US" sz="1400" baseline="0" dirty="0" err="1" smtClean="0"/>
                        <a:t>ipilumumab</a:t>
                      </a:r>
                      <a:endParaRPr lang="en-US" sz="1400" dirty="0"/>
                    </a:p>
                  </a:txBody>
                  <a:tcPr/>
                </a:tc>
                <a:tc rowSpan="2">
                  <a:txBody>
                    <a:bodyPr/>
                    <a:lstStyle/>
                    <a:p>
                      <a:r>
                        <a:rPr lang="en-US" sz="1400" dirty="0" smtClean="0"/>
                        <a:t>Grade 3-4</a:t>
                      </a:r>
                      <a:r>
                        <a:rPr lang="en-US" sz="1400" baseline="0" dirty="0" smtClean="0"/>
                        <a:t> adverse events</a:t>
                      </a:r>
                      <a:endParaRPr lang="en-US" sz="1400" dirty="0"/>
                    </a:p>
                  </a:txBody>
                  <a:tcPr>
                    <a:noFill/>
                  </a:tcPr>
                </a:tc>
                <a:tc rowSpan="2">
                  <a:txBody>
                    <a:bodyPr/>
                    <a:lstStyle/>
                    <a:p>
                      <a:r>
                        <a:rPr lang="en-US" sz="1400" dirty="0" smtClean="0"/>
                        <a:t>Jul 2014</a:t>
                      </a:r>
                      <a:endParaRPr lang="en-US" sz="1400" dirty="0"/>
                    </a:p>
                  </a:txBody>
                  <a:tcPr>
                    <a:noFill/>
                  </a:tcPr>
                </a:tc>
              </a:tr>
              <a:tr h="49493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Ipilimumab</a:t>
                      </a:r>
                      <a:r>
                        <a:rPr lang="en-US" sz="1400" dirty="0" smtClean="0"/>
                        <a:t> followed by </a:t>
                      </a:r>
                      <a:r>
                        <a:rPr lang="en-US" sz="1400" dirty="0" err="1" smtClean="0"/>
                        <a:t>vemurafenib</a:t>
                      </a:r>
                      <a:endParaRPr lang="en-US" sz="1400" dirty="0"/>
                    </a:p>
                  </a:txBody>
                  <a:tcPr/>
                </a:tc>
                <a:tc vMerge="1">
                  <a:txBody>
                    <a:bodyPr/>
                    <a:lstStyle/>
                    <a:p>
                      <a:endParaRPr lang="en-US"/>
                    </a:p>
                  </a:txBody>
                  <a:tcPr/>
                </a:tc>
                <a:tc vMerge="1">
                  <a:txBody>
                    <a:bodyPr/>
                    <a:lstStyle/>
                    <a:p>
                      <a:endParaRPr lang="en-US"/>
                    </a:p>
                  </a:txBody>
                  <a:tcPr/>
                </a:tc>
              </a:tr>
              <a:tr h="291140">
                <a:tc rowSpan="2">
                  <a:txBody>
                    <a:bodyPr/>
                    <a:lstStyle/>
                    <a:p>
                      <a:r>
                        <a:rPr lang="en-US" sz="1400" b="1" dirty="0" smtClean="0"/>
                        <a:t>CHECKMATE</a:t>
                      </a:r>
                      <a:r>
                        <a:rPr lang="en-US" sz="1400" baseline="0" dirty="0" smtClean="0"/>
                        <a:t> </a:t>
                      </a:r>
                      <a:r>
                        <a:rPr lang="en-US" sz="1400" b="1" baseline="0" dirty="0" smtClean="0"/>
                        <a:t>067</a:t>
                      </a:r>
                      <a:r>
                        <a:rPr lang="en-US" sz="1400" baseline="0" dirty="0" smtClean="0"/>
                        <a:t> (Ph III)</a:t>
                      </a:r>
                      <a:endParaRPr lang="en-US" sz="1400" dirty="0"/>
                    </a:p>
                  </a:txBody>
                  <a:tcPr>
                    <a:noFill/>
                  </a:tcPr>
                </a:tc>
                <a:tc vMerge="1">
                  <a:txBody>
                    <a:bodyPr/>
                    <a:lstStyle/>
                    <a:p>
                      <a:endParaRPr lang="en-US" sz="1200" dirty="0"/>
                    </a:p>
                  </a:txBody>
                  <a:tcPr>
                    <a:noFill/>
                  </a:tcPr>
                </a:tc>
                <a:tc rowSpan="2">
                  <a:txBody>
                    <a:bodyPr/>
                    <a:lstStyle/>
                    <a:p>
                      <a:r>
                        <a:rPr lang="en-US" sz="1400" dirty="0" smtClean="0"/>
                        <a:t>IL,</a:t>
                      </a:r>
                      <a:r>
                        <a:rPr lang="en-US" sz="1400" baseline="0" dirty="0" smtClean="0"/>
                        <a:t> stage III or IV melanoma</a:t>
                      </a:r>
                      <a:endParaRPr lang="en-US" sz="1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Nivolumab</a:t>
                      </a:r>
                      <a:r>
                        <a:rPr lang="en-US" sz="1400" baseline="0" dirty="0" smtClean="0"/>
                        <a:t> + Placebo</a:t>
                      </a:r>
                      <a:endParaRPr lang="en-US" sz="1400" dirty="0" smtClean="0"/>
                    </a:p>
                  </a:txBody>
                  <a:tcPr/>
                </a:tc>
                <a:tc rowSpan="2">
                  <a:txBody>
                    <a:bodyPr/>
                    <a:lstStyle/>
                    <a:p>
                      <a:r>
                        <a:rPr lang="en-US" sz="1400" dirty="0" smtClean="0"/>
                        <a:t>OS</a:t>
                      </a:r>
                    </a:p>
                  </a:txBody>
                  <a:tcPr>
                    <a:noFill/>
                  </a:tcPr>
                </a:tc>
                <a:tc rowSpan="2">
                  <a:txBody>
                    <a:bodyPr/>
                    <a:lstStyle/>
                    <a:p>
                      <a:r>
                        <a:rPr lang="en-US" sz="1400" dirty="0" smtClean="0"/>
                        <a:t>Sep 2016</a:t>
                      </a:r>
                      <a:endParaRPr lang="en-US" sz="1400" dirty="0"/>
                    </a:p>
                  </a:txBody>
                  <a:tcPr>
                    <a:noFill/>
                  </a:tcPr>
                </a:tc>
              </a:tr>
              <a:tr h="29114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Nivolumab</a:t>
                      </a:r>
                      <a:r>
                        <a:rPr lang="en-US" sz="1400" baseline="0" dirty="0" smtClean="0"/>
                        <a:t> + </a:t>
                      </a:r>
                      <a:r>
                        <a:rPr lang="en-US" sz="1400" baseline="0" dirty="0" err="1" smtClean="0"/>
                        <a:t>Ipilimumab</a:t>
                      </a:r>
                      <a:endParaRPr lang="en-US" sz="1400" dirty="0" smtClean="0"/>
                    </a:p>
                  </a:txBody>
                  <a:tcPr/>
                </a:tc>
                <a:tc vMerge="1">
                  <a:txBody>
                    <a:bodyPr/>
                    <a:lstStyle/>
                    <a:p>
                      <a:endParaRPr lang="en-US"/>
                    </a:p>
                  </a:txBody>
                  <a:tcPr/>
                </a:tc>
                <a:tc vMerge="1">
                  <a:txBody>
                    <a:bodyPr/>
                    <a:lstStyle/>
                    <a:p>
                      <a:endParaRPr lang="en-US"/>
                    </a:p>
                  </a:txBody>
                  <a:tcPr/>
                </a:tc>
              </a:tr>
              <a:tr h="291140">
                <a:tc rowSpan="2">
                  <a:txBody>
                    <a:bodyPr/>
                    <a:lstStyle/>
                    <a:p>
                      <a:r>
                        <a:rPr lang="en-US" sz="1400" b="1" dirty="0" smtClean="0"/>
                        <a:t>KEYNOTE</a:t>
                      </a:r>
                      <a:r>
                        <a:rPr lang="en-US" sz="1400" b="1" baseline="0" dirty="0" smtClean="0"/>
                        <a:t> 006 </a:t>
                      </a:r>
                      <a:r>
                        <a:rPr lang="en-US" sz="1400" baseline="0" dirty="0" smtClean="0"/>
                        <a:t>( Ph III)</a:t>
                      </a:r>
                      <a:endParaRPr lang="en-US" sz="1400" dirty="0"/>
                    </a:p>
                  </a:txBody>
                  <a:tcPr>
                    <a:noFill/>
                  </a:tcPr>
                </a:tc>
                <a:tc rowSpan="2">
                  <a:txBody>
                    <a:bodyPr/>
                    <a:lstStyle/>
                    <a:p>
                      <a:r>
                        <a:rPr lang="en-US" sz="1400" dirty="0" smtClean="0"/>
                        <a:t>Merck &amp;</a:t>
                      </a:r>
                      <a:r>
                        <a:rPr lang="en-US" sz="1400" baseline="0" dirty="0" smtClean="0"/>
                        <a:t> Co.</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IL,</a:t>
                      </a:r>
                      <a:r>
                        <a:rPr lang="en-US" sz="1400" baseline="0" dirty="0" smtClean="0"/>
                        <a:t> stage III or IV melanoma</a:t>
                      </a:r>
                      <a:endParaRPr 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Pembrolizumab</a:t>
                      </a:r>
                      <a:endParaRPr lang="en-US" sz="1400" dirty="0" smtClean="0"/>
                    </a:p>
                  </a:txBody>
                  <a:tcPr/>
                </a:tc>
                <a:tc rowSpan="2">
                  <a:txBody>
                    <a:bodyPr/>
                    <a:lstStyle/>
                    <a:p>
                      <a:r>
                        <a:rPr lang="en-US" sz="1400" dirty="0" smtClean="0"/>
                        <a:t>PFS</a:t>
                      </a:r>
                      <a:endParaRPr lang="en-US" sz="1400" dirty="0"/>
                    </a:p>
                  </a:txBody>
                  <a:tcPr>
                    <a:noFill/>
                  </a:tcPr>
                </a:tc>
                <a:tc rowSpan="2">
                  <a:txBody>
                    <a:bodyPr/>
                    <a:lstStyle/>
                    <a:p>
                      <a:r>
                        <a:rPr lang="en-US" sz="1400" dirty="0" smtClean="0"/>
                        <a:t>Mar 2015</a:t>
                      </a:r>
                      <a:endParaRPr lang="en-US" sz="1400" dirty="0"/>
                    </a:p>
                  </a:txBody>
                  <a:tcPr>
                    <a:noFill/>
                  </a:tcPr>
                </a:tc>
              </a:tr>
              <a:tr h="29114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Ipilimumab</a:t>
                      </a:r>
                      <a:endParaRPr lang="en-US" sz="1400" dirty="0"/>
                    </a:p>
                  </a:txBody>
                  <a:tcPr/>
                </a:tc>
                <a:tc vMerge="1">
                  <a:txBody>
                    <a:bodyPr/>
                    <a:lstStyle/>
                    <a:p>
                      <a:endParaRPr lang="en-US"/>
                    </a:p>
                  </a:txBody>
                  <a:tcPr/>
                </a:tc>
                <a:tc vMerge="1">
                  <a:txBody>
                    <a:bodyPr/>
                    <a:lstStyle/>
                    <a:p>
                      <a:endParaRPr lang="en-US"/>
                    </a:p>
                  </a:txBody>
                  <a:tcPr/>
                </a:tc>
              </a:tr>
              <a:tr h="291140">
                <a:tc rowSpan="2">
                  <a:txBody>
                    <a:bodyPr/>
                    <a:lstStyle/>
                    <a:p>
                      <a:r>
                        <a:rPr lang="en-US" sz="1400" b="1" dirty="0" smtClean="0"/>
                        <a:t>BRIM8</a:t>
                      </a:r>
                      <a:r>
                        <a:rPr lang="en-US" sz="1400" baseline="0" dirty="0" smtClean="0"/>
                        <a:t> (Ph III)</a:t>
                      </a:r>
                      <a:endParaRPr lang="en-US" sz="1400" dirty="0"/>
                    </a:p>
                  </a:txBody>
                  <a:tcPr>
                    <a:noFill/>
                  </a:tcPr>
                </a:tc>
                <a:tc rowSpan="2">
                  <a:txBody>
                    <a:bodyPr/>
                    <a:lstStyle/>
                    <a:p>
                      <a:r>
                        <a:rPr lang="en-US" sz="1400" dirty="0" smtClean="0"/>
                        <a:t>Hoffmann – La Roche</a:t>
                      </a:r>
                      <a:endParaRPr lang="en-US" sz="1400" dirty="0"/>
                    </a:p>
                  </a:txBody>
                  <a:tcPr>
                    <a:noFill/>
                  </a:tcPr>
                </a:tc>
                <a:tc rowSpan="2">
                  <a:txBody>
                    <a:bodyPr/>
                    <a:lstStyle/>
                    <a:p>
                      <a:r>
                        <a:rPr lang="en-US" sz="1400" dirty="0" smtClean="0"/>
                        <a:t>Adjuvant,</a:t>
                      </a:r>
                      <a:r>
                        <a:rPr lang="en-US" sz="1400" baseline="0" dirty="0" smtClean="0"/>
                        <a:t> </a:t>
                      </a:r>
                      <a:r>
                        <a:rPr lang="en-US" sz="1400" baseline="0" dirty="0" err="1" smtClean="0"/>
                        <a:t>resectable</a:t>
                      </a:r>
                      <a:r>
                        <a:rPr lang="en-US" sz="1400" baseline="0" dirty="0" smtClean="0"/>
                        <a:t> and high risk melanoma</a:t>
                      </a:r>
                      <a:endParaRPr lang="en-US" sz="1400" dirty="0"/>
                    </a:p>
                  </a:txBody>
                  <a:tcPr>
                    <a:noFill/>
                  </a:tcPr>
                </a:tc>
                <a:tc>
                  <a:txBody>
                    <a:bodyPr/>
                    <a:lstStyle/>
                    <a:p>
                      <a:r>
                        <a:rPr lang="en-US" sz="1400" dirty="0" err="1" smtClean="0"/>
                        <a:t>Vemurafenib</a:t>
                      </a:r>
                      <a:endParaRPr lang="en-US" sz="1400" dirty="0"/>
                    </a:p>
                  </a:txBody>
                  <a:tcPr/>
                </a:tc>
                <a:tc rowSpan="2">
                  <a:txBody>
                    <a:bodyPr/>
                    <a:lstStyle/>
                    <a:p>
                      <a:r>
                        <a:rPr lang="en-US" sz="1400" dirty="0" smtClean="0"/>
                        <a:t>PFS</a:t>
                      </a:r>
                      <a:endParaRPr lang="en-US" sz="1400" dirty="0"/>
                    </a:p>
                  </a:txBody>
                  <a:tcPr>
                    <a:noFill/>
                  </a:tcPr>
                </a:tc>
                <a:tc rowSpan="2">
                  <a:txBody>
                    <a:bodyPr/>
                    <a:lstStyle/>
                    <a:p>
                      <a:r>
                        <a:rPr lang="en-US" sz="1400" dirty="0" smtClean="0"/>
                        <a:t>Jun 2016</a:t>
                      </a:r>
                    </a:p>
                  </a:txBody>
                  <a:tcPr>
                    <a:noFill/>
                  </a:tcPr>
                </a:tc>
              </a:tr>
              <a:tr h="29114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a:tc>
                <a:tc vMerge="1">
                  <a:txBody>
                    <a:bodyPr/>
                    <a:lstStyle/>
                    <a:p>
                      <a:endParaRPr lang="en-US"/>
                    </a:p>
                  </a:txBody>
                  <a:tcPr/>
                </a:tc>
                <a:tc vMerge="1">
                  <a:txBody>
                    <a:bodyPr/>
                    <a:lstStyle/>
                    <a:p>
                      <a:endParaRPr lang="en-US"/>
                    </a:p>
                  </a:txBody>
                  <a:tcPr/>
                </a:tc>
              </a:tr>
              <a:tr h="291140">
                <a:tc rowSpan="2">
                  <a:txBody>
                    <a:bodyPr/>
                    <a:lstStyle/>
                    <a:p>
                      <a:r>
                        <a:rPr lang="en-US" sz="1400" b="1" dirty="0" smtClean="0"/>
                        <a:t>COMBI – AD </a:t>
                      </a:r>
                      <a:r>
                        <a:rPr lang="en-US" sz="1400" dirty="0" smtClean="0"/>
                        <a:t>(Ph III)</a:t>
                      </a:r>
                      <a:endParaRPr lang="en-US" sz="1400" dirty="0"/>
                    </a:p>
                  </a:txBody>
                  <a:tcPr>
                    <a:noFill/>
                  </a:tcPr>
                </a:tc>
                <a:tc rowSpan="4">
                  <a:txBody>
                    <a:bodyPr/>
                    <a:lstStyle/>
                    <a:p>
                      <a:pPr algn="ctr"/>
                      <a:r>
                        <a:rPr lang="en-US" sz="1400" dirty="0" smtClean="0"/>
                        <a:t>GSK</a:t>
                      </a:r>
                      <a:endParaRPr lang="en-US" sz="14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Adjuvant,</a:t>
                      </a:r>
                      <a:r>
                        <a:rPr lang="en-US" sz="1400" baseline="0" dirty="0" smtClean="0"/>
                        <a:t> </a:t>
                      </a:r>
                      <a:r>
                        <a:rPr lang="en-US" sz="1400" baseline="0" dirty="0" err="1" smtClean="0"/>
                        <a:t>resectable</a:t>
                      </a:r>
                      <a:r>
                        <a:rPr lang="en-US" sz="1400" baseline="0" dirty="0" smtClean="0"/>
                        <a:t> and high risk melanoma</a:t>
                      </a:r>
                      <a:endParaRPr lang="en-US" sz="1400" dirty="0" smtClean="0"/>
                    </a:p>
                  </a:txBody>
                  <a:tcPr>
                    <a:noFill/>
                  </a:tcPr>
                </a:tc>
                <a:tc>
                  <a:txBody>
                    <a:bodyPr/>
                    <a:lstStyle/>
                    <a:p>
                      <a:r>
                        <a:rPr lang="en-US" sz="1400" dirty="0" err="1" smtClean="0"/>
                        <a:t>Dabrafenib</a:t>
                      </a:r>
                      <a:r>
                        <a:rPr lang="en-US" sz="1400" dirty="0" smtClean="0"/>
                        <a:t> + </a:t>
                      </a:r>
                      <a:r>
                        <a:rPr lang="en-US" sz="1400" dirty="0" err="1" smtClean="0"/>
                        <a:t>Trametanib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DFS</a:t>
                      </a:r>
                    </a:p>
                  </a:txBody>
                  <a:tcPr>
                    <a:noFill/>
                  </a:tcPr>
                </a:tc>
                <a:tc rowSpan="2">
                  <a:txBody>
                    <a:bodyPr/>
                    <a:lstStyle/>
                    <a:p>
                      <a:r>
                        <a:rPr lang="en-US" sz="1400" dirty="0" smtClean="0"/>
                        <a:t>Jul 2015</a:t>
                      </a:r>
                    </a:p>
                  </a:txBody>
                  <a:tcPr>
                    <a:noFill/>
                  </a:tcPr>
                </a:tc>
              </a:tr>
              <a:tr h="20379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smtClean="0"/>
                        <a:t>Placebo</a:t>
                      </a:r>
                      <a:endParaRPr lang="en-US" sz="1400" dirty="0"/>
                    </a:p>
                  </a:txBody>
                  <a:tcPr marL="0" marR="0" marT="0" marB="0"/>
                </a:tc>
                <a:tc vMerge="1">
                  <a:txBody>
                    <a:bodyPr/>
                    <a:lstStyle/>
                    <a:p>
                      <a:endParaRPr lang="en-US"/>
                    </a:p>
                  </a:txBody>
                  <a:tcPr/>
                </a:tc>
                <a:tc vMerge="1">
                  <a:txBody>
                    <a:bodyPr/>
                    <a:lstStyle/>
                    <a:p>
                      <a:endParaRPr lang="en-US"/>
                    </a:p>
                  </a:txBody>
                  <a:tcPr/>
                </a:tc>
              </a:tr>
              <a:tr h="291140">
                <a:tc rowSpan="2">
                  <a:txBody>
                    <a:bodyPr/>
                    <a:lstStyle/>
                    <a:p>
                      <a:r>
                        <a:rPr lang="en-US" sz="1400" b="1" dirty="0" smtClean="0"/>
                        <a:t>COMBI – V</a:t>
                      </a:r>
                      <a:r>
                        <a:rPr lang="en-US" sz="1400" b="0" dirty="0" smtClean="0"/>
                        <a:t> (</a:t>
                      </a:r>
                      <a:r>
                        <a:rPr lang="en-US" sz="1400" b="0" dirty="0" err="1" smtClean="0"/>
                        <a:t>Ph</a:t>
                      </a:r>
                      <a:r>
                        <a:rPr lang="en-US" sz="1400" b="0" dirty="0" smtClean="0"/>
                        <a:t> III)</a:t>
                      </a:r>
                      <a:endParaRPr lang="en-US" sz="1400" b="0" dirty="0"/>
                    </a:p>
                  </a:txBody>
                  <a:tcPr>
                    <a:noFill/>
                  </a:tcPr>
                </a:tc>
                <a:tc vMerge="1">
                  <a:txBody>
                    <a:bodyPr/>
                    <a:lstStyle/>
                    <a:p>
                      <a:endParaRPr lang="en-US" sz="1200" dirty="0"/>
                    </a:p>
                  </a:txBody>
                  <a:tcP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1L, BRAF+ stage III – IV melanoma</a:t>
                      </a:r>
                    </a:p>
                  </a:txBody>
                  <a:tcPr>
                    <a:noFill/>
                  </a:tcPr>
                </a:tc>
                <a:tc>
                  <a:txBody>
                    <a:bodyPr/>
                    <a:lstStyle/>
                    <a:p>
                      <a:r>
                        <a:rPr lang="en-US" sz="1400" dirty="0" err="1" smtClean="0"/>
                        <a:t>Vemurafenib</a:t>
                      </a:r>
                      <a:endParaRPr lang="en-US" sz="14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OS</a:t>
                      </a:r>
                    </a:p>
                  </a:txBody>
                  <a:tcPr>
                    <a:noFill/>
                  </a:tcPr>
                </a:tc>
                <a:tc rowSpan="2">
                  <a:txBody>
                    <a:bodyPr/>
                    <a:lstStyle/>
                    <a:p>
                      <a:r>
                        <a:rPr lang="en-US" sz="1400" dirty="0" smtClean="0"/>
                        <a:t>Sep 2018</a:t>
                      </a:r>
                    </a:p>
                  </a:txBody>
                  <a:tcPr>
                    <a:noFill/>
                  </a:tcPr>
                </a:tc>
              </a:tr>
              <a:tr h="29114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err="1" smtClean="0"/>
                        <a:t>Dabrafenib</a:t>
                      </a:r>
                      <a:r>
                        <a:rPr lang="en-US" sz="1400" dirty="0" smtClean="0"/>
                        <a:t> + </a:t>
                      </a:r>
                      <a:r>
                        <a:rPr lang="en-US" sz="1400" dirty="0" err="1" smtClean="0"/>
                        <a:t>Trametanib</a:t>
                      </a:r>
                      <a:endParaRPr lang="en-US" sz="1400" dirty="0"/>
                    </a:p>
                  </a:txBody>
                  <a:tcPr/>
                </a:tc>
                <a:tc vMerge="1">
                  <a:txBody>
                    <a:bodyPr/>
                    <a:lstStyle/>
                    <a:p>
                      <a:endParaRPr lang="en-US"/>
                    </a:p>
                  </a:txBody>
                  <a:tcPr/>
                </a:tc>
                <a:tc vMerge="1">
                  <a:txBody>
                    <a:bodyPr/>
                    <a:lstStyle/>
                    <a:p>
                      <a:endParaRPr lang="en-US"/>
                    </a:p>
                  </a:txBody>
                  <a:tcPr/>
                </a:tc>
              </a:tr>
            </a:tbl>
          </a:graphicData>
        </a:graphic>
      </p:graphicFrame>
      <p:sp>
        <p:nvSpPr>
          <p:cNvPr id="3"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Key Clinical Trials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xmlns="" val="2281782802"/>
              </p:ext>
            </p:extLst>
          </p:nvPr>
        </p:nvGraphicFramePr>
        <p:xfrm>
          <a:off x="152400" y="762000"/>
          <a:ext cx="8991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57200" y="5265003"/>
            <a:ext cx="685800" cy="338554"/>
          </a:xfrm>
          <a:prstGeom prst="rect">
            <a:avLst/>
          </a:prstGeom>
          <a:noFill/>
        </p:spPr>
        <p:txBody>
          <a:bodyPr wrap="square" rtlCol="0">
            <a:spAutoFit/>
          </a:bodyPr>
          <a:lstStyle/>
          <a:p>
            <a:r>
              <a:rPr lang="en-US" sz="1600" b="1" dirty="0" smtClean="0"/>
              <a:t>DOSE</a:t>
            </a:r>
            <a:endParaRPr lang="en-US" sz="1600" b="1" dirty="0"/>
          </a:p>
        </p:txBody>
      </p:sp>
      <p:sp>
        <p:nvSpPr>
          <p:cNvPr id="10" name="TextBox 9"/>
          <p:cNvSpPr txBox="1"/>
          <p:nvPr/>
        </p:nvSpPr>
        <p:spPr>
          <a:xfrm>
            <a:off x="1539240" y="5265003"/>
            <a:ext cx="822960" cy="830997"/>
          </a:xfrm>
          <a:prstGeom prst="rect">
            <a:avLst/>
          </a:prstGeom>
          <a:noFill/>
        </p:spPr>
        <p:txBody>
          <a:bodyPr wrap="square" rtlCol="0">
            <a:spAutoFit/>
          </a:bodyPr>
          <a:lstStyle/>
          <a:p>
            <a:pPr algn="ctr"/>
            <a:r>
              <a:rPr lang="en-US" sz="1200" dirty="0" smtClean="0"/>
              <a:t>150mg orally twice a day</a:t>
            </a:r>
            <a:endParaRPr lang="en-US" sz="1200" dirty="0"/>
          </a:p>
        </p:txBody>
      </p:sp>
      <p:sp>
        <p:nvSpPr>
          <p:cNvPr id="13" name="TextBox 12"/>
          <p:cNvSpPr txBox="1"/>
          <p:nvPr/>
        </p:nvSpPr>
        <p:spPr>
          <a:xfrm>
            <a:off x="2819400" y="5265003"/>
            <a:ext cx="822960" cy="830997"/>
          </a:xfrm>
          <a:prstGeom prst="rect">
            <a:avLst/>
          </a:prstGeom>
          <a:noFill/>
        </p:spPr>
        <p:txBody>
          <a:bodyPr wrap="square" rtlCol="0">
            <a:spAutoFit/>
          </a:bodyPr>
          <a:lstStyle/>
          <a:p>
            <a:pPr algn="ctr"/>
            <a:r>
              <a:rPr lang="en-US" sz="1200" dirty="0" smtClean="0"/>
              <a:t>2mg orally once a day</a:t>
            </a:r>
            <a:endParaRPr lang="en-US" sz="1200" dirty="0"/>
          </a:p>
        </p:txBody>
      </p:sp>
      <p:sp>
        <p:nvSpPr>
          <p:cNvPr id="23" name="TextBox 22"/>
          <p:cNvSpPr txBox="1"/>
          <p:nvPr/>
        </p:nvSpPr>
        <p:spPr>
          <a:xfrm>
            <a:off x="4099560" y="5265003"/>
            <a:ext cx="822960" cy="830997"/>
          </a:xfrm>
          <a:prstGeom prst="rect">
            <a:avLst/>
          </a:prstGeom>
          <a:noFill/>
        </p:spPr>
        <p:txBody>
          <a:bodyPr wrap="square" rtlCol="0">
            <a:spAutoFit/>
          </a:bodyPr>
          <a:lstStyle/>
          <a:p>
            <a:pPr algn="ctr"/>
            <a:r>
              <a:rPr lang="en-US" sz="1200" dirty="0" smtClean="0"/>
              <a:t>960mg orally twice a day</a:t>
            </a:r>
            <a:endParaRPr lang="en-US" sz="1200" dirty="0"/>
          </a:p>
        </p:txBody>
      </p:sp>
      <p:sp>
        <p:nvSpPr>
          <p:cNvPr id="24" name="TextBox 23"/>
          <p:cNvSpPr txBox="1"/>
          <p:nvPr/>
        </p:nvSpPr>
        <p:spPr>
          <a:xfrm>
            <a:off x="5379720" y="5265003"/>
            <a:ext cx="822960" cy="830997"/>
          </a:xfrm>
          <a:prstGeom prst="rect">
            <a:avLst/>
          </a:prstGeom>
          <a:noFill/>
        </p:spPr>
        <p:txBody>
          <a:bodyPr wrap="square" rtlCol="0">
            <a:spAutoFit/>
          </a:bodyPr>
          <a:lstStyle/>
          <a:p>
            <a:pPr algn="ctr"/>
            <a:r>
              <a:rPr lang="en-US" sz="1200" dirty="0" smtClean="0"/>
              <a:t>3mg/kg IV once in two weeks</a:t>
            </a:r>
            <a:endParaRPr lang="en-US" sz="1200" dirty="0"/>
          </a:p>
        </p:txBody>
      </p:sp>
      <p:sp>
        <p:nvSpPr>
          <p:cNvPr id="25" name="TextBox 24"/>
          <p:cNvSpPr txBox="1"/>
          <p:nvPr/>
        </p:nvSpPr>
        <p:spPr>
          <a:xfrm>
            <a:off x="6659880" y="5265003"/>
            <a:ext cx="822960" cy="646331"/>
          </a:xfrm>
          <a:prstGeom prst="rect">
            <a:avLst/>
          </a:prstGeom>
          <a:noFill/>
        </p:spPr>
        <p:txBody>
          <a:bodyPr wrap="square" rtlCol="0">
            <a:spAutoFit/>
          </a:bodyPr>
          <a:lstStyle/>
          <a:p>
            <a:pPr algn="ctr"/>
            <a:r>
              <a:rPr lang="en-US" sz="1200" dirty="0" smtClean="0"/>
              <a:t>2mg/kg IV once in 3 weeks</a:t>
            </a:r>
            <a:endParaRPr lang="en-US" sz="1200" dirty="0"/>
          </a:p>
        </p:txBody>
      </p:sp>
      <p:sp>
        <p:nvSpPr>
          <p:cNvPr id="26" name="TextBox 25"/>
          <p:cNvSpPr txBox="1"/>
          <p:nvPr/>
        </p:nvSpPr>
        <p:spPr>
          <a:xfrm>
            <a:off x="7940040" y="5265003"/>
            <a:ext cx="822960" cy="646331"/>
          </a:xfrm>
          <a:prstGeom prst="rect">
            <a:avLst/>
          </a:prstGeom>
          <a:noFill/>
        </p:spPr>
        <p:txBody>
          <a:bodyPr wrap="square" rtlCol="0">
            <a:spAutoFit/>
          </a:bodyPr>
          <a:lstStyle/>
          <a:p>
            <a:pPr algn="ctr"/>
            <a:r>
              <a:rPr lang="en-US" sz="1200" dirty="0" smtClean="0"/>
              <a:t>3mg/kg IV once in 3 weeks</a:t>
            </a:r>
            <a:endParaRPr lang="en-US" sz="1200" dirty="0"/>
          </a:p>
        </p:txBody>
      </p:sp>
      <p:sp>
        <p:nvSpPr>
          <p:cNvPr id="27"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Pricing </a:t>
            </a:r>
            <a:endParaRPr lang="en-US" sz="2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dna-gray-medical-ppt-backgrounds-powerpoint.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914400" y="2667000"/>
            <a:ext cx="3200400" cy="1143000"/>
          </a:xfrm>
        </p:spPr>
        <p:txBody>
          <a:bodyPr>
            <a:noAutofit/>
          </a:bodyPr>
          <a:lstStyle/>
          <a:p>
            <a:r>
              <a:rPr lang="en-US" sz="4800" b="1" dirty="0" smtClean="0">
                <a:solidFill>
                  <a:schemeClr val="bg1"/>
                </a:solidFill>
                <a:latin typeface="Bell MT" pitchFamily="18" charset="0"/>
              </a:rPr>
              <a:t>Findings </a:t>
            </a:r>
            <a:br>
              <a:rPr lang="en-US" sz="4800" b="1" dirty="0" smtClean="0">
                <a:solidFill>
                  <a:schemeClr val="bg1"/>
                </a:solidFill>
                <a:latin typeface="Bell MT" pitchFamily="18" charset="0"/>
              </a:rPr>
            </a:br>
            <a:r>
              <a:rPr lang="en-US" sz="4800" b="1" dirty="0" smtClean="0">
                <a:solidFill>
                  <a:schemeClr val="bg1"/>
                </a:solidFill>
                <a:latin typeface="Bell MT" pitchFamily="18" charset="0"/>
              </a:rPr>
              <a:t>and </a:t>
            </a:r>
            <a:br>
              <a:rPr lang="en-US" sz="4800" b="1" dirty="0" smtClean="0">
                <a:solidFill>
                  <a:schemeClr val="bg1"/>
                </a:solidFill>
                <a:latin typeface="Bell MT" pitchFamily="18" charset="0"/>
              </a:rPr>
            </a:br>
            <a:r>
              <a:rPr lang="en-US" sz="4800" b="1" dirty="0" smtClean="0">
                <a:solidFill>
                  <a:schemeClr val="bg1"/>
                </a:solidFill>
                <a:latin typeface="Bell MT" pitchFamily="18" charset="0"/>
              </a:rPr>
              <a:t>Analysis</a:t>
            </a:r>
            <a:endParaRPr lang="en-US" sz="48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rotWithShape="1">
          <a:blip r:embed="rId2">
            <a:duotone>
              <a:prstClr val="black"/>
              <a:schemeClr val="accent4">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idx="1"/>
          </p:nvPr>
        </p:nvSpPr>
        <p:spPr>
          <a:xfrm>
            <a:off x="457200" y="457200"/>
            <a:ext cx="8229600" cy="5943600"/>
          </a:xfrm>
        </p:spPr>
        <p:txBody>
          <a:bodyPr>
            <a:noAutofit/>
          </a:bodyPr>
          <a:lstStyle/>
          <a:p>
            <a:r>
              <a:rPr lang="en-IN" sz="1800" dirty="0" smtClean="0">
                <a:latin typeface="Bell MT" pitchFamily="18" charset="0"/>
              </a:rPr>
              <a:t>The melanoma incidence in USA </a:t>
            </a:r>
            <a:r>
              <a:rPr lang="en-US" sz="1800" dirty="0" smtClean="0">
                <a:latin typeface="Bell MT" pitchFamily="18" charset="0"/>
              </a:rPr>
              <a:t>is expected to increase by 50% between 2013 and 2033</a:t>
            </a:r>
          </a:p>
          <a:p>
            <a:r>
              <a:rPr lang="en-US" sz="1800" dirty="0" smtClean="0">
                <a:latin typeface="Bell MT" pitchFamily="18" charset="0"/>
              </a:rPr>
              <a:t>The most common driver mutation for melanoma is BRAF and 50% of melanoma patients show this type of genetic mutation</a:t>
            </a:r>
          </a:p>
          <a:p>
            <a:r>
              <a:rPr lang="en-US" sz="1800" dirty="0" smtClean="0">
                <a:latin typeface="Bell MT" pitchFamily="18" charset="0"/>
              </a:rPr>
              <a:t>The prognosis for metastatic patients is extremely poor, as exemplified by a five-year survival rate of approximately 15% for patients with stage IV disease</a:t>
            </a:r>
          </a:p>
          <a:p>
            <a:r>
              <a:rPr lang="en-US" sz="1800" dirty="0" smtClean="0">
                <a:latin typeface="Bell MT" pitchFamily="18" charset="0"/>
              </a:rPr>
              <a:t>While considerable advances have been made with the approval and ongoing launch of these new agents, there remains significant need for more effective treatments that prolong patient survival</a:t>
            </a:r>
          </a:p>
          <a:p>
            <a:r>
              <a:rPr lang="en-US" sz="1800" dirty="0" smtClean="0">
                <a:latin typeface="Bell MT" pitchFamily="18" charset="0"/>
              </a:rPr>
              <a:t>The launch of BRAF and MEK inhibitors for BRAF-mutation-positive melanoma has segmented the market according to patients’ BRAF-mutation status</a:t>
            </a:r>
          </a:p>
          <a:p>
            <a:r>
              <a:rPr lang="en-US" sz="1800" dirty="0" smtClean="0">
                <a:latin typeface="Bell MT" pitchFamily="18" charset="0"/>
              </a:rPr>
              <a:t>With the entry of novel </a:t>
            </a:r>
            <a:r>
              <a:rPr lang="en-US" sz="1800" dirty="0" err="1" smtClean="0">
                <a:latin typeface="Bell MT" pitchFamily="18" charset="0"/>
              </a:rPr>
              <a:t>immunotherapies</a:t>
            </a:r>
            <a:r>
              <a:rPr lang="en-US" sz="1800" dirty="0" smtClean="0">
                <a:latin typeface="Bell MT" pitchFamily="18" charset="0"/>
              </a:rPr>
              <a:t> and BRAF and MEK inhibitors, the melanoma market is set to become increasingly competitive as agents vie for patient share</a:t>
            </a:r>
          </a:p>
          <a:p>
            <a:r>
              <a:rPr lang="en-US" sz="1800" dirty="0" smtClean="0">
                <a:latin typeface="Bell MT" pitchFamily="18" charset="0"/>
              </a:rPr>
              <a:t>Amongst immunotherapeutic agents, PD-1 inhibitors will have the largest market share in the future due to considerable efficacy with impressive safety and tolerability profiles</a:t>
            </a:r>
          </a:p>
          <a:p>
            <a:r>
              <a:rPr lang="en-US" sz="1800" dirty="0" smtClean="0">
                <a:latin typeface="Bell MT" pitchFamily="18" charset="0"/>
              </a:rPr>
              <a:t>The pipeline is heavily occupied by </a:t>
            </a:r>
            <a:r>
              <a:rPr lang="en-US" sz="1800" dirty="0" err="1" smtClean="0">
                <a:latin typeface="Bell MT" pitchFamily="18" charset="0"/>
              </a:rPr>
              <a:t>immunostimulants</a:t>
            </a:r>
            <a:r>
              <a:rPr lang="en-US" sz="1800" dirty="0" smtClean="0">
                <a:latin typeface="Bell MT" pitchFamily="18" charset="0"/>
              </a:rPr>
              <a:t> and the market is expected to become more competitive. The future of melanoma treatment is clearly going to be in combinations, both for targeted therapy and for immunotherapy</a:t>
            </a:r>
          </a:p>
          <a:p>
            <a:endParaRPr lang="en-US" sz="1800" dirty="0" smtClean="0">
              <a:latin typeface="Bell MT" pitchFamily="18" charset="0"/>
            </a:endParaRPr>
          </a:p>
          <a:p>
            <a:endParaRPr lang="en-US" sz="1800" dirty="0" smtClean="0">
              <a:latin typeface="Bell MT" pitchFamily="18" charset="0"/>
            </a:endParaRPr>
          </a:p>
          <a:p>
            <a:endParaRPr lang="en-IN" sz="1800" dirty="0">
              <a:latin typeface="Bell MT" pitchFamily="18" charset="0"/>
            </a:endParaRPr>
          </a:p>
        </p:txBody>
      </p:sp>
      <p:sp>
        <p:nvSpPr>
          <p:cNvPr id="4" name="Title 1"/>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chemeClr val="bg1"/>
                </a:solidFill>
                <a:latin typeface="Bell MT" pitchFamily="18" charset="0"/>
              </a:rPr>
              <a:t>Conclusion</a:t>
            </a:r>
            <a:r>
              <a:rPr lang="en-US" sz="2000" b="1" dirty="0" smtClean="0"/>
              <a:t> </a:t>
            </a:r>
            <a:endParaRPr lang="en-US" sz="2000" b="1" dirty="0"/>
          </a:p>
        </p:txBody>
      </p:sp>
    </p:spTree>
    <p:extLst>
      <p:ext uri="{BB962C8B-B14F-4D97-AF65-F5344CB8AC3E}">
        <p14:creationId xmlns:p14="http://schemas.microsoft.com/office/powerpoint/2010/main" xmlns="" val="129550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dna-gray-medical-ppt-backgrounds-powerpoint.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838200" y="2438400"/>
            <a:ext cx="8229600" cy="1143000"/>
          </a:xfrm>
        </p:spPr>
        <p:txBody>
          <a:bodyPr/>
          <a:lstStyle/>
          <a:p>
            <a:r>
              <a:rPr lang="en-IN" b="1" dirty="0" smtClean="0">
                <a:solidFill>
                  <a:schemeClr val="bg1"/>
                </a:solidFill>
                <a:latin typeface="Bell MT" pitchFamily="18" charset="0"/>
              </a:rPr>
              <a:t>THANK YOU</a:t>
            </a:r>
            <a:endParaRPr lang="en-IN" b="1" dirty="0">
              <a:solidFill>
                <a:schemeClr val="bg1"/>
              </a:solidFill>
              <a:latin typeface="Bell MT" pitchFamily="18" charset="0"/>
            </a:endParaRPr>
          </a:p>
        </p:txBody>
      </p:sp>
    </p:spTree>
    <p:extLst>
      <p:ext uri="{BB962C8B-B14F-4D97-AF65-F5344CB8AC3E}">
        <p14:creationId xmlns:p14="http://schemas.microsoft.com/office/powerpoint/2010/main" xmlns="" val="1153581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dna-gray-medical-ppt-backgrounds-powerpoint.jpg"/>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xmlns="">
                  <a14:imgLayer r:embed="rId3">
                    <a14:imgEffect>
                      <a14:colorTemperature colorTemp="4700"/>
                    </a14:imgEffect>
                  </a14:imgLayer>
                </a14:imgProps>
              </a:ext>
              <a:ext uri="{28A0092B-C50C-407E-A947-70E740481C1C}">
                <a14:useLocalDpi xmlns:a14="http://schemas.microsoft.com/office/drawing/2010/main" xmlns="" val="0"/>
              </a:ext>
            </a:extLst>
          </a:blip>
          <a:srcRect/>
          <a:stretch>
            <a:fillRect/>
          </a:stretch>
        </p:blipFill>
        <p:spPr bwMode="auto">
          <a:xfrm>
            <a:off x="-30480" y="0"/>
            <a:ext cx="9174480" cy="6858000"/>
          </a:xfrm>
          <a:prstGeom prst="rect">
            <a:avLst/>
          </a:prstGeom>
          <a:noFill/>
          <a:ln>
            <a:noFill/>
          </a:ln>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914400" y="2667000"/>
            <a:ext cx="3200400" cy="1143000"/>
          </a:xfrm>
        </p:spPr>
        <p:txBody>
          <a:bodyPr>
            <a:noAutofit/>
          </a:bodyPr>
          <a:lstStyle/>
          <a:p>
            <a:r>
              <a:rPr lang="en-US" sz="4800" b="1" dirty="0" smtClean="0">
                <a:solidFill>
                  <a:schemeClr val="bg1"/>
                </a:solidFill>
                <a:latin typeface="Bell MT" pitchFamily="18" charset="0"/>
              </a:rPr>
              <a:t>Breast Cancer</a:t>
            </a:r>
            <a:endParaRPr lang="en-US" sz="4800" b="1" dirty="0">
              <a:solidFill>
                <a:schemeClr val="bg1"/>
              </a:solidFill>
              <a:latin typeface="Bell MT" pitchFamily="18" charset="0"/>
            </a:endParaRPr>
          </a:p>
        </p:txBody>
      </p:sp>
    </p:spTree>
    <p:extLst>
      <p:ext uri="{BB962C8B-B14F-4D97-AF65-F5344CB8AC3E}">
        <p14:creationId xmlns:p14="http://schemas.microsoft.com/office/powerpoint/2010/main" xmlns="" val="1793976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Epidemiology</a:t>
            </a:r>
            <a:endParaRPr lang="en-US" sz="2000" b="1" dirty="0">
              <a:solidFill>
                <a:schemeClr val="bg1"/>
              </a:solidFill>
              <a:latin typeface="Bell MT"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3807125712"/>
              </p:ext>
            </p:extLst>
          </p:nvPr>
        </p:nvGraphicFramePr>
        <p:xfrm>
          <a:off x="1190297" y="990600"/>
          <a:ext cx="6934200" cy="3810000"/>
        </p:xfrm>
        <a:graphic>
          <a:graphicData uri="http://schemas.openxmlformats.org/drawingml/2006/table">
            <a:tbl>
              <a:tblPr/>
              <a:tblGrid>
                <a:gridCol w="3467100"/>
                <a:gridCol w="3467100"/>
              </a:tblGrid>
              <a:tr h="476250">
                <a:tc>
                  <a:txBody>
                    <a:bodyPr/>
                    <a:lstStyle/>
                    <a:p>
                      <a:pPr marL="0" marR="0" algn="ctr">
                        <a:lnSpc>
                          <a:spcPct val="150000"/>
                        </a:lnSpc>
                        <a:spcBef>
                          <a:spcPts val="0"/>
                        </a:spcBef>
                        <a:spcAft>
                          <a:spcPts val="0"/>
                        </a:spcAft>
                      </a:pPr>
                      <a:r>
                        <a:rPr lang="en-US" sz="1600" b="1" dirty="0">
                          <a:latin typeface="Times New Roman"/>
                          <a:ea typeface="Calibri"/>
                          <a:cs typeface="Times New Roman"/>
                        </a:rPr>
                        <a:t>Parameter</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marL="0" marR="0" algn="ctr">
                        <a:lnSpc>
                          <a:spcPct val="150000"/>
                        </a:lnSpc>
                        <a:spcBef>
                          <a:spcPts val="0"/>
                        </a:spcBef>
                        <a:spcAft>
                          <a:spcPts val="0"/>
                        </a:spcAft>
                      </a:pPr>
                      <a:r>
                        <a:rPr lang="en-US" sz="1600" b="1" dirty="0">
                          <a:latin typeface="Times New Roman"/>
                          <a:ea typeface="Calibri"/>
                          <a:cs typeface="Times New Roman"/>
                        </a:rPr>
                        <a:t>Data</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r>
              <a:tr h="476250">
                <a:tc>
                  <a:txBody>
                    <a:bodyPr/>
                    <a:lstStyle/>
                    <a:p>
                      <a:pPr marL="0" marR="0">
                        <a:lnSpc>
                          <a:spcPct val="150000"/>
                        </a:lnSpc>
                        <a:spcBef>
                          <a:spcPts val="0"/>
                        </a:spcBef>
                        <a:spcAft>
                          <a:spcPts val="0"/>
                        </a:spcAft>
                      </a:pPr>
                      <a:r>
                        <a:rPr lang="en-US" sz="1400" dirty="0">
                          <a:latin typeface="Times New Roman"/>
                          <a:ea typeface="Calibri"/>
                          <a:cs typeface="Times New Roman"/>
                        </a:rPr>
                        <a:t>Estimated incidence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231,840</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nSpc>
                          <a:spcPct val="150000"/>
                        </a:lnSpc>
                        <a:spcBef>
                          <a:spcPts val="0"/>
                        </a:spcBef>
                        <a:spcAft>
                          <a:spcPts val="0"/>
                        </a:spcAft>
                      </a:pPr>
                      <a:r>
                        <a:rPr lang="en-US" sz="1400" dirty="0">
                          <a:latin typeface="Times New Roman"/>
                          <a:ea typeface="Calibri"/>
                          <a:cs typeface="Times New Roman"/>
                        </a:rPr>
                        <a:t>Estimated mortality (2014)</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a:latin typeface="Times New Roman"/>
                          <a:ea typeface="Calibri"/>
                          <a:cs typeface="Times New Roman"/>
                        </a:rPr>
                        <a:t>40,290</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nSpc>
                          <a:spcPct val="150000"/>
                        </a:lnSpc>
                        <a:spcBef>
                          <a:spcPts val="0"/>
                        </a:spcBef>
                        <a:spcAft>
                          <a:spcPts val="0"/>
                        </a:spcAft>
                      </a:pPr>
                      <a:r>
                        <a:rPr lang="en-US" sz="1400" dirty="0">
                          <a:latin typeface="Times New Roman"/>
                          <a:ea typeface="Calibri"/>
                          <a:cs typeface="Times New Roman"/>
                        </a:rPr>
                        <a:t>Median age at diagnosis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61 yrs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nSpc>
                          <a:spcPct val="150000"/>
                        </a:lnSpc>
                        <a:spcBef>
                          <a:spcPts val="0"/>
                        </a:spcBef>
                        <a:spcAft>
                          <a:spcPts val="0"/>
                        </a:spcAft>
                      </a:pPr>
                      <a:r>
                        <a:rPr lang="en-US" sz="1400" dirty="0">
                          <a:latin typeface="Times New Roman"/>
                          <a:ea typeface="Calibri"/>
                          <a:cs typeface="Times New Roman"/>
                        </a:rPr>
                        <a:t>Median age at death</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68 yrs</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nSpc>
                          <a:spcPct val="150000"/>
                        </a:lnSpc>
                        <a:spcBef>
                          <a:spcPts val="0"/>
                        </a:spcBef>
                        <a:spcAft>
                          <a:spcPts val="0"/>
                        </a:spcAft>
                      </a:pPr>
                      <a:r>
                        <a:rPr lang="en-US" sz="1400">
                          <a:latin typeface="Times New Roman"/>
                          <a:ea typeface="Calibri"/>
                          <a:cs typeface="Times New Roman"/>
                        </a:rPr>
                        <a:t>Age adjusted incidence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124.6/100,000 women/yr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nSpc>
                          <a:spcPct val="150000"/>
                        </a:lnSpc>
                        <a:spcBef>
                          <a:spcPts val="0"/>
                        </a:spcBef>
                        <a:spcAft>
                          <a:spcPts val="0"/>
                        </a:spcAft>
                      </a:pPr>
                      <a:r>
                        <a:rPr lang="en-US" sz="1400">
                          <a:latin typeface="Times New Roman"/>
                          <a:ea typeface="Calibri"/>
                          <a:cs typeface="Times New Roman"/>
                        </a:rPr>
                        <a:t>Age adjusted death rates (2011)</a:t>
                      </a:r>
                      <a:endParaRPr lang="en-US"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22.2/100,000 women/yr</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nSpc>
                          <a:spcPct val="150000"/>
                        </a:lnSpc>
                        <a:spcBef>
                          <a:spcPts val="0"/>
                        </a:spcBef>
                        <a:spcAft>
                          <a:spcPts val="0"/>
                        </a:spcAft>
                      </a:pPr>
                      <a:r>
                        <a:rPr lang="en-US" sz="1400" dirty="0">
                          <a:latin typeface="Times New Roman"/>
                          <a:ea typeface="Calibri"/>
                          <a:cs typeface="Times New Roman"/>
                        </a:rPr>
                        <a:t>Overall 5 year survival (2004-2010)</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pPr>
                      <a:r>
                        <a:rPr lang="en-US" sz="1400" dirty="0">
                          <a:latin typeface="Times New Roman"/>
                          <a:ea typeface="Calibri"/>
                          <a:cs typeface="Times New Roman"/>
                        </a:rPr>
                        <a:t>89.2%</a:t>
                      </a:r>
                      <a:endParaRPr lang="en-US"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2" descr="F:\dna-gray-medical-ppt-backgrounds-powerpoint.jpg"/>
          <p:cNvPicPr>
            <a:picLocks noChangeAspect="1" noChangeArrowheads="1"/>
          </p:cNvPicPr>
          <p:nvPr/>
        </p:nvPicPr>
        <p:blipFill rotWithShape="1">
          <a:blip r:embed="rId2">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a:xfrm>
            <a:off x="457200" y="-381000"/>
            <a:ext cx="8229600" cy="1143000"/>
          </a:xfrm>
        </p:spPr>
        <p:txBody>
          <a:bodyPr>
            <a:normAutofit/>
          </a:bodyPr>
          <a:lstStyle/>
          <a:p>
            <a:r>
              <a:rPr lang="en-US" sz="2000" b="1" dirty="0" smtClean="0">
                <a:solidFill>
                  <a:schemeClr val="bg1"/>
                </a:solidFill>
                <a:latin typeface="Bell MT" pitchFamily="18" charset="0"/>
              </a:rPr>
              <a:t>Classification</a:t>
            </a:r>
            <a:endParaRPr lang="en-US" sz="2000" b="1" dirty="0">
              <a:solidFill>
                <a:schemeClr val="bg1"/>
              </a:solidFill>
              <a:latin typeface="Bell MT" pitchFamily="18" charset="0"/>
            </a:endParaRPr>
          </a:p>
        </p:txBody>
      </p:sp>
      <p:sp>
        <p:nvSpPr>
          <p:cNvPr id="4" name="Rectangle 3"/>
          <p:cNvSpPr/>
          <p:nvPr/>
        </p:nvSpPr>
        <p:spPr>
          <a:xfrm>
            <a:off x="152400" y="762000"/>
            <a:ext cx="8839200" cy="274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smtClean="0"/>
              <a:t>Classification based on Clinical Stage at Diagnosis</a:t>
            </a:r>
            <a:endParaRPr lang="en-US" sz="1600" b="1" dirty="0"/>
          </a:p>
        </p:txBody>
      </p:sp>
      <p:sp>
        <p:nvSpPr>
          <p:cNvPr id="5" name="Rectangle 4"/>
          <p:cNvSpPr/>
          <p:nvPr/>
        </p:nvSpPr>
        <p:spPr>
          <a:xfrm>
            <a:off x="1798320" y="1524000"/>
            <a:ext cx="109728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err="1" smtClean="0"/>
              <a:t>Localised</a:t>
            </a:r>
            <a:r>
              <a:rPr lang="en-US" sz="1400" b="1" dirty="0" smtClean="0"/>
              <a:t> </a:t>
            </a:r>
          </a:p>
          <a:p>
            <a:pPr algn="ctr"/>
            <a:r>
              <a:rPr lang="en-US" sz="1400" b="1" dirty="0" smtClean="0"/>
              <a:t>(Stage I, II)</a:t>
            </a:r>
            <a:endParaRPr lang="en-US" sz="1400" b="1" dirty="0"/>
          </a:p>
        </p:txBody>
      </p:sp>
      <p:sp>
        <p:nvSpPr>
          <p:cNvPr id="6" name="Rectangle 5"/>
          <p:cNvSpPr/>
          <p:nvPr/>
        </p:nvSpPr>
        <p:spPr>
          <a:xfrm>
            <a:off x="3779520" y="1524000"/>
            <a:ext cx="109728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Regional </a:t>
            </a:r>
          </a:p>
          <a:p>
            <a:pPr algn="ctr"/>
            <a:r>
              <a:rPr lang="en-US" sz="1400" b="1" dirty="0" smtClean="0"/>
              <a:t>(Stage III)</a:t>
            </a:r>
          </a:p>
        </p:txBody>
      </p:sp>
      <p:sp>
        <p:nvSpPr>
          <p:cNvPr id="7" name="Rectangle 6"/>
          <p:cNvSpPr/>
          <p:nvPr/>
        </p:nvSpPr>
        <p:spPr>
          <a:xfrm>
            <a:off x="5760720" y="1524000"/>
            <a:ext cx="109728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Distant</a:t>
            </a:r>
          </a:p>
          <a:p>
            <a:pPr algn="ctr"/>
            <a:r>
              <a:rPr lang="en-US" sz="1400" b="1" dirty="0" smtClean="0"/>
              <a:t>(Stage IV)</a:t>
            </a:r>
          </a:p>
        </p:txBody>
      </p:sp>
      <p:sp>
        <p:nvSpPr>
          <p:cNvPr id="8" name="Rectangle 7"/>
          <p:cNvSpPr/>
          <p:nvPr/>
        </p:nvSpPr>
        <p:spPr>
          <a:xfrm>
            <a:off x="7741920" y="1524000"/>
            <a:ext cx="109728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Unknown </a:t>
            </a:r>
          </a:p>
          <a:p>
            <a:pPr algn="ctr"/>
            <a:r>
              <a:rPr lang="en-US" sz="1400" b="1" dirty="0" smtClean="0"/>
              <a:t>(</a:t>
            </a:r>
            <a:r>
              <a:rPr lang="en-US" sz="1400" b="1" dirty="0" err="1" smtClean="0"/>
              <a:t>Unstage</a:t>
            </a:r>
            <a:r>
              <a:rPr lang="en-US" sz="1400" b="1" dirty="0" smtClean="0"/>
              <a:t> )</a:t>
            </a:r>
          </a:p>
        </p:txBody>
      </p:sp>
      <p:cxnSp>
        <p:nvCxnSpPr>
          <p:cNvPr id="10" name="Elbow Connector 9"/>
          <p:cNvCxnSpPr>
            <a:stCxn id="4" idx="2"/>
            <a:endCxn id="5" idx="0"/>
          </p:cNvCxnSpPr>
          <p:nvPr/>
        </p:nvCxnSpPr>
        <p:spPr>
          <a:xfrm rot="5400000">
            <a:off x="3215640" y="167640"/>
            <a:ext cx="487680" cy="222504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11" name="Elbow Connector 10"/>
          <p:cNvCxnSpPr>
            <a:stCxn id="4" idx="2"/>
            <a:endCxn id="6" idx="0"/>
          </p:cNvCxnSpPr>
          <p:nvPr/>
        </p:nvCxnSpPr>
        <p:spPr>
          <a:xfrm rot="5400000">
            <a:off x="4206240" y="1158240"/>
            <a:ext cx="487680" cy="24384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14" name="Elbow Connector 13"/>
          <p:cNvCxnSpPr>
            <a:stCxn id="4" idx="2"/>
            <a:endCxn id="7" idx="0"/>
          </p:cNvCxnSpPr>
          <p:nvPr/>
        </p:nvCxnSpPr>
        <p:spPr>
          <a:xfrm rot="16200000" flipH="1">
            <a:off x="5196840" y="411480"/>
            <a:ext cx="487680" cy="173736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17" name="Elbow Connector 16"/>
          <p:cNvCxnSpPr>
            <a:stCxn id="4" idx="2"/>
            <a:endCxn id="8" idx="0"/>
          </p:cNvCxnSpPr>
          <p:nvPr/>
        </p:nvCxnSpPr>
        <p:spPr>
          <a:xfrm rot="16200000" flipH="1">
            <a:off x="6187440" y="-579120"/>
            <a:ext cx="487680" cy="371856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20" name="TextBox 19"/>
          <p:cNvSpPr txBox="1"/>
          <p:nvPr/>
        </p:nvSpPr>
        <p:spPr>
          <a:xfrm>
            <a:off x="152400" y="2057400"/>
            <a:ext cx="1828800" cy="274320"/>
          </a:xfrm>
          <a:prstGeom prst="rect">
            <a:avLst/>
          </a:prstGeom>
          <a:noFill/>
        </p:spPr>
        <p:txBody>
          <a:bodyPr wrap="square" rtlCol="0">
            <a:spAutoFit/>
          </a:bodyPr>
          <a:lstStyle/>
          <a:p>
            <a:r>
              <a:rPr lang="en-US" sz="1400" dirty="0" smtClean="0"/>
              <a:t>Stage Distribution %</a:t>
            </a:r>
            <a:endParaRPr lang="en-US" sz="1400" dirty="0"/>
          </a:p>
        </p:txBody>
      </p:sp>
      <p:sp>
        <p:nvSpPr>
          <p:cNvPr id="21" name="TextBox 20"/>
          <p:cNvSpPr txBox="1"/>
          <p:nvPr/>
        </p:nvSpPr>
        <p:spPr>
          <a:xfrm>
            <a:off x="152400" y="2359223"/>
            <a:ext cx="1828800" cy="274320"/>
          </a:xfrm>
          <a:prstGeom prst="rect">
            <a:avLst/>
          </a:prstGeom>
          <a:noFill/>
        </p:spPr>
        <p:txBody>
          <a:bodyPr wrap="square" rtlCol="0">
            <a:spAutoFit/>
          </a:bodyPr>
          <a:lstStyle/>
          <a:p>
            <a:r>
              <a:rPr lang="en-US" sz="1400" dirty="0" smtClean="0"/>
              <a:t>5 yr survival rate</a:t>
            </a:r>
            <a:endParaRPr lang="en-US" sz="1400" dirty="0"/>
          </a:p>
        </p:txBody>
      </p:sp>
      <p:sp>
        <p:nvSpPr>
          <p:cNvPr id="22" name="TextBox 21"/>
          <p:cNvSpPr txBox="1"/>
          <p:nvPr/>
        </p:nvSpPr>
        <p:spPr>
          <a:xfrm>
            <a:off x="2057400" y="2054423"/>
            <a:ext cx="533400" cy="307777"/>
          </a:xfrm>
          <a:prstGeom prst="rect">
            <a:avLst/>
          </a:prstGeom>
          <a:noFill/>
        </p:spPr>
        <p:txBody>
          <a:bodyPr wrap="square" rtlCol="0">
            <a:spAutoFit/>
          </a:bodyPr>
          <a:lstStyle/>
          <a:p>
            <a:r>
              <a:rPr lang="en-US" sz="1400" dirty="0" smtClean="0"/>
              <a:t>61%</a:t>
            </a:r>
            <a:endParaRPr lang="en-US" sz="1400" dirty="0"/>
          </a:p>
        </p:txBody>
      </p:sp>
      <p:sp>
        <p:nvSpPr>
          <p:cNvPr id="23" name="TextBox 22"/>
          <p:cNvSpPr txBox="1"/>
          <p:nvPr/>
        </p:nvSpPr>
        <p:spPr>
          <a:xfrm>
            <a:off x="2057400" y="2359223"/>
            <a:ext cx="640080" cy="274320"/>
          </a:xfrm>
          <a:prstGeom prst="rect">
            <a:avLst/>
          </a:prstGeom>
          <a:noFill/>
        </p:spPr>
        <p:txBody>
          <a:bodyPr wrap="square" rtlCol="0">
            <a:spAutoFit/>
          </a:bodyPr>
          <a:lstStyle/>
          <a:p>
            <a:r>
              <a:rPr lang="en-US" sz="1400" dirty="0" smtClean="0"/>
              <a:t>98.5%</a:t>
            </a:r>
            <a:endParaRPr lang="en-US" sz="1400" dirty="0"/>
          </a:p>
        </p:txBody>
      </p:sp>
      <p:sp>
        <p:nvSpPr>
          <p:cNvPr id="24" name="TextBox 23"/>
          <p:cNvSpPr txBox="1"/>
          <p:nvPr/>
        </p:nvSpPr>
        <p:spPr>
          <a:xfrm>
            <a:off x="4038600" y="2054423"/>
            <a:ext cx="533400" cy="307777"/>
          </a:xfrm>
          <a:prstGeom prst="rect">
            <a:avLst/>
          </a:prstGeom>
          <a:noFill/>
        </p:spPr>
        <p:txBody>
          <a:bodyPr wrap="square" rtlCol="0">
            <a:spAutoFit/>
          </a:bodyPr>
          <a:lstStyle/>
          <a:p>
            <a:r>
              <a:rPr lang="en-US" sz="1400" dirty="0" smtClean="0"/>
              <a:t>32%</a:t>
            </a:r>
            <a:endParaRPr lang="en-US" sz="1400" dirty="0"/>
          </a:p>
        </p:txBody>
      </p:sp>
      <p:sp>
        <p:nvSpPr>
          <p:cNvPr id="25" name="TextBox 24"/>
          <p:cNvSpPr txBox="1"/>
          <p:nvPr/>
        </p:nvSpPr>
        <p:spPr>
          <a:xfrm>
            <a:off x="6096000" y="2054423"/>
            <a:ext cx="533400" cy="307777"/>
          </a:xfrm>
          <a:prstGeom prst="rect">
            <a:avLst/>
          </a:prstGeom>
          <a:noFill/>
        </p:spPr>
        <p:txBody>
          <a:bodyPr wrap="square" rtlCol="0">
            <a:spAutoFit/>
          </a:bodyPr>
          <a:lstStyle/>
          <a:p>
            <a:r>
              <a:rPr lang="en-US" sz="1400" dirty="0" smtClean="0"/>
              <a:t>5%</a:t>
            </a:r>
            <a:endParaRPr lang="en-US" sz="1400" dirty="0"/>
          </a:p>
        </p:txBody>
      </p:sp>
      <p:sp>
        <p:nvSpPr>
          <p:cNvPr id="26" name="TextBox 25"/>
          <p:cNvSpPr txBox="1"/>
          <p:nvPr/>
        </p:nvSpPr>
        <p:spPr>
          <a:xfrm>
            <a:off x="8153400" y="2054423"/>
            <a:ext cx="533400" cy="307777"/>
          </a:xfrm>
          <a:prstGeom prst="rect">
            <a:avLst/>
          </a:prstGeom>
          <a:noFill/>
        </p:spPr>
        <p:txBody>
          <a:bodyPr wrap="square" rtlCol="0">
            <a:spAutoFit/>
          </a:bodyPr>
          <a:lstStyle/>
          <a:p>
            <a:r>
              <a:rPr lang="en-US" sz="1400" dirty="0" smtClean="0"/>
              <a:t>2%</a:t>
            </a:r>
            <a:endParaRPr lang="en-US" sz="1400" dirty="0"/>
          </a:p>
        </p:txBody>
      </p:sp>
      <p:sp>
        <p:nvSpPr>
          <p:cNvPr id="28" name="TextBox 27"/>
          <p:cNvSpPr txBox="1"/>
          <p:nvPr/>
        </p:nvSpPr>
        <p:spPr>
          <a:xfrm>
            <a:off x="4038600" y="2362200"/>
            <a:ext cx="640080" cy="274320"/>
          </a:xfrm>
          <a:prstGeom prst="rect">
            <a:avLst/>
          </a:prstGeom>
          <a:noFill/>
        </p:spPr>
        <p:txBody>
          <a:bodyPr wrap="square" rtlCol="0">
            <a:spAutoFit/>
          </a:bodyPr>
          <a:lstStyle/>
          <a:p>
            <a:r>
              <a:rPr lang="en-US" sz="1400" dirty="0" smtClean="0"/>
              <a:t>84.6%</a:t>
            </a:r>
            <a:endParaRPr lang="en-US" sz="1400" dirty="0"/>
          </a:p>
        </p:txBody>
      </p:sp>
      <p:sp>
        <p:nvSpPr>
          <p:cNvPr id="29" name="TextBox 28"/>
          <p:cNvSpPr txBox="1"/>
          <p:nvPr/>
        </p:nvSpPr>
        <p:spPr>
          <a:xfrm>
            <a:off x="6065520" y="2362200"/>
            <a:ext cx="640080" cy="274320"/>
          </a:xfrm>
          <a:prstGeom prst="rect">
            <a:avLst/>
          </a:prstGeom>
          <a:noFill/>
        </p:spPr>
        <p:txBody>
          <a:bodyPr wrap="square" rtlCol="0">
            <a:spAutoFit/>
          </a:bodyPr>
          <a:lstStyle/>
          <a:p>
            <a:r>
              <a:rPr lang="en-US" sz="1400" dirty="0" smtClean="0"/>
              <a:t>25%</a:t>
            </a:r>
            <a:endParaRPr lang="en-US" sz="1400" dirty="0"/>
          </a:p>
        </p:txBody>
      </p:sp>
      <p:sp>
        <p:nvSpPr>
          <p:cNvPr id="30" name="TextBox 29"/>
          <p:cNvSpPr txBox="1"/>
          <p:nvPr/>
        </p:nvSpPr>
        <p:spPr>
          <a:xfrm>
            <a:off x="8122920" y="2362200"/>
            <a:ext cx="640080" cy="274320"/>
          </a:xfrm>
          <a:prstGeom prst="rect">
            <a:avLst/>
          </a:prstGeom>
          <a:noFill/>
        </p:spPr>
        <p:txBody>
          <a:bodyPr wrap="square" rtlCol="0">
            <a:spAutoFit/>
          </a:bodyPr>
          <a:lstStyle/>
          <a:p>
            <a:r>
              <a:rPr lang="en-US" sz="1400" dirty="0" smtClean="0"/>
              <a:t>49.8%</a:t>
            </a:r>
            <a:endParaRPr lang="en-US" sz="1400" dirty="0"/>
          </a:p>
        </p:txBody>
      </p:sp>
      <p:sp>
        <p:nvSpPr>
          <p:cNvPr id="47" name="Rectangle 46"/>
          <p:cNvSpPr/>
          <p:nvPr/>
        </p:nvSpPr>
        <p:spPr>
          <a:xfrm>
            <a:off x="152400" y="2971800"/>
            <a:ext cx="8839200" cy="274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smtClean="0"/>
              <a:t>Classification based on Genome Project</a:t>
            </a:r>
            <a:endParaRPr lang="en-US" sz="1600" b="1" dirty="0"/>
          </a:p>
        </p:txBody>
      </p:sp>
      <p:sp>
        <p:nvSpPr>
          <p:cNvPr id="48" name="Rectangle 47"/>
          <p:cNvSpPr/>
          <p:nvPr/>
        </p:nvSpPr>
        <p:spPr>
          <a:xfrm>
            <a:off x="2149770" y="3733800"/>
            <a:ext cx="173736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Luminal B </a:t>
            </a:r>
          </a:p>
          <a:p>
            <a:pPr algn="ctr"/>
            <a:r>
              <a:rPr lang="en-US" sz="1400" b="1" dirty="0" smtClean="0"/>
              <a:t>(Hormone &amp; HER2 +)</a:t>
            </a:r>
          </a:p>
        </p:txBody>
      </p:sp>
      <p:sp>
        <p:nvSpPr>
          <p:cNvPr id="49" name="Rectangle 48"/>
          <p:cNvSpPr/>
          <p:nvPr/>
        </p:nvSpPr>
        <p:spPr>
          <a:xfrm>
            <a:off x="4120500" y="3733800"/>
            <a:ext cx="13716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HER2+ only </a:t>
            </a:r>
          </a:p>
        </p:txBody>
      </p:sp>
      <p:sp>
        <p:nvSpPr>
          <p:cNvPr id="50" name="Rectangle 49"/>
          <p:cNvSpPr/>
          <p:nvPr/>
        </p:nvSpPr>
        <p:spPr>
          <a:xfrm>
            <a:off x="5725470" y="3733800"/>
            <a:ext cx="173736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Basal like ( hormone &amp; HER2 -)</a:t>
            </a:r>
          </a:p>
        </p:txBody>
      </p:sp>
      <p:sp>
        <p:nvSpPr>
          <p:cNvPr id="51" name="Rectangle 50"/>
          <p:cNvSpPr/>
          <p:nvPr/>
        </p:nvSpPr>
        <p:spPr>
          <a:xfrm>
            <a:off x="7696200" y="3733800"/>
            <a:ext cx="12960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Others</a:t>
            </a:r>
          </a:p>
        </p:txBody>
      </p:sp>
      <p:cxnSp>
        <p:nvCxnSpPr>
          <p:cNvPr id="52" name="Elbow Connector 51"/>
          <p:cNvCxnSpPr>
            <a:stCxn id="47" idx="2"/>
            <a:endCxn id="48" idx="0"/>
          </p:cNvCxnSpPr>
          <p:nvPr/>
        </p:nvCxnSpPr>
        <p:spPr>
          <a:xfrm rot="5400000">
            <a:off x="3551385" y="2713185"/>
            <a:ext cx="487680" cy="155355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3" name="Elbow Connector 52"/>
          <p:cNvCxnSpPr>
            <a:stCxn id="47" idx="2"/>
            <a:endCxn id="49" idx="0"/>
          </p:cNvCxnSpPr>
          <p:nvPr/>
        </p:nvCxnSpPr>
        <p:spPr>
          <a:xfrm rot="16200000" flipH="1">
            <a:off x="4445310" y="3372810"/>
            <a:ext cx="487680" cy="23430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4" name="Elbow Connector 53"/>
          <p:cNvCxnSpPr>
            <a:stCxn id="47" idx="2"/>
            <a:endCxn id="50" idx="0"/>
          </p:cNvCxnSpPr>
          <p:nvPr/>
        </p:nvCxnSpPr>
        <p:spPr>
          <a:xfrm rot="16200000" flipH="1">
            <a:off x="5339235" y="2478885"/>
            <a:ext cx="487680" cy="202215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55" name="Elbow Connector 54"/>
          <p:cNvCxnSpPr>
            <a:stCxn id="47" idx="2"/>
            <a:endCxn id="51" idx="0"/>
          </p:cNvCxnSpPr>
          <p:nvPr/>
        </p:nvCxnSpPr>
        <p:spPr>
          <a:xfrm rot="16200000" flipH="1">
            <a:off x="6214260" y="1603860"/>
            <a:ext cx="487680" cy="377220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56" name="Rectangle 55"/>
          <p:cNvSpPr/>
          <p:nvPr/>
        </p:nvSpPr>
        <p:spPr>
          <a:xfrm>
            <a:off x="152400" y="3733800"/>
            <a:ext cx="17640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Luminal A</a:t>
            </a:r>
          </a:p>
          <a:p>
            <a:pPr algn="ctr"/>
            <a:r>
              <a:rPr lang="en-US" sz="1400" b="1" dirty="0" smtClean="0"/>
              <a:t>(hormone +)</a:t>
            </a:r>
          </a:p>
        </p:txBody>
      </p:sp>
      <p:cxnSp>
        <p:nvCxnSpPr>
          <p:cNvPr id="57" name="Elbow Connector 56"/>
          <p:cNvCxnSpPr>
            <a:stCxn id="47" idx="2"/>
            <a:endCxn id="56" idx="0"/>
          </p:cNvCxnSpPr>
          <p:nvPr/>
        </p:nvCxnSpPr>
        <p:spPr>
          <a:xfrm rot="5400000">
            <a:off x="2559360" y="1721160"/>
            <a:ext cx="487680" cy="353760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60" name="Rectangle 59"/>
          <p:cNvSpPr/>
          <p:nvPr/>
        </p:nvSpPr>
        <p:spPr>
          <a:xfrm>
            <a:off x="137160" y="4800600"/>
            <a:ext cx="8839200" cy="274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smtClean="0"/>
              <a:t>Classification based on Driver Mutations</a:t>
            </a:r>
            <a:endParaRPr lang="en-US" sz="1600" b="1" dirty="0"/>
          </a:p>
        </p:txBody>
      </p:sp>
      <p:sp>
        <p:nvSpPr>
          <p:cNvPr id="61" name="Rectangle 60"/>
          <p:cNvSpPr/>
          <p:nvPr/>
        </p:nvSpPr>
        <p:spPr>
          <a:xfrm>
            <a:off x="1790720" y="5562600"/>
            <a:ext cx="13716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PR </a:t>
            </a:r>
            <a:r>
              <a:rPr lang="en-US" sz="1400" b="1" dirty="0" err="1" smtClean="0"/>
              <a:t>overexpression</a:t>
            </a:r>
            <a:endParaRPr lang="en-US" sz="1400" b="1" dirty="0" smtClean="0"/>
          </a:p>
        </p:txBody>
      </p:sp>
      <p:sp>
        <p:nvSpPr>
          <p:cNvPr id="62" name="Rectangle 61"/>
          <p:cNvSpPr/>
          <p:nvPr/>
        </p:nvSpPr>
        <p:spPr>
          <a:xfrm>
            <a:off x="3468640" y="5562600"/>
            <a:ext cx="73152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PIK3CA </a:t>
            </a:r>
          </a:p>
        </p:txBody>
      </p:sp>
      <p:sp>
        <p:nvSpPr>
          <p:cNvPr id="63" name="Rectangle 62"/>
          <p:cNvSpPr/>
          <p:nvPr/>
        </p:nvSpPr>
        <p:spPr>
          <a:xfrm>
            <a:off x="4506480" y="5562600"/>
            <a:ext cx="13716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HER2+ </a:t>
            </a:r>
            <a:r>
              <a:rPr lang="en-US" sz="1400" b="1" dirty="0" err="1" smtClean="0"/>
              <a:t>overexpression</a:t>
            </a:r>
            <a:endParaRPr lang="en-US" sz="1400" b="1" dirty="0" smtClean="0"/>
          </a:p>
        </p:txBody>
      </p:sp>
      <p:sp>
        <p:nvSpPr>
          <p:cNvPr id="64" name="Rectangle 63"/>
          <p:cNvSpPr/>
          <p:nvPr/>
        </p:nvSpPr>
        <p:spPr>
          <a:xfrm>
            <a:off x="6184400" y="5562600"/>
            <a:ext cx="73152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FGFR 1</a:t>
            </a:r>
          </a:p>
        </p:txBody>
      </p:sp>
      <p:cxnSp>
        <p:nvCxnSpPr>
          <p:cNvPr id="65" name="Elbow Connector 64"/>
          <p:cNvCxnSpPr>
            <a:stCxn id="60" idx="2"/>
            <a:endCxn id="61" idx="0"/>
          </p:cNvCxnSpPr>
          <p:nvPr/>
        </p:nvCxnSpPr>
        <p:spPr>
          <a:xfrm rot="5400000">
            <a:off x="3272800" y="4278640"/>
            <a:ext cx="487680" cy="208024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6" name="Elbow Connector 65"/>
          <p:cNvCxnSpPr>
            <a:stCxn id="60" idx="2"/>
            <a:endCxn id="62" idx="0"/>
          </p:cNvCxnSpPr>
          <p:nvPr/>
        </p:nvCxnSpPr>
        <p:spPr>
          <a:xfrm rot="5400000">
            <a:off x="3951740" y="4957580"/>
            <a:ext cx="487680" cy="72236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7" name="Elbow Connector 66"/>
          <p:cNvCxnSpPr>
            <a:stCxn id="60" idx="2"/>
            <a:endCxn id="63" idx="0"/>
          </p:cNvCxnSpPr>
          <p:nvPr/>
        </p:nvCxnSpPr>
        <p:spPr>
          <a:xfrm rot="16200000" flipH="1">
            <a:off x="4630680" y="5001000"/>
            <a:ext cx="487680" cy="63552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68" name="Elbow Connector 67"/>
          <p:cNvCxnSpPr>
            <a:stCxn id="60" idx="2"/>
            <a:endCxn id="64" idx="0"/>
          </p:cNvCxnSpPr>
          <p:nvPr/>
        </p:nvCxnSpPr>
        <p:spPr>
          <a:xfrm rot="16200000" flipH="1">
            <a:off x="5309620" y="4322060"/>
            <a:ext cx="487680" cy="199340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69" name="Rectangle 68"/>
          <p:cNvSpPr/>
          <p:nvPr/>
        </p:nvSpPr>
        <p:spPr>
          <a:xfrm>
            <a:off x="152400" y="5562600"/>
            <a:ext cx="13320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ER </a:t>
            </a:r>
            <a:r>
              <a:rPr lang="en-US" sz="1400" b="1" dirty="0" err="1" smtClean="0"/>
              <a:t>overexpression</a:t>
            </a:r>
            <a:endParaRPr lang="en-US" sz="1400" b="1" dirty="0" smtClean="0"/>
          </a:p>
        </p:txBody>
      </p:sp>
      <p:cxnSp>
        <p:nvCxnSpPr>
          <p:cNvPr id="70" name="Elbow Connector 69"/>
          <p:cNvCxnSpPr>
            <a:stCxn id="60" idx="2"/>
            <a:endCxn id="69" idx="0"/>
          </p:cNvCxnSpPr>
          <p:nvPr/>
        </p:nvCxnSpPr>
        <p:spPr>
          <a:xfrm rot="5400000">
            <a:off x="2443740" y="3449580"/>
            <a:ext cx="487680" cy="373836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
        <p:nvSpPr>
          <p:cNvPr id="71" name="Rectangle 70"/>
          <p:cNvSpPr/>
          <p:nvPr/>
        </p:nvSpPr>
        <p:spPr>
          <a:xfrm>
            <a:off x="7222240" y="5562600"/>
            <a:ext cx="73152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PTEN</a:t>
            </a:r>
          </a:p>
        </p:txBody>
      </p:sp>
      <p:sp>
        <p:nvSpPr>
          <p:cNvPr id="72" name="Rectangle 71"/>
          <p:cNvSpPr/>
          <p:nvPr/>
        </p:nvSpPr>
        <p:spPr>
          <a:xfrm>
            <a:off x="8260080" y="5562600"/>
            <a:ext cx="73152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smtClean="0"/>
              <a:t>AKT 1</a:t>
            </a:r>
          </a:p>
        </p:txBody>
      </p:sp>
      <p:cxnSp>
        <p:nvCxnSpPr>
          <p:cNvPr id="73" name="Elbow Connector 72"/>
          <p:cNvCxnSpPr>
            <a:stCxn id="60" idx="2"/>
            <a:endCxn id="71" idx="0"/>
          </p:cNvCxnSpPr>
          <p:nvPr/>
        </p:nvCxnSpPr>
        <p:spPr>
          <a:xfrm rot="16200000" flipH="1">
            <a:off x="5828540" y="3803140"/>
            <a:ext cx="487680" cy="303124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cxnSp>
        <p:nvCxnSpPr>
          <p:cNvPr id="76" name="Elbow Connector 75"/>
          <p:cNvCxnSpPr>
            <a:stCxn id="60" idx="2"/>
            <a:endCxn id="72" idx="0"/>
          </p:cNvCxnSpPr>
          <p:nvPr/>
        </p:nvCxnSpPr>
        <p:spPr>
          <a:xfrm rot="16200000" flipH="1">
            <a:off x="6347460" y="3284220"/>
            <a:ext cx="487680" cy="4069080"/>
          </a:xfrm>
          <a:prstGeom prst="bentConnector3">
            <a:avLst>
              <a:gd name="adj1" fmla="val 50000"/>
            </a:avLst>
          </a:prstGeom>
          <a:ln>
            <a:tailEnd type="arrow"/>
          </a:ln>
        </p:spPr>
        <p:style>
          <a:lnRef idx="1">
            <a:schemeClr val="accent6"/>
          </a:lnRef>
          <a:fillRef idx="0">
            <a:schemeClr val="accent6"/>
          </a:fillRef>
          <a:effectRef idx="0">
            <a:schemeClr val="accent6"/>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Picture 2" descr="F:\dna-gray-medical-ppt-backgrounds-powerpoint.jpg"/>
          <p:cNvPicPr>
            <a:picLocks noChangeAspect="1" noChangeArrowheads="1"/>
          </p:cNvPicPr>
          <p:nvPr/>
        </p:nvPicPr>
        <p:blipFill rotWithShape="1">
          <a:blip r:embed="rId3">
            <a:duotone>
              <a:prstClr val="black"/>
              <a:schemeClr val="accent6">
                <a:tint val="45000"/>
                <a:satMod val="400000"/>
              </a:schemeClr>
            </a:duotone>
            <a:extLst>
              <a:ext uri="{28A0092B-C50C-407E-A947-70E740481C1C}">
                <a14:useLocalDpi xmlns:a14="http://schemas.microsoft.com/office/drawing/2010/main" xmlns="" val="0"/>
              </a:ext>
            </a:extLst>
          </a:blip>
          <a:srcRect t="10555" b="84167"/>
          <a:stretch/>
        </p:blipFill>
        <p:spPr bwMode="auto">
          <a:xfrm>
            <a:off x="-30480" y="0"/>
            <a:ext cx="9174480" cy="361950"/>
          </a:xfrm>
          <a:prstGeom prst="rect">
            <a:avLst/>
          </a:prstGeom>
          <a:noFill/>
          <a:extLst>
            <a:ext uri="{909E8E84-426E-40DD-AFC4-6F175D3DCCD1}">
              <a14:hiddenFill xmlns:a14="http://schemas.microsoft.com/office/drawing/2010/main" xmlns="">
                <a:solidFill>
                  <a:srgbClr val="FFFFFF"/>
                </a:solidFill>
              </a14:hiddenFill>
            </a:ext>
          </a:extLst>
        </p:spPr>
      </p:pic>
      <p:sp>
        <p:nvSpPr>
          <p:cNvPr id="216" name="Rectangle 215"/>
          <p:cNvSpPr/>
          <p:nvPr/>
        </p:nvSpPr>
        <p:spPr>
          <a:xfrm>
            <a:off x="152400" y="4851484"/>
            <a:ext cx="8808720" cy="1981200"/>
          </a:xfrm>
          <a:prstGeom prst="rect">
            <a:avLst/>
          </a:prstGeom>
          <a:solidFill>
            <a:schemeClr val="accent6">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213"/>
          <p:cNvSpPr/>
          <p:nvPr/>
        </p:nvSpPr>
        <p:spPr>
          <a:xfrm>
            <a:off x="152400" y="4318084"/>
            <a:ext cx="8839200" cy="533400"/>
          </a:xfrm>
          <a:prstGeom prst="rect">
            <a:avLst/>
          </a:prstGeom>
          <a:solidFill>
            <a:schemeClr val="accent2">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152400" y="2717884"/>
            <a:ext cx="8839200" cy="1600200"/>
          </a:xfrm>
          <a:prstGeom prst="rect">
            <a:avLst/>
          </a:prstGeom>
          <a:solidFill>
            <a:schemeClr val="accent6">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152400" y="889084"/>
            <a:ext cx="8839200" cy="1828800"/>
          </a:xfrm>
          <a:prstGeom prst="rect">
            <a:avLst/>
          </a:prstGeom>
          <a:solidFill>
            <a:schemeClr val="accent2">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152400" y="508084"/>
            <a:ext cx="8839200" cy="457200"/>
          </a:xfrm>
          <a:prstGeom prst="rect">
            <a:avLst/>
          </a:prstGeom>
          <a:solidFill>
            <a:schemeClr val="accent6">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3733800" y="584284"/>
            <a:ext cx="2286000" cy="274320"/>
          </a:xfrm>
          <a:prstGeom prst="roundRect">
            <a:avLst/>
          </a:prstGeom>
          <a:solidFill>
            <a:schemeClr val="accent6">
              <a:lumMod val="75000"/>
            </a:schemeClr>
          </a:solidFill>
          <a:ln>
            <a:solidFill>
              <a:schemeClr val="accent6">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b="1" dirty="0" smtClean="0"/>
              <a:t>Breast Cancer</a:t>
            </a:r>
            <a:endParaRPr lang="en-US" sz="1600" b="1" dirty="0"/>
          </a:p>
        </p:txBody>
      </p:sp>
      <p:sp>
        <p:nvSpPr>
          <p:cNvPr id="5" name="Rounded Rectangle 4"/>
          <p:cNvSpPr/>
          <p:nvPr/>
        </p:nvSpPr>
        <p:spPr>
          <a:xfrm>
            <a:off x="1295400" y="1010999"/>
            <a:ext cx="7239000" cy="640080"/>
          </a:xfrm>
          <a:prstGeom prst="roundRect">
            <a:avLst/>
          </a:prstGeom>
          <a:solidFill>
            <a:schemeClr val="accent6">
              <a:lumMod val="75000"/>
            </a:schemeClr>
          </a:solidFill>
          <a:ln>
            <a:solidFill>
              <a:schemeClr val="accent6">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600" b="1" dirty="0" smtClean="0">
              <a:solidFill>
                <a:schemeClr val="bg1"/>
              </a:solidFill>
            </a:endParaRPr>
          </a:p>
          <a:p>
            <a:pPr algn="ctr"/>
            <a:endParaRPr lang="en-US" sz="1600" b="1" dirty="0" smtClean="0">
              <a:solidFill>
                <a:schemeClr val="bg1"/>
              </a:solidFill>
            </a:endParaRPr>
          </a:p>
          <a:p>
            <a:pPr algn="ctr"/>
            <a:endParaRPr lang="en-US" sz="1600" b="1" dirty="0">
              <a:solidFill>
                <a:schemeClr val="bg1"/>
              </a:solidFill>
            </a:endParaRPr>
          </a:p>
        </p:txBody>
      </p:sp>
      <p:sp>
        <p:nvSpPr>
          <p:cNvPr id="8" name="TextBox 7"/>
          <p:cNvSpPr txBox="1"/>
          <p:nvPr/>
        </p:nvSpPr>
        <p:spPr>
          <a:xfrm>
            <a:off x="548640" y="1879684"/>
            <a:ext cx="822960" cy="274320"/>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Stage I</a:t>
            </a:r>
            <a:endParaRPr lang="en-US" sz="1400" dirty="0"/>
          </a:p>
        </p:txBody>
      </p:sp>
      <p:sp>
        <p:nvSpPr>
          <p:cNvPr id="9" name="TextBox 8"/>
          <p:cNvSpPr txBox="1"/>
          <p:nvPr/>
        </p:nvSpPr>
        <p:spPr>
          <a:xfrm>
            <a:off x="2209800" y="1879684"/>
            <a:ext cx="1005840" cy="274320"/>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Stage II</a:t>
            </a:r>
            <a:endParaRPr lang="en-US" sz="1400" dirty="0"/>
          </a:p>
        </p:txBody>
      </p:sp>
      <p:sp>
        <p:nvSpPr>
          <p:cNvPr id="10" name="TextBox 9"/>
          <p:cNvSpPr txBox="1"/>
          <p:nvPr/>
        </p:nvSpPr>
        <p:spPr>
          <a:xfrm>
            <a:off x="7254240" y="1879684"/>
            <a:ext cx="822960" cy="274320"/>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Stage IV</a:t>
            </a:r>
            <a:endParaRPr lang="en-US" sz="1400" dirty="0"/>
          </a:p>
        </p:txBody>
      </p:sp>
      <p:sp>
        <p:nvSpPr>
          <p:cNvPr id="11" name="TextBox 10"/>
          <p:cNvSpPr txBox="1"/>
          <p:nvPr/>
        </p:nvSpPr>
        <p:spPr>
          <a:xfrm>
            <a:off x="4495800" y="1879684"/>
            <a:ext cx="822960" cy="274320"/>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Stage III</a:t>
            </a:r>
            <a:endParaRPr lang="en-US" sz="1400" dirty="0"/>
          </a:p>
        </p:txBody>
      </p:sp>
      <p:cxnSp>
        <p:nvCxnSpPr>
          <p:cNvPr id="13" name="Straight Arrow Connector 12"/>
          <p:cNvCxnSpPr>
            <a:stCxn id="4" idx="2"/>
            <a:endCxn id="5" idx="0"/>
          </p:cNvCxnSpPr>
          <p:nvPr/>
        </p:nvCxnSpPr>
        <p:spPr>
          <a:xfrm rot="16200000" flipH="1">
            <a:off x="4819653" y="915751"/>
            <a:ext cx="152395" cy="381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4" name="Elbow Connector 23"/>
          <p:cNvCxnSpPr>
            <a:stCxn id="5" idx="2"/>
            <a:endCxn id="10" idx="0"/>
          </p:cNvCxnSpPr>
          <p:nvPr/>
        </p:nvCxnSpPr>
        <p:spPr>
          <a:xfrm rot="16200000" flipH="1">
            <a:off x="6176008" y="389971"/>
            <a:ext cx="228605" cy="275082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7" name="Elbow Connector 26"/>
          <p:cNvCxnSpPr>
            <a:stCxn id="5" idx="2"/>
            <a:endCxn id="11" idx="0"/>
          </p:cNvCxnSpPr>
          <p:nvPr/>
        </p:nvCxnSpPr>
        <p:spPr>
          <a:xfrm rot="5400000">
            <a:off x="4796788" y="1761571"/>
            <a:ext cx="228605" cy="762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0" name="Elbow Connector 29"/>
          <p:cNvCxnSpPr>
            <a:stCxn id="5" idx="2"/>
            <a:endCxn id="9" idx="0"/>
          </p:cNvCxnSpPr>
          <p:nvPr/>
        </p:nvCxnSpPr>
        <p:spPr>
          <a:xfrm rot="5400000">
            <a:off x="3699508" y="664291"/>
            <a:ext cx="228605" cy="220218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3" name="Elbow Connector 32"/>
          <p:cNvCxnSpPr>
            <a:stCxn id="5" idx="2"/>
            <a:endCxn id="8" idx="0"/>
          </p:cNvCxnSpPr>
          <p:nvPr/>
        </p:nvCxnSpPr>
        <p:spPr>
          <a:xfrm rot="5400000">
            <a:off x="2823208" y="-212009"/>
            <a:ext cx="228605" cy="395478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158" name="TextBox 157"/>
          <p:cNvSpPr txBox="1"/>
          <p:nvPr/>
        </p:nvSpPr>
        <p:spPr>
          <a:xfrm>
            <a:off x="76200" y="581307"/>
            <a:ext cx="1524000" cy="307777"/>
          </a:xfrm>
          <a:prstGeom prst="rect">
            <a:avLst/>
          </a:prstGeom>
          <a:noFill/>
        </p:spPr>
        <p:txBody>
          <a:bodyPr wrap="square" rtlCol="0">
            <a:spAutoFit/>
          </a:bodyPr>
          <a:lstStyle/>
          <a:p>
            <a:r>
              <a:rPr lang="en-US" sz="1400" b="1" i="1" dirty="0" smtClean="0"/>
              <a:t>Origination</a:t>
            </a:r>
            <a:endParaRPr lang="en-US" sz="1400" b="1" i="1" dirty="0"/>
          </a:p>
        </p:txBody>
      </p:sp>
      <p:sp>
        <p:nvSpPr>
          <p:cNvPr id="159" name="TextBox 158"/>
          <p:cNvSpPr txBox="1"/>
          <p:nvPr/>
        </p:nvSpPr>
        <p:spPr>
          <a:xfrm>
            <a:off x="76200" y="1193884"/>
            <a:ext cx="1524000" cy="523220"/>
          </a:xfrm>
          <a:prstGeom prst="rect">
            <a:avLst/>
          </a:prstGeom>
          <a:noFill/>
        </p:spPr>
        <p:txBody>
          <a:bodyPr wrap="square" rtlCol="0">
            <a:spAutoFit/>
          </a:bodyPr>
          <a:lstStyle/>
          <a:p>
            <a:r>
              <a:rPr lang="en-US" sz="1400" b="1" i="1" dirty="0" smtClean="0"/>
              <a:t>Evaluation &amp; Diagnosis</a:t>
            </a:r>
            <a:endParaRPr lang="en-US" sz="1400" b="1" i="1" dirty="0"/>
          </a:p>
        </p:txBody>
      </p:sp>
      <p:sp>
        <p:nvSpPr>
          <p:cNvPr id="100" name="TextBox 99"/>
          <p:cNvSpPr txBox="1"/>
          <p:nvPr/>
        </p:nvSpPr>
        <p:spPr>
          <a:xfrm>
            <a:off x="1600200" y="1051664"/>
            <a:ext cx="1066800" cy="523220"/>
          </a:xfrm>
          <a:prstGeom prst="rect">
            <a:avLst/>
          </a:prstGeom>
          <a:noFill/>
        </p:spPr>
        <p:txBody>
          <a:bodyPr wrap="square" rtlCol="0">
            <a:spAutoFit/>
          </a:bodyPr>
          <a:lstStyle/>
          <a:p>
            <a:r>
              <a:rPr lang="en-US" sz="1400" dirty="0" smtClean="0">
                <a:solidFill>
                  <a:schemeClr val="bg1"/>
                </a:solidFill>
              </a:rPr>
              <a:t>Pathology:</a:t>
            </a:r>
          </a:p>
          <a:p>
            <a:pPr algn="ctr"/>
            <a:r>
              <a:rPr lang="en-US" sz="1400" dirty="0" smtClean="0">
                <a:solidFill>
                  <a:schemeClr val="bg1"/>
                </a:solidFill>
              </a:rPr>
              <a:t>Biopsy</a:t>
            </a:r>
            <a:endParaRPr lang="en-US" sz="1400" dirty="0">
              <a:solidFill>
                <a:schemeClr val="bg1"/>
              </a:solidFill>
            </a:endParaRPr>
          </a:p>
        </p:txBody>
      </p:sp>
      <p:sp>
        <p:nvSpPr>
          <p:cNvPr id="102" name="TextBox 101"/>
          <p:cNvSpPr txBox="1"/>
          <p:nvPr/>
        </p:nvSpPr>
        <p:spPr>
          <a:xfrm>
            <a:off x="3886200" y="1051664"/>
            <a:ext cx="1188720" cy="523220"/>
          </a:xfrm>
          <a:prstGeom prst="rect">
            <a:avLst/>
          </a:prstGeom>
          <a:noFill/>
        </p:spPr>
        <p:txBody>
          <a:bodyPr wrap="square" rtlCol="0">
            <a:spAutoFit/>
          </a:bodyPr>
          <a:lstStyle/>
          <a:p>
            <a:pPr algn="ctr"/>
            <a:r>
              <a:rPr lang="en-US" sz="1400" dirty="0" smtClean="0">
                <a:solidFill>
                  <a:schemeClr val="bg1"/>
                </a:solidFill>
              </a:rPr>
              <a:t>Imaging:</a:t>
            </a:r>
          </a:p>
          <a:p>
            <a:pPr algn="ctr"/>
            <a:r>
              <a:rPr lang="en-US" sz="1400" dirty="0">
                <a:solidFill>
                  <a:schemeClr val="bg1"/>
                </a:solidFill>
              </a:rPr>
              <a:t>M</a:t>
            </a:r>
            <a:r>
              <a:rPr lang="en-US" sz="1400" dirty="0" smtClean="0">
                <a:solidFill>
                  <a:schemeClr val="bg1"/>
                </a:solidFill>
              </a:rPr>
              <a:t>ammogram</a:t>
            </a:r>
            <a:endParaRPr lang="en-US" sz="1400" dirty="0">
              <a:solidFill>
                <a:schemeClr val="bg1"/>
              </a:solidFill>
            </a:endParaRPr>
          </a:p>
        </p:txBody>
      </p:sp>
      <p:sp>
        <p:nvSpPr>
          <p:cNvPr id="103" name="TextBox 102"/>
          <p:cNvSpPr txBox="1"/>
          <p:nvPr/>
        </p:nvSpPr>
        <p:spPr>
          <a:xfrm>
            <a:off x="6096000" y="965284"/>
            <a:ext cx="2377440" cy="954107"/>
          </a:xfrm>
          <a:prstGeom prst="rect">
            <a:avLst/>
          </a:prstGeom>
          <a:noFill/>
        </p:spPr>
        <p:txBody>
          <a:bodyPr wrap="square" rtlCol="0">
            <a:spAutoFit/>
          </a:bodyPr>
          <a:lstStyle/>
          <a:p>
            <a:r>
              <a:rPr lang="en-US" sz="1400" dirty="0" smtClean="0">
                <a:solidFill>
                  <a:schemeClr val="bg1"/>
                </a:solidFill>
              </a:rPr>
              <a:t>Tumor &amp; Biomarkers:</a:t>
            </a:r>
          </a:p>
          <a:p>
            <a:r>
              <a:rPr lang="en-US" sz="1400" dirty="0" smtClean="0">
                <a:solidFill>
                  <a:schemeClr val="bg1"/>
                </a:solidFill>
              </a:rPr>
              <a:t>HER2 expression</a:t>
            </a:r>
          </a:p>
          <a:p>
            <a:r>
              <a:rPr lang="en-US" sz="1400" dirty="0" smtClean="0">
                <a:solidFill>
                  <a:schemeClr val="bg1"/>
                </a:solidFill>
              </a:rPr>
              <a:t>Hormone receptor expression</a:t>
            </a:r>
          </a:p>
          <a:p>
            <a:endParaRPr lang="en-US" sz="1400" dirty="0" smtClean="0">
              <a:solidFill>
                <a:schemeClr val="bg1"/>
              </a:solidFill>
            </a:endParaRPr>
          </a:p>
        </p:txBody>
      </p:sp>
      <p:sp>
        <p:nvSpPr>
          <p:cNvPr id="105" name="TextBox 104"/>
          <p:cNvSpPr txBox="1"/>
          <p:nvPr/>
        </p:nvSpPr>
        <p:spPr>
          <a:xfrm>
            <a:off x="3657600" y="2336884"/>
            <a:ext cx="1097280" cy="2743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Stage III A</a:t>
            </a:r>
            <a:endParaRPr lang="en-US" sz="1400" dirty="0"/>
          </a:p>
        </p:txBody>
      </p:sp>
      <p:sp>
        <p:nvSpPr>
          <p:cNvPr id="106" name="TextBox 105"/>
          <p:cNvSpPr txBox="1"/>
          <p:nvPr/>
        </p:nvSpPr>
        <p:spPr>
          <a:xfrm>
            <a:off x="5105400" y="2333907"/>
            <a:ext cx="1097280" cy="2743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Stage IIIB/C</a:t>
            </a:r>
            <a:endParaRPr lang="en-US" sz="1400" dirty="0"/>
          </a:p>
        </p:txBody>
      </p:sp>
      <p:sp>
        <p:nvSpPr>
          <p:cNvPr id="113" name="TextBox 112"/>
          <p:cNvSpPr txBox="1"/>
          <p:nvPr/>
        </p:nvSpPr>
        <p:spPr>
          <a:xfrm>
            <a:off x="6324600" y="2339861"/>
            <a:ext cx="1097280" cy="2743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De novo</a:t>
            </a:r>
            <a:endParaRPr lang="en-US" sz="1400" dirty="0"/>
          </a:p>
        </p:txBody>
      </p:sp>
      <p:sp>
        <p:nvSpPr>
          <p:cNvPr id="115" name="TextBox 114"/>
          <p:cNvSpPr txBox="1"/>
          <p:nvPr/>
        </p:nvSpPr>
        <p:spPr>
          <a:xfrm>
            <a:off x="7772400" y="2336884"/>
            <a:ext cx="1188720" cy="2743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1400" dirty="0" smtClean="0"/>
              <a:t>Prev. treated</a:t>
            </a:r>
            <a:endParaRPr lang="en-US" sz="1400" dirty="0"/>
          </a:p>
        </p:txBody>
      </p:sp>
      <p:cxnSp>
        <p:nvCxnSpPr>
          <p:cNvPr id="116" name="Elbow Connector 115"/>
          <p:cNvCxnSpPr>
            <a:stCxn id="11" idx="2"/>
            <a:endCxn id="105" idx="0"/>
          </p:cNvCxnSpPr>
          <p:nvPr/>
        </p:nvCxnSpPr>
        <p:spPr>
          <a:xfrm rot="5400000">
            <a:off x="4465320" y="1894924"/>
            <a:ext cx="182880" cy="7010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28" name="Elbow Connector 127"/>
          <p:cNvCxnSpPr>
            <a:stCxn id="11" idx="2"/>
            <a:endCxn id="106" idx="0"/>
          </p:cNvCxnSpPr>
          <p:nvPr/>
        </p:nvCxnSpPr>
        <p:spPr>
          <a:xfrm rot="16200000" flipH="1">
            <a:off x="5190709" y="1870575"/>
            <a:ext cx="179903" cy="74676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33" name="Elbow Connector 132"/>
          <p:cNvCxnSpPr>
            <a:stCxn id="10" idx="2"/>
            <a:endCxn id="113" idx="0"/>
          </p:cNvCxnSpPr>
          <p:nvPr/>
        </p:nvCxnSpPr>
        <p:spPr>
          <a:xfrm rot="5400000">
            <a:off x="7176552" y="1850692"/>
            <a:ext cx="185857" cy="79248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41" name="Elbow Connector 140"/>
          <p:cNvCxnSpPr>
            <a:stCxn id="10" idx="2"/>
            <a:endCxn id="115" idx="0"/>
          </p:cNvCxnSpPr>
          <p:nvPr/>
        </p:nvCxnSpPr>
        <p:spPr>
          <a:xfrm rot="16200000" flipH="1">
            <a:off x="7924800" y="1894924"/>
            <a:ext cx="182880" cy="7010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145" name="TextBox 144"/>
          <p:cNvSpPr txBox="1"/>
          <p:nvPr/>
        </p:nvSpPr>
        <p:spPr>
          <a:xfrm>
            <a:off x="3581400" y="2830577"/>
            <a:ext cx="3200400" cy="868680"/>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r>
              <a:rPr lang="en-US" sz="1400" b="1" dirty="0" err="1" smtClean="0"/>
              <a:t>Neoadjuvant</a:t>
            </a:r>
            <a:r>
              <a:rPr lang="en-US" sz="1400" b="1" dirty="0" smtClean="0"/>
              <a:t> Treatment:</a:t>
            </a:r>
          </a:p>
          <a:p>
            <a:r>
              <a:rPr lang="en-US" sz="1400" dirty="0" smtClean="0"/>
              <a:t>ER+/PR+ : </a:t>
            </a:r>
            <a:r>
              <a:rPr lang="en-US" sz="1400" dirty="0" err="1" smtClean="0"/>
              <a:t>Tamoxifen</a:t>
            </a:r>
            <a:r>
              <a:rPr lang="en-US" sz="1400" dirty="0" smtClean="0"/>
              <a:t>/</a:t>
            </a:r>
            <a:r>
              <a:rPr lang="en-US" sz="1400" dirty="0" err="1" smtClean="0"/>
              <a:t>Monotherapy</a:t>
            </a:r>
            <a:r>
              <a:rPr lang="en-US" sz="1400" dirty="0" smtClean="0"/>
              <a:t> chemo</a:t>
            </a:r>
          </a:p>
          <a:p>
            <a:r>
              <a:rPr lang="en-US" sz="1400" dirty="0" smtClean="0"/>
              <a:t>HER2+: </a:t>
            </a:r>
            <a:r>
              <a:rPr lang="en-US" sz="1400" dirty="0" err="1" smtClean="0"/>
              <a:t>Trastuzumab</a:t>
            </a:r>
            <a:r>
              <a:rPr lang="en-US" sz="1400" dirty="0" smtClean="0"/>
              <a:t> + </a:t>
            </a:r>
            <a:r>
              <a:rPr lang="en-US" sz="1400" dirty="0" err="1" smtClean="0"/>
              <a:t>taxane</a:t>
            </a:r>
            <a:endParaRPr lang="en-US" sz="1400" dirty="0" smtClean="0"/>
          </a:p>
          <a:p>
            <a:r>
              <a:rPr lang="en-US" sz="1400" dirty="0" smtClean="0"/>
              <a:t>Triple Negative: </a:t>
            </a:r>
            <a:r>
              <a:rPr lang="en-US" sz="1400" dirty="0" err="1" smtClean="0"/>
              <a:t>Taxane</a:t>
            </a:r>
            <a:endParaRPr lang="en-US" sz="1400" dirty="0"/>
          </a:p>
        </p:txBody>
      </p:sp>
      <p:cxnSp>
        <p:nvCxnSpPr>
          <p:cNvPr id="147" name="Elbow Connector 146"/>
          <p:cNvCxnSpPr>
            <a:stCxn id="105" idx="2"/>
            <a:endCxn id="145" idx="0"/>
          </p:cNvCxnSpPr>
          <p:nvPr/>
        </p:nvCxnSpPr>
        <p:spPr>
          <a:xfrm rot="16200000" flipH="1">
            <a:off x="4584234" y="2233210"/>
            <a:ext cx="219373" cy="97536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51" name="Elbow Connector 150"/>
          <p:cNvCxnSpPr>
            <a:stCxn id="106" idx="2"/>
            <a:endCxn id="145" idx="0"/>
          </p:cNvCxnSpPr>
          <p:nvPr/>
        </p:nvCxnSpPr>
        <p:spPr>
          <a:xfrm rot="5400000">
            <a:off x="5306645" y="2483182"/>
            <a:ext cx="222350" cy="4724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163" name="TextBox 162"/>
          <p:cNvSpPr txBox="1"/>
          <p:nvPr/>
        </p:nvSpPr>
        <p:spPr>
          <a:xfrm>
            <a:off x="1828800" y="3784684"/>
            <a:ext cx="2926080" cy="457200"/>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400" b="1" dirty="0" smtClean="0"/>
              <a:t>Surgery ± Radiation ± Chemotherapy</a:t>
            </a:r>
          </a:p>
          <a:p>
            <a:pPr algn="ctr"/>
            <a:r>
              <a:rPr lang="en-US" sz="1400" b="1" dirty="0" smtClean="0"/>
              <a:t>Lumpectomy Mastectomy</a:t>
            </a:r>
          </a:p>
        </p:txBody>
      </p:sp>
      <p:cxnSp>
        <p:nvCxnSpPr>
          <p:cNvPr id="164" name="Elbow Connector 163"/>
          <p:cNvCxnSpPr>
            <a:stCxn id="105" idx="2"/>
            <a:endCxn id="163" idx="0"/>
          </p:cNvCxnSpPr>
          <p:nvPr/>
        </p:nvCxnSpPr>
        <p:spPr>
          <a:xfrm rot="5400000">
            <a:off x="3162300" y="2740744"/>
            <a:ext cx="1173480" cy="914400"/>
          </a:xfrm>
          <a:prstGeom prst="bentConnector3">
            <a:avLst>
              <a:gd name="adj1" fmla="val 9858"/>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69" name="Elbow Connector 168"/>
          <p:cNvCxnSpPr>
            <a:stCxn id="8" idx="2"/>
            <a:endCxn id="163" idx="0"/>
          </p:cNvCxnSpPr>
          <p:nvPr/>
        </p:nvCxnSpPr>
        <p:spPr>
          <a:xfrm rot="16200000" flipH="1">
            <a:off x="1310640" y="1803484"/>
            <a:ext cx="1630680" cy="233172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73" name="Elbow Connector 172"/>
          <p:cNvCxnSpPr>
            <a:stCxn id="9" idx="2"/>
            <a:endCxn id="163" idx="0"/>
          </p:cNvCxnSpPr>
          <p:nvPr/>
        </p:nvCxnSpPr>
        <p:spPr>
          <a:xfrm rot="16200000" flipH="1">
            <a:off x="2186940" y="2679784"/>
            <a:ext cx="1630680" cy="57912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77" name="Elbow Connector 176"/>
          <p:cNvCxnSpPr>
            <a:stCxn id="145" idx="2"/>
            <a:endCxn id="163" idx="0"/>
          </p:cNvCxnSpPr>
          <p:nvPr/>
        </p:nvCxnSpPr>
        <p:spPr>
          <a:xfrm rot="5400000">
            <a:off x="4194007" y="2797090"/>
            <a:ext cx="85427" cy="188976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183" name="TextBox 182"/>
          <p:cNvSpPr txBox="1"/>
          <p:nvPr/>
        </p:nvSpPr>
        <p:spPr>
          <a:xfrm>
            <a:off x="1706880" y="4424764"/>
            <a:ext cx="2011680" cy="369332"/>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tIns="0" bIns="0" rtlCol="0">
            <a:spAutoFit/>
          </a:bodyPr>
          <a:lstStyle/>
          <a:p>
            <a:pPr algn="ctr"/>
            <a:r>
              <a:rPr lang="en-US" sz="1200" b="1" dirty="0" smtClean="0"/>
              <a:t>Hormone Positive</a:t>
            </a:r>
          </a:p>
          <a:p>
            <a:pPr algn="ctr"/>
            <a:r>
              <a:rPr lang="en-US" sz="1200" dirty="0" err="1" smtClean="0"/>
              <a:t>Tamoxifen</a:t>
            </a:r>
            <a:r>
              <a:rPr lang="en-US" sz="1200" dirty="0" smtClean="0"/>
              <a:t> / AI + CT</a:t>
            </a:r>
            <a:endParaRPr lang="en-US" sz="1200" dirty="0"/>
          </a:p>
        </p:txBody>
      </p:sp>
      <p:sp>
        <p:nvSpPr>
          <p:cNvPr id="184" name="TextBox 183"/>
          <p:cNvSpPr txBox="1"/>
          <p:nvPr/>
        </p:nvSpPr>
        <p:spPr>
          <a:xfrm>
            <a:off x="3901440" y="4394284"/>
            <a:ext cx="2377440" cy="369332"/>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tIns="0" bIns="0" rtlCol="0">
            <a:spAutoFit/>
          </a:bodyPr>
          <a:lstStyle/>
          <a:p>
            <a:pPr algn="ctr"/>
            <a:r>
              <a:rPr lang="en-US" sz="1200" b="1" dirty="0" smtClean="0"/>
              <a:t>HER2+</a:t>
            </a:r>
          </a:p>
          <a:p>
            <a:pPr algn="ctr"/>
            <a:r>
              <a:rPr lang="en-US" sz="1200" dirty="0" err="1" smtClean="0"/>
              <a:t>Trastuzumab</a:t>
            </a:r>
            <a:r>
              <a:rPr lang="en-US" sz="1200" dirty="0" smtClean="0"/>
              <a:t> + CT</a:t>
            </a:r>
            <a:endParaRPr lang="en-US" sz="1200" dirty="0"/>
          </a:p>
        </p:txBody>
      </p:sp>
      <p:sp>
        <p:nvSpPr>
          <p:cNvPr id="186" name="TextBox 185"/>
          <p:cNvSpPr txBox="1"/>
          <p:nvPr/>
        </p:nvSpPr>
        <p:spPr>
          <a:xfrm>
            <a:off x="6461760" y="4394284"/>
            <a:ext cx="1920240" cy="369332"/>
          </a:xfrm>
          <a:prstGeom prst="rect">
            <a:avLst/>
          </a:prstGeom>
          <a:solidFill>
            <a:schemeClr val="accent6">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tIns="0" bIns="0" rtlCol="0">
            <a:spAutoFit/>
          </a:bodyPr>
          <a:lstStyle/>
          <a:p>
            <a:pPr algn="ctr"/>
            <a:r>
              <a:rPr lang="en-US" sz="1200" b="1" dirty="0" smtClean="0"/>
              <a:t>Triple Negative</a:t>
            </a:r>
          </a:p>
          <a:p>
            <a:pPr algn="ctr"/>
            <a:r>
              <a:rPr lang="en-US" sz="1200" dirty="0" err="1" smtClean="0"/>
              <a:t>Monotherapy</a:t>
            </a:r>
            <a:r>
              <a:rPr lang="en-US" sz="1200" dirty="0" smtClean="0"/>
              <a:t> CT</a:t>
            </a:r>
            <a:endParaRPr lang="en-US" sz="1200" dirty="0"/>
          </a:p>
        </p:txBody>
      </p:sp>
      <p:sp>
        <p:nvSpPr>
          <p:cNvPr id="187" name="Left Bracket 186"/>
          <p:cNvSpPr/>
          <p:nvPr/>
        </p:nvSpPr>
        <p:spPr>
          <a:xfrm rot="16200000">
            <a:off x="7581901" y="1308184"/>
            <a:ext cx="76198" cy="2590800"/>
          </a:xfrm>
          <a:prstGeom prst="leftBracket">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189" name="Bent Arrow 188"/>
          <p:cNvSpPr/>
          <p:nvPr/>
        </p:nvSpPr>
        <p:spPr>
          <a:xfrm rot="10800000">
            <a:off x="8458200" y="2794084"/>
            <a:ext cx="457200" cy="2362200"/>
          </a:xfrm>
          <a:prstGeom prst="bentArrow">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1" name="Elbow Connector 190"/>
          <p:cNvCxnSpPr>
            <a:stCxn id="163" idx="2"/>
            <a:endCxn id="183" idx="0"/>
          </p:cNvCxnSpPr>
          <p:nvPr/>
        </p:nvCxnSpPr>
        <p:spPr>
          <a:xfrm rot="5400000">
            <a:off x="2910840" y="4043764"/>
            <a:ext cx="182880" cy="57912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94" name="Elbow Connector 193"/>
          <p:cNvCxnSpPr>
            <a:stCxn id="163" idx="2"/>
            <a:endCxn id="184" idx="0"/>
          </p:cNvCxnSpPr>
          <p:nvPr/>
        </p:nvCxnSpPr>
        <p:spPr>
          <a:xfrm rot="16200000" flipH="1">
            <a:off x="4114800" y="3418924"/>
            <a:ext cx="152400" cy="179832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97" name="Elbow Connector 196"/>
          <p:cNvCxnSpPr>
            <a:stCxn id="163" idx="2"/>
            <a:endCxn id="186" idx="0"/>
          </p:cNvCxnSpPr>
          <p:nvPr/>
        </p:nvCxnSpPr>
        <p:spPr>
          <a:xfrm rot="16200000" flipH="1">
            <a:off x="5280660" y="2253064"/>
            <a:ext cx="152400" cy="41300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200" name="TextBox 199"/>
          <p:cNvSpPr txBox="1"/>
          <p:nvPr/>
        </p:nvSpPr>
        <p:spPr>
          <a:xfrm>
            <a:off x="1691640" y="4934887"/>
            <a:ext cx="2011680" cy="640080"/>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smtClean="0"/>
              <a:t>Pre-</a:t>
            </a:r>
            <a:r>
              <a:rPr lang="en-US" sz="1200" b="1" dirty="0" err="1" smtClean="0"/>
              <a:t>Meno</a:t>
            </a:r>
            <a:r>
              <a:rPr lang="en-US" sz="1200" b="1" dirty="0" smtClean="0"/>
              <a:t>: </a:t>
            </a:r>
            <a:r>
              <a:rPr lang="en-US" sz="1200" b="1" dirty="0" err="1" smtClean="0"/>
              <a:t>Tamxifen</a:t>
            </a:r>
            <a:r>
              <a:rPr lang="en-US" sz="1200" b="1" dirty="0" smtClean="0"/>
              <a:t>/ ovarian </a:t>
            </a:r>
            <a:r>
              <a:rPr lang="en-US" sz="1200" b="1" dirty="0" err="1" smtClean="0"/>
              <a:t>supresssion</a:t>
            </a:r>
            <a:endParaRPr lang="en-US" sz="1200" b="1" dirty="0" smtClean="0"/>
          </a:p>
          <a:p>
            <a:pPr algn="ctr"/>
            <a:r>
              <a:rPr lang="en-US" sz="1200" b="1" dirty="0" smtClean="0"/>
              <a:t>Post-</a:t>
            </a:r>
            <a:r>
              <a:rPr lang="en-US" sz="1200" b="1" dirty="0" err="1" smtClean="0"/>
              <a:t>Meno</a:t>
            </a:r>
            <a:r>
              <a:rPr lang="en-US" sz="1200" b="1" dirty="0" smtClean="0"/>
              <a:t>: </a:t>
            </a:r>
            <a:r>
              <a:rPr lang="en-US" sz="1200" b="1" dirty="0" err="1" smtClean="0"/>
              <a:t>Tamoxifen</a:t>
            </a:r>
            <a:r>
              <a:rPr lang="en-US" sz="1200" b="1" dirty="0" smtClean="0"/>
              <a:t>/ AI/ </a:t>
            </a:r>
            <a:r>
              <a:rPr lang="en-US" sz="1200" b="1" dirty="0" err="1" smtClean="0"/>
              <a:t>Ibrance</a:t>
            </a:r>
            <a:endParaRPr lang="en-US" sz="1200" b="1" dirty="0" smtClean="0"/>
          </a:p>
        </p:txBody>
      </p:sp>
      <p:sp>
        <p:nvSpPr>
          <p:cNvPr id="201" name="TextBox 200"/>
          <p:cNvSpPr txBox="1"/>
          <p:nvPr/>
        </p:nvSpPr>
        <p:spPr>
          <a:xfrm>
            <a:off x="3886200" y="4927684"/>
            <a:ext cx="2377440" cy="640080"/>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err="1" smtClean="0"/>
              <a:t>Pertuzumab</a:t>
            </a:r>
            <a:r>
              <a:rPr lang="en-US" sz="1200" b="1" dirty="0" smtClean="0"/>
              <a:t> + </a:t>
            </a:r>
            <a:r>
              <a:rPr lang="en-US" sz="1200" b="1" dirty="0" err="1" smtClean="0"/>
              <a:t>Trastuzumab</a:t>
            </a:r>
            <a:r>
              <a:rPr lang="en-US" sz="1200" b="1" dirty="0" smtClean="0"/>
              <a:t> + </a:t>
            </a:r>
            <a:r>
              <a:rPr lang="en-US" sz="1200" b="1" dirty="0" err="1" smtClean="0"/>
              <a:t>Taxane</a:t>
            </a:r>
            <a:endParaRPr lang="en-US" sz="1200" b="1" dirty="0" smtClean="0"/>
          </a:p>
          <a:p>
            <a:pPr algn="ctr"/>
            <a:r>
              <a:rPr lang="en-US" sz="1200" b="1" dirty="0" err="1" smtClean="0"/>
              <a:t>Trastuzumab</a:t>
            </a:r>
            <a:r>
              <a:rPr lang="en-US" sz="1200" b="1" dirty="0" smtClean="0"/>
              <a:t> + </a:t>
            </a:r>
            <a:r>
              <a:rPr lang="en-US" sz="1200" b="1" dirty="0" err="1" smtClean="0"/>
              <a:t>Capecitabine</a:t>
            </a:r>
            <a:endParaRPr lang="en-US" sz="1200" b="1" dirty="0" smtClean="0"/>
          </a:p>
          <a:p>
            <a:pPr algn="ctr"/>
            <a:r>
              <a:rPr lang="en-US" sz="1200" b="1" dirty="0" err="1" smtClean="0"/>
              <a:t>Trastuzumab</a:t>
            </a:r>
            <a:r>
              <a:rPr lang="en-US" sz="1200" b="1" dirty="0" smtClean="0"/>
              <a:t> + </a:t>
            </a:r>
            <a:r>
              <a:rPr lang="en-US" sz="1200" b="1" dirty="0" err="1" smtClean="0"/>
              <a:t>Vinorelbine</a:t>
            </a:r>
            <a:endParaRPr lang="en-US" sz="1200" b="1" dirty="0" smtClean="0"/>
          </a:p>
        </p:txBody>
      </p:sp>
      <p:sp>
        <p:nvSpPr>
          <p:cNvPr id="202" name="TextBox 201"/>
          <p:cNvSpPr txBox="1"/>
          <p:nvPr/>
        </p:nvSpPr>
        <p:spPr>
          <a:xfrm>
            <a:off x="6431280" y="4927684"/>
            <a:ext cx="192024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err="1" smtClean="0"/>
              <a:t>Monotherapy</a:t>
            </a:r>
            <a:r>
              <a:rPr lang="en-US" sz="1200" b="1" dirty="0" smtClean="0"/>
              <a:t> CT</a:t>
            </a:r>
          </a:p>
          <a:p>
            <a:pPr algn="ctr"/>
            <a:r>
              <a:rPr lang="en-US" sz="1200" b="1" dirty="0" smtClean="0"/>
              <a:t>Combination CT</a:t>
            </a:r>
          </a:p>
        </p:txBody>
      </p:sp>
      <p:sp>
        <p:nvSpPr>
          <p:cNvPr id="203" name="TextBox 202"/>
          <p:cNvSpPr txBox="1"/>
          <p:nvPr/>
        </p:nvSpPr>
        <p:spPr>
          <a:xfrm>
            <a:off x="6400800" y="5710535"/>
            <a:ext cx="192024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err="1" smtClean="0"/>
              <a:t>Monotherapy</a:t>
            </a:r>
            <a:r>
              <a:rPr lang="en-US" sz="1200" b="1" dirty="0" smtClean="0"/>
              <a:t> CT</a:t>
            </a:r>
          </a:p>
          <a:p>
            <a:pPr algn="ctr"/>
            <a:r>
              <a:rPr lang="en-US" sz="1200" b="1" dirty="0" smtClean="0"/>
              <a:t>Combination CT</a:t>
            </a:r>
          </a:p>
        </p:txBody>
      </p:sp>
      <p:sp>
        <p:nvSpPr>
          <p:cNvPr id="204" name="TextBox 203"/>
          <p:cNvSpPr txBox="1"/>
          <p:nvPr/>
        </p:nvSpPr>
        <p:spPr>
          <a:xfrm>
            <a:off x="6400800" y="6294819"/>
            <a:ext cx="192024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err="1" smtClean="0"/>
              <a:t>Monotherapy</a:t>
            </a:r>
            <a:r>
              <a:rPr lang="en-US" sz="1200" b="1" dirty="0" smtClean="0"/>
              <a:t> CT</a:t>
            </a:r>
          </a:p>
          <a:p>
            <a:pPr algn="ctr"/>
            <a:r>
              <a:rPr lang="en-US" sz="1200" b="1" dirty="0" smtClean="0"/>
              <a:t>Combination CT</a:t>
            </a:r>
          </a:p>
        </p:txBody>
      </p:sp>
      <p:sp>
        <p:nvSpPr>
          <p:cNvPr id="205" name="TextBox 204"/>
          <p:cNvSpPr txBox="1"/>
          <p:nvPr/>
        </p:nvSpPr>
        <p:spPr>
          <a:xfrm>
            <a:off x="1676400" y="5685219"/>
            <a:ext cx="201168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err="1" smtClean="0"/>
              <a:t>Monotherapy</a:t>
            </a:r>
            <a:r>
              <a:rPr lang="en-US" sz="1200" b="1" dirty="0" smtClean="0"/>
              <a:t> CT</a:t>
            </a:r>
          </a:p>
          <a:p>
            <a:pPr algn="ctr"/>
            <a:r>
              <a:rPr lang="en-US" sz="1200" b="1" dirty="0" smtClean="0"/>
              <a:t>Combination CT</a:t>
            </a:r>
          </a:p>
        </p:txBody>
      </p:sp>
      <p:sp>
        <p:nvSpPr>
          <p:cNvPr id="206" name="TextBox 205"/>
          <p:cNvSpPr txBox="1"/>
          <p:nvPr/>
        </p:nvSpPr>
        <p:spPr>
          <a:xfrm>
            <a:off x="1676400" y="6294819"/>
            <a:ext cx="201168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err="1" smtClean="0"/>
              <a:t>Monotherapy</a:t>
            </a:r>
            <a:r>
              <a:rPr lang="en-US" sz="1200" b="1" dirty="0" smtClean="0"/>
              <a:t> CT</a:t>
            </a:r>
          </a:p>
          <a:p>
            <a:pPr algn="ctr"/>
            <a:r>
              <a:rPr lang="en-US" sz="1200" b="1" dirty="0" smtClean="0"/>
              <a:t>Combination CT</a:t>
            </a:r>
          </a:p>
        </p:txBody>
      </p:sp>
      <p:sp>
        <p:nvSpPr>
          <p:cNvPr id="207" name="TextBox 206"/>
          <p:cNvSpPr txBox="1"/>
          <p:nvPr/>
        </p:nvSpPr>
        <p:spPr>
          <a:xfrm>
            <a:off x="3870960" y="5685219"/>
            <a:ext cx="237744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smtClean="0"/>
              <a:t>Ado-</a:t>
            </a:r>
            <a:r>
              <a:rPr lang="en-US" sz="1200" b="1" dirty="0" err="1" smtClean="0"/>
              <a:t>trastuzumab</a:t>
            </a:r>
            <a:r>
              <a:rPr lang="en-US" sz="1200" b="1" dirty="0" smtClean="0"/>
              <a:t> </a:t>
            </a:r>
            <a:r>
              <a:rPr lang="en-US" sz="1200" b="1" dirty="0" err="1" smtClean="0"/>
              <a:t>emtansine</a:t>
            </a:r>
            <a:endParaRPr lang="en-US" sz="1200" b="1" dirty="0" smtClean="0"/>
          </a:p>
          <a:p>
            <a:pPr algn="ctr"/>
            <a:r>
              <a:rPr lang="en-US" sz="1200" b="1" dirty="0" err="1" smtClean="0"/>
              <a:t>Lapatinib</a:t>
            </a:r>
            <a:r>
              <a:rPr lang="en-US" sz="1200" b="1" dirty="0" smtClean="0"/>
              <a:t> + </a:t>
            </a:r>
            <a:r>
              <a:rPr lang="en-US" sz="1200" b="1" dirty="0" err="1"/>
              <a:t>C</a:t>
            </a:r>
            <a:r>
              <a:rPr lang="en-US" sz="1200" b="1" dirty="0" err="1" smtClean="0"/>
              <a:t>apecitabine</a:t>
            </a:r>
            <a:endParaRPr lang="en-US" sz="1200" b="1" dirty="0" smtClean="0"/>
          </a:p>
        </p:txBody>
      </p:sp>
      <p:sp>
        <p:nvSpPr>
          <p:cNvPr id="208" name="TextBox 207"/>
          <p:cNvSpPr txBox="1"/>
          <p:nvPr/>
        </p:nvSpPr>
        <p:spPr>
          <a:xfrm>
            <a:off x="3886200" y="6294819"/>
            <a:ext cx="2377440" cy="461665"/>
          </a:xfrm>
          <a:prstGeom prst="rect">
            <a:avLst/>
          </a:prstGeom>
          <a:solidFill>
            <a:schemeClr val="accent6">
              <a:lumMod val="75000"/>
            </a:schemeClr>
          </a:solidFill>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45720" rIns="0" rtlCol="0">
            <a:spAutoFit/>
          </a:bodyPr>
          <a:lstStyle/>
          <a:p>
            <a:pPr algn="ctr"/>
            <a:r>
              <a:rPr lang="en-US" sz="1200" b="1" dirty="0" smtClean="0"/>
              <a:t>Ado-</a:t>
            </a:r>
            <a:r>
              <a:rPr lang="en-US" sz="1200" b="1" dirty="0" err="1" smtClean="0"/>
              <a:t>trastuzumab</a:t>
            </a:r>
            <a:r>
              <a:rPr lang="en-US" sz="1200" b="1" dirty="0" smtClean="0"/>
              <a:t> </a:t>
            </a:r>
            <a:r>
              <a:rPr lang="en-US" sz="1200" b="1" dirty="0" err="1" smtClean="0"/>
              <a:t>emtansine</a:t>
            </a:r>
            <a:endParaRPr lang="en-US" sz="1200" b="1" dirty="0" smtClean="0"/>
          </a:p>
          <a:p>
            <a:pPr algn="ctr"/>
            <a:r>
              <a:rPr lang="en-US" sz="1200" b="1" dirty="0" err="1" smtClean="0"/>
              <a:t>Lapatinib</a:t>
            </a:r>
            <a:r>
              <a:rPr lang="en-US" sz="1200" b="1" dirty="0" smtClean="0"/>
              <a:t> + </a:t>
            </a:r>
            <a:r>
              <a:rPr lang="en-US" sz="1200" b="1" dirty="0" err="1"/>
              <a:t>C</a:t>
            </a:r>
            <a:r>
              <a:rPr lang="en-US" sz="1200" b="1" dirty="0" err="1" smtClean="0"/>
              <a:t>apecitabine</a:t>
            </a:r>
            <a:endParaRPr lang="en-US" sz="1200" b="1" dirty="0" smtClean="0"/>
          </a:p>
        </p:txBody>
      </p:sp>
      <p:sp>
        <p:nvSpPr>
          <p:cNvPr id="210" name="TextBox 209"/>
          <p:cNvSpPr txBox="1"/>
          <p:nvPr/>
        </p:nvSpPr>
        <p:spPr>
          <a:xfrm>
            <a:off x="914400" y="5080084"/>
            <a:ext cx="1219200" cy="307777"/>
          </a:xfrm>
          <a:prstGeom prst="rect">
            <a:avLst/>
          </a:prstGeom>
          <a:noFill/>
        </p:spPr>
        <p:txBody>
          <a:bodyPr wrap="square" rtlCol="0">
            <a:spAutoFit/>
          </a:bodyPr>
          <a:lstStyle/>
          <a:p>
            <a:r>
              <a:rPr lang="en-US" sz="1400" b="1" dirty="0" smtClean="0"/>
              <a:t>1</a:t>
            </a:r>
            <a:r>
              <a:rPr lang="en-US" sz="1400" b="1" baseline="30000" dirty="0" smtClean="0"/>
              <a:t>st</a:t>
            </a:r>
            <a:r>
              <a:rPr lang="en-US" sz="1400" b="1" dirty="0" smtClean="0"/>
              <a:t> Line</a:t>
            </a:r>
            <a:endParaRPr lang="en-US" sz="1400" b="1" dirty="0"/>
          </a:p>
        </p:txBody>
      </p:sp>
      <p:sp>
        <p:nvSpPr>
          <p:cNvPr id="211" name="TextBox 210"/>
          <p:cNvSpPr txBox="1"/>
          <p:nvPr/>
        </p:nvSpPr>
        <p:spPr>
          <a:xfrm>
            <a:off x="914400" y="5762907"/>
            <a:ext cx="1219200" cy="307777"/>
          </a:xfrm>
          <a:prstGeom prst="rect">
            <a:avLst/>
          </a:prstGeom>
          <a:noFill/>
        </p:spPr>
        <p:txBody>
          <a:bodyPr wrap="square" rtlCol="0">
            <a:spAutoFit/>
          </a:bodyPr>
          <a:lstStyle/>
          <a:p>
            <a:r>
              <a:rPr lang="en-US" sz="1400" b="1" dirty="0" smtClean="0"/>
              <a:t>2</a:t>
            </a:r>
            <a:r>
              <a:rPr lang="en-US" sz="1400" b="1" baseline="30000" dirty="0" smtClean="0"/>
              <a:t>nd</a:t>
            </a:r>
            <a:r>
              <a:rPr lang="en-US" sz="1400" b="1" dirty="0" smtClean="0"/>
              <a:t> Line</a:t>
            </a:r>
            <a:endParaRPr lang="en-US" sz="1400" b="1" dirty="0"/>
          </a:p>
        </p:txBody>
      </p:sp>
      <p:sp>
        <p:nvSpPr>
          <p:cNvPr id="212" name="TextBox 211"/>
          <p:cNvSpPr txBox="1"/>
          <p:nvPr/>
        </p:nvSpPr>
        <p:spPr>
          <a:xfrm>
            <a:off x="914400" y="6372507"/>
            <a:ext cx="1219200" cy="307777"/>
          </a:xfrm>
          <a:prstGeom prst="rect">
            <a:avLst/>
          </a:prstGeom>
          <a:noFill/>
        </p:spPr>
        <p:txBody>
          <a:bodyPr wrap="square" rtlCol="0">
            <a:spAutoFit/>
          </a:bodyPr>
          <a:lstStyle/>
          <a:p>
            <a:r>
              <a:rPr lang="en-US" sz="1400" b="1" dirty="0" smtClean="0"/>
              <a:t>3</a:t>
            </a:r>
            <a:r>
              <a:rPr lang="en-US" sz="1400" b="1" baseline="30000" dirty="0" smtClean="0"/>
              <a:t>rd</a:t>
            </a:r>
            <a:r>
              <a:rPr lang="en-US" sz="1400" b="1" dirty="0" smtClean="0"/>
              <a:t> Line</a:t>
            </a:r>
            <a:endParaRPr lang="en-US" sz="1400" b="1" dirty="0"/>
          </a:p>
        </p:txBody>
      </p:sp>
      <p:sp>
        <p:nvSpPr>
          <p:cNvPr id="217" name="TextBox 216"/>
          <p:cNvSpPr txBox="1"/>
          <p:nvPr/>
        </p:nvSpPr>
        <p:spPr>
          <a:xfrm>
            <a:off x="76200" y="3337664"/>
            <a:ext cx="1524000" cy="523220"/>
          </a:xfrm>
          <a:prstGeom prst="rect">
            <a:avLst/>
          </a:prstGeom>
          <a:noFill/>
        </p:spPr>
        <p:txBody>
          <a:bodyPr wrap="square" rtlCol="0">
            <a:spAutoFit/>
          </a:bodyPr>
          <a:lstStyle/>
          <a:p>
            <a:r>
              <a:rPr lang="en-US" sz="1400" b="1" i="1" dirty="0" smtClean="0"/>
              <a:t>Surgical </a:t>
            </a:r>
          </a:p>
          <a:p>
            <a:r>
              <a:rPr lang="en-US" sz="1400" b="1" i="1" dirty="0" smtClean="0"/>
              <a:t>Resection</a:t>
            </a:r>
            <a:endParaRPr lang="en-US" sz="1400" b="1" i="1" dirty="0"/>
          </a:p>
        </p:txBody>
      </p:sp>
      <p:sp>
        <p:nvSpPr>
          <p:cNvPr id="218" name="TextBox 217"/>
          <p:cNvSpPr txBox="1"/>
          <p:nvPr/>
        </p:nvSpPr>
        <p:spPr>
          <a:xfrm>
            <a:off x="76200" y="4328264"/>
            <a:ext cx="1524000" cy="523220"/>
          </a:xfrm>
          <a:prstGeom prst="rect">
            <a:avLst/>
          </a:prstGeom>
          <a:noFill/>
        </p:spPr>
        <p:txBody>
          <a:bodyPr wrap="square" rtlCol="0">
            <a:spAutoFit/>
          </a:bodyPr>
          <a:lstStyle/>
          <a:p>
            <a:r>
              <a:rPr lang="en-US" sz="1400" b="1" i="1" dirty="0" smtClean="0"/>
              <a:t>Adjuvant Treatment</a:t>
            </a:r>
            <a:endParaRPr lang="en-US" sz="1400" b="1" i="1" dirty="0"/>
          </a:p>
        </p:txBody>
      </p:sp>
      <p:cxnSp>
        <p:nvCxnSpPr>
          <p:cNvPr id="219" name="Elbow Connector 218"/>
          <p:cNvCxnSpPr>
            <a:stCxn id="183" idx="2"/>
            <a:endCxn id="200" idx="0"/>
          </p:cNvCxnSpPr>
          <p:nvPr/>
        </p:nvCxnSpPr>
        <p:spPr>
          <a:xfrm rot="5400000">
            <a:off x="2634705" y="4856871"/>
            <a:ext cx="140791" cy="152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22" name="Elbow Connector 221"/>
          <p:cNvCxnSpPr>
            <a:stCxn id="200" idx="2"/>
            <a:endCxn id="205" idx="0"/>
          </p:cNvCxnSpPr>
          <p:nvPr/>
        </p:nvCxnSpPr>
        <p:spPr>
          <a:xfrm rot="5400000">
            <a:off x="2634734" y="5622473"/>
            <a:ext cx="110252" cy="152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25" name="Elbow Connector 224"/>
          <p:cNvCxnSpPr>
            <a:stCxn id="205" idx="2"/>
            <a:endCxn id="206" idx="0"/>
          </p:cNvCxnSpPr>
          <p:nvPr/>
        </p:nvCxnSpPr>
        <p:spPr>
          <a:xfrm rot="5400000">
            <a:off x="2608273" y="6220851"/>
            <a:ext cx="147935" cy="1588"/>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28" name="Elbow Connector 227"/>
          <p:cNvCxnSpPr>
            <a:stCxn id="184" idx="2"/>
            <a:endCxn id="201" idx="0"/>
          </p:cNvCxnSpPr>
          <p:nvPr/>
        </p:nvCxnSpPr>
        <p:spPr>
          <a:xfrm rot="5400000">
            <a:off x="5000506" y="4838030"/>
            <a:ext cx="164068" cy="1524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32" name="Elbow Connector 231"/>
          <p:cNvCxnSpPr>
            <a:stCxn id="201" idx="2"/>
            <a:endCxn id="207" idx="0"/>
          </p:cNvCxnSpPr>
          <p:nvPr/>
        </p:nvCxnSpPr>
        <p:spPr>
          <a:xfrm rot="5400000">
            <a:off x="5016193" y="5626491"/>
            <a:ext cx="117455" cy="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35" name="Elbow Connector 234"/>
          <p:cNvCxnSpPr>
            <a:stCxn id="207" idx="2"/>
            <a:endCxn id="208" idx="0"/>
          </p:cNvCxnSpPr>
          <p:nvPr/>
        </p:nvCxnSpPr>
        <p:spPr>
          <a:xfrm rot="16200000" flipH="1">
            <a:off x="4985713" y="6220851"/>
            <a:ext cx="147935" cy="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38" name="Elbow Connector 237"/>
          <p:cNvCxnSpPr>
            <a:stCxn id="186" idx="2"/>
            <a:endCxn id="202" idx="0"/>
          </p:cNvCxnSpPr>
          <p:nvPr/>
        </p:nvCxnSpPr>
        <p:spPr>
          <a:xfrm rot="5400000">
            <a:off x="7324606" y="4830410"/>
            <a:ext cx="164068" cy="3048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41" name="Elbow Connector 240"/>
          <p:cNvCxnSpPr>
            <a:stCxn id="202" idx="2"/>
            <a:endCxn id="203" idx="0"/>
          </p:cNvCxnSpPr>
          <p:nvPr/>
        </p:nvCxnSpPr>
        <p:spPr>
          <a:xfrm rot="5400000">
            <a:off x="7230807" y="5549942"/>
            <a:ext cx="321186" cy="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44" name="Elbow Connector 243"/>
          <p:cNvCxnSpPr>
            <a:stCxn id="203" idx="2"/>
            <a:endCxn id="204" idx="0"/>
          </p:cNvCxnSpPr>
          <p:nvPr/>
        </p:nvCxnSpPr>
        <p:spPr>
          <a:xfrm rot="5400000">
            <a:off x="7305961" y="6239859"/>
            <a:ext cx="122619" cy="0"/>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247" name="TextBox 246"/>
          <p:cNvSpPr txBox="1"/>
          <p:nvPr/>
        </p:nvSpPr>
        <p:spPr>
          <a:xfrm>
            <a:off x="76200" y="5242664"/>
            <a:ext cx="1524000" cy="523220"/>
          </a:xfrm>
          <a:prstGeom prst="rect">
            <a:avLst/>
          </a:prstGeom>
          <a:noFill/>
        </p:spPr>
        <p:txBody>
          <a:bodyPr wrap="square" rtlCol="0">
            <a:spAutoFit/>
          </a:bodyPr>
          <a:lstStyle/>
          <a:p>
            <a:r>
              <a:rPr lang="en-US" sz="1400" b="1" i="1" dirty="0" smtClean="0"/>
              <a:t>Metastatic Treatment</a:t>
            </a:r>
            <a:endParaRPr lang="en-US" sz="1400" b="1" i="1" dirty="0"/>
          </a:p>
        </p:txBody>
      </p:sp>
      <p:sp>
        <p:nvSpPr>
          <p:cNvPr id="248" name="TextBox 247"/>
          <p:cNvSpPr txBox="1"/>
          <p:nvPr/>
        </p:nvSpPr>
        <p:spPr>
          <a:xfrm>
            <a:off x="7696200" y="3175084"/>
            <a:ext cx="1219200" cy="1061829"/>
          </a:xfrm>
          <a:prstGeom prst="rect">
            <a:avLst/>
          </a:prstGeom>
          <a:noFill/>
        </p:spPr>
        <p:txBody>
          <a:bodyPr wrap="square" rtlCol="0">
            <a:spAutoFit/>
          </a:bodyPr>
          <a:lstStyle/>
          <a:p>
            <a:r>
              <a:rPr lang="en-US" sz="1050" dirty="0" smtClean="0"/>
              <a:t>Treatment begins in the metastatic setting:</a:t>
            </a:r>
          </a:p>
          <a:p>
            <a:r>
              <a:rPr lang="en-US" sz="1050" dirty="0" smtClean="0"/>
              <a:t>De novo – 1L</a:t>
            </a:r>
          </a:p>
          <a:p>
            <a:r>
              <a:rPr lang="en-US" sz="1050" dirty="0" smtClean="0"/>
              <a:t>Prev. treated: 2L and beyond</a:t>
            </a:r>
            <a:endParaRPr lang="en-US" sz="1050" dirty="0"/>
          </a:p>
        </p:txBody>
      </p:sp>
      <p:sp>
        <p:nvSpPr>
          <p:cNvPr id="250" name="TextBox 249"/>
          <p:cNvSpPr txBox="1"/>
          <p:nvPr/>
        </p:nvSpPr>
        <p:spPr>
          <a:xfrm>
            <a:off x="0" y="6832684"/>
            <a:ext cx="9067800" cy="253916"/>
          </a:xfrm>
          <a:prstGeom prst="rect">
            <a:avLst/>
          </a:prstGeom>
          <a:noFill/>
        </p:spPr>
        <p:txBody>
          <a:bodyPr wrap="square" rtlCol="0">
            <a:spAutoFit/>
          </a:bodyPr>
          <a:lstStyle/>
          <a:p>
            <a:endParaRPr lang="en-US" sz="1050" dirty="0" smtClean="0"/>
          </a:p>
        </p:txBody>
      </p:sp>
      <p:sp>
        <p:nvSpPr>
          <p:cNvPr id="74" name="Title 1"/>
          <p:cNvSpPr txBox="1">
            <a:spLocks/>
          </p:cNvSpPr>
          <p:nvPr/>
        </p:nvSpPr>
        <p:spPr>
          <a:xfrm>
            <a:off x="533400" y="-381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dirty="0" smtClean="0">
                <a:solidFill>
                  <a:schemeClr val="bg1"/>
                </a:solidFill>
                <a:latin typeface="Bell MT" pitchFamily="18" charset="0"/>
                <a:ea typeface="+mj-ea"/>
                <a:cs typeface="+mj-cs"/>
              </a:rPr>
              <a:t>Treatment Flow</a:t>
            </a:r>
            <a:endParaRPr kumimoji="0" lang="en-US" sz="2000" b="1" i="0" u="none" strike="noStrike" kern="1200" cap="none" spc="0" normalizeH="0" baseline="0" noProof="0" dirty="0">
              <a:ln>
                <a:noFill/>
              </a:ln>
              <a:solidFill>
                <a:schemeClr val="bg1"/>
              </a:solidFill>
              <a:effectLst/>
              <a:uLnTx/>
              <a:uFillTx/>
              <a:latin typeface="Bell MT" pitchFamily="18" charset="0"/>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virus_co_50_print_CrystalGraphics.com_PowerPoint_Templates_trial</Template>
  <TotalTime>492</TotalTime>
  <Words>4923</Words>
  <Application>Microsoft Office PowerPoint</Application>
  <PresentationFormat>On-screen Show (4:3)</PresentationFormat>
  <Paragraphs>1622</Paragraphs>
  <Slides>51</Slides>
  <Notes>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Disease Area Assessment:  Detailed Study and Critical Market Analysis of Top Oncology Indications in US</vt:lpstr>
      <vt:lpstr>Introduction – Why Oncology</vt:lpstr>
      <vt:lpstr>Slide 3</vt:lpstr>
      <vt:lpstr>Aim &amp; Objectives </vt:lpstr>
      <vt:lpstr>Findings  and  Analysis</vt:lpstr>
      <vt:lpstr>Breast Cancer</vt:lpstr>
      <vt:lpstr>Epidemiology</vt:lpstr>
      <vt:lpstr>Classification</vt:lpstr>
      <vt:lpstr>Slide 9</vt:lpstr>
      <vt:lpstr>Sales and Market Share by Product </vt:lpstr>
      <vt:lpstr>List of Products</vt:lpstr>
      <vt:lpstr>Clinical Product Comparison </vt:lpstr>
      <vt:lpstr>Clinical Product Comparison </vt:lpstr>
      <vt:lpstr>Key Clinical Trials </vt:lpstr>
      <vt:lpstr>Key Clinical Trials </vt:lpstr>
      <vt:lpstr>Competitive Milestone </vt:lpstr>
      <vt:lpstr>Pricing </vt:lpstr>
      <vt:lpstr>Slide 18</vt:lpstr>
      <vt:lpstr>Lung Cancer</vt:lpstr>
      <vt:lpstr>Epidemiology</vt:lpstr>
      <vt:lpstr>Classification</vt:lpstr>
      <vt:lpstr>Treatment Flow - NSCLC</vt:lpstr>
      <vt:lpstr>Treatment Flow - SCLC</vt:lpstr>
      <vt:lpstr>List of Products</vt:lpstr>
      <vt:lpstr>Slide 25</vt:lpstr>
      <vt:lpstr>Key Clinical Trials - NSCLC </vt:lpstr>
      <vt:lpstr>Key Clinical Trials - NSCLC </vt:lpstr>
      <vt:lpstr>Key Clinical Trials - SCLC </vt:lpstr>
      <vt:lpstr>Pricing </vt:lpstr>
      <vt:lpstr>Slide 30</vt:lpstr>
      <vt:lpstr>PROSTATE CANCER</vt:lpstr>
      <vt:lpstr>Epidemiology</vt:lpstr>
      <vt:lpstr>Classification</vt:lpstr>
      <vt:lpstr>Slide 34</vt:lpstr>
      <vt:lpstr>Treatment Flow </vt:lpstr>
      <vt:lpstr>List of Products</vt:lpstr>
      <vt:lpstr>Clinical Product Comparison </vt:lpstr>
      <vt:lpstr>Key Clinical Trials </vt:lpstr>
      <vt:lpstr>Pricing </vt:lpstr>
      <vt:lpstr>Slide 40</vt:lpstr>
      <vt:lpstr>MELANOMA</vt:lpstr>
      <vt:lpstr>Epidemiology</vt:lpstr>
      <vt:lpstr>Classification</vt:lpstr>
      <vt:lpstr>Slide 44</vt:lpstr>
      <vt:lpstr>List of Products  </vt:lpstr>
      <vt:lpstr>Clinical Product Comparison </vt:lpstr>
      <vt:lpstr>Clinical Product Comparison</vt:lpstr>
      <vt:lpstr>Key Clinical Trials </vt:lpstr>
      <vt:lpstr>Pricing </vt:lpstr>
      <vt:lpstr>Slide 50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 Area Assessment:  Detailed Study and Critical Market Analysis of Top Oncology Indications in US</dc:title>
  <dc:creator>Hp</dc:creator>
  <cp:lastModifiedBy>Hp</cp:lastModifiedBy>
  <cp:revision>75</cp:revision>
  <dcterms:created xsi:type="dcterms:W3CDTF">2015-05-15T11:34:46Z</dcterms:created>
  <dcterms:modified xsi:type="dcterms:W3CDTF">2015-05-16T07:30:44Z</dcterms:modified>
</cp:coreProperties>
</file>