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9"/>
  </p:notesMasterIdLst>
  <p:sldIdLst>
    <p:sldId id="280" r:id="rId2"/>
    <p:sldId id="266" r:id="rId3"/>
    <p:sldId id="275" r:id="rId4"/>
    <p:sldId id="287" r:id="rId5"/>
    <p:sldId id="283" r:id="rId6"/>
    <p:sldId id="285" r:id="rId7"/>
    <p:sldId id="257" r:id="rId8"/>
    <p:sldId id="294" r:id="rId9"/>
    <p:sldId id="259" r:id="rId10"/>
    <p:sldId id="298" r:id="rId11"/>
    <p:sldId id="290" r:id="rId12"/>
    <p:sldId id="291" r:id="rId13"/>
    <p:sldId id="297" r:id="rId14"/>
    <p:sldId id="260" r:id="rId15"/>
    <p:sldId id="261" r:id="rId16"/>
    <p:sldId id="262"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12" autoAdjust="0"/>
    <p:restoredTop sz="94660"/>
  </p:normalViewPr>
  <p:slideViewPr>
    <p:cSldViewPr>
      <p:cViewPr>
        <p:scale>
          <a:sx n="77" d="100"/>
          <a:sy n="77" d="100"/>
        </p:scale>
        <p:origin x="-12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Speciality wise Distribution</c:v>
                </c:pt>
              </c:strCache>
            </c:strRef>
          </c:tx>
          <c:dLbls>
            <c:showVal val="1"/>
            <c:showLeaderLines val="1"/>
          </c:dLbls>
          <c:cat>
            <c:strRef>
              <c:f>Sheet1!$A$2:$A$5</c:f>
              <c:strCache>
                <c:ptCount val="3"/>
                <c:pt idx="0">
                  <c:v>Multi-Speciality</c:v>
                </c:pt>
                <c:pt idx="1">
                  <c:v>Super- Speciality</c:v>
                </c:pt>
                <c:pt idx="2">
                  <c:v>Single Speciality</c:v>
                </c:pt>
              </c:strCache>
            </c:strRef>
          </c:cat>
          <c:val>
            <c:numRef>
              <c:f>Sheet1!$B$2:$B$5</c:f>
              <c:numCache>
                <c:formatCode>0%</c:formatCode>
                <c:ptCount val="4"/>
                <c:pt idx="0">
                  <c:v>0.38000000000000023</c:v>
                </c:pt>
                <c:pt idx="1">
                  <c:v>0.14000000000000001</c:v>
                </c:pt>
                <c:pt idx="2">
                  <c:v>0.4800000000000002</c:v>
                </c:pt>
              </c:numCache>
            </c:numRef>
          </c:val>
        </c:ser>
        <c:firstSliceAng val="0"/>
      </c:pieChart>
    </c:plotArea>
    <c:legend>
      <c:legendPos val="r"/>
      <c:legendEntry>
        <c:idx val="3"/>
        <c:delete val="1"/>
      </c:legendEntry>
      <c:layout>
        <c:manualLayout>
          <c:xMode val="edge"/>
          <c:yMode val="edge"/>
          <c:x val="0.71518676484883836"/>
          <c:y val="0.37185089048471942"/>
          <c:w val="0.27555397589190261"/>
          <c:h val="0.34383231675387504"/>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Sheet1!$B$1</c:f>
              <c:strCache>
                <c:ptCount val="1"/>
                <c:pt idx="0">
                  <c:v>YES</c:v>
                </c:pt>
              </c:strCache>
            </c:strRef>
          </c:tx>
          <c:dLbls>
            <c:dLbl>
              <c:idx val="0"/>
              <c:layout/>
              <c:showVal val="1"/>
            </c:dLbl>
            <c:dLbl>
              <c:idx val="1"/>
              <c:layout/>
              <c:showVal val="1"/>
            </c:dLbl>
            <c:delete val="1"/>
          </c:dLbls>
          <c:cat>
            <c:strRef>
              <c:f>Sheet1!$A$2:$A$5</c:f>
              <c:strCache>
                <c:ptCount val="2"/>
                <c:pt idx="0">
                  <c:v>YES</c:v>
                </c:pt>
                <c:pt idx="1">
                  <c:v>NO</c:v>
                </c:pt>
              </c:strCache>
            </c:strRef>
          </c:cat>
          <c:val>
            <c:numRef>
              <c:f>Sheet1!$B$2:$B$5</c:f>
              <c:numCache>
                <c:formatCode>General</c:formatCode>
                <c:ptCount val="4"/>
                <c:pt idx="0">
                  <c:v>7</c:v>
                </c:pt>
                <c:pt idx="1">
                  <c:v>78</c:v>
                </c:pt>
              </c:numCache>
            </c:numRef>
          </c:val>
        </c:ser>
        <c:ser>
          <c:idx val="1"/>
          <c:order val="1"/>
          <c:tx>
            <c:strRef>
              <c:f>Sheet1!$C$1</c:f>
              <c:strCache>
                <c:ptCount val="1"/>
                <c:pt idx="0">
                  <c:v>NO</c:v>
                </c:pt>
              </c:strCache>
            </c:strRef>
          </c:tx>
          <c:cat>
            <c:strRef>
              <c:f>Sheet1!$A$2:$A$5</c:f>
              <c:strCache>
                <c:ptCount val="2"/>
                <c:pt idx="0">
                  <c:v>YES</c:v>
                </c:pt>
                <c:pt idx="1">
                  <c:v>NO</c:v>
                </c:pt>
              </c:strCache>
            </c:strRef>
          </c:cat>
          <c:val>
            <c:numRef>
              <c:f>Sheet1!$C$2:$C$5</c:f>
              <c:numCache>
                <c:formatCode>General</c:formatCode>
                <c:ptCount val="4"/>
              </c:numCache>
            </c:numRef>
          </c:val>
        </c:ser>
        <c:overlap val="100"/>
        <c:axId val="72897280"/>
        <c:axId val="72898816"/>
      </c:barChart>
      <c:catAx>
        <c:axId val="72897280"/>
        <c:scaling>
          <c:orientation val="minMax"/>
        </c:scaling>
        <c:axPos val="b"/>
        <c:tickLblPos val="nextTo"/>
        <c:crossAx val="72898816"/>
        <c:crosses val="autoZero"/>
        <c:auto val="1"/>
        <c:lblAlgn val="ctr"/>
        <c:lblOffset val="100"/>
      </c:catAx>
      <c:valAx>
        <c:axId val="72898816"/>
        <c:scaling>
          <c:orientation val="minMax"/>
        </c:scaling>
        <c:axPos val="l"/>
        <c:majorGridlines/>
        <c:numFmt formatCode="General" sourceLinked="1"/>
        <c:tickLblPos val="nextTo"/>
        <c:crossAx val="72897280"/>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1A0A9B-1CB9-4481-B7EB-E6AAC338F162}" type="datetimeFigureOut">
              <a:rPr lang="en-US" smtClean="0"/>
              <a:pPr/>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5F8C4-5AD4-480B-8162-9BD40ADC8B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A5F8C4-5AD4-480B-8162-9BD40ADC8B7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CECFF57-BE04-49C0-829C-B7642CB9222F}" type="datetimeFigureOut">
              <a:rPr lang="en-US" smtClean="0"/>
              <a:pPr/>
              <a:t>5/20/2015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F557E46-49EE-4BB4-BA8D-E5B01E92E7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57E46-49EE-4BB4-BA8D-E5B01E92E7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57E46-49EE-4BB4-BA8D-E5B01E92E7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57E46-49EE-4BB4-BA8D-E5B01E92E7B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557E46-49EE-4BB4-BA8D-E5B01E92E7B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557E46-49EE-4BB4-BA8D-E5B01E92E7B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F557E46-49EE-4BB4-BA8D-E5B01E92E7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F557E46-49EE-4BB4-BA8D-E5B01E92E7B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CECFF57-BE04-49C0-829C-B7642CB9222F}" type="datetimeFigureOut">
              <a:rPr lang="en-US" smtClean="0"/>
              <a:pPr/>
              <a:t>5/20/2015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F557E46-49EE-4BB4-BA8D-E5B01E92E7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CECFF57-BE04-49C0-829C-B7642CB9222F}" type="datetimeFigureOut">
              <a:rPr lang="en-US" smtClean="0"/>
              <a:pPr/>
              <a:t>5/20/2015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557E46-49EE-4BB4-BA8D-E5B01E92E7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CECFF57-BE04-49C0-829C-B7642CB9222F}" type="datetimeFigureOut">
              <a:rPr lang="en-US" smtClean="0"/>
              <a:pPr/>
              <a:t>5/20/2015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F557E46-49EE-4BB4-BA8D-E5B01E92E7B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CECFF57-BE04-49C0-829C-B7642CB9222F}" type="datetimeFigureOut">
              <a:rPr lang="en-US" smtClean="0"/>
              <a:pPr/>
              <a:t>5/20/2015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F557E46-49EE-4BB4-BA8D-E5B01E92E7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in/url?sa=i&amp;rct=j&amp;q=&amp;esrc=s&amp;source=images&amp;cd=&amp;cad=rja&amp;uact=8&amp;ved=0CAcQjRw&amp;url=http://www.slideshare.net/ArubaNetworks/airheads2014clearpass-v2&amp;ei=9TRaVfHaLce9uAThvIG4Cw&amp;bvm=bv.93564037,d.c2E&amp;psig=AFQjCNFPSW6EHcrSowCi6rrXzF_7fBfDpA&amp;ust=143206152797699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609600"/>
          </a:xfrm>
        </p:spPr>
        <p:txBody>
          <a:bodyPr>
            <a:normAutofit fontScale="90000"/>
          </a:bodyPr>
          <a:lstStyle/>
          <a:p>
            <a:pPr lvl="0" algn="ctr"/>
            <a:r>
              <a:rPr lang="en-US" sz="4400" dirty="0" smtClean="0">
                <a:latin typeface="Calibri" pitchFamily="34" charset="0"/>
              </a:rPr>
              <a:t>Project on </a:t>
            </a:r>
            <a:r>
              <a:rPr lang="en-US" sz="3100" dirty="0" smtClean="0">
                <a:latin typeface="Calibri" pitchFamily="34" charset="0"/>
              </a:rPr>
              <a:t/>
            </a:r>
            <a:br>
              <a:rPr lang="en-US" sz="3100" dirty="0" smtClean="0">
                <a:latin typeface="Calibri" pitchFamily="34" charset="0"/>
              </a:rPr>
            </a:br>
            <a:r>
              <a:rPr lang="en-US" sz="3100" dirty="0" smtClean="0">
                <a:latin typeface="Calibri" pitchFamily="34" charset="0"/>
                <a:ea typeface="Calibri" pitchFamily="34" charset="0"/>
                <a:cs typeface="Arial" pitchFamily="34" charset="0"/>
              </a:rPr>
              <a:t>“Perception of Policy Holders  </a:t>
            </a:r>
            <a:br>
              <a:rPr lang="en-US" sz="3100" dirty="0" smtClean="0">
                <a:latin typeface="Calibri" pitchFamily="34" charset="0"/>
                <a:ea typeface="Calibri" pitchFamily="34" charset="0"/>
                <a:cs typeface="Arial" pitchFamily="34" charset="0"/>
              </a:rPr>
            </a:br>
            <a:r>
              <a:rPr lang="en-US" sz="3100" dirty="0" smtClean="0">
                <a:latin typeface="Calibri" pitchFamily="34" charset="0"/>
                <a:ea typeface="Calibri" pitchFamily="34" charset="0"/>
                <a:cs typeface="Arial" pitchFamily="34" charset="0"/>
              </a:rPr>
              <a:t>Towards Health Insurance &amp; TPA in India”</a:t>
            </a:r>
            <a:r>
              <a:rPr lang="en-US" dirty="0" smtClean="0">
                <a:latin typeface="Calibri" pitchFamily="34" charset="0"/>
                <a:ea typeface="Calibri" pitchFamily="34" charset="0"/>
                <a:cs typeface="Arial" pitchFamily="34" charset="0"/>
              </a:rPr>
              <a:t/>
            </a:r>
            <a:br>
              <a:rPr lang="en-US" dirty="0" smtClean="0">
                <a:latin typeface="Calibri" pitchFamily="34" charset="0"/>
                <a:ea typeface="Calibri" pitchFamily="34" charset="0"/>
                <a:cs typeface="Arial" pitchFamily="34" charset="0"/>
              </a:rPr>
            </a:br>
            <a:r>
              <a:rPr lang="en-US" dirty="0" smtClean="0">
                <a:latin typeface="Calibri" pitchFamily="34" charset="0"/>
              </a:rPr>
              <a:t> </a:t>
            </a:r>
            <a:endParaRPr lang="en-US" dirty="0">
              <a:latin typeface="Calibri" pitchFamily="34" charset="0"/>
            </a:endParaRPr>
          </a:p>
        </p:txBody>
      </p:sp>
      <p:sp>
        <p:nvSpPr>
          <p:cNvPr id="3" name="Subtitle 2"/>
          <p:cNvSpPr>
            <a:spLocks noGrp="1"/>
          </p:cNvSpPr>
          <p:nvPr>
            <p:ph type="subTitle" idx="1"/>
          </p:nvPr>
        </p:nvSpPr>
        <p:spPr>
          <a:xfrm>
            <a:off x="5257800" y="3810000"/>
            <a:ext cx="3733800" cy="1219199"/>
          </a:xfrm>
        </p:spPr>
        <p:txBody>
          <a:bodyPr>
            <a:normAutofit fontScale="62500" lnSpcReduction="20000"/>
          </a:bodyPr>
          <a:lstStyle/>
          <a:p>
            <a:r>
              <a:rPr lang="en-US" sz="2800" b="1" dirty="0" smtClean="0">
                <a:solidFill>
                  <a:srgbClr val="0070C0"/>
                </a:solidFill>
                <a:latin typeface="Calibri" pitchFamily="34" charset="0"/>
              </a:rPr>
              <a:t>BY:</a:t>
            </a:r>
          </a:p>
          <a:p>
            <a:r>
              <a:rPr lang="en-US" sz="2800" b="1" dirty="0" smtClean="0">
                <a:solidFill>
                  <a:srgbClr val="0070C0"/>
                </a:solidFill>
                <a:latin typeface="Calibri" pitchFamily="34" charset="0"/>
              </a:rPr>
              <a:t>KANIKA KAPOOR</a:t>
            </a:r>
          </a:p>
          <a:p>
            <a:r>
              <a:rPr lang="en-US" sz="2800" b="1" dirty="0" smtClean="0">
                <a:solidFill>
                  <a:srgbClr val="0070C0"/>
                </a:solidFill>
                <a:latin typeface="Calibri" pitchFamily="34" charset="0"/>
              </a:rPr>
              <a:t>PG/13/032</a:t>
            </a:r>
          </a:p>
          <a:p>
            <a:r>
              <a:rPr lang="en-US" sz="2800" b="1" dirty="0" smtClean="0">
                <a:solidFill>
                  <a:srgbClr val="0070C0"/>
                </a:solidFill>
                <a:latin typeface="Calibri" pitchFamily="34" charset="0"/>
              </a:rPr>
              <a:t>Under the guidance of Dr. B.S. Singh</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1524000"/>
            <a:ext cx="8229600" cy="76200"/>
          </a:xfrm>
        </p:spPr>
        <p:txBody>
          <a:bodyPr>
            <a:normAutofit fontScale="90000"/>
          </a:bodyPr>
          <a:lstStyle/>
          <a:p>
            <a:r>
              <a:rPr lang="en-US" sz="4000" dirty="0" smtClean="0">
                <a:effectLst/>
                <a:latin typeface="Calibri" pitchFamily="34" charset="0"/>
              </a:rPr>
              <a:t>Study Results : </a:t>
            </a:r>
            <a:br>
              <a:rPr lang="en-US" sz="4000" dirty="0" smtClean="0">
                <a:effectLst/>
                <a:latin typeface="Calibri" pitchFamily="34" charset="0"/>
              </a:rPr>
            </a:br>
            <a:r>
              <a:rPr lang="en-US" sz="3100" dirty="0" smtClean="0">
                <a:effectLst/>
                <a:latin typeface="Calibri" pitchFamily="34" charset="0"/>
              </a:rPr>
              <a:t>Specialty wise distribution of hospitals surveyed</a:t>
            </a:r>
            <a:br>
              <a:rPr lang="en-US" sz="3100" dirty="0" smtClean="0">
                <a:effectLst/>
                <a:latin typeface="Calibri" pitchFamily="34" charset="0"/>
              </a:rPr>
            </a:br>
            <a:r>
              <a:rPr lang="en-US" sz="2700" b="0" dirty="0" smtClean="0">
                <a:effectLst/>
                <a:latin typeface="Calibri" pitchFamily="34" charset="0"/>
              </a:rPr>
              <a:t>TPA Services at the Time of Admission of patients</a:t>
            </a:r>
            <a:r>
              <a:rPr lang="en-US" sz="2800" dirty="0" smtClean="0"/>
              <a:t/>
            </a:r>
            <a:br>
              <a:rPr lang="en-US" sz="2800" dirty="0" smtClean="0"/>
            </a:br>
            <a:r>
              <a:rPr lang="en-US" sz="3100" dirty="0" smtClean="0">
                <a:effectLst/>
                <a:latin typeface="Calibri" pitchFamily="34" charset="0"/>
              </a:rPr>
              <a:t/>
            </a:r>
            <a:br>
              <a:rPr lang="en-US" sz="3100" dirty="0" smtClean="0">
                <a:effectLst/>
                <a:latin typeface="Calibri" pitchFamily="34" charset="0"/>
              </a:rPr>
            </a:br>
            <a:r>
              <a:rPr lang="en-US" sz="4000" dirty="0" smtClean="0"/>
              <a:t/>
            </a:r>
            <a:br>
              <a:rPr lang="en-US" sz="4000" dirty="0" smtClean="0"/>
            </a:br>
            <a:endParaRPr lang="en-US" sz="4000" dirty="0">
              <a:effectLst/>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dirty="0" smtClean="0"/>
              <a:t>   </a:t>
            </a:r>
            <a:r>
              <a:rPr lang="en-US" sz="3600" b="1" dirty="0" smtClean="0">
                <a:latin typeface="Calibri" pitchFamily="34" charset="0"/>
              </a:rPr>
              <a:t>Knowledge about policy and TPAs:</a:t>
            </a:r>
          </a:p>
          <a:p>
            <a:r>
              <a:rPr lang="en-US" sz="2600" dirty="0" smtClean="0">
                <a:latin typeface="Calibri" pitchFamily="34" charset="0"/>
              </a:rPr>
              <a:t>Out of the total 75 respondents, only 15 have knowledge about existence of TPAs. Estimate 30:70 split between cashless and reimbursement health insurance policies. Even from our field experiences, it was quite evident that policyholders have little information about their insurance policy.</a:t>
            </a:r>
          </a:p>
          <a:p>
            <a:endParaRPr lang="en-US" sz="2600" dirty="0" smtClean="0">
              <a:latin typeface="Calibri" pitchFamily="34" charset="0"/>
            </a:endParaRPr>
          </a:p>
          <a:p>
            <a:r>
              <a:rPr lang="en-US" sz="2600" dirty="0" smtClean="0">
                <a:latin typeface="Calibri" pitchFamily="34" charset="0"/>
              </a:rPr>
              <a:t>They are not aware of TPA. Generally policyholders avoid dealing directly with their insurance  companies due to various procedural hassles. Insurance agents seem to have major influence on policyholders’ decisions and policyholders have more trust and faith in them.</a:t>
            </a:r>
          </a:p>
          <a:p>
            <a:pPr>
              <a:buNone/>
            </a:pPr>
            <a:r>
              <a:rPr lang="en-US" sz="2600" dirty="0" smtClean="0">
                <a:latin typeface="Calibri" pitchFamily="34" charset="0"/>
              </a:rPr>
              <a:t> </a:t>
            </a:r>
          </a:p>
          <a:p>
            <a:r>
              <a:rPr lang="en-US" sz="2600" dirty="0" smtClean="0">
                <a:latin typeface="Calibri" pitchFamily="34" charset="0"/>
              </a:rPr>
              <a:t>It was found that identity cards were issued to only one-third of the policyholders. The insurance companies and intermediaries have to work hard to ensure that policyholders are aware of the policy content, benefits and provisions for TPAs.</a:t>
            </a:r>
          </a:p>
          <a:p>
            <a:endParaRPr lang="en-US" dirty="0"/>
          </a:p>
        </p:txBody>
      </p:sp>
      <p:sp>
        <p:nvSpPr>
          <p:cNvPr id="3" name="Title 2"/>
          <p:cNvSpPr>
            <a:spLocks noGrp="1"/>
          </p:cNvSpPr>
          <p:nvPr>
            <p:ph type="title"/>
          </p:nvPr>
        </p:nvSpPr>
        <p:spPr/>
        <p:txBody>
          <a:bodyPr>
            <a:noAutofit/>
          </a:bodyPr>
          <a:lstStyle/>
          <a:p>
            <a:r>
              <a:rPr lang="en-US" sz="3600" dirty="0" smtClean="0">
                <a:effectLst/>
                <a:latin typeface="Calibri" pitchFamily="34" charset="0"/>
              </a:rPr>
              <a:t>Study Results : Policyholders Perspectives</a:t>
            </a:r>
            <a:endParaRPr lang="en-US" sz="3600" dirty="0">
              <a:effectLst/>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198"/>
          <a:ext cx="7315200" cy="3620266"/>
        </p:xfrm>
        <a:graphic>
          <a:graphicData uri="http://schemas.openxmlformats.org/drawingml/2006/table">
            <a:tbl>
              <a:tblPr firstRow="1" bandRow="1">
                <a:tableStyleId>{5C22544A-7EE6-4342-B048-85BDC9FD1C3A}</a:tableStyleId>
              </a:tblPr>
              <a:tblGrid>
                <a:gridCol w="4722471"/>
                <a:gridCol w="2592729"/>
              </a:tblGrid>
              <a:tr h="829192">
                <a:tc>
                  <a:txBody>
                    <a:bodyPr/>
                    <a:lstStyle/>
                    <a:p>
                      <a:pPr marL="63500" marR="0">
                        <a:spcBef>
                          <a:spcPts val="25"/>
                        </a:spcBef>
                        <a:spcAft>
                          <a:spcPts val="0"/>
                        </a:spcAft>
                      </a:pPr>
                      <a:r>
                        <a:rPr lang="en-US" sz="2000" dirty="0">
                          <a:solidFill>
                            <a:srgbClr val="363639"/>
                          </a:solidFill>
                          <a:latin typeface="Times New Roman"/>
                          <a:ea typeface="Calibri"/>
                          <a:cs typeface="Times New Roman"/>
                        </a:rPr>
                        <a:t>Knowledge</a:t>
                      </a:r>
                      <a:r>
                        <a:rPr lang="en-US" sz="2000" spc="-100"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about</a:t>
                      </a:r>
                      <a:r>
                        <a:rPr lang="en-US" sz="2000" spc="-105"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insurance</a:t>
                      </a:r>
                      <a:r>
                        <a:rPr lang="en-US" sz="2000" spc="-100"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policy</a:t>
                      </a:r>
                      <a:endParaRPr lang="en-US" sz="2000" dirty="0">
                        <a:latin typeface="Calibri"/>
                        <a:ea typeface="Calibri"/>
                        <a:cs typeface="Times New Roman"/>
                      </a:endParaRPr>
                    </a:p>
                  </a:txBody>
                  <a:tcPr marL="0" marR="0" marT="0" marB="0"/>
                </a:tc>
                <a:tc>
                  <a:txBody>
                    <a:bodyPr/>
                    <a:lstStyle/>
                    <a:p>
                      <a:pPr marL="692150" marR="163830" indent="153035" algn="ctr">
                        <a:lnSpc>
                          <a:spcPct val="102000"/>
                        </a:lnSpc>
                        <a:spcBef>
                          <a:spcPts val="25"/>
                        </a:spcBef>
                        <a:spcAft>
                          <a:spcPts val="0"/>
                        </a:spcAft>
                      </a:pPr>
                      <a:r>
                        <a:rPr lang="en-US" sz="2000" dirty="0" smtClean="0">
                          <a:solidFill>
                            <a:schemeClr val="tx1"/>
                          </a:solidFill>
                          <a:latin typeface="Calibri"/>
                          <a:ea typeface="Calibri"/>
                          <a:cs typeface="Times New Roman"/>
                        </a:rPr>
                        <a:t>%</a:t>
                      </a:r>
                      <a:endParaRPr lang="en-US" sz="2000" dirty="0">
                        <a:solidFill>
                          <a:schemeClr val="tx1"/>
                        </a:solidFill>
                        <a:latin typeface="Calibri"/>
                        <a:ea typeface="Calibri"/>
                        <a:cs typeface="Times New Roman"/>
                      </a:endParaRPr>
                    </a:p>
                  </a:txBody>
                  <a:tcPr marL="0" marR="0" marT="0" marB="0"/>
                </a:tc>
              </a:tr>
              <a:tr h="494535">
                <a:tc>
                  <a:txBody>
                    <a:bodyPr/>
                    <a:lstStyle/>
                    <a:p>
                      <a:pPr marL="63500" marR="0">
                        <a:spcBef>
                          <a:spcPts val="25"/>
                        </a:spcBef>
                        <a:spcAft>
                          <a:spcPts val="0"/>
                        </a:spcAft>
                      </a:pPr>
                      <a:r>
                        <a:rPr lang="en-US" sz="2000">
                          <a:solidFill>
                            <a:srgbClr val="363639"/>
                          </a:solidFill>
                          <a:latin typeface="Times New Roman"/>
                          <a:ea typeface="Calibri"/>
                          <a:cs typeface="Times New Roman"/>
                        </a:rPr>
                        <a:t>Knowledge</a:t>
                      </a:r>
                      <a:r>
                        <a:rPr lang="en-US" sz="2000" spc="-8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of</a:t>
                      </a:r>
                      <a:r>
                        <a:rPr lang="en-US" sz="2000" spc="-9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disease</a:t>
                      </a:r>
                      <a:r>
                        <a:rPr lang="en-US" sz="2000" spc="-9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covered</a:t>
                      </a:r>
                      <a:endParaRPr lang="en-US" sz="2000">
                        <a:latin typeface="Calibri"/>
                        <a:ea typeface="Calibri"/>
                        <a:cs typeface="Times New Roman"/>
                      </a:endParaRPr>
                    </a:p>
                  </a:txBody>
                  <a:tcPr marL="0" marR="0" marT="0" marB="0"/>
                </a:tc>
                <a:tc>
                  <a:txBody>
                    <a:bodyPr/>
                    <a:lstStyle/>
                    <a:p>
                      <a:pPr marL="0" marR="351790" algn="r">
                        <a:spcBef>
                          <a:spcPts val="25"/>
                        </a:spcBef>
                        <a:spcAft>
                          <a:spcPts val="0"/>
                        </a:spcAft>
                      </a:pPr>
                      <a:r>
                        <a:rPr lang="en-US" sz="2000" spc="-5" dirty="0" smtClean="0">
                          <a:solidFill>
                            <a:srgbClr val="363639"/>
                          </a:solidFill>
                          <a:latin typeface="Times New Roman"/>
                          <a:ea typeface="Calibri"/>
                          <a:cs typeface="Times New Roman"/>
                        </a:rPr>
                        <a:t>16%</a:t>
                      </a:r>
                      <a:endParaRPr lang="en-US" sz="2000" dirty="0">
                        <a:latin typeface="Calibri"/>
                        <a:ea typeface="Calibri"/>
                        <a:cs typeface="Times New Roman"/>
                      </a:endParaRPr>
                    </a:p>
                  </a:txBody>
                  <a:tcPr marL="0" marR="0" marT="0" marB="0"/>
                </a:tc>
              </a:tr>
              <a:tr h="494535">
                <a:tc>
                  <a:txBody>
                    <a:bodyPr/>
                    <a:lstStyle/>
                    <a:p>
                      <a:pPr marL="63500" marR="0">
                        <a:spcBef>
                          <a:spcPts val="30"/>
                        </a:spcBef>
                        <a:spcAft>
                          <a:spcPts val="0"/>
                        </a:spcAft>
                      </a:pPr>
                      <a:r>
                        <a:rPr lang="en-US" sz="2000">
                          <a:solidFill>
                            <a:srgbClr val="363639"/>
                          </a:solidFill>
                          <a:latin typeface="Times New Roman"/>
                          <a:ea typeface="Calibri"/>
                          <a:cs typeface="Times New Roman"/>
                        </a:rPr>
                        <a:t>Informed</a:t>
                      </a:r>
                      <a:r>
                        <a:rPr lang="en-US" sz="2000" spc="-8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about</a:t>
                      </a:r>
                      <a:r>
                        <a:rPr lang="en-US" sz="2000" spc="-8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diseases</a:t>
                      </a:r>
                      <a:r>
                        <a:rPr lang="en-US" sz="2000" spc="-7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not</a:t>
                      </a:r>
                      <a:r>
                        <a:rPr lang="en-US" sz="2000" spc="-7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covered</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28%</a:t>
                      </a:r>
                      <a:endParaRPr lang="en-US" sz="2000" dirty="0">
                        <a:latin typeface="Calibri"/>
                        <a:ea typeface="Calibri"/>
                        <a:cs typeface="Times New Roman"/>
                      </a:endParaRPr>
                    </a:p>
                  </a:txBody>
                  <a:tcPr marL="0" marR="0" marT="0" marB="0"/>
                </a:tc>
              </a:tr>
              <a:tr h="494535">
                <a:tc>
                  <a:txBody>
                    <a:bodyPr/>
                    <a:lstStyle/>
                    <a:p>
                      <a:pPr marL="63500" marR="0">
                        <a:spcBef>
                          <a:spcPts val="30"/>
                        </a:spcBef>
                        <a:spcAft>
                          <a:spcPts val="0"/>
                        </a:spcAft>
                      </a:pPr>
                      <a:r>
                        <a:rPr lang="en-US" sz="2000">
                          <a:solidFill>
                            <a:srgbClr val="363639"/>
                          </a:solidFill>
                          <a:latin typeface="Times New Roman"/>
                          <a:ea typeface="Calibri"/>
                          <a:cs typeface="Times New Roman"/>
                        </a:rPr>
                        <a:t>Informed</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about</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cashless</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services</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44%</a:t>
                      </a:r>
                      <a:endParaRPr lang="en-US" sz="2000" dirty="0">
                        <a:latin typeface="Calibri"/>
                        <a:ea typeface="Calibri"/>
                        <a:cs typeface="Times New Roman"/>
                      </a:endParaRPr>
                    </a:p>
                  </a:txBody>
                  <a:tcPr marL="0" marR="0" marT="0" marB="0"/>
                </a:tc>
              </a:tr>
              <a:tr h="494535">
                <a:tc>
                  <a:txBody>
                    <a:bodyPr/>
                    <a:lstStyle/>
                    <a:p>
                      <a:pPr marL="63500" marR="0">
                        <a:spcBef>
                          <a:spcPts val="30"/>
                        </a:spcBef>
                        <a:spcAft>
                          <a:spcPts val="0"/>
                        </a:spcAft>
                      </a:pPr>
                      <a:r>
                        <a:rPr lang="en-US" sz="2000">
                          <a:solidFill>
                            <a:srgbClr val="363639"/>
                          </a:solidFill>
                          <a:latin typeface="Times New Roman"/>
                          <a:ea typeface="Calibri"/>
                          <a:cs typeface="Times New Roman"/>
                        </a:rPr>
                        <a:t>Empanelled</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hospital</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list</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provided</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56%</a:t>
                      </a:r>
                      <a:endParaRPr lang="en-US" sz="2000" dirty="0">
                        <a:latin typeface="Calibri"/>
                        <a:ea typeface="Calibri"/>
                        <a:cs typeface="Times New Roman"/>
                      </a:endParaRPr>
                    </a:p>
                  </a:txBody>
                  <a:tcPr marL="0" marR="0" marT="0" marB="0"/>
                </a:tc>
              </a:tr>
              <a:tr h="812934">
                <a:tc>
                  <a:txBody>
                    <a:bodyPr/>
                    <a:lstStyle/>
                    <a:p>
                      <a:pPr marL="63500" marR="0">
                        <a:spcBef>
                          <a:spcPts val="30"/>
                        </a:spcBef>
                        <a:spcAft>
                          <a:spcPts val="0"/>
                        </a:spcAft>
                      </a:pPr>
                      <a:r>
                        <a:rPr lang="en-US" sz="2000">
                          <a:solidFill>
                            <a:srgbClr val="363639"/>
                          </a:solidFill>
                          <a:latin typeface="Times New Roman"/>
                          <a:ea typeface="Calibri"/>
                          <a:cs typeface="Times New Roman"/>
                        </a:rPr>
                        <a:t>Reimbursement</a:t>
                      </a:r>
                      <a:r>
                        <a:rPr lang="en-US" sz="2000" spc="-17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without</a:t>
                      </a:r>
                      <a:r>
                        <a:rPr lang="en-US" sz="2000" spc="-17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hospitalisation</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60%</a:t>
                      </a:r>
                      <a:endParaRPr lang="en-US" sz="2000" dirty="0">
                        <a:latin typeface="Calibri"/>
                        <a:ea typeface="Calibri"/>
                        <a:cs typeface="Times New Roman"/>
                      </a:endParaRPr>
                    </a:p>
                  </a:txBody>
                  <a:tcPr marL="0" marR="0" marT="0" marB="0"/>
                </a:tc>
              </a:tr>
            </a:tbl>
          </a:graphicData>
        </a:graphic>
      </p:graphicFrame>
      <p:sp>
        <p:nvSpPr>
          <p:cNvPr id="3" name="Title 2"/>
          <p:cNvSpPr>
            <a:spLocks noGrp="1"/>
          </p:cNvSpPr>
          <p:nvPr>
            <p:ph type="title"/>
          </p:nvPr>
        </p:nvSpPr>
        <p:spPr>
          <a:xfrm>
            <a:off x="457200" y="304800"/>
            <a:ext cx="8229600" cy="1112838"/>
          </a:xfrm>
        </p:spPr>
        <p:txBody>
          <a:bodyPr>
            <a:normAutofit fontScale="90000"/>
          </a:bodyPr>
          <a:lstStyle/>
          <a:p>
            <a:r>
              <a:rPr lang="en-US" sz="3600" dirty="0" smtClean="0">
                <a:effectLst/>
                <a:latin typeface="Calibri" pitchFamily="34" charset="0"/>
              </a:rPr>
              <a:t/>
            </a:r>
            <a:br>
              <a:rPr lang="en-US" sz="3600" dirty="0" smtClean="0">
                <a:effectLst/>
                <a:latin typeface="Calibri" pitchFamily="34" charset="0"/>
              </a:rPr>
            </a:br>
            <a:r>
              <a:rPr lang="en-US" sz="3600" dirty="0" smtClean="0">
                <a:effectLst/>
                <a:latin typeface="Calibri" pitchFamily="34" charset="0"/>
              </a:rPr>
              <a:t>Knowledge about coverage and exclusion in policies.</a:t>
            </a:r>
            <a:r>
              <a:rPr lang="en-US" sz="4400" dirty="0" smtClean="0">
                <a:latin typeface="Calibri" pitchFamily="34" charset="0"/>
              </a:rPr>
              <a:t/>
            </a:r>
            <a:br>
              <a:rPr lang="en-US" sz="4400" dirty="0" smtClean="0">
                <a:latin typeface="Calibri" pitchFamily="34" charset="0"/>
              </a:rPr>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533400"/>
            <a:ext cx="8229600" cy="685800"/>
          </a:xfrm>
        </p:spPr>
        <p:txBody>
          <a:bodyPr>
            <a:normAutofit fontScale="90000"/>
          </a:bodyPr>
          <a:lstStyle/>
          <a:p>
            <a:r>
              <a:rPr lang="en-US" sz="4000" dirty="0" smtClean="0">
                <a:effectLst/>
                <a:latin typeface="Calibri" pitchFamily="34" charset="0"/>
              </a:rPr>
              <a:t>Policyholders charged for TPA services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sz="2800" dirty="0" smtClean="0">
                <a:latin typeface="Calibri" pitchFamily="34" charset="0"/>
                <a:cs typeface="Arial" pitchFamily="34" charset="0"/>
              </a:rPr>
              <a:t>The Study was conducted among 75 IPD policyholder patient &amp; results shows that </a:t>
            </a:r>
            <a:r>
              <a:rPr lang="en-US" sz="2800" dirty="0" smtClean="0">
                <a:latin typeface="Calibri" pitchFamily="34" charset="0"/>
              </a:rPr>
              <a:t>Only small percentages </a:t>
            </a:r>
            <a:r>
              <a:rPr lang="en-US" sz="2800" dirty="0" smtClean="0">
                <a:latin typeface="Calibri" pitchFamily="34" charset="0"/>
              </a:rPr>
              <a:t>(</a:t>
            </a:r>
            <a:r>
              <a:rPr lang="en-US" sz="2800" dirty="0" smtClean="0">
                <a:latin typeface="Calibri" pitchFamily="34" charset="0"/>
              </a:rPr>
              <a:t> </a:t>
            </a:r>
            <a:r>
              <a:rPr lang="en-US" sz="2800" dirty="0" smtClean="0">
                <a:latin typeface="Calibri" pitchFamily="34" charset="0"/>
              </a:rPr>
              <a:t>15 </a:t>
            </a:r>
            <a:r>
              <a:rPr lang="en-US" sz="2800" dirty="0" smtClean="0">
                <a:latin typeface="Calibri" pitchFamily="34" charset="0"/>
              </a:rPr>
              <a:t>per </a:t>
            </a:r>
            <a:r>
              <a:rPr lang="en-US" sz="2800" dirty="0" smtClean="0">
                <a:latin typeface="Calibri" pitchFamily="34" charset="0"/>
              </a:rPr>
              <a:t>cent) of the policyholders in the sample have knowledge about existence of TPAs. </a:t>
            </a:r>
          </a:p>
          <a:p>
            <a:pPr algn="just"/>
            <a:r>
              <a:rPr lang="en-US" sz="2800" dirty="0" smtClean="0">
                <a:latin typeface="Calibri" pitchFamily="34" charset="0"/>
              </a:rPr>
              <a:t>General awareness about the TPAs existence and services they provide is low. Policyholders rely more on their insurance agents than on the insurance companies or third party administrators.  </a:t>
            </a:r>
          </a:p>
          <a:p>
            <a:pPr algn="just"/>
            <a:r>
              <a:rPr lang="en-US" sz="2800" dirty="0" smtClean="0">
                <a:latin typeface="Calibri" pitchFamily="34" charset="0"/>
              </a:rPr>
              <a:t>TPAs are the interface between the insurer and the insured and they are in a position to educate the policyholders about health insurance. However, their role in consumer education does not infuse much confidence on their intention or ability to do so. </a:t>
            </a:r>
            <a:r>
              <a:rPr lang="en-US" sz="2800" dirty="0" smtClean="0">
                <a:latin typeface="Calibri" pitchFamily="34" charset="0"/>
                <a:cs typeface="Arial" pitchFamily="34" charset="0"/>
              </a:rPr>
              <a:t>The feedback shows the need for further research to examine the impact of TPAs on the Health sector functioning.</a:t>
            </a:r>
          </a:p>
          <a:p>
            <a:pPr>
              <a:buNone/>
            </a:pPr>
            <a:endParaRPr lang="en-IN" sz="2800" dirty="0" smtClean="0">
              <a:latin typeface="Arial" pitchFamily="34" charset="0"/>
              <a:cs typeface="Arial" pitchFamily="34" charset="0"/>
            </a:endParaRPr>
          </a:p>
          <a:p>
            <a:endParaRPr lang="en-US" dirty="0"/>
          </a:p>
        </p:txBody>
      </p:sp>
      <p:sp>
        <p:nvSpPr>
          <p:cNvPr id="2" name="Title 1"/>
          <p:cNvSpPr>
            <a:spLocks noGrp="1"/>
          </p:cNvSpPr>
          <p:nvPr>
            <p:ph type="title"/>
          </p:nvPr>
        </p:nvSpPr>
        <p:spPr/>
        <p:txBody>
          <a:bodyPr>
            <a:normAutofit/>
          </a:bodyPr>
          <a:lstStyle/>
          <a:p>
            <a:r>
              <a:rPr lang="en-US" sz="4000" dirty="0" smtClean="0">
                <a:effectLst/>
                <a:latin typeface="Calibri" pitchFamily="34" charset="0"/>
                <a:cs typeface="Arial" pitchFamily="34" charset="0"/>
              </a:rPr>
              <a:t>Discussion</a:t>
            </a:r>
            <a:endParaRPr lang="en-US" sz="4000" dirty="0">
              <a:effectLst/>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81600"/>
          </a:xfrm>
        </p:spPr>
        <p:txBody>
          <a:bodyPr>
            <a:normAutofit fontScale="85000" lnSpcReduction="20000"/>
          </a:bodyPr>
          <a:lstStyle/>
          <a:p>
            <a:pPr algn="just">
              <a:buNone/>
            </a:pPr>
            <a:r>
              <a:rPr lang="en-US" sz="2400" dirty="0" smtClean="0">
                <a:latin typeface="Calibri" pitchFamily="34" charset="0"/>
              </a:rPr>
              <a:t>    </a:t>
            </a:r>
            <a:endParaRPr lang="en-US" sz="2800" dirty="0" smtClean="0">
              <a:latin typeface="Calibri" pitchFamily="34" charset="0"/>
            </a:endParaRPr>
          </a:p>
          <a:p>
            <a:pPr algn="just">
              <a:buNone/>
            </a:pPr>
            <a:r>
              <a:rPr lang="en-US" sz="2800" dirty="0" smtClean="0">
                <a:latin typeface="Calibri" pitchFamily="34" charset="0"/>
              </a:rPr>
              <a:t>   Currently, there are no mechanisms in place to appraise the performance of the TPAs. The IRDA’s present role of TPA appraisal is more based on their financial performance rather than consumer satisfaction. There is a need to link incentive of TPAs with their performance rather than fixed percentage of policy premium.</a:t>
            </a:r>
          </a:p>
          <a:p>
            <a:pPr algn="just">
              <a:buNone/>
            </a:pPr>
            <a:endParaRPr lang="en-US" sz="2800" dirty="0" smtClean="0">
              <a:latin typeface="Calibri" pitchFamily="34" charset="0"/>
            </a:endParaRPr>
          </a:p>
          <a:p>
            <a:pPr algn="just">
              <a:buNone/>
            </a:pPr>
            <a:r>
              <a:rPr lang="en-US" sz="2800" dirty="0" smtClean="0">
                <a:latin typeface="Calibri" pitchFamily="34" charset="0"/>
              </a:rPr>
              <a:t>    This study does not indicate significant influence of the presence of TPAs on the behavior and decision making of different actors in the healthcare sector. It shows that in the early phase after introduction of TPAs, asymmetry of information continues and different stakeholders fail to </a:t>
            </a:r>
            <a:r>
              <a:rPr lang="en-US" sz="2800" dirty="0" err="1" smtClean="0">
                <a:latin typeface="Calibri" pitchFamily="34" charset="0"/>
              </a:rPr>
              <a:t>realise</a:t>
            </a:r>
            <a:r>
              <a:rPr lang="en-US" sz="2800" dirty="0" smtClean="0">
                <a:latin typeface="Calibri" pitchFamily="34" charset="0"/>
              </a:rPr>
              <a:t> the impact of TPAs’ presence in the sector. There is a need to fully expand and develop this stream of literature which is extremely scanty in the context of developing nations at the moment.</a:t>
            </a:r>
          </a:p>
          <a:p>
            <a:pPr>
              <a:buNone/>
            </a:pPr>
            <a:endParaRPr lang="en-US" sz="1600" dirty="0" smtClean="0">
              <a:latin typeface="Calibri" pitchFamily="34" charset="0"/>
            </a:endParaRPr>
          </a:p>
        </p:txBody>
      </p:sp>
      <p:sp>
        <p:nvSpPr>
          <p:cNvPr id="2" name="Title 1"/>
          <p:cNvSpPr>
            <a:spLocks noGrp="1"/>
          </p:cNvSpPr>
          <p:nvPr>
            <p:ph type="title"/>
          </p:nvPr>
        </p:nvSpPr>
        <p:spPr>
          <a:xfrm>
            <a:off x="457200" y="274638"/>
            <a:ext cx="8229600" cy="792162"/>
          </a:xfrm>
        </p:spPr>
        <p:txBody>
          <a:bodyPr>
            <a:normAutofit/>
          </a:bodyPr>
          <a:lstStyle/>
          <a:p>
            <a:r>
              <a:rPr lang="en-US" sz="4000" dirty="0" smtClean="0">
                <a:effectLst/>
                <a:latin typeface="Calibri" pitchFamily="34" charset="0"/>
                <a:cs typeface="Arial" pitchFamily="34" charset="0"/>
              </a:rPr>
              <a:t>Conclusion</a:t>
            </a:r>
            <a:endParaRPr lang="en-US" sz="4000" dirty="0">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latin typeface="Calibri" pitchFamily="34" charset="0"/>
              </a:rPr>
              <a:t>There is a need to prepare a mechanism to appraise the performance of the TPAs.</a:t>
            </a:r>
          </a:p>
          <a:p>
            <a:r>
              <a:rPr lang="en-US" sz="2400" dirty="0" smtClean="0">
                <a:latin typeface="Calibri" pitchFamily="34" charset="0"/>
              </a:rPr>
              <a:t>Educate the policyholders about coverage &amp; exclusion in policies.</a:t>
            </a:r>
          </a:p>
          <a:p>
            <a:r>
              <a:rPr lang="en-US" sz="2400" dirty="0" smtClean="0">
                <a:latin typeface="Calibri" pitchFamily="34" charset="0"/>
              </a:rPr>
              <a:t>Arrangement of specialized consultation for the policy holders.</a:t>
            </a:r>
          </a:p>
          <a:p>
            <a:r>
              <a:rPr lang="en-US" sz="2400" dirty="0" smtClean="0">
                <a:latin typeface="Calibri" pitchFamily="34" charset="0"/>
              </a:rPr>
              <a:t>Design a effective system for tracking documents pertaining to each case &amp; shortfalls in claims.</a:t>
            </a:r>
          </a:p>
          <a:p>
            <a:pPr lvl="0"/>
            <a:r>
              <a:rPr lang="en-US" sz="2400" dirty="0" smtClean="0">
                <a:latin typeface="Arial" pitchFamily="34" charset="0"/>
                <a:cs typeface="Arial" pitchFamily="34" charset="0"/>
              </a:rPr>
              <a:t>More time for interactive sessions should be enhanced.</a:t>
            </a:r>
          </a:p>
          <a:p>
            <a:pPr>
              <a:buNone/>
            </a:pPr>
            <a:endParaRPr lang="en-US" sz="2400" dirty="0" smtClean="0">
              <a:latin typeface="Calibri" pitchFamily="34" charset="0"/>
            </a:endParaRPr>
          </a:p>
          <a:p>
            <a:endParaRPr lang="en-US" sz="2400" dirty="0" smtClean="0">
              <a:latin typeface="Calibri" pitchFamily="34" charset="0"/>
            </a:endParaRPr>
          </a:p>
          <a:p>
            <a:endParaRPr lang="en-US" dirty="0"/>
          </a:p>
        </p:txBody>
      </p:sp>
      <p:sp>
        <p:nvSpPr>
          <p:cNvPr id="2" name="Title 1"/>
          <p:cNvSpPr>
            <a:spLocks noGrp="1"/>
          </p:cNvSpPr>
          <p:nvPr>
            <p:ph type="title"/>
          </p:nvPr>
        </p:nvSpPr>
        <p:spPr/>
        <p:txBody>
          <a:bodyPr>
            <a:normAutofit/>
          </a:bodyPr>
          <a:lstStyle/>
          <a:p>
            <a:r>
              <a:rPr lang="en-US" sz="4000" dirty="0" smtClean="0">
                <a:effectLst/>
                <a:latin typeface="Calibri" pitchFamily="34" charset="0"/>
                <a:cs typeface="Arial" pitchFamily="34" charset="0"/>
              </a:rPr>
              <a:t>Recommendations</a:t>
            </a:r>
            <a:endParaRPr lang="en-US" sz="4000" dirty="0">
              <a:effectLst/>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dirty="0" smtClean="0"/>
              <a:t>….</a:t>
            </a:r>
            <a:endParaRPr lang="en-US" dirty="0"/>
          </a:p>
        </p:txBody>
      </p:sp>
      <p:pic>
        <p:nvPicPr>
          <p:cNvPr id="20482" name="Picture 2" descr="http://image.slidesharecdn.com/airheads-140611075059-phpapp02/95/access-management-with-aruba-clearpass-airheadsconf-italy-57-638.jpg?cb=1412543728">
            <a:hlinkClick r:id="rId2"/>
          </p:cNvPr>
          <p:cNvPicPr>
            <a:picLocks noChangeAspect="1" noChangeArrowheads="1"/>
          </p:cNvPicPr>
          <p:nvPr/>
        </p:nvPicPr>
        <p:blipFill>
          <a:blip r:embed="rId3"/>
          <a:srcRect t="4242" b="7273"/>
          <a:stretch>
            <a:fillRect/>
          </a:stretch>
        </p:blipFill>
        <p:spPr bwMode="auto">
          <a:xfrm>
            <a:off x="1" y="-1524000"/>
            <a:ext cx="9144000" cy="8382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8991600" cy="6248400"/>
          </a:xfrm>
        </p:spPr>
        <p:txBody>
          <a:bodyPr>
            <a:normAutofit fontScale="25000" lnSpcReduction="20000"/>
          </a:bodyPr>
          <a:lstStyle/>
          <a:p>
            <a:pPr>
              <a:buNone/>
            </a:pPr>
            <a:r>
              <a:rPr lang="en-US" sz="3600" dirty="0" smtClean="0">
                <a:latin typeface="Arial" pitchFamily="34" charset="0"/>
                <a:cs typeface="Arial" pitchFamily="34" charset="0"/>
              </a:rPr>
              <a:t>    </a:t>
            </a:r>
            <a:endParaRPr lang="en-US" sz="8000" dirty="0" smtClean="0">
              <a:latin typeface="Calibri" pitchFamily="34" charset="0"/>
              <a:cs typeface="Arial" pitchFamily="34" charset="0"/>
            </a:endParaRPr>
          </a:p>
          <a:p>
            <a:pPr>
              <a:buNone/>
            </a:pPr>
            <a:r>
              <a:rPr lang="en-US" sz="8000" dirty="0">
                <a:latin typeface="Calibri" pitchFamily="34" charset="0"/>
                <a:cs typeface="Arial" pitchFamily="34" charset="0"/>
              </a:rPr>
              <a:t> </a:t>
            </a:r>
            <a:r>
              <a:rPr lang="en-US" sz="8000" dirty="0" smtClean="0">
                <a:latin typeface="Calibri" pitchFamily="34" charset="0"/>
                <a:cs typeface="Arial" pitchFamily="34" charset="0"/>
              </a:rPr>
              <a:t>   TPA in India’s health insurance industry was a significant step towards addressing the need of a hassle free system for delivery of quality ensured healthcare for the policyholder. The services were designed to address the cost and quality issues prevalent in the sector but still date the implementation of TPA concept has not been as smooth and efficient as it was expected to be: a lot of work is still needed to be done in with respect to the current issues. This survey study was conducted for  perception of the policyholders  towards the TPAs. &amp; to know their knowledge about what roles and functions a TPA is supposed to perform . </a:t>
            </a:r>
          </a:p>
          <a:p>
            <a:pPr>
              <a:buNone/>
            </a:pPr>
            <a:r>
              <a:rPr lang="en-US" sz="8000" dirty="0" smtClean="0">
                <a:latin typeface="Calibri" pitchFamily="34" charset="0"/>
                <a:cs typeface="Arial" pitchFamily="34" charset="0"/>
              </a:rPr>
              <a:t>     </a:t>
            </a:r>
          </a:p>
          <a:p>
            <a:pPr>
              <a:buNone/>
            </a:pPr>
            <a:r>
              <a:rPr lang="en-US" sz="8000" dirty="0" smtClean="0">
                <a:latin typeface="Calibri" pitchFamily="34" charset="0"/>
                <a:cs typeface="Arial" pitchFamily="34" charset="0"/>
              </a:rPr>
              <a:t>    The study was conducted in Gurgaon concentrating on the hospitals with a </a:t>
            </a:r>
            <a:r>
              <a:rPr lang="en-US" sz="8000" dirty="0" smtClean="0">
                <a:latin typeface="Calibri" pitchFamily="34" charset="0"/>
                <a:cs typeface="Arial" pitchFamily="34" charset="0"/>
              </a:rPr>
              <a:t>total </a:t>
            </a:r>
            <a:r>
              <a:rPr lang="en-US" sz="8000" dirty="0" smtClean="0">
                <a:latin typeface="Calibri" pitchFamily="34" charset="0"/>
                <a:cs typeface="Arial" pitchFamily="34" charset="0"/>
              </a:rPr>
              <a:t>sample size of </a:t>
            </a:r>
            <a:r>
              <a:rPr lang="en-US" sz="8000" dirty="0" smtClean="0">
                <a:latin typeface="Calibri" pitchFamily="34" charset="0"/>
                <a:cs typeface="Arial" pitchFamily="34" charset="0"/>
              </a:rPr>
              <a:t>75 </a:t>
            </a:r>
            <a:r>
              <a:rPr lang="en-US" sz="8000" dirty="0" smtClean="0">
                <a:latin typeface="Calibri" pitchFamily="34" charset="0"/>
                <a:cs typeface="Arial" pitchFamily="34" charset="0"/>
              </a:rPr>
              <a:t>Convenience </a:t>
            </a:r>
            <a:r>
              <a:rPr lang="en-US" sz="8000" dirty="0" smtClean="0">
                <a:latin typeface="Calibri" pitchFamily="34" charset="0"/>
                <a:cs typeface="Arial" pitchFamily="34" charset="0"/>
              </a:rPr>
              <a:t>sampling was used to collect data and a questionnaire was designed for that purpose.</a:t>
            </a:r>
          </a:p>
          <a:p>
            <a:pPr>
              <a:buNone/>
            </a:pPr>
            <a:r>
              <a:rPr lang="en-US" sz="8000" dirty="0" smtClean="0">
                <a:latin typeface="Calibri" pitchFamily="34" charset="0"/>
                <a:cs typeface="Arial" pitchFamily="34" charset="0"/>
              </a:rPr>
              <a:t>    </a:t>
            </a:r>
          </a:p>
          <a:p>
            <a:pPr>
              <a:buNone/>
            </a:pPr>
            <a:r>
              <a:rPr lang="en-US" sz="8000" dirty="0" smtClean="0">
                <a:latin typeface="Calibri" pitchFamily="34" charset="0"/>
                <a:cs typeface="Arial" pitchFamily="34" charset="0"/>
              </a:rPr>
              <a:t>     Findings : a) Policyholders have low awareness regarding the existence of TPAs; b) Most of the policy holders rely on the insurance company or the insurance agent; c) The policyholders are unaware of the services they can avail as a client of the respective TPA. This  shows that the regulatory body IRDA should take initiatives for designing an appraisal mechanism which keeps a check upon the performance of the TPAs.</a:t>
            </a:r>
          </a:p>
          <a:p>
            <a:pPr>
              <a:buNone/>
            </a:pPr>
            <a:r>
              <a:rPr lang="en-US" sz="8000" dirty="0" smtClean="0">
                <a:latin typeface="Calibri" pitchFamily="34" charset="0"/>
              </a:rPr>
              <a:t> </a:t>
            </a:r>
          </a:p>
          <a:p>
            <a:pPr>
              <a:buNone/>
            </a:pPr>
            <a:r>
              <a:rPr lang="en-US" sz="8000" dirty="0" smtClean="0">
                <a:latin typeface="Calibri" pitchFamily="34" charset="0"/>
              </a:rPr>
              <a:t> </a:t>
            </a:r>
          </a:p>
          <a:p>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sz="4000" dirty="0" smtClean="0">
                <a:effectLst/>
                <a:latin typeface="Calibri" pitchFamily="34" charset="0"/>
                <a:cs typeface="Arial" pitchFamily="34" charset="0"/>
              </a:rPr>
              <a:t>Abstract</a:t>
            </a:r>
            <a:endParaRPr lang="en-US" sz="4000" dirty="0">
              <a:effectLst/>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a:bodyPr>
          <a:lstStyle/>
          <a:p>
            <a:endParaRPr lang="en-US" sz="2600" dirty="0" smtClean="0">
              <a:latin typeface="Calibri" pitchFamily="34" charset="0"/>
              <a:cs typeface="Times New Roman" pitchFamily="18" charset="0"/>
            </a:endParaRPr>
          </a:p>
          <a:p>
            <a:r>
              <a:rPr lang="en-US" sz="2400" dirty="0" smtClean="0">
                <a:latin typeface="Calibri" pitchFamily="34" charset="0"/>
                <a:cs typeface="Times New Roman" pitchFamily="18" charset="0"/>
              </a:rPr>
              <a:t>Vipul MedCorp TPA Pvt Ltd, is engaged  in the Managed Healthcare facilitation &amp; has obtained a license from IRDA for TPA activities (Health) &amp; Providing  excellent services to clients (corporate as well as Retail).</a:t>
            </a:r>
          </a:p>
          <a:p>
            <a:endParaRPr lang="en-US" sz="2400" dirty="0" smtClean="0">
              <a:latin typeface="Calibri" pitchFamily="34" charset="0"/>
              <a:cs typeface="Times New Roman" pitchFamily="18" charset="0"/>
            </a:endParaRPr>
          </a:p>
          <a:p>
            <a:r>
              <a:rPr lang="en-US" sz="2400" dirty="0" smtClean="0">
                <a:latin typeface="Calibri" pitchFamily="34" charset="0"/>
              </a:rPr>
              <a:t>It is promoted by Vipul group of India, a diversified business group having presence in Automobile Dealerships. Real Estate, Information Technologies, Smart Card related services and in Health and wellness domain. </a:t>
            </a:r>
            <a:endParaRPr lang="en-US" sz="2400" dirty="0" smtClean="0">
              <a:latin typeface="Calibri" pitchFamily="34" charset="0"/>
              <a:cs typeface="Times New Roman" pitchFamily="18" charset="0"/>
            </a:endParaRPr>
          </a:p>
          <a:p>
            <a:endParaRPr lang="en-US" sz="2400" dirty="0" smtClean="0">
              <a:latin typeface="Calibri" pitchFamily="34" charset="0"/>
              <a:cs typeface="Times New Roman" pitchFamily="18" charset="0"/>
            </a:endParaRPr>
          </a:p>
          <a:p>
            <a:pPr>
              <a:buNone/>
            </a:pPr>
            <a:endParaRPr lang="en-US" sz="2400" dirty="0" smtClean="0">
              <a:latin typeface="Calibri" pitchFamily="34" charset="0"/>
              <a:cs typeface="Times New Roman" pitchFamily="18" charset="0"/>
            </a:endParaRPr>
          </a:p>
          <a:p>
            <a:endParaRPr lang="en-US" sz="2000" dirty="0">
              <a:cs typeface="Times New Roman" pitchFamily="18" charset="0"/>
            </a:endParaRPr>
          </a:p>
        </p:txBody>
      </p:sp>
      <p:sp>
        <p:nvSpPr>
          <p:cNvPr id="2" name="Title 1"/>
          <p:cNvSpPr>
            <a:spLocks noGrp="1"/>
          </p:cNvSpPr>
          <p:nvPr>
            <p:ph type="title"/>
          </p:nvPr>
        </p:nvSpPr>
        <p:spPr>
          <a:xfrm>
            <a:off x="152400" y="274638"/>
            <a:ext cx="8534400" cy="1143000"/>
          </a:xfrm>
        </p:spPr>
        <p:txBody>
          <a:bodyPr>
            <a:normAutofit fontScale="90000"/>
          </a:bodyPr>
          <a:lstStyle/>
          <a:p>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effectLst/>
                <a:latin typeface="Calibri" pitchFamily="34" charset="0"/>
                <a:cs typeface="Arial" pitchFamily="34" charset="0"/>
              </a:rPr>
              <a:t>Profile of </a:t>
            </a:r>
            <a:r>
              <a:rPr lang="en-US" sz="4400" dirty="0" err="1" smtClean="0">
                <a:effectLst/>
                <a:latin typeface="Calibri" pitchFamily="34" charset="0"/>
                <a:cs typeface="Arial" pitchFamily="34" charset="0"/>
              </a:rPr>
              <a:t>VipulMedcorp</a:t>
            </a:r>
            <a:r>
              <a:rPr lang="en-US" sz="4400" dirty="0" smtClean="0">
                <a:effectLst/>
                <a:latin typeface="Calibri" pitchFamily="34" charset="0"/>
                <a:cs typeface="Arial" pitchFamily="34" charset="0"/>
              </a:rPr>
              <a:t> Private Limited</a:t>
            </a: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endParaRPr lang="en-US" sz="4400" dirty="0">
              <a:latin typeface="Calibri" pitchFamily="34" charset="0"/>
            </a:endParaRPr>
          </a:p>
        </p:txBody>
      </p:sp>
      <p:pic>
        <p:nvPicPr>
          <p:cNvPr id="4" name="Picture 2"/>
          <p:cNvPicPr>
            <a:picLocks noChangeAspect="1" noChangeArrowheads="1"/>
          </p:cNvPicPr>
          <p:nvPr/>
        </p:nvPicPr>
        <p:blipFill>
          <a:blip r:embed="rId2"/>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562600"/>
          </a:xfrm>
        </p:spPr>
        <p:txBody>
          <a:bodyPr>
            <a:normAutofit/>
          </a:bodyPr>
          <a:lstStyle/>
          <a:p>
            <a:pPr>
              <a:buNone/>
            </a:pPr>
            <a:r>
              <a:rPr lang="en-US" sz="2400" dirty="0" smtClean="0">
                <a:latin typeface="Calibri" pitchFamily="34" charset="0"/>
              </a:rPr>
              <a:t>    </a:t>
            </a:r>
          </a:p>
          <a:p>
            <a:pPr>
              <a:buNone/>
            </a:pPr>
            <a:r>
              <a:rPr lang="en-US" sz="3200" b="1" dirty="0" smtClean="0">
                <a:latin typeface="Calibri" pitchFamily="34" charset="0"/>
              </a:rPr>
              <a:t>    SERVICES:</a:t>
            </a:r>
          </a:p>
          <a:p>
            <a:pPr>
              <a:buFont typeface="Wingdings" pitchFamily="2" charset="2"/>
              <a:buChar char="Ø"/>
            </a:pPr>
            <a:r>
              <a:rPr lang="en-US" sz="2400" dirty="0" smtClean="0">
                <a:latin typeface="Calibri" pitchFamily="34" charset="0"/>
              </a:rPr>
              <a:t>Cashless medical service facilitation at network hospital up to the limit authorized by mediclaim/hospitalization Insurance.</a:t>
            </a:r>
          </a:p>
          <a:p>
            <a:pPr>
              <a:buFont typeface="Wingdings" pitchFamily="2" charset="2"/>
              <a:buChar char="Ø"/>
            </a:pPr>
            <a:r>
              <a:rPr lang="en-US" sz="2400" dirty="0" smtClean="0">
                <a:latin typeface="Calibri" pitchFamily="34" charset="0"/>
              </a:rPr>
              <a:t>Claim processing &amp; reimbursement, for non-network hospitals</a:t>
            </a:r>
          </a:p>
          <a:p>
            <a:pPr>
              <a:buFont typeface="Wingdings" pitchFamily="2" charset="2"/>
              <a:buChar char="Ø"/>
            </a:pPr>
            <a:r>
              <a:rPr lang="en-US" sz="2400" dirty="0" smtClean="0">
                <a:latin typeface="Calibri" pitchFamily="34" charset="0"/>
              </a:rPr>
              <a:t>Computerized Medical History records.</a:t>
            </a:r>
          </a:p>
          <a:p>
            <a:pPr>
              <a:buFont typeface="Wingdings" pitchFamily="2" charset="2"/>
              <a:buChar char="Ø"/>
            </a:pPr>
            <a:r>
              <a:rPr lang="en-US" sz="2400" dirty="0" smtClean="0">
                <a:latin typeface="Calibri" pitchFamily="34" charset="0"/>
              </a:rPr>
              <a:t>Online assistance to Insured during hospitalization &amp; filing of claim documents</a:t>
            </a:r>
          </a:p>
          <a:p>
            <a:pPr>
              <a:buFont typeface="Wingdings" pitchFamily="2" charset="2"/>
              <a:buChar char="Ø"/>
            </a:pPr>
            <a:r>
              <a:rPr lang="en-US" sz="2400" dirty="0" smtClean="0">
                <a:latin typeface="Calibri" pitchFamily="34" charset="0"/>
              </a:rPr>
              <a:t>Cost containment services for insurance companies &amp; insured with inadequate insurance.</a:t>
            </a:r>
          </a:p>
          <a:p>
            <a:pPr>
              <a:buFont typeface="Wingdings" pitchFamily="2" charset="2"/>
              <a:buChar char="Ø"/>
            </a:pPr>
            <a:r>
              <a:rPr lang="en-US" sz="2400" dirty="0" smtClean="0">
                <a:latin typeface="Calibri" pitchFamily="34" charset="0"/>
              </a:rPr>
              <a:t>MIS/Reports (online/offline) to insurance co and insured.</a:t>
            </a:r>
          </a:p>
          <a:p>
            <a:pPr>
              <a:buFont typeface="Wingdings" pitchFamily="2" charset="2"/>
              <a:buChar char="Ø"/>
            </a:pPr>
            <a:endParaRPr lang="en-US" sz="2400" dirty="0" smtClean="0">
              <a:latin typeface="Calibri" pitchFamily="34" charset="0"/>
            </a:endParaRPr>
          </a:p>
          <a:p>
            <a:endParaRPr lang="en-US" sz="2000" dirty="0" smtClean="0">
              <a:latin typeface="Calibri" pitchFamily="34" charset="0"/>
              <a:cs typeface="Times New Roman" pitchFamily="18" charset="0"/>
            </a:endParaRPr>
          </a:p>
          <a:p>
            <a:endParaRPr lang="en-US" dirty="0"/>
          </a:p>
        </p:txBody>
      </p:sp>
      <p:sp>
        <p:nvSpPr>
          <p:cNvPr id="3" name="Title 2"/>
          <p:cNvSpPr>
            <a:spLocks noGrp="1"/>
          </p:cNvSpPr>
          <p:nvPr>
            <p:ph type="title"/>
          </p:nvPr>
        </p:nvSpPr>
        <p:spPr>
          <a:xfrm>
            <a:off x="457200" y="-2209800"/>
            <a:ext cx="8229600" cy="609600"/>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6248400"/>
          </a:xfrm>
        </p:spPr>
        <p:txBody>
          <a:bodyPr>
            <a:normAutofit fontScale="47500" lnSpcReduction="20000"/>
          </a:bodyPr>
          <a:lstStyle/>
          <a:p>
            <a:endParaRPr lang="en-US" sz="4200" dirty="0" smtClean="0">
              <a:latin typeface="Calibri" pitchFamily="34" charset="0"/>
            </a:endParaRPr>
          </a:p>
          <a:p>
            <a:r>
              <a:rPr lang="en-US" sz="4200" dirty="0" smtClean="0">
                <a:latin typeface="Calibri" pitchFamily="34" charset="0"/>
              </a:rPr>
              <a:t>TPA  is an organization which processes claims or provides cashless facilities as a separate entity. Seen as an outsourcing of claim processing, TPA processes claims for both retail and corporate policies.</a:t>
            </a:r>
          </a:p>
          <a:p>
            <a:pPr>
              <a:buNone/>
            </a:pPr>
            <a:r>
              <a:rPr lang="en-US" sz="4200" dirty="0" smtClean="0">
                <a:latin typeface="Calibri" pitchFamily="34" charset="0"/>
              </a:rPr>
              <a:t> </a:t>
            </a:r>
          </a:p>
          <a:p>
            <a:r>
              <a:rPr lang="en-US" sz="4200" dirty="0" smtClean="0">
                <a:latin typeface="Calibri" pitchFamily="34" charset="0"/>
              </a:rPr>
              <a:t>The insurance company usually contracts a reinsurance company to share its risk. An insurance company hires TPA to manage its claims processing, provider network and utilization review. </a:t>
            </a:r>
          </a:p>
          <a:p>
            <a:endParaRPr lang="en-US" sz="4200" dirty="0" smtClean="0">
              <a:latin typeface="Calibri" pitchFamily="34" charset="0"/>
            </a:endParaRPr>
          </a:p>
          <a:p>
            <a:r>
              <a:rPr lang="en-US" sz="4200" dirty="0" smtClean="0">
                <a:latin typeface="Calibri" pitchFamily="34" charset="0"/>
              </a:rPr>
              <a:t>TPA is also involved in handling employee benefit plans such as processing retirement plans. Handling healthcare or employee benefit claims requires using a specialized set of manpower and technology, therefore hiring a TPA for the same is a more cost effective method. </a:t>
            </a:r>
          </a:p>
          <a:p>
            <a:endParaRPr lang="en-US" sz="4200" dirty="0" smtClean="0">
              <a:latin typeface="Calibri" pitchFamily="34" charset="0"/>
            </a:endParaRPr>
          </a:p>
          <a:p>
            <a:r>
              <a:rPr lang="en-US" sz="4200" dirty="0" smtClean="0">
                <a:latin typeface="Calibri" pitchFamily="34" charset="0"/>
              </a:rPr>
              <a:t>The Insurance Regulatory and Development Authority of India (IRDA) defines TPA as a Third Party Administrator who, for the time being, is licensed by the Authority, and is engaged, for a fee or remuneration, in the agreement with an insurance company, for the provision of health services. TPA was introduced by the IRDA in 2001.</a:t>
            </a:r>
            <a:endParaRPr lang="en-US" sz="4200" dirty="0">
              <a:latin typeface="Calibri" pitchFamily="34" charset="0"/>
            </a:endParaRPr>
          </a:p>
        </p:txBody>
      </p:sp>
      <p:sp>
        <p:nvSpPr>
          <p:cNvPr id="3" name="Title 2"/>
          <p:cNvSpPr>
            <a:spLocks noGrp="1"/>
          </p:cNvSpPr>
          <p:nvPr>
            <p:ph type="title"/>
          </p:nvPr>
        </p:nvSpPr>
        <p:spPr/>
        <p:txBody>
          <a:bodyPr>
            <a:normAutofit fontScale="90000"/>
          </a:bodyPr>
          <a:lstStyle/>
          <a:p>
            <a:r>
              <a:rPr lang="en-US" dirty="0" smtClean="0"/>
              <a:t>TPA &amp; Health Insurance in INDIA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600" dirty="0" smtClean="0">
                <a:latin typeface="Calibri" pitchFamily="34" charset="0"/>
              </a:rPr>
              <a:t>The Insurance industry in India has experienced a sea change since emergence of private participation. </a:t>
            </a:r>
          </a:p>
          <a:p>
            <a:r>
              <a:rPr lang="en-US" sz="2600" dirty="0" smtClean="0">
                <a:latin typeface="Calibri" pitchFamily="34" charset="0"/>
              </a:rPr>
              <a:t>Health insurance is a mechanism to finance the health care needs of the people. To manage the problems arising out of increasing health care costs, the health insurance industry had assumed a new dimension of professionalism with TPA. </a:t>
            </a:r>
          </a:p>
          <a:p>
            <a:r>
              <a:rPr lang="en-US" sz="2600" dirty="0" smtClean="0">
                <a:latin typeface="Calibri" pitchFamily="34" charset="0"/>
              </a:rPr>
              <a:t>The core service of a TPA is to ensure better services to policyholders. </a:t>
            </a:r>
          </a:p>
          <a:p>
            <a:r>
              <a:rPr lang="en-US" sz="2600" dirty="0" smtClean="0">
                <a:latin typeface="Calibri" pitchFamily="34" charset="0"/>
              </a:rPr>
              <a:t>Their basic function is to act as an intermediary between the insurer and the insured and facilitate cash less service at the time of hospitalization. </a:t>
            </a:r>
            <a:r>
              <a:rPr lang="en-US" dirty="0" smtClean="0"/>
              <a:t/>
            </a:r>
            <a:br>
              <a:rPr lang="en-US" dirty="0" smtClean="0"/>
            </a:br>
            <a:endParaRPr lang="en-US" dirty="0"/>
          </a:p>
        </p:txBody>
      </p:sp>
      <p:sp>
        <p:nvSpPr>
          <p:cNvPr id="3" name="Title 2"/>
          <p:cNvSpPr>
            <a:spLocks noGrp="1"/>
          </p:cNvSpPr>
          <p:nvPr>
            <p:ph type="title"/>
          </p:nvPr>
        </p:nvSpPr>
        <p:spPr/>
        <p:txBody>
          <a:bodyPr>
            <a:normAutofit/>
          </a:bodyPr>
          <a:lstStyle/>
          <a:p>
            <a:r>
              <a:rPr lang="en-US" sz="4000" dirty="0" smtClean="0">
                <a:effectLst/>
                <a:latin typeface="Calibri" pitchFamily="34" charset="0"/>
              </a:rPr>
              <a:t>Benefits</a:t>
            </a:r>
            <a:endParaRPr lang="en-US" sz="4000" dirty="0">
              <a:effectLst/>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2600" dirty="0" smtClean="0">
              <a:latin typeface="Calibri" pitchFamily="34" charset="0"/>
              <a:cs typeface="Arial" pitchFamily="34" charset="0"/>
            </a:endParaRPr>
          </a:p>
          <a:p>
            <a:endParaRPr lang="en-US" sz="2800" dirty="0" smtClean="0">
              <a:latin typeface="Calibri" pitchFamily="34" charset="0"/>
              <a:cs typeface="Arial" pitchFamily="34" charset="0"/>
            </a:endParaRPr>
          </a:p>
          <a:p>
            <a:r>
              <a:rPr lang="en-US" sz="2800" dirty="0" smtClean="0">
                <a:latin typeface="Calibri" pitchFamily="34" charset="0"/>
                <a:cs typeface="Arial" pitchFamily="34" charset="0"/>
              </a:rPr>
              <a:t>Perception of the policy holders towards the Third Party Administrators.</a:t>
            </a:r>
          </a:p>
          <a:p>
            <a:pPr algn="ctr">
              <a:buNone/>
            </a:pPr>
            <a:endParaRPr lang="en-US" sz="2400" dirty="0" smtClean="0">
              <a:latin typeface="Arial" pitchFamily="34" charset="0"/>
              <a:cs typeface="Arial" pitchFamily="34" charset="0"/>
            </a:endParaRPr>
          </a:p>
          <a:p>
            <a:pPr>
              <a:buNone/>
            </a:pPr>
            <a:endParaRPr lang="en-US" sz="4300" b="1" dirty="0" smtClean="0">
              <a:latin typeface="Calibri" pitchFamily="34" charset="0"/>
              <a:cs typeface="Arial" pitchFamily="34" charset="0"/>
            </a:endParaRPr>
          </a:p>
          <a:p>
            <a:pPr algn="ctr">
              <a:buNone/>
            </a:pPr>
            <a:endParaRPr lang="en-US" sz="2400" dirty="0">
              <a:cs typeface="Arial" pitchFamily="34" charset="0"/>
            </a:endParaRPr>
          </a:p>
          <a:p>
            <a:endParaRPr lang="en-US" dirty="0"/>
          </a:p>
        </p:txBody>
      </p:sp>
      <p:sp>
        <p:nvSpPr>
          <p:cNvPr id="2" name="Title 1"/>
          <p:cNvSpPr>
            <a:spLocks noGrp="1"/>
          </p:cNvSpPr>
          <p:nvPr>
            <p:ph type="title"/>
          </p:nvPr>
        </p:nvSpPr>
        <p:spPr/>
        <p:txBody>
          <a:bodyPr>
            <a:normAutofit fontScale="90000"/>
          </a:bodyPr>
          <a:lstStyle/>
          <a:p>
            <a:r>
              <a:rPr lang="en-US" sz="4000" dirty="0" smtClean="0">
                <a:effectLst/>
                <a:latin typeface="Calibri" pitchFamily="34" charset="0"/>
                <a:cs typeface="Arial" pitchFamily="34" charset="0"/>
              </a:rPr>
              <a:t/>
            </a:r>
            <a:br>
              <a:rPr lang="en-US" sz="4000" dirty="0" smtClean="0">
                <a:effectLst/>
                <a:latin typeface="Calibri" pitchFamily="34" charset="0"/>
                <a:cs typeface="Arial" pitchFamily="34" charset="0"/>
              </a:rPr>
            </a:br>
            <a:r>
              <a:rPr lang="en-US" sz="4400" dirty="0" smtClean="0">
                <a:effectLst/>
                <a:latin typeface="Calibri" pitchFamily="34" charset="0"/>
                <a:cs typeface="Arial" pitchFamily="34" charset="0"/>
              </a:rPr>
              <a:t>Title of the study</a:t>
            </a:r>
            <a:endParaRPr lang="en-US" sz="4400" dirty="0">
              <a:effectLst/>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400" dirty="0" smtClean="0">
                <a:latin typeface="Calibri" pitchFamily="34" charset="0"/>
                <a:cs typeface="Arial" pitchFamily="34" charset="0"/>
              </a:rPr>
              <a:t>To understand  the perception of Healthcare policy holders  about the role played but </a:t>
            </a:r>
            <a:r>
              <a:rPr lang="en-US" sz="2400" dirty="0" smtClean="0">
                <a:latin typeface="Calibri" pitchFamily="34" charset="0"/>
                <a:cs typeface="Arial" pitchFamily="34" charset="0"/>
              </a:rPr>
              <a:t>Third Party </a:t>
            </a:r>
            <a:r>
              <a:rPr lang="en-US" sz="2400" dirty="0" smtClean="0">
                <a:latin typeface="Calibri" pitchFamily="34" charset="0"/>
                <a:cs typeface="Arial" pitchFamily="34" charset="0"/>
              </a:rPr>
              <a:t>Administrators </a:t>
            </a:r>
            <a:r>
              <a:rPr lang="en-US" sz="2400" dirty="0" smtClean="0">
                <a:latin typeface="Calibri" pitchFamily="34" charset="0"/>
                <a:cs typeface="Arial" pitchFamily="34" charset="0"/>
              </a:rPr>
              <a:t>in the insurance industry.</a:t>
            </a:r>
          </a:p>
          <a:p>
            <a:pPr lvl="0"/>
            <a:endParaRPr lang="en-US" sz="2400" dirty="0" smtClean="0">
              <a:latin typeface="Calibri" pitchFamily="34" charset="0"/>
              <a:cs typeface="Arial" pitchFamily="34" charset="0"/>
            </a:endParaRPr>
          </a:p>
          <a:p>
            <a:pPr lvl="0"/>
            <a:r>
              <a:rPr lang="en-US" sz="2400" dirty="0" smtClean="0">
                <a:latin typeface="Calibri" pitchFamily="34" charset="0"/>
                <a:cs typeface="Arial" pitchFamily="34" charset="0"/>
              </a:rPr>
              <a:t>To study the awareness amongst respondents regarding roles and functions of </a:t>
            </a:r>
            <a:r>
              <a:rPr lang="en-US" sz="2400" dirty="0" smtClean="0">
                <a:latin typeface="Calibri" pitchFamily="34" charset="0"/>
                <a:cs typeface="Arial" pitchFamily="34" charset="0"/>
              </a:rPr>
              <a:t>Third Party Administrators.</a:t>
            </a:r>
            <a:endParaRPr lang="en-US" sz="2400" dirty="0" smtClean="0">
              <a:latin typeface="Calibri" pitchFamily="34" charset="0"/>
              <a:cs typeface="Arial" pitchFamily="34" charset="0"/>
            </a:endParaRPr>
          </a:p>
          <a:p>
            <a:pPr lvl="0">
              <a:buNone/>
            </a:pPr>
            <a:endParaRPr lang="en-US" sz="2400" dirty="0" smtClean="0">
              <a:latin typeface="Calibri" pitchFamily="34" charset="0"/>
              <a:cs typeface="Arial" pitchFamily="34" charset="0"/>
            </a:endParaRPr>
          </a:p>
          <a:p>
            <a:pPr lvl="0"/>
            <a:r>
              <a:rPr lang="en-US" sz="2400" dirty="0" smtClean="0">
                <a:latin typeface="Calibri" pitchFamily="34" charset="0"/>
                <a:cs typeface="Arial" pitchFamily="34" charset="0"/>
              </a:rPr>
              <a:t>Too study the satisfaction level amongst respondents with respect to </a:t>
            </a:r>
            <a:r>
              <a:rPr lang="en-US" sz="2400" dirty="0" smtClean="0">
                <a:latin typeface="Calibri" pitchFamily="34" charset="0"/>
                <a:cs typeface="Arial" pitchFamily="34" charset="0"/>
              </a:rPr>
              <a:t>Third Party Administrators.</a:t>
            </a:r>
            <a:endParaRPr lang="en-US" sz="2400" dirty="0" smtClean="0">
              <a:latin typeface="Calibri" pitchFamily="34" charset="0"/>
              <a:cs typeface="Arial" pitchFamily="34" charset="0"/>
            </a:endParaRPr>
          </a:p>
          <a:p>
            <a:pPr lvl="0"/>
            <a:endParaRPr lang="en-US" sz="2800" dirty="0" smtClean="0">
              <a:cs typeface="Arial" pitchFamily="34" charset="0"/>
            </a:endParaRPr>
          </a:p>
          <a:p>
            <a:endParaRPr lang="en-US" dirty="0"/>
          </a:p>
        </p:txBody>
      </p:sp>
      <p:sp>
        <p:nvSpPr>
          <p:cNvPr id="3" name="Title 2"/>
          <p:cNvSpPr>
            <a:spLocks noGrp="1"/>
          </p:cNvSpPr>
          <p:nvPr>
            <p:ph type="title"/>
          </p:nvPr>
        </p:nvSpPr>
        <p:spPr/>
        <p:txBody>
          <a:bodyPr>
            <a:normAutofit fontScale="90000"/>
          </a:bodyPr>
          <a:lstStyle/>
          <a:p>
            <a:r>
              <a:rPr lang="en-US" sz="4400" dirty="0" smtClean="0">
                <a:effectLst/>
                <a:latin typeface="Calibri" pitchFamily="34" charset="0"/>
                <a:cs typeface="Arial" pitchFamily="34" charset="0"/>
              </a:rPr>
              <a:t>Objectives</a:t>
            </a:r>
            <a:r>
              <a:rPr lang="en-US" sz="4000" dirty="0" smtClean="0">
                <a:latin typeface="Calibri" pitchFamily="34" charset="0"/>
                <a:cs typeface="Arial" pitchFamily="34" charset="0"/>
              </a:rPr>
              <a:t/>
            </a:r>
            <a:br>
              <a:rPr lang="en-US" sz="4000" dirty="0" smtClean="0">
                <a:latin typeface="Calibri" pitchFamily="34" charset="0"/>
                <a:cs typeface="Arial" pitchFamily="34" charset="0"/>
              </a:rPr>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p:spPr>
        <p:txBody>
          <a:bodyPr>
            <a:normAutofit fontScale="25000" lnSpcReduction="20000"/>
          </a:bodyPr>
          <a:lstStyle/>
          <a:p>
            <a:pPr>
              <a:buNone/>
            </a:pPr>
            <a:r>
              <a:rPr lang="en-US" sz="9600" dirty="0" smtClean="0">
                <a:latin typeface="Calibri" pitchFamily="34" charset="0"/>
                <a:cs typeface="Arial" pitchFamily="34" charset="0"/>
              </a:rPr>
              <a:t>Study Area</a:t>
            </a:r>
            <a:endParaRPr lang="en-IN" sz="9600" dirty="0" smtClean="0">
              <a:latin typeface="Calibri" pitchFamily="34" charset="0"/>
              <a:cs typeface="Arial" pitchFamily="34" charset="0"/>
            </a:endParaRPr>
          </a:p>
          <a:p>
            <a:pPr>
              <a:buNone/>
            </a:pPr>
            <a:r>
              <a:rPr lang="en-US" sz="9600" dirty="0" smtClean="0">
                <a:latin typeface="Calibri" pitchFamily="34" charset="0"/>
                <a:cs typeface="Arial" pitchFamily="34" charset="0"/>
              </a:rPr>
              <a:t>    The </a:t>
            </a:r>
            <a:r>
              <a:rPr lang="en-US" sz="9600" dirty="0">
                <a:latin typeface="Calibri" pitchFamily="34" charset="0"/>
                <a:cs typeface="Arial" pitchFamily="34" charset="0"/>
              </a:rPr>
              <a:t>study was conducted in </a:t>
            </a:r>
            <a:r>
              <a:rPr lang="en-US" sz="9600" dirty="0" smtClean="0">
                <a:latin typeface="Calibri" pitchFamily="34" charset="0"/>
                <a:cs typeface="Arial" pitchFamily="34" charset="0"/>
              </a:rPr>
              <a:t>Gurgaon (Haryana). </a:t>
            </a:r>
            <a:r>
              <a:rPr lang="en-US" sz="9600" dirty="0">
                <a:latin typeface="Calibri" pitchFamily="34" charset="0"/>
                <a:cs typeface="Arial" pitchFamily="34" charset="0"/>
              </a:rPr>
              <a:t>Areas covered were </a:t>
            </a:r>
            <a:r>
              <a:rPr lang="en-US" sz="9600" dirty="0" smtClean="0">
                <a:latin typeface="Calibri" pitchFamily="34" charset="0"/>
                <a:cs typeface="Arial" pitchFamily="34" charset="0"/>
              </a:rPr>
              <a:t>gurgaon hospitals</a:t>
            </a:r>
          </a:p>
          <a:p>
            <a:pPr>
              <a:buNone/>
            </a:pPr>
            <a:endParaRPr lang="en-US" sz="9600" dirty="0" smtClean="0">
              <a:latin typeface="Calibri" pitchFamily="34" charset="0"/>
              <a:cs typeface="Arial" pitchFamily="34" charset="0"/>
            </a:endParaRPr>
          </a:p>
          <a:p>
            <a:pPr>
              <a:buNone/>
            </a:pPr>
            <a:r>
              <a:rPr lang="en-US" sz="9600" dirty="0" smtClean="0">
                <a:latin typeface="Calibri" pitchFamily="34" charset="0"/>
                <a:cs typeface="Arial" pitchFamily="34" charset="0"/>
              </a:rPr>
              <a:t>Study Design</a:t>
            </a:r>
          </a:p>
          <a:p>
            <a:pPr>
              <a:buNone/>
            </a:pPr>
            <a:r>
              <a:rPr lang="en-US" sz="9600" dirty="0">
                <a:latin typeface="Calibri" pitchFamily="34" charset="0"/>
                <a:cs typeface="Arial" pitchFamily="34" charset="0"/>
              </a:rPr>
              <a:t>A </a:t>
            </a:r>
            <a:r>
              <a:rPr lang="en-US" sz="9600" dirty="0" smtClean="0">
                <a:latin typeface="Calibri" pitchFamily="34" charset="0"/>
                <a:cs typeface="Arial" pitchFamily="34" charset="0"/>
              </a:rPr>
              <a:t>Qualitative </a:t>
            </a:r>
            <a:r>
              <a:rPr lang="en-US" sz="9600" dirty="0">
                <a:latin typeface="Calibri" pitchFamily="34" charset="0"/>
                <a:cs typeface="Arial" pitchFamily="34" charset="0"/>
              </a:rPr>
              <a:t>study</a:t>
            </a:r>
          </a:p>
          <a:p>
            <a:pPr>
              <a:buNone/>
            </a:pPr>
            <a:endParaRPr lang="en-IN" sz="9600" dirty="0" smtClean="0">
              <a:latin typeface="Calibri" pitchFamily="34" charset="0"/>
              <a:cs typeface="Arial" pitchFamily="34" charset="0"/>
            </a:endParaRPr>
          </a:p>
          <a:p>
            <a:pPr>
              <a:buNone/>
            </a:pPr>
            <a:r>
              <a:rPr lang="en-US" sz="9600" dirty="0" smtClean="0">
                <a:latin typeface="Calibri" pitchFamily="34" charset="0"/>
                <a:cs typeface="Arial" pitchFamily="34" charset="0"/>
              </a:rPr>
              <a:t>Study Sample</a:t>
            </a:r>
          </a:p>
          <a:p>
            <a:pPr lvl="0">
              <a:buFont typeface="Wingdings" pitchFamily="2" charset="2"/>
              <a:buChar char="Ø"/>
            </a:pPr>
            <a:r>
              <a:rPr lang="en-US" sz="9600" dirty="0">
                <a:latin typeface="Calibri" pitchFamily="34" charset="0"/>
                <a:cs typeface="Arial" pitchFamily="34" charset="0"/>
              </a:rPr>
              <a:t>Sample Frame : IPD policyholder patients</a:t>
            </a:r>
          </a:p>
          <a:p>
            <a:pPr lvl="0">
              <a:buFont typeface="Wingdings" pitchFamily="2" charset="2"/>
              <a:buChar char="Ø"/>
            </a:pPr>
            <a:r>
              <a:rPr lang="en-US" sz="9600" dirty="0">
                <a:latin typeface="Calibri" pitchFamily="34" charset="0"/>
                <a:cs typeface="Arial" pitchFamily="34" charset="0"/>
              </a:rPr>
              <a:t>Sampling Method: </a:t>
            </a:r>
            <a:r>
              <a:rPr lang="en-US" sz="9600" dirty="0" smtClean="0">
                <a:latin typeface="Calibri" pitchFamily="34" charset="0"/>
                <a:cs typeface="Arial" pitchFamily="34" charset="0"/>
              </a:rPr>
              <a:t> Convenient </a:t>
            </a:r>
            <a:r>
              <a:rPr lang="en-US" sz="9600" dirty="0">
                <a:latin typeface="Calibri" pitchFamily="34" charset="0"/>
                <a:cs typeface="Arial" pitchFamily="34" charset="0"/>
              </a:rPr>
              <a:t>sampling</a:t>
            </a:r>
          </a:p>
          <a:p>
            <a:pPr lvl="0">
              <a:buFont typeface="Wingdings" pitchFamily="2" charset="2"/>
              <a:buChar char="Ø"/>
            </a:pPr>
            <a:r>
              <a:rPr lang="en-US" sz="9600" dirty="0">
                <a:latin typeface="Calibri" pitchFamily="34" charset="0"/>
                <a:cs typeface="Arial" pitchFamily="34" charset="0"/>
              </a:rPr>
              <a:t>Size – </a:t>
            </a:r>
            <a:r>
              <a:rPr lang="en-US" sz="9600" dirty="0" smtClean="0">
                <a:latin typeface="Calibri" pitchFamily="34" charset="0"/>
                <a:cs typeface="Arial" pitchFamily="34" charset="0"/>
              </a:rPr>
              <a:t>75 </a:t>
            </a:r>
          </a:p>
          <a:p>
            <a:pPr lvl="0">
              <a:buFont typeface="Wingdings" pitchFamily="2" charset="2"/>
              <a:buChar char="Ø"/>
            </a:pPr>
            <a:endParaRPr lang="en-US" sz="9600" dirty="0" smtClean="0">
              <a:latin typeface="Calibri" pitchFamily="34" charset="0"/>
              <a:cs typeface="Arial" pitchFamily="34" charset="0"/>
            </a:endParaRPr>
          </a:p>
          <a:p>
            <a:pPr>
              <a:buNone/>
            </a:pPr>
            <a:r>
              <a:rPr lang="en-US" sz="9600" dirty="0" smtClean="0">
                <a:latin typeface="Calibri" pitchFamily="34" charset="0"/>
                <a:cs typeface="Arial" pitchFamily="34" charset="0"/>
              </a:rPr>
              <a:t>Tools  &amp; Technique</a:t>
            </a:r>
          </a:p>
          <a:p>
            <a:pPr lvl="0">
              <a:buNone/>
            </a:pPr>
            <a:r>
              <a:rPr lang="en-US" sz="9600" dirty="0" smtClean="0">
                <a:latin typeface="Calibri" pitchFamily="34" charset="0"/>
                <a:cs typeface="Arial" pitchFamily="34" charset="0"/>
              </a:rPr>
              <a:t>    A Questionnaire of total 22 Questions was administrated from  IPD policyholder patient.</a:t>
            </a:r>
            <a:endParaRPr lang="en-IN" sz="9600" dirty="0" smtClean="0">
              <a:latin typeface="Calibri" pitchFamily="34" charset="0"/>
              <a:cs typeface="Arial" pitchFamily="34" charset="0"/>
            </a:endParaRPr>
          </a:p>
          <a:p>
            <a:pPr lvl="0">
              <a:buFont typeface="Wingdings" pitchFamily="2" charset="2"/>
              <a:buChar char="Ø"/>
            </a:pPr>
            <a:endParaRPr lang="en-US" sz="9600" dirty="0">
              <a:latin typeface="Calibri" pitchFamily="34" charset="0"/>
              <a:cs typeface="Arial" pitchFamily="34" charset="0"/>
            </a:endParaRPr>
          </a:p>
          <a:p>
            <a:pPr>
              <a:buNone/>
            </a:pPr>
            <a:r>
              <a:rPr lang="en-US" sz="9600" dirty="0" smtClean="0">
                <a:cs typeface="Arial" pitchFamily="34" charset="0"/>
              </a:rPr>
              <a:t> </a:t>
            </a:r>
          </a:p>
          <a:p>
            <a:pPr>
              <a:buFont typeface="Wingdings" pitchFamily="2" charset="2"/>
              <a:buChar char="Ø"/>
            </a:pPr>
            <a:endParaRPr lang="en-US" sz="11200" dirty="0" smtClean="0">
              <a:latin typeface="Calibri" pitchFamily="34" charset="0"/>
              <a:cs typeface="Arial" pitchFamily="34" charset="0"/>
            </a:endParaRPr>
          </a:p>
          <a:p>
            <a:pPr>
              <a:buNone/>
            </a:pPr>
            <a:endParaRPr lang="en-US" sz="11200" dirty="0" smtClean="0">
              <a:latin typeface="Calibri" pitchFamily="34" charset="0"/>
              <a:cs typeface="Arial" pitchFamily="34" charset="0"/>
            </a:endParaRPr>
          </a:p>
          <a:p>
            <a:pPr>
              <a:buFont typeface="Wingdings" pitchFamily="2" charset="2"/>
              <a:buChar char="Ø"/>
            </a:pPr>
            <a:endParaRPr lang="en-US" sz="11200" dirty="0" smtClean="0">
              <a:latin typeface="Calibri" pitchFamily="34" charset="0"/>
              <a:cs typeface="Arial" pitchFamily="34" charset="0"/>
            </a:endParaRPr>
          </a:p>
          <a:p>
            <a:pPr>
              <a:buNone/>
            </a:pPr>
            <a:endParaRPr lang="en-IN" sz="9600" dirty="0" smtClean="0">
              <a:latin typeface="Calibri" pitchFamily="34" charset="0"/>
              <a:cs typeface="Arial" pitchFamily="34" charset="0"/>
            </a:endParaRPr>
          </a:p>
          <a:p>
            <a:endParaRPr lang="en-US" dirty="0"/>
          </a:p>
        </p:txBody>
      </p:sp>
      <p:sp>
        <p:nvSpPr>
          <p:cNvPr id="2" name="Title 1"/>
          <p:cNvSpPr>
            <a:spLocks noGrp="1"/>
          </p:cNvSpPr>
          <p:nvPr>
            <p:ph type="title"/>
          </p:nvPr>
        </p:nvSpPr>
        <p:spPr>
          <a:xfrm>
            <a:off x="457200" y="274638"/>
            <a:ext cx="8229600" cy="639762"/>
          </a:xfrm>
        </p:spPr>
        <p:txBody>
          <a:bodyPr>
            <a:noAutofit/>
          </a:bodyPr>
          <a:lstStyle/>
          <a:p>
            <a:r>
              <a:rPr lang="en-US" sz="4000" dirty="0" smtClean="0">
                <a:effectLst/>
                <a:latin typeface="Calibri" pitchFamily="34" charset="0"/>
                <a:cs typeface="Times New Roman" pitchFamily="18" charset="0"/>
              </a:rPr>
              <a:t>Methodology</a:t>
            </a:r>
            <a:endParaRPr lang="en-US" sz="4000" dirty="0">
              <a:effectLst/>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TotalTime>
  <Words>1209</Words>
  <Application>Microsoft Office PowerPoint</Application>
  <PresentationFormat>On-screen Show (4:3)</PresentationFormat>
  <Paragraphs>117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Project on  “Perception of Policy Holders   Towards Health Insurance &amp; TPA in India”  </vt:lpstr>
      <vt:lpstr>Abstract</vt:lpstr>
      <vt:lpstr>   Profile of VipulMedcorp Private Limited  </vt:lpstr>
      <vt:lpstr>Slide 4</vt:lpstr>
      <vt:lpstr>TPA &amp; Health Insurance in INDIA</vt:lpstr>
      <vt:lpstr>Benefits</vt:lpstr>
      <vt:lpstr> Title of the study</vt:lpstr>
      <vt:lpstr>Objectives </vt:lpstr>
      <vt:lpstr>Methodology</vt:lpstr>
      <vt:lpstr>Study Results :  Specialty wise distribution of hospitals surveyed TPA Services at the Time of Admission of patients   </vt:lpstr>
      <vt:lpstr>Study Results : Policyholders Perspectives</vt:lpstr>
      <vt:lpstr> Knowledge about coverage and exclusion in policies. </vt:lpstr>
      <vt:lpstr>Policyholders charged for TPA services </vt:lpstr>
      <vt:lpstr>Discussion</vt:lpstr>
      <vt:lpstr>Conclusion</vt:lpstr>
      <vt:lpstr>Recommendations</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vmc</dc:creator>
  <cp:lastModifiedBy>vmc</cp:lastModifiedBy>
  <cp:revision>97</cp:revision>
  <dcterms:created xsi:type="dcterms:W3CDTF">2015-05-17T19:00:14Z</dcterms:created>
  <dcterms:modified xsi:type="dcterms:W3CDTF">2015-05-20T09:29:10Z</dcterms:modified>
</cp:coreProperties>
</file>