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2"/>
  </p:notesMasterIdLst>
  <p:sldIdLst>
    <p:sldId id="256" r:id="rId2"/>
    <p:sldId id="257" r:id="rId3"/>
    <p:sldId id="258" r:id="rId4"/>
    <p:sldId id="278"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07" autoAdjust="0"/>
  </p:normalViewPr>
  <p:slideViewPr>
    <p:cSldViewPr>
      <p:cViewPr varScale="1">
        <p:scale>
          <a:sx n="77" d="100"/>
          <a:sy n="77" d="100"/>
        </p:scale>
        <p:origin x="-109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IN"/>
  <c:chart>
    <c:autoTitleDeleted val="1"/>
    <c:view3D>
      <c:hPercent val="83"/>
      <c:depthPercent val="100"/>
      <c:rAngAx val="1"/>
    </c:view3D>
    <c:floor>
      <c:spPr>
        <a:solidFill>
          <a:srgbClr val="C0C0C0"/>
        </a:solidFill>
        <a:ln w="3175">
          <a:solidFill>
            <a:srgbClr val="000000"/>
          </a:solidFill>
          <a:prstDash val="solid"/>
        </a:ln>
      </c:spPr>
    </c:floor>
    <c:sideWall>
      <c:spPr>
        <a:solidFill>
          <a:srgbClr val="C0C0C0"/>
        </a:solidFill>
        <a:ln w="12700">
          <a:solidFill>
            <a:srgbClr val="808080"/>
          </a:solidFill>
          <a:prstDash val="solid"/>
        </a:ln>
      </c:spPr>
    </c:sideWall>
    <c:backWall>
      <c:spPr>
        <a:solidFill>
          <a:srgbClr val="C0C0C0"/>
        </a:solidFill>
        <a:ln w="12700">
          <a:solidFill>
            <a:srgbClr val="808080"/>
          </a:solidFill>
          <a:prstDash val="solid"/>
        </a:ln>
      </c:spPr>
    </c:backWall>
    <c:plotArea>
      <c:layout>
        <c:manualLayout>
          <c:layoutTarget val="inner"/>
          <c:xMode val="edge"/>
          <c:yMode val="edge"/>
          <c:x val="6.8464730290456549E-2"/>
          <c:y val="5.3459119496855285E-2"/>
          <c:w val="0.69502074688796667"/>
          <c:h val="0.81132075471698117"/>
        </c:manualLayout>
      </c:layout>
      <c:bar3DChart>
        <c:barDir val="col"/>
        <c:grouping val="clustered"/>
        <c:ser>
          <c:idx val="0"/>
          <c:order val="0"/>
          <c:tx>
            <c:strRef>
              <c:f>Sheet1!$A$2</c:f>
              <c:strCache>
                <c:ptCount val="1"/>
                <c:pt idx="0">
                  <c:v>APPROVED</c:v>
                </c:pt>
              </c:strCache>
            </c:strRef>
          </c:tx>
          <c:spPr>
            <a:solidFill>
              <a:srgbClr val="9999FF"/>
            </a:solidFill>
            <a:ln w="12695">
              <a:solidFill>
                <a:srgbClr val="000000"/>
              </a:solidFill>
              <a:prstDash val="solid"/>
            </a:ln>
          </c:spPr>
          <c:cat>
            <c:strRef>
              <c:f>Sheet1!$B$1:$E$1</c:f>
              <c:strCache>
                <c:ptCount val="3"/>
                <c:pt idx="0">
                  <c:v>2rd</c:v>
                </c:pt>
                <c:pt idx="1">
                  <c:v>3rd</c:v>
                </c:pt>
                <c:pt idx="2">
                  <c:v>4th</c:v>
                </c:pt>
              </c:strCache>
            </c:strRef>
          </c:cat>
          <c:val>
            <c:numRef>
              <c:f>Sheet1!$B$2:$E$2</c:f>
              <c:numCache>
                <c:formatCode>General</c:formatCode>
                <c:ptCount val="4"/>
                <c:pt idx="0">
                  <c:v>2</c:v>
                </c:pt>
                <c:pt idx="1">
                  <c:v>4</c:v>
                </c:pt>
                <c:pt idx="2">
                  <c:v>5</c:v>
                </c:pt>
              </c:numCache>
            </c:numRef>
          </c:val>
        </c:ser>
        <c:ser>
          <c:idx val="1"/>
          <c:order val="1"/>
          <c:tx>
            <c:strRef>
              <c:f>Sheet1!$A$3</c:f>
              <c:strCache>
                <c:ptCount val="1"/>
                <c:pt idx="0">
                  <c:v>QUERY</c:v>
                </c:pt>
              </c:strCache>
            </c:strRef>
          </c:tx>
          <c:spPr>
            <a:solidFill>
              <a:srgbClr val="993366"/>
            </a:solidFill>
            <a:ln w="12695">
              <a:solidFill>
                <a:srgbClr val="000000"/>
              </a:solidFill>
              <a:prstDash val="solid"/>
            </a:ln>
          </c:spPr>
          <c:cat>
            <c:strRef>
              <c:f>Sheet1!$B$1:$E$1</c:f>
              <c:strCache>
                <c:ptCount val="3"/>
                <c:pt idx="0">
                  <c:v>2rd</c:v>
                </c:pt>
                <c:pt idx="1">
                  <c:v>3rd</c:v>
                </c:pt>
                <c:pt idx="2">
                  <c:v>4th</c:v>
                </c:pt>
              </c:strCache>
            </c:strRef>
          </c:cat>
          <c:val>
            <c:numRef>
              <c:f>Sheet1!$B$3:$E$3</c:f>
              <c:numCache>
                <c:formatCode>General</c:formatCode>
                <c:ptCount val="4"/>
                <c:pt idx="0">
                  <c:v>21</c:v>
                </c:pt>
                <c:pt idx="1">
                  <c:v>9</c:v>
                </c:pt>
                <c:pt idx="2">
                  <c:v>9</c:v>
                </c:pt>
              </c:numCache>
            </c:numRef>
          </c:val>
        </c:ser>
        <c:gapDepth val="0"/>
        <c:shape val="box"/>
        <c:axId val="140396032"/>
        <c:axId val="140397568"/>
        <c:axId val="0"/>
      </c:bar3DChart>
      <c:catAx>
        <c:axId val="140396032"/>
        <c:scaling>
          <c:orientation val="minMax"/>
        </c:scaling>
        <c:axPos val="b"/>
        <c:numFmt formatCode="General" sourceLinked="1"/>
        <c:tickLblPos val="low"/>
        <c:spPr>
          <a:ln w="3174">
            <a:solidFill>
              <a:srgbClr val="000000"/>
            </a:solidFill>
            <a:prstDash val="solid"/>
          </a:ln>
        </c:spPr>
        <c:txPr>
          <a:bodyPr rot="0" vert="horz"/>
          <a:lstStyle/>
          <a:p>
            <a:pPr>
              <a:defRPr sz="1200" b="1" i="0" u="none" strike="noStrike" baseline="0">
                <a:solidFill>
                  <a:srgbClr val="000000"/>
                </a:solidFill>
                <a:latin typeface="Calibri"/>
                <a:ea typeface="Calibri"/>
                <a:cs typeface="Calibri"/>
              </a:defRPr>
            </a:pPr>
            <a:endParaRPr lang="en-US"/>
          </a:p>
        </c:txPr>
        <c:crossAx val="140397568"/>
        <c:crosses val="autoZero"/>
        <c:auto val="1"/>
        <c:lblAlgn val="ctr"/>
        <c:lblOffset val="100"/>
        <c:tickLblSkip val="1"/>
        <c:tickMarkSkip val="1"/>
      </c:catAx>
      <c:valAx>
        <c:axId val="140397568"/>
        <c:scaling>
          <c:orientation val="minMax"/>
        </c:scaling>
        <c:axPos val="l"/>
        <c:majorGridlines>
          <c:spPr>
            <a:ln w="3174">
              <a:solidFill>
                <a:srgbClr val="000000"/>
              </a:solidFill>
              <a:prstDash val="solid"/>
            </a:ln>
          </c:spPr>
        </c:majorGridlines>
        <c:numFmt formatCode="General" sourceLinked="1"/>
        <c:tickLblPos val="nextTo"/>
        <c:spPr>
          <a:ln w="3174">
            <a:solidFill>
              <a:srgbClr val="000000"/>
            </a:solidFill>
            <a:prstDash val="solid"/>
          </a:ln>
        </c:spPr>
        <c:txPr>
          <a:bodyPr rot="0" vert="horz"/>
          <a:lstStyle/>
          <a:p>
            <a:pPr>
              <a:defRPr sz="1200" b="1" i="0" u="none" strike="noStrike" baseline="0">
                <a:solidFill>
                  <a:srgbClr val="000000"/>
                </a:solidFill>
                <a:latin typeface="Calibri"/>
                <a:ea typeface="Calibri"/>
                <a:cs typeface="Calibri"/>
              </a:defRPr>
            </a:pPr>
            <a:endParaRPr lang="en-US"/>
          </a:p>
        </c:txPr>
        <c:crossAx val="140396032"/>
        <c:crosses val="autoZero"/>
        <c:crossBetween val="between"/>
      </c:valAx>
      <c:spPr>
        <a:noFill/>
        <a:ln w="25390">
          <a:noFill/>
        </a:ln>
      </c:spPr>
    </c:plotArea>
    <c:legend>
      <c:legendPos val="r"/>
      <c:layout>
        <c:manualLayout>
          <c:xMode val="edge"/>
          <c:yMode val="edge"/>
          <c:x val="0.78630705394190858"/>
          <c:y val="0.42452830188679352"/>
          <c:w val="0.20539419087137012"/>
          <c:h val="0.15408805031446593"/>
        </c:manualLayout>
      </c:layout>
      <c:spPr>
        <a:noFill/>
        <a:ln w="3174">
          <a:solidFill>
            <a:srgbClr val="000000"/>
          </a:solidFill>
          <a:prstDash val="solid"/>
        </a:ln>
      </c:spPr>
      <c:txPr>
        <a:bodyPr/>
        <a:lstStyle/>
        <a:p>
          <a:pPr>
            <a:defRPr sz="1100" b="1" i="0" u="none" strike="noStrike" baseline="0">
              <a:solidFill>
                <a:srgbClr val="000000"/>
              </a:solidFill>
              <a:latin typeface="Calibri"/>
              <a:ea typeface="Calibri"/>
              <a:cs typeface="Calibri"/>
            </a:defRPr>
          </a:pPr>
          <a:endParaRPr lang="en-US"/>
        </a:p>
      </c:txPr>
    </c:legend>
    <c:plotVisOnly val="1"/>
    <c:dispBlanksAs val="gap"/>
  </c:chart>
  <c:spPr>
    <a:noFill/>
    <a:ln>
      <a:noFill/>
    </a:ln>
  </c:spPr>
  <c:txPr>
    <a:bodyPr/>
    <a:lstStyle/>
    <a:p>
      <a:pPr>
        <a:defRPr sz="1200" b="1" i="0" u="none" strike="noStrike" baseline="0">
          <a:solidFill>
            <a:srgbClr val="000000"/>
          </a:solidFill>
          <a:latin typeface="Calibri"/>
          <a:ea typeface="Calibri"/>
          <a:cs typeface="Calibri"/>
        </a:defRPr>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DD6016-C601-4395-B3DD-CEBC53AECEE9}" type="datetimeFigureOut">
              <a:rPr lang="en-US" smtClean="0"/>
              <a:pPr/>
              <a:t>5/16/2015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A4B4E6-3501-4E82-80F0-FDD645F0419D}"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FA2B2EA-AF94-479D-96AD-8429902DC34E}" type="datetimeFigureOut">
              <a:rPr lang="en-US" smtClean="0"/>
              <a:pPr/>
              <a:t>5/16/2015</a:t>
            </a:fld>
            <a:endParaRPr lang="en-IN"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IN"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AB0B837-E8DE-42C5-931F-97E43A143F65}" type="slidenum">
              <a:rPr lang="en-IN" smtClean="0"/>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FA2B2EA-AF94-479D-96AD-8429902DC34E}" type="datetimeFigureOut">
              <a:rPr lang="en-US" smtClean="0"/>
              <a:pPr/>
              <a:t>5/16/2015</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3AB0B837-E8DE-42C5-931F-97E43A143F65}"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FA2B2EA-AF94-479D-96AD-8429902DC34E}" type="datetimeFigureOut">
              <a:rPr lang="en-US" smtClean="0"/>
              <a:pPr/>
              <a:t>5/16/2015</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3AB0B837-E8DE-42C5-931F-97E43A143F65}"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FA2B2EA-AF94-479D-96AD-8429902DC34E}" type="datetimeFigureOut">
              <a:rPr lang="en-US" smtClean="0"/>
              <a:pPr/>
              <a:t>5/16/2015</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3AB0B837-E8DE-42C5-931F-97E43A143F65}" type="slidenum">
              <a:rPr lang="en-IN" smtClean="0"/>
              <a:pPr/>
              <a:t>‹#›</a:t>
            </a:fld>
            <a:endParaRPr lang="en-IN"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FA2B2EA-AF94-479D-96AD-8429902DC34E}" type="datetimeFigureOut">
              <a:rPr lang="en-US" smtClean="0"/>
              <a:pPr/>
              <a:t>5/16/2015</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3AB0B837-E8DE-42C5-931F-97E43A143F65}" type="slidenum">
              <a:rPr lang="en-IN" smtClean="0"/>
              <a:pPr/>
              <a:t>‹#›</a:t>
            </a:fld>
            <a:endParaRPr lang="en-IN"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FA2B2EA-AF94-479D-96AD-8429902DC34E}" type="datetimeFigureOut">
              <a:rPr lang="en-US" smtClean="0"/>
              <a:pPr/>
              <a:t>5/16/2015</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3AB0B837-E8DE-42C5-931F-97E43A143F65}" type="slidenum">
              <a:rPr lang="en-IN" smtClean="0"/>
              <a:pPr/>
              <a:t>‹#›</a:t>
            </a:fld>
            <a:endParaRPr lang="en-IN"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FA2B2EA-AF94-479D-96AD-8429902DC34E}" type="datetimeFigureOut">
              <a:rPr lang="en-US" smtClean="0"/>
              <a:pPr/>
              <a:t>5/16/2015</a:t>
            </a:fld>
            <a:endParaRPr lang="en-IN" dirty="0"/>
          </a:p>
        </p:txBody>
      </p:sp>
      <p:sp>
        <p:nvSpPr>
          <p:cNvPr id="8" name="Footer Placeholder 7"/>
          <p:cNvSpPr>
            <a:spLocks noGrp="1"/>
          </p:cNvSpPr>
          <p:nvPr>
            <p:ph type="ftr" sz="quarter" idx="11"/>
          </p:nvPr>
        </p:nvSpPr>
        <p:spPr/>
        <p:txBody>
          <a:bodyPr/>
          <a:lstStyle>
            <a:extLst/>
          </a:lstStyle>
          <a:p>
            <a:endParaRPr lang="en-IN" dirty="0"/>
          </a:p>
        </p:txBody>
      </p:sp>
      <p:sp>
        <p:nvSpPr>
          <p:cNvPr id="9" name="Slide Number Placeholder 8"/>
          <p:cNvSpPr>
            <a:spLocks noGrp="1"/>
          </p:cNvSpPr>
          <p:nvPr>
            <p:ph type="sldNum" sz="quarter" idx="12"/>
          </p:nvPr>
        </p:nvSpPr>
        <p:spPr/>
        <p:txBody>
          <a:bodyPr/>
          <a:lstStyle>
            <a:extLst/>
          </a:lstStyle>
          <a:p>
            <a:fld id="{3AB0B837-E8DE-42C5-931F-97E43A143F65}" type="slidenum">
              <a:rPr lang="en-IN" smtClean="0"/>
              <a:pPr/>
              <a:t>‹#›</a:t>
            </a:fld>
            <a:endParaRPr lang="en-IN"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FA2B2EA-AF94-479D-96AD-8429902DC34E}" type="datetimeFigureOut">
              <a:rPr lang="en-US" smtClean="0"/>
              <a:pPr/>
              <a:t>5/16/2015</a:t>
            </a:fld>
            <a:endParaRPr lang="en-IN" dirty="0"/>
          </a:p>
        </p:txBody>
      </p:sp>
      <p:sp>
        <p:nvSpPr>
          <p:cNvPr id="4" name="Footer Placeholder 3"/>
          <p:cNvSpPr>
            <a:spLocks noGrp="1"/>
          </p:cNvSpPr>
          <p:nvPr>
            <p:ph type="ftr" sz="quarter" idx="11"/>
          </p:nvPr>
        </p:nvSpPr>
        <p:spPr/>
        <p:txBody>
          <a:bodyPr/>
          <a:lstStyle>
            <a:extLst/>
          </a:lstStyle>
          <a:p>
            <a:endParaRPr lang="en-IN" dirty="0"/>
          </a:p>
        </p:txBody>
      </p:sp>
      <p:sp>
        <p:nvSpPr>
          <p:cNvPr id="5" name="Slide Number Placeholder 4"/>
          <p:cNvSpPr>
            <a:spLocks noGrp="1"/>
          </p:cNvSpPr>
          <p:nvPr>
            <p:ph type="sldNum" sz="quarter" idx="12"/>
          </p:nvPr>
        </p:nvSpPr>
        <p:spPr/>
        <p:txBody>
          <a:bodyPr/>
          <a:lstStyle>
            <a:extLst/>
          </a:lstStyle>
          <a:p>
            <a:fld id="{3AB0B837-E8DE-42C5-931F-97E43A143F65}" type="slidenum">
              <a:rPr lang="en-IN" smtClean="0"/>
              <a:pPr/>
              <a:t>‹#›</a:t>
            </a:fld>
            <a:endParaRPr lang="en-IN"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FA2B2EA-AF94-479D-96AD-8429902DC34E}" type="datetimeFigureOut">
              <a:rPr lang="en-US" smtClean="0"/>
              <a:pPr/>
              <a:t>5/16/2015</a:t>
            </a:fld>
            <a:endParaRPr lang="en-IN" dirty="0"/>
          </a:p>
        </p:txBody>
      </p:sp>
      <p:sp>
        <p:nvSpPr>
          <p:cNvPr id="3" name="Footer Placeholder 2"/>
          <p:cNvSpPr>
            <a:spLocks noGrp="1"/>
          </p:cNvSpPr>
          <p:nvPr>
            <p:ph type="ftr" sz="quarter" idx="11"/>
          </p:nvPr>
        </p:nvSpPr>
        <p:spPr/>
        <p:txBody>
          <a:bodyPr/>
          <a:lstStyle>
            <a:extLst/>
          </a:lstStyle>
          <a:p>
            <a:endParaRPr lang="en-IN" dirty="0"/>
          </a:p>
        </p:txBody>
      </p:sp>
      <p:sp>
        <p:nvSpPr>
          <p:cNvPr id="4" name="Slide Number Placeholder 3"/>
          <p:cNvSpPr>
            <a:spLocks noGrp="1"/>
          </p:cNvSpPr>
          <p:nvPr>
            <p:ph type="sldNum" sz="quarter" idx="12"/>
          </p:nvPr>
        </p:nvSpPr>
        <p:spPr/>
        <p:txBody>
          <a:bodyPr/>
          <a:lstStyle>
            <a:extLst/>
          </a:lstStyle>
          <a:p>
            <a:fld id="{3AB0B837-E8DE-42C5-931F-97E43A143F65}" type="slidenum">
              <a:rPr lang="en-IN" smtClean="0"/>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FA2B2EA-AF94-479D-96AD-8429902DC34E}" type="datetimeFigureOut">
              <a:rPr lang="en-US" smtClean="0"/>
              <a:pPr/>
              <a:t>5/16/2015</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3AB0B837-E8DE-42C5-931F-97E43A143F65}" type="slidenum">
              <a:rPr lang="en-IN" smtClean="0"/>
              <a:pPr/>
              <a:t>‹#›</a:t>
            </a:fld>
            <a:endParaRPr lang="en-IN"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FA2B2EA-AF94-479D-96AD-8429902DC34E}" type="datetimeFigureOut">
              <a:rPr lang="en-US" smtClean="0"/>
              <a:pPr/>
              <a:t>5/16/2015</a:t>
            </a:fld>
            <a:endParaRPr lang="en-IN"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IN"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AB0B837-E8DE-42C5-931F-97E43A143F65}" type="slidenum">
              <a:rPr lang="en-IN" smtClean="0"/>
              <a:pPr/>
              <a:t>‹#›</a:t>
            </a:fld>
            <a:endParaRPr lang="en-IN"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FA2B2EA-AF94-479D-96AD-8429902DC34E}" type="datetimeFigureOut">
              <a:rPr lang="en-US" smtClean="0"/>
              <a:pPr/>
              <a:t>5/16/2015</a:t>
            </a:fld>
            <a:endParaRPr lang="en-IN"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IN"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AB0B837-E8DE-42C5-931F-97E43A143F65}" type="slidenum">
              <a:rPr lang="en-IN" smtClean="0"/>
              <a:pPr/>
              <a:t>‹#›</a:t>
            </a:fld>
            <a:endParaRPr lang="en-IN"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mailto:gi@vipulmedcorp.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idx="1"/>
          </p:nvPr>
        </p:nvSpPr>
        <p:spPr>
          <a:xfrm>
            <a:off x="357158" y="1071546"/>
            <a:ext cx="8301038" cy="4811715"/>
          </a:xfrm>
        </p:spPr>
        <p:txBody>
          <a:bodyPr>
            <a:normAutofit/>
          </a:bodyPr>
          <a:lstStyle/>
          <a:p>
            <a:endParaRPr lang="en-US" sz="2400" b="1" dirty="0" smtClean="0">
              <a:solidFill>
                <a:schemeClr val="tx1"/>
              </a:solidFill>
              <a:latin typeface="Times New Roman" pitchFamily="18" charset="0"/>
              <a:cs typeface="Times New Roman" pitchFamily="18" charset="0"/>
            </a:endParaRPr>
          </a:p>
          <a:p>
            <a:endParaRPr lang="en-US" sz="2400" dirty="0">
              <a:solidFill>
                <a:schemeClr val="tx1"/>
              </a:solidFill>
              <a:latin typeface="Times New Roman" pitchFamily="18" charset="0"/>
              <a:cs typeface="Times New Roman" pitchFamily="18" charset="0"/>
            </a:endParaRPr>
          </a:p>
          <a:p>
            <a:pPr>
              <a:buNone/>
            </a:pPr>
            <a:r>
              <a:rPr lang="en-US" sz="1800" b="1" dirty="0" smtClean="0">
                <a:latin typeface="Times New Roman" pitchFamily="18" charset="0"/>
                <a:cs typeface="Times New Roman" pitchFamily="18" charset="0"/>
              </a:rPr>
              <a:t>                      </a:t>
            </a:r>
          </a:p>
          <a:p>
            <a:pPr>
              <a:buNone/>
            </a:pPr>
            <a:endParaRPr lang="en-US" sz="1800" b="1" dirty="0">
              <a:latin typeface="Times New Roman" pitchFamily="18" charset="0"/>
              <a:cs typeface="Times New Roman" pitchFamily="18" charset="0"/>
            </a:endParaRPr>
          </a:p>
          <a:p>
            <a:pPr>
              <a:buNone/>
            </a:pPr>
            <a:endParaRPr lang="en-US" sz="1800" b="1" dirty="0" smtClean="0">
              <a:latin typeface="Times New Roman" pitchFamily="18" charset="0"/>
              <a:cs typeface="Times New Roman" pitchFamily="18" charset="0"/>
            </a:endParaRPr>
          </a:p>
          <a:p>
            <a:pPr>
              <a:buNone/>
            </a:pPr>
            <a:r>
              <a:rPr lang="en-US" sz="1800" b="1" dirty="0">
                <a:latin typeface="Times New Roman" pitchFamily="18" charset="0"/>
                <a:cs typeface="Times New Roman" pitchFamily="18" charset="0"/>
              </a:rPr>
              <a:t> </a:t>
            </a:r>
            <a:r>
              <a:rPr lang="en-US" sz="1800" b="1" dirty="0" smtClean="0">
                <a:latin typeface="Times New Roman" pitchFamily="18" charset="0"/>
                <a:cs typeface="Times New Roman" pitchFamily="18" charset="0"/>
              </a:rPr>
              <a:t>                        PRESENTED BY- DR. PRIYANKA GUPTA</a:t>
            </a:r>
            <a:endParaRPr lang="en-US" sz="1800" b="1" dirty="0" smtClean="0">
              <a:solidFill>
                <a:schemeClr val="tx1"/>
              </a:solidFill>
              <a:latin typeface="Times New Roman" pitchFamily="18" charset="0"/>
              <a:cs typeface="Times New Roman" pitchFamily="18" charset="0"/>
            </a:endParaRPr>
          </a:p>
          <a:p>
            <a:pPr>
              <a:buNone/>
            </a:pPr>
            <a:endParaRPr lang="en-US" sz="2400" b="1" dirty="0" smtClean="0">
              <a:solidFill>
                <a:schemeClr val="tx1"/>
              </a:solidFill>
              <a:latin typeface="Times New Roman" pitchFamily="18" charset="0"/>
              <a:cs typeface="Times New Roman" pitchFamily="18" charset="0"/>
            </a:endParaRPr>
          </a:p>
          <a:p>
            <a:pPr>
              <a:buNone/>
            </a:pPr>
            <a:endParaRPr lang="en-US" sz="2400" b="1" dirty="0">
              <a:latin typeface="Times New Roman" pitchFamily="18" charset="0"/>
              <a:cs typeface="Times New Roman" pitchFamily="18" charset="0"/>
            </a:endParaRPr>
          </a:p>
          <a:p>
            <a:pPr>
              <a:buNone/>
            </a:pPr>
            <a:endParaRPr lang="en-US" sz="2400" b="1" dirty="0" smtClean="0">
              <a:solidFill>
                <a:schemeClr val="tx1"/>
              </a:solidFill>
              <a:latin typeface="Times New Roman" pitchFamily="18" charset="0"/>
              <a:cs typeface="Times New Roman" pitchFamily="18" charset="0"/>
            </a:endParaRPr>
          </a:p>
          <a:p>
            <a:pPr>
              <a:buNone/>
            </a:pPr>
            <a:endParaRPr lang="en-US" sz="2400" b="1" dirty="0">
              <a:latin typeface="Times New Roman" pitchFamily="18" charset="0"/>
              <a:cs typeface="Times New Roman" pitchFamily="18" charset="0"/>
            </a:endParaRPr>
          </a:p>
          <a:p>
            <a:pPr>
              <a:buNone/>
            </a:pPr>
            <a:r>
              <a:rPr lang="en-US" sz="2400" b="1" dirty="0" smtClean="0">
                <a:solidFill>
                  <a:schemeClr val="tx1"/>
                </a:solidFill>
                <a:latin typeface="Times New Roman" pitchFamily="18" charset="0"/>
                <a:cs typeface="Times New Roman" pitchFamily="18" charset="0"/>
              </a:rPr>
              <a:t>                 </a:t>
            </a:r>
          </a:p>
          <a:p>
            <a:pPr>
              <a:buNone/>
            </a:pPr>
            <a:r>
              <a:rPr lang="en-US" sz="2400" b="1" dirty="0">
                <a:latin typeface="Times New Roman" pitchFamily="18" charset="0"/>
                <a:cs typeface="Times New Roman" pitchFamily="18" charset="0"/>
              </a:rPr>
              <a:t> </a:t>
            </a:r>
            <a:r>
              <a:rPr lang="en-US" sz="2400" b="1" dirty="0" smtClean="0">
                <a:latin typeface="Times New Roman" pitchFamily="18" charset="0"/>
                <a:cs typeface="Times New Roman" pitchFamily="18" charset="0"/>
              </a:rPr>
              <a:t>                </a:t>
            </a:r>
            <a:r>
              <a:rPr lang="en-US" sz="2400" b="1" dirty="0" smtClean="0">
                <a:solidFill>
                  <a:schemeClr val="tx1"/>
                </a:solidFill>
                <a:latin typeface="Times New Roman" pitchFamily="18" charset="0"/>
                <a:cs typeface="Times New Roman" pitchFamily="18" charset="0"/>
              </a:rPr>
              <a:t>Vipul MedCorp TPA Private Limited </a:t>
            </a:r>
          </a:p>
        </p:txBody>
      </p:sp>
      <p:sp>
        <p:nvSpPr>
          <p:cNvPr id="2" name="Title 1"/>
          <p:cNvSpPr>
            <a:spLocks noGrp="1"/>
          </p:cNvSpPr>
          <p:nvPr>
            <p:ph type="title"/>
          </p:nvPr>
        </p:nvSpPr>
        <p:spPr/>
        <p:txBody>
          <a:bodyPr>
            <a:normAutofit/>
          </a:bodyPr>
          <a:lstStyle/>
          <a:p>
            <a:r>
              <a:rPr lang="en-US" sz="2000" b="1" dirty="0" smtClean="0">
                <a:latin typeface="Times New Roman" pitchFamily="18" charset="0"/>
                <a:cs typeface="Times New Roman" pitchFamily="18" charset="0"/>
              </a:rPr>
              <a:t>A STUDY ON EVALUATING  ISSUSES ARISING IN SETTLEMENT OF REIMBURSEMENT </a:t>
            </a:r>
            <a:r>
              <a:rPr lang="en-US" sz="2000" dirty="0" smtClean="0">
                <a:latin typeface="Times New Roman" pitchFamily="18" charset="0"/>
                <a:cs typeface="Times New Roman" pitchFamily="18" charset="0"/>
              </a:rPr>
              <a:t>CLAIMS</a:t>
            </a:r>
            <a:r>
              <a:rPr lang="en-US" sz="2000" b="1" dirty="0" smtClean="0">
                <a:latin typeface="Times New Roman" pitchFamily="18" charset="0"/>
                <a:cs typeface="Times New Roman" pitchFamily="18" charset="0"/>
              </a:rPr>
              <a:t> IN TPA</a:t>
            </a:r>
            <a:endParaRPr lang="en-IN" sz="2000" b="1" dirty="0">
              <a:latin typeface="Times New Roman" pitchFamily="18" charset="0"/>
              <a:cs typeface="Times New Roman" pitchFamily="18" charset="0"/>
            </a:endParaRPr>
          </a:p>
        </p:txBody>
      </p:sp>
      <p:graphicFrame>
        <p:nvGraphicFramePr>
          <p:cNvPr id="1026" name="Object 696"/>
          <p:cNvGraphicFramePr>
            <a:graphicFrameLocks noChangeAspect="1"/>
          </p:cNvGraphicFramePr>
          <p:nvPr/>
        </p:nvGraphicFramePr>
        <p:xfrm>
          <a:off x="3786182" y="6000768"/>
          <a:ext cx="914400" cy="533400"/>
        </p:xfrm>
        <a:graphic>
          <a:graphicData uri="http://schemas.openxmlformats.org/presentationml/2006/ole">
            <p:oleObj spid="_x0000_s1026" name="Photo Editor Photo" r:id="rId3" imgW="819048" imgH="590476" progId="">
              <p:embed/>
            </p:oleObj>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2400" b="1" dirty="0" smtClean="0">
                <a:latin typeface="Times New Roman" pitchFamily="18" charset="0"/>
                <a:cs typeface="Times New Roman" pitchFamily="18" charset="0"/>
              </a:rPr>
              <a:t>General</a:t>
            </a:r>
            <a:r>
              <a:rPr lang="en-US" b="1" dirty="0" smtClean="0"/>
              <a:t>:</a:t>
            </a:r>
            <a:r>
              <a:rPr lang="en-US" dirty="0" smtClean="0"/>
              <a:t> </a:t>
            </a:r>
            <a:endParaRPr lang="en-IN" dirty="0" smtClean="0"/>
          </a:p>
          <a:p>
            <a:r>
              <a:rPr lang="en-US" dirty="0" smtClean="0"/>
              <a:t> </a:t>
            </a:r>
            <a:r>
              <a:rPr lang="en-US" sz="2000" dirty="0" smtClean="0">
                <a:latin typeface="Times New Roman" pitchFamily="18" charset="0"/>
                <a:cs typeface="Times New Roman" pitchFamily="18" charset="0"/>
              </a:rPr>
              <a:t>TO Evaluate  Issues  Arises In Settlement Of Reimbursement Claims In TPA.</a:t>
            </a:r>
            <a:endParaRPr lang="en-IN" sz="2000" dirty="0" smtClean="0">
              <a:latin typeface="Times New Roman" pitchFamily="18" charset="0"/>
              <a:cs typeface="Times New Roman" pitchFamily="18" charset="0"/>
            </a:endParaRPr>
          </a:p>
          <a:p>
            <a:pPr>
              <a:buNone/>
            </a:pPr>
            <a:r>
              <a:rPr lang="en-US" sz="2400" b="1" dirty="0" smtClean="0">
                <a:latin typeface="Times New Roman" pitchFamily="18" charset="0"/>
                <a:cs typeface="Times New Roman" pitchFamily="18" charset="0"/>
              </a:rPr>
              <a:t>Specific:</a:t>
            </a:r>
            <a:endParaRPr lang="en-IN" sz="24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1. To find out which are the common causes of which causes delay  in the  settlement of reimbursement claims.</a:t>
            </a:r>
          </a:p>
          <a:p>
            <a:pPr>
              <a:buNone/>
            </a:pPr>
            <a:endParaRPr lang="en-IN"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2. Reason why claims are being rejected</a:t>
            </a:r>
          </a:p>
          <a:p>
            <a:pPr>
              <a:buNone/>
            </a:pPr>
            <a:endParaRPr lang="en-IN"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3. Issues which arises due to incomplete documents of reimbursement claims.</a:t>
            </a:r>
            <a:r>
              <a:rPr lang="en-US" sz="2000" b="1" dirty="0" smtClean="0">
                <a:latin typeface="Times New Roman" pitchFamily="18" charset="0"/>
                <a:cs typeface="Times New Roman" pitchFamily="18" charset="0"/>
              </a:rPr>
              <a:t> </a:t>
            </a:r>
            <a:endParaRPr lang="en-IN" sz="2000" dirty="0" smtClean="0">
              <a:latin typeface="Times New Roman" pitchFamily="18" charset="0"/>
              <a:cs typeface="Times New Roman" pitchFamily="18" charset="0"/>
            </a:endParaRPr>
          </a:p>
          <a:p>
            <a:pPr>
              <a:buNone/>
            </a:pPr>
            <a:endParaRPr lang="en-IN" dirty="0"/>
          </a:p>
        </p:txBody>
      </p:sp>
      <p:sp>
        <p:nvSpPr>
          <p:cNvPr id="3" name="Title 2"/>
          <p:cNvSpPr>
            <a:spLocks noGrp="1"/>
          </p:cNvSpPr>
          <p:nvPr>
            <p:ph type="title"/>
          </p:nvPr>
        </p:nvSpPr>
        <p:spPr/>
        <p:txBody>
          <a:bodyPr>
            <a:normAutofit fontScale="90000"/>
          </a:bodyPr>
          <a:lstStyle/>
          <a:p>
            <a:r>
              <a:rPr lang="en-US" sz="4000" dirty="0" smtClean="0">
                <a:latin typeface="Times New Roman" pitchFamily="18" charset="0"/>
                <a:cs typeface="Times New Roman" pitchFamily="18" charset="0"/>
              </a:rPr>
              <a:t>OBJECTIVES</a:t>
            </a:r>
            <a:r>
              <a:rPr lang="en-IN" dirty="0" smtClean="0"/>
              <a:t/>
            </a:r>
            <a:br>
              <a:rPr lang="en-IN" dirty="0" smtClean="0"/>
            </a:b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sz="2000" b="1" dirty="0" smtClean="0">
                <a:latin typeface="Times New Roman" pitchFamily="18" charset="0"/>
                <a:cs typeface="Times New Roman" pitchFamily="18" charset="0"/>
              </a:rPr>
              <a:t>Type of Research Study</a:t>
            </a:r>
            <a:r>
              <a:rPr lang="en-US" sz="2000" dirty="0" smtClean="0">
                <a:latin typeface="Times New Roman" pitchFamily="18" charset="0"/>
                <a:cs typeface="Times New Roman" pitchFamily="18" charset="0"/>
              </a:rPr>
              <a:t> </a:t>
            </a:r>
            <a:endParaRPr lang="en-IN"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Exploratory and descriptive study involving qualitative and quantitative analysis of  Reimbursement claims data.</a:t>
            </a:r>
          </a:p>
          <a:p>
            <a:pPr>
              <a:buNone/>
            </a:pPr>
            <a:endParaRPr lang="en-US" sz="2000"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Study Place, Population and Sampling</a:t>
            </a:r>
          </a:p>
          <a:p>
            <a:pPr>
              <a:buNone/>
            </a:pPr>
            <a:endParaRPr lang="en-IN" sz="2000" b="1" dirty="0" smtClean="0">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Location</a:t>
            </a:r>
            <a:r>
              <a:rPr lang="en-US" sz="2000" dirty="0" smtClean="0">
                <a:latin typeface="Times New Roman" pitchFamily="18" charset="0"/>
                <a:cs typeface="Times New Roman" pitchFamily="18" charset="0"/>
              </a:rPr>
              <a:t> = Vipul Med </a:t>
            </a:r>
            <a:r>
              <a:rPr lang="en-US" sz="2000" dirty="0" err="1" smtClean="0">
                <a:latin typeface="Times New Roman" pitchFamily="18" charset="0"/>
                <a:cs typeface="Times New Roman" pitchFamily="18" charset="0"/>
              </a:rPr>
              <a:t>corp</a:t>
            </a:r>
            <a:r>
              <a:rPr lang="en-US" sz="2000" dirty="0" smtClean="0">
                <a:latin typeface="Times New Roman" pitchFamily="18" charset="0"/>
                <a:cs typeface="Times New Roman" pitchFamily="18" charset="0"/>
              </a:rPr>
              <a:t> TPA GURGOAN .</a:t>
            </a:r>
            <a:endParaRPr lang="en-IN"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Sampling =</a:t>
            </a:r>
            <a:r>
              <a:rPr lang="en-US" sz="2000"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simple random sampling technique was used to get desired sample size</a:t>
            </a:r>
            <a:endParaRPr lang="en-IN"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Sample Size= 50</a:t>
            </a:r>
            <a:r>
              <a:rPr lang="en-US" sz="2000" dirty="0" smtClean="0">
                <a:latin typeface="Times New Roman" pitchFamily="18" charset="0"/>
                <a:cs typeface="Times New Roman" pitchFamily="18" charset="0"/>
              </a:rPr>
              <a:t> file.</a:t>
            </a:r>
          </a:p>
          <a:p>
            <a:pPr>
              <a:buNone/>
            </a:pPr>
            <a:r>
              <a:rPr lang="en-US" sz="2000" b="1" dirty="0" smtClean="0">
                <a:latin typeface="Times New Roman" pitchFamily="18" charset="0"/>
                <a:cs typeface="Times New Roman" pitchFamily="18" charset="0"/>
              </a:rPr>
              <a:t>Data Collection Tools </a:t>
            </a:r>
            <a:endParaRPr lang="en-IN"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Primary Data Collection</a:t>
            </a:r>
            <a:r>
              <a:rPr lang="en-US" sz="2000" dirty="0" smtClean="0">
                <a:latin typeface="Times New Roman" pitchFamily="18" charset="0"/>
                <a:cs typeface="Times New Roman" pitchFamily="18" charset="0"/>
              </a:rPr>
              <a:t>:-</a:t>
            </a:r>
            <a:endParaRPr lang="en-IN" sz="2000" dirty="0" smtClean="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Direct observation</a:t>
            </a:r>
            <a:r>
              <a:rPr lang="en-US" sz="2800" dirty="0" smtClean="0"/>
              <a:t>.</a:t>
            </a:r>
            <a:endParaRPr lang="en-IN" sz="2800" dirty="0" smtClean="0"/>
          </a:p>
          <a:p>
            <a:pPr>
              <a:buNone/>
            </a:pPr>
            <a:endParaRPr lang="en-IN" sz="2800" dirty="0" smtClean="0"/>
          </a:p>
        </p:txBody>
      </p:sp>
      <p:sp>
        <p:nvSpPr>
          <p:cNvPr id="3" name="Title 2"/>
          <p:cNvSpPr>
            <a:spLocks noGrp="1"/>
          </p:cNvSpPr>
          <p:nvPr>
            <p:ph type="title"/>
          </p:nvPr>
        </p:nvSpPr>
        <p:spPr/>
        <p:txBody>
          <a:bodyPr>
            <a:normAutofit fontScale="90000"/>
          </a:bodyPr>
          <a:lstStyle/>
          <a:p>
            <a:r>
              <a:rPr lang="en-US" sz="4400" dirty="0" smtClean="0"/>
              <a:t/>
            </a:r>
            <a:br>
              <a:rPr lang="en-US" sz="4400" dirty="0" smtClean="0"/>
            </a:br>
            <a:r>
              <a:rPr lang="en-US" sz="3600" dirty="0" smtClean="0">
                <a:latin typeface="Times New Roman" pitchFamily="18" charset="0"/>
                <a:cs typeface="Times New Roman" pitchFamily="18" charset="0"/>
              </a:rPr>
              <a:t>METHODOLOGY</a:t>
            </a:r>
            <a:r>
              <a:rPr lang="en-IN" sz="6600" dirty="0" smtClean="0"/>
              <a:t/>
            </a:r>
            <a:br>
              <a:rPr lang="en-IN" sz="6600" dirty="0" smtClean="0"/>
            </a:b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596" y="357166"/>
            <a:ext cx="8258204" cy="5650125"/>
          </a:xfrm>
        </p:spPr>
        <p:txBody>
          <a:bodyPr>
            <a:normAutofit/>
          </a:bodyPr>
          <a:lstStyle/>
          <a:p>
            <a:pPr>
              <a:buNone/>
            </a:pPr>
            <a:r>
              <a:rPr lang="en-IN" sz="2000" b="1" dirty="0" smtClean="0">
                <a:latin typeface="Times New Roman" pitchFamily="18" charset="0"/>
                <a:cs typeface="Times New Roman" pitchFamily="18" charset="0"/>
              </a:rPr>
              <a:t>Secondary Data Collection:- </a:t>
            </a:r>
            <a:endParaRPr lang="en-IN" sz="2000" dirty="0" smtClean="0">
              <a:latin typeface="Times New Roman" pitchFamily="18" charset="0"/>
              <a:cs typeface="Times New Roman" pitchFamily="18" charset="0"/>
            </a:endParaRPr>
          </a:p>
          <a:p>
            <a:pPr lvl="0"/>
            <a:r>
              <a:rPr lang="en-IN" sz="2000" dirty="0" smtClean="0">
                <a:latin typeface="Times New Roman" pitchFamily="18" charset="0"/>
                <a:cs typeface="Times New Roman" pitchFamily="18" charset="0"/>
              </a:rPr>
              <a:t>Internal organization records.</a:t>
            </a:r>
          </a:p>
          <a:p>
            <a:pPr lvl="0"/>
            <a:r>
              <a:rPr lang="en-IN" sz="2000" dirty="0" smtClean="0">
                <a:latin typeface="Times New Roman" pitchFamily="18" charset="0"/>
                <a:cs typeface="Times New Roman" pitchFamily="18" charset="0"/>
              </a:rPr>
              <a:t>Vipul Medcorp website.</a:t>
            </a:r>
          </a:p>
          <a:p>
            <a:pPr lvl="0">
              <a:buNone/>
            </a:pPr>
            <a:endParaRPr lang="en-IN" sz="2000" dirty="0" smtClean="0">
              <a:latin typeface="Times New Roman" pitchFamily="18" charset="0"/>
              <a:cs typeface="Times New Roman" pitchFamily="18" charset="0"/>
            </a:endParaRPr>
          </a:p>
          <a:p>
            <a:pPr>
              <a:buNone/>
            </a:pPr>
            <a:r>
              <a:rPr lang="en-IN" sz="2000" b="1" dirty="0" smtClean="0">
                <a:latin typeface="Times New Roman" pitchFamily="18" charset="0"/>
                <a:cs typeface="Times New Roman" pitchFamily="18" charset="0"/>
              </a:rPr>
              <a:t>Key Research Questions</a:t>
            </a:r>
            <a:endParaRPr lang="en-IN"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Are reimbursement claims processed timely, if yes, to what extent and if no than why?</a:t>
            </a:r>
            <a:r>
              <a:rPr lang="en-US" sz="2000" b="1" dirty="0" smtClean="0">
                <a:latin typeface="Times New Roman" pitchFamily="18" charset="0"/>
                <a:cs typeface="Times New Roman" pitchFamily="18" charset="0"/>
              </a:rPr>
              <a:t> </a:t>
            </a:r>
          </a:p>
          <a:p>
            <a:pPr>
              <a:buNone/>
            </a:pPr>
            <a:endParaRPr lang="en-US" sz="2000" b="1" dirty="0" smtClean="0">
              <a:latin typeface="Times New Roman" pitchFamily="18" charset="0"/>
              <a:cs typeface="Times New Roman" pitchFamily="18" charset="0"/>
            </a:endParaRPr>
          </a:p>
          <a:p>
            <a:pPr>
              <a:buNone/>
            </a:pPr>
            <a:r>
              <a:rPr lang="en-IN" sz="2000" b="1" dirty="0" smtClean="0">
                <a:latin typeface="Times New Roman" pitchFamily="18" charset="0"/>
                <a:cs typeface="Times New Roman" pitchFamily="18" charset="0"/>
              </a:rPr>
              <a:t>Expected Outcome</a:t>
            </a:r>
          </a:p>
          <a:p>
            <a:pPr>
              <a:buNone/>
            </a:pPr>
            <a:endParaRPr lang="en-IN"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By the end of the study I will be able to understand Extent of  Issues which arises in settlement of  reimbursement claims and why there is delay in settlement.</a:t>
            </a:r>
            <a:r>
              <a:rPr lang="en-US" sz="2000" b="1" dirty="0" smtClean="0">
                <a:latin typeface="Times New Roman" pitchFamily="18" charset="0"/>
                <a:cs typeface="Times New Roman" pitchFamily="18" charset="0"/>
              </a:rPr>
              <a:t> </a:t>
            </a:r>
            <a:endParaRPr lang="en-IN" sz="2000" dirty="0" smtClean="0">
              <a:latin typeface="Times New Roman" pitchFamily="18" charset="0"/>
              <a:cs typeface="Times New Roman" pitchFamily="18" charset="0"/>
            </a:endParaRP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2000" b="1" dirty="0" smtClean="0">
                <a:latin typeface="Times New Roman" pitchFamily="18" charset="0"/>
                <a:cs typeface="Times New Roman" pitchFamily="18" charset="0"/>
              </a:rPr>
              <a:t> Description</a:t>
            </a:r>
            <a:r>
              <a:rPr lang="en-US" sz="2000" dirty="0" smtClean="0">
                <a:latin typeface="Times New Roman" pitchFamily="18" charset="0"/>
                <a:cs typeface="Times New Roman" pitchFamily="18" charset="0"/>
              </a:rPr>
              <a:t> of reimbursement claim files.50 claim file were randomly selected as follows:-</a:t>
            </a:r>
          </a:p>
          <a:p>
            <a:pPr>
              <a:buNone/>
            </a:pPr>
            <a:endParaRPr lang="en-IN" sz="2000" dirty="0" smtClean="0">
              <a:latin typeface="Times New Roman" pitchFamily="18" charset="0"/>
              <a:cs typeface="Times New Roman" pitchFamily="18" charset="0"/>
            </a:endParaRP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                             </a:t>
            </a:r>
            <a:r>
              <a:rPr lang="en-US" sz="2000" dirty="0" smtClean="0">
                <a:latin typeface="Times New Roman" pitchFamily="18" charset="0"/>
                <a:cs typeface="Times New Roman" pitchFamily="18" charset="0"/>
              </a:rPr>
              <a:t>TABLE 4.1</a:t>
            </a:r>
          </a:p>
          <a:p>
            <a:pPr>
              <a:buNone/>
            </a:pPr>
            <a:r>
              <a:rPr lang="en-US" dirty="0" smtClean="0"/>
              <a:t>                          </a:t>
            </a:r>
          </a:p>
          <a:p>
            <a:pPr>
              <a:buNone/>
            </a:pPr>
            <a:r>
              <a:rPr lang="en-US" sz="1000" dirty="0" smtClean="0">
                <a:latin typeface="Times New Roman" pitchFamily="18" charset="0"/>
                <a:cs typeface="Times New Roman" pitchFamily="18" charset="0"/>
              </a:rPr>
              <a:t>(</a:t>
            </a:r>
            <a:r>
              <a:rPr lang="en-US" sz="1400" dirty="0" smtClean="0">
                <a:latin typeface="Times New Roman" pitchFamily="18" charset="0"/>
                <a:cs typeface="Times New Roman" pitchFamily="18" charset="0"/>
              </a:rPr>
              <a:t>DATE-12/5/15)</a:t>
            </a:r>
            <a:endParaRPr lang="en-IN" sz="14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US" sz="3100" dirty="0" smtClean="0">
                <a:latin typeface="Times New Roman" pitchFamily="18" charset="0"/>
                <a:cs typeface="Times New Roman" pitchFamily="18" charset="0"/>
              </a:rPr>
              <a:t>          RESULTS</a:t>
            </a:r>
            <a:r>
              <a:rPr lang="en-IN" dirty="0" smtClean="0"/>
              <a:t/>
            </a:r>
            <a:br>
              <a:rPr lang="en-IN" dirty="0" smtClean="0"/>
            </a:br>
            <a:endParaRPr lang="en-IN" dirty="0"/>
          </a:p>
        </p:txBody>
      </p:sp>
      <p:graphicFrame>
        <p:nvGraphicFramePr>
          <p:cNvPr id="4" name="Table 3"/>
          <p:cNvGraphicFramePr>
            <a:graphicFrameLocks noGrp="1"/>
          </p:cNvGraphicFramePr>
          <p:nvPr/>
        </p:nvGraphicFramePr>
        <p:xfrm>
          <a:off x="1714478" y="2500307"/>
          <a:ext cx="5881688" cy="1890770"/>
        </p:xfrm>
        <a:graphic>
          <a:graphicData uri="http://schemas.openxmlformats.org/drawingml/2006/table">
            <a:tbl>
              <a:tblPr firstRow="1" bandRow="1">
                <a:tableStyleId>{5C22544A-7EE6-4342-B048-85BDC9FD1C3A}</a:tableStyleId>
              </a:tblPr>
              <a:tblGrid>
                <a:gridCol w="1470422"/>
                <a:gridCol w="1470422"/>
                <a:gridCol w="1470422"/>
                <a:gridCol w="1470422"/>
              </a:tblGrid>
              <a:tr h="793490">
                <a:tc>
                  <a:txBody>
                    <a:bodyPr/>
                    <a:lstStyle/>
                    <a:p>
                      <a:r>
                        <a:rPr lang="en-US" dirty="0" smtClean="0">
                          <a:solidFill>
                            <a:schemeClr val="bg1"/>
                          </a:solidFill>
                        </a:rPr>
                        <a:t>DATE</a:t>
                      </a:r>
                      <a:endParaRPr lang="en-IN" dirty="0">
                        <a:solidFill>
                          <a:schemeClr val="bg1"/>
                        </a:solidFill>
                      </a:endParaRPr>
                    </a:p>
                  </a:txBody>
                  <a:tcPr/>
                </a:tc>
                <a:tc>
                  <a:txBody>
                    <a:bodyPr/>
                    <a:lstStyle/>
                    <a:p>
                      <a:r>
                        <a:rPr lang="en-US" dirty="0" smtClean="0"/>
                        <a:t>APPROVED</a:t>
                      </a:r>
                      <a:endParaRPr lang="en-IN" dirty="0"/>
                    </a:p>
                  </a:txBody>
                  <a:tcPr/>
                </a:tc>
                <a:tc>
                  <a:txBody>
                    <a:bodyPr/>
                    <a:lstStyle/>
                    <a:p>
                      <a:r>
                        <a:rPr lang="en-US" dirty="0" smtClean="0"/>
                        <a:t>QUERY</a:t>
                      </a:r>
                      <a:endParaRPr lang="en-IN" dirty="0"/>
                    </a:p>
                  </a:txBody>
                  <a:tcPr/>
                </a:tc>
                <a:tc>
                  <a:txBody>
                    <a:bodyPr/>
                    <a:lstStyle/>
                    <a:p>
                      <a:r>
                        <a:rPr lang="en-US" dirty="0" smtClean="0"/>
                        <a:t>TOTAL</a:t>
                      </a:r>
                      <a:endParaRPr lang="en-IN" dirty="0"/>
                    </a:p>
                  </a:txBody>
                  <a:tcPr/>
                </a:tc>
              </a:tr>
              <a:tr h="354633">
                <a:tc>
                  <a:txBody>
                    <a:bodyPr/>
                    <a:lstStyle/>
                    <a:p>
                      <a:r>
                        <a:rPr lang="en-US" dirty="0" smtClean="0"/>
                        <a:t>2/03/15</a:t>
                      </a:r>
                      <a:endParaRPr lang="en-IN" dirty="0"/>
                    </a:p>
                  </a:txBody>
                  <a:tcPr/>
                </a:tc>
                <a:tc>
                  <a:txBody>
                    <a:bodyPr/>
                    <a:lstStyle/>
                    <a:p>
                      <a:r>
                        <a:rPr lang="en-US" dirty="0" smtClean="0"/>
                        <a:t>2</a:t>
                      </a:r>
                      <a:endParaRPr lang="en-IN" dirty="0"/>
                    </a:p>
                  </a:txBody>
                  <a:tcPr/>
                </a:tc>
                <a:tc>
                  <a:txBody>
                    <a:bodyPr/>
                    <a:lstStyle/>
                    <a:p>
                      <a:r>
                        <a:rPr lang="en-US" dirty="0" smtClean="0"/>
                        <a:t>21</a:t>
                      </a:r>
                      <a:endParaRPr lang="en-IN" dirty="0"/>
                    </a:p>
                  </a:txBody>
                  <a:tcPr/>
                </a:tc>
                <a:tc>
                  <a:txBody>
                    <a:bodyPr/>
                    <a:lstStyle/>
                    <a:p>
                      <a:r>
                        <a:rPr lang="en-US" dirty="0" smtClean="0"/>
                        <a:t>23</a:t>
                      </a:r>
                      <a:endParaRPr lang="en-IN" dirty="0"/>
                    </a:p>
                  </a:txBody>
                  <a:tcPr/>
                </a:tc>
              </a:tr>
              <a:tr h="354633">
                <a:tc>
                  <a:txBody>
                    <a:bodyPr/>
                    <a:lstStyle/>
                    <a:p>
                      <a:r>
                        <a:rPr lang="en-US" dirty="0" smtClean="0"/>
                        <a:t>3/03/15</a:t>
                      </a:r>
                      <a:endParaRPr lang="en-IN" dirty="0"/>
                    </a:p>
                  </a:txBody>
                  <a:tcPr/>
                </a:tc>
                <a:tc>
                  <a:txBody>
                    <a:bodyPr/>
                    <a:lstStyle/>
                    <a:p>
                      <a:r>
                        <a:rPr lang="en-US" dirty="0" smtClean="0"/>
                        <a:t>9</a:t>
                      </a:r>
                      <a:endParaRPr lang="en-IN" dirty="0"/>
                    </a:p>
                  </a:txBody>
                  <a:tcPr/>
                </a:tc>
                <a:tc>
                  <a:txBody>
                    <a:bodyPr/>
                    <a:lstStyle/>
                    <a:p>
                      <a:r>
                        <a:rPr lang="en-US" dirty="0" smtClean="0"/>
                        <a:t>4</a:t>
                      </a:r>
                      <a:endParaRPr lang="en-IN" dirty="0"/>
                    </a:p>
                  </a:txBody>
                  <a:tcPr/>
                </a:tc>
                <a:tc>
                  <a:txBody>
                    <a:bodyPr/>
                    <a:lstStyle/>
                    <a:p>
                      <a:r>
                        <a:rPr lang="en-US" dirty="0" smtClean="0"/>
                        <a:t>13</a:t>
                      </a:r>
                      <a:endParaRPr lang="en-IN" dirty="0"/>
                    </a:p>
                  </a:txBody>
                  <a:tcPr/>
                </a:tc>
              </a:tr>
              <a:tr h="354633">
                <a:tc>
                  <a:txBody>
                    <a:bodyPr/>
                    <a:lstStyle/>
                    <a:p>
                      <a:r>
                        <a:rPr lang="en-US" dirty="0" smtClean="0"/>
                        <a:t>4/03/15</a:t>
                      </a:r>
                      <a:endParaRPr lang="en-IN" dirty="0"/>
                    </a:p>
                  </a:txBody>
                  <a:tcPr/>
                </a:tc>
                <a:tc>
                  <a:txBody>
                    <a:bodyPr/>
                    <a:lstStyle/>
                    <a:p>
                      <a:r>
                        <a:rPr lang="en-US" dirty="0" smtClean="0"/>
                        <a:t>9</a:t>
                      </a:r>
                      <a:endParaRPr lang="en-IN" dirty="0"/>
                    </a:p>
                  </a:txBody>
                  <a:tcPr/>
                </a:tc>
                <a:tc>
                  <a:txBody>
                    <a:bodyPr/>
                    <a:lstStyle/>
                    <a:p>
                      <a:r>
                        <a:rPr lang="en-US" dirty="0" smtClean="0"/>
                        <a:t>5</a:t>
                      </a:r>
                      <a:endParaRPr lang="en-IN" dirty="0"/>
                    </a:p>
                  </a:txBody>
                  <a:tcPr/>
                </a:tc>
                <a:tc>
                  <a:txBody>
                    <a:bodyPr/>
                    <a:lstStyle/>
                    <a:p>
                      <a:r>
                        <a:rPr lang="en-US" dirty="0" smtClean="0"/>
                        <a:t>14</a:t>
                      </a:r>
                      <a:endParaRPr lang="en-IN"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1"/>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buNone/>
            </a:pPr>
            <a:r>
              <a:rPr lang="en-US" sz="1600" dirty="0" smtClean="0">
                <a:latin typeface="Times New Roman" pitchFamily="18" charset="0"/>
                <a:cs typeface="Times New Roman" pitchFamily="18" charset="0"/>
              </a:rPr>
              <a:t>Query Files Contains Files Which Are:-</a:t>
            </a:r>
            <a:endParaRPr lang="en-IN" sz="1600" dirty="0" smtClean="0">
              <a:latin typeface="Times New Roman" pitchFamily="18" charset="0"/>
              <a:cs typeface="Times New Roman" pitchFamily="18" charset="0"/>
            </a:endParaRPr>
          </a:p>
          <a:p>
            <a:pPr lvl="0"/>
            <a:r>
              <a:rPr lang="en-US" sz="1600" b="1" dirty="0" smtClean="0">
                <a:latin typeface="Times New Roman" pitchFamily="18" charset="0"/>
                <a:cs typeface="Times New Roman" pitchFamily="18" charset="0"/>
              </a:rPr>
              <a:t>Pending For Payment</a:t>
            </a:r>
            <a:r>
              <a:rPr lang="en-US" sz="1600" dirty="0" smtClean="0">
                <a:latin typeface="Times New Roman" pitchFamily="18" charset="0"/>
                <a:cs typeface="Times New Roman" pitchFamily="18" charset="0"/>
              </a:rPr>
              <a:t> Means Fund Is Awaited From Insurance Company All Other Processing Has Been Done At Tap's End.</a:t>
            </a:r>
            <a:endParaRPr lang="en-IN" sz="1600" dirty="0" smtClean="0">
              <a:latin typeface="Times New Roman" pitchFamily="18" charset="0"/>
              <a:cs typeface="Times New Roman" pitchFamily="18" charset="0"/>
            </a:endParaRPr>
          </a:p>
          <a:p>
            <a:r>
              <a:rPr lang="en-US" sz="1600" b="1" dirty="0" smtClean="0">
                <a:latin typeface="Times New Roman" pitchFamily="18" charset="0"/>
                <a:cs typeface="Times New Roman" pitchFamily="18" charset="0"/>
              </a:rPr>
              <a:t>Audit Query</a:t>
            </a:r>
            <a:r>
              <a:rPr lang="en-US" sz="1600" dirty="0" smtClean="0">
                <a:latin typeface="Times New Roman" pitchFamily="18" charset="0"/>
                <a:cs typeface="Times New Roman" pitchFamily="18" charset="0"/>
              </a:rPr>
              <a:t> Means Pending For Finance Departments End Either Query Has Been Raised To Insured For Demand Of A Cancel Check</a:t>
            </a:r>
          </a:p>
          <a:p>
            <a:pPr lvl="0"/>
            <a:r>
              <a:rPr lang="en-US" sz="1600" dirty="0" smtClean="0">
                <a:latin typeface="Times New Roman" pitchFamily="18" charset="0"/>
                <a:cs typeface="Times New Roman" pitchFamily="18" charset="0"/>
              </a:rPr>
              <a:t>The Most Concern Part Is The Files Which Are Still Under Process That Means Files Has Not Been Seen Once By Processing Doctor Or File Has Not Been Reach To Processing Department(1 File In 50 Is Under Process)</a:t>
            </a:r>
            <a:endParaRPr lang="en-IN" sz="1600" dirty="0" smtClean="0">
              <a:latin typeface="Times New Roman" pitchFamily="18" charset="0"/>
              <a:cs typeface="Times New Roman" pitchFamily="18" charset="0"/>
            </a:endParaRPr>
          </a:p>
          <a:p>
            <a:pPr>
              <a:buNone/>
            </a:pPr>
            <a:r>
              <a:rPr lang="en-IN" sz="1600" dirty="0" smtClean="0">
                <a:latin typeface="Times New Roman" pitchFamily="18" charset="0"/>
                <a:cs typeface="Times New Roman" pitchFamily="18" charset="0"/>
              </a:rPr>
              <a:t> </a:t>
            </a:r>
          </a:p>
          <a:p>
            <a:pPr lvl="0"/>
            <a:r>
              <a:rPr lang="en-US" sz="1600" dirty="0" smtClean="0">
                <a:latin typeface="Times New Roman" pitchFamily="18" charset="0"/>
                <a:cs typeface="Times New Roman" pitchFamily="18" charset="0"/>
              </a:rPr>
              <a:t>Query Which Are Raised To Insured Are Due To Lack Of Some Documents/Delay In Submission/For Some Medical Admissibility.</a:t>
            </a:r>
            <a:endParaRPr lang="en-IN" sz="1600" dirty="0" smtClean="0">
              <a:latin typeface="Times New Roman" pitchFamily="18" charset="0"/>
              <a:cs typeface="Times New Roman" pitchFamily="18" charset="0"/>
            </a:endParaRPr>
          </a:p>
          <a:p>
            <a:pPr>
              <a:buNone/>
            </a:pPr>
            <a:r>
              <a:rPr lang="en-IN" sz="1600" dirty="0" smtClean="0">
                <a:latin typeface="Times New Roman" pitchFamily="18" charset="0"/>
                <a:cs typeface="Times New Roman" pitchFamily="18" charset="0"/>
              </a:rPr>
              <a:t> </a:t>
            </a:r>
          </a:p>
          <a:p>
            <a:pPr lvl="0"/>
            <a:r>
              <a:rPr lang="en-US" sz="1600" dirty="0" smtClean="0">
                <a:latin typeface="Times New Roman" pitchFamily="18" charset="0"/>
                <a:cs typeface="Times New Roman" pitchFamily="18" charset="0"/>
              </a:rPr>
              <a:t>Query Raised To Underwriter For Approval/For Delay Condo nation/Rejection Under Policy T&amp;C.</a:t>
            </a:r>
            <a:endParaRPr lang="en-IN" sz="1600" dirty="0" smtClean="0">
              <a:latin typeface="Times New Roman" pitchFamily="18" charset="0"/>
              <a:cs typeface="Times New Roman" pitchFamily="18" charset="0"/>
            </a:endParaRPr>
          </a:p>
          <a:p>
            <a:endParaRPr lang="en-IN" sz="1600" dirty="0" smtClean="0">
              <a:latin typeface="Times New Roman" pitchFamily="18" charset="0"/>
              <a:cs typeface="Times New Roman" pitchFamily="18" charset="0"/>
            </a:endParaRPr>
          </a:p>
          <a:p>
            <a:r>
              <a:rPr lang="en-US" sz="1600" dirty="0" smtClean="0">
                <a:latin typeface="Times New Roman" pitchFamily="18" charset="0"/>
                <a:cs typeface="Times New Roman" pitchFamily="18" charset="0"/>
              </a:rPr>
              <a:t>Files Which Are Approved Are Settled Claims</a:t>
            </a:r>
            <a:endParaRPr lang="en-IN" sz="16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sz="2800" dirty="0" smtClean="0">
                <a:latin typeface="Times New Roman" pitchFamily="18" charset="0"/>
                <a:cs typeface="Times New Roman" pitchFamily="18" charset="0"/>
              </a:rPr>
              <a:t>INTERPRITATION OF CHART:-</a:t>
            </a:r>
            <a:endParaRPr lang="en-IN" sz="28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175260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dirty="0" smtClean="0"/>
                        <a:t>DATE </a:t>
                      </a:r>
                      <a:endParaRPr lang="en-IN" dirty="0"/>
                    </a:p>
                  </a:txBody>
                  <a:tcPr/>
                </a:tc>
                <a:tc>
                  <a:txBody>
                    <a:bodyPr/>
                    <a:lstStyle/>
                    <a:p>
                      <a:r>
                        <a:rPr lang="en-US" dirty="0" smtClean="0"/>
                        <a:t>BELOW 7 DAYS</a:t>
                      </a:r>
                      <a:endParaRPr lang="en-IN" dirty="0"/>
                    </a:p>
                  </a:txBody>
                  <a:tcPr/>
                </a:tc>
                <a:tc>
                  <a:txBody>
                    <a:bodyPr/>
                    <a:lstStyle/>
                    <a:p>
                      <a:r>
                        <a:rPr lang="en-US" dirty="0" smtClean="0"/>
                        <a:t>B/W  10</a:t>
                      </a:r>
                      <a:r>
                        <a:rPr lang="en-US" baseline="0" dirty="0" smtClean="0"/>
                        <a:t> TO 20 DAYS</a:t>
                      </a:r>
                      <a:endParaRPr lang="en-IN" dirty="0"/>
                    </a:p>
                  </a:txBody>
                  <a:tcPr/>
                </a:tc>
                <a:tc>
                  <a:txBody>
                    <a:bodyPr/>
                    <a:lstStyle/>
                    <a:p>
                      <a:r>
                        <a:rPr lang="en-US" dirty="0" smtClean="0"/>
                        <a:t>ABOVE 20 DAYS</a:t>
                      </a:r>
                      <a:endParaRPr lang="en-IN" dirty="0"/>
                    </a:p>
                  </a:txBody>
                  <a:tcPr/>
                </a:tc>
              </a:tr>
              <a:tr h="370840">
                <a:tc>
                  <a:txBody>
                    <a:bodyPr/>
                    <a:lstStyle/>
                    <a:p>
                      <a:r>
                        <a:rPr lang="en-US" dirty="0" smtClean="0"/>
                        <a:t>2/03/15</a:t>
                      </a:r>
                      <a:endParaRPr lang="en-IN" dirty="0"/>
                    </a:p>
                  </a:txBody>
                  <a:tcPr/>
                </a:tc>
                <a:tc>
                  <a:txBody>
                    <a:bodyPr/>
                    <a:lstStyle/>
                    <a:p>
                      <a:r>
                        <a:rPr lang="en-US" dirty="0" smtClean="0"/>
                        <a:t>1</a:t>
                      </a:r>
                      <a:endParaRPr lang="en-IN" dirty="0"/>
                    </a:p>
                  </a:txBody>
                  <a:tcPr/>
                </a:tc>
                <a:tc>
                  <a:txBody>
                    <a:bodyPr/>
                    <a:lstStyle/>
                    <a:p>
                      <a:r>
                        <a:rPr lang="en-US" dirty="0" smtClean="0"/>
                        <a:t>3</a:t>
                      </a:r>
                      <a:endParaRPr lang="en-IN" dirty="0"/>
                    </a:p>
                  </a:txBody>
                  <a:tcPr/>
                </a:tc>
                <a:tc>
                  <a:txBody>
                    <a:bodyPr/>
                    <a:lstStyle/>
                    <a:p>
                      <a:r>
                        <a:rPr lang="en-US" dirty="0" smtClean="0"/>
                        <a:t>19</a:t>
                      </a:r>
                      <a:endParaRPr lang="en-IN" dirty="0"/>
                    </a:p>
                  </a:txBody>
                  <a:tcPr/>
                </a:tc>
              </a:tr>
              <a:tr h="370840">
                <a:tc>
                  <a:txBody>
                    <a:bodyPr/>
                    <a:lstStyle/>
                    <a:p>
                      <a:r>
                        <a:rPr lang="en-US" dirty="0" smtClean="0"/>
                        <a:t>3/03/15</a:t>
                      </a:r>
                      <a:endParaRPr lang="en-IN" dirty="0"/>
                    </a:p>
                  </a:txBody>
                  <a:tcPr/>
                </a:tc>
                <a:tc>
                  <a:txBody>
                    <a:bodyPr/>
                    <a:lstStyle/>
                    <a:p>
                      <a:r>
                        <a:rPr lang="en-US" dirty="0" smtClean="0"/>
                        <a:t>-</a:t>
                      </a:r>
                      <a:endParaRPr lang="en-IN" dirty="0"/>
                    </a:p>
                  </a:txBody>
                  <a:tcPr/>
                </a:tc>
                <a:tc>
                  <a:txBody>
                    <a:bodyPr/>
                    <a:lstStyle/>
                    <a:p>
                      <a:r>
                        <a:rPr lang="en-US" dirty="0" smtClean="0"/>
                        <a:t>1</a:t>
                      </a:r>
                      <a:endParaRPr lang="en-IN" dirty="0"/>
                    </a:p>
                  </a:txBody>
                  <a:tcPr/>
                </a:tc>
                <a:tc>
                  <a:txBody>
                    <a:bodyPr/>
                    <a:lstStyle/>
                    <a:p>
                      <a:r>
                        <a:rPr lang="en-US" dirty="0" smtClean="0"/>
                        <a:t>12</a:t>
                      </a:r>
                      <a:endParaRPr lang="en-IN" dirty="0"/>
                    </a:p>
                  </a:txBody>
                  <a:tcPr/>
                </a:tc>
              </a:tr>
              <a:tr h="370840">
                <a:tc>
                  <a:txBody>
                    <a:bodyPr/>
                    <a:lstStyle/>
                    <a:p>
                      <a:r>
                        <a:rPr lang="en-US" dirty="0" smtClean="0"/>
                        <a:t>4/03/15</a:t>
                      </a:r>
                      <a:endParaRPr lang="en-IN" dirty="0"/>
                    </a:p>
                  </a:txBody>
                  <a:tcPr/>
                </a:tc>
                <a:tc>
                  <a:txBody>
                    <a:bodyPr/>
                    <a:lstStyle/>
                    <a:p>
                      <a:r>
                        <a:rPr lang="en-US" dirty="0" smtClean="0"/>
                        <a:t>-</a:t>
                      </a:r>
                      <a:endParaRPr lang="en-IN" dirty="0"/>
                    </a:p>
                  </a:txBody>
                  <a:tcPr/>
                </a:tc>
                <a:tc>
                  <a:txBody>
                    <a:bodyPr/>
                    <a:lstStyle/>
                    <a:p>
                      <a:r>
                        <a:rPr lang="en-US" dirty="0" smtClean="0"/>
                        <a:t>1</a:t>
                      </a:r>
                      <a:endParaRPr lang="en-IN" dirty="0"/>
                    </a:p>
                  </a:txBody>
                  <a:tcPr/>
                </a:tc>
                <a:tc>
                  <a:txBody>
                    <a:bodyPr/>
                    <a:lstStyle/>
                    <a:p>
                      <a:r>
                        <a:rPr lang="en-US" dirty="0" smtClean="0"/>
                        <a:t>13</a:t>
                      </a:r>
                      <a:endParaRPr lang="en-IN" dirty="0"/>
                    </a:p>
                  </a:txBody>
                  <a:tcPr/>
                </a:tc>
              </a:tr>
            </a:tbl>
          </a:graphicData>
        </a:graphic>
      </p:graphicFrame>
      <p:sp>
        <p:nvSpPr>
          <p:cNvPr id="3" name="Title 2"/>
          <p:cNvSpPr>
            <a:spLocks noGrp="1"/>
          </p:cNvSpPr>
          <p:nvPr>
            <p:ph type="title"/>
          </p:nvPr>
        </p:nvSpPr>
        <p:spPr/>
        <p:txBody>
          <a:bodyPr>
            <a:normAutofit/>
          </a:bodyPr>
          <a:lstStyle/>
          <a:p>
            <a:r>
              <a:rPr lang="en-US" sz="2800" dirty="0" smtClean="0">
                <a:latin typeface="Times New Roman" pitchFamily="18" charset="0"/>
                <a:cs typeface="Times New Roman" pitchFamily="18" charset="0"/>
              </a:rPr>
              <a:t>TERN AROUND TIME OF FILES.</a:t>
            </a:r>
            <a:endParaRPr lang="en-IN" sz="2800" dirty="0">
              <a:latin typeface="Times New Roman" pitchFamily="18" charset="0"/>
              <a:cs typeface="Times New Roman" pitchFamily="18" charset="0"/>
            </a:endParaRPr>
          </a:p>
        </p:txBody>
      </p:sp>
      <p:graphicFrame>
        <p:nvGraphicFramePr>
          <p:cNvPr id="5" name="Table 4"/>
          <p:cNvGraphicFramePr>
            <a:graphicFrameLocks noGrp="1"/>
          </p:cNvGraphicFramePr>
          <p:nvPr/>
        </p:nvGraphicFramePr>
        <p:xfrm>
          <a:off x="1071538" y="3571876"/>
          <a:ext cx="6858048" cy="2133600"/>
        </p:xfrm>
        <a:graphic>
          <a:graphicData uri="http://schemas.openxmlformats.org/drawingml/2006/table">
            <a:tbl>
              <a:tblPr/>
              <a:tblGrid>
                <a:gridCol w="6858048"/>
              </a:tblGrid>
              <a:tr h="2130380">
                <a:tc>
                  <a:txBody>
                    <a:bodyPr/>
                    <a:lstStyle/>
                    <a:p>
                      <a:pPr algn="l">
                        <a:lnSpc>
                          <a:spcPct val="115000"/>
                        </a:lnSpc>
                        <a:spcBef>
                          <a:spcPts val="500"/>
                        </a:spcBef>
                        <a:spcAft>
                          <a:spcPts val="500"/>
                        </a:spcAft>
                      </a:pPr>
                      <a:r>
                        <a:rPr lang="en-US" sz="2000" b="1" dirty="0">
                          <a:solidFill>
                            <a:srgbClr val="000000"/>
                          </a:solidFill>
                          <a:latin typeface="Times New Roman"/>
                          <a:ea typeface="Calibri"/>
                        </a:rPr>
                        <a:t>INTERPRETITION  :-</a:t>
                      </a:r>
                      <a:endParaRPr lang="en-IN" sz="2000" dirty="0">
                        <a:solidFill>
                          <a:srgbClr val="000000"/>
                        </a:solidFill>
                        <a:latin typeface="Times New Roman"/>
                        <a:ea typeface="Calibri"/>
                      </a:endParaRPr>
                    </a:p>
                    <a:p>
                      <a:pPr algn="l">
                        <a:lnSpc>
                          <a:spcPct val="115000"/>
                        </a:lnSpc>
                        <a:spcBef>
                          <a:spcPts val="500"/>
                        </a:spcBef>
                        <a:spcAft>
                          <a:spcPts val="500"/>
                        </a:spcAft>
                      </a:pPr>
                      <a:r>
                        <a:rPr lang="en-US" sz="2000" b="1" dirty="0">
                          <a:solidFill>
                            <a:srgbClr val="000000"/>
                          </a:solidFill>
                          <a:latin typeface="Times New Roman"/>
                          <a:ea typeface="Calibri"/>
                        </a:rPr>
                        <a:t>EXCELLENT EFFICIENCY- TAT BELOW 7 DAYS </a:t>
                      </a:r>
                      <a:endParaRPr lang="en-IN" sz="2000" dirty="0">
                        <a:solidFill>
                          <a:srgbClr val="000000"/>
                        </a:solidFill>
                        <a:latin typeface="Times New Roman"/>
                        <a:ea typeface="Calibri"/>
                      </a:endParaRPr>
                    </a:p>
                    <a:p>
                      <a:pPr algn="l">
                        <a:lnSpc>
                          <a:spcPct val="115000"/>
                        </a:lnSpc>
                        <a:spcBef>
                          <a:spcPts val="500"/>
                        </a:spcBef>
                        <a:spcAft>
                          <a:spcPts val="500"/>
                        </a:spcAft>
                      </a:pPr>
                      <a:r>
                        <a:rPr lang="en-US" sz="2000" b="1" dirty="0">
                          <a:solidFill>
                            <a:srgbClr val="000000"/>
                          </a:solidFill>
                          <a:latin typeface="Times New Roman"/>
                          <a:ea typeface="Calibri"/>
                        </a:rPr>
                        <a:t>EXPECTED EFFICIENCY- BELOW 20 DAYS</a:t>
                      </a:r>
                      <a:endParaRPr lang="en-IN" sz="2000" dirty="0">
                        <a:solidFill>
                          <a:srgbClr val="000000"/>
                        </a:solidFill>
                        <a:latin typeface="Times New Roman"/>
                        <a:ea typeface="Calibri"/>
                      </a:endParaRPr>
                    </a:p>
                    <a:p>
                      <a:pPr algn="l">
                        <a:lnSpc>
                          <a:spcPct val="115000"/>
                        </a:lnSpc>
                        <a:spcBef>
                          <a:spcPts val="500"/>
                        </a:spcBef>
                        <a:spcAft>
                          <a:spcPts val="500"/>
                        </a:spcAft>
                      </a:pPr>
                      <a:r>
                        <a:rPr lang="en-US" sz="2000" b="1" dirty="0">
                          <a:solidFill>
                            <a:srgbClr val="000000"/>
                          </a:solidFill>
                          <a:latin typeface="Times New Roman"/>
                          <a:ea typeface="Calibri"/>
                        </a:rPr>
                        <a:t>POOR EFFICIENCY-ABOVE 21 DAYS (</a:t>
                      </a:r>
                      <a:r>
                        <a:rPr lang="en-US" sz="2000" dirty="0">
                          <a:solidFill>
                            <a:srgbClr val="000000"/>
                          </a:solidFill>
                          <a:latin typeface="Times New Roman"/>
                          <a:ea typeface="Calibri"/>
                        </a:rPr>
                        <a:t>EFFICIENCY IN TERMS OF WORK FLOW OF TPA).</a:t>
                      </a:r>
                      <a:endParaRPr lang="en-IN" sz="2000" dirty="0">
                        <a:solidFill>
                          <a:srgbClr val="000000"/>
                        </a:solidFill>
                        <a:latin typeface="Times New Roman"/>
                        <a:ea typeface="Calibri"/>
                      </a:endParaRPr>
                    </a:p>
                  </a:txBody>
                  <a:tcPr marL="114300" marR="114300" marT="0" marB="0">
                    <a:lnL>
                      <a:noFill/>
                    </a:lnL>
                    <a:lnR>
                      <a:noFill/>
                    </a:lnR>
                    <a:lnT>
                      <a:noFill/>
                    </a:lnT>
                    <a:lnB>
                      <a:noFill/>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200" dirty="0" smtClean="0">
                <a:latin typeface="Times New Roman" pitchFamily="18" charset="0"/>
                <a:cs typeface="Times New Roman" pitchFamily="18" charset="0"/>
              </a:rPr>
              <a:t>As per guidelines given by IRDA the maximum TAT of settlement of claim file should not exceed 21 days but the result which is shown in table 4.2 is that majority  of the claims already exceeded the TAT of above 20 days and still the files are not settled the majority of claims are in query mode which can also take more time to settle, as  seen in table 4.1.The reason behind the increased TAT of files are multiple which are as follows:</a:t>
            </a:r>
            <a:endParaRPr lang="en-IN" sz="2200" dirty="0" smtClean="0">
              <a:latin typeface="Times New Roman" pitchFamily="18" charset="0"/>
              <a:cs typeface="Times New Roman" pitchFamily="18" charset="0"/>
            </a:endParaRPr>
          </a:p>
          <a:p>
            <a:pPr lvl="0"/>
            <a:r>
              <a:rPr lang="en-IN" sz="2200" dirty="0" smtClean="0">
                <a:latin typeface="Times New Roman" pitchFamily="18" charset="0"/>
                <a:cs typeface="Times New Roman" pitchFamily="18" charset="0"/>
              </a:rPr>
              <a:t>At Doctors end</a:t>
            </a:r>
          </a:p>
          <a:p>
            <a:pPr lvl="0"/>
            <a:r>
              <a:rPr lang="en-IN" sz="2200" dirty="0" smtClean="0">
                <a:latin typeface="Times New Roman" pitchFamily="18" charset="0"/>
                <a:cs typeface="Times New Roman" pitchFamily="18" charset="0"/>
              </a:rPr>
              <a:t>Bill entry/enrolments end</a:t>
            </a:r>
          </a:p>
          <a:p>
            <a:pPr lvl="0"/>
            <a:r>
              <a:rPr lang="en-IN" sz="2200" dirty="0" smtClean="0">
                <a:latin typeface="Times New Roman" pitchFamily="18" charset="0"/>
                <a:cs typeface="Times New Roman" pitchFamily="18" charset="0"/>
              </a:rPr>
              <a:t>Insured’s  end</a:t>
            </a:r>
          </a:p>
          <a:p>
            <a:pPr lvl="0"/>
            <a:r>
              <a:rPr lang="en-IN" sz="2200" dirty="0" smtClean="0">
                <a:latin typeface="Times New Roman" pitchFamily="18" charset="0"/>
                <a:cs typeface="Times New Roman" pitchFamily="18" charset="0"/>
              </a:rPr>
              <a:t>Underwriter end</a:t>
            </a:r>
          </a:p>
          <a:p>
            <a:endParaRPr lang="en-IN" dirty="0"/>
          </a:p>
        </p:txBody>
      </p:sp>
      <p:sp>
        <p:nvSpPr>
          <p:cNvPr id="3" name="Title 2"/>
          <p:cNvSpPr>
            <a:spLocks noGrp="1"/>
          </p:cNvSpPr>
          <p:nvPr>
            <p:ph type="title"/>
          </p:nvPr>
        </p:nvSpPr>
        <p:spPr/>
        <p:txBody>
          <a:bodyPr>
            <a:normAutofit fontScale="90000"/>
          </a:bodyPr>
          <a:lstStyle/>
          <a:p>
            <a:r>
              <a:rPr lang="en-US" sz="3600" dirty="0" smtClean="0">
                <a:latin typeface="Times New Roman" pitchFamily="18" charset="0"/>
                <a:cs typeface="Times New Roman" pitchFamily="18" charset="0"/>
              </a:rPr>
              <a:t>DISCUSSION</a:t>
            </a:r>
            <a:r>
              <a:rPr lang="en-IN" dirty="0" smtClean="0"/>
              <a:t/>
            </a:r>
            <a:br>
              <a:rPr lang="en-IN" dirty="0" smtClean="0"/>
            </a:br>
            <a:endParaRPr lang="en-IN"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000" dirty="0" smtClean="0">
                <a:latin typeface="Times New Roman" pitchFamily="18" charset="0"/>
                <a:cs typeface="Times New Roman" pitchFamily="18" charset="0"/>
              </a:rPr>
              <a:t>The study evaluates issues which cause delay in reimbursement claim settlement. The significance of study is to find out reasons which causes delay in settlement of  claims in tpa  so that we can resolve them and maintain the TAT of claims. The study says there are many reasons for delay of settlement of claim which are from enrollment and bill entry’s end, processing doctor’s end , accounts and finance end, insured’s end, underwriter end.</a:t>
            </a:r>
            <a:endParaRPr lang="en-IN" sz="2000" dirty="0" smtClean="0">
              <a:latin typeface="Times New Roman" pitchFamily="18" charset="0"/>
              <a:cs typeface="Times New Roman" pitchFamily="18" charset="0"/>
            </a:endParaRPr>
          </a:p>
          <a:p>
            <a:pPr>
              <a:buNone/>
            </a:pP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The recommendations for reducing the delay in claim settlement :-</a:t>
            </a:r>
          </a:p>
          <a:p>
            <a:pPr>
              <a:buNone/>
            </a:pPr>
            <a:endParaRPr lang="en-US" sz="2000" dirty="0" smtClean="0">
              <a:latin typeface="Times New Roman" pitchFamily="18" charset="0"/>
              <a:cs typeface="Times New Roman" pitchFamily="18" charset="0"/>
            </a:endParaRPr>
          </a:p>
          <a:p>
            <a:pPr lvl="0"/>
            <a:r>
              <a:rPr lang="en-IN" sz="2000" dirty="0" smtClean="0">
                <a:latin typeface="Times New Roman" pitchFamily="18" charset="0"/>
                <a:cs typeface="Times New Roman" pitchFamily="18" charset="0"/>
              </a:rPr>
              <a:t>Their should be sessions in corporate which we are serving about the documents necessary and process of reimbursement.</a:t>
            </a:r>
          </a:p>
          <a:p>
            <a:pPr lvl="0"/>
            <a:r>
              <a:rPr lang="en-IN" sz="2000" dirty="0" smtClean="0">
                <a:latin typeface="Times New Roman" pitchFamily="18" charset="0"/>
                <a:cs typeface="Times New Roman" pitchFamily="18" charset="0"/>
              </a:rPr>
              <a:t>Emphasis on clients to go for cashless facility.</a:t>
            </a:r>
          </a:p>
          <a:p>
            <a:pPr lvl="0"/>
            <a:r>
              <a:rPr lang="en-IN" sz="2000" dirty="0" smtClean="0">
                <a:latin typeface="Times New Roman" pitchFamily="18" charset="0"/>
                <a:cs typeface="Times New Roman" pitchFamily="18" charset="0"/>
              </a:rPr>
              <a:t>Making clients realize  the importance of  submitting the documents on time frame given by their policy.</a:t>
            </a:r>
          </a:p>
          <a:p>
            <a:endParaRPr lang="en-IN" sz="20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sz="2800" dirty="0" smtClean="0">
                <a:latin typeface="Times New Roman" pitchFamily="18" charset="0"/>
                <a:cs typeface="Times New Roman" pitchFamily="18" charset="0"/>
              </a:rPr>
              <a:t>CONCLUSIONS AND RECOMMENDATION</a:t>
            </a:r>
            <a:endParaRPr lang="en-IN" sz="28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0034" y="428604"/>
            <a:ext cx="8186766" cy="5578687"/>
          </a:xfrm>
        </p:spPr>
        <p:txBody>
          <a:bodyPr/>
          <a:lstStyle/>
          <a:p>
            <a:pPr lvl="0"/>
            <a:r>
              <a:rPr lang="en-IN" sz="2000" dirty="0" smtClean="0">
                <a:latin typeface="Times New Roman" pitchFamily="18" charset="0"/>
                <a:cs typeface="Times New Roman" pitchFamily="18" charset="0"/>
              </a:rPr>
              <a:t>Attrition in TPA is very high specially of processing doctors, reducing that will reduce time on training.</a:t>
            </a:r>
          </a:p>
          <a:p>
            <a:pPr lvl="0">
              <a:buNone/>
            </a:pPr>
            <a:endParaRPr lang="en-IN" sz="2000" dirty="0" smtClean="0">
              <a:latin typeface="Times New Roman" pitchFamily="18" charset="0"/>
              <a:cs typeface="Times New Roman" pitchFamily="18" charset="0"/>
            </a:endParaRPr>
          </a:p>
          <a:p>
            <a:pPr lvl="0"/>
            <a:r>
              <a:rPr lang="en-IN" sz="2000" dirty="0" smtClean="0">
                <a:latin typeface="Times New Roman" pitchFamily="18" charset="0"/>
                <a:cs typeface="Times New Roman" pitchFamily="18" charset="0"/>
              </a:rPr>
              <a:t>Training to processing doctor’s, so that avoidance of unnecessary raised query’s.</a:t>
            </a:r>
          </a:p>
          <a:p>
            <a:pPr lvl="0">
              <a:buNone/>
            </a:pPr>
            <a:endParaRPr lang="en-IN" sz="2000" dirty="0" smtClean="0">
              <a:latin typeface="Times New Roman" pitchFamily="18" charset="0"/>
              <a:cs typeface="Times New Roman" pitchFamily="18" charset="0"/>
            </a:endParaRPr>
          </a:p>
          <a:p>
            <a:pPr lvl="0"/>
            <a:r>
              <a:rPr lang="en-IN" sz="2000" dirty="0" smtClean="0">
                <a:latin typeface="Times New Roman" pitchFamily="18" charset="0"/>
                <a:cs typeface="Times New Roman" pitchFamily="18" charset="0"/>
              </a:rPr>
              <a:t>Their  should be proper backup, so that we can avoid server failures.</a:t>
            </a:r>
          </a:p>
          <a:p>
            <a:pPr lvl="0">
              <a:buNone/>
            </a:pPr>
            <a:endParaRPr lang="en-IN" sz="2000" dirty="0" smtClean="0">
              <a:latin typeface="Times New Roman" pitchFamily="18" charset="0"/>
              <a:cs typeface="Times New Roman" pitchFamily="18" charset="0"/>
            </a:endParaRPr>
          </a:p>
          <a:p>
            <a:pPr lvl="0"/>
            <a:r>
              <a:rPr lang="en-IN" sz="2000" dirty="0" smtClean="0">
                <a:latin typeface="Times New Roman" pitchFamily="18" charset="0"/>
                <a:cs typeface="Times New Roman" pitchFamily="18" charset="0"/>
              </a:rPr>
              <a:t>Regular meeting of processing teams so that knowledge and problem sharing could be done.</a:t>
            </a:r>
          </a:p>
          <a:p>
            <a:pPr lvl="0">
              <a:buNone/>
            </a:pPr>
            <a:endParaRPr lang="en-IN" sz="2000" dirty="0" smtClean="0">
              <a:latin typeface="Times New Roman" pitchFamily="18" charset="0"/>
              <a:cs typeface="Times New Roman" pitchFamily="18" charset="0"/>
            </a:endParaRPr>
          </a:p>
          <a:p>
            <a:pPr lvl="0"/>
            <a:r>
              <a:rPr lang="en-IN" sz="2000" dirty="0" smtClean="0">
                <a:latin typeface="Times New Roman" pitchFamily="18" charset="0"/>
                <a:cs typeface="Times New Roman" pitchFamily="18" charset="0"/>
              </a:rPr>
              <a:t>Proper training should be given to bill entry and enrolment team.</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b="1" dirty="0" smtClean="0">
                <a:latin typeface="Times New Roman" pitchFamily="18" charset="0"/>
                <a:cs typeface="Times New Roman" pitchFamily="18" charset="0"/>
              </a:rPr>
              <a:t>Vipul MedCorp TPA Pvt. Ltd.</a:t>
            </a:r>
            <a:r>
              <a:rPr lang="en-US" sz="2000" dirty="0" smtClean="0">
                <a:latin typeface="Times New Roman" pitchFamily="18" charset="0"/>
                <a:cs typeface="Times New Roman" pitchFamily="18" charset="0"/>
              </a:rPr>
              <a:t>, is an ISO 9001:2008 certified and  an IRDA Licensed, Third Party Administrator (Health).</a:t>
            </a:r>
          </a:p>
          <a:p>
            <a:pPr>
              <a:buNone/>
            </a:pP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Headquartered in Gurgaon with branch offices in New Delhi, Noida, Faridabad ,Brindavan ,Jaipur, Mumbai, Kolkata, Bangalore, Chennai &amp; Cochin.</a:t>
            </a:r>
          </a:p>
          <a:p>
            <a:pPr lvl="0"/>
            <a:r>
              <a:rPr lang="en-IN" sz="2000" dirty="0" smtClean="0">
                <a:latin typeface="Times New Roman" pitchFamily="18" charset="0"/>
                <a:cs typeface="Times New Roman" pitchFamily="18" charset="0"/>
              </a:rPr>
              <a:t>Medical Network of over 6000 + hospitals/Nursing Homes.</a:t>
            </a:r>
          </a:p>
          <a:p>
            <a:pPr lvl="0">
              <a:buNone/>
            </a:pPr>
            <a:endParaRPr lang="en-IN" sz="2000" dirty="0" smtClean="0">
              <a:latin typeface="Times New Roman" pitchFamily="18" charset="0"/>
              <a:cs typeface="Times New Roman" pitchFamily="18" charset="0"/>
            </a:endParaRPr>
          </a:p>
          <a:p>
            <a:pPr lvl="0"/>
            <a:r>
              <a:rPr lang="en-IN" sz="2000" dirty="0" smtClean="0">
                <a:latin typeface="Times New Roman" pitchFamily="18" charset="0"/>
                <a:cs typeface="Times New Roman" pitchFamily="18" charset="0"/>
              </a:rPr>
              <a:t>Operates a 24/7 Assistance Centre.</a:t>
            </a:r>
          </a:p>
          <a:p>
            <a:pPr lvl="0">
              <a:buNone/>
            </a:pPr>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Tailor-made software developed in-house with full web-based access for Claims Tracking, On-Line Access and Querying.</a:t>
            </a:r>
            <a:endParaRPr lang="en-IN" sz="20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fontScale="90000"/>
          </a:bodyPr>
          <a:lstStyle/>
          <a:p>
            <a:r>
              <a:rPr lang="en-IN" dirty="0" smtClean="0"/>
              <a:t/>
            </a:r>
            <a:br>
              <a:rPr lang="en-IN" dirty="0" smtClean="0"/>
            </a:br>
            <a:r>
              <a:rPr lang="en-US" sz="3100" u="sng" dirty="0" smtClean="0"/>
              <a:t>About </a:t>
            </a:r>
            <a:r>
              <a:rPr lang="en-US" sz="3100" u="sng" dirty="0" smtClean="0">
                <a:latin typeface="Times New Roman" pitchFamily="18" charset="0"/>
                <a:cs typeface="Times New Roman" pitchFamily="18" charset="0"/>
              </a:rPr>
              <a:t>Vipul</a:t>
            </a:r>
            <a:r>
              <a:rPr lang="en-US" sz="3100" u="sng" dirty="0" smtClean="0"/>
              <a:t> </a:t>
            </a:r>
            <a:r>
              <a:rPr lang="en-US" sz="3100" u="sng" dirty="0" err="1" smtClean="0"/>
              <a:t>Medcorp</a:t>
            </a:r>
            <a:r>
              <a:rPr lang="en-US" sz="3100" u="sng" dirty="0" smtClean="0"/>
              <a:t> Tpa Private Limited </a:t>
            </a:r>
            <a:endParaRPr lang="en-IN" sz="31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r>
              <a:rPr lang="en-US" dirty="0" smtClean="0"/>
              <a:t>                    </a:t>
            </a:r>
          </a:p>
          <a:p>
            <a:pPr>
              <a:buNone/>
            </a:pPr>
            <a:endParaRPr lang="en-US" dirty="0" smtClean="0"/>
          </a:p>
          <a:p>
            <a:pPr>
              <a:buNone/>
            </a:pPr>
            <a:endParaRPr lang="en-US" dirty="0" smtClean="0"/>
          </a:p>
          <a:p>
            <a:pPr>
              <a:buNone/>
            </a:pPr>
            <a:r>
              <a:rPr lang="en-US" dirty="0" smtClean="0"/>
              <a:t>                      THANK- YOU</a:t>
            </a:r>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latin typeface="Times New Roman" pitchFamily="18" charset="0"/>
                <a:cs typeface="Times New Roman" pitchFamily="18" charset="0"/>
              </a:rPr>
              <a:t> Various Services Provide By Vipul Med Corp. TPA</a:t>
            </a:r>
            <a:endParaRPr lang="en-IN" sz="2800" dirty="0">
              <a:latin typeface="Times New Roman" pitchFamily="18" charset="0"/>
              <a:cs typeface="Times New Roman" pitchFamily="18" charset="0"/>
            </a:endParaRPr>
          </a:p>
        </p:txBody>
      </p:sp>
      <p:sp>
        <p:nvSpPr>
          <p:cNvPr id="5" name="Content Placeholder 4"/>
          <p:cNvSpPr>
            <a:spLocks noGrp="1"/>
          </p:cNvSpPr>
          <p:nvPr>
            <p:ph idx="1"/>
          </p:nvPr>
        </p:nvSpPr>
        <p:spPr/>
        <p:txBody>
          <a:bodyPr>
            <a:normAutofit lnSpcReduction="10000"/>
          </a:bodyPr>
          <a:lstStyle/>
          <a:p>
            <a:pPr algn="just">
              <a:lnSpc>
                <a:spcPct val="80000"/>
              </a:lnSpc>
              <a:buNone/>
            </a:pPr>
            <a:r>
              <a:rPr lang="en-US" sz="1600" dirty="0" smtClean="0">
                <a:cs typeface="Arial" pitchFamily="34" charset="0"/>
              </a:rPr>
              <a:t> </a:t>
            </a:r>
          </a:p>
          <a:p>
            <a:pPr algn="just">
              <a:lnSpc>
                <a:spcPct val="80000"/>
              </a:lnSpc>
              <a:buNone/>
            </a:pPr>
            <a:endParaRPr lang="en-US" sz="2000" dirty="0" smtClean="0">
              <a:latin typeface="Times New Roman" pitchFamily="18" charset="0"/>
              <a:cs typeface="Times New Roman" pitchFamily="18" charset="0"/>
            </a:endParaRPr>
          </a:p>
          <a:p>
            <a:pPr lvl="1">
              <a:lnSpc>
                <a:spcPct val="80000"/>
              </a:lnSpc>
              <a:buFont typeface="Wingdings" pitchFamily="2" charset="2"/>
              <a:buChar char="Ø"/>
            </a:pPr>
            <a:r>
              <a:rPr lang="en-US" sz="2000" b="1" dirty="0" smtClean="0">
                <a:latin typeface="Times New Roman" pitchFamily="18" charset="0"/>
                <a:cs typeface="Times New Roman" pitchFamily="18" charset="0"/>
              </a:rPr>
              <a:t>Cashless</a:t>
            </a:r>
            <a:r>
              <a:rPr lang="en-US" sz="2000" dirty="0" smtClean="0">
                <a:latin typeface="Times New Roman" pitchFamily="18" charset="0"/>
                <a:cs typeface="Times New Roman" pitchFamily="18" charset="0"/>
              </a:rPr>
              <a:t> Medical Service Facilitation at Network Hospitals up to limit</a:t>
            </a:r>
          </a:p>
          <a:p>
            <a:pPr lvl="1">
              <a:lnSpc>
                <a:spcPct val="80000"/>
              </a:lnSpc>
              <a:buNone/>
            </a:pPr>
            <a:r>
              <a:rPr lang="en-US" sz="2000" dirty="0" smtClean="0">
                <a:latin typeface="Times New Roman" pitchFamily="18" charset="0"/>
                <a:cs typeface="Times New Roman" pitchFamily="18" charset="0"/>
              </a:rPr>
              <a:t> authorized by Hospitalization Insurance.</a:t>
            </a:r>
          </a:p>
          <a:p>
            <a:pPr lvl="1">
              <a:lnSpc>
                <a:spcPct val="80000"/>
              </a:lnSpc>
              <a:buFont typeface="Wingdings" pitchFamily="2" charset="2"/>
              <a:buChar char="Ø"/>
            </a:pPr>
            <a:endParaRPr lang="en-US" sz="2000" dirty="0" smtClean="0">
              <a:latin typeface="Times New Roman" pitchFamily="18" charset="0"/>
              <a:cs typeface="Times New Roman" pitchFamily="18" charset="0"/>
            </a:endParaRPr>
          </a:p>
          <a:p>
            <a:pPr lvl="1">
              <a:lnSpc>
                <a:spcPct val="80000"/>
              </a:lnSpc>
              <a:buFont typeface="Wingdings" pitchFamily="2" charset="2"/>
              <a:buChar char="Ø"/>
            </a:pPr>
            <a:r>
              <a:rPr lang="en-US" sz="2000" b="1" dirty="0" smtClean="0">
                <a:latin typeface="Times New Roman" pitchFamily="18" charset="0"/>
                <a:cs typeface="Times New Roman" pitchFamily="18" charset="0"/>
              </a:rPr>
              <a:t>Claim processing</a:t>
            </a:r>
            <a:r>
              <a:rPr lang="en-US" sz="2000" dirty="0" smtClean="0">
                <a:latin typeface="Times New Roman" pitchFamily="18" charset="0"/>
                <a:cs typeface="Times New Roman" pitchFamily="18" charset="0"/>
              </a:rPr>
              <a:t> and reimbursement, for non network Hospitals</a:t>
            </a:r>
          </a:p>
          <a:p>
            <a:pPr lvl="1">
              <a:lnSpc>
                <a:spcPct val="80000"/>
              </a:lnSpc>
              <a:buNone/>
            </a:pPr>
            <a:endParaRPr lang="en-US" sz="2000" dirty="0" smtClean="0">
              <a:latin typeface="Times New Roman" pitchFamily="18" charset="0"/>
              <a:cs typeface="Times New Roman" pitchFamily="18" charset="0"/>
            </a:endParaRPr>
          </a:p>
          <a:p>
            <a:pPr lvl="1">
              <a:lnSpc>
                <a:spcPct val="80000"/>
              </a:lnSpc>
              <a:buFont typeface="Wingdings" pitchFamily="2" charset="2"/>
              <a:buChar char="Ø"/>
            </a:pPr>
            <a:r>
              <a:rPr lang="en-US" sz="2000" b="1" dirty="0" smtClean="0">
                <a:latin typeface="Times New Roman" pitchFamily="18" charset="0"/>
                <a:cs typeface="Times New Roman" pitchFamily="18" charset="0"/>
              </a:rPr>
              <a:t>Enrollment</a:t>
            </a:r>
            <a:r>
              <a:rPr lang="en-US" sz="2000" dirty="0" smtClean="0">
                <a:latin typeface="Times New Roman" pitchFamily="18" charset="0"/>
                <a:cs typeface="Times New Roman" pitchFamily="18" charset="0"/>
              </a:rPr>
              <a:t> of data and Health Card issuance to Insured.</a:t>
            </a:r>
          </a:p>
          <a:p>
            <a:pPr lvl="1">
              <a:lnSpc>
                <a:spcPct val="80000"/>
              </a:lnSpc>
              <a:buNone/>
            </a:pPr>
            <a:endParaRPr lang="en-US" sz="2000" dirty="0" smtClean="0">
              <a:latin typeface="Times New Roman" pitchFamily="18" charset="0"/>
              <a:cs typeface="Times New Roman" pitchFamily="18" charset="0"/>
            </a:endParaRPr>
          </a:p>
          <a:p>
            <a:pPr lvl="1">
              <a:lnSpc>
                <a:spcPct val="80000"/>
              </a:lnSpc>
              <a:buFont typeface="Wingdings" pitchFamily="2" charset="2"/>
              <a:buChar char="Ø"/>
            </a:pPr>
            <a:r>
              <a:rPr lang="en-US" sz="2000" b="1" dirty="0" smtClean="0">
                <a:latin typeface="Times New Roman" pitchFamily="18" charset="0"/>
                <a:cs typeface="Times New Roman" pitchFamily="18" charset="0"/>
              </a:rPr>
              <a:t>Cost Containment</a:t>
            </a:r>
            <a:r>
              <a:rPr lang="en-US" sz="2000" dirty="0" smtClean="0">
                <a:latin typeface="Times New Roman" pitchFamily="18" charset="0"/>
                <a:cs typeface="Times New Roman" pitchFamily="18" charset="0"/>
              </a:rPr>
              <a:t> services for Insurance Companies &amp; Insured with inadequate insurance.</a:t>
            </a:r>
          </a:p>
          <a:p>
            <a:pPr lvl="1">
              <a:lnSpc>
                <a:spcPct val="80000"/>
              </a:lnSpc>
              <a:buNone/>
            </a:pPr>
            <a:endParaRPr lang="en-US" sz="2000" dirty="0" smtClean="0">
              <a:latin typeface="Times New Roman" pitchFamily="18" charset="0"/>
              <a:cs typeface="Times New Roman" pitchFamily="18" charset="0"/>
            </a:endParaRPr>
          </a:p>
          <a:p>
            <a:pPr lvl="1">
              <a:lnSpc>
                <a:spcPct val="80000"/>
              </a:lnSpc>
              <a:buFont typeface="Wingdings" pitchFamily="2" charset="2"/>
              <a:buChar char="Ø"/>
            </a:pPr>
            <a:r>
              <a:rPr lang="en-US" sz="2000" b="1" dirty="0" smtClean="0">
                <a:latin typeface="Times New Roman" pitchFamily="18" charset="0"/>
                <a:cs typeface="Times New Roman" pitchFamily="18" charset="0"/>
              </a:rPr>
              <a:t>Online assistance</a:t>
            </a:r>
            <a:r>
              <a:rPr lang="en-US" sz="2000" dirty="0" smtClean="0">
                <a:latin typeface="Times New Roman" pitchFamily="18" charset="0"/>
                <a:cs typeface="Times New Roman" pitchFamily="18" charset="0"/>
              </a:rPr>
              <a:t> to Insured during hospitalization.</a:t>
            </a:r>
          </a:p>
          <a:p>
            <a:pPr lvl="1">
              <a:lnSpc>
                <a:spcPct val="80000"/>
              </a:lnSpc>
              <a:buNone/>
            </a:pPr>
            <a:endParaRPr lang="en-US" sz="2000" dirty="0" smtClean="0">
              <a:latin typeface="Times New Roman" pitchFamily="18" charset="0"/>
              <a:cs typeface="Times New Roman" pitchFamily="18" charset="0"/>
            </a:endParaRPr>
          </a:p>
          <a:p>
            <a:pPr lvl="1">
              <a:lnSpc>
                <a:spcPct val="80000"/>
              </a:lnSpc>
              <a:buFont typeface="Wingdings" pitchFamily="2" charset="2"/>
              <a:buChar char="Ø"/>
            </a:pPr>
            <a:r>
              <a:rPr lang="en-US" sz="2000" b="1" dirty="0" smtClean="0">
                <a:latin typeface="Times New Roman" pitchFamily="18" charset="0"/>
                <a:cs typeface="Times New Roman" pitchFamily="18" charset="0"/>
              </a:rPr>
              <a:t>MIS/Reports</a:t>
            </a:r>
            <a:r>
              <a:rPr lang="en-US" sz="2000" dirty="0" smtClean="0">
                <a:latin typeface="Times New Roman" pitchFamily="18" charset="0"/>
                <a:cs typeface="Times New Roman" pitchFamily="18" charset="0"/>
              </a:rPr>
              <a:t> (online/offline) to Insurance co and  Insured.</a:t>
            </a:r>
          </a:p>
          <a:p>
            <a:pPr lvl="1">
              <a:lnSpc>
                <a:spcPct val="80000"/>
              </a:lnSpc>
              <a:buFont typeface="Wingdings" pitchFamily="2" charset="2"/>
              <a:buChar char="Ø"/>
            </a:pPr>
            <a:endParaRPr lang="en-US" sz="2000" dirty="0" smtClean="0">
              <a:latin typeface="Times New Roman" pitchFamily="18" charset="0"/>
              <a:cs typeface="Times New Roman" pitchFamily="18" charset="0"/>
            </a:endParaRPr>
          </a:p>
          <a:p>
            <a:pPr lvl="1">
              <a:lnSpc>
                <a:spcPct val="80000"/>
              </a:lnSpc>
              <a:buNone/>
            </a:pPr>
            <a:endParaRPr lang="en-US" sz="2000" dirty="0" smtClean="0">
              <a:latin typeface="Times New Roman" pitchFamily="18" charset="0"/>
              <a:cs typeface="Times New Roman" pitchFamily="18" charset="0"/>
            </a:endParaRPr>
          </a:p>
          <a:p>
            <a:pPr lvl="1">
              <a:lnSpc>
                <a:spcPct val="80000"/>
              </a:lnSpc>
              <a:buFont typeface="Wingdings" pitchFamily="2" charset="2"/>
              <a:buChar char="Ø"/>
            </a:pPr>
            <a:r>
              <a:rPr lang="en-US" sz="2000" b="1" dirty="0" smtClean="0">
                <a:latin typeface="Times New Roman" pitchFamily="18" charset="0"/>
                <a:cs typeface="Times New Roman" pitchFamily="18" charset="0"/>
              </a:rPr>
              <a:t>Pre policy </a:t>
            </a:r>
            <a:r>
              <a:rPr lang="en-US" sz="2000" dirty="0" smtClean="0">
                <a:latin typeface="Times New Roman" pitchFamily="18" charset="0"/>
                <a:cs typeface="Times New Roman" pitchFamily="18" charset="0"/>
              </a:rPr>
              <a:t>Check up</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6"/>
          <p:cNvSpPr>
            <a:spLocks noGrp="1" noChangeArrowheads="1"/>
          </p:cNvSpPr>
          <p:nvPr>
            <p:ph type="sldNum" sz="quarter" idx="12"/>
          </p:nvPr>
        </p:nvSpPr>
        <p:spPr/>
        <p:txBody>
          <a:bodyPr/>
          <a:lstStyle/>
          <a:p>
            <a:pPr>
              <a:defRPr/>
            </a:pPr>
            <a:fld id="{ADC833C2-2452-4A0B-AFE3-9971DCE8ACFD}" type="slidenum">
              <a:rPr lang="en-US"/>
              <a:pPr>
                <a:defRPr/>
              </a:pPr>
              <a:t>4</a:t>
            </a:fld>
            <a:endParaRPr lang="en-US"/>
          </a:p>
        </p:txBody>
      </p:sp>
      <p:sp>
        <p:nvSpPr>
          <p:cNvPr id="79874" name="Rectangle 2"/>
          <p:cNvSpPr>
            <a:spLocks noChangeArrowheads="1"/>
          </p:cNvSpPr>
          <p:nvPr/>
        </p:nvSpPr>
        <p:spPr bwMode="auto">
          <a:xfrm>
            <a:off x="3581400" y="2667000"/>
            <a:ext cx="2057400" cy="4572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a:defRPr/>
            </a:pPr>
            <a:r>
              <a:rPr lang="en-US" sz="1800" b="1">
                <a:latin typeface="Arial" pitchFamily="34" charset="0"/>
                <a:cs typeface="Arial" pitchFamily="34" charset="0"/>
              </a:rPr>
              <a:t>Vipul </a:t>
            </a:r>
            <a:r>
              <a:rPr lang="en-US" sz="1800" b="1">
                <a:solidFill>
                  <a:srgbClr val="FF0066"/>
                </a:solidFill>
                <a:latin typeface="Arial" pitchFamily="34" charset="0"/>
                <a:cs typeface="Arial" pitchFamily="34" charset="0"/>
              </a:rPr>
              <a:t>Med</a:t>
            </a:r>
            <a:r>
              <a:rPr lang="en-US" sz="1800" b="1">
                <a:latin typeface="Arial" pitchFamily="34" charset="0"/>
                <a:cs typeface="Arial" pitchFamily="34" charset="0"/>
              </a:rPr>
              <a:t>Corp</a:t>
            </a:r>
          </a:p>
        </p:txBody>
      </p:sp>
      <p:sp>
        <p:nvSpPr>
          <p:cNvPr id="79875" name="Rectangle 3"/>
          <p:cNvSpPr>
            <a:spLocks noChangeArrowheads="1"/>
          </p:cNvSpPr>
          <p:nvPr/>
        </p:nvSpPr>
        <p:spPr bwMode="auto">
          <a:xfrm>
            <a:off x="3581400" y="2057400"/>
            <a:ext cx="1905000" cy="2286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a:defRPr/>
            </a:pPr>
            <a:r>
              <a:rPr lang="en-US" sz="1400" b="1">
                <a:latin typeface="Arial" pitchFamily="34" charset="0"/>
                <a:cs typeface="Arial" pitchFamily="34" charset="0"/>
              </a:rPr>
              <a:t>Enrollment</a:t>
            </a:r>
          </a:p>
        </p:txBody>
      </p:sp>
      <p:sp>
        <p:nvSpPr>
          <p:cNvPr id="79876" name="Rectangle 4"/>
          <p:cNvSpPr>
            <a:spLocks noChangeArrowheads="1"/>
          </p:cNvSpPr>
          <p:nvPr/>
        </p:nvSpPr>
        <p:spPr bwMode="auto">
          <a:xfrm>
            <a:off x="5791200" y="1524000"/>
            <a:ext cx="1447800" cy="3048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a:defRPr/>
            </a:pPr>
            <a:r>
              <a:rPr lang="en-US" sz="1400" b="1">
                <a:latin typeface="Arial" pitchFamily="34" charset="0"/>
                <a:cs typeface="Arial" pitchFamily="34" charset="0"/>
              </a:rPr>
              <a:t>Retail</a:t>
            </a:r>
          </a:p>
        </p:txBody>
      </p:sp>
      <p:sp>
        <p:nvSpPr>
          <p:cNvPr id="79877" name="Rectangle 5"/>
          <p:cNvSpPr>
            <a:spLocks noChangeArrowheads="1"/>
          </p:cNvSpPr>
          <p:nvPr/>
        </p:nvSpPr>
        <p:spPr bwMode="auto">
          <a:xfrm>
            <a:off x="1981200" y="1524000"/>
            <a:ext cx="1447800" cy="3048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a:defRPr/>
            </a:pPr>
            <a:r>
              <a:rPr lang="en-US" sz="1400" b="1">
                <a:latin typeface="Arial" pitchFamily="34" charset="0"/>
                <a:cs typeface="Arial" pitchFamily="34" charset="0"/>
              </a:rPr>
              <a:t>Corporate</a:t>
            </a:r>
          </a:p>
        </p:txBody>
      </p:sp>
      <p:sp>
        <p:nvSpPr>
          <p:cNvPr id="79878" name="Rectangle 6"/>
          <p:cNvSpPr>
            <a:spLocks noChangeArrowheads="1"/>
          </p:cNvSpPr>
          <p:nvPr/>
        </p:nvSpPr>
        <p:spPr bwMode="auto">
          <a:xfrm>
            <a:off x="3581400" y="914400"/>
            <a:ext cx="1905000" cy="2286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a:defRPr/>
            </a:pPr>
            <a:r>
              <a:rPr lang="en-US" sz="1400" b="1">
                <a:latin typeface="Arial" pitchFamily="34" charset="0"/>
                <a:cs typeface="Arial" pitchFamily="34" charset="0"/>
              </a:rPr>
              <a:t>Insurance company</a:t>
            </a:r>
          </a:p>
        </p:txBody>
      </p:sp>
      <p:sp>
        <p:nvSpPr>
          <p:cNvPr id="79879" name="Rectangle 7"/>
          <p:cNvSpPr>
            <a:spLocks noChangeArrowheads="1"/>
          </p:cNvSpPr>
          <p:nvPr/>
        </p:nvSpPr>
        <p:spPr bwMode="auto">
          <a:xfrm>
            <a:off x="3581400" y="3352800"/>
            <a:ext cx="2133600" cy="2286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a:defRPr/>
            </a:pPr>
            <a:r>
              <a:rPr lang="en-US" sz="1200" b="1">
                <a:latin typeface="Arial" pitchFamily="34" charset="0"/>
                <a:cs typeface="Arial" pitchFamily="34" charset="0"/>
              </a:rPr>
              <a:t>Health card &amp; Guide book</a:t>
            </a:r>
          </a:p>
        </p:txBody>
      </p:sp>
      <p:sp>
        <p:nvSpPr>
          <p:cNvPr id="79880" name="Rectangle 8"/>
          <p:cNvSpPr>
            <a:spLocks noChangeArrowheads="1"/>
          </p:cNvSpPr>
          <p:nvPr/>
        </p:nvSpPr>
        <p:spPr bwMode="auto">
          <a:xfrm>
            <a:off x="3733800" y="3810000"/>
            <a:ext cx="1752600" cy="2286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a:defRPr/>
            </a:pPr>
            <a:r>
              <a:rPr lang="en-US" sz="1400" b="1">
                <a:latin typeface="Arial" pitchFamily="34" charset="0"/>
                <a:cs typeface="Arial" pitchFamily="34" charset="0"/>
              </a:rPr>
              <a:t>Assistance</a:t>
            </a:r>
          </a:p>
        </p:txBody>
      </p:sp>
      <p:sp>
        <p:nvSpPr>
          <p:cNvPr id="79881" name="Rectangle 9"/>
          <p:cNvSpPr>
            <a:spLocks noChangeArrowheads="1"/>
          </p:cNvSpPr>
          <p:nvPr/>
        </p:nvSpPr>
        <p:spPr bwMode="auto">
          <a:xfrm>
            <a:off x="914400" y="3581400"/>
            <a:ext cx="1600200" cy="3048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a:defRPr/>
            </a:pPr>
            <a:r>
              <a:rPr lang="en-US" sz="1400" b="1">
                <a:latin typeface="Arial" pitchFamily="34" charset="0"/>
                <a:cs typeface="Arial" pitchFamily="34" charset="0"/>
              </a:rPr>
              <a:t>Pre-Authorisation</a:t>
            </a:r>
          </a:p>
        </p:txBody>
      </p:sp>
      <p:sp>
        <p:nvSpPr>
          <p:cNvPr id="79882" name="Rectangle 10"/>
          <p:cNvSpPr>
            <a:spLocks noChangeArrowheads="1"/>
          </p:cNvSpPr>
          <p:nvPr/>
        </p:nvSpPr>
        <p:spPr bwMode="auto">
          <a:xfrm>
            <a:off x="914400" y="4191000"/>
            <a:ext cx="1600200" cy="3048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a:defRPr/>
            </a:pPr>
            <a:r>
              <a:rPr lang="en-US" sz="1400" b="1">
                <a:latin typeface="Arial" pitchFamily="34" charset="0"/>
                <a:cs typeface="Arial" pitchFamily="34" charset="0"/>
              </a:rPr>
              <a:t>Planned</a:t>
            </a:r>
          </a:p>
        </p:txBody>
      </p:sp>
      <p:sp>
        <p:nvSpPr>
          <p:cNvPr id="79883" name="Rectangle 11"/>
          <p:cNvSpPr>
            <a:spLocks noChangeArrowheads="1"/>
          </p:cNvSpPr>
          <p:nvPr/>
        </p:nvSpPr>
        <p:spPr bwMode="auto">
          <a:xfrm>
            <a:off x="914400" y="4800600"/>
            <a:ext cx="1600200" cy="3048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a:defRPr/>
            </a:pPr>
            <a:r>
              <a:rPr lang="en-US" sz="1400" b="1">
                <a:latin typeface="Arial" pitchFamily="34" charset="0"/>
                <a:cs typeface="Arial" pitchFamily="34" charset="0"/>
              </a:rPr>
              <a:t>Network Hospital</a:t>
            </a:r>
          </a:p>
        </p:txBody>
      </p:sp>
      <p:sp>
        <p:nvSpPr>
          <p:cNvPr id="79884" name="Rectangle 12"/>
          <p:cNvSpPr>
            <a:spLocks noChangeArrowheads="1"/>
          </p:cNvSpPr>
          <p:nvPr/>
        </p:nvSpPr>
        <p:spPr bwMode="auto">
          <a:xfrm>
            <a:off x="914400" y="5334000"/>
            <a:ext cx="1600200" cy="3048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a:defRPr/>
            </a:pPr>
            <a:r>
              <a:rPr lang="en-US" sz="1400" b="1">
                <a:latin typeface="Arial" pitchFamily="34" charset="0"/>
                <a:cs typeface="Arial" pitchFamily="34" charset="0"/>
              </a:rPr>
              <a:t>Cashless service</a:t>
            </a:r>
          </a:p>
        </p:txBody>
      </p:sp>
      <p:sp>
        <p:nvSpPr>
          <p:cNvPr id="79885" name="Rectangle 13"/>
          <p:cNvSpPr>
            <a:spLocks noChangeArrowheads="1"/>
          </p:cNvSpPr>
          <p:nvPr/>
        </p:nvSpPr>
        <p:spPr bwMode="auto">
          <a:xfrm>
            <a:off x="3657600" y="5334000"/>
            <a:ext cx="1981200" cy="2286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a:defRPr/>
            </a:pPr>
            <a:r>
              <a:rPr lang="en-US" sz="1400" b="1">
                <a:latin typeface="Arial" pitchFamily="34" charset="0"/>
                <a:cs typeface="Arial" pitchFamily="34" charset="0"/>
              </a:rPr>
              <a:t>Bill collection</a:t>
            </a:r>
          </a:p>
        </p:txBody>
      </p:sp>
      <p:sp>
        <p:nvSpPr>
          <p:cNvPr id="79886" name="Rectangle 14"/>
          <p:cNvSpPr>
            <a:spLocks noChangeArrowheads="1"/>
          </p:cNvSpPr>
          <p:nvPr/>
        </p:nvSpPr>
        <p:spPr bwMode="auto">
          <a:xfrm>
            <a:off x="3657600" y="5791200"/>
            <a:ext cx="1981200" cy="2286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a:defRPr/>
            </a:pPr>
            <a:r>
              <a:rPr lang="en-US" sz="1400" b="1">
                <a:latin typeface="Arial" pitchFamily="34" charset="0"/>
                <a:cs typeface="Arial" pitchFamily="34" charset="0"/>
              </a:rPr>
              <a:t>Scrutiny/ Re pricing</a:t>
            </a:r>
          </a:p>
        </p:txBody>
      </p:sp>
      <p:sp>
        <p:nvSpPr>
          <p:cNvPr id="79887" name="Rectangle 15"/>
          <p:cNvSpPr>
            <a:spLocks noChangeArrowheads="1"/>
          </p:cNvSpPr>
          <p:nvPr/>
        </p:nvSpPr>
        <p:spPr bwMode="auto">
          <a:xfrm>
            <a:off x="3657600" y="6248400"/>
            <a:ext cx="1981200" cy="2286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a:defRPr/>
            </a:pPr>
            <a:r>
              <a:rPr lang="en-US" sz="1400" b="1">
                <a:latin typeface="Arial" pitchFamily="34" charset="0"/>
                <a:cs typeface="Arial" pitchFamily="34" charset="0"/>
              </a:rPr>
              <a:t>Bill Settlement</a:t>
            </a:r>
          </a:p>
        </p:txBody>
      </p:sp>
      <p:sp>
        <p:nvSpPr>
          <p:cNvPr id="79888" name="Rectangle 16"/>
          <p:cNvSpPr>
            <a:spLocks noChangeArrowheads="1"/>
          </p:cNvSpPr>
          <p:nvPr/>
        </p:nvSpPr>
        <p:spPr bwMode="auto">
          <a:xfrm>
            <a:off x="6553200" y="4267200"/>
            <a:ext cx="1752600" cy="3048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a:defRPr/>
            </a:pPr>
            <a:r>
              <a:rPr lang="en-US" sz="1400" b="1">
                <a:latin typeface="Arial" pitchFamily="34" charset="0"/>
                <a:cs typeface="Arial" pitchFamily="34" charset="0"/>
              </a:rPr>
              <a:t>Emergency</a:t>
            </a:r>
          </a:p>
        </p:txBody>
      </p:sp>
      <p:sp>
        <p:nvSpPr>
          <p:cNvPr id="79889" name="Rectangle 17"/>
          <p:cNvSpPr>
            <a:spLocks noChangeArrowheads="1"/>
          </p:cNvSpPr>
          <p:nvPr/>
        </p:nvSpPr>
        <p:spPr bwMode="auto">
          <a:xfrm>
            <a:off x="3733800" y="4267200"/>
            <a:ext cx="1752600" cy="2286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a:defRPr/>
            </a:pPr>
            <a:r>
              <a:rPr lang="en-US" sz="1400" b="1">
                <a:latin typeface="Arial" pitchFamily="34" charset="0"/>
                <a:cs typeface="Arial" pitchFamily="34" charset="0"/>
              </a:rPr>
              <a:t>Hospitalization</a:t>
            </a:r>
          </a:p>
        </p:txBody>
      </p:sp>
      <p:sp>
        <p:nvSpPr>
          <p:cNvPr id="79890" name="Rectangle 18"/>
          <p:cNvSpPr>
            <a:spLocks noChangeArrowheads="1"/>
          </p:cNvSpPr>
          <p:nvPr/>
        </p:nvSpPr>
        <p:spPr bwMode="auto">
          <a:xfrm>
            <a:off x="6553200" y="4876800"/>
            <a:ext cx="1828800" cy="2286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a:defRPr/>
            </a:pPr>
            <a:r>
              <a:rPr lang="en-US" sz="1400" b="1">
                <a:latin typeface="Arial" pitchFamily="34" charset="0"/>
                <a:cs typeface="Arial" pitchFamily="34" charset="0"/>
              </a:rPr>
              <a:t>Non network hospital</a:t>
            </a:r>
          </a:p>
        </p:txBody>
      </p:sp>
      <p:sp>
        <p:nvSpPr>
          <p:cNvPr id="79891" name="Rectangle 19"/>
          <p:cNvSpPr>
            <a:spLocks noChangeArrowheads="1"/>
          </p:cNvSpPr>
          <p:nvPr/>
        </p:nvSpPr>
        <p:spPr bwMode="auto">
          <a:xfrm>
            <a:off x="6553200" y="5334000"/>
            <a:ext cx="1752600" cy="228600"/>
          </a:xfrm>
          <a:prstGeom prst="rect">
            <a:avLst/>
          </a:prstGeom>
          <a:gradFill rotWithShape="1">
            <a:gsLst>
              <a:gs pos="0">
                <a:srgbClr val="00CCFF">
                  <a:gamma/>
                  <a:shade val="46275"/>
                  <a:invGamma/>
                  <a:alpha val="39999"/>
                </a:srgbClr>
              </a:gs>
              <a:gs pos="50000">
                <a:srgbClr val="00CCFF">
                  <a:alpha val="10001"/>
                </a:srgbClr>
              </a:gs>
              <a:gs pos="100000">
                <a:srgbClr val="00CCFF">
                  <a:gamma/>
                  <a:shade val="46275"/>
                  <a:invGamma/>
                  <a:alpha val="39999"/>
                </a:srgbClr>
              </a:gs>
            </a:gsLst>
            <a:lin ang="0" scaled="1"/>
          </a:gradFill>
          <a:ln w="9525">
            <a:solidFill>
              <a:schemeClr val="tx1"/>
            </a:solidFill>
            <a:miter lim="800000"/>
            <a:headEnd/>
            <a:tailEnd/>
          </a:ln>
          <a:effectLst/>
        </p:spPr>
        <p:txBody>
          <a:bodyPr wrap="none" anchor="ctr"/>
          <a:lstStyle/>
          <a:p>
            <a:pPr algn="ctr">
              <a:defRPr/>
            </a:pPr>
            <a:r>
              <a:rPr lang="en-US" sz="1400" b="1">
                <a:latin typeface="Arial" pitchFamily="34" charset="0"/>
                <a:cs typeface="Arial" pitchFamily="34" charset="0"/>
              </a:rPr>
              <a:t>Reimbursement</a:t>
            </a:r>
          </a:p>
        </p:txBody>
      </p:sp>
      <p:sp>
        <p:nvSpPr>
          <p:cNvPr id="10297" name="Line 20"/>
          <p:cNvSpPr>
            <a:spLocks noChangeShapeType="1"/>
          </p:cNvSpPr>
          <p:nvPr/>
        </p:nvSpPr>
        <p:spPr bwMode="auto">
          <a:xfrm>
            <a:off x="3429000" y="1676400"/>
            <a:ext cx="2362200" cy="0"/>
          </a:xfrm>
          <a:prstGeom prst="line">
            <a:avLst/>
          </a:prstGeom>
          <a:noFill/>
          <a:ln w="9525">
            <a:solidFill>
              <a:schemeClr val="tx1"/>
            </a:solidFill>
            <a:round/>
            <a:headEnd/>
            <a:tailEnd/>
          </a:ln>
        </p:spPr>
        <p:txBody>
          <a:bodyPr/>
          <a:lstStyle/>
          <a:p>
            <a:endParaRPr lang="en-IN"/>
          </a:p>
        </p:txBody>
      </p:sp>
      <p:sp>
        <p:nvSpPr>
          <p:cNvPr id="10298" name="Line 21"/>
          <p:cNvSpPr>
            <a:spLocks noChangeShapeType="1"/>
          </p:cNvSpPr>
          <p:nvPr/>
        </p:nvSpPr>
        <p:spPr bwMode="auto">
          <a:xfrm>
            <a:off x="4495800" y="1143000"/>
            <a:ext cx="0" cy="914400"/>
          </a:xfrm>
          <a:prstGeom prst="line">
            <a:avLst/>
          </a:prstGeom>
          <a:noFill/>
          <a:ln w="9525">
            <a:solidFill>
              <a:schemeClr val="tx1"/>
            </a:solidFill>
            <a:round/>
            <a:headEnd/>
            <a:tailEnd/>
          </a:ln>
        </p:spPr>
        <p:txBody>
          <a:bodyPr/>
          <a:lstStyle/>
          <a:p>
            <a:endParaRPr lang="en-IN"/>
          </a:p>
        </p:txBody>
      </p:sp>
      <p:sp>
        <p:nvSpPr>
          <p:cNvPr id="10299" name="Line 22"/>
          <p:cNvSpPr>
            <a:spLocks noChangeShapeType="1"/>
          </p:cNvSpPr>
          <p:nvPr/>
        </p:nvSpPr>
        <p:spPr bwMode="auto">
          <a:xfrm>
            <a:off x="6400800" y="1828800"/>
            <a:ext cx="0" cy="381000"/>
          </a:xfrm>
          <a:prstGeom prst="line">
            <a:avLst/>
          </a:prstGeom>
          <a:noFill/>
          <a:ln w="9525">
            <a:solidFill>
              <a:schemeClr val="tx1"/>
            </a:solidFill>
            <a:round/>
            <a:headEnd/>
            <a:tailEnd/>
          </a:ln>
        </p:spPr>
        <p:txBody>
          <a:bodyPr/>
          <a:lstStyle/>
          <a:p>
            <a:endParaRPr lang="en-IN"/>
          </a:p>
        </p:txBody>
      </p:sp>
      <p:sp>
        <p:nvSpPr>
          <p:cNvPr id="10300" name="Line 23"/>
          <p:cNvSpPr>
            <a:spLocks noChangeShapeType="1"/>
          </p:cNvSpPr>
          <p:nvPr/>
        </p:nvSpPr>
        <p:spPr bwMode="auto">
          <a:xfrm>
            <a:off x="5486400" y="2209800"/>
            <a:ext cx="914400" cy="0"/>
          </a:xfrm>
          <a:prstGeom prst="line">
            <a:avLst/>
          </a:prstGeom>
          <a:noFill/>
          <a:ln w="9525">
            <a:solidFill>
              <a:schemeClr val="tx1"/>
            </a:solidFill>
            <a:round/>
            <a:headEnd/>
            <a:tailEnd/>
          </a:ln>
        </p:spPr>
        <p:txBody>
          <a:bodyPr/>
          <a:lstStyle/>
          <a:p>
            <a:endParaRPr lang="en-IN"/>
          </a:p>
        </p:txBody>
      </p:sp>
      <p:sp>
        <p:nvSpPr>
          <p:cNvPr id="10301" name="Line 24"/>
          <p:cNvSpPr>
            <a:spLocks noChangeShapeType="1"/>
          </p:cNvSpPr>
          <p:nvPr/>
        </p:nvSpPr>
        <p:spPr bwMode="auto">
          <a:xfrm>
            <a:off x="2667000" y="1828800"/>
            <a:ext cx="0" cy="381000"/>
          </a:xfrm>
          <a:prstGeom prst="line">
            <a:avLst/>
          </a:prstGeom>
          <a:noFill/>
          <a:ln w="9525">
            <a:solidFill>
              <a:schemeClr val="tx1"/>
            </a:solidFill>
            <a:round/>
            <a:headEnd/>
            <a:tailEnd/>
          </a:ln>
        </p:spPr>
        <p:txBody>
          <a:bodyPr/>
          <a:lstStyle/>
          <a:p>
            <a:endParaRPr lang="en-IN"/>
          </a:p>
        </p:txBody>
      </p:sp>
      <p:sp>
        <p:nvSpPr>
          <p:cNvPr id="10302" name="Line 25"/>
          <p:cNvSpPr>
            <a:spLocks noChangeShapeType="1"/>
          </p:cNvSpPr>
          <p:nvPr/>
        </p:nvSpPr>
        <p:spPr bwMode="auto">
          <a:xfrm>
            <a:off x="2667000" y="2209800"/>
            <a:ext cx="914400" cy="0"/>
          </a:xfrm>
          <a:prstGeom prst="line">
            <a:avLst/>
          </a:prstGeom>
          <a:noFill/>
          <a:ln w="9525">
            <a:solidFill>
              <a:schemeClr val="tx1"/>
            </a:solidFill>
            <a:round/>
            <a:headEnd/>
            <a:tailEnd/>
          </a:ln>
        </p:spPr>
        <p:txBody>
          <a:bodyPr/>
          <a:lstStyle/>
          <a:p>
            <a:endParaRPr lang="en-IN"/>
          </a:p>
        </p:txBody>
      </p:sp>
      <p:sp>
        <p:nvSpPr>
          <p:cNvPr id="10303" name="Line 26"/>
          <p:cNvSpPr>
            <a:spLocks noChangeShapeType="1"/>
          </p:cNvSpPr>
          <p:nvPr/>
        </p:nvSpPr>
        <p:spPr bwMode="auto">
          <a:xfrm>
            <a:off x="4495800" y="2286000"/>
            <a:ext cx="0" cy="381000"/>
          </a:xfrm>
          <a:prstGeom prst="line">
            <a:avLst/>
          </a:prstGeom>
          <a:noFill/>
          <a:ln w="9525">
            <a:solidFill>
              <a:schemeClr val="tx1"/>
            </a:solidFill>
            <a:round/>
            <a:headEnd/>
            <a:tailEnd/>
          </a:ln>
        </p:spPr>
        <p:txBody>
          <a:bodyPr/>
          <a:lstStyle/>
          <a:p>
            <a:endParaRPr lang="en-IN"/>
          </a:p>
        </p:txBody>
      </p:sp>
      <p:sp>
        <p:nvSpPr>
          <p:cNvPr id="10304" name="Line 27"/>
          <p:cNvSpPr>
            <a:spLocks noChangeShapeType="1"/>
          </p:cNvSpPr>
          <p:nvPr/>
        </p:nvSpPr>
        <p:spPr bwMode="auto">
          <a:xfrm>
            <a:off x="4495800" y="3124200"/>
            <a:ext cx="0" cy="228600"/>
          </a:xfrm>
          <a:prstGeom prst="line">
            <a:avLst/>
          </a:prstGeom>
          <a:noFill/>
          <a:ln w="9525">
            <a:solidFill>
              <a:schemeClr val="tx1"/>
            </a:solidFill>
            <a:round/>
            <a:headEnd/>
            <a:tailEnd/>
          </a:ln>
        </p:spPr>
        <p:txBody>
          <a:bodyPr/>
          <a:lstStyle/>
          <a:p>
            <a:endParaRPr lang="en-IN"/>
          </a:p>
        </p:txBody>
      </p:sp>
      <p:sp>
        <p:nvSpPr>
          <p:cNvPr id="10305" name="Line 28"/>
          <p:cNvSpPr>
            <a:spLocks noChangeShapeType="1"/>
          </p:cNvSpPr>
          <p:nvPr/>
        </p:nvSpPr>
        <p:spPr bwMode="auto">
          <a:xfrm>
            <a:off x="4495800" y="3581400"/>
            <a:ext cx="0" cy="228600"/>
          </a:xfrm>
          <a:prstGeom prst="line">
            <a:avLst/>
          </a:prstGeom>
          <a:noFill/>
          <a:ln w="9525">
            <a:solidFill>
              <a:schemeClr val="tx1"/>
            </a:solidFill>
            <a:round/>
            <a:headEnd/>
            <a:tailEnd/>
          </a:ln>
        </p:spPr>
        <p:txBody>
          <a:bodyPr/>
          <a:lstStyle/>
          <a:p>
            <a:endParaRPr lang="en-IN"/>
          </a:p>
        </p:txBody>
      </p:sp>
      <p:sp>
        <p:nvSpPr>
          <p:cNvPr id="10306" name="Line 29"/>
          <p:cNvSpPr>
            <a:spLocks noChangeShapeType="1"/>
          </p:cNvSpPr>
          <p:nvPr/>
        </p:nvSpPr>
        <p:spPr bwMode="auto">
          <a:xfrm>
            <a:off x="4495800" y="4038600"/>
            <a:ext cx="0" cy="228600"/>
          </a:xfrm>
          <a:prstGeom prst="line">
            <a:avLst/>
          </a:prstGeom>
          <a:noFill/>
          <a:ln w="9525">
            <a:solidFill>
              <a:schemeClr val="tx1"/>
            </a:solidFill>
            <a:round/>
            <a:headEnd/>
            <a:tailEnd/>
          </a:ln>
        </p:spPr>
        <p:txBody>
          <a:bodyPr/>
          <a:lstStyle/>
          <a:p>
            <a:endParaRPr lang="en-IN"/>
          </a:p>
        </p:txBody>
      </p:sp>
      <p:sp>
        <p:nvSpPr>
          <p:cNvPr id="10307" name="Line 30"/>
          <p:cNvSpPr>
            <a:spLocks noChangeShapeType="1"/>
          </p:cNvSpPr>
          <p:nvPr/>
        </p:nvSpPr>
        <p:spPr bwMode="auto">
          <a:xfrm>
            <a:off x="4495800" y="5562600"/>
            <a:ext cx="0" cy="228600"/>
          </a:xfrm>
          <a:prstGeom prst="line">
            <a:avLst/>
          </a:prstGeom>
          <a:noFill/>
          <a:ln w="9525">
            <a:solidFill>
              <a:schemeClr val="tx1"/>
            </a:solidFill>
            <a:round/>
            <a:headEnd/>
            <a:tailEnd/>
          </a:ln>
        </p:spPr>
        <p:txBody>
          <a:bodyPr/>
          <a:lstStyle/>
          <a:p>
            <a:endParaRPr lang="en-IN"/>
          </a:p>
        </p:txBody>
      </p:sp>
      <p:sp>
        <p:nvSpPr>
          <p:cNvPr id="10308" name="Line 31"/>
          <p:cNvSpPr>
            <a:spLocks noChangeShapeType="1"/>
          </p:cNvSpPr>
          <p:nvPr/>
        </p:nvSpPr>
        <p:spPr bwMode="auto">
          <a:xfrm>
            <a:off x="4495800" y="6019800"/>
            <a:ext cx="0" cy="228600"/>
          </a:xfrm>
          <a:prstGeom prst="line">
            <a:avLst/>
          </a:prstGeom>
          <a:noFill/>
          <a:ln w="9525">
            <a:solidFill>
              <a:schemeClr val="tx1"/>
            </a:solidFill>
            <a:round/>
            <a:headEnd/>
            <a:tailEnd/>
          </a:ln>
        </p:spPr>
        <p:txBody>
          <a:bodyPr/>
          <a:lstStyle/>
          <a:p>
            <a:endParaRPr lang="en-IN"/>
          </a:p>
        </p:txBody>
      </p:sp>
      <p:sp>
        <p:nvSpPr>
          <p:cNvPr id="10309" name="Line 32"/>
          <p:cNvSpPr>
            <a:spLocks noChangeShapeType="1"/>
          </p:cNvSpPr>
          <p:nvPr/>
        </p:nvSpPr>
        <p:spPr bwMode="auto">
          <a:xfrm>
            <a:off x="7391400" y="5105400"/>
            <a:ext cx="0" cy="228600"/>
          </a:xfrm>
          <a:prstGeom prst="line">
            <a:avLst/>
          </a:prstGeom>
          <a:noFill/>
          <a:ln w="9525">
            <a:solidFill>
              <a:schemeClr val="tx1"/>
            </a:solidFill>
            <a:round/>
            <a:headEnd/>
            <a:tailEnd/>
          </a:ln>
        </p:spPr>
        <p:txBody>
          <a:bodyPr/>
          <a:lstStyle/>
          <a:p>
            <a:endParaRPr lang="en-IN"/>
          </a:p>
        </p:txBody>
      </p:sp>
      <p:sp>
        <p:nvSpPr>
          <p:cNvPr id="10310" name="Line 33"/>
          <p:cNvSpPr>
            <a:spLocks noChangeShapeType="1"/>
          </p:cNvSpPr>
          <p:nvPr/>
        </p:nvSpPr>
        <p:spPr bwMode="auto">
          <a:xfrm>
            <a:off x="7391400" y="4572000"/>
            <a:ext cx="0" cy="304800"/>
          </a:xfrm>
          <a:prstGeom prst="line">
            <a:avLst/>
          </a:prstGeom>
          <a:noFill/>
          <a:ln w="9525">
            <a:solidFill>
              <a:schemeClr val="tx1"/>
            </a:solidFill>
            <a:round/>
            <a:headEnd/>
            <a:tailEnd/>
          </a:ln>
        </p:spPr>
        <p:txBody>
          <a:bodyPr/>
          <a:lstStyle/>
          <a:p>
            <a:endParaRPr lang="en-IN"/>
          </a:p>
        </p:txBody>
      </p:sp>
      <p:sp>
        <p:nvSpPr>
          <p:cNvPr id="10311" name="Line 34"/>
          <p:cNvSpPr>
            <a:spLocks noChangeShapeType="1"/>
          </p:cNvSpPr>
          <p:nvPr/>
        </p:nvSpPr>
        <p:spPr bwMode="auto">
          <a:xfrm>
            <a:off x="1600200" y="5105400"/>
            <a:ext cx="0" cy="228600"/>
          </a:xfrm>
          <a:prstGeom prst="line">
            <a:avLst/>
          </a:prstGeom>
          <a:noFill/>
          <a:ln w="9525">
            <a:solidFill>
              <a:schemeClr val="tx1"/>
            </a:solidFill>
            <a:round/>
            <a:headEnd/>
            <a:tailEnd/>
          </a:ln>
        </p:spPr>
        <p:txBody>
          <a:bodyPr/>
          <a:lstStyle/>
          <a:p>
            <a:endParaRPr lang="en-IN"/>
          </a:p>
        </p:txBody>
      </p:sp>
      <p:sp>
        <p:nvSpPr>
          <p:cNvPr id="10312" name="Line 35"/>
          <p:cNvSpPr>
            <a:spLocks noChangeShapeType="1"/>
          </p:cNvSpPr>
          <p:nvPr/>
        </p:nvSpPr>
        <p:spPr bwMode="auto">
          <a:xfrm>
            <a:off x="1600200" y="4495800"/>
            <a:ext cx="0" cy="304800"/>
          </a:xfrm>
          <a:prstGeom prst="line">
            <a:avLst/>
          </a:prstGeom>
          <a:noFill/>
          <a:ln w="9525">
            <a:solidFill>
              <a:schemeClr val="tx1"/>
            </a:solidFill>
            <a:round/>
            <a:headEnd/>
            <a:tailEnd/>
          </a:ln>
        </p:spPr>
        <p:txBody>
          <a:bodyPr/>
          <a:lstStyle/>
          <a:p>
            <a:endParaRPr lang="en-IN"/>
          </a:p>
        </p:txBody>
      </p:sp>
      <p:sp>
        <p:nvSpPr>
          <p:cNvPr id="10313" name="Line 36"/>
          <p:cNvSpPr>
            <a:spLocks noChangeShapeType="1"/>
          </p:cNvSpPr>
          <p:nvPr/>
        </p:nvSpPr>
        <p:spPr bwMode="auto">
          <a:xfrm>
            <a:off x="1600200" y="3886200"/>
            <a:ext cx="0" cy="304800"/>
          </a:xfrm>
          <a:prstGeom prst="line">
            <a:avLst/>
          </a:prstGeom>
          <a:noFill/>
          <a:ln w="9525">
            <a:solidFill>
              <a:schemeClr val="tx1"/>
            </a:solidFill>
            <a:round/>
            <a:headEnd/>
            <a:tailEnd/>
          </a:ln>
        </p:spPr>
        <p:txBody>
          <a:bodyPr/>
          <a:lstStyle/>
          <a:p>
            <a:endParaRPr lang="en-IN"/>
          </a:p>
        </p:txBody>
      </p:sp>
      <p:sp>
        <p:nvSpPr>
          <p:cNvPr id="10314" name="Line 37"/>
          <p:cNvSpPr>
            <a:spLocks noChangeShapeType="1"/>
          </p:cNvSpPr>
          <p:nvPr/>
        </p:nvSpPr>
        <p:spPr bwMode="auto">
          <a:xfrm>
            <a:off x="2514600" y="4343400"/>
            <a:ext cx="1219200" cy="0"/>
          </a:xfrm>
          <a:prstGeom prst="line">
            <a:avLst/>
          </a:prstGeom>
          <a:noFill/>
          <a:ln w="9525">
            <a:solidFill>
              <a:schemeClr val="tx1"/>
            </a:solidFill>
            <a:round/>
            <a:headEnd/>
            <a:tailEnd/>
          </a:ln>
        </p:spPr>
        <p:txBody>
          <a:bodyPr/>
          <a:lstStyle/>
          <a:p>
            <a:endParaRPr lang="en-IN"/>
          </a:p>
        </p:txBody>
      </p:sp>
      <p:sp>
        <p:nvSpPr>
          <p:cNvPr id="10315" name="Line 38"/>
          <p:cNvSpPr>
            <a:spLocks noChangeShapeType="1"/>
          </p:cNvSpPr>
          <p:nvPr/>
        </p:nvSpPr>
        <p:spPr bwMode="auto">
          <a:xfrm>
            <a:off x="5486400" y="4419600"/>
            <a:ext cx="1066800" cy="0"/>
          </a:xfrm>
          <a:prstGeom prst="line">
            <a:avLst/>
          </a:prstGeom>
          <a:noFill/>
          <a:ln w="9525">
            <a:solidFill>
              <a:schemeClr val="tx1"/>
            </a:solidFill>
            <a:round/>
            <a:headEnd/>
            <a:tailEnd/>
          </a:ln>
        </p:spPr>
        <p:txBody>
          <a:bodyPr/>
          <a:lstStyle/>
          <a:p>
            <a:endParaRPr lang="en-IN"/>
          </a:p>
        </p:txBody>
      </p:sp>
      <p:sp>
        <p:nvSpPr>
          <p:cNvPr id="10316" name="Line 39"/>
          <p:cNvSpPr>
            <a:spLocks noChangeShapeType="1"/>
          </p:cNvSpPr>
          <p:nvPr/>
        </p:nvSpPr>
        <p:spPr bwMode="auto">
          <a:xfrm flipV="1">
            <a:off x="2514600" y="5486400"/>
            <a:ext cx="1143000" cy="0"/>
          </a:xfrm>
          <a:prstGeom prst="line">
            <a:avLst/>
          </a:prstGeom>
          <a:noFill/>
          <a:ln w="9525">
            <a:solidFill>
              <a:schemeClr val="tx1"/>
            </a:solidFill>
            <a:round/>
            <a:headEnd/>
            <a:tailEnd/>
          </a:ln>
        </p:spPr>
        <p:txBody>
          <a:bodyPr/>
          <a:lstStyle/>
          <a:p>
            <a:endParaRPr lang="en-IN"/>
          </a:p>
        </p:txBody>
      </p:sp>
      <p:sp>
        <p:nvSpPr>
          <p:cNvPr id="10317" name="Line 40"/>
          <p:cNvSpPr>
            <a:spLocks noChangeShapeType="1"/>
          </p:cNvSpPr>
          <p:nvPr/>
        </p:nvSpPr>
        <p:spPr bwMode="auto">
          <a:xfrm>
            <a:off x="5638800" y="5486400"/>
            <a:ext cx="914400" cy="0"/>
          </a:xfrm>
          <a:prstGeom prst="line">
            <a:avLst/>
          </a:prstGeom>
          <a:noFill/>
          <a:ln w="9525">
            <a:solidFill>
              <a:schemeClr val="tx1"/>
            </a:solidFill>
            <a:round/>
            <a:headEnd/>
            <a:tailEnd/>
          </a:ln>
        </p:spPr>
        <p:txBody>
          <a:bodyPr/>
          <a:lstStyle/>
          <a:p>
            <a:endParaRPr lang="en-IN"/>
          </a:p>
        </p:txBody>
      </p:sp>
      <p:sp>
        <p:nvSpPr>
          <p:cNvPr id="10318" name="Line 41"/>
          <p:cNvSpPr>
            <a:spLocks noChangeShapeType="1"/>
          </p:cNvSpPr>
          <p:nvPr/>
        </p:nvSpPr>
        <p:spPr bwMode="auto">
          <a:xfrm flipV="1">
            <a:off x="1600200" y="2895600"/>
            <a:ext cx="0" cy="685800"/>
          </a:xfrm>
          <a:prstGeom prst="line">
            <a:avLst/>
          </a:prstGeom>
          <a:noFill/>
          <a:ln w="9525">
            <a:solidFill>
              <a:schemeClr val="tx1"/>
            </a:solidFill>
            <a:round/>
            <a:headEnd/>
            <a:tailEnd/>
          </a:ln>
        </p:spPr>
        <p:txBody>
          <a:bodyPr/>
          <a:lstStyle/>
          <a:p>
            <a:endParaRPr lang="en-IN"/>
          </a:p>
        </p:txBody>
      </p:sp>
      <p:sp>
        <p:nvSpPr>
          <p:cNvPr id="10319" name="Line 42"/>
          <p:cNvSpPr>
            <a:spLocks noChangeShapeType="1"/>
          </p:cNvSpPr>
          <p:nvPr/>
        </p:nvSpPr>
        <p:spPr bwMode="auto">
          <a:xfrm>
            <a:off x="1600200" y="2895600"/>
            <a:ext cx="1905000" cy="0"/>
          </a:xfrm>
          <a:prstGeom prst="line">
            <a:avLst/>
          </a:prstGeom>
          <a:noFill/>
          <a:ln w="9525">
            <a:solidFill>
              <a:schemeClr val="tx1"/>
            </a:solidFill>
            <a:round/>
            <a:headEnd/>
            <a:tailEnd type="triangle" w="med" len="med"/>
          </a:ln>
        </p:spPr>
        <p:txBody>
          <a:bodyPr/>
          <a:lstStyle/>
          <a:p>
            <a:endParaRPr lang="en-IN"/>
          </a:p>
        </p:txBody>
      </p:sp>
      <p:sp>
        <p:nvSpPr>
          <p:cNvPr id="10320" name="Line 43"/>
          <p:cNvSpPr>
            <a:spLocks noChangeShapeType="1"/>
          </p:cNvSpPr>
          <p:nvPr/>
        </p:nvSpPr>
        <p:spPr bwMode="auto">
          <a:xfrm>
            <a:off x="3048000" y="3962400"/>
            <a:ext cx="685800" cy="0"/>
          </a:xfrm>
          <a:prstGeom prst="line">
            <a:avLst/>
          </a:prstGeom>
          <a:noFill/>
          <a:ln w="9525">
            <a:solidFill>
              <a:schemeClr val="tx1"/>
            </a:solidFill>
            <a:round/>
            <a:headEnd/>
            <a:tailEnd/>
          </a:ln>
        </p:spPr>
        <p:txBody>
          <a:bodyPr/>
          <a:lstStyle/>
          <a:p>
            <a:endParaRPr lang="en-IN"/>
          </a:p>
        </p:txBody>
      </p:sp>
      <p:sp>
        <p:nvSpPr>
          <p:cNvPr id="10321" name="Line 44"/>
          <p:cNvSpPr>
            <a:spLocks noChangeShapeType="1"/>
          </p:cNvSpPr>
          <p:nvPr/>
        </p:nvSpPr>
        <p:spPr bwMode="auto">
          <a:xfrm flipV="1">
            <a:off x="3048000" y="3124200"/>
            <a:ext cx="0" cy="838200"/>
          </a:xfrm>
          <a:prstGeom prst="line">
            <a:avLst/>
          </a:prstGeom>
          <a:noFill/>
          <a:ln w="9525">
            <a:solidFill>
              <a:schemeClr val="tx1"/>
            </a:solidFill>
            <a:round/>
            <a:headEnd/>
            <a:tailEnd/>
          </a:ln>
        </p:spPr>
        <p:txBody>
          <a:bodyPr/>
          <a:lstStyle/>
          <a:p>
            <a:endParaRPr lang="en-IN"/>
          </a:p>
        </p:txBody>
      </p:sp>
      <p:sp>
        <p:nvSpPr>
          <p:cNvPr id="10322" name="Line 45"/>
          <p:cNvSpPr>
            <a:spLocks noChangeShapeType="1"/>
          </p:cNvSpPr>
          <p:nvPr/>
        </p:nvSpPr>
        <p:spPr bwMode="auto">
          <a:xfrm>
            <a:off x="3048000" y="3124200"/>
            <a:ext cx="457200" cy="0"/>
          </a:xfrm>
          <a:prstGeom prst="line">
            <a:avLst/>
          </a:prstGeom>
          <a:noFill/>
          <a:ln w="9525">
            <a:solidFill>
              <a:schemeClr val="tx1"/>
            </a:solidFill>
            <a:round/>
            <a:headEnd/>
            <a:tailEnd type="triangle" w="med" len="med"/>
          </a:ln>
        </p:spPr>
        <p:txBody>
          <a:bodyPr/>
          <a:lstStyle/>
          <a:p>
            <a:endParaRPr lang="en-IN"/>
          </a:p>
        </p:txBody>
      </p:sp>
      <p:sp>
        <p:nvSpPr>
          <p:cNvPr id="10323" name="Line 46"/>
          <p:cNvSpPr>
            <a:spLocks noChangeShapeType="1"/>
          </p:cNvSpPr>
          <p:nvPr/>
        </p:nvSpPr>
        <p:spPr bwMode="auto">
          <a:xfrm>
            <a:off x="2514600" y="4495800"/>
            <a:ext cx="0" cy="152400"/>
          </a:xfrm>
          <a:prstGeom prst="line">
            <a:avLst/>
          </a:prstGeom>
          <a:noFill/>
          <a:ln w="9525">
            <a:solidFill>
              <a:schemeClr val="tx1"/>
            </a:solidFill>
            <a:round/>
            <a:headEnd/>
            <a:tailEnd/>
          </a:ln>
        </p:spPr>
        <p:txBody>
          <a:bodyPr/>
          <a:lstStyle/>
          <a:p>
            <a:endParaRPr lang="en-IN"/>
          </a:p>
        </p:txBody>
      </p:sp>
      <p:sp>
        <p:nvSpPr>
          <p:cNvPr id="10324" name="Line 47"/>
          <p:cNvSpPr>
            <a:spLocks noChangeShapeType="1"/>
          </p:cNvSpPr>
          <p:nvPr/>
        </p:nvSpPr>
        <p:spPr bwMode="auto">
          <a:xfrm>
            <a:off x="2514600" y="4648200"/>
            <a:ext cx="3810000" cy="0"/>
          </a:xfrm>
          <a:prstGeom prst="line">
            <a:avLst/>
          </a:prstGeom>
          <a:noFill/>
          <a:ln w="9525">
            <a:solidFill>
              <a:schemeClr val="tx1"/>
            </a:solidFill>
            <a:round/>
            <a:headEnd/>
            <a:tailEnd/>
          </a:ln>
        </p:spPr>
        <p:txBody>
          <a:bodyPr/>
          <a:lstStyle/>
          <a:p>
            <a:endParaRPr lang="en-IN"/>
          </a:p>
        </p:txBody>
      </p:sp>
      <p:sp>
        <p:nvSpPr>
          <p:cNvPr id="10325" name="Line 48"/>
          <p:cNvSpPr>
            <a:spLocks noChangeShapeType="1"/>
          </p:cNvSpPr>
          <p:nvPr/>
        </p:nvSpPr>
        <p:spPr bwMode="auto">
          <a:xfrm>
            <a:off x="6324600" y="4648200"/>
            <a:ext cx="0" cy="304800"/>
          </a:xfrm>
          <a:prstGeom prst="line">
            <a:avLst/>
          </a:prstGeom>
          <a:noFill/>
          <a:ln w="9525">
            <a:solidFill>
              <a:schemeClr val="tx1"/>
            </a:solidFill>
            <a:round/>
            <a:headEnd/>
            <a:tailEnd/>
          </a:ln>
        </p:spPr>
        <p:txBody>
          <a:bodyPr/>
          <a:lstStyle/>
          <a:p>
            <a:endParaRPr lang="en-IN"/>
          </a:p>
        </p:txBody>
      </p:sp>
      <p:sp>
        <p:nvSpPr>
          <p:cNvPr id="10326" name="Line 49"/>
          <p:cNvSpPr>
            <a:spLocks noChangeShapeType="1"/>
          </p:cNvSpPr>
          <p:nvPr/>
        </p:nvSpPr>
        <p:spPr bwMode="auto">
          <a:xfrm>
            <a:off x="6324600" y="4953000"/>
            <a:ext cx="228600" cy="0"/>
          </a:xfrm>
          <a:prstGeom prst="line">
            <a:avLst/>
          </a:prstGeom>
          <a:noFill/>
          <a:ln w="9525">
            <a:solidFill>
              <a:schemeClr val="tx1"/>
            </a:solidFill>
            <a:round/>
            <a:headEnd/>
            <a:tailEnd/>
          </a:ln>
        </p:spPr>
        <p:txBody>
          <a:bodyPr/>
          <a:lstStyle/>
          <a:p>
            <a:endParaRPr lang="en-IN"/>
          </a:p>
        </p:txBody>
      </p:sp>
      <p:sp>
        <p:nvSpPr>
          <p:cNvPr id="10327" name="Line 50"/>
          <p:cNvSpPr>
            <a:spLocks noChangeShapeType="1"/>
          </p:cNvSpPr>
          <p:nvPr/>
        </p:nvSpPr>
        <p:spPr bwMode="auto">
          <a:xfrm>
            <a:off x="2514600" y="4953000"/>
            <a:ext cx="3352800" cy="0"/>
          </a:xfrm>
          <a:prstGeom prst="line">
            <a:avLst/>
          </a:prstGeom>
          <a:noFill/>
          <a:ln w="9525">
            <a:solidFill>
              <a:schemeClr val="tx1"/>
            </a:solidFill>
            <a:round/>
            <a:headEnd/>
            <a:tailEnd/>
          </a:ln>
        </p:spPr>
        <p:txBody>
          <a:bodyPr/>
          <a:lstStyle/>
          <a:p>
            <a:endParaRPr lang="en-IN"/>
          </a:p>
        </p:txBody>
      </p:sp>
      <p:sp>
        <p:nvSpPr>
          <p:cNvPr id="10328" name="Line 51"/>
          <p:cNvSpPr>
            <a:spLocks noChangeShapeType="1"/>
          </p:cNvSpPr>
          <p:nvPr/>
        </p:nvSpPr>
        <p:spPr bwMode="auto">
          <a:xfrm flipV="1">
            <a:off x="5867400" y="4495800"/>
            <a:ext cx="0" cy="457200"/>
          </a:xfrm>
          <a:prstGeom prst="line">
            <a:avLst/>
          </a:prstGeom>
          <a:noFill/>
          <a:ln w="9525">
            <a:solidFill>
              <a:schemeClr val="tx1"/>
            </a:solidFill>
            <a:round/>
            <a:headEnd/>
            <a:tailEnd/>
          </a:ln>
        </p:spPr>
        <p:txBody>
          <a:bodyPr/>
          <a:lstStyle/>
          <a:p>
            <a:endParaRPr lang="en-IN"/>
          </a:p>
        </p:txBody>
      </p:sp>
      <p:sp>
        <p:nvSpPr>
          <p:cNvPr id="10329" name="Line 52"/>
          <p:cNvSpPr>
            <a:spLocks noChangeShapeType="1"/>
          </p:cNvSpPr>
          <p:nvPr/>
        </p:nvSpPr>
        <p:spPr bwMode="auto">
          <a:xfrm>
            <a:off x="5867400" y="4495800"/>
            <a:ext cx="685800" cy="0"/>
          </a:xfrm>
          <a:prstGeom prst="line">
            <a:avLst/>
          </a:prstGeom>
          <a:noFill/>
          <a:ln w="9525">
            <a:solidFill>
              <a:schemeClr val="tx1"/>
            </a:solidFill>
            <a:round/>
            <a:headEnd/>
            <a:tailEnd/>
          </a:ln>
        </p:spPr>
        <p:txBody>
          <a:bodyPr/>
          <a:lstStyle/>
          <a:p>
            <a:endParaRPr lang="en-IN"/>
          </a:p>
        </p:txBody>
      </p:sp>
      <p:sp>
        <p:nvSpPr>
          <p:cNvPr id="10330" name="Rectangle 40"/>
          <p:cNvSpPr>
            <a:spLocks noChangeArrowheads="1"/>
          </p:cNvSpPr>
          <p:nvPr/>
        </p:nvSpPr>
        <p:spPr bwMode="auto">
          <a:xfrm>
            <a:off x="5562600" y="228600"/>
            <a:ext cx="3352800" cy="1143000"/>
          </a:xfrm>
          <a:prstGeom prst="rect">
            <a:avLst/>
          </a:prstGeom>
          <a:noFill/>
          <a:ln w="9525">
            <a:noFill/>
            <a:miter lim="800000"/>
            <a:headEnd/>
            <a:tailEnd/>
          </a:ln>
        </p:spPr>
        <p:txBody>
          <a:bodyPr anchor="ctr"/>
          <a:lstStyle/>
          <a:p>
            <a:pPr algn="ctr" eaLnBrk="0" hangingPunct="0"/>
            <a:r>
              <a:rPr lang="en-US" sz="3200" b="1" i="1">
                <a:solidFill>
                  <a:schemeClr val="tx2"/>
                </a:solidFill>
                <a:latin typeface="Tahoma" pitchFamily="34" charset="0"/>
              </a:rPr>
              <a:t>Operational Flow</a:t>
            </a:r>
          </a:p>
        </p:txBody>
      </p:sp>
      <p:sp>
        <p:nvSpPr>
          <p:cNvPr id="71" name="Date Placeholder 3"/>
          <p:cNvSpPr txBox="1">
            <a:spLocks noGrp="1"/>
          </p:cNvSpPr>
          <p:nvPr/>
        </p:nvSpPr>
        <p:spPr bwMode="auto">
          <a:xfrm>
            <a:off x="457200" y="6248400"/>
            <a:ext cx="2133600" cy="476250"/>
          </a:xfrm>
          <a:prstGeom prst="rect">
            <a:avLst/>
          </a:prstGeom>
          <a:noFill/>
          <a:ln>
            <a:miter lim="800000"/>
            <a:headEnd/>
            <a:tailEnd/>
          </a:ln>
        </p:spPr>
        <p:txBody>
          <a:bodyPr/>
          <a:lstStyle/>
          <a:p>
            <a:pPr>
              <a:defRPr/>
            </a:pPr>
            <a:r>
              <a:rPr lang="en-US" sz="1400">
                <a:latin typeface="+mn-lt"/>
              </a:rPr>
              <a:t>Vipul MedCorp TPA Pvt Ltd.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AutoShape 175"/>
          <p:cNvSpPr>
            <a:spLocks noChangeArrowheads="1"/>
          </p:cNvSpPr>
          <p:nvPr/>
        </p:nvSpPr>
        <p:spPr bwMode="auto">
          <a:xfrm>
            <a:off x="3428992" y="214290"/>
            <a:ext cx="2260600" cy="304800"/>
          </a:xfrm>
          <a:prstGeom prst="roundRect">
            <a:avLst>
              <a:gd name="adj" fmla="val 16667"/>
            </a:avLst>
          </a:prstGeom>
          <a:solidFill>
            <a:srgbClr val="FFFFFF"/>
          </a:solidFill>
          <a:ln w="9525">
            <a:solidFill>
              <a:srgbClr val="000000"/>
            </a:solidFill>
            <a:round/>
            <a:headEnd/>
            <a:tailEnd/>
          </a:ln>
        </p:spPr>
        <p:txBody>
          <a:bodyPr/>
          <a:lstStyle/>
          <a:p>
            <a:pPr algn="ctr"/>
            <a:r>
              <a:rPr lang="en-US" sz="1200" b="1" dirty="0">
                <a:latin typeface="Times New Roman" pitchFamily="18" charset="0"/>
                <a:ea typeface="Calibri" pitchFamily="34" charset="0"/>
                <a:cs typeface="Times New Roman" pitchFamily="18" charset="0"/>
              </a:rPr>
              <a:t>Reimbursement Process</a:t>
            </a:r>
          </a:p>
        </p:txBody>
      </p:sp>
      <p:sp>
        <p:nvSpPr>
          <p:cNvPr id="6148" name="AutoShape 171"/>
          <p:cNvSpPr>
            <a:spLocks noChangeArrowheads="1"/>
          </p:cNvSpPr>
          <p:nvPr/>
        </p:nvSpPr>
        <p:spPr bwMode="auto">
          <a:xfrm>
            <a:off x="1428728" y="1643050"/>
            <a:ext cx="5867400" cy="425450"/>
          </a:xfrm>
          <a:prstGeom prst="roundRect">
            <a:avLst>
              <a:gd name="adj" fmla="val 16667"/>
            </a:avLst>
          </a:prstGeom>
          <a:solidFill>
            <a:srgbClr val="FFFFFF"/>
          </a:solidFill>
          <a:ln w="9525">
            <a:solidFill>
              <a:srgbClr val="000000"/>
            </a:solidFill>
            <a:round/>
            <a:headEnd/>
            <a:tailEnd/>
          </a:ln>
        </p:spPr>
        <p:txBody>
          <a:bodyPr/>
          <a:lstStyle/>
          <a:p>
            <a:r>
              <a:rPr lang="en-US" sz="1200" b="1" dirty="0">
                <a:latin typeface="Times New Roman" pitchFamily="18" charset="0"/>
                <a:ea typeface="Calibri" pitchFamily="34" charset="0"/>
                <a:cs typeface="Times New Roman" pitchFamily="18" charset="0"/>
              </a:rPr>
              <a:t>Claim Documents are received within 30 days of discharge at Vipul MedCorp TPA Pvt. Ltd.</a:t>
            </a:r>
          </a:p>
          <a:p>
            <a:endParaRPr lang="en-US" sz="900" dirty="0">
              <a:latin typeface="Calibri" pitchFamily="34" charset="0"/>
              <a:ea typeface="Calibri" pitchFamily="34" charset="0"/>
              <a:cs typeface="Times New Roman" pitchFamily="18" charset="0"/>
            </a:endParaRPr>
          </a:p>
          <a:p>
            <a:endParaRPr lang="en-US" dirty="0">
              <a:latin typeface="Calibri" pitchFamily="34" charset="0"/>
              <a:ea typeface="Calibri" pitchFamily="34" charset="0"/>
              <a:cs typeface="Times New Roman" pitchFamily="18" charset="0"/>
            </a:endParaRPr>
          </a:p>
        </p:txBody>
      </p:sp>
      <p:sp>
        <p:nvSpPr>
          <p:cNvPr id="6149" name="AutoShape 170"/>
          <p:cNvSpPr>
            <a:spLocks noChangeArrowheads="1"/>
          </p:cNvSpPr>
          <p:nvPr/>
        </p:nvSpPr>
        <p:spPr bwMode="auto">
          <a:xfrm>
            <a:off x="3819524" y="4572008"/>
            <a:ext cx="1895483" cy="428628"/>
          </a:xfrm>
          <a:prstGeom prst="roundRect">
            <a:avLst>
              <a:gd name="adj" fmla="val 16667"/>
            </a:avLst>
          </a:prstGeom>
          <a:solidFill>
            <a:srgbClr val="FFFFFF"/>
          </a:solidFill>
          <a:ln w="9525">
            <a:solidFill>
              <a:srgbClr val="000000"/>
            </a:solidFill>
            <a:round/>
            <a:headEnd/>
            <a:tailEnd/>
          </a:ln>
        </p:spPr>
        <p:txBody>
          <a:bodyPr/>
          <a:lstStyle/>
          <a:p>
            <a:pPr algn="ctr"/>
            <a:r>
              <a:rPr lang="en-US" sz="1200" b="1" dirty="0">
                <a:latin typeface="Times New Roman" pitchFamily="18" charset="0"/>
                <a:ea typeface="Calibri" pitchFamily="34" charset="0"/>
                <a:cs typeface="Times New Roman" pitchFamily="18" charset="0"/>
              </a:rPr>
              <a:t>AUDIT Verification</a:t>
            </a:r>
          </a:p>
        </p:txBody>
      </p:sp>
      <p:sp>
        <p:nvSpPr>
          <p:cNvPr id="6150" name="AutoShape 169"/>
          <p:cNvSpPr>
            <a:spLocks noChangeArrowheads="1"/>
          </p:cNvSpPr>
          <p:nvPr/>
        </p:nvSpPr>
        <p:spPr bwMode="auto">
          <a:xfrm>
            <a:off x="1643042" y="2428868"/>
            <a:ext cx="5981700" cy="703262"/>
          </a:xfrm>
          <a:prstGeom prst="roundRect">
            <a:avLst>
              <a:gd name="adj" fmla="val 16667"/>
            </a:avLst>
          </a:prstGeom>
          <a:solidFill>
            <a:srgbClr val="FFFFFF"/>
          </a:solidFill>
          <a:ln w="9525">
            <a:solidFill>
              <a:srgbClr val="000000"/>
            </a:solidFill>
            <a:round/>
            <a:headEnd/>
            <a:tailEnd/>
          </a:ln>
        </p:spPr>
        <p:txBody>
          <a:bodyPr/>
          <a:lstStyle/>
          <a:p>
            <a:r>
              <a:rPr lang="en-US" sz="1200" b="1" dirty="0">
                <a:latin typeface="Times New Roman" pitchFamily="18" charset="0"/>
                <a:ea typeface="Calibri" pitchFamily="34" charset="0"/>
                <a:cs typeface="Times New Roman" pitchFamily="18" charset="0"/>
              </a:rPr>
              <a:t>Claim is verified by a Doctor within 7 working days after the receipt of the claim documents and if any deficiency in the documents / medical requirement, doctor raises a query which is sent to the concerned via mail, else it is sent for the financial settlement.</a:t>
            </a:r>
          </a:p>
        </p:txBody>
      </p:sp>
      <p:sp>
        <p:nvSpPr>
          <p:cNvPr id="6151" name="AutoShape 168"/>
          <p:cNvSpPr>
            <a:spLocks noChangeArrowheads="1"/>
          </p:cNvSpPr>
          <p:nvPr/>
        </p:nvSpPr>
        <p:spPr bwMode="auto">
          <a:xfrm>
            <a:off x="642910" y="3286124"/>
            <a:ext cx="2286016" cy="857256"/>
          </a:xfrm>
          <a:prstGeom prst="roundRect">
            <a:avLst>
              <a:gd name="adj" fmla="val 16667"/>
            </a:avLst>
          </a:prstGeom>
          <a:solidFill>
            <a:srgbClr val="FFFFFF"/>
          </a:solidFill>
          <a:ln w="9525">
            <a:solidFill>
              <a:srgbClr val="000000"/>
            </a:solidFill>
            <a:round/>
            <a:headEnd/>
            <a:tailEnd/>
          </a:ln>
        </p:spPr>
        <p:txBody>
          <a:bodyPr/>
          <a:lstStyle/>
          <a:p>
            <a:pPr algn="ctr"/>
            <a:r>
              <a:rPr lang="en-US" sz="1200" b="1" dirty="0">
                <a:latin typeface="Times New Roman" pitchFamily="18" charset="0"/>
                <a:ea typeface="Calibri" pitchFamily="34" charset="0"/>
                <a:cs typeface="Times New Roman" pitchFamily="18" charset="0"/>
              </a:rPr>
              <a:t>Query sent to the insured and after the receipt of the query reply again to be sent for Doctor processing</a:t>
            </a:r>
          </a:p>
        </p:txBody>
      </p:sp>
      <p:sp>
        <p:nvSpPr>
          <p:cNvPr id="6152" name="AutoShape 164"/>
          <p:cNvSpPr>
            <a:spLocks noChangeArrowheads="1"/>
          </p:cNvSpPr>
          <p:nvPr/>
        </p:nvSpPr>
        <p:spPr bwMode="auto">
          <a:xfrm>
            <a:off x="3428992" y="5214950"/>
            <a:ext cx="2366962" cy="457200"/>
          </a:xfrm>
          <a:prstGeom prst="roundRect">
            <a:avLst>
              <a:gd name="adj" fmla="val 16667"/>
            </a:avLst>
          </a:prstGeom>
          <a:solidFill>
            <a:srgbClr val="FFFFFF"/>
          </a:solidFill>
          <a:ln w="9525">
            <a:solidFill>
              <a:srgbClr val="000000"/>
            </a:solidFill>
            <a:round/>
            <a:headEnd/>
            <a:tailEnd/>
          </a:ln>
        </p:spPr>
        <p:txBody>
          <a:bodyPr/>
          <a:lstStyle/>
          <a:p>
            <a:pPr algn="ctr"/>
            <a:r>
              <a:rPr lang="en-US" sz="1200" b="1" dirty="0">
                <a:latin typeface="Times New Roman" pitchFamily="18" charset="0"/>
                <a:ea typeface="Calibri" pitchFamily="34" charset="0"/>
                <a:cs typeface="Times New Roman" pitchFamily="18" charset="0"/>
              </a:rPr>
              <a:t>NEFT Issuance within 15 days after the receipt of claim</a:t>
            </a:r>
          </a:p>
        </p:txBody>
      </p:sp>
      <p:sp>
        <p:nvSpPr>
          <p:cNvPr id="6153" name="AutoShape 160"/>
          <p:cNvSpPr>
            <a:spLocks noChangeArrowheads="1"/>
          </p:cNvSpPr>
          <p:nvPr/>
        </p:nvSpPr>
        <p:spPr bwMode="auto">
          <a:xfrm>
            <a:off x="3571868" y="3429000"/>
            <a:ext cx="2260600" cy="784225"/>
          </a:xfrm>
          <a:prstGeom prst="roundRect">
            <a:avLst>
              <a:gd name="adj" fmla="val 16667"/>
            </a:avLst>
          </a:prstGeom>
          <a:solidFill>
            <a:srgbClr val="FFFFFF"/>
          </a:solidFill>
          <a:ln w="9525">
            <a:solidFill>
              <a:srgbClr val="000000"/>
            </a:solidFill>
            <a:round/>
            <a:headEnd/>
            <a:tailEnd/>
          </a:ln>
        </p:spPr>
        <p:txBody>
          <a:bodyPr/>
          <a:lstStyle/>
          <a:p>
            <a:pPr algn="ctr"/>
            <a:r>
              <a:rPr lang="en-US" sz="1200" b="1" dirty="0">
                <a:latin typeface="Times New Roman" pitchFamily="18" charset="0"/>
                <a:ea typeface="Calibri" pitchFamily="34" charset="0"/>
                <a:cs typeface="Times New Roman" pitchFamily="18" charset="0"/>
              </a:rPr>
              <a:t>Financial settlement of the Claim within 5 working days after doctors processing</a:t>
            </a:r>
          </a:p>
        </p:txBody>
      </p:sp>
      <p:sp>
        <p:nvSpPr>
          <p:cNvPr id="6154" name="Text Box 159"/>
          <p:cNvSpPr txBox="1">
            <a:spLocks noChangeArrowheads="1"/>
          </p:cNvSpPr>
          <p:nvPr/>
        </p:nvSpPr>
        <p:spPr bwMode="auto">
          <a:xfrm>
            <a:off x="642910" y="4429132"/>
            <a:ext cx="2144741" cy="1500198"/>
          </a:xfrm>
          <a:prstGeom prst="rect">
            <a:avLst/>
          </a:prstGeom>
          <a:solidFill>
            <a:srgbClr val="FFFFFF"/>
          </a:solidFill>
          <a:ln w="9525">
            <a:solidFill>
              <a:srgbClr val="000000"/>
            </a:solidFill>
            <a:miter lim="800000"/>
            <a:headEnd/>
            <a:tailEnd/>
          </a:ln>
        </p:spPr>
        <p:txBody>
          <a:bodyPr/>
          <a:lstStyle/>
          <a:p>
            <a:r>
              <a:rPr lang="en-US" sz="1200" b="1" dirty="0">
                <a:latin typeface="Times New Roman" pitchFamily="18" charset="0"/>
                <a:ea typeface="Calibri" pitchFamily="34" charset="0"/>
                <a:cs typeface="Times New Roman" pitchFamily="18" charset="0"/>
              </a:rPr>
              <a:t>If the query reply is not submitted even after 3 reminders (every reminder sent after 15 days) the claim shall be closed and shall opened only after it is condoned by the under writer office</a:t>
            </a:r>
          </a:p>
        </p:txBody>
      </p:sp>
      <p:sp>
        <p:nvSpPr>
          <p:cNvPr id="6156" name="Title 1"/>
          <p:cNvSpPr>
            <a:spLocks/>
          </p:cNvSpPr>
          <p:nvPr/>
        </p:nvSpPr>
        <p:spPr bwMode="auto">
          <a:xfrm>
            <a:off x="0" y="228600"/>
            <a:ext cx="8229600" cy="739775"/>
          </a:xfrm>
          <a:prstGeom prst="rect">
            <a:avLst/>
          </a:prstGeom>
          <a:noFill/>
          <a:ln w="9525">
            <a:noFill/>
            <a:miter lim="800000"/>
            <a:headEnd/>
            <a:tailEnd/>
          </a:ln>
        </p:spPr>
        <p:txBody>
          <a:bodyPr/>
          <a:lstStyle/>
          <a:p>
            <a:pPr eaLnBrk="1" hangingPunct="1"/>
            <a:endParaRPr lang="en-US" sz="2000" b="1" dirty="0">
              <a:latin typeface="Times New Roman" pitchFamily="18" charset="0"/>
              <a:cs typeface="Times New Roman" pitchFamily="18" charset="0"/>
            </a:endParaRPr>
          </a:p>
        </p:txBody>
      </p:sp>
      <p:cxnSp>
        <p:nvCxnSpPr>
          <p:cNvPr id="2" name="Straight Arrow Connector 158"/>
          <p:cNvCxnSpPr/>
          <p:nvPr/>
        </p:nvCxnSpPr>
        <p:spPr>
          <a:xfrm rot="5400000">
            <a:off x="4458494" y="613548"/>
            <a:ext cx="2286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0" name="Straight Arrow Connector 159"/>
          <p:cNvCxnSpPr/>
          <p:nvPr/>
        </p:nvCxnSpPr>
        <p:spPr>
          <a:xfrm rot="5400000">
            <a:off x="4424362" y="1433498"/>
            <a:ext cx="300038" cy="476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1" name="Straight Arrow Connector 160"/>
          <p:cNvCxnSpPr/>
          <p:nvPr/>
        </p:nvCxnSpPr>
        <p:spPr>
          <a:xfrm rot="5400000">
            <a:off x="4420394" y="2223284"/>
            <a:ext cx="304800"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rot="5400000">
            <a:off x="4529137" y="3257549"/>
            <a:ext cx="230188"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4" name="Straight Arrow Connector 163"/>
          <p:cNvCxnSpPr/>
          <p:nvPr/>
        </p:nvCxnSpPr>
        <p:spPr>
          <a:xfrm rot="5400000">
            <a:off x="1924032" y="3219448"/>
            <a:ext cx="1524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8" name="Straight Arrow Connector 167"/>
          <p:cNvCxnSpPr/>
          <p:nvPr/>
        </p:nvCxnSpPr>
        <p:spPr>
          <a:xfrm rot="16200000" flipV="1">
            <a:off x="877864" y="2979732"/>
            <a:ext cx="531813"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2" name="Straight Arrow Connector 171"/>
          <p:cNvCxnSpPr/>
          <p:nvPr/>
        </p:nvCxnSpPr>
        <p:spPr>
          <a:xfrm rot="5400000">
            <a:off x="4491037" y="4367219"/>
            <a:ext cx="306388"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4" name="Straight Arrow Connector 173"/>
          <p:cNvCxnSpPr/>
          <p:nvPr/>
        </p:nvCxnSpPr>
        <p:spPr>
          <a:xfrm rot="5400000">
            <a:off x="4529931" y="5114143"/>
            <a:ext cx="228600" cy="15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2" name="Straight Arrow Connector 181"/>
          <p:cNvCxnSpPr/>
          <p:nvPr/>
        </p:nvCxnSpPr>
        <p:spPr>
          <a:xfrm rot="16200000" flipH="1">
            <a:off x="1847832" y="4224342"/>
            <a:ext cx="304800"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166" name="AutoShape 171"/>
          <p:cNvSpPr>
            <a:spLocks noChangeArrowheads="1"/>
          </p:cNvSpPr>
          <p:nvPr/>
        </p:nvSpPr>
        <p:spPr bwMode="auto">
          <a:xfrm>
            <a:off x="1428728" y="714356"/>
            <a:ext cx="5886472" cy="642942"/>
          </a:xfrm>
          <a:prstGeom prst="roundRect">
            <a:avLst>
              <a:gd name="adj" fmla="val 16667"/>
            </a:avLst>
          </a:prstGeom>
          <a:solidFill>
            <a:srgbClr val="FFFFFF"/>
          </a:solidFill>
          <a:ln w="9525">
            <a:solidFill>
              <a:srgbClr val="000000"/>
            </a:solidFill>
            <a:round/>
            <a:headEnd/>
            <a:tailEnd/>
          </a:ln>
        </p:spPr>
        <p:txBody>
          <a:bodyPr/>
          <a:lstStyle/>
          <a:p>
            <a:pPr eaLnBrk="1" hangingPunct="1"/>
            <a:r>
              <a:rPr lang="en-US" sz="1200" b="1" dirty="0">
                <a:latin typeface="Times New Roman" pitchFamily="18" charset="0"/>
                <a:cs typeface="Times New Roman" pitchFamily="18" charset="0"/>
              </a:rPr>
              <a:t>Employee sends an email to </a:t>
            </a:r>
            <a:r>
              <a:rPr lang="en-US" sz="1200" b="1" dirty="0">
                <a:latin typeface="Times New Roman" pitchFamily="18" charset="0"/>
                <a:cs typeface="Times New Roman" pitchFamily="18" charset="0"/>
                <a:hlinkClick r:id="rId2"/>
              </a:rPr>
              <a:t>gi@vipulmedcorp.com</a:t>
            </a:r>
            <a:r>
              <a:rPr lang="en-US" sz="1200" b="1" dirty="0">
                <a:latin typeface="Times New Roman" pitchFamily="18" charset="0"/>
                <a:cs typeface="Times New Roman" pitchFamily="18" charset="0"/>
              </a:rPr>
              <a:t> within 24Hr from the date of admission mentioning the patient name, patient Vipul card no., hospital name and date of admission</a:t>
            </a:r>
          </a:p>
        </p:txBody>
      </p:sp>
      <p:cxnSp>
        <p:nvCxnSpPr>
          <p:cNvPr id="6167" name="Straight Arrow Connector 31"/>
          <p:cNvCxnSpPr>
            <a:cxnSpLocks noChangeShapeType="1"/>
          </p:cNvCxnSpPr>
          <p:nvPr/>
        </p:nvCxnSpPr>
        <p:spPr bwMode="auto">
          <a:xfrm>
            <a:off x="1142976" y="2714620"/>
            <a:ext cx="495300" cy="0"/>
          </a:xfrm>
          <a:prstGeom prst="straightConnector1">
            <a:avLst/>
          </a:prstGeom>
          <a:noFill/>
          <a:ln w="9525" algn="ctr">
            <a:solidFill>
              <a:schemeClr val="tx1"/>
            </a:solidFill>
            <a:round/>
            <a:headEnd/>
            <a:tailEnd type="arrow" w="med" len="med"/>
          </a:ln>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latin typeface="Times New Roman" pitchFamily="18" charset="0"/>
                <a:cs typeface="Times New Roman" pitchFamily="18" charset="0"/>
              </a:rPr>
              <a:t>Process of claim received in the organization</a:t>
            </a:r>
          </a:p>
          <a:p>
            <a:pPr>
              <a:buNone/>
            </a:pPr>
            <a:r>
              <a:rPr lang="en-US" sz="2000" dirty="0" smtClean="0">
                <a:latin typeface="Times New Roman" pitchFamily="18" charset="0"/>
                <a:cs typeface="Times New Roman" pitchFamily="18" charset="0"/>
              </a:rPr>
              <a:t>  -Through online</a:t>
            </a:r>
          </a:p>
          <a:p>
            <a:pPr>
              <a:buNone/>
            </a:pPr>
            <a:r>
              <a:rPr lang="en-US" sz="2000" dirty="0" smtClean="0">
                <a:latin typeface="Times New Roman" pitchFamily="18" charset="0"/>
                <a:cs typeface="Times New Roman" pitchFamily="18" charset="0"/>
              </a:rPr>
              <a:t>  -Courier</a:t>
            </a:r>
          </a:p>
          <a:p>
            <a:pPr>
              <a:buNone/>
            </a:pPr>
            <a:r>
              <a:rPr lang="en-US" sz="2000" dirty="0" smtClean="0">
                <a:latin typeface="Times New Roman" pitchFamily="18" charset="0"/>
                <a:cs typeface="Times New Roman" pitchFamily="18" charset="0"/>
              </a:rPr>
              <a:t>  -By hand(personal)</a:t>
            </a:r>
          </a:p>
          <a:p>
            <a:pPr>
              <a:buFont typeface="Wingdings" pitchFamily="2" charset="2"/>
              <a:buChar char="Ø"/>
            </a:pPr>
            <a:r>
              <a:rPr lang="en-US" sz="2000" dirty="0" smtClean="0">
                <a:latin typeface="Times New Roman" pitchFamily="18" charset="0"/>
                <a:cs typeface="Times New Roman" pitchFamily="18" charset="0"/>
              </a:rPr>
              <a:t>Introduction to the standard policy of PSU</a:t>
            </a:r>
          </a:p>
          <a:p>
            <a:pPr>
              <a:buFont typeface="Wingdings" pitchFamily="2" charset="2"/>
              <a:buChar char="Ø"/>
            </a:pPr>
            <a:r>
              <a:rPr lang="en-US" sz="2000" dirty="0" smtClean="0">
                <a:latin typeface="Times New Roman" pitchFamily="18" charset="0"/>
                <a:cs typeface="Times New Roman" pitchFamily="18" charset="0"/>
              </a:rPr>
              <a:t>Process of bill entry and scanning</a:t>
            </a:r>
          </a:p>
          <a:p>
            <a:pPr>
              <a:buFont typeface="Wingdings" pitchFamily="2" charset="2"/>
              <a:buChar char="Ø"/>
            </a:pPr>
            <a:r>
              <a:rPr lang="en-US" sz="2000" dirty="0" smtClean="0">
                <a:latin typeface="Times New Roman" pitchFamily="18" charset="0"/>
                <a:cs typeface="Times New Roman" pitchFamily="18" charset="0"/>
              </a:rPr>
              <a:t>Investigation process in case of any doubt (fraud)</a:t>
            </a:r>
          </a:p>
          <a:p>
            <a:pPr>
              <a:buFont typeface="Wingdings" pitchFamily="2" charset="2"/>
              <a:buChar char="Ø"/>
            </a:pPr>
            <a:r>
              <a:rPr lang="en-US" sz="2000" dirty="0" smtClean="0">
                <a:latin typeface="Times New Roman" pitchFamily="18" charset="0"/>
                <a:cs typeface="Times New Roman" pitchFamily="18" charset="0"/>
              </a:rPr>
              <a:t>Process of Networking</a:t>
            </a:r>
          </a:p>
          <a:p>
            <a:pPr>
              <a:buFont typeface="Wingdings" pitchFamily="2" charset="2"/>
              <a:buChar char="Ø"/>
            </a:pPr>
            <a:r>
              <a:rPr lang="en-US" sz="2000" dirty="0" smtClean="0">
                <a:latin typeface="Times New Roman" pitchFamily="18" charset="0"/>
                <a:cs typeface="Times New Roman" pitchFamily="18" charset="0"/>
              </a:rPr>
              <a:t>Learned the terms and conditions of policies</a:t>
            </a:r>
          </a:p>
          <a:p>
            <a:pPr>
              <a:buFont typeface="Wingdings" pitchFamily="2" charset="2"/>
              <a:buChar char="Ø"/>
            </a:pPr>
            <a:r>
              <a:rPr lang="en-US" sz="2000" dirty="0" smtClean="0">
                <a:latin typeface="Times New Roman" pitchFamily="18" charset="0"/>
                <a:cs typeface="Times New Roman" pitchFamily="18" charset="0"/>
              </a:rPr>
              <a:t>Process of cashless</a:t>
            </a:r>
          </a:p>
          <a:p>
            <a:pPr>
              <a:buFont typeface="Wingdings" pitchFamily="2" charset="2"/>
              <a:buChar char="Ø"/>
            </a:pPr>
            <a:r>
              <a:rPr lang="en-US" sz="2000" dirty="0" smtClean="0">
                <a:latin typeface="Times New Roman" pitchFamily="18" charset="0"/>
                <a:cs typeface="Times New Roman" pitchFamily="18" charset="0"/>
              </a:rPr>
              <a:t>Process of reimbursement</a:t>
            </a:r>
          </a:p>
          <a:p>
            <a:pPr>
              <a:buFont typeface="Wingdings" pitchFamily="2" charset="2"/>
              <a:buChar char="Ø"/>
            </a:pPr>
            <a:endParaRPr lang="en-IN" sz="20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sz="2800" dirty="0" smtClean="0">
                <a:latin typeface="Times New Roman" pitchFamily="18" charset="0"/>
                <a:cs typeface="Times New Roman" pitchFamily="18" charset="0"/>
              </a:rPr>
              <a:t>          INTERNSHIP KEY- LEARNINGS</a:t>
            </a:r>
            <a:endParaRPr lang="en-IN" sz="2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b="1" dirty="0" smtClean="0"/>
              <a:t> </a:t>
            </a:r>
            <a:r>
              <a:rPr lang="en-US" sz="2200" b="1" dirty="0" smtClean="0">
                <a:latin typeface="Times New Roman" pitchFamily="18" charset="0"/>
                <a:cs typeface="Times New Roman" pitchFamily="18" charset="0"/>
              </a:rPr>
              <a:t>Purpose of the Study and scope of study.</a:t>
            </a:r>
            <a:endParaRPr lang="en-IN" sz="22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study is focused on evaluating what are the  issues which  arises at the time of settlement  of  reimbursement  claims  in TPA which cause delay in settlement.</a:t>
            </a:r>
          </a:p>
          <a:p>
            <a:pPr>
              <a:buNone/>
            </a:pP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purpose of this study is to identify the gaps, perform root cause analysis of issues arising in settlement of reimbursement claims.</a:t>
            </a:r>
          </a:p>
          <a:p>
            <a:pPr>
              <a:buNone/>
            </a:pPr>
            <a:endParaRPr lang="en-IN"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Based on these recommendation would be provided  to make the process of claim settlement smooth  and  minimize the turn  around time of claim settlement process.</a:t>
            </a:r>
            <a:endParaRPr lang="en-IN" sz="2000" dirty="0" smtClean="0">
              <a:latin typeface="Times New Roman" pitchFamily="18" charset="0"/>
              <a:cs typeface="Times New Roman" pitchFamily="18" charset="0"/>
            </a:endParaRPr>
          </a:p>
          <a:p>
            <a:pPr>
              <a:buNone/>
            </a:pPr>
            <a:endParaRPr lang="en-IN" dirty="0" smtClean="0"/>
          </a:p>
          <a:p>
            <a:endParaRPr lang="en-IN" dirty="0"/>
          </a:p>
        </p:txBody>
      </p:sp>
      <p:sp>
        <p:nvSpPr>
          <p:cNvPr id="3" name="Title 2"/>
          <p:cNvSpPr>
            <a:spLocks noGrp="1"/>
          </p:cNvSpPr>
          <p:nvPr>
            <p:ph type="title"/>
          </p:nvPr>
        </p:nvSpPr>
        <p:spPr/>
        <p:txBody>
          <a:bodyPr>
            <a:noAutofit/>
          </a:bodyPr>
          <a:lstStyle/>
          <a:p>
            <a:r>
              <a:rPr lang="en-US" sz="2400" dirty="0" smtClean="0">
                <a:latin typeface="Times New Roman" pitchFamily="18" charset="0"/>
                <a:cs typeface="Times New Roman" pitchFamily="18" charset="0"/>
              </a:rPr>
              <a:t>A STUDY ON EVALUATING  ISSUSES ARISING IN SETTLEMENT OF REIMBURSEMENT CLAIMS IN TPA</a:t>
            </a:r>
            <a:endParaRPr lang="en-IN"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2000" dirty="0" smtClean="0">
                <a:latin typeface="Times New Roman" pitchFamily="18" charset="0"/>
                <a:cs typeface="Times New Roman" pitchFamily="18" charset="0"/>
              </a:rPr>
              <a:t>INTRODUCTION </a:t>
            </a:r>
            <a:endParaRPr lang="en-IN" sz="2000" dirty="0" smtClean="0">
              <a:latin typeface="Times New Roman" pitchFamily="18" charset="0"/>
              <a:cs typeface="Times New Roman" pitchFamily="18" charset="0"/>
            </a:endParaRPr>
          </a:p>
          <a:p>
            <a:pPr>
              <a:buFont typeface="Wingdings" pitchFamily="2" charset="2"/>
              <a:buChar char="Ø"/>
            </a:pPr>
            <a:r>
              <a:rPr lang="en-US" sz="2000" dirty="0" smtClean="0">
                <a:latin typeface="Times New Roman" pitchFamily="18" charset="0"/>
                <a:cs typeface="Times New Roman" pitchFamily="18" charset="0"/>
              </a:rPr>
              <a:t> India’s health insurance market has experienced a significant regulatory and institutional change since the insurance industry was opened to private sector participation in 2000. </a:t>
            </a:r>
            <a:endParaRPr lang="en-IN"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a:t>
            </a:r>
            <a:endParaRPr lang="en-IN"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Government of India’s Insurance Regulatory and Development Authority (IRDA) has been working extensively to build strong enabling environment for health insurance by developing efficient regulations on products and policy holders protection, and assisting in the development of information infrastructure. Presently, 4 Public, 24 Private and 4 standalone Joint venture companies have been providing healthcare financing facilities to the policy holders.(1)</a:t>
            </a:r>
            <a:endParaRPr lang="en-IN" sz="2000"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sz="2800" dirty="0" smtClean="0"/>
              <a:t>                LITERATURE REVIEW </a:t>
            </a:r>
            <a:endParaRPr lang="en-IN"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28596" y="428604"/>
            <a:ext cx="8258204" cy="5578687"/>
          </a:xfrm>
        </p:spPr>
        <p:txBody>
          <a:bodyPr/>
          <a:lstStyle/>
          <a:p>
            <a:pPr>
              <a:buNone/>
            </a:pPr>
            <a:r>
              <a:rPr lang="en-US" sz="2000" b="1" dirty="0" smtClean="0">
                <a:latin typeface="Times New Roman" pitchFamily="18" charset="0"/>
                <a:cs typeface="Times New Roman" pitchFamily="18" charset="0"/>
              </a:rPr>
              <a:t>CLAIMS</a:t>
            </a:r>
            <a:r>
              <a:rPr lang="en-US" dirty="0" smtClean="0"/>
              <a:t> </a:t>
            </a:r>
            <a:endParaRPr lang="en-IN" dirty="0" smtClean="0"/>
          </a:p>
          <a:p>
            <a:r>
              <a:rPr lang="en-US" sz="2000" dirty="0" smtClean="0">
                <a:latin typeface="Times New Roman" pitchFamily="18" charset="0"/>
                <a:cs typeface="Times New Roman" pitchFamily="18" charset="0"/>
              </a:rPr>
              <a:t>A health insurance claim is a bill for health care services and health care provider turns in to the insurance   company for payment. In the competitive environment, efficient claims management is vital to the success of both insurance companies and policy holders, and health care service providers. One side, customer expects a company to settle claims quickly by avoiding any litigation. On the other side, Insurance provider (Third party administrator) sees that claim settles at minimum rate.(2)</a:t>
            </a:r>
            <a:endParaRPr lang="en-IN" sz="2000" dirty="0" smtClean="0">
              <a:latin typeface="Times New Roman" pitchFamily="18" charset="0"/>
              <a:cs typeface="Times New Roman" pitchFamily="18" charset="0"/>
            </a:endParaRPr>
          </a:p>
          <a:p>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222</TotalTime>
  <Words>1291</Words>
  <Application>Microsoft Office PowerPoint</Application>
  <PresentationFormat>On-screen Show (4:3)</PresentationFormat>
  <Paragraphs>212</Paragraphs>
  <Slides>20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Concourse</vt:lpstr>
      <vt:lpstr>Photo Editor Photo</vt:lpstr>
      <vt:lpstr>A STUDY ON EVALUATING  ISSUSES ARISING IN SETTLEMENT OF REIMBURSEMENT CLAIMS IN TPA</vt:lpstr>
      <vt:lpstr> About Vipul Medcorp Tpa Private Limited </vt:lpstr>
      <vt:lpstr> Various Services Provide By Vipul Med Corp. TPA</vt:lpstr>
      <vt:lpstr>Slide 4</vt:lpstr>
      <vt:lpstr>Slide 5</vt:lpstr>
      <vt:lpstr>          INTERNSHIP KEY- LEARNINGS</vt:lpstr>
      <vt:lpstr>A STUDY ON EVALUATING  ISSUSES ARISING IN SETTLEMENT OF REIMBURSEMENT CLAIMS IN TPA</vt:lpstr>
      <vt:lpstr>                LITERATURE REVIEW </vt:lpstr>
      <vt:lpstr>Slide 9</vt:lpstr>
      <vt:lpstr>OBJECTIVES </vt:lpstr>
      <vt:lpstr> METHODOLOGY </vt:lpstr>
      <vt:lpstr>Slide 12</vt:lpstr>
      <vt:lpstr>          RESULTS </vt:lpstr>
      <vt:lpstr>Slide 14</vt:lpstr>
      <vt:lpstr>INTERPRITATION OF CHART:-</vt:lpstr>
      <vt:lpstr>TERN AROUND TIME OF FILES.</vt:lpstr>
      <vt:lpstr>DISCUSSION </vt:lpstr>
      <vt:lpstr>CONCLUSIONS AND RECOMMENDATION</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STUDY OF EVALUATING  ISSUSES ARISING IN SETTLEMENT OF REIMBURSEMENT CLAIMS IN TPA</dc:title>
  <dc:creator>priyanka</dc:creator>
  <cp:lastModifiedBy>priyanka</cp:lastModifiedBy>
  <cp:revision>25</cp:revision>
  <dcterms:created xsi:type="dcterms:W3CDTF">2015-05-15T14:04:34Z</dcterms:created>
  <dcterms:modified xsi:type="dcterms:W3CDTF">2015-05-16T02:37:23Z</dcterms:modified>
</cp:coreProperties>
</file>