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4" r:id="rId2"/>
    <p:sldId id="257" r:id="rId3"/>
    <p:sldId id="258" r:id="rId4"/>
    <p:sldId id="259" r:id="rId5"/>
    <p:sldId id="287" r:id="rId6"/>
    <p:sldId id="292" r:id="rId7"/>
    <p:sldId id="291" r:id="rId8"/>
    <p:sldId id="293" r:id="rId9"/>
    <p:sldId id="294" r:id="rId10"/>
    <p:sldId id="301" r:id="rId11"/>
    <p:sldId id="302" r:id="rId12"/>
    <p:sldId id="289" r:id="rId13"/>
    <p:sldId id="295" r:id="rId14"/>
    <p:sldId id="298" r:id="rId15"/>
    <p:sldId id="299" r:id="rId16"/>
    <p:sldId id="300" r:id="rId17"/>
    <p:sldId id="303" r:id="rId18"/>
    <p:sldId id="304" r:id="rId19"/>
    <p:sldId id="306" r:id="rId20"/>
    <p:sldId id="307" r:id="rId21"/>
    <p:sldId id="309" r:id="rId22"/>
    <p:sldId id="310" r:id="rId23"/>
    <p:sldId id="312" r:id="rId24"/>
    <p:sldId id="313" r:id="rId25"/>
    <p:sldId id="315" r:id="rId26"/>
    <p:sldId id="317" r:id="rId27"/>
    <p:sldId id="319" r:id="rId28"/>
    <p:sldId id="318" r:id="rId29"/>
    <p:sldId id="32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6949" autoAdjust="0"/>
  </p:normalViewPr>
  <p:slideViewPr>
    <p:cSldViewPr>
      <p:cViewPr varScale="1">
        <p:scale>
          <a:sx n="64" d="100"/>
          <a:sy n="64" d="100"/>
        </p:scale>
        <p:origin x="-156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1899923-D000-4EC2-A8B5-F2374F4B1C69}" type="datetimeFigureOut">
              <a:rPr lang="en-IN" smtClean="0"/>
              <a:pPr/>
              <a:t>5/19/2015</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B74EEFC-A7FD-4339-B557-B2436BCEF2F1}"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899923-D000-4EC2-A8B5-F2374F4B1C69}" type="datetimeFigureOut">
              <a:rPr lang="en-IN" smtClean="0"/>
              <a:pPr/>
              <a:t>5/19/2015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74EEFC-A7FD-4339-B557-B2436BCEF2F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899923-D000-4EC2-A8B5-F2374F4B1C69}" type="datetimeFigureOut">
              <a:rPr lang="en-IN" smtClean="0"/>
              <a:pPr/>
              <a:t>5/19/2015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74EEFC-A7FD-4339-B557-B2436BCEF2F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1899923-D000-4EC2-A8B5-F2374F4B1C69}" type="datetimeFigureOut">
              <a:rPr lang="en-IN" smtClean="0"/>
              <a:pPr/>
              <a:t>5/19/2015</a:t>
            </a:fld>
            <a:endParaRPr lang="en-IN"/>
          </a:p>
        </p:txBody>
      </p:sp>
      <p:sp>
        <p:nvSpPr>
          <p:cNvPr id="9" name="Slide Number Placeholder 8"/>
          <p:cNvSpPr>
            <a:spLocks noGrp="1"/>
          </p:cNvSpPr>
          <p:nvPr>
            <p:ph type="sldNum" sz="quarter" idx="15"/>
          </p:nvPr>
        </p:nvSpPr>
        <p:spPr/>
        <p:txBody>
          <a:bodyPr rtlCol="0"/>
          <a:lstStyle/>
          <a:p>
            <a:fld id="{0B74EEFC-A7FD-4339-B557-B2436BCEF2F1}"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1899923-D000-4EC2-A8B5-F2374F4B1C69}" type="datetimeFigureOut">
              <a:rPr lang="en-IN" smtClean="0"/>
              <a:pPr/>
              <a:t>5/19/2015</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B74EEFC-A7FD-4339-B557-B2436BCEF2F1}"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1899923-D000-4EC2-A8B5-F2374F4B1C69}" type="datetimeFigureOut">
              <a:rPr lang="en-IN" smtClean="0"/>
              <a:pPr/>
              <a:t>5/19/2015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B74EEFC-A7FD-4339-B557-B2436BCEF2F1}"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1899923-D000-4EC2-A8B5-F2374F4B1C69}" type="datetimeFigureOut">
              <a:rPr lang="en-IN" smtClean="0"/>
              <a:pPr/>
              <a:t>5/19/2015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B74EEFC-A7FD-4339-B557-B2436BCEF2F1}"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1899923-D000-4EC2-A8B5-F2374F4B1C69}" type="datetimeFigureOut">
              <a:rPr lang="en-IN" smtClean="0"/>
              <a:pPr/>
              <a:t>5/19/2015</a:t>
            </a:fld>
            <a:endParaRPr lang="en-IN"/>
          </a:p>
        </p:txBody>
      </p:sp>
      <p:sp>
        <p:nvSpPr>
          <p:cNvPr id="7" name="Slide Number Placeholder 6"/>
          <p:cNvSpPr>
            <a:spLocks noGrp="1"/>
          </p:cNvSpPr>
          <p:nvPr>
            <p:ph type="sldNum" sz="quarter" idx="11"/>
          </p:nvPr>
        </p:nvSpPr>
        <p:spPr/>
        <p:txBody>
          <a:bodyPr rtlCol="0"/>
          <a:lstStyle/>
          <a:p>
            <a:fld id="{0B74EEFC-A7FD-4339-B557-B2436BCEF2F1}"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899923-D000-4EC2-A8B5-F2374F4B1C69}" type="datetimeFigureOut">
              <a:rPr lang="en-IN" smtClean="0"/>
              <a:pPr/>
              <a:t>5/19/2015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B74EEFC-A7FD-4339-B557-B2436BCEF2F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1899923-D000-4EC2-A8B5-F2374F4B1C69}" type="datetimeFigureOut">
              <a:rPr lang="en-IN" smtClean="0"/>
              <a:pPr/>
              <a:t>5/19/2015</a:t>
            </a:fld>
            <a:endParaRPr lang="en-IN"/>
          </a:p>
        </p:txBody>
      </p:sp>
      <p:sp>
        <p:nvSpPr>
          <p:cNvPr id="22" name="Slide Number Placeholder 21"/>
          <p:cNvSpPr>
            <a:spLocks noGrp="1"/>
          </p:cNvSpPr>
          <p:nvPr>
            <p:ph type="sldNum" sz="quarter" idx="15"/>
          </p:nvPr>
        </p:nvSpPr>
        <p:spPr/>
        <p:txBody>
          <a:bodyPr rtlCol="0"/>
          <a:lstStyle/>
          <a:p>
            <a:fld id="{0B74EEFC-A7FD-4339-B557-B2436BCEF2F1}"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1899923-D000-4EC2-A8B5-F2374F4B1C69}" type="datetimeFigureOut">
              <a:rPr lang="en-IN" smtClean="0"/>
              <a:pPr/>
              <a:t>5/19/2015</a:t>
            </a:fld>
            <a:endParaRPr lang="en-IN"/>
          </a:p>
        </p:txBody>
      </p:sp>
      <p:sp>
        <p:nvSpPr>
          <p:cNvPr id="18" name="Slide Number Placeholder 17"/>
          <p:cNvSpPr>
            <a:spLocks noGrp="1"/>
          </p:cNvSpPr>
          <p:nvPr>
            <p:ph type="sldNum" sz="quarter" idx="11"/>
          </p:nvPr>
        </p:nvSpPr>
        <p:spPr/>
        <p:txBody>
          <a:bodyPr rtlCol="0"/>
          <a:lstStyle/>
          <a:p>
            <a:fld id="{0B74EEFC-A7FD-4339-B557-B2436BCEF2F1}"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1899923-D000-4EC2-A8B5-F2374F4B1C69}" type="datetimeFigureOut">
              <a:rPr lang="en-IN" smtClean="0"/>
              <a:pPr/>
              <a:t>5/19/2015</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74EEFC-A7FD-4339-B557-B2436BCEF2F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764704"/>
            <a:ext cx="7772400" cy="2592288"/>
          </a:xfrm>
        </p:spPr>
        <p:txBody>
          <a:bodyPr>
            <a:normAutofit/>
          </a:bodyPr>
          <a:lstStyle/>
          <a:p>
            <a:pPr algn="ctr"/>
            <a:r>
              <a:rPr lang="en-IN" dirty="0" smtClean="0">
                <a:solidFill>
                  <a:schemeClr val="tx1"/>
                </a:solidFill>
              </a:rPr>
              <a:t>Dissertation report</a:t>
            </a:r>
            <a:br>
              <a:rPr lang="en-IN" dirty="0" smtClean="0">
                <a:solidFill>
                  <a:schemeClr val="tx1"/>
                </a:solidFill>
              </a:rPr>
            </a:br>
            <a:r>
              <a:rPr lang="en-IN" dirty="0" smtClean="0">
                <a:solidFill>
                  <a:schemeClr val="tx1"/>
                </a:solidFill>
              </a:rPr>
              <a:t/>
            </a:r>
            <a:br>
              <a:rPr lang="en-IN" dirty="0" smtClean="0">
                <a:solidFill>
                  <a:schemeClr val="tx1"/>
                </a:solidFill>
              </a:rPr>
            </a:br>
            <a:r>
              <a:rPr lang="en-IN" sz="4000" dirty="0" smtClean="0">
                <a:solidFill>
                  <a:schemeClr val="tx1"/>
                </a:solidFill>
              </a:rPr>
              <a:t>National Board of Examinations  </a:t>
            </a:r>
            <a:endParaRPr lang="en-IN" dirty="0">
              <a:solidFill>
                <a:schemeClr val="tx1"/>
              </a:solidFill>
            </a:endParaRPr>
          </a:p>
        </p:txBody>
      </p:sp>
      <p:sp>
        <p:nvSpPr>
          <p:cNvPr id="3" name="Subtitle 2"/>
          <p:cNvSpPr>
            <a:spLocks noGrp="1"/>
          </p:cNvSpPr>
          <p:nvPr>
            <p:ph type="subTitle" idx="1"/>
          </p:nvPr>
        </p:nvSpPr>
        <p:spPr>
          <a:xfrm>
            <a:off x="800128" y="4593499"/>
            <a:ext cx="7772400" cy="2121649"/>
          </a:xfrm>
        </p:spPr>
        <p:txBody>
          <a:bodyPr>
            <a:normAutofit/>
          </a:bodyPr>
          <a:lstStyle/>
          <a:p>
            <a:pPr algn="r"/>
            <a:r>
              <a:rPr lang="en-IN" sz="2800" dirty="0" smtClean="0">
                <a:solidFill>
                  <a:schemeClr val="tx1"/>
                </a:solidFill>
              </a:rPr>
              <a:t>Dr. </a:t>
            </a:r>
            <a:r>
              <a:rPr lang="en-IN" sz="2800" dirty="0" err="1" smtClean="0">
                <a:solidFill>
                  <a:schemeClr val="tx1"/>
                </a:solidFill>
              </a:rPr>
              <a:t>Nitika</a:t>
            </a:r>
            <a:r>
              <a:rPr lang="en-IN" sz="2800" dirty="0" smtClean="0">
                <a:solidFill>
                  <a:schemeClr val="tx1"/>
                </a:solidFill>
              </a:rPr>
              <a:t> </a:t>
            </a:r>
            <a:r>
              <a:rPr lang="en-IN" sz="2800" dirty="0" err="1" smtClean="0">
                <a:solidFill>
                  <a:schemeClr val="tx1"/>
                </a:solidFill>
              </a:rPr>
              <a:t>Bhardwaj</a:t>
            </a:r>
            <a:endParaRPr lang="en-IN" sz="2800" dirty="0" smtClean="0">
              <a:solidFill>
                <a:schemeClr val="tx1"/>
              </a:solidFill>
            </a:endParaRPr>
          </a:p>
          <a:p>
            <a:pPr algn="r"/>
            <a:r>
              <a:rPr lang="en-IN" sz="2800" dirty="0" smtClean="0">
                <a:solidFill>
                  <a:schemeClr val="tx1"/>
                </a:solidFill>
              </a:rPr>
              <a:t>PG/13/43</a:t>
            </a:r>
          </a:p>
          <a:p>
            <a:endParaRPr lang="en-IN"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467600" cy="582594"/>
          </a:xfrm>
        </p:spPr>
        <p:txBody>
          <a:bodyPr/>
          <a:lstStyle/>
          <a:p>
            <a:pPr algn="ctr"/>
            <a:r>
              <a:rPr lang="en-IN" b="1" dirty="0" smtClean="0"/>
              <a:t>RATIONALE </a:t>
            </a:r>
            <a:endParaRPr lang="en-IN" b="1" dirty="0"/>
          </a:p>
        </p:txBody>
      </p:sp>
      <p:sp>
        <p:nvSpPr>
          <p:cNvPr id="2" name="Content Placeholder 1"/>
          <p:cNvSpPr>
            <a:spLocks noGrp="1"/>
          </p:cNvSpPr>
          <p:nvPr>
            <p:ph sz="quarter" idx="1"/>
          </p:nvPr>
        </p:nvSpPr>
        <p:spPr>
          <a:xfrm>
            <a:off x="457200" y="1196752"/>
            <a:ext cx="8229600" cy="5328592"/>
          </a:xfrm>
        </p:spPr>
        <p:txBody>
          <a:bodyPr>
            <a:normAutofit/>
          </a:bodyPr>
          <a:lstStyle/>
          <a:p>
            <a:pPr fontAlgn="base"/>
            <a:r>
              <a:rPr lang="en-IN" dirty="0" smtClean="0"/>
              <a:t> CMEs are most effective in disseminating and retaining medical knowledge thus improvement and effectiveness of CME is important in diminishing the gap between evidence and practice.</a:t>
            </a:r>
            <a:endParaRPr lang="en-US" b="1" dirty="0" smtClean="0"/>
          </a:p>
          <a:p>
            <a:pPr fontAlgn="base">
              <a:buNone/>
            </a:pPr>
            <a:endParaRPr lang="en-US"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62"/>
            <a:ext cx="7467600" cy="796908"/>
          </a:xfrm>
        </p:spPr>
        <p:txBody>
          <a:bodyPr>
            <a:normAutofit/>
          </a:bodyPr>
          <a:lstStyle/>
          <a:p>
            <a:pPr algn="ctr"/>
            <a:r>
              <a:rPr lang="en-US" sz="3200" b="1" dirty="0" smtClean="0"/>
              <a:t>Objective</a:t>
            </a:r>
            <a:endParaRPr lang="en-US" sz="3200" b="1" dirty="0"/>
          </a:p>
        </p:txBody>
      </p:sp>
      <p:sp>
        <p:nvSpPr>
          <p:cNvPr id="3" name="Content Placeholder 2"/>
          <p:cNvSpPr>
            <a:spLocks noGrp="1"/>
          </p:cNvSpPr>
          <p:nvPr>
            <p:ph sz="quarter" idx="1"/>
          </p:nvPr>
        </p:nvSpPr>
        <p:spPr>
          <a:xfrm>
            <a:off x="428596" y="1000108"/>
            <a:ext cx="8143932" cy="5429288"/>
          </a:xfrm>
        </p:spPr>
        <p:txBody>
          <a:bodyPr>
            <a:normAutofit fontScale="92500" lnSpcReduction="10000"/>
          </a:bodyPr>
          <a:lstStyle/>
          <a:p>
            <a:pPr>
              <a:buNone/>
            </a:pPr>
            <a:r>
              <a:rPr lang="en-IN" dirty="0" smtClean="0"/>
              <a:t> </a:t>
            </a:r>
            <a:r>
              <a:rPr lang="en-IN" sz="2600" dirty="0" smtClean="0"/>
              <a:t>To Evaluate Effectiveness of Continuing Medical Education among Radiology Resident Doctors using Pre &amp; Post CME Assessment tool</a:t>
            </a:r>
            <a:endParaRPr lang="en-US" sz="2600" dirty="0" smtClean="0"/>
          </a:p>
          <a:p>
            <a:pPr>
              <a:buNone/>
            </a:pPr>
            <a:r>
              <a:rPr lang="en-IN" sz="2600" b="1" dirty="0" smtClean="0"/>
              <a:t> </a:t>
            </a:r>
            <a:endParaRPr lang="en-US" sz="2600" b="1" dirty="0" smtClean="0"/>
          </a:p>
          <a:p>
            <a:pPr fontAlgn="base">
              <a:buNone/>
            </a:pPr>
            <a:r>
              <a:rPr lang="en-IN" sz="2200" b="1" u="sng" dirty="0" smtClean="0"/>
              <a:t> SPECIFIC OBJECTIVES</a:t>
            </a:r>
            <a:endParaRPr lang="en-US" sz="2200" b="1" u="sng" dirty="0" smtClean="0"/>
          </a:p>
          <a:p>
            <a:pPr fontAlgn="base"/>
            <a:endParaRPr lang="en-US" sz="2200" b="1" dirty="0" smtClean="0"/>
          </a:p>
          <a:p>
            <a:pPr lvl="0" fontAlgn="base"/>
            <a:r>
              <a:rPr lang="en-IN" sz="2200" dirty="0" smtClean="0"/>
              <a:t>To analyze the profile of Radiology resident doctors who attended CME in terms of some selected parameters. </a:t>
            </a:r>
            <a:endParaRPr lang="en-US" sz="2200" b="1" dirty="0" smtClean="0"/>
          </a:p>
          <a:p>
            <a:pPr lvl="0" fontAlgn="base"/>
            <a:r>
              <a:rPr lang="en-IN" sz="2200" dirty="0" smtClean="0"/>
              <a:t>To  assess the effectiveness of the CME conducted by comparing pre and post assessment scores. </a:t>
            </a:r>
            <a:endParaRPr lang="en-US" sz="2200" b="1" dirty="0" smtClean="0"/>
          </a:p>
          <a:p>
            <a:pPr lvl="0" fontAlgn="base"/>
            <a:r>
              <a:rPr lang="en-IN" sz="2200" dirty="0" smtClean="0"/>
              <a:t>To  find effectiveness of CME for  DNB and MD radiology resident doctors </a:t>
            </a:r>
            <a:endParaRPr lang="en-US" sz="2200" b="1" dirty="0" smtClean="0"/>
          </a:p>
          <a:p>
            <a:pPr lvl="0" fontAlgn="base"/>
            <a:r>
              <a:rPr lang="en-IN" sz="2200" dirty="0" smtClean="0"/>
              <a:t>To  check learning outcome of CME among male and female doctors</a:t>
            </a:r>
            <a:endParaRPr lang="en-US" sz="2200" b="1" dirty="0" smtClean="0"/>
          </a:p>
          <a:p>
            <a:pPr lvl="0" fontAlgn="base"/>
            <a:r>
              <a:rPr lang="en-IN" sz="2200" dirty="0" smtClean="0"/>
              <a:t>To compare  knowledge gain/ learning among different subgroups of the  resident doctors who attended the CME .</a:t>
            </a:r>
            <a:endParaRPr lang="en-US" sz="2200" b="1" dirty="0" smtClean="0"/>
          </a:p>
          <a:p>
            <a:pPr fontAlgn="base"/>
            <a:endParaRPr lang="en-US" sz="2000" b="1" dirty="0" smtClean="0"/>
          </a:p>
          <a:p>
            <a:pPr fontAlgn="base"/>
            <a:endParaRPr lang="en-US" sz="2000" b="1" dirty="0" smtClean="0"/>
          </a:p>
          <a:p>
            <a:pPr fontAlgn="base"/>
            <a:endParaRPr lang="en-US" sz="2200" b="1"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28596" y="283736"/>
          <a:ext cx="8286808" cy="7017772"/>
        </p:xfrm>
        <a:graphic>
          <a:graphicData uri="http://schemas.openxmlformats.org/drawingml/2006/table">
            <a:tbl>
              <a:tblPr/>
              <a:tblGrid>
                <a:gridCol w="891707"/>
                <a:gridCol w="2451028"/>
                <a:gridCol w="4944073"/>
              </a:tblGrid>
              <a:tr h="434092">
                <a:tc gridSpan="3">
                  <a:txBody>
                    <a:bodyPr/>
                    <a:lstStyle/>
                    <a:p>
                      <a:pPr marL="0" marR="0" algn="ctr" fontAlgn="base">
                        <a:lnSpc>
                          <a:spcPct val="150000"/>
                        </a:lnSpc>
                        <a:spcBef>
                          <a:spcPts val="0"/>
                        </a:spcBef>
                        <a:spcAft>
                          <a:spcPts val="0"/>
                        </a:spcAft>
                      </a:pPr>
                      <a:r>
                        <a:rPr lang="en-IN" sz="1800" b="1" spc="-65" dirty="0" smtClean="0">
                          <a:latin typeface="Times New Roman"/>
                        </a:rPr>
                        <a:t>SUMMARY </a:t>
                      </a:r>
                      <a:r>
                        <a:rPr lang="en-IN" sz="1800" b="1" spc="-65" dirty="0">
                          <a:latin typeface="Times New Roman"/>
                        </a:rPr>
                        <a:t>OF RESEARCH METHODOLOGY</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726739">
                <a:tc>
                  <a:txBody>
                    <a:bodyPr/>
                    <a:lstStyle/>
                    <a:p>
                      <a:pPr marL="0" marR="0" fontAlgn="base">
                        <a:lnSpc>
                          <a:spcPct val="150000"/>
                        </a:lnSpc>
                        <a:spcBef>
                          <a:spcPts val="0"/>
                        </a:spcBef>
                        <a:spcAft>
                          <a:spcPts val="0"/>
                        </a:spcAft>
                      </a:pPr>
                      <a:r>
                        <a:rPr lang="en-IN" sz="1200" b="0" spc="-65" dirty="0">
                          <a:latin typeface="Times New Roman"/>
                        </a:rPr>
                        <a:t>1.</a:t>
                      </a:r>
                      <a:endParaRPr lang="en-US" sz="12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dirty="0">
                          <a:latin typeface="Times New Roman"/>
                        </a:rPr>
                        <a:t>Study Area</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a:latin typeface="Times New Roman"/>
                        </a:rPr>
                        <a:t>CME organized by IRIA at National Board of Examination Auditorium</a:t>
                      </a:r>
                      <a:endParaRPr lang="en-US" sz="1800" b="1">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2">
                <a:tc>
                  <a:txBody>
                    <a:bodyPr/>
                    <a:lstStyle/>
                    <a:p>
                      <a:pPr marL="0" marR="0" fontAlgn="base">
                        <a:lnSpc>
                          <a:spcPct val="150000"/>
                        </a:lnSpc>
                        <a:spcBef>
                          <a:spcPts val="0"/>
                        </a:spcBef>
                        <a:spcAft>
                          <a:spcPts val="0"/>
                        </a:spcAft>
                      </a:pPr>
                      <a:r>
                        <a:rPr lang="en-IN" sz="1200" b="0" spc="-65" dirty="0">
                          <a:latin typeface="Times New Roman"/>
                        </a:rPr>
                        <a:t>2.</a:t>
                      </a:r>
                      <a:endParaRPr lang="en-US" sz="12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dirty="0">
                          <a:latin typeface="Times New Roman"/>
                        </a:rPr>
                        <a:t>Study Design</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dirty="0">
                          <a:latin typeface="Times New Roman"/>
                        </a:rPr>
                        <a:t>Cross Sectional </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2">
                <a:tc>
                  <a:txBody>
                    <a:bodyPr/>
                    <a:lstStyle/>
                    <a:p>
                      <a:pPr marL="0" marR="0" fontAlgn="base">
                        <a:lnSpc>
                          <a:spcPct val="150000"/>
                        </a:lnSpc>
                        <a:spcBef>
                          <a:spcPts val="0"/>
                        </a:spcBef>
                        <a:spcAft>
                          <a:spcPts val="0"/>
                        </a:spcAft>
                      </a:pPr>
                      <a:r>
                        <a:rPr lang="en-IN" sz="1200" b="0" spc="-65" dirty="0">
                          <a:latin typeface="Times New Roman"/>
                        </a:rPr>
                        <a:t>3.</a:t>
                      </a:r>
                      <a:endParaRPr lang="en-US" sz="12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dirty="0">
                          <a:latin typeface="Times New Roman"/>
                        </a:rPr>
                        <a:t>Study Period</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dirty="0">
                          <a:latin typeface="Times New Roman"/>
                        </a:rPr>
                        <a:t>17-19</a:t>
                      </a:r>
                      <a:r>
                        <a:rPr lang="en-IN" sz="1800" b="0" spc="-65" baseline="30000" dirty="0">
                          <a:latin typeface="Times New Roman"/>
                        </a:rPr>
                        <a:t>th</a:t>
                      </a:r>
                      <a:r>
                        <a:rPr lang="en-IN" sz="1800" b="0" spc="-65" dirty="0">
                          <a:latin typeface="Times New Roman"/>
                        </a:rPr>
                        <a:t> April 2015</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2">
                <a:tc>
                  <a:txBody>
                    <a:bodyPr/>
                    <a:lstStyle/>
                    <a:p>
                      <a:pPr marL="0" marR="0" fontAlgn="base">
                        <a:lnSpc>
                          <a:spcPct val="150000"/>
                        </a:lnSpc>
                        <a:spcBef>
                          <a:spcPts val="0"/>
                        </a:spcBef>
                        <a:spcAft>
                          <a:spcPts val="0"/>
                        </a:spcAft>
                      </a:pPr>
                      <a:r>
                        <a:rPr lang="en-IN" sz="1200" b="0" spc="-65">
                          <a:latin typeface="Times New Roman"/>
                        </a:rPr>
                        <a:t>4.</a:t>
                      </a:r>
                      <a:endParaRPr lang="en-US" sz="1200" b="1">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dirty="0">
                          <a:latin typeface="Times New Roman"/>
                        </a:rPr>
                        <a:t>Study Population</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a:latin typeface="Times New Roman"/>
                        </a:rPr>
                        <a:t>250 Radiology Resident Doctors registered at CME.</a:t>
                      </a:r>
                      <a:endParaRPr lang="en-US" sz="1800" b="1">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2">
                <a:tc>
                  <a:txBody>
                    <a:bodyPr/>
                    <a:lstStyle/>
                    <a:p>
                      <a:pPr marL="0" marR="0" fontAlgn="base">
                        <a:lnSpc>
                          <a:spcPct val="150000"/>
                        </a:lnSpc>
                        <a:spcBef>
                          <a:spcPts val="0"/>
                        </a:spcBef>
                        <a:spcAft>
                          <a:spcPts val="0"/>
                        </a:spcAft>
                      </a:pPr>
                      <a:r>
                        <a:rPr lang="en-IN" sz="1200" b="0" spc="-65">
                          <a:latin typeface="Times New Roman"/>
                        </a:rPr>
                        <a:t>5.</a:t>
                      </a:r>
                      <a:endParaRPr lang="en-US" sz="1200" b="1">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a:latin typeface="Times New Roman"/>
                        </a:rPr>
                        <a:t>Sample Population</a:t>
                      </a:r>
                      <a:endParaRPr lang="en-US" sz="1800" b="1">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dirty="0" smtClean="0">
                          <a:latin typeface="Times New Roman"/>
                        </a:rPr>
                        <a:t>113 </a:t>
                      </a:r>
                      <a:r>
                        <a:rPr lang="en-IN" sz="1800" b="0" spc="-65" dirty="0">
                          <a:latin typeface="Times New Roman"/>
                        </a:rPr>
                        <a:t>Radiology Resident Doctors registered at CME</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6739">
                <a:tc>
                  <a:txBody>
                    <a:bodyPr/>
                    <a:lstStyle/>
                    <a:p>
                      <a:pPr marL="0" marR="0" fontAlgn="base">
                        <a:lnSpc>
                          <a:spcPct val="150000"/>
                        </a:lnSpc>
                        <a:spcBef>
                          <a:spcPts val="0"/>
                        </a:spcBef>
                        <a:spcAft>
                          <a:spcPts val="0"/>
                        </a:spcAft>
                      </a:pPr>
                      <a:r>
                        <a:rPr lang="en-IN" sz="1200" b="0" spc="-65" dirty="0">
                          <a:latin typeface="Times New Roman"/>
                        </a:rPr>
                        <a:t>6.</a:t>
                      </a:r>
                      <a:endParaRPr lang="en-US" sz="12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a:latin typeface="Times New Roman"/>
                        </a:rPr>
                        <a:t>Study Tool</a:t>
                      </a:r>
                      <a:endParaRPr lang="en-US" sz="1800" b="1">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dirty="0">
                          <a:latin typeface="Times New Roman"/>
                        </a:rPr>
                        <a:t>Pre CME and Post CME </a:t>
                      </a:r>
                      <a:r>
                        <a:rPr lang="en-IN" sz="1800" b="0" spc="-65" dirty="0" err="1">
                          <a:latin typeface="Times New Roman"/>
                        </a:rPr>
                        <a:t>Questionaaire</a:t>
                      </a:r>
                      <a:r>
                        <a:rPr lang="en-IN" sz="1800" b="0" spc="-65" dirty="0">
                          <a:latin typeface="Times New Roman"/>
                        </a:rPr>
                        <a:t> containing 60 Questions each.</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3251">
                <a:tc>
                  <a:txBody>
                    <a:bodyPr/>
                    <a:lstStyle/>
                    <a:p>
                      <a:pPr marL="0" marR="0" fontAlgn="base">
                        <a:lnSpc>
                          <a:spcPct val="150000"/>
                        </a:lnSpc>
                        <a:spcBef>
                          <a:spcPts val="0"/>
                        </a:spcBef>
                        <a:spcAft>
                          <a:spcPts val="0"/>
                        </a:spcAft>
                      </a:pPr>
                      <a:r>
                        <a:rPr lang="en-IN" sz="1200" b="0" spc="-65" dirty="0">
                          <a:latin typeface="Times New Roman"/>
                        </a:rPr>
                        <a:t>7.</a:t>
                      </a:r>
                      <a:endParaRPr lang="en-US" sz="12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a:latin typeface="Times New Roman"/>
                        </a:rPr>
                        <a:t>Scoring Pattern</a:t>
                      </a:r>
                      <a:endParaRPr lang="en-US" sz="1800" b="1">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dirty="0">
                          <a:latin typeface="Times New Roman"/>
                        </a:rPr>
                        <a:t>One Marks for Each response.</a:t>
                      </a:r>
                      <a:endParaRPr lang="en-US" sz="1800" b="1" dirty="0">
                        <a:latin typeface="Times New Roman"/>
                      </a:endParaRPr>
                    </a:p>
                    <a:p>
                      <a:pPr marL="0" marR="0" fontAlgn="base">
                        <a:lnSpc>
                          <a:spcPct val="150000"/>
                        </a:lnSpc>
                        <a:spcBef>
                          <a:spcPts val="0"/>
                        </a:spcBef>
                        <a:spcAft>
                          <a:spcPts val="0"/>
                        </a:spcAft>
                      </a:pPr>
                      <a:r>
                        <a:rPr lang="en-IN" sz="1800" b="0" spc="-65" dirty="0">
                          <a:latin typeface="Times New Roman"/>
                        </a:rPr>
                        <a:t>No negative marking</a:t>
                      </a:r>
                      <a:endParaRPr lang="en-US" sz="1800" b="1" dirty="0">
                        <a:latin typeface="Times New Roman"/>
                      </a:endParaRPr>
                    </a:p>
                    <a:p>
                      <a:pPr marL="0" marR="0" fontAlgn="base">
                        <a:lnSpc>
                          <a:spcPct val="150000"/>
                        </a:lnSpc>
                        <a:spcBef>
                          <a:spcPts val="0"/>
                        </a:spcBef>
                        <a:spcAft>
                          <a:spcPts val="0"/>
                        </a:spcAft>
                      </a:pPr>
                      <a:r>
                        <a:rPr lang="en-IN" sz="1800" b="0" spc="-65" dirty="0">
                          <a:latin typeface="Times New Roman"/>
                        </a:rPr>
                        <a:t>Combined Score was given from out of 120</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2">
                <a:tc>
                  <a:txBody>
                    <a:bodyPr/>
                    <a:lstStyle/>
                    <a:p>
                      <a:pPr marL="0" marR="0" fontAlgn="base">
                        <a:lnSpc>
                          <a:spcPct val="150000"/>
                        </a:lnSpc>
                        <a:spcBef>
                          <a:spcPts val="0"/>
                        </a:spcBef>
                        <a:spcAft>
                          <a:spcPts val="0"/>
                        </a:spcAft>
                      </a:pPr>
                      <a:r>
                        <a:rPr lang="en-IN" sz="1200" b="0" spc="-65" dirty="0">
                          <a:latin typeface="Times New Roman"/>
                        </a:rPr>
                        <a:t>8.</a:t>
                      </a:r>
                      <a:endParaRPr lang="en-US" sz="12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a:latin typeface="Times New Roman"/>
                        </a:rPr>
                        <a:t>Data Collection</a:t>
                      </a:r>
                      <a:endParaRPr lang="en-US" sz="1800" b="1">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dirty="0">
                          <a:latin typeface="Times New Roman"/>
                        </a:rPr>
                        <a:t>Using OMR sheet</a:t>
                      </a: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9763">
                <a:tc>
                  <a:txBody>
                    <a:bodyPr/>
                    <a:lstStyle/>
                    <a:p>
                      <a:pPr marL="0" marR="0" fontAlgn="base">
                        <a:lnSpc>
                          <a:spcPct val="150000"/>
                        </a:lnSpc>
                        <a:spcBef>
                          <a:spcPts val="0"/>
                        </a:spcBef>
                        <a:spcAft>
                          <a:spcPts val="0"/>
                        </a:spcAft>
                      </a:pPr>
                      <a:r>
                        <a:rPr lang="en-IN" sz="1200" b="0" spc="-65" dirty="0">
                          <a:latin typeface="Times New Roman"/>
                        </a:rPr>
                        <a:t>9.</a:t>
                      </a:r>
                      <a:endParaRPr lang="en-US" sz="12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a:lnSpc>
                          <a:spcPct val="150000"/>
                        </a:lnSpc>
                        <a:spcBef>
                          <a:spcPts val="0"/>
                        </a:spcBef>
                        <a:spcAft>
                          <a:spcPts val="0"/>
                        </a:spcAft>
                      </a:pPr>
                      <a:r>
                        <a:rPr lang="en-IN" sz="1800" b="0" spc="-65">
                          <a:latin typeface="Times New Roman"/>
                        </a:rPr>
                        <a:t>Data Analysis</a:t>
                      </a:r>
                      <a:endParaRPr lang="en-US" sz="1800" b="1">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fontAlgn="base">
                        <a:lnSpc>
                          <a:spcPct val="150000"/>
                        </a:lnSpc>
                        <a:spcBef>
                          <a:spcPts val="0"/>
                        </a:spcBef>
                        <a:spcAft>
                          <a:spcPts val="0"/>
                        </a:spcAft>
                        <a:buFont typeface="Symbol"/>
                        <a:buChar char=""/>
                      </a:pPr>
                      <a:r>
                        <a:rPr lang="en-IN" sz="1800" b="0" spc="-65" dirty="0">
                          <a:latin typeface="Times New Roman"/>
                        </a:rPr>
                        <a:t>Microsoft excel 2007</a:t>
                      </a:r>
                      <a:endParaRPr lang="en-US" sz="1800" b="1" dirty="0">
                        <a:latin typeface="Times New Roman"/>
                      </a:endParaRPr>
                    </a:p>
                    <a:p>
                      <a:pPr marL="342900" marR="0" lvl="0" indent="-342900" fontAlgn="base">
                        <a:lnSpc>
                          <a:spcPct val="150000"/>
                        </a:lnSpc>
                        <a:spcBef>
                          <a:spcPts val="0"/>
                        </a:spcBef>
                        <a:spcAft>
                          <a:spcPts val="0"/>
                        </a:spcAft>
                        <a:buFont typeface="Symbol"/>
                        <a:buChar char=""/>
                      </a:pPr>
                      <a:r>
                        <a:rPr lang="en-IN" sz="1800" b="0" spc="-65" dirty="0">
                          <a:latin typeface="Times New Roman"/>
                        </a:rPr>
                        <a:t>SPSS 3.0 </a:t>
                      </a:r>
                      <a:r>
                        <a:rPr lang="en-IN" sz="1800" b="0" spc="-65" dirty="0" smtClean="0">
                          <a:latin typeface="Times New Roman"/>
                        </a:rPr>
                        <a:t>and</a:t>
                      </a:r>
                      <a:r>
                        <a:rPr lang="en-IN" sz="1800" b="0" spc="-65" baseline="0" dirty="0" smtClean="0">
                          <a:latin typeface="Times New Roman"/>
                        </a:rPr>
                        <a:t> t-test </a:t>
                      </a:r>
                      <a:r>
                        <a:rPr lang="en-IN" sz="1800" b="0" spc="-65" dirty="0" smtClean="0">
                          <a:latin typeface="Times New Roman"/>
                        </a:rPr>
                        <a:t>were </a:t>
                      </a:r>
                      <a:r>
                        <a:rPr lang="en-IN" sz="1800" b="0" spc="-65" dirty="0">
                          <a:latin typeface="Times New Roman"/>
                        </a:rPr>
                        <a:t>used to analysis the data</a:t>
                      </a:r>
                      <a:r>
                        <a:rPr lang="en-IN" sz="1800" b="0" spc="-65" dirty="0" smtClean="0">
                          <a:latin typeface="Times New Roman"/>
                        </a:rPr>
                        <a:t>. Using t-test</a:t>
                      </a:r>
                    </a:p>
                    <a:p>
                      <a:pPr marL="342900" marR="0" lvl="0" indent="-342900" fontAlgn="base">
                        <a:lnSpc>
                          <a:spcPct val="150000"/>
                        </a:lnSpc>
                        <a:spcBef>
                          <a:spcPts val="0"/>
                        </a:spcBef>
                        <a:spcAft>
                          <a:spcPts val="0"/>
                        </a:spcAft>
                        <a:buFont typeface="Symbol"/>
                        <a:buChar char=""/>
                      </a:pPr>
                      <a:endParaRPr lang="en-US" sz="1800" b="1" dirty="0">
                        <a:latin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7467600" cy="582594"/>
          </a:xfrm>
        </p:spPr>
        <p:txBody>
          <a:bodyPr/>
          <a:lstStyle/>
          <a:p>
            <a:pPr algn="ctr"/>
            <a:r>
              <a:rPr lang="en-US" b="1" dirty="0" smtClean="0"/>
              <a:t>STUDY FINDINGS &amp; DISCUSSION</a:t>
            </a:r>
            <a:endParaRPr lang="en-US" b="1" dirty="0"/>
          </a:p>
        </p:txBody>
      </p:sp>
      <p:sp>
        <p:nvSpPr>
          <p:cNvPr id="3" name="Content Placeholder 2"/>
          <p:cNvSpPr>
            <a:spLocks noGrp="1"/>
          </p:cNvSpPr>
          <p:nvPr>
            <p:ph sz="quarter" idx="1"/>
          </p:nvPr>
        </p:nvSpPr>
        <p:spPr>
          <a:xfrm>
            <a:off x="285720" y="1000108"/>
            <a:ext cx="8858280" cy="2143140"/>
          </a:xfrm>
        </p:spPr>
        <p:txBody>
          <a:bodyPr>
            <a:normAutofit/>
          </a:bodyPr>
          <a:lstStyle/>
          <a:p>
            <a:pPr marL="457200" indent="-457200" algn="ctr">
              <a:buNone/>
            </a:pPr>
            <a:r>
              <a:rPr lang="en-IN" b="1" dirty="0" smtClean="0"/>
              <a:t>Profile Of Radiology Resident Doctors who  </a:t>
            </a:r>
            <a:r>
              <a:rPr lang="en-IN" b="1" dirty="0" smtClean="0"/>
              <a:t>a</a:t>
            </a:r>
            <a:r>
              <a:rPr lang="en-IN" b="1" dirty="0" smtClean="0"/>
              <a:t>ttended CME</a:t>
            </a:r>
            <a:endParaRPr lang="en-IN" dirty="0" smtClean="0"/>
          </a:p>
          <a:p>
            <a:pPr marL="457200" indent="-457200">
              <a:buNone/>
            </a:pPr>
            <a:endParaRPr lang="en-IN" dirty="0" smtClean="0"/>
          </a:p>
          <a:p>
            <a:pPr lvl="0" fontAlgn="base"/>
            <a:r>
              <a:rPr lang="en-IN" dirty="0" smtClean="0"/>
              <a:t>86 %  of  Radiology Resident Doctors who attended CME are pursuing DNB and only 13 %  were pursuing MD.</a:t>
            </a:r>
            <a:endParaRPr lang="en-US" b="1" dirty="0" smtClean="0"/>
          </a:p>
        </p:txBody>
      </p:sp>
      <p:pic>
        <p:nvPicPr>
          <p:cNvPr id="4" name="Chart 4"/>
          <p:cNvPicPr>
            <a:picLocks noChangeArrowheads="1"/>
          </p:cNvPicPr>
          <p:nvPr/>
        </p:nvPicPr>
        <p:blipFill>
          <a:blip r:embed="rId2"/>
          <a:srcRect/>
          <a:stretch>
            <a:fillRect/>
          </a:stretch>
        </p:blipFill>
        <p:spPr bwMode="auto">
          <a:xfrm>
            <a:off x="500034" y="3214686"/>
            <a:ext cx="8072494" cy="2857520"/>
          </a:xfrm>
          <a:prstGeom prst="rect">
            <a:avLst/>
          </a:prstGeom>
          <a:noFill/>
          <a:ln w="9525">
            <a:noFill/>
            <a:miter lim="800000"/>
            <a:headEnd/>
            <a:tailEnd/>
          </a:ln>
        </p:spPr>
      </p:pic>
      <p:sp>
        <p:nvSpPr>
          <p:cNvPr id="5" name="Rectangle 4"/>
          <p:cNvSpPr/>
          <p:nvPr/>
        </p:nvSpPr>
        <p:spPr>
          <a:xfrm>
            <a:off x="785786" y="6143644"/>
            <a:ext cx="6929486" cy="400110"/>
          </a:xfrm>
          <a:prstGeom prst="rect">
            <a:avLst/>
          </a:prstGeom>
        </p:spPr>
        <p:txBody>
          <a:bodyPr wrap="square">
            <a:spAutoFit/>
          </a:bodyPr>
          <a:lstStyle/>
          <a:p>
            <a:pPr fontAlgn="base">
              <a:buNone/>
            </a:pPr>
            <a:r>
              <a:rPr lang="en-IN" sz="2000" dirty="0" smtClean="0"/>
              <a:t>Number of MD &amp; DNB attended CME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285728"/>
            <a:ext cx="8286808" cy="4873752"/>
          </a:xfrm>
        </p:spPr>
        <p:txBody>
          <a:bodyPr/>
          <a:lstStyle/>
          <a:p>
            <a:pPr fontAlgn="base">
              <a:buNone/>
            </a:pPr>
            <a:r>
              <a:rPr lang="en-IN" dirty="0" smtClean="0"/>
              <a:t>83% of  Radiology Resident Doctors who participated in CME are working in Private Hospital while 16% are working in Government hospital.</a:t>
            </a:r>
            <a:endParaRPr lang="en-US" b="1" dirty="0" smtClean="0"/>
          </a:p>
          <a:p>
            <a:pPr lvl="0" fontAlgn="base">
              <a:buNone/>
            </a:pPr>
            <a:endParaRPr lang="en-US" b="1" dirty="0" smtClean="0"/>
          </a:p>
          <a:p>
            <a:pPr algn="ctr" fontAlgn="base">
              <a:buNone/>
            </a:pPr>
            <a:r>
              <a:rPr lang="en-IN" dirty="0" smtClean="0"/>
              <a:t>      </a:t>
            </a:r>
            <a:endParaRPr lang="en-US" dirty="0"/>
          </a:p>
        </p:txBody>
      </p:sp>
      <p:pic>
        <p:nvPicPr>
          <p:cNvPr id="54274" name="Chart 6"/>
          <p:cNvPicPr>
            <a:picLocks noChangeArrowheads="1"/>
          </p:cNvPicPr>
          <p:nvPr/>
        </p:nvPicPr>
        <p:blipFill>
          <a:blip r:embed="rId2"/>
          <a:srcRect/>
          <a:stretch>
            <a:fillRect/>
          </a:stretch>
        </p:blipFill>
        <p:spPr bwMode="auto">
          <a:xfrm>
            <a:off x="1071538" y="2000240"/>
            <a:ext cx="6858048" cy="3714776"/>
          </a:xfrm>
          <a:prstGeom prst="rect">
            <a:avLst/>
          </a:prstGeom>
          <a:noFill/>
          <a:ln w="9525">
            <a:noFill/>
            <a:miter lim="800000"/>
            <a:headEnd/>
            <a:tailEnd/>
          </a:ln>
        </p:spPr>
      </p:pic>
      <p:sp>
        <p:nvSpPr>
          <p:cNvPr id="4" name="Rectangle 3"/>
          <p:cNvSpPr/>
          <p:nvPr/>
        </p:nvSpPr>
        <p:spPr>
          <a:xfrm>
            <a:off x="785786" y="5711627"/>
            <a:ext cx="7143800" cy="646331"/>
          </a:xfrm>
          <a:prstGeom prst="rect">
            <a:avLst/>
          </a:prstGeom>
        </p:spPr>
        <p:txBody>
          <a:bodyPr wrap="square">
            <a:spAutoFit/>
          </a:bodyPr>
          <a:lstStyle/>
          <a:p>
            <a:pPr algn="ctr" fontAlgn="base">
              <a:buNone/>
            </a:pPr>
            <a:r>
              <a:rPr lang="en-IN" dirty="0" smtClean="0"/>
              <a:t>Number of Resident Doctors from Private and Government Hospital</a:t>
            </a:r>
            <a:endParaRPr lang="en-US"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357166"/>
            <a:ext cx="8358246" cy="6500834"/>
          </a:xfrm>
        </p:spPr>
        <p:txBody>
          <a:bodyPr/>
          <a:lstStyle/>
          <a:p>
            <a:pPr lvl="0"/>
            <a:r>
              <a:rPr lang="en-IN" dirty="0" smtClean="0"/>
              <a:t>66% of male resident doctors while 33% of female resident doctors have attended CME .</a:t>
            </a:r>
            <a:endParaRPr lang="en-US" b="1" dirty="0" smtClean="0"/>
          </a:p>
          <a:p>
            <a:endParaRPr lang="en-US" dirty="0"/>
          </a:p>
        </p:txBody>
      </p:sp>
      <p:pic>
        <p:nvPicPr>
          <p:cNvPr id="55298" name="Chart 5"/>
          <p:cNvPicPr>
            <a:picLocks noChangeArrowheads="1"/>
          </p:cNvPicPr>
          <p:nvPr/>
        </p:nvPicPr>
        <p:blipFill>
          <a:blip r:embed="rId2"/>
          <a:srcRect/>
          <a:stretch>
            <a:fillRect/>
          </a:stretch>
        </p:blipFill>
        <p:spPr bwMode="auto">
          <a:xfrm>
            <a:off x="857224" y="1785926"/>
            <a:ext cx="7286676" cy="4143404"/>
          </a:xfrm>
          <a:prstGeom prst="rect">
            <a:avLst/>
          </a:prstGeom>
          <a:noFill/>
          <a:ln w="9525">
            <a:noFill/>
            <a:miter lim="800000"/>
            <a:headEnd/>
            <a:tailEnd/>
          </a:ln>
        </p:spPr>
      </p:pic>
      <p:sp>
        <p:nvSpPr>
          <p:cNvPr id="4" name="Rectangle 3"/>
          <p:cNvSpPr/>
          <p:nvPr/>
        </p:nvSpPr>
        <p:spPr>
          <a:xfrm>
            <a:off x="785786" y="6000768"/>
            <a:ext cx="7358114" cy="400110"/>
          </a:xfrm>
          <a:prstGeom prst="rect">
            <a:avLst/>
          </a:prstGeom>
        </p:spPr>
        <p:txBody>
          <a:bodyPr wrap="square">
            <a:spAutoFit/>
          </a:bodyPr>
          <a:lstStyle/>
          <a:p>
            <a:r>
              <a:rPr lang="en-IN" sz="2000" dirty="0" smtClean="0"/>
              <a:t>Number of Males &amp; Females doctors attended CME</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285728"/>
            <a:ext cx="8143932" cy="6357982"/>
          </a:xfrm>
        </p:spPr>
        <p:txBody>
          <a:bodyPr>
            <a:normAutofit fontScale="92500" lnSpcReduction="10000"/>
          </a:bodyPr>
          <a:lstStyle/>
          <a:p>
            <a:pPr fontAlgn="base"/>
            <a:r>
              <a:rPr lang="en-IN" dirty="0" smtClean="0"/>
              <a:t>56%  of resident doctors who attended CME was from North region followed by 19% from West than 12% from South and 11% from East.</a:t>
            </a:r>
            <a:endParaRPr lang="en-US" b="1" dirty="0" smtClean="0"/>
          </a:p>
          <a:p>
            <a:pPr lvl="0" fontAlgn="base">
              <a:buNone/>
            </a:pPr>
            <a:endParaRPr lang="en-IN" dirty="0" smtClean="0"/>
          </a:p>
          <a:p>
            <a:pPr lvl="0" fontAlgn="base"/>
            <a:r>
              <a:rPr lang="en-IN" dirty="0" smtClean="0"/>
              <a:t>As CME was organized in north region so accessibility of Northern delegates are more than the other region showing distance is one of the important factor for delegates attending CME so CME should be organized region wise for native candidates.</a:t>
            </a:r>
            <a:endParaRPr lang="en-US" b="1" dirty="0" smtClean="0"/>
          </a:p>
          <a:p>
            <a:pPr fontAlgn="base"/>
            <a:endParaRPr lang="en-US" b="1" dirty="0" smtClean="0"/>
          </a:p>
          <a:p>
            <a:pPr fontAlgn="base"/>
            <a:endParaRPr lang="en-IN" dirty="0" smtClean="0"/>
          </a:p>
          <a:p>
            <a:pPr fontAlgn="base"/>
            <a:endParaRPr lang="en-IN" dirty="0" smtClean="0"/>
          </a:p>
          <a:p>
            <a:pPr fontAlgn="base"/>
            <a:endParaRPr lang="en-IN" dirty="0" smtClean="0"/>
          </a:p>
          <a:p>
            <a:pPr fontAlgn="base"/>
            <a:endParaRPr lang="en-IN" dirty="0" smtClean="0"/>
          </a:p>
          <a:p>
            <a:pPr fontAlgn="base"/>
            <a:endParaRPr lang="en-IN" b="1" dirty="0" smtClean="0"/>
          </a:p>
          <a:p>
            <a:pPr fontAlgn="base">
              <a:buNone/>
            </a:pPr>
            <a:endParaRPr lang="en-IN" sz="2000" dirty="0" smtClean="0"/>
          </a:p>
          <a:p>
            <a:pPr fontAlgn="base">
              <a:buNone/>
            </a:pPr>
            <a:endParaRPr lang="en-IN" sz="2000" dirty="0" smtClean="0"/>
          </a:p>
          <a:p>
            <a:pPr fontAlgn="base">
              <a:buNone/>
            </a:pPr>
            <a:r>
              <a:rPr lang="en-IN" sz="2000" dirty="0" smtClean="0"/>
              <a:t>         Number of resident doctors from different regions</a:t>
            </a:r>
            <a:endParaRPr lang="en-IN" sz="2000" b="1" dirty="0" smtClean="0"/>
          </a:p>
          <a:p>
            <a:pPr fontAlgn="base"/>
            <a:endParaRPr lang="en-IN" b="1" dirty="0" smtClean="0"/>
          </a:p>
          <a:p>
            <a:pPr fontAlgn="base"/>
            <a:endParaRPr lang="en-IN" b="1" dirty="0" smtClean="0"/>
          </a:p>
          <a:p>
            <a:pPr fontAlgn="base"/>
            <a:endParaRPr lang="en-IN" b="1" dirty="0" smtClean="0"/>
          </a:p>
          <a:p>
            <a:pPr fontAlgn="base"/>
            <a:endParaRPr lang="en-IN" b="1" dirty="0" smtClean="0"/>
          </a:p>
          <a:p>
            <a:pPr fontAlgn="base"/>
            <a:endParaRPr lang="en-IN" b="1" dirty="0" smtClean="0"/>
          </a:p>
          <a:p>
            <a:endParaRPr lang="en-US" dirty="0"/>
          </a:p>
        </p:txBody>
      </p:sp>
      <p:pic>
        <p:nvPicPr>
          <p:cNvPr id="56322" name="Chart 7"/>
          <p:cNvPicPr>
            <a:picLocks noChangeArrowheads="1"/>
          </p:cNvPicPr>
          <p:nvPr/>
        </p:nvPicPr>
        <p:blipFill>
          <a:blip r:embed="rId2"/>
          <a:srcRect/>
          <a:stretch>
            <a:fillRect/>
          </a:stretch>
        </p:blipFill>
        <p:spPr bwMode="auto">
          <a:xfrm>
            <a:off x="642910" y="3571876"/>
            <a:ext cx="7500990" cy="242889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1143000"/>
          </a:xfrm>
        </p:spPr>
        <p:txBody>
          <a:bodyPr>
            <a:normAutofit fontScale="90000"/>
          </a:bodyPr>
          <a:lstStyle/>
          <a:p>
            <a:r>
              <a:rPr lang="en-IN" b="1" dirty="0" smtClean="0"/>
              <a:t> </a:t>
            </a:r>
            <a:r>
              <a:rPr lang="en-IN" b="1" dirty="0" smtClean="0"/>
              <a:t>Assessment Of Effectiveness Of The </a:t>
            </a:r>
            <a:r>
              <a:rPr lang="en-IN" b="1" dirty="0" err="1" smtClean="0"/>
              <a:t>Cme</a:t>
            </a:r>
            <a:r>
              <a:rPr lang="en-IN" b="1" dirty="0" smtClean="0"/>
              <a:t> By Comparing Pre And Post </a:t>
            </a:r>
            <a:r>
              <a:rPr lang="en-IN" b="1" dirty="0" err="1" smtClean="0"/>
              <a:t>Cme</a:t>
            </a:r>
            <a:r>
              <a:rPr lang="en-IN" b="1" dirty="0" smtClean="0"/>
              <a:t> Scores</a:t>
            </a:r>
            <a:endParaRPr lang="en-US" b="1" dirty="0"/>
          </a:p>
        </p:txBody>
      </p:sp>
      <p:graphicFrame>
        <p:nvGraphicFramePr>
          <p:cNvPr id="4" name="Content Placeholder 3"/>
          <p:cNvGraphicFramePr>
            <a:graphicFrameLocks noGrp="1"/>
          </p:cNvGraphicFramePr>
          <p:nvPr>
            <p:ph sz="quarter" idx="1"/>
          </p:nvPr>
        </p:nvGraphicFramePr>
        <p:xfrm>
          <a:off x="500034" y="2214555"/>
          <a:ext cx="7929617" cy="3519472"/>
        </p:xfrm>
        <a:graphic>
          <a:graphicData uri="http://schemas.openxmlformats.org/drawingml/2006/table">
            <a:tbl>
              <a:tblPr/>
              <a:tblGrid>
                <a:gridCol w="357190"/>
                <a:gridCol w="1714512"/>
                <a:gridCol w="785818"/>
                <a:gridCol w="714380"/>
                <a:gridCol w="1143008"/>
                <a:gridCol w="714380"/>
                <a:gridCol w="1073936"/>
                <a:gridCol w="1426393"/>
              </a:tblGrid>
              <a:tr h="947705">
                <a:tc gridSpan="6">
                  <a:txBody>
                    <a:bodyPr/>
                    <a:lstStyle/>
                    <a:p>
                      <a:pPr marL="0" marR="0" algn="ctr">
                        <a:lnSpc>
                          <a:spcPts val="1600"/>
                        </a:lnSpc>
                        <a:spcBef>
                          <a:spcPts val="0"/>
                        </a:spcBef>
                        <a:spcAft>
                          <a:spcPts val="0"/>
                        </a:spcAft>
                      </a:pPr>
                      <a:r>
                        <a:rPr lang="en-US" sz="2000" dirty="0">
                          <a:solidFill>
                            <a:srgbClr val="000000"/>
                          </a:solidFill>
                          <a:latin typeface="Times New Roman"/>
                          <a:ea typeface="Times New Roman"/>
                          <a:cs typeface="Times New Roman"/>
                        </a:rPr>
                        <a:t>              </a:t>
                      </a:r>
                      <a:r>
                        <a:rPr lang="en-US" sz="2000" b="1" dirty="0">
                          <a:solidFill>
                            <a:srgbClr val="000000"/>
                          </a:solidFill>
                          <a:latin typeface="Times New Roman"/>
                          <a:ea typeface="Times New Roman"/>
                          <a:cs typeface="Times New Roman"/>
                        </a:rPr>
                        <a:t>Table 6.2 :- Statistics of Pre &amp; Post CME Scores</a:t>
                      </a:r>
                      <a:endParaRPr lang="en-US" sz="2000" dirty="0">
                        <a:latin typeface="Calibri"/>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ts val="1600"/>
                        </a:lnSpc>
                        <a:spcBef>
                          <a:spcPts val="0"/>
                        </a:spcBef>
                        <a:spcAft>
                          <a:spcPts val="0"/>
                        </a:spcAft>
                      </a:pPr>
                      <a:endParaRPr lang="en-US" sz="2000">
                        <a:latin typeface="Calibri"/>
                        <a:ea typeface="Calibri"/>
                        <a:cs typeface="Times New Roman"/>
                      </a:endParaRPr>
                    </a:p>
                  </a:txBody>
                  <a:tcPr marL="19050" marR="19050" marT="0" marB="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a:latin typeface="Calibri"/>
                        <a:ea typeface="Calibri"/>
                        <a:cs typeface="Times New Roman"/>
                      </a:endParaRPr>
                    </a:p>
                  </a:txBody>
                  <a:tcPr marL="19050" marR="19050" marT="0" marB="0">
                    <a:lnL>
                      <a:noFill/>
                    </a:lnL>
                    <a:lnR>
                      <a:noFill/>
                    </a:lnR>
                    <a:lnT>
                      <a:noFill/>
                    </a:lnT>
                    <a:lnB w="28575" cap="flat" cmpd="sng" algn="ctr">
                      <a:solidFill>
                        <a:srgbClr val="000000"/>
                      </a:solidFill>
                      <a:prstDash val="solid"/>
                      <a:round/>
                      <a:headEnd type="none" w="med" len="med"/>
                      <a:tailEnd type="none" w="med" len="med"/>
                    </a:lnB>
                    <a:solidFill>
                      <a:srgbClr val="FFFFFF"/>
                    </a:solidFill>
                  </a:tcPr>
                </a:tc>
              </a:tr>
              <a:tr h="947705">
                <a:tc>
                  <a:txBody>
                    <a:bodyPr/>
                    <a:lstStyle/>
                    <a:p>
                      <a:pPr marL="0" marR="0">
                        <a:lnSpc>
                          <a:spcPct val="115000"/>
                        </a:lnSpc>
                        <a:spcBef>
                          <a:spcPts val="0"/>
                        </a:spcBef>
                        <a:spcAft>
                          <a:spcPts val="0"/>
                        </a:spcAft>
                      </a:pPr>
                      <a:endParaRPr lang="en-US" sz="1200">
                        <a:latin typeface="Times New Roman"/>
                        <a:ea typeface="Times New Roman"/>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2000" dirty="0">
                        <a:latin typeface="Times New Roman"/>
                        <a:ea typeface="Times New Roman"/>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dirty="0">
                          <a:solidFill>
                            <a:srgbClr val="000000"/>
                          </a:solidFill>
                          <a:latin typeface="Times New Roman"/>
                          <a:ea typeface="Times New Roman"/>
                          <a:cs typeface="Times New Roman"/>
                        </a:rPr>
                        <a:t>Mean</a:t>
                      </a:r>
                      <a:endParaRPr lang="en-US" sz="2000" dirty="0">
                        <a:latin typeface="Calibri"/>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dirty="0">
                          <a:solidFill>
                            <a:srgbClr val="000000"/>
                          </a:solidFill>
                          <a:latin typeface="Times New Roman"/>
                          <a:ea typeface="Times New Roman"/>
                          <a:cs typeface="Times New Roman"/>
                        </a:rPr>
                        <a:t>N</a:t>
                      </a:r>
                      <a:endParaRPr lang="en-US" sz="2000" dirty="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dirty="0">
                          <a:solidFill>
                            <a:srgbClr val="000000"/>
                          </a:solidFill>
                          <a:latin typeface="Times New Roman"/>
                          <a:ea typeface="Times New Roman"/>
                          <a:cs typeface="Times New Roman"/>
                        </a:rPr>
                        <a:t>Std. Deviation</a:t>
                      </a:r>
                      <a:endParaRPr lang="en-US" sz="2000" dirty="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a:solidFill>
                            <a:srgbClr val="000000"/>
                          </a:solidFill>
                          <a:latin typeface="Times New Roman"/>
                          <a:ea typeface="Times New Roman"/>
                          <a:cs typeface="Times New Roman"/>
                        </a:rPr>
                        <a:t>t</a:t>
                      </a:r>
                      <a:endParaRPr lang="en-US" sz="2000">
                        <a:latin typeface="Calibri"/>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dirty="0" smtClean="0">
                        <a:solidFill>
                          <a:srgbClr val="000000"/>
                        </a:solidFill>
                        <a:latin typeface="Times New Roman"/>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Times New Roman"/>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Times New Roman"/>
                        <a:ea typeface="Times New Roman"/>
                        <a:cs typeface="Times New Roman"/>
                      </a:endParaRPr>
                    </a:p>
                    <a:p>
                      <a:pPr marL="0" marR="0" algn="ctr">
                        <a:lnSpc>
                          <a:spcPts val="1600"/>
                        </a:lnSpc>
                        <a:spcBef>
                          <a:spcPts val="0"/>
                        </a:spcBef>
                        <a:spcAft>
                          <a:spcPts val="0"/>
                        </a:spcAft>
                      </a:pPr>
                      <a:r>
                        <a:rPr lang="en-US" sz="2000" dirty="0" err="1" smtClean="0">
                          <a:solidFill>
                            <a:srgbClr val="000000"/>
                          </a:solidFill>
                          <a:latin typeface="Times New Roman"/>
                          <a:ea typeface="Times New Roman"/>
                          <a:cs typeface="Times New Roman"/>
                        </a:rPr>
                        <a:t>df</a:t>
                      </a:r>
                      <a:endParaRPr lang="en-US" sz="2000" dirty="0">
                        <a:latin typeface="Calibri"/>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dirty="0" smtClean="0">
                        <a:solidFill>
                          <a:srgbClr val="000000"/>
                        </a:solidFill>
                        <a:latin typeface="Times New Roman"/>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Times New Roman"/>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Times New Roman"/>
                        <a:ea typeface="Times New Roman"/>
                        <a:cs typeface="Times New Roman"/>
                      </a:endParaRPr>
                    </a:p>
                    <a:p>
                      <a:pPr marL="0" marR="0" algn="ctr">
                        <a:lnSpc>
                          <a:spcPts val="1600"/>
                        </a:lnSpc>
                        <a:spcBef>
                          <a:spcPts val="0"/>
                        </a:spcBef>
                        <a:spcAft>
                          <a:spcPts val="0"/>
                        </a:spcAft>
                      </a:pPr>
                      <a:r>
                        <a:rPr lang="en-US" sz="2000" dirty="0" smtClean="0">
                          <a:solidFill>
                            <a:srgbClr val="000000"/>
                          </a:solidFill>
                          <a:latin typeface="Times New Roman"/>
                          <a:ea typeface="Times New Roman"/>
                          <a:cs typeface="Times New Roman"/>
                        </a:rPr>
                        <a:t>Sig</a:t>
                      </a:r>
                      <a:r>
                        <a:rPr lang="en-US" sz="2000" dirty="0">
                          <a:solidFill>
                            <a:srgbClr val="000000"/>
                          </a:solidFill>
                          <a:latin typeface="Times New Roman"/>
                          <a:ea typeface="Times New Roman"/>
                          <a:cs typeface="Times New Roman"/>
                        </a:rPr>
                        <a:t>.</a:t>
                      </a:r>
                      <a:endParaRPr lang="en-US" sz="2000" dirty="0">
                        <a:latin typeface="Calibri"/>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676357">
                <a:tc rowSpan="2">
                  <a:txBody>
                    <a:bodyPr/>
                    <a:lstStyle/>
                    <a:p>
                      <a:pPr marL="0" marR="0">
                        <a:lnSpc>
                          <a:spcPts val="1600"/>
                        </a:lnSpc>
                        <a:spcBef>
                          <a:spcPts val="0"/>
                        </a:spcBef>
                        <a:spcAft>
                          <a:spcPts val="0"/>
                        </a:spcAft>
                      </a:pPr>
                      <a:endParaRPr lang="en-US" sz="1200">
                        <a:solidFill>
                          <a:srgbClr val="000000"/>
                        </a:solidFill>
                        <a:latin typeface="Times New Roman"/>
                        <a:ea typeface="Times New Roman"/>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endParaRPr lang="en-US" sz="2000" dirty="0" smtClean="0">
                        <a:solidFill>
                          <a:srgbClr val="000000"/>
                        </a:solidFill>
                        <a:latin typeface="Times New Roman"/>
                        <a:ea typeface="Times New Roman"/>
                        <a:cs typeface="Times New Roman"/>
                      </a:endParaRPr>
                    </a:p>
                    <a:p>
                      <a:pPr marL="0" marR="0">
                        <a:lnSpc>
                          <a:spcPts val="1600"/>
                        </a:lnSpc>
                        <a:spcBef>
                          <a:spcPts val="0"/>
                        </a:spcBef>
                        <a:spcAft>
                          <a:spcPts val="0"/>
                        </a:spcAft>
                      </a:pPr>
                      <a:r>
                        <a:rPr lang="en-US" sz="2000" dirty="0" err="1" smtClean="0">
                          <a:solidFill>
                            <a:srgbClr val="000000"/>
                          </a:solidFill>
                          <a:latin typeface="Times New Roman"/>
                          <a:ea typeface="Times New Roman"/>
                          <a:cs typeface="Times New Roman"/>
                        </a:rPr>
                        <a:t>Pre_CME</a:t>
                      </a:r>
                      <a:endParaRPr lang="en-US" sz="2000" dirty="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Times New Roman"/>
                          <a:ea typeface="Times New Roman"/>
                          <a:cs typeface="Times New Roman"/>
                        </a:rPr>
                        <a:t>37.41</a:t>
                      </a:r>
                      <a:endParaRPr lang="en-US" sz="20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Times New Roman"/>
                          <a:ea typeface="Times New Roman"/>
                          <a:cs typeface="Times New Roman"/>
                        </a:rPr>
                        <a:t>113</a:t>
                      </a:r>
                      <a:endParaRPr lang="en-US" sz="20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Times New Roman"/>
                          <a:ea typeface="Times New Roman"/>
                          <a:cs typeface="Times New Roman"/>
                        </a:rPr>
                        <a:t>6.625</a:t>
                      </a:r>
                      <a:endParaRPr lang="en-US" sz="2000" dirty="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a:solidFill>
                          <a:srgbClr val="000000"/>
                        </a:solidFill>
                        <a:latin typeface="Times New Roman"/>
                        <a:ea typeface="Times New Roman"/>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dirty="0">
                        <a:solidFill>
                          <a:srgbClr val="000000"/>
                        </a:solidFill>
                        <a:latin typeface="Times New Roman"/>
                        <a:ea typeface="Times New Roman"/>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a:solidFill>
                          <a:srgbClr val="000000"/>
                        </a:solidFill>
                        <a:latin typeface="Times New Roman"/>
                        <a:ea typeface="Times New Roman"/>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947705">
                <a:tc vMerge="1">
                  <a:txBody>
                    <a:bodyPr/>
                    <a:lstStyle/>
                    <a:p>
                      <a:endParaRPr lang="en-US"/>
                    </a:p>
                  </a:txBody>
                  <a:tcPr/>
                </a:tc>
                <a:tc>
                  <a:txBody>
                    <a:bodyPr/>
                    <a:lstStyle/>
                    <a:p>
                      <a:pPr marL="0" marR="0">
                        <a:lnSpc>
                          <a:spcPts val="1600"/>
                        </a:lnSpc>
                        <a:spcBef>
                          <a:spcPts val="0"/>
                        </a:spcBef>
                        <a:spcAft>
                          <a:spcPts val="0"/>
                        </a:spcAft>
                      </a:pPr>
                      <a:endParaRPr lang="en-US" sz="2000" dirty="0" smtClean="0">
                        <a:solidFill>
                          <a:srgbClr val="000000"/>
                        </a:solidFill>
                        <a:latin typeface="Times New Roman"/>
                        <a:ea typeface="Times New Roman"/>
                        <a:cs typeface="Times New Roman"/>
                      </a:endParaRPr>
                    </a:p>
                    <a:p>
                      <a:pPr marL="0" marR="0">
                        <a:lnSpc>
                          <a:spcPts val="1600"/>
                        </a:lnSpc>
                        <a:spcBef>
                          <a:spcPts val="0"/>
                        </a:spcBef>
                        <a:spcAft>
                          <a:spcPts val="0"/>
                        </a:spcAft>
                      </a:pPr>
                      <a:r>
                        <a:rPr lang="en-US" sz="2000" dirty="0" err="1" smtClean="0">
                          <a:solidFill>
                            <a:srgbClr val="000000"/>
                          </a:solidFill>
                          <a:latin typeface="Times New Roman"/>
                          <a:ea typeface="Times New Roman"/>
                          <a:cs typeface="Times New Roman"/>
                        </a:rPr>
                        <a:t>Post_CME</a:t>
                      </a:r>
                      <a:endParaRPr lang="en-US" sz="2000" dirty="0">
                        <a:latin typeface="Calibri"/>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Times New Roman"/>
                          <a:ea typeface="Times New Roman"/>
                          <a:cs typeface="Times New Roman"/>
                        </a:rPr>
                        <a:t>39.47</a:t>
                      </a:r>
                      <a:endParaRPr lang="en-US" sz="2000">
                        <a:latin typeface="Calibri"/>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Times New Roman"/>
                          <a:ea typeface="Times New Roman"/>
                          <a:cs typeface="Times New Roman"/>
                        </a:rPr>
                        <a:t>113</a:t>
                      </a:r>
                      <a:endParaRPr lang="en-US" sz="20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Times New Roman"/>
                          <a:ea typeface="Times New Roman"/>
                          <a:cs typeface="Times New Roman"/>
                        </a:rPr>
                        <a:t>6.332</a:t>
                      </a:r>
                      <a:endParaRPr lang="en-US" sz="200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Times New Roman"/>
                          <a:ea typeface="Times New Roman"/>
                          <a:cs typeface="Times New Roman"/>
                        </a:rPr>
                        <a:t>-3.8</a:t>
                      </a:r>
                      <a:endParaRPr lang="en-US" sz="2000" dirty="0">
                        <a:latin typeface="Calibri"/>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Times New Roman"/>
                          <a:ea typeface="Times New Roman"/>
                          <a:cs typeface="Times New Roman"/>
                        </a:rPr>
                        <a:t>112</a:t>
                      </a:r>
                      <a:endParaRPr lang="en-US" sz="2000" dirty="0">
                        <a:latin typeface="Calibri"/>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Times New Roman"/>
                          <a:ea typeface="Times New Roman"/>
                          <a:cs typeface="Times New Roman"/>
                        </a:rPr>
                        <a:t>0.00</a:t>
                      </a:r>
                      <a:endParaRPr lang="en-US" sz="2000" dirty="0">
                        <a:latin typeface="Calibri"/>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Chart 2"/>
          <p:cNvPicPr>
            <a:picLocks noChangeArrowheads="1"/>
          </p:cNvPicPr>
          <p:nvPr/>
        </p:nvPicPr>
        <p:blipFill>
          <a:blip r:embed="rId2"/>
          <a:srcRect b="-18"/>
          <a:stretch>
            <a:fillRect/>
          </a:stretch>
        </p:blipFill>
        <p:spPr bwMode="auto">
          <a:xfrm>
            <a:off x="500034" y="357166"/>
            <a:ext cx="7858180" cy="2357454"/>
          </a:xfrm>
          <a:prstGeom prst="rect">
            <a:avLst/>
          </a:prstGeom>
          <a:noFill/>
          <a:ln w="9525">
            <a:noFill/>
            <a:miter lim="800000"/>
            <a:headEnd/>
            <a:tailEnd/>
          </a:ln>
        </p:spPr>
      </p:pic>
      <p:sp>
        <p:nvSpPr>
          <p:cNvPr id="5" name="Content Placeholder 2"/>
          <p:cNvSpPr>
            <a:spLocks noGrp="1"/>
          </p:cNvSpPr>
          <p:nvPr>
            <p:ph sz="quarter" idx="1"/>
          </p:nvPr>
        </p:nvSpPr>
        <p:spPr>
          <a:xfrm>
            <a:off x="457200" y="3000372"/>
            <a:ext cx="7972452" cy="3571900"/>
          </a:xfrm>
        </p:spPr>
        <p:txBody>
          <a:bodyPr>
            <a:normAutofit fontScale="92500" lnSpcReduction="10000"/>
          </a:bodyPr>
          <a:lstStyle/>
          <a:p>
            <a:pPr lvl="0" fontAlgn="base"/>
            <a:r>
              <a:rPr lang="en-IN" dirty="0" smtClean="0"/>
              <a:t>The Overall Pre-CME assessment mean knowledge score of Radiology Resident Doctors was 37.4 while overall Post –CME assessment mean knowledge score of  </a:t>
            </a:r>
            <a:r>
              <a:rPr lang="en-IN" dirty="0" smtClean="0"/>
              <a:t>resident doctors was </a:t>
            </a:r>
            <a:r>
              <a:rPr lang="en-IN" dirty="0" smtClean="0"/>
              <a:t>39.47 which shows there was improvement in knowledge of </a:t>
            </a:r>
            <a:r>
              <a:rPr lang="en-IN" dirty="0" smtClean="0"/>
              <a:t> doctors through </a:t>
            </a:r>
            <a:r>
              <a:rPr lang="en-IN" dirty="0" smtClean="0"/>
              <a:t>CME justifying </a:t>
            </a:r>
            <a:r>
              <a:rPr lang="en-IN" dirty="0" smtClean="0"/>
              <a:t>the effectiveness </a:t>
            </a:r>
            <a:r>
              <a:rPr lang="en-IN" dirty="0" smtClean="0"/>
              <a:t>of CME for </a:t>
            </a:r>
            <a:r>
              <a:rPr lang="en-IN" dirty="0" smtClean="0"/>
              <a:t>the same.</a:t>
            </a:r>
            <a:r>
              <a:rPr lang="en-IN" dirty="0" smtClean="0"/>
              <a:t> </a:t>
            </a:r>
            <a:endParaRPr lang="en-US" b="1" dirty="0" smtClean="0"/>
          </a:p>
          <a:p>
            <a:pPr fontAlgn="base">
              <a:buNone/>
            </a:pPr>
            <a:endParaRPr lang="en-US" b="1" dirty="0" smtClean="0"/>
          </a:p>
          <a:p>
            <a:pPr lvl="0" fontAlgn="base"/>
            <a:r>
              <a:rPr lang="en-IN" dirty="0" smtClean="0"/>
              <a:t>Paired Student t-test shows that significance value is less than 0.05 so the values of  Pre and Post assessment score were significant and there is improvement in knowledge of resident doctors. </a:t>
            </a:r>
            <a:endParaRPr lang="en-US" b="1"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86808" cy="1143000"/>
          </a:xfrm>
        </p:spPr>
        <p:txBody>
          <a:bodyPr>
            <a:normAutofit fontScale="90000"/>
          </a:bodyPr>
          <a:lstStyle/>
          <a:p>
            <a:pPr fontAlgn="base"/>
            <a:r>
              <a:rPr lang="en-US" b="1" dirty="0" smtClean="0"/>
              <a:t>Effectiveness Of </a:t>
            </a:r>
            <a:r>
              <a:rPr lang="en-US" b="1" dirty="0" err="1" smtClean="0"/>
              <a:t>Cme</a:t>
            </a:r>
            <a:r>
              <a:rPr lang="en-US" b="1" dirty="0" smtClean="0"/>
              <a:t> For </a:t>
            </a:r>
            <a:r>
              <a:rPr lang="en-US" b="1" dirty="0" err="1" smtClean="0"/>
              <a:t>Md</a:t>
            </a:r>
            <a:r>
              <a:rPr lang="en-US" b="1" dirty="0" smtClean="0"/>
              <a:t> And </a:t>
            </a:r>
            <a:r>
              <a:rPr lang="en-US" b="1" dirty="0" err="1" smtClean="0"/>
              <a:t>Dnb</a:t>
            </a:r>
            <a:r>
              <a:rPr lang="en-US" b="1" dirty="0" smtClean="0"/>
              <a:t> Radiology Resident Doctors</a:t>
            </a:r>
            <a:r>
              <a:rPr lang="en-US" b="1" dirty="0" smtClean="0"/>
              <a:t/>
            </a:r>
            <a:br>
              <a:rPr lang="en-US" b="1" dirty="0" smtClean="0"/>
            </a:br>
            <a:endParaRPr lang="en-US" b="1" dirty="0"/>
          </a:p>
        </p:txBody>
      </p:sp>
      <p:graphicFrame>
        <p:nvGraphicFramePr>
          <p:cNvPr id="4" name="Table 3"/>
          <p:cNvGraphicFramePr>
            <a:graphicFrameLocks noGrp="1"/>
          </p:cNvGraphicFramePr>
          <p:nvPr/>
        </p:nvGraphicFramePr>
        <p:xfrm>
          <a:off x="500033" y="1928800"/>
          <a:ext cx="7715304" cy="3571904"/>
        </p:xfrm>
        <a:graphic>
          <a:graphicData uri="http://schemas.openxmlformats.org/drawingml/2006/table">
            <a:tbl>
              <a:tblPr/>
              <a:tblGrid>
                <a:gridCol w="751431"/>
                <a:gridCol w="1034520"/>
                <a:gridCol w="857256"/>
                <a:gridCol w="802034"/>
                <a:gridCol w="1412544"/>
                <a:gridCol w="905967"/>
                <a:gridCol w="1022859"/>
                <a:gridCol w="928693"/>
              </a:tblGrid>
              <a:tr h="785820">
                <a:tc gridSpan="6">
                  <a:txBody>
                    <a:bodyPr/>
                    <a:lstStyle/>
                    <a:p>
                      <a:pPr marL="0" marR="0">
                        <a:lnSpc>
                          <a:spcPts val="1600"/>
                        </a:lnSpc>
                        <a:spcBef>
                          <a:spcPts val="0"/>
                        </a:spcBef>
                        <a:spcAft>
                          <a:spcPts val="0"/>
                        </a:spcAft>
                      </a:pPr>
                      <a:r>
                        <a:rPr lang="en-US" sz="2000" baseline="0" dirty="0" smtClean="0">
                          <a:solidFill>
                            <a:srgbClr val="000000"/>
                          </a:solidFill>
                          <a:latin typeface="+mj-lt"/>
                          <a:ea typeface="Times New Roman"/>
                          <a:cs typeface="Times New Roman"/>
                        </a:rPr>
                        <a:t>         </a:t>
                      </a:r>
                      <a:r>
                        <a:rPr lang="en-US" sz="2000" dirty="0" smtClean="0">
                          <a:solidFill>
                            <a:srgbClr val="000000"/>
                          </a:solidFill>
                          <a:latin typeface="+mj-lt"/>
                          <a:ea typeface="Times New Roman"/>
                          <a:cs typeface="Times New Roman"/>
                        </a:rPr>
                        <a:t>Statistics of DNB &amp; MD Resident Doctors </a:t>
                      </a:r>
                      <a:endParaRPr lang="en-US" sz="2000" dirty="0">
                        <a:latin typeface="+mj-lt"/>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ts val="1600"/>
                        </a:lnSpc>
                        <a:spcBef>
                          <a:spcPts val="0"/>
                        </a:spcBef>
                        <a:spcAft>
                          <a:spcPts val="0"/>
                        </a:spcAft>
                      </a:pPr>
                      <a:endParaRPr lang="en-US" sz="2000">
                        <a:latin typeface="+mj-lt"/>
                        <a:ea typeface="Calibri"/>
                        <a:cs typeface="Times New Roman"/>
                      </a:endParaRPr>
                    </a:p>
                  </a:txBody>
                  <a:tcPr marL="19050" marR="19050" marT="0" marB="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a:latin typeface="+mj-lt"/>
                        <a:ea typeface="Calibri"/>
                        <a:cs typeface="Times New Roman"/>
                      </a:endParaRPr>
                    </a:p>
                  </a:txBody>
                  <a:tcPr marL="19050" marR="19050" marT="0" marB="0">
                    <a:lnL>
                      <a:noFill/>
                    </a:lnL>
                    <a:lnR>
                      <a:noFill/>
                    </a:lnR>
                    <a:lnT>
                      <a:noFill/>
                    </a:lnT>
                    <a:lnB w="28575" cap="flat" cmpd="sng" algn="ctr">
                      <a:solidFill>
                        <a:srgbClr val="000000"/>
                      </a:solidFill>
                      <a:prstDash val="solid"/>
                      <a:round/>
                      <a:headEnd type="none" w="med" len="med"/>
                      <a:tailEnd type="none" w="med" len="med"/>
                    </a:lnB>
                    <a:solidFill>
                      <a:srgbClr val="FFFFFF"/>
                    </a:solidFill>
                  </a:tcPr>
                </a:tc>
              </a:tr>
              <a:tr h="1250165">
                <a:tc>
                  <a:txBody>
                    <a:bodyPr/>
                    <a:lstStyle/>
                    <a:p>
                      <a:pPr marL="0" marR="0">
                        <a:lnSpc>
                          <a:spcPct val="115000"/>
                        </a:lnSpc>
                        <a:spcBef>
                          <a:spcPts val="0"/>
                        </a:spcBef>
                        <a:spcAft>
                          <a:spcPts val="0"/>
                        </a:spcAft>
                      </a:pPr>
                      <a:endParaRPr lang="en-US" sz="2000">
                        <a:latin typeface="+mj-lt"/>
                        <a:ea typeface="Times New Roman"/>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r>
                        <a:rPr lang="en-US" sz="2000" dirty="0">
                          <a:solidFill>
                            <a:srgbClr val="000000"/>
                          </a:solidFill>
                          <a:latin typeface="+mj-lt"/>
                          <a:ea typeface="Times New Roman"/>
                          <a:cs typeface="Times New Roman"/>
                        </a:rPr>
                        <a:t>Course</a:t>
                      </a:r>
                      <a:endParaRPr lang="en-US" sz="2000" dirty="0">
                        <a:latin typeface="+mj-lt"/>
                        <a:ea typeface="Calibri"/>
                        <a:cs typeface="Times New Roman"/>
                      </a:endParaRPr>
                    </a:p>
                  </a:txBody>
                  <a:tcPr marL="19050" marR="19050" marT="19050" marB="19050" anchor="b">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dirty="0">
                          <a:solidFill>
                            <a:srgbClr val="000000"/>
                          </a:solidFill>
                          <a:latin typeface="+mj-lt"/>
                          <a:ea typeface="Times New Roman"/>
                          <a:cs typeface="Times New Roman"/>
                        </a:rPr>
                        <a:t>N</a:t>
                      </a:r>
                      <a:endParaRPr lang="en-US" sz="2000" dirty="0">
                        <a:latin typeface="+mj-lt"/>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dirty="0">
                          <a:solidFill>
                            <a:srgbClr val="000000"/>
                          </a:solidFill>
                          <a:latin typeface="+mj-lt"/>
                          <a:ea typeface="Times New Roman"/>
                          <a:cs typeface="Times New Roman"/>
                        </a:rPr>
                        <a:t>Mean</a:t>
                      </a:r>
                      <a:endParaRPr lang="en-US" sz="2000" dirty="0">
                        <a:latin typeface="+mj-lt"/>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a:solidFill>
                            <a:srgbClr val="000000"/>
                          </a:solidFill>
                          <a:latin typeface="+mj-lt"/>
                          <a:ea typeface="Times New Roman"/>
                          <a:cs typeface="Times New Roman"/>
                        </a:rPr>
                        <a:t>Std. Deviation</a:t>
                      </a:r>
                      <a:endParaRPr lang="en-US" sz="2000">
                        <a:latin typeface="+mj-lt"/>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a:solidFill>
                            <a:srgbClr val="000000"/>
                          </a:solidFill>
                          <a:latin typeface="+mj-lt"/>
                          <a:ea typeface="Times New Roman"/>
                          <a:cs typeface="Times New Roman"/>
                        </a:rPr>
                        <a:t>t</a:t>
                      </a:r>
                      <a:endParaRPr lang="en-US" sz="2000">
                        <a:latin typeface="+mj-lt"/>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r>
                        <a:rPr lang="en-US" sz="2000" dirty="0" err="1" smtClean="0">
                          <a:solidFill>
                            <a:srgbClr val="000000"/>
                          </a:solidFill>
                          <a:latin typeface="+mj-lt"/>
                          <a:ea typeface="Times New Roman"/>
                          <a:cs typeface="Times New Roman"/>
                        </a:rPr>
                        <a:t>df</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r>
                        <a:rPr lang="en-US" sz="2000" dirty="0" smtClean="0">
                          <a:solidFill>
                            <a:srgbClr val="000000"/>
                          </a:solidFill>
                          <a:latin typeface="+mj-lt"/>
                          <a:ea typeface="Times New Roman"/>
                          <a:cs typeface="Times New Roman"/>
                        </a:rPr>
                        <a:t>Sig</a:t>
                      </a:r>
                      <a:r>
                        <a:rPr lang="en-US" sz="2000" dirty="0">
                          <a:solidFill>
                            <a:srgbClr val="000000"/>
                          </a:solidFill>
                          <a:latin typeface="+mj-lt"/>
                          <a:ea typeface="Times New Roman"/>
                          <a:cs typeface="Times New Roman"/>
                        </a:rPr>
                        <a:t>.</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857257">
                <a:tc rowSpan="2">
                  <a:txBody>
                    <a:bodyPr/>
                    <a:lstStyle/>
                    <a:p>
                      <a:pPr marL="0" marR="0">
                        <a:lnSpc>
                          <a:spcPts val="1600"/>
                        </a:lnSpc>
                        <a:spcBef>
                          <a:spcPts val="0"/>
                        </a:spcBef>
                        <a:spcAft>
                          <a:spcPts val="0"/>
                        </a:spcAft>
                      </a:pPr>
                      <a:endParaRPr lang="en-US" sz="2000">
                        <a:solidFill>
                          <a:srgbClr val="000000"/>
                        </a:solidFill>
                        <a:latin typeface="+mj-lt"/>
                        <a:ea typeface="Times New Roman"/>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nSpc>
                          <a:spcPts val="1600"/>
                        </a:lnSpc>
                        <a:spcBef>
                          <a:spcPts val="0"/>
                        </a:spcBef>
                        <a:spcAft>
                          <a:spcPts val="0"/>
                        </a:spcAft>
                      </a:pPr>
                      <a:r>
                        <a:rPr lang="en-US" sz="2000" dirty="0" smtClean="0">
                          <a:solidFill>
                            <a:srgbClr val="000000"/>
                          </a:solidFill>
                          <a:latin typeface="+mj-lt"/>
                          <a:ea typeface="Times New Roman"/>
                          <a:cs typeface="Times New Roman"/>
                        </a:rPr>
                        <a:t>DNB</a:t>
                      </a:r>
                      <a:endParaRPr lang="en-US" sz="2000" dirty="0">
                        <a:latin typeface="+mj-lt"/>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mj-lt"/>
                          <a:ea typeface="Times New Roman"/>
                          <a:cs typeface="Times New Roman"/>
                        </a:rPr>
                        <a:t>98</a:t>
                      </a:r>
                      <a:endParaRPr lang="en-US" sz="2000">
                        <a:latin typeface="+mj-lt"/>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mj-lt"/>
                          <a:ea typeface="Times New Roman"/>
                          <a:cs typeface="Times New Roman"/>
                        </a:rPr>
                        <a:t>1.42</a:t>
                      </a:r>
                      <a:endParaRPr lang="en-US" sz="200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5.50539</a:t>
                      </a:r>
                      <a:endParaRPr lang="en-US" sz="2000" dirty="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r>
                        <a:rPr lang="en-US" sz="2000" dirty="0" smtClean="0">
                          <a:solidFill>
                            <a:srgbClr val="000000"/>
                          </a:solidFill>
                          <a:latin typeface="+mj-lt"/>
                          <a:ea typeface="Times New Roman"/>
                          <a:cs typeface="Times New Roman"/>
                        </a:rPr>
                        <a:t>-</a:t>
                      </a:r>
                      <a:r>
                        <a:rPr lang="en-US" sz="2000" dirty="0">
                          <a:solidFill>
                            <a:srgbClr val="000000"/>
                          </a:solidFill>
                          <a:latin typeface="+mj-lt"/>
                          <a:ea typeface="Times New Roman"/>
                          <a:cs typeface="Times New Roman"/>
                        </a:rPr>
                        <a:t>3.3</a:t>
                      </a:r>
                      <a:endParaRPr lang="en-US" sz="2000" dirty="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dirty="0">
                        <a:solidFill>
                          <a:srgbClr val="000000"/>
                        </a:solidFill>
                        <a:latin typeface="+mj-lt"/>
                        <a:ea typeface="Times New Roman"/>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a:solidFill>
                          <a:srgbClr val="000000"/>
                        </a:solidFill>
                        <a:latin typeface="+mj-lt"/>
                        <a:ea typeface="Times New Roman"/>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678662">
                <a:tc vMerge="1">
                  <a:txBody>
                    <a:bodyPr/>
                    <a:lstStyle/>
                    <a:p>
                      <a:endParaRPr lang="en-US"/>
                    </a:p>
                  </a:txBody>
                  <a:tcPr/>
                </a:tc>
                <a:tc>
                  <a:txBody>
                    <a:bodyPr/>
                    <a:lstStyle/>
                    <a:p>
                      <a:pPr marL="0" marR="0">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nSpc>
                          <a:spcPts val="1600"/>
                        </a:lnSpc>
                        <a:spcBef>
                          <a:spcPts val="0"/>
                        </a:spcBef>
                        <a:spcAft>
                          <a:spcPts val="0"/>
                        </a:spcAft>
                      </a:pPr>
                      <a:r>
                        <a:rPr lang="en-US" sz="2000" dirty="0" smtClean="0">
                          <a:solidFill>
                            <a:srgbClr val="000000"/>
                          </a:solidFill>
                          <a:latin typeface="+mj-lt"/>
                          <a:ea typeface="Times New Roman"/>
                          <a:cs typeface="Times New Roman"/>
                        </a:rPr>
                        <a:t>MD</a:t>
                      </a:r>
                      <a:endParaRPr lang="en-US" sz="2000" dirty="0">
                        <a:latin typeface="+mj-lt"/>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mj-lt"/>
                          <a:ea typeface="Times New Roman"/>
                          <a:cs typeface="Times New Roman"/>
                        </a:rPr>
                        <a:t>15</a:t>
                      </a:r>
                      <a:endParaRPr lang="en-US" sz="2000">
                        <a:latin typeface="+mj-lt"/>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mj-lt"/>
                          <a:ea typeface="Times New Roman"/>
                          <a:cs typeface="Times New Roman"/>
                        </a:rPr>
                        <a:t>6.27</a:t>
                      </a:r>
                      <a:endParaRPr lang="en-US" sz="200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mj-lt"/>
                          <a:ea typeface="Times New Roman"/>
                          <a:cs typeface="Times New Roman"/>
                        </a:rPr>
                        <a:t>5.16121</a:t>
                      </a:r>
                      <a:endParaRPr lang="en-US" sz="200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endParaRPr lang="en-US" sz="2000" dirty="0">
                        <a:solidFill>
                          <a:srgbClr val="000000"/>
                        </a:solidFill>
                        <a:latin typeface="+mj-lt"/>
                        <a:ea typeface="Times New Roman"/>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dirty="0">
                          <a:solidFill>
                            <a:srgbClr val="000000"/>
                          </a:solidFill>
                          <a:latin typeface="+mj-lt"/>
                          <a:ea typeface="Times New Roman"/>
                          <a:cs typeface="Times New Roman"/>
                        </a:rPr>
                        <a:t>19.21</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0.003</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7467600" cy="796908"/>
          </a:xfrm>
        </p:spPr>
        <p:txBody>
          <a:bodyPr/>
          <a:lstStyle/>
          <a:p>
            <a:pPr algn="ctr"/>
            <a:r>
              <a:rPr lang="en-IN" b="1" dirty="0" smtClean="0"/>
              <a:t>Organization Profile</a:t>
            </a:r>
            <a:endParaRPr lang="en-IN" b="1" dirty="0"/>
          </a:p>
        </p:txBody>
      </p:sp>
      <p:sp>
        <p:nvSpPr>
          <p:cNvPr id="3" name="Content Placeholder 2"/>
          <p:cNvSpPr>
            <a:spLocks noGrp="1"/>
          </p:cNvSpPr>
          <p:nvPr>
            <p:ph sz="quarter" idx="1"/>
          </p:nvPr>
        </p:nvSpPr>
        <p:spPr>
          <a:xfrm>
            <a:off x="571472" y="2834696"/>
            <a:ext cx="8115328" cy="3594700"/>
          </a:xfrm>
        </p:spPr>
        <p:txBody>
          <a:bodyPr>
            <a:normAutofit lnSpcReduction="10000"/>
          </a:bodyPr>
          <a:lstStyle/>
          <a:p>
            <a:r>
              <a:rPr lang="en-IN" sz="2000" dirty="0" smtClean="0"/>
              <a:t>An autonomous academic body under the MOHFW, Government of </a:t>
            </a:r>
            <a:r>
              <a:rPr lang="en-IN" sz="2000" dirty="0" smtClean="0"/>
              <a:t>India which has </a:t>
            </a:r>
            <a:r>
              <a:rPr lang="en-IN" sz="2000" dirty="0" smtClean="0"/>
              <a:t>been </a:t>
            </a:r>
            <a:r>
              <a:rPr lang="en-IN" sz="2000" dirty="0" smtClean="0"/>
              <a:t>functioning in field of Post Graduate medical Education since </a:t>
            </a:r>
            <a:r>
              <a:rPr lang="en-IN" sz="2000" dirty="0" smtClean="0"/>
              <a:t>1982</a:t>
            </a:r>
            <a:endParaRPr lang="en-IN" sz="2000" dirty="0" smtClean="0"/>
          </a:p>
          <a:p>
            <a:endParaRPr lang="en-IN" sz="2000" dirty="0" smtClean="0"/>
          </a:p>
          <a:p>
            <a:r>
              <a:rPr lang="en-IN" sz="2000" dirty="0" smtClean="0"/>
              <a:t>C</a:t>
            </a:r>
            <a:r>
              <a:rPr lang="en-IN" sz="2000" dirty="0" smtClean="0"/>
              <a:t>onducts postgraduate &amp; postdoctoral examinations in teaching hospitals accredited by it and in medical colleges accredited by the MCI.</a:t>
            </a:r>
          </a:p>
          <a:p>
            <a:endParaRPr lang="en-IN" sz="2000" dirty="0" smtClean="0"/>
          </a:p>
          <a:p>
            <a:r>
              <a:rPr lang="en-IN" sz="2000" b="1" dirty="0" err="1" smtClean="0"/>
              <a:t>Diplomate</a:t>
            </a:r>
            <a:r>
              <a:rPr lang="en-IN" sz="2000" b="1" dirty="0" smtClean="0"/>
              <a:t> of National Board (DNB)</a:t>
            </a:r>
            <a:r>
              <a:rPr lang="en-IN" sz="2000" dirty="0" smtClean="0"/>
              <a:t> is the title awarded to candidates who successfully complete their postgraduate &amp; postdoctoral examination under NBE. </a:t>
            </a:r>
            <a:endParaRPr lang="en-IN" sz="2000" dirty="0"/>
          </a:p>
        </p:txBody>
      </p:sp>
      <p:pic>
        <p:nvPicPr>
          <p:cNvPr id="1027" name="Picture 3" descr="C:\Users\betapudi\Desktop\NBE.jpeg"/>
          <p:cNvPicPr>
            <a:picLocks noChangeAspect="1" noChangeArrowheads="1"/>
          </p:cNvPicPr>
          <p:nvPr/>
        </p:nvPicPr>
        <p:blipFill>
          <a:blip r:embed="rId2" cstate="print"/>
          <a:srcRect/>
          <a:stretch>
            <a:fillRect/>
          </a:stretch>
        </p:blipFill>
        <p:spPr bwMode="auto">
          <a:xfrm>
            <a:off x="571472" y="1000108"/>
            <a:ext cx="8143932" cy="1566767"/>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Chart 2"/>
          <p:cNvPicPr>
            <a:picLocks noChangeArrowheads="1"/>
          </p:cNvPicPr>
          <p:nvPr/>
        </p:nvPicPr>
        <p:blipFill>
          <a:blip r:embed="rId2"/>
          <a:srcRect/>
          <a:stretch>
            <a:fillRect/>
          </a:stretch>
        </p:blipFill>
        <p:spPr bwMode="auto">
          <a:xfrm>
            <a:off x="428596" y="357166"/>
            <a:ext cx="8143932" cy="2286016"/>
          </a:xfrm>
          <a:prstGeom prst="rect">
            <a:avLst/>
          </a:prstGeom>
          <a:noFill/>
          <a:ln w="9525">
            <a:noFill/>
            <a:miter lim="800000"/>
            <a:headEnd/>
            <a:tailEnd/>
          </a:ln>
        </p:spPr>
      </p:pic>
      <p:sp>
        <p:nvSpPr>
          <p:cNvPr id="5" name="Content Placeholder 2"/>
          <p:cNvSpPr>
            <a:spLocks noGrp="1"/>
          </p:cNvSpPr>
          <p:nvPr>
            <p:ph sz="quarter" idx="1"/>
          </p:nvPr>
        </p:nvSpPr>
        <p:spPr>
          <a:xfrm>
            <a:off x="457200" y="2786058"/>
            <a:ext cx="8258204" cy="3687894"/>
          </a:xfrm>
        </p:spPr>
        <p:txBody>
          <a:bodyPr>
            <a:normAutofit/>
          </a:bodyPr>
          <a:lstStyle/>
          <a:p>
            <a:pPr lvl="0" fontAlgn="base"/>
            <a:r>
              <a:rPr lang="en-IN" dirty="0" smtClean="0"/>
              <a:t>The  mean of difference of CME scores for DNB resident doctors  was 6.2  while for MD resident doctors was 1.42 showing better learning </a:t>
            </a:r>
            <a:r>
              <a:rPr lang="en-IN" dirty="0" smtClean="0"/>
              <a:t>outcome</a:t>
            </a:r>
            <a:r>
              <a:rPr lang="en-IN" dirty="0" smtClean="0"/>
              <a:t> </a:t>
            </a:r>
            <a:r>
              <a:rPr lang="en-IN" dirty="0" smtClean="0"/>
              <a:t>and knowledge </a:t>
            </a:r>
            <a:r>
              <a:rPr lang="en-IN" dirty="0" smtClean="0"/>
              <a:t>gained among  </a:t>
            </a:r>
            <a:r>
              <a:rPr lang="en-IN" dirty="0" smtClean="0"/>
              <a:t>DNB resident doctors.</a:t>
            </a:r>
          </a:p>
          <a:p>
            <a:pPr lvl="0" fontAlgn="base"/>
            <a:endParaRPr lang="en-US" b="1" dirty="0" smtClean="0"/>
          </a:p>
          <a:p>
            <a:pPr lvl="0" fontAlgn="base"/>
            <a:r>
              <a:rPr lang="en-IN" dirty="0" smtClean="0"/>
              <a:t>The Independent t-test shows that above mentioned score were significant as level of significance is less than 0.05 ( i.e. 0.003) showing CME was more effective for DNB resident doctors.</a:t>
            </a:r>
            <a:endParaRPr lang="en-US" b="1"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1143000"/>
          </a:xfrm>
        </p:spPr>
        <p:txBody>
          <a:bodyPr>
            <a:normAutofit/>
          </a:bodyPr>
          <a:lstStyle/>
          <a:p>
            <a:r>
              <a:rPr lang="en-US" b="1" dirty="0" smtClean="0"/>
              <a:t>Learning outcome of </a:t>
            </a:r>
            <a:r>
              <a:rPr lang="en-US" b="1" dirty="0" err="1" smtClean="0"/>
              <a:t>cme</a:t>
            </a:r>
            <a:r>
              <a:rPr lang="en-US" b="1" dirty="0" smtClean="0"/>
              <a:t> among male and female doctors</a:t>
            </a:r>
            <a:endParaRPr lang="en-US" b="1" dirty="0"/>
          </a:p>
        </p:txBody>
      </p:sp>
      <p:graphicFrame>
        <p:nvGraphicFramePr>
          <p:cNvPr id="4" name="Table 3"/>
          <p:cNvGraphicFramePr>
            <a:graphicFrameLocks noGrp="1"/>
          </p:cNvGraphicFramePr>
          <p:nvPr/>
        </p:nvGraphicFramePr>
        <p:xfrm>
          <a:off x="642911" y="1928802"/>
          <a:ext cx="7500990" cy="4127272"/>
        </p:xfrm>
        <a:graphic>
          <a:graphicData uri="http://schemas.openxmlformats.org/drawingml/2006/table">
            <a:tbl>
              <a:tblPr/>
              <a:tblGrid>
                <a:gridCol w="551487"/>
                <a:gridCol w="948710"/>
                <a:gridCol w="857256"/>
                <a:gridCol w="928694"/>
                <a:gridCol w="1143008"/>
                <a:gridCol w="928694"/>
                <a:gridCol w="971231"/>
                <a:gridCol w="1171910"/>
              </a:tblGrid>
              <a:tr h="927355">
                <a:tc gridSpan="6">
                  <a:txBody>
                    <a:bodyPr/>
                    <a:lstStyle/>
                    <a:p>
                      <a:pPr marL="0" marR="0" algn="ctr">
                        <a:lnSpc>
                          <a:spcPts val="1600"/>
                        </a:lnSpc>
                        <a:spcBef>
                          <a:spcPts val="0"/>
                        </a:spcBef>
                        <a:spcAft>
                          <a:spcPts val="0"/>
                        </a:spcAft>
                      </a:pPr>
                      <a:r>
                        <a:rPr lang="en-US" sz="2000" dirty="0" smtClean="0">
                          <a:solidFill>
                            <a:srgbClr val="000000"/>
                          </a:solidFill>
                          <a:latin typeface="+mj-lt"/>
                          <a:ea typeface="Times New Roman"/>
                          <a:cs typeface="Times New Roman"/>
                        </a:rPr>
                        <a:t>         Statistics </a:t>
                      </a:r>
                      <a:r>
                        <a:rPr lang="en-US" sz="2000" dirty="0">
                          <a:solidFill>
                            <a:srgbClr val="000000"/>
                          </a:solidFill>
                          <a:latin typeface="+mj-lt"/>
                          <a:ea typeface="Times New Roman"/>
                          <a:cs typeface="Times New Roman"/>
                        </a:rPr>
                        <a:t>of Male and Female Doctors</a:t>
                      </a:r>
                      <a:endParaRPr lang="en-US" sz="2000" dirty="0">
                        <a:latin typeface="+mj-lt"/>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ts val="1600"/>
                        </a:lnSpc>
                        <a:spcBef>
                          <a:spcPts val="0"/>
                        </a:spcBef>
                        <a:spcAft>
                          <a:spcPts val="0"/>
                        </a:spcAft>
                      </a:pPr>
                      <a:endParaRPr lang="en-US" sz="2000">
                        <a:latin typeface="+mj-lt"/>
                        <a:ea typeface="Calibri"/>
                        <a:cs typeface="Times New Roman"/>
                      </a:endParaRPr>
                    </a:p>
                  </a:txBody>
                  <a:tcPr marL="19050" marR="19050" marT="0" marB="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a:latin typeface="+mj-lt"/>
                        <a:ea typeface="Calibri"/>
                        <a:cs typeface="Times New Roman"/>
                      </a:endParaRPr>
                    </a:p>
                  </a:txBody>
                  <a:tcPr marL="19050" marR="19050" marT="0" marB="0">
                    <a:lnL>
                      <a:noFill/>
                    </a:lnL>
                    <a:lnR>
                      <a:noFill/>
                    </a:lnR>
                    <a:lnT>
                      <a:noFill/>
                    </a:lnT>
                    <a:lnB w="28575" cap="flat" cmpd="sng" algn="ctr">
                      <a:solidFill>
                        <a:srgbClr val="000000"/>
                      </a:solidFill>
                      <a:prstDash val="solid"/>
                      <a:round/>
                      <a:headEnd type="none" w="med" len="med"/>
                      <a:tailEnd type="none" w="med" len="med"/>
                    </a:lnB>
                    <a:solidFill>
                      <a:srgbClr val="FFFFFF"/>
                    </a:solidFill>
                  </a:tcPr>
                </a:tc>
              </a:tr>
              <a:tr h="1218462">
                <a:tc>
                  <a:txBody>
                    <a:bodyPr/>
                    <a:lstStyle/>
                    <a:p>
                      <a:pPr marL="0" marR="0">
                        <a:lnSpc>
                          <a:spcPct val="115000"/>
                        </a:lnSpc>
                        <a:spcBef>
                          <a:spcPts val="0"/>
                        </a:spcBef>
                        <a:spcAft>
                          <a:spcPts val="0"/>
                        </a:spcAft>
                      </a:pPr>
                      <a:endParaRPr lang="en-US" sz="1200">
                        <a:latin typeface="Times New Roman"/>
                        <a:ea typeface="Times New Roman"/>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r>
                        <a:rPr lang="en-US" sz="2000">
                          <a:solidFill>
                            <a:srgbClr val="000000"/>
                          </a:solidFill>
                          <a:latin typeface="+mj-lt"/>
                          <a:ea typeface="Times New Roman"/>
                          <a:cs typeface="Times New Roman"/>
                        </a:rPr>
                        <a:t>Gender</a:t>
                      </a:r>
                      <a:endParaRPr lang="en-US" sz="2000">
                        <a:latin typeface="+mj-lt"/>
                        <a:ea typeface="Calibri"/>
                        <a:cs typeface="Times New Roman"/>
                      </a:endParaRPr>
                    </a:p>
                  </a:txBody>
                  <a:tcPr marL="19050" marR="19050" marT="19050" marB="19050" anchor="b">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dirty="0">
                          <a:solidFill>
                            <a:srgbClr val="000000"/>
                          </a:solidFill>
                          <a:latin typeface="+mj-lt"/>
                          <a:ea typeface="Times New Roman"/>
                          <a:cs typeface="Times New Roman"/>
                        </a:rPr>
                        <a:t>N</a:t>
                      </a:r>
                      <a:endParaRPr lang="en-US" sz="2000" dirty="0">
                        <a:latin typeface="+mj-lt"/>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dirty="0">
                          <a:solidFill>
                            <a:srgbClr val="000000"/>
                          </a:solidFill>
                          <a:latin typeface="+mj-lt"/>
                          <a:ea typeface="Times New Roman"/>
                          <a:cs typeface="Times New Roman"/>
                        </a:rPr>
                        <a:t>Mean</a:t>
                      </a:r>
                      <a:endParaRPr lang="en-US" sz="2000" dirty="0">
                        <a:latin typeface="+mj-lt"/>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a:solidFill>
                            <a:srgbClr val="000000"/>
                          </a:solidFill>
                          <a:latin typeface="+mj-lt"/>
                          <a:ea typeface="Times New Roman"/>
                          <a:cs typeface="Times New Roman"/>
                        </a:rPr>
                        <a:t>Std. Deviation</a:t>
                      </a:r>
                      <a:endParaRPr lang="en-US" sz="2000">
                        <a:latin typeface="+mj-lt"/>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a:solidFill>
                            <a:srgbClr val="000000"/>
                          </a:solidFill>
                          <a:latin typeface="+mj-lt"/>
                          <a:ea typeface="Times New Roman"/>
                          <a:cs typeface="Times New Roman"/>
                        </a:rPr>
                        <a:t>t</a:t>
                      </a:r>
                      <a:endParaRPr lang="en-US" sz="2000">
                        <a:latin typeface="+mj-lt"/>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r>
                        <a:rPr lang="en-US" sz="2000" dirty="0" err="1" smtClean="0">
                          <a:solidFill>
                            <a:srgbClr val="000000"/>
                          </a:solidFill>
                          <a:latin typeface="+mj-lt"/>
                          <a:ea typeface="Times New Roman"/>
                          <a:cs typeface="Times New Roman"/>
                        </a:rPr>
                        <a:t>df</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r>
                        <a:rPr lang="en-US" sz="2000" dirty="0" smtClean="0">
                          <a:solidFill>
                            <a:srgbClr val="000000"/>
                          </a:solidFill>
                          <a:latin typeface="+mj-lt"/>
                          <a:ea typeface="Times New Roman"/>
                          <a:cs typeface="Times New Roman"/>
                        </a:rPr>
                        <a:t>Sig.</a:t>
                      </a: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927355">
                <a:tc rowSpan="2">
                  <a:txBody>
                    <a:bodyPr/>
                    <a:lstStyle/>
                    <a:p>
                      <a:pPr marL="0" marR="0">
                        <a:lnSpc>
                          <a:spcPts val="1600"/>
                        </a:lnSpc>
                        <a:spcBef>
                          <a:spcPts val="0"/>
                        </a:spcBef>
                        <a:spcAft>
                          <a:spcPts val="0"/>
                        </a:spcAft>
                      </a:pPr>
                      <a:endParaRPr lang="en-US" sz="900">
                        <a:solidFill>
                          <a:srgbClr val="000000"/>
                        </a:solidFill>
                        <a:latin typeface="Arial"/>
                        <a:ea typeface="Times New Roman"/>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nSpc>
                          <a:spcPts val="1600"/>
                        </a:lnSpc>
                        <a:spcBef>
                          <a:spcPts val="0"/>
                        </a:spcBef>
                        <a:spcAft>
                          <a:spcPts val="0"/>
                        </a:spcAft>
                      </a:pPr>
                      <a:r>
                        <a:rPr lang="en-US" sz="2000" dirty="0" smtClean="0">
                          <a:solidFill>
                            <a:srgbClr val="000000"/>
                          </a:solidFill>
                          <a:latin typeface="+mj-lt"/>
                          <a:ea typeface="Times New Roman"/>
                          <a:cs typeface="Times New Roman"/>
                        </a:rPr>
                        <a:t>M</a:t>
                      </a:r>
                      <a:endParaRPr lang="en-US" sz="2000" dirty="0">
                        <a:latin typeface="+mj-lt"/>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mj-lt"/>
                          <a:ea typeface="Times New Roman"/>
                          <a:cs typeface="Times New Roman"/>
                        </a:rPr>
                        <a:t>75</a:t>
                      </a:r>
                      <a:endParaRPr lang="en-US" sz="2000">
                        <a:latin typeface="+mj-lt"/>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2.17</a:t>
                      </a:r>
                      <a:endParaRPr lang="en-US" sz="2000" dirty="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5.32</a:t>
                      </a:r>
                      <a:endParaRPr lang="en-US" sz="2000" dirty="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r>
                        <a:rPr lang="en-US" sz="2000" dirty="0" smtClean="0">
                          <a:solidFill>
                            <a:srgbClr val="000000"/>
                          </a:solidFill>
                          <a:latin typeface="+mj-lt"/>
                          <a:ea typeface="Times New Roman"/>
                          <a:cs typeface="Times New Roman"/>
                        </a:rPr>
                        <a:t>0.088</a:t>
                      </a:r>
                      <a:endParaRPr lang="en-US" sz="2000" dirty="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r>
                        <a:rPr lang="en-US" sz="2000" dirty="0" smtClean="0">
                          <a:solidFill>
                            <a:srgbClr val="000000"/>
                          </a:solidFill>
                          <a:latin typeface="+mj-lt"/>
                          <a:ea typeface="Times New Roman"/>
                          <a:cs typeface="Times New Roman"/>
                        </a:rPr>
                        <a:t>63.62 </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r>
                        <a:rPr lang="en-US" sz="2000" dirty="0" smtClean="0">
                          <a:solidFill>
                            <a:srgbClr val="000000"/>
                          </a:solidFill>
                          <a:latin typeface="+mj-lt"/>
                          <a:ea typeface="Times New Roman"/>
                          <a:cs typeface="Times New Roman"/>
                        </a:rPr>
                        <a:t>0.93</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927355">
                <a:tc vMerge="1">
                  <a:txBody>
                    <a:bodyPr/>
                    <a:lstStyle/>
                    <a:p>
                      <a:endParaRPr lang="en-US"/>
                    </a:p>
                  </a:txBody>
                  <a:tcPr/>
                </a:tc>
                <a:tc>
                  <a:txBody>
                    <a:bodyPr/>
                    <a:lstStyle/>
                    <a:p>
                      <a:pPr marL="0" marR="0">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nSpc>
                          <a:spcPts val="1600"/>
                        </a:lnSpc>
                        <a:spcBef>
                          <a:spcPts val="0"/>
                        </a:spcBef>
                        <a:spcAft>
                          <a:spcPts val="0"/>
                        </a:spcAft>
                      </a:pPr>
                      <a:r>
                        <a:rPr lang="en-US" sz="2000" dirty="0" smtClean="0">
                          <a:solidFill>
                            <a:srgbClr val="000000"/>
                          </a:solidFill>
                          <a:latin typeface="+mj-lt"/>
                          <a:ea typeface="Times New Roman"/>
                          <a:cs typeface="Times New Roman"/>
                        </a:rPr>
                        <a:t>F</a:t>
                      </a:r>
                      <a:endParaRPr lang="en-US" sz="2000" dirty="0">
                        <a:latin typeface="+mj-lt"/>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mj-lt"/>
                          <a:ea typeface="Times New Roman"/>
                          <a:cs typeface="Times New Roman"/>
                        </a:rPr>
                        <a:t>38</a:t>
                      </a:r>
                      <a:endParaRPr lang="en-US" sz="2000">
                        <a:latin typeface="+mj-lt"/>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mj-lt"/>
                          <a:ea typeface="Times New Roman"/>
                          <a:cs typeface="Times New Roman"/>
                        </a:rPr>
                        <a:t>2.0</a:t>
                      </a:r>
                      <a:endParaRPr lang="en-US" sz="200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6.40</a:t>
                      </a:r>
                      <a:endParaRPr lang="en-US" sz="2000" dirty="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endParaRPr lang="en-US" sz="2000">
                        <a:solidFill>
                          <a:srgbClr val="000000"/>
                        </a:solidFill>
                        <a:latin typeface="+mj-lt"/>
                        <a:ea typeface="Times New Roman"/>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endParaRPr lang="en-US" sz="2000" dirty="0">
                        <a:solidFill>
                          <a:srgbClr val="000000"/>
                        </a:solidFill>
                        <a:latin typeface="+mj-lt"/>
                        <a:ea typeface="Times New Roman"/>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endParaRPr lang="en-US" sz="2000" dirty="0">
                        <a:solidFill>
                          <a:srgbClr val="000000"/>
                        </a:solidFill>
                        <a:latin typeface="+mj-lt"/>
                        <a:ea typeface="Times New Roman"/>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Chart 2"/>
          <p:cNvPicPr>
            <a:picLocks noChangeArrowheads="1"/>
          </p:cNvPicPr>
          <p:nvPr/>
        </p:nvPicPr>
        <p:blipFill>
          <a:blip r:embed="rId2"/>
          <a:srcRect/>
          <a:stretch>
            <a:fillRect/>
          </a:stretch>
        </p:blipFill>
        <p:spPr bwMode="auto">
          <a:xfrm>
            <a:off x="357158" y="214290"/>
            <a:ext cx="8215370" cy="2071702"/>
          </a:xfrm>
          <a:prstGeom prst="rect">
            <a:avLst/>
          </a:prstGeom>
          <a:noFill/>
          <a:ln w="9525">
            <a:noFill/>
            <a:miter lim="800000"/>
            <a:headEnd/>
            <a:tailEnd/>
          </a:ln>
        </p:spPr>
      </p:pic>
      <p:sp>
        <p:nvSpPr>
          <p:cNvPr id="5" name="Content Placeholder 2"/>
          <p:cNvSpPr>
            <a:spLocks noGrp="1"/>
          </p:cNvSpPr>
          <p:nvPr>
            <p:ph sz="quarter" idx="1"/>
          </p:nvPr>
        </p:nvSpPr>
        <p:spPr>
          <a:xfrm>
            <a:off x="457200" y="2714620"/>
            <a:ext cx="8115328" cy="3857652"/>
          </a:xfrm>
        </p:spPr>
        <p:txBody>
          <a:bodyPr/>
          <a:lstStyle/>
          <a:p>
            <a:pPr lvl="0" fontAlgn="base"/>
            <a:r>
              <a:rPr lang="en-IN" dirty="0" smtClean="0"/>
              <a:t>The overall </a:t>
            </a:r>
            <a:r>
              <a:rPr lang="en-IN" dirty="0" smtClean="0"/>
              <a:t>mean of difference of CME scores </a:t>
            </a:r>
            <a:r>
              <a:rPr lang="en-IN" dirty="0" smtClean="0"/>
              <a:t>of </a:t>
            </a:r>
            <a:r>
              <a:rPr lang="en-IN" dirty="0" smtClean="0"/>
              <a:t> </a:t>
            </a:r>
            <a:r>
              <a:rPr lang="en-IN" dirty="0" smtClean="0"/>
              <a:t>males is slightly more than females.</a:t>
            </a:r>
          </a:p>
          <a:p>
            <a:pPr lvl="0" fontAlgn="base"/>
            <a:endParaRPr lang="en-US" b="1" dirty="0" smtClean="0"/>
          </a:p>
          <a:p>
            <a:r>
              <a:rPr lang="en-IN" dirty="0" smtClean="0"/>
              <a:t>Independent t-Test  shows that above mentioned values were not significant </a:t>
            </a:r>
            <a:r>
              <a:rPr lang="en-IN" dirty="0" smtClean="0"/>
              <a:t>as value </a:t>
            </a:r>
            <a:r>
              <a:rPr lang="en-IN" dirty="0" smtClean="0"/>
              <a:t>of significance in this case is 0.93 ( which is greater than 0.05) so effectiveness of CME cannot be categorised </a:t>
            </a:r>
            <a:r>
              <a:rPr lang="en-IN" dirty="0" smtClean="0"/>
              <a:t>gender-</a:t>
            </a:r>
            <a:r>
              <a:rPr lang="en-IN" dirty="0" err="1" smtClean="0"/>
              <a:t>vise</a:t>
            </a:r>
            <a:r>
              <a:rPr lang="en-IN" dirty="0" smtClean="0"/>
              <a:t> (according </a:t>
            </a:r>
            <a:r>
              <a:rPr lang="en-IN" dirty="0" smtClean="0"/>
              <a:t>to Males or </a:t>
            </a:r>
            <a:r>
              <a:rPr lang="en-IN" dirty="0" smtClean="0"/>
              <a:t>Females)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2" y="274638"/>
            <a:ext cx="8501090" cy="1143000"/>
          </a:xfrm>
        </p:spPr>
        <p:txBody>
          <a:bodyPr>
            <a:normAutofit fontScale="90000"/>
          </a:bodyPr>
          <a:lstStyle/>
          <a:p>
            <a:r>
              <a:rPr lang="en-US" b="1" dirty="0" smtClean="0"/>
              <a:t>Knowledge gained among different subgroups of radiology resident doctors</a:t>
            </a:r>
            <a:endParaRPr lang="en-US" b="1" dirty="0"/>
          </a:p>
        </p:txBody>
      </p:sp>
      <p:graphicFrame>
        <p:nvGraphicFramePr>
          <p:cNvPr id="4" name="Table 3"/>
          <p:cNvGraphicFramePr>
            <a:graphicFrameLocks noGrp="1"/>
          </p:cNvGraphicFramePr>
          <p:nvPr/>
        </p:nvGraphicFramePr>
        <p:xfrm>
          <a:off x="571473" y="2071678"/>
          <a:ext cx="7858179" cy="3962212"/>
        </p:xfrm>
        <a:graphic>
          <a:graphicData uri="http://schemas.openxmlformats.org/drawingml/2006/table">
            <a:tbl>
              <a:tblPr/>
              <a:tblGrid>
                <a:gridCol w="214313"/>
                <a:gridCol w="1640483"/>
                <a:gridCol w="788409"/>
                <a:gridCol w="1041681"/>
                <a:gridCol w="1162956"/>
                <a:gridCol w="1010073"/>
                <a:gridCol w="962501"/>
                <a:gridCol w="1037763"/>
              </a:tblGrid>
              <a:tr h="974919">
                <a:tc gridSpan="6">
                  <a:txBody>
                    <a:bodyPr/>
                    <a:lstStyle/>
                    <a:p>
                      <a:pPr marL="0" marR="0" algn="ctr">
                        <a:lnSpc>
                          <a:spcPts val="1600"/>
                        </a:lnSpc>
                        <a:spcBef>
                          <a:spcPts val="0"/>
                        </a:spcBef>
                        <a:spcAft>
                          <a:spcPts val="0"/>
                        </a:spcAft>
                      </a:pPr>
                      <a:r>
                        <a:rPr lang="en-US" sz="2000" dirty="0" smtClean="0">
                          <a:solidFill>
                            <a:srgbClr val="000000"/>
                          </a:solidFill>
                          <a:latin typeface="+mj-lt"/>
                          <a:ea typeface="Times New Roman"/>
                          <a:cs typeface="Times New Roman"/>
                        </a:rPr>
                        <a:t>Statistics </a:t>
                      </a:r>
                      <a:r>
                        <a:rPr lang="en-US" sz="2000" dirty="0">
                          <a:solidFill>
                            <a:srgbClr val="000000"/>
                          </a:solidFill>
                          <a:latin typeface="+mj-lt"/>
                          <a:ea typeface="Times New Roman"/>
                          <a:cs typeface="Times New Roman"/>
                        </a:rPr>
                        <a:t>of Doctors working in Government and Private Hospital</a:t>
                      </a:r>
                      <a:endParaRPr lang="en-US" sz="2000" dirty="0">
                        <a:latin typeface="+mj-lt"/>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ts val="1600"/>
                        </a:lnSpc>
                        <a:spcBef>
                          <a:spcPts val="0"/>
                        </a:spcBef>
                        <a:spcAft>
                          <a:spcPts val="0"/>
                        </a:spcAft>
                      </a:pPr>
                      <a:endParaRPr lang="en-US" sz="2000">
                        <a:solidFill>
                          <a:srgbClr val="000000"/>
                        </a:solidFill>
                        <a:latin typeface="+mj-lt"/>
                        <a:ea typeface="Times New Roman"/>
                        <a:cs typeface="Times New Roman"/>
                      </a:endParaRPr>
                    </a:p>
                  </a:txBody>
                  <a:tcPr marL="19050" marR="19050" marT="0" marB="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a:solidFill>
                          <a:srgbClr val="000000"/>
                        </a:solidFill>
                        <a:latin typeface="+mj-lt"/>
                        <a:ea typeface="Times New Roman"/>
                        <a:cs typeface="Times New Roman"/>
                      </a:endParaRPr>
                    </a:p>
                  </a:txBody>
                  <a:tcPr marL="19050" marR="19050" marT="0" marB="0">
                    <a:lnL>
                      <a:noFill/>
                    </a:lnL>
                    <a:lnR>
                      <a:noFill/>
                    </a:lnR>
                    <a:lnT>
                      <a:noFill/>
                    </a:lnT>
                    <a:lnB w="28575" cap="flat" cmpd="sng" algn="ctr">
                      <a:solidFill>
                        <a:srgbClr val="000000"/>
                      </a:solidFill>
                      <a:prstDash val="solid"/>
                      <a:round/>
                      <a:headEnd type="none" w="med" len="med"/>
                      <a:tailEnd type="none" w="med" len="med"/>
                    </a:lnB>
                    <a:solidFill>
                      <a:srgbClr val="FFFFFF"/>
                    </a:solidFill>
                  </a:tcPr>
                </a:tc>
              </a:tr>
              <a:tr h="1003654">
                <a:tc>
                  <a:txBody>
                    <a:bodyPr/>
                    <a:lstStyle/>
                    <a:p>
                      <a:pPr marL="0" marR="0">
                        <a:lnSpc>
                          <a:spcPct val="115000"/>
                        </a:lnSpc>
                        <a:spcBef>
                          <a:spcPts val="0"/>
                        </a:spcBef>
                        <a:spcAft>
                          <a:spcPts val="0"/>
                        </a:spcAft>
                      </a:pPr>
                      <a:endParaRPr lang="en-US" sz="1200">
                        <a:latin typeface="Times New Roman"/>
                        <a:ea typeface="Times New Roman"/>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r>
                        <a:rPr lang="en-US" sz="2000" dirty="0">
                          <a:solidFill>
                            <a:srgbClr val="000000"/>
                          </a:solidFill>
                          <a:latin typeface="+mj-lt"/>
                          <a:ea typeface="Times New Roman"/>
                          <a:cs typeface="Times New Roman"/>
                        </a:rPr>
                        <a:t>Hospital</a:t>
                      </a:r>
                      <a:endParaRPr lang="en-US" sz="2000" dirty="0">
                        <a:latin typeface="+mj-lt"/>
                        <a:ea typeface="Calibri"/>
                        <a:cs typeface="Times New Roman"/>
                      </a:endParaRPr>
                    </a:p>
                  </a:txBody>
                  <a:tcPr marL="19050" marR="19050" marT="19050" marB="19050" anchor="b">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dirty="0">
                          <a:solidFill>
                            <a:srgbClr val="000000"/>
                          </a:solidFill>
                          <a:latin typeface="+mj-lt"/>
                          <a:ea typeface="Times New Roman"/>
                          <a:cs typeface="Times New Roman"/>
                        </a:rPr>
                        <a:t>N</a:t>
                      </a:r>
                      <a:endParaRPr lang="en-US" sz="2000" dirty="0">
                        <a:latin typeface="+mj-lt"/>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a:solidFill>
                            <a:srgbClr val="000000"/>
                          </a:solidFill>
                          <a:latin typeface="+mj-lt"/>
                          <a:ea typeface="Times New Roman"/>
                          <a:cs typeface="Times New Roman"/>
                        </a:rPr>
                        <a:t>Mean</a:t>
                      </a:r>
                      <a:endParaRPr lang="en-US" sz="2000">
                        <a:latin typeface="+mj-lt"/>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a:solidFill>
                            <a:srgbClr val="000000"/>
                          </a:solidFill>
                          <a:latin typeface="+mj-lt"/>
                          <a:ea typeface="Times New Roman"/>
                          <a:cs typeface="Times New Roman"/>
                        </a:rPr>
                        <a:t>Std. Deviation</a:t>
                      </a:r>
                      <a:endParaRPr lang="en-US" sz="2000">
                        <a:latin typeface="+mj-lt"/>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2000">
                          <a:solidFill>
                            <a:srgbClr val="000000"/>
                          </a:solidFill>
                          <a:latin typeface="+mj-lt"/>
                          <a:ea typeface="Times New Roman"/>
                          <a:cs typeface="Times New Roman"/>
                        </a:rPr>
                        <a:t>t</a:t>
                      </a:r>
                      <a:endParaRPr lang="en-US" sz="2000">
                        <a:latin typeface="+mj-lt"/>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r>
                        <a:rPr lang="en-US" sz="2000" dirty="0" err="1" smtClean="0">
                          <a:solidFill>
                            <a:srgbClr val="000000"/>
                          </a:solidFill>
                          <a:latin typeface="+mj-lt"/>
                          <a:ea typeface="Times New Roman"/>
                          <a:cs typeface="Times New Roman"/>
                        </a:rPr>
                        <a:t>df</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ctr">
                        <a:lnSpc>
                          <a:spcPts val="1600"/>
                        </a:lnSpc>
                        <a:spcBef>
                          <a:spcPts val="0"/>
                        </a:spcBef>
                        <a:spcAft>
                          <a:spcPts val="0"/>
                        </a:spcAft>
                      </a:pPr>
                      <a:r>
                        <a:rPr lang="en-US" sz="2000" dirty="0" smtClean="0">
                          <a:solidFill>
                            <a:srgbClr val="000000"/>
                          </a:solidFill>
                          <a:latin typeface="+mj-lt"/>
                          <a:ea typeface="Times New Roman"/>
                          <a:cs typeface="Times New Roman"/>
                        </a:rPr>
                        <a:t>sig</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1008720">
                <a:tc rowSpan="2">
                  <a:txBody>
                    <a:bodyPr/>
                    <a:lstStyle/>
                    <a:p>
                      <a:pPr marL="0" marR="0">
                        <a:lnSpc>
                          <a:spcPts val="1600"/>
                        </a:lnSpc>
                        <a:spcBef>
                          <a:spcPts val="0"/>
                        </a:spcBef>
                        <a:spcAft>
                          <a:spcPts val="0"/>
                        </a:spcAft>
                      </a:pPr>
                      <a:endParaRPr lang="en-US" sz="900">
                        <a:solidFill>
                          <a:srgbClr val="000000"/>
                        </a:solidFill>
                        <a:latin typeface="Arial"/>
                        <a:ea typeface="Times New Roman"/>
                        <a:cs typeface="Times New Roman"/>
                      </a:endParaRPr>
                    </a:p>
                  </a:txBody>
                  <a:tcPr marL="19050" marR="19050" marT="19050" marB="1905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nSpc>
                          <a:spcPts val="1600"/>
                        </a:lnSpc>
                        <a:spcBef>
                          <a:spcPts val="0"/>
                        </a:spcBef>
                        <a:spcAft>
                          <a:spcPts val="0"/>
                        </a:spcAft>
                      </a:pPr>
                      <a:r>
                        <a:rPr lang="en-US" sz="2000" dirty="0" smtClean="0">
                          <a:solidFill>
                            <a:srgbClr val="000000"/>
                          </a:solidFill>
                          <a:latin typeface="+mj-lt"/>
                          <a:ea typeface="Times New Roman"/>
                          <a:cs typeface="Times New Roman"/>
                        </a:rPr>
                        <a:t>Private</a:t>
                      </a:r>
                      <a:endParaRPr lang="en-US" sz="2000" dirty="0">
                        <a:latin typeface="+mj-lt"/>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94</a:t>
                      </a:r>
                      <a:endParaRPr lang="en-US" sz="2000" dirty="0">
                        <a:latin typeface="+mj-lt"/>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1.60</a:t>
                      </a:r>
                      <a:endParaRPr lang="en-US" sz="2000" dirty="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5.49</a:t>
                      </a:r>
                      <a:endParaRPr lang="en-US" sz="2000" dirty="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a:solidFill>
                          <a:srgbClr val="000000"/>
                        </a:solidFill>
                        <a:latin typeface="+mj-lt"/>
                        <a:ea typeface="Times New Roman"/>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a:solidFill>
                          <a:srgbClr val="000000"/>
                        </a:solidFill>
                        <a:latin typeface="+mj-lt"/>
                        <a:ea typeface="Times New Roman"/>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gn="r">
                        <a:lnSpc>
                          <a:spcPts val="1600"/>
                        </a:lnSpc>
                        <a:spcBef>
                          <a:spcPts val="0"/>
                        </a:spcBef>
                        <a:spcAft>
                          <a:spcPts val="0"/>
                        </a:spcAft>
                      </a:pPr>
                      <a:r>
                        <a:rPr lang="en-US" sz="2000" dirty="0" smtClean="0">
                          <a:solidFill>
                            <a:srgbClr val="000000"/>
                          </a:solidFill>
                          <a:latin typeface="+mj-lt"/>
                          <a:ea typeface="Times New Roman"/>
                          <a:cs typeface="Times New Roman"/>
                        </a:rPr>
                        <a:t>0.083</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974919">
                <a:tc vMerge="1">
                  <a:txBody>
                    <a:bodyPr/>
                    <a:lstStyle/>
                    <a:p>
                      <a:endParaRPr lang="en-US"/>
                    </a:p>
                  </a:txBody>
                  <a:tcPr/>
                </a:tc>
                <a:tc>
                  <a:txBody>
                    <a:bodyPr/>
                    <a:lstStyle/>
                    <a:p>
                      <a:pPr marL="0" marR="0">
                        <a:lnSpc>
                          <a:spcPts val="1600"/>
                        </a:lnSpc>
                        <a:spcBef>
                          <a:spcPts val="0"/>
                        </a:spcBef>
                        <a:spcAft>
                          <a:spcPts val="0"/>
                        </a:spcAft>
                      </a:pPr>
                      <a:endParaRPr lang="en-US" sz="2000" dirty="0" smtClean="0">
                        <a:solidFill>
                          <a:srgbClr val="000000"/>
                        </a:solidFill>
                        <a:latin typeface="+mj-lt"/>
                        <a:ea typeface="Times New Roman"/>
                        <a:cs typeface="Times New Roman"/>
                      </a:endParaRPr>
                    </a:p>
                    <a:p>
                      <a:pPr marL="0" marR="0">
                        <a:lnSpc>
                          <a:spcPts val="1600"/>
                        </a:lnSpc>
                        <a:spcBef>
                          <a:spcPts val="0"/>
                        </a:spcBef>
                        <a:spcAft>
                          <a:spcPts val="0"/>
                        </a:spcAft>
                      </a:pPr>
                      <a:r>
                        <a:rPr lang="en-US" sz="2000" dirty="0" smtClean="0">
                          <a:solidFill>
                            <a:srgbClr val="000000"/>
                          </a:solidFill>
                          <a:latin typeface="+mj-lt"/>
                          <a:ea typeface="Times New Roman"/>
                          <a:cs typeface="Times New Roman"/>
                        </a:rPr>
                        <a:t>Government</a:t>
                      </a:r>
                      <a:endParaRPr lang="en-US" sz="2000" dirty="0">
                        <a:latin typeface="+mj-lt"/>
                        <a:ea typeface="Calibri"/>
                        <a:cs typeface="Times New Roman"/>
                      </a:endParaRP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mj-lt"/>
                          <a:ea typeface="Times New Roman"/>
                          <a:cs typeface="Times New Roman"/>
                        </a:rPr>
                        <a:t>19</a:t>
                      </a:r>
                      <a:endParaRPr lang="en-US" sz="2000">
                        <a:latin typeface="+mj-lt"/>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a:solidFill>
                            <a:srgbClr val="000000"/>
                          </a:solidFill>
                          <a:latin typeface="+mj-lt"/>
                          <a:ea typeface="Times New Roman"/>
                          <a:cs typeface="Times New Roman"/>
                        </a:rPr>
                        <a:t>4.36</a:t>
                      </a:r>
                      <a:endParaRPr lang="en-US" sz="200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6.18</a:t>
                      </a:r>
                      <a:endParaRPr lang="en-US" sz="2000" dirty="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-1.80</a:t>
                      </a:r>
                      <a:endParaRPr lang="en-US" sz="2000" dirty="0">
                        <a:latin typeface="+mj-lt"/>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r>
                        <a:rPr lang="en-US" sz="2000" dirty="0">
                          <a:solidFill>
                            <a:srgbClr val="000000"/>
                          </a:solidFill>
                          <a:latin typeface="+mj-lt"/>
                          <a:ea typeface="Times New Roman"/>
                          <a:cs typeface="Times New Roman"/>
                        </a:rPr>
                        <a:t>24.08</a:t>
                      </a:r>
                      <a:endParaRPr lang="en-US" sz="2000" dirty="0">
                        <a:latin typeface="+mj-lt"/>
                        <a:ea typeface="Calibri"/>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r">
                        <a:lnSpc>
                          <a:spcPts val="1600"/>
                        </a:lnSpc>
                        <a:spcBef>
                          <a:spcPts val="0"/>
                        </a:spcBef>
                        <a:spcAft>
                          <a:spcPts val="0"/>
                        </a:spcAft>
                      </a:pPr>
                      <a:endParaRPr lang="en-US" sz="2000" dirty="0">
                        <a:solidFill>
                          <a:srgbClr val="000000"/>
                        </a:solidFill>
                        <a:latin typeface="+mj-lt"/>
                        <a:ea typeface="Times New Roman"/>
                        <a:cs typeface="Times New Roman"/>
                      </a:endParaRPr>
                    </a:p>
                  </a:txBody>
                  <a:tcPr marL="19050" marR="1905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Chart 3"/>
          <p:cNvPicPr>
            <a:picLocks noChangeArrowheads="1"/>
          </p:cNvPicPr>
          <p:nvPr/>
        </p:nvPicPr>
        <p:blipFill>
          <a:blip r:embed="rId2"/>
          <a:srcRect/>
          <a:stretch>
            <a:fillRect/>
          </a:stretch>
        </p:blipFill>
        <p:spPr bwMode="auto">
          <a:xfrm>
            <a:off x="642910" y="285728"/>
            <a:ext cx="7715304" cy="2428892"/>
          </a:xfrm>
          <a:prstGeom prst="rect">
            <a:avLst/>
          </a:prstGeom>
          <a:noFill/>
          <a:ln w="9525">
            <a:noFill/>
            <a:miter lim="800000"/>
            <a:headEnd/>
            <a:tailEnd/>
          </a:ln>
        </p:spPr>
      </p:pic>
      <p:sp>
        <p:nvSpPr>
          <p:cNvPr id="5" name="Content Placeholder 2"/>
          <p:cNvSpPr>
            <a:spLocks noGrp="1"/>
          </p:cNvSpPr>
          <p:nvPr>
            <p:ph sz="quarter" idx="1"/>
          </p:nvPr>
        </p:nvSpPr>
        <p:spPr>
          <a:xfrm>
            <a:off x="457200" y="3000372"/>
            <a:ext cx="8115328" cy="3473580"/>
          </a:xfrm>
        </p:spPr>
        <p:txBody>
          <a:bodyPr>
            <a:normAutofit lnSpcReduction="10000"/>
          </a:bodyPr>
          <a:lstStyle/>
          <a:p>
            <a:pPr lvl="0" fontAlgn="base"/>
            <a:r>
              <a:rPr lang="en-IN" dirty="0" smtClean="0"/>
              <a:t>The overall mean of difference of CME scores of Resident doctors working in Private Hospitals was 1.6 while in Government Hospitals was 4.3 showing better knowledge and gaining power of MD delegates</a:t>
            </a:r>
            <a:r>
              <a:rPr lang="en-IN" dirty="0" smtClean="0"/>
              <a:t>.</a:t>
            </a:r>
          </a:p>
          <a:p>
            <a:pPr lvl="0" fontAlgn="base"/>
            <a:endParaRPr lang="en-US" b="1" dirty="0" smtClean="0"/>
          </a:p>
          <a:p>
            <a:pPr lvl="0" fontAlgn="base"/>
            <a:r>
              <a:rPr lang="en-IN" dirty="0" smtClean="0"/>
              <a:t>The Independent t-test value was 0.083 which was more than 0.05 showing there was no effect on CME scores whether resident doctors were working in government or private hospital.</a:t>
            </a:r>
            <a:endParaRPr lang="en-US" b="1" dirty="0" smtClean="0"/>
          </a:p>
          <a:p>
            <a:pPr fontAlgn="base"/>
            <a:endParaRPr lang="en-US" b="1"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2594"/>
          </a:xfrm>
        </p:spPr>
        <p:txBody>
          <a:bodyPr/>
          <a:lstStyle/>
          <a:p>
            <a:pPr algn="ctr"/>
            <a:r>
              <a:rPr lang="en-US" b="1" dirty="0" smtClean="0"/>
              <a:t>RECOMMENDATIONS</a:t>
            </a:r>
            <a:endParaRPr lang="en-US" b="1" dirty="0"/>
          </a:p>
        </p:txBody>
      </p:sp>
      <p:sp>
        <p:nvSpPr>
          <p:cNvPr id="3" name="Content Placeholder 2"/>
          <p:cNvSpPr>
            <a:spLocks noGrp="1"/>
          </p:cNvSpPr>
          <p:nvPr>
            <p:ph sz="quarter" idx="1"/>
          </p:nvPr>
        </p:nvSpPr>
        <p:spPr>
          <a:xfrm>
            <a:off x="457200" y="928670"/>
            <a:ext cx="8115328" cy="5715040"/>
          </a:xfrm>
        </p:spPr>
        <p:txBody>
          <a:bodyPr>
            <a:normAutofit fontScale="92500" lnSpcReduction="10000"/>
          </a:bodyPr>
          <a:lstStyle/>
          <a:p>
            <a:pPr fontAlgn="base">
              <a:buNone/>
            </a:pPr>
            <a:r>
              <a:rPr lang="en-IN" b="1" dirty="0" smtClean="0"/>
              <a:t> </a:t>
            </a:r>
            <a:endParaRPr lang="en-US" b="1" dirty="0" smtClean="0"/>
          </a:p>
          <a:p>
            <a:pPr lvl="0" fontAlgn="base"/>
            <a:r>
              <a:rPr lang="en-IN" dirty="0" smtClean="0"/>
              <a:t>Most of resident doctors who attended CME are from North Region showing accessibility to venue is important factor so CME should be organized region wise for native candidates.</a:t>
            </a:r>
            <a:endParaRPr lang="en-US" b="1" dirty="0" smtClean="0"/>
          </a:p>
          <a:p>
            <a:pPr lvl="0" fontAlgn="base"/>
            <a:r>
              <a:rPr lang="en-IN" dirty="0" smtClean="0"/>
              <a:t>The  mean of  Post CME Assessment scores are more than Pre CME assessment scores showing considerable improvement in knowledge of resident doctors so CME should be organized more periodically for benefit of doctors.</a:t>
            </a:r>
            <a:endParaRPr lang="en-US" b="1" dirty="0" smtClean="0"/>
          </a:p>
          <a:p>
            <a:pPr lvl="0" fontAlgn="base"/>
            <a:r>
              <a:rPr lang="en-IN" dirty="0" smtClean="0"/>
              <a:t>Topic of CME should be focussed on outcomes that are considered important for physicians.</a:t>
            </a:r>
            <a:endParaRPr lang="en-US" b="1" dirty="0" smtClean="0"/>
          </a:p>
          <a:p>
            <a:pPr lvl="0" fontAlgn="base"/>
            <a:r>
              <a:rPr lang="en-IN" dirty="0" smtClean="0"/>
              <a:t>CME should be made more interactive, interesting by using newer methods rather than simple learning sessions.</a:t>
            </a:r>
            <a:endParaRPr lang="en-US" b="1" dirty="0" smtClean="0"/>
          </a:p>
          <a:p>
            <a:pPr lvl="0" fontAlgn="base"/>
            <a:r>
              <a:rPr lang="en-IN" dirty="0" smtClean="0"/>
              <a:t>Web Based CME should be organized to increase accessibility of resident doctors to attend CME from their native place.</a:t>
            </a:r>
            <a:endParaRPr lang="en-US" b="1" dirty="0" smtClean="0"/>
          </a:p>
          <a:p>
            <a:pPr lvl="0" fontAlgn="base"/>
            <a:endParaRPr lang="en-US" b="1" dirty="0" smtClean="0"/>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LIMITATIONS</a:t>
            </a:r>
            <a:endParaRPr lang="en-US" b="1" dirty="0"/>
          </a:p>
        </p:txBody>
      </p:sp>
      <p:sp>
        <p:nvSpPr>
          <p:cNvPr id="3" name="Content Placeholder 2"/>
          <p:cNvSpPr>
            <a:spLocks noGrp="1"/>
          </p:cNvSpPr>
          <p:nvPr>
            <p:ph sz="quarter" idx="1"/>
          </p:nvPr>
        </p:nvSpPr>
        <p:spPr/>
        <p:txBody>
          <a:bodyPr/>
          <a:lstStyle/>
          <a:p>
            <a:pPr lvl="0" fontAlgn="base"/>
            <a:r>
              <a:rPr lang="en-IN" dirty="0" smtClean="0"/>
              <a:t>Only immediate knowledge aspects of resident doctors were reviewed in the study to prove effectiveness of the CME .</a:t>
            </a:r>
          </a:p>
          <a:p>
            <a:pPr lvl="0" fontAlgn="base"/>
            <a:endParaRPr lang="en-US" b="1" dirty="0" smtClean="0"/>
          </a:p>
          <a:p>
            <a:pPr lvl="0"/>
            <a:r>
              <a:rPr lang="en-IN" dirty="0" smtClean="0"/>
              <a:t>Skills gained &amp; change in physician attitudes, behaviour &amp; clinical practice outcomes were not reviewed in study. </a:t>
            </a:r>
            <a:endParaRPr lang="en-US" dirty="0" smtClean="0"/>
          </a:p>
          <a:p>
            <a:pPr fontAlgn="base">
              <a:buNone/>
            </a:pPr>
            <a:r>
              <a:rPr lang="en-IN" b="1" dirty="0" smtClean="0"/>
              <a:t> </a:t>
            </a:r>
            <a:endParaRPr lang="en-US" b="1"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lstStyle/>
          <a:p>
            <a:pPr algn="ctr"/>
            <a:r>
              <a:rPr lang="en-US" b="1" dirty="0" smtClean="0"/>
              <a:t>CONCLUSION</a:t>
            </a:r>
            <a:endParaRPr lang="en-US" b="1" dirty="0"/>
          </a:p>
        </p:txBody>
      </p:sp>
      <p:sp>
        <p:nvSpPr>
          <p:cNvPr id="3" name="Content Placeholder 2"/>
          <p:cNvSpPr>
            <a:spLocks noGrp="1"/>
          </p:cNvSpPr>
          <p:nvPr>
            <p:ph sz="quarter" idx="1"/>
          </p:nvPr>
        </p:nvSpPr>
        <p:spPr/>
        <p:txBody>
          <a:bodyPr/>
          <a:lstStyle/>
          <a:p>
            <a:r>
              <a:rPr lang="en-IN" dirty="0" smtClean="0"/>
              <a:t>Continuing medical education (CME) appears to be effective at the acquisition and retention of knowledge, attitudes, learning, behaviours and clinical outcomes.</a:t>
            </a:r>
          </a:p>
          <a:p>
            <a:endParaRPr lang="en-IN" dirty="0" smtClean="0"/>
          </a:p>
          <a:p>
            <a:pPr fontAlgn="base"/>
            <a:r>
              <a:rPr lang="en-IN" dirty="0" smtClean="0"/>
              <a:t>CME is effective educational tool which is to be held more periodically to achieve perceptible change in knowledge outcome.</a:t>
            </a:r>
            <a:endParaRPr lang="en-US" b="1" dirty="0" smtClean="0"/>
          </a:p>
          <a:p>
            <a:pPr fontAlgn="base">
              <a:buNone/>
            </a:pPr>
            <a:endParaRPr lang="en-US" b="1" dirty="0" smtClean="0"/>
          </a:p>
          <a:p>
            <a:endParaRPr lang="en-US" b="1"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pPr algn="ctr"/>
            <a:r>
              <a:rPr lang="en-US" b="1" dirty="0" smtClean="0"/>
              <a:t>REFERNCES</a:t>
            </a:r>
            <a:endParaRPr lang="en-US" b="1" dirty="0"/>
          </a:p>
        </p:txBody>
      </p:sp>
      <p:sp>
        <p:nvSpPr>
          <p:cNvPr id="3" name="Content Placeholder 2"/>
          <p:cNvSpPr>
            <a:spLocks noGrp="1"/>
          </p:cNvSpPr>
          <p:nvPr>
            <p:ph sz="quarter" idx="1"/>
          </p:nvPr>
        </p:nvSpPr>
        <p:spPr>
          <a:xfrm>
            <a:off x="457200" y="1142984"/>
            <a:ext cx="8043890" cy="5330968"/>
          </a:xfrm>
        </p:spPr>
        <p:txBody>
          <a:bodyPr>
            <a:normAutofit fontScale="32500" lnSpcReduction="20000"/>
          </a:bodyPr>
          <a:lstStyle/>
          <a:p>
            <a:r>
              <a:rPr lang="en-IN" sz="4900" dirty="0" smtClean="0"/>
              <a:t>[1] Bennett NL, Davis DA, </a:t>
            </a:r>
            <a:r>
              <a:rPr lang="en-IN" sz="4900" dirty="0" err="1" smtClean="0"/>
              <a:t>Easterling</a:t>
            </a:r>
            <a:r>
              <a:rPr lang="en-IN" sz="4900" dirty="0" smtClean="0"/>
              <a:t> WE </a:t>
            </a:r>
            <a:r>
              <a:rPr lang="en-IN" sz="4900" dirty="0" err="1" smtClean="0"/>
              <a:t>Jr</a:t>
            </a:r>
            <a:r>
              <a:rPr lang="en-IN" sz="4900" dirty="0" smtClean="0"/>
              <a:t>, </a:t>
            </a:r>
            <a:r>
              <a:rPr lang="en-IN" sz="4900" dirty="0" err="1" smtClean="0"/>
              <a:t>Friedmann</a:t>
            </a:r>
            <a:r>
              <a:rPr lang="en-IN" sz="4900" dirty="0" smtClean="0"/>
              <a:t> P, Green JS, </a:t>
            </a:r>
            <a:r>
              <a:rPr lang="en-IN" sz="4900" dirty="0" err="1" smtClean="0"/>
              <a:t>Koeppen</a:t>
            </a:r>
            <a:r>
              <a:rPr lang="en-IN" sz="4900" dirty="0" smtClean="0"/>
              <a:t> BM, </a:t>
            </a:r>
            <a:r>
              <a:rPr lang="en-IN" sz="4900" dirty="0" err="1" smtClean="0"/>
              <a:t>Mazmanian</a:t>
            </a:r>
            <a:r>
              <a:rPr lang="en-IN" sz="4900" dirty="0" smtClean="0"/>
              <a:t> PE, Waxman HS. Continuing medical education: A new vision of the professional development of physicians. Academic Medicine. 2000;75 (12):1167-1172.</a:t>
            </a:r>
          </a:p>
          <a:p>
            <a:endParaRPr lang="en-US" sz="4900" dirty="0" smtClean="0"/>
          </a:p>
          <a:p>
            <a:pPr hangingPunct="0"/>
            <a:r>
              <a:rPr lang="en-IN" sz="4900" dirty="0" smtClean="0"/>
              <a:t>[2] Abrahamson S, Baron J, Arthur S. </a:t>
            </a:r>
            <a:r>
              <a:rPr lang="en-IN" sz="4900" dirty="0" err="1" smtClean="0"/>
              <a:t>Elstein</a:t>
            </a:r>
            <a:r>
              <a:rPr lang="en-IN" sz="4900" dirty="0" smtClean="0"/>
              <a:t> AS, Hammond WP, </a:t>
            </a:r>
            <a:r>
              <a:rPr lang="en-IN" sz="4900" dirty="0" err="1" smtClean="0"/>
              <a:t>Holzman</a:t>
            </a:r>
            <a:r>
              <a:rPr lang="en-IN" sz="4900" dirty="0" smtClean="0"/>
              <a:t> GB, Marlow B, Taggart MS, </a:t>
            </a:r>
            <a:r>
              <a:rPr lang="en-IN" sz="4900" dirty="0" err="1" smtClean="0"/>
              <a:t>Schulkin</a:t>
            </a:r>
            <a:r>
              <a:rPr lang="en-IN" sz="4900" dirty="0" smtClean="0"/>
              <a:t> J. Continuing Medical Education for Life: Eight Principles. Academic Medicine. 1999; 74(12): 1288-1294.</a:t>
            </a:r>
            <a:endParaRPr lang="en-US" sz="4900" dirty="0" smtClean="0"/>
          </a:p>
          <a:p>
            <a:pPr hangingPunct="0">
              <a:buNone/>
            </a:pPr>
            <a:endParaRPr lang="en-US" sz="4900" dirty="0" smtClean="0"/>
          </a:p>
          <a:p>
            <a:pPr hangingPunct="0"/>
            <a:r>
              <a:rPr lang="en-IN" sz="4900" dirty="0" smtClean="0"/>
              <a:t>[3] O'Reilly </a:t>
            </a:r>
            <a:r>
              <a:rPr lang="en-IN" sz="4900" dirty="0" err="1" smtClean="0"/>
              <a:t>P,Tiftt</a:t>
            </a:r>
            <a:r>
              <a:rPr lang="en-IN" sz="4900" dirty="0" smtClean="0"/>
              <a:t> CP, Lena CD. Continuing medical education: 1960s to the present. Journal of Medical Education.1982;57: 819-826. </a:t>
            </a:r>
            <a:endParaRPr lang="en-US" sz="4900" dirty="0" smtClean="0"/>
          </a:p>
          <a:p>
            <a:pPr hangingPunct="0">
              <a:buNone/>
            </a:pPr>
            <a:endParaRPr lang="en-US" sz="4900" dirty="0" smtClean="0"/>
          </a:p>
          <a:p>
            <a:pPr hangingPunct="0"/>
            <a:r>
              <a:rPr lang="en-IN" sz="4900" dirty="0" smtClean="0"/>
              <a:t>[4] </a:t>
            </a:r>
            <a:r>
              <a:rPr lang="en-IN" sz="4900" dirty="0" err="1" smtClean="0"/>
              <a:t>Caplan</a:t>
            </a:r>
            <a:r>
              <a:rPr lang="en-IN" sz="4900" dirty="0" smtClean="0"/>
              <a:t> </a:t>
            </a:r>
            <a:r>
              <a:rPr lang="en-IN" sz="4900" dirty="0" err="1" smtClean="0"/>
              <a:t>RM.Measuring</a:t>
            </a:r>
            <a:r>
              <a:rPr lang="en-IN" sz="4900" dirty="0" smtClean="0"/>
              <a:t> the effectiveness of continuing medical education. Journal of Medical  Education.1973; 48:1150-1152. </a:t>
            </a:r>
            <a:endParaRPr lang="en-US" sz="4900" dirty="0" smtClean="0"/>
          </a:p>
          <a:p>
            <a:pPr hangingPunct="0"/>
            <a:endParaRPr lang="en-US" sz="4900" dirty="0" smtClean="0"/>
          </a:p>
          <a:p>
            <a:pPr hangingPunct="0"/>
            <a:r>
              <a:rPr lang="en-IN" sz="4900" dirty="0" smtClean="0"/>
              <a:t>[5] Curry L, </a:t>
            </a:r>
            <a:r>
              <a:rPr lang="en-IN" sz="4900" dirty="0" err="1" smtClean="0"/>
              <a:t>Jennett</a:t>
            </a:r>
            <a:r>
              <a:rPr lang="en-IN" sz="4900" dirty="0" smtClean="0"/>
              <a:t> P. Priorities for research in continuing medical education: a Canadian perspective. Can Med Assoc J.1984; 131: 723-724. </a:t>
            </a:r>
            <a:endParaRPr lang="en-US" sz="4900" dirty="0" smtClean="0"/>
          </a:p>
          <a:p>
            <a:pPr hangingPunct="0">
              <a:buNone/>
            </a:pPr>
            <a:r>
              <a:rPr lang="en-IN" sz="4900" dirty="0" smtClean="0"/>
              <a:t> </a:t>
            </a:r>
            <a:endParaRPr lang="en-US" sz="4900" dirty="0" smtClean="0"/>
          </a:p>
          <a:p>
            <a:pPr hangingPunct="0"/>
            <a:r>
              <a:rPr lang="en-IN" sz="4900" dirty="0" smtClean="0"/>
              <a:t>[6] Davis D. Evaluating continuing medical education: commonsense and science. Can Med Assoc J.1986; l (134):485-486</a:t>
            </a:r>
            <a:endParaRPr lang="en-US" sz="4900" dirty="0" smtClean="0"/>
          </a:p>
          <a:p>
            <a:pPr hangingPunct="0"/>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76300" y="571480"/>
            <a:ext cx="7467600" cy="4873752"/>
          </a:xfrm>
        </p:spPr>
        <p:txBody>
          <a:bodyPr>
            <a:normAutofit/>
          </a:bodyPr>
          <a:lstStyle/>
          <a:p>
            <a:pPr>
              <a:buNone/>
            </a:pPr>
            <a:r>
              <a:rPr lang="en-US" sz="4000" dirty="0" smtClean="0"/>
              <a:t>           </a:t>
            </a:r>
          </a:p>
          <a:p>
            <a:pPr>
              <a:buNone/>
            </a:pPr>
            <a:endParaRPr lang="en-US" sz="4000" dirty="0" smtClean="0"/>
          </a:p>
          <a:p>
            <a:pPr>
              <a:buNone/>
            </a:pPr>
            <a:endParaRPr lang="en-US" sz="4000" dirty="0" smtClean="0"/>
          </a:p>
          <a:p>
            <a:pPr>
              <a:buNone/>
            </a:pPr>
            <a:r>
              <a:rPr lang="en-US" sz="5400" dirty="0" smtClean="0"/>
              <a:t>       </a:t>
            </a:r>
            <a:r>
              <a:rPr lang="en-US" sz="5400" b="1" dirty="0" smtClean="0"/>
              <a:t>THANK  YOU</a:t>
            </a:r>
            <a:endParaRPr lang="en-US" sz="5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404664"/>
            <a:ext cx="8229600" cy="5760640"/>
          </a:xfrm>
        </p:spPr>
        <p:txBody>
          <a:bodyPr>
            <a:normAutofit lnSpcReduction="10000"/>
          </a:bodyPr>
          <a:lstStyle/>
          <a:p>
            <a:r>
              <a:rPr lang="en-IN" sz="2400" dirty="0" smtClean="0"/>
              <a:t>The DNB qualifications awarded by the NBE has been equated with MD &amp; MS qualifications  awarded by other Indian universities medical colleges.</a:t>
            </a:r>
          </a:p>
          <a:p>
            <a:endParaRPr lang="en-IN" sz="2400" dirty="0" smtClean="0"/>
          </a:p>
          <a:p>
            <a:r>
              <a:rPr lang="en-IN" sz="2400" dirty="0" smtClean="0"/>
              <a:t> </a:t>
            </a:r>
            <a:r>
              <a:rPr lang="en-IN" dirty="0" smtClean="0"/>
              <a:t>C</a:t>
            </a:r>
            <a:r>
              <a:rPr lang="en-IN" sz="2400" dirty="0" smtClean="0"/>
              <a:t>onducts </a:t>
            </a:r>
            <a:r>
              <a:rPr lang="en-IN" sz="2400" dirty="0" smtClean="0"/>
              <a:t>following entrance examinations</a:t>
            </a:r>
            <a:r>
              <a:rPr lang="en-IN" sz="2400" dirty="0" smtClean="0"/>
              <a:t>:-</a:t>
            </a:r>
            <a:endParaRPr lang="en-IN" sz="2400" dirty="0" smtClean="0"/>
          </a:p>
          <a:p>
            <a:pPr marL="566928" indent="-457200">
              <a:buFont typeface="+mj-lt"/>
              <a:buAutoNum type="arabicPeriod"/>
            </a:pPr>
            <a:r>
              <a:rPr lang="en-IN" sz="2400" dirty="0" smtClean="0"/>
              <a:t>Foreign medical graduate examination</a:t>
            </a:r>
          </a:p>
          <a:p>
            <a:pPr marL="566928" indent="-457200">
              <a:buFont typeface="+mj-lt"/>
              <a:buAutoNum type="arabicPeriod"/>
            </a:pPr>
            <a:r>
              <a:rPr lang="en-IN" sz="2400" dirty="0" smtClean="0"/>
              <a:t>DNB CET ( BS &amp; SS )</a:t>
            </a:r>
          </a:p>
          <a:p>
            <a:pPr marL="566928" indent="-457200">
              <a:buFont typeface="+mj-lt"/>
              <a:buAutoNum type="arabicPeriod"/>
            </a:pPr>
            <a:r>
              <a:rPr lang="en-IN" sz="2400" dirty="0" smtClean="0"/>
              <a:t>All India postgraduate medical entrance examination</a:t>
            </a:r>
          </a:p>
          <a:p>
            <a:pPr marL="566928" indent="-457200">
              <a:buFont typeface="+mj-lt"/>
              <a:buAutoNum type="arabicPeriod"/>
            </a:pPr>
            <a:r>
              <a:rPr lang="en-IN" sz="2400" dirty="0" smtClean="0"/>
              <a:t>Jharkhand postgraduate medical CET</a:t>
            </a:r>
          </a:p>
          <a:p>
            <a:pPr marL="566928" indent="-457200">
              <a:buFont typeface="+mj-lt"/>
              <a:buAutoNum type="arabicPeriod"/>
            </a:pPr>
            <a:r>
              <a:rPr lang="en-IN" sz="2400" dirty="0" smtClean="0"/>
              <a:t>Karnataka postgraduate medical CET</a:t>
            </a:r>
          </a:p>
          <a:p>
            <a:pPr marL="566928" indent="-457200">
              <a:buFont typeface="+mj-lt"/>
              <a:buAutoNum type="arabicPeriod"/>
            </a:pPr>
            <a:r>
              <a:rPr lang="en-IN" sz="2400" dirty="0" smtClean="0"/>
              <a:t> Fellowship Entrance Exam (sub specialities) </a:t>
            </a:r>
            <a:endParaRPr lang="en-IN" sz="2400" dirty="0" smtClean="0"/>
          </a:p>
          <a:p>
            <a:pPr marL="566928" indent="-457200">
              <a:buNone/>
            </a:pPr>
            <a:endParaRPr lang="en-IN" sz="2400" dirty="0" smtClean="0"/>
          </a:p>
          <a:p>
            <a:pPr marL="566928" indent="-457200"/>
            <a:r>
              <a:rPr lang="en-IN" sz="2400" dirty="0" smtClean="0"/>
              <a:t>Conducts CMEs/ workshops for DNB trainees</a:t>
            </a:r>
          </a:p>
          <a:p>
            <a:pPr marL="566928" indent="-457200">
              <a:buNone/>
            </a:pPr>
            <a:endParaRPr lang="en-IN" sz="2400" dirty="0" smtClean="0"/>
          </a:p>
          <a:p>
            <a:pPr marL="566928" indent="-457200">
              <a:buFont typeface="+mj-lt"/>
              <a:buAutoNum type="arabicPeriod"/>
            </a:pPr>
            <a:endParaRPr lang="en-IN" sz="2000" dirty="0" smtClean="0"/>
          </a:p>
          <a:p>
            <a:pPr marL="566928" indent="-457200">
              <a:buFont typeface="+mj-lt"/>
              <a:buAutoNum type="arabicPeriod"/>
            </a:pPr>
            <a:endParaRPr lang="en-IN" sz="2000" dirty="0" smtClean="0"/>
          </a:p>
          <a:p>
            <a:endParaRPr lang="en-IN" sz="2000" dirty="0" smtClean="0"/>
          </a:p>
          <a:p>
            <a:endParaRPr lang="en-IN"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IN" dirty="0" smtClean="0"/>
              <a:t/>
            </a:r>
            <a:br>
              <a:rPr lang="en-IN" dirty="0" smtClean="0"/>
            </a:br>
            <a:r>
              <a:rPr lang="en-IN" b="1" dirty="0" smtClean="0"/>
              <a:t>Key Responsibilities </a:t>
            </a:r>
            <a:r>
              <a:rPr lang="en-IN" dirty="0" smtClean="0"/>
              <a:t/>
            </a:r>
            <a:br>
              <a:rPr lang="en-IN" dirty="0" smtClean="0"/>
            </a:br>
            <a:r>
              <a:rPr lang="en-IN" dirty="0" smtClean="0"/>
              <a:t>  </a:t>
            </a:r>
            <a:endParaRPr lang="en-IN" dirty="0"/>
          </a:p>
        </p:txBody>
      </p:sp>
      <p:sp>
        <p:nvSpPr>
          <p:cNvPr id="2" name="Content Placeholder 1"/>
          <p:cNvSpPr>
            <a:spLocks noGrp="1"/>
          </p:cNvSpPr>
          <p:nvPr>
            <p:ph sz="quarter" idx="1"/>
          </p:nvPr>
        </p:nvSpPr>
        <p:spPr>
          <a:xfrm>
            <a:off x="457200" y="1600200"/>
            <a:ext cx="7972452" cy="4873752"/>
          </a:xfrm>
        </p:spPr>
        <p:txBody>
          <a:bodyPr/>
          <a:lstStyle/>
          <a:p>
            <a:r>
              <a:rPr lang="en-IN" dirty="0" smtClean="0"/>
              <a:t>Working as Research Associate in Thesis Confidential Department, NBE.</a:t>
            </a:r>
          </a:p>
          <a:p>
            <a:pPr>
              <a:buNone/>
            </a:pPr>
            <a:endParaRPr lang="en-IN" dirty="0" smtClean="0"/>
          </a:p>
          <a:p>
            <a:pPr lvl="0">
              <a:buFont typeface="Wingdings" pitchFamily="2" charset="2"/>
              <a:buChar char="Ø"/>
            </a:pPr>
            <a:r>
              <a:rPr lang="en-IN" dirty="0" smtClean="0"/>
              <a:t>Coordinating activities between various departments dealing with research. Coordinating activities between candidates and assessors.</a:t>
            </a:r>
            <a:endParaRPr lang="en-US" dirty="0" smtClean="0"/>
          </a:p>
          <a:p>
            <a:pPr lvl="0">
              <a:buFont typeface="Wingdings" pitchFamily="2" charset="2"/>
              <a:buChar char="Ø"/>
            </a:pPr>
            <a:r>
              <a:rPr lang="en-IN" dirty="0" smtClean="0"/>
              <a:t>Coordinating activities for thesis assessment with assigned expert assessors.</a:t>
            </a:r>
            <a:endParaRPr lang="en-US" dirty="0" smtClean="0"/>
          </a:p>
          <a:p>
            <a:pPr lvl="0">
              <a:buFont typeface="Wingdings" pitchFamily="2" charset="2"/>
              <a:buChar char="Ø"/>
            </a:pPr>
            <a:r>
              <a:rPr lang="en-IN" dirty="0" smtClean="0"/>
              <a:t>Maintaining database and records.</a:t>
            </a:r>
            <a:endParaRPr lang="en-US" dirty="0" smtClean="0"/>
          </a:p>
          <a:p>
            <a:pPr lvl="0">
              <a:buFont typeface="Wingdings" pitchFamily="2" charset="2"/>
              <a:buChar char="Ø"/>
            </a:pPr>
            <a:r>
              <a:rPr lang="en-IN" dirty="0" smtClean="0"/>
              <a:t>Maintaining confidentiality of thesis reports.</a:t>
            </a:r>
            <a:endParaRPr lang="en-US" dirty="0" smtClean="0"/>
          </a:p>
          <a:p>
            <a:pPr marL="457200" indent="-457200">
              <a:buFont typeface="Wingdings" pitchFamily="2" charset="2"/>
              <a:buChar char="Ø"/>
            </a:pPr>
            <a:endParaRPr lang="en-IN" dirty="0" smtClean="0"/>
          </a:p>
          <a:p>
            <a:pPr marL="624078" indent="-514350">
              <a:buFont typeface="Wingdings" pitchFamily="2" charset="2"/>
              <a:buChar char="Ø"/>
            </a:pP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normAutofit/>
          </a:bodyPr>
          <a:lstStyle/>
          <a:p>
            <a:pPr algn="ctr"/>
            <a:r>
              <a:rPr lang="en-US" sz="3600" b="1" dirty="0" smtClean="0"/>
              <a:t>introduction</a:t>
            </a:r>
            <a:endParaRPr lang="en-US" sz="3600" b="1" dirty="0"/>
          </a:p>
        </p:txBody>
      </p:sp>
      <p:sp>
        <p:nvSpPr>
          <p:cNvPr id="3" name="Content Placeholder 2"/>
          <p:cNvSpPr>
            <a:spLocks noGrp="1"/>
          </p:cNvSpPr>
          <p:nvPr>
            <p:ph sz="quarter" idx="1"/>
          </p:nvPr>
        </p:nvSpPr>
        <p:spPr>
          <a:xfrm>
            <a:off x="457200" y="1285860"/>
            <a:ext cx="7467600" cy="5188092"/>
          </a:xfrm>
        </p:spPr>
        <p:txBody>
          <a:bodyPr>
            <a:normAutofit/>
          </a:bodyPr>
          <a:lstStyle/>
          <a:p>
            <a:r>
              <a:rPr lang="en-US" dirty="0" smtClean="0"/>
              <a:t>CME </a:t>
            </a:r>
            <a:r>
              <a:rPr lang="en-IN" dirty="0" smtClean="0"/>
              <a:t> </a:t>
            </a:r>
            <a:r>
              <a:rPr lang="en-IN" dirty="0" smtClean="0"/>
              <a:t>programmes help health professionals to be in touch with rapid advances in biomedical knowledge like newer methods, research, technology and clinical  practice</a:t>
            </a:r>
            <a:r>
              <a:rPr lang="en-IN" dirty="0" smtClean="0"/>
              <a:t>.</a:t>
            </a:r>
          </a:p>
          <a:p>
            <a:endParaRPr lang="en-IN" dirty="0" smtClean="0"/>
          </a:p>
          <a:p>
            <a:r>
              <a:rPr lang="en-IN" dirty="0" smtClean="0"/>
              <a:t>CMEs are used as evidence of competence for medical  practice  when  granting  re-licensure  to  medical institutions,  hospital  privileges,  specialty  recertification, professional society membership and recognition for selected other professional activities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71472" y="1714488"/>
          <a:ext cx="7786741" cy="4703251"/>
        </p:xfrm>
        <a:graphic>
          <a:graphicData uri="http://schemas.openxmlformats.org/drawingml/2006/table">
            <a:tbl>
              <a:tblPr/>
              <a:tblGrid>
                <a:gridCol w="2379282"/>
                <a:gridCol w="2585598"/>
                <a:gridCol w="2821861"/>
              </a:tblGrid>
              <a:tr h="783178">
                <a:tc>
                  <a:txBody>
                    <a:bodyPr/>
                    <a:lstStyle/>
                    <a:p>
                      <a:pPr marL="0" marR="88265">
                        <a:lnSpc>
                          <a:spcPct val="150000"/>
                        </a:lnSpc>
                        <a:spcBef>
                          <a:spcPts val="0"/>
                        </a:spcBef>
                        <a:spcAft>
                          <a:spcPts val="1000"/>
                        </a:spcAft>
                      </a:pPr>
                      <a:r>
                        <a:rPr lang="en-IN" sz="2000" b="1" dirty="0">
                          <a:latin typeface="Times New Roman"/>
                          <a:ea typeface="Calibri"/>
                          <a:cs typeface="Times New Roman"/>
                        </a:rPr>
                        <a:t>17</a:t>
                      </a:r>
                      <a:r>
                        <a:rPr lang="en-IN" sz="2000" b="1" baseline="30000" dirty="0">
                          <a:latin typeface="Times New Roman"/>
                          <a:ea typeface="Calibri"/>
                          <a:cs typeface="Times New Roman"/>
                        </a:rPr>
                        <a:t>th</a:t>
                      </a:r>
                      <a:r>
                        <a:rPr lang="en-IN" sz="2000" b="1" dirty="0">
                          <a:latin typeface="Times New Roman"/>
                          <a:ea typeface="Calibri"/>
                          <a:cs typeface="Times New Roman"/>
                        </a:rPr>
                        <a:t> April 2015, Friday</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265">
                        <a:lnSpc>
                          <a:spcPct val="150000"/>
                        </a:lnSpc>
                        <a:spcBef>
                          <a:spcPts val="0"/>
                        </a:spcBef>
                        <a:spcAft>
                          <a:spcPts val="1000"/>
                        </a:spcAft>
                      </a:pPr>
                      <a:r>
                        <a:rPr lang="en-IN" sz="2000" b="1">
                          <a:latin typeface="Times New Roman"/>
                          <a:ea typeface="Calibri"/>
                          <a:cs typeface="Times New Roman"/>
                        </a:rPr>
                        <a:t>18</a:t>
                      </a:r>
                      <a:r>
                        <a:rPr lang="en-IN" sz="2000" b="1" baseline="30000">
                          <a:latin typeface="Times New Roman"/>
                          <a:ea typeface="Calibri"/>
                          <a:cs typeface="Times New Roman"/>
                        </a:rPr>
                        <a:t>th</a:t>
                      </a:r>
                      <a:r>
                        <a:rPr lang="en-IN" sz="2000" b="1">
                          <a:latin typeface="Times New Roman"/>
                          <a:ea typeface="Calibri"/>
                          <a:cs typeface="Times New Roman"/>
                        </a:rPr>
                        <a:t> April 2015, Saturday</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265">
                        <a:lnSpc>
                          <a:spcPct val="150000"/>
                        </a:lnSpc>
                        <a:spcBef>
                          <a:spcPts val="0"/>
                        </a:spcBef>
                        <a:spcAft>
                          <a:spcPts val="1000"/>
                        </a:spcAft>
                      </a:pPr>
                      <a:r>
                        <a:rPr lang="en-IN" sz="2000" b="1">
                          <a:latin typeface="Times New Roman"/>
                          <a:ea typeface="Calibri"/>
                          <a:cs typeface="Times New Roman"/>
                        </a:rPr>
                        <a:t>19</a:t>
                      </a:r>
                      <a:r>
                        <a:rPr lang="en-IN" sz="2000" b="1" baseline="30000">
                          <a:latin typeface="Times New Roman"/>
                          <a:ea typeface="Calibri"/>
                          <a:cs typeface="Times New Roman"/>
                        </a:rPr>
                        <a:t>th</a:t>
                      </a:r>
                      <a:r>
                        <a:rPr lang="en-IN" sz="2000" b="1">
                          <a:latin typeface="Times New Roman"/>
                          <a:ea typeface="Calibri"/>
                          <a:cs typeface="Times New Roman"/>
                        </a:rPr>
                        <a:t> April 2015, Sunday</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06178">
                <a:tc>
                  <a:txBody>
                    <a:bodyPr/>
                    <a:lstStyle/>
                    <a:p>
                      <a:pPr marL="0" marR="88265">
                        <a:lnSpc>
                          <a:spcPct val="150000"/>
                        </a:lnSpc>
                        <a:spcBef>
                          <a:spcPts val="0"/>
                        </a:spcBef>
                        <a:spcAft>
                          <a:spcPts val="1000"/>
                        </a:spcAft>
                      </a:pPr>
                      <a:r>
                        <a:rPr lang="en-IN" sz="2000" b="1" dirty="0">
                          <a:latin typeface="Times New Roman"/>
                          <a:ea typeface="Calibri"/>
                          <a:cs typeface="Times New Roman"/>
                        </a:rPr>
                        <a:t>Pre CME Assessment</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r>
                        <a:rPr lang="en-IN" sz="2000" b="1">
                          <a:latin typeface="Times New Roman"/>
                          <a:ea typeface="Calibri"/>
                          <a:cs typeface="Times New Roman"/>
                        </a:rPr>
                        <a:t>Session 3</a:t>
                      </a:r>
                      <a:r>
                        <a:rPr lang="en-IN" sz="2000">
                          <a:latin typeface="Times New Roman"/>
                          <a:ea typeface="Calibri"/>
                          <a:cs typeface="Times New Roman"/>
                        </a:rPr>
                        <a:t>:- GI and Hepatobiliary Imaging</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r>
                        <a:rPr lang="en-IN" sz="2000" b="1">
                          <a:latin typeface="Times New Roman"/>
                          <a:ea typeface="Calibri"/>
                          <a:cs typeface="Times New Roman"/>
                        </a:rPr>
                        <a:t>Session 5</a:t>
                      </a:r>
                      <a:r>
                        <a:rPr lang="en-IN" sz="2000">
                          <a:latin typeface="Times New Roman"/>
                          <a:ea typeface="Calibri"/>
                          <a:cs typeface="Times New Roman"/>
                        </a:rPr>
                        <a:t> :- Neuro Imaging</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6495">
                <a:tc>
                  <a:txBody>
                    <a:bodyPr/>
                    <a:lstStyle/>
                    <a:p>
                      <a:pPr marL="0" marR="0">
                        <a:lnSpc>
                          <a:spcPct val="150000"/>
                        </a:lnSpc>
                        <a:spcBef>
                          <a:spcPts val="0"/>
                        </a:spcBef>
                        <a:spcAft>
                          <a:spcPts val="1000"/>
                        </a:spcAft>
                      </a:pPr>
                      <a:r>
                        <a:rPr lang="en-IN" sz="2000" b="1" dirty="0">
                          <a:latin typeface="Times New Roman"/>
                          <a:ea typeface="Calibri"/>
                          <a:cs typeface="Times New Roman"/>
                        </a:rPr>
                        <a:t>Session 1</a:t>
                      </a:r>
                      <a:r>
                        <a:rPr lang="en-IN" sz="2000" dirty="0">
                          <a:latin typeface="Times New Roman"/>
                          <a:ea typeface="Calibri"/>
                          <a:cs typeface="Times New Roman"/>
                        </a:rPr>
                        <a:t>:- Chest and Cardiovascular Imaging</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r>
                        <a:rPr lang="en-IN" sz="2000" b="1" dirty="0">
                          <a:latin typeface="Times New Roman"/>
                          <a:ea typeface="Calibri"/>
                          <a:cs typeface="Times New Roman"/>
                        </a:rPr>
                        <a:t>Session 4</a:t>
                      </a:r>
                      <a:r>
                        <a:rPr lang="en-IN" sz="2000" dirty="0">
                          <a:latin typeface="Times New Roman"/>
                          <a:ea typeface="Calibri"/>
                          <a:cs typeface="Times New Roman"/>
                        </a:rPr>
                        <a:t> :- Musculoskeletal and Small parts Imaging</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r>
                        <a:rPr lang="en-IN" sz="2000" b="1">
                          <a:latin typeface="Times New Roman"/>
                          <a:ea typeface="Calibri"/>
                          <a:cs typeface="Times New Roman"/>
                        </a:rPr>
                        <a:t>Session 6</a:t>
                      </a:r>
                      <a:r>
                        <a:rPr lang="en-IN" sz="2000">
                          <a:latin typeface="Times New Roman"/>
                          <a:ea typeface="Calibri"/>
                          <a:cs typeface="Times New Roman"/>
                        </a:rPr>
                        <a:t> :- Intervention and Miscellaneous</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06178">
                <a:tc>
                  <a:txBody>
                    <a:bodyPr/>
                    <a:lstStyle/>
                    <a:p>
                      <a:pPr marL="0" marR="0">
                        <a:lnSpc>
                          <a:spcPct val="150000"/>
                        </a:lnSpc>
                        <a:spcBef>
                          <a:spcPts val="0"/>
                        </a:spcBef>
                        <a:spcAft>
                          <a:spcPts val="1000"/>
                        </a:spcAft>
                      </a:pPr>
                      <a:r>
                        <a:rPr lang="en-IN" sz="2000" b="1">
                          <a:latin typeface="Times New Roman"/>
                          <a:ea typeface="Calibri"/>
                          <a:cs typeface="Times New Roman"/>
                        </a:rPr>
                        <a:t>Session 2</a:t>
                      </a:r>
                      <a:r>
                        <a:rPr lang="en-IN" sz="2000">
                          <a:latin typeface="Times New Roman"/>
                          <a:ea typeface="Calibri"/>
                          <a:cs typeface="Times New Roman"/>
                        </a:rPr>
                        <a:t>:- Genito-urinary imaging</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endParaRPr lang="en-IN"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r>
                        <a:rPr lang="en-IN" sz="2000" b="1" dirty="0">
                          <a:latin typeface="Times New Roman"/>
                          <a:ea typeface="Calibri"/>
                          <a:cs typeface="Times New Roman"/>
                        </a:rPr>
                        <a:t>Post CME Assessment</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itle 1"/>
          <p:cNvSpPr>
            <a:spLocks noGrp="1"/>
          </p:cNvSpPr>
          <p:nvPr>
            <p:ph type="title"/>
          </p:nvPr>
        </p:nvSpPr>
        <p:spPr>
          <a:xfrm>
            <a:off x="457200" y="274638"/>
            <a:ext cx="8186766" cy="868346"/>
          </a:xfrm>
        </p:spPr>
        <p:txBody>
          <a:bodyPr>
            <a:normAutofit fontScale="90000"/>
          </a:bodyPr>
          <a:lstStyle/>
          <a:p>
            <a:r>
              <a:rPr lang="en-US" b="1" dirty="0" smtClean="0"/>
              <a:t>Overview of </a:t>
            </a:r>
            <a:r>
              <a:rPr lang="en-US" b="1" dirty="0" err="1" smtClean="0"/>
              <a:t>cme</a:t>
            </a:r>
            <a:r>
              <a:rPr lang="en-US" b="1" dirty="0" smtClean="0"/>
              <a:t> organized by </a:t>
            </a:r>
            <a:r>
              <a:rPr lang="en-US" b="1" dirty="0" err="1" smtClean="0"/>
              <a:t>iria</a:t>
            </a:r>
            <a:r>
              <a:rPr lang="en-US" b="1" dirty="0" smtClean="0"/>
              <a:t> at </a:t>
            </a:r>
            <a:r>
              <a:rPr lang="en-US" b="1" dirty="0" err="1" smtClean="0"/>
              <a:t>nbe</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ChangeAspect="1" noChangeArrowheads="1"/>
          </p:cNvPicPr>
          <p:nvPr/>
        </p:nvPicPr>
        <p:blipFill>
          <a:blip r:embed="rId2"/>
          <a:srcRect/>
          <a:stretch>
            <a:fillRect/>
          </a:stretch>
        </p:blipFill>
        <p:spPr bwMode="auto">
          <a:xfrm>
            <a:off x="428596" y="214290"/>
            <a:ext cx="8143932" cy="628654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lstStyle/>
          <a:p>
            <a:pPr algn="ctr"/>
            <a:r>
              <a:rPr lang="en-US" b="1" dirty="0" smtClean="0"/>
              <a:t>Review of literature</a:t>
            </a:r>
            <a:endParaRPr lang="en-US" b="1" dirty="0"/>
          </a:p>
        </p:txBody>
      </p:sp>
      <p:sp>
        <p:nvSpPr>
          <p:cNvPr id="3" name="Content Placeholder 2"/>
          <p:cNvSpPr>
            <a:spLocks noGrp="1"/>
          </p:cNvSpPr>
          <p:nvPr>
            <p:ph sz="quarter" idx="1"/>
          </p:nvPr>
        </p:nvSpPr>
        <p:spPr/>
        <p:txBody>
          <a:bodyPr>
            <a:normAutofit fontScale="92500" lnSpcReduction="10000"/>
          </a:bodyPr>
          <a:lstStyle/>
          <a:p>
            <a:r>
              <a:rPr lang="en-IN" dirty="0" smtClean="0"/>
              <a:t>CME is important  for  the prosperity of health care providers as it allows a practitioner to learn and discover viable ways to improve on the patient care they deliver and effectively manage a career in the ever-changing landscape of the medical industry. </a:t>
            </a:r>
            <a:endParaRPr lang="en-IN" dirty="0" smtClean="0"/>
          </a:p>
          <a:p>
            <a:endParaRPr lang="en-US" dirty="0" smtClean="0"/>
          </a:p>
          <a:p>
            <a:r>
              <a:rPr lang="en-US" dirty="0" smtClean="0"/>
              <a:t>According to Evidence Report no.149 titled </a:t>
            </a:r>
            <a:r>
              <a:rPr lang="en-US" b="1" dirty="0" smtClean="0"/>
              <a:t>Effectiveness </a:t>
            </a:r>
            <a:r>
              <a:rPr lang="en-US" b="1" dirty="0" smtClean="0"/>
              <a:t>of Continuing Medical </a:t>
            </a:r>
            <a:r>
              <a:rPr lang="en-US" b="1" dirty="0" smtClean="0"/>
              <a:t>Education prepared by: </a:t>
            </a:r>
            <a:r>
              <a:rPr lang="en-US" dirty="0" smtClean="0"/>
              <a:t>The </a:t>
            </a:r>
            <a:r>
              <a:rPr lang="en-US" dirty="0" smtClean="0"/>
              <a:t>Johns Hopkins University, Evidence-based Practice Center, Baltimore, </a:t>
            </a:r>
            <a:r>
              <a:rPr lang="en-US" dirty="0" smtClean="0"/>
              <a:t>MD, CME was found to be effective on following parameters </a:t>
            </a:r>
            <a:r>
              <a:rPr lang="en-US" dirty="0" smtClean="0"/>
              <a:t>including knowledge (22 of 28 studies), attitudes (22 of 26), skills (12 of 15</a:t>
            </a:r>
            <a:r>
              <a:rPr lang="en-US" dirty="0" smtClean="0"/>
              <a:t>), practice </a:t>
            </a:r>
            <a:r>
              <a:rPr lang="en-US" dirty="0" smtClean="0"/>
              <a:t>behavior (61 of 105), and clinical practice outcomes (14 of 33).</a:t>
            </a:r>
          </a:p>
          <a:p>
            <a:endParaRPr lang="en-US" dirty="0" smtClean="0"/>
          </a:p>
          <a:p>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500042"/>
            <a:ext cx="7858180" cy="5230942"/>
          </a:xfrm>
        </p:spPr>
        <p:txBody>
          <a:bodyPr>
            <a:normAutofit lnSpcReduction="10000"/>
          </a:bodyPr>
          <a:lstStyle/>
          <a:p>
            <a:r>
              <a:rPr lang="en-US" dirty="0" smtClean="0"/>
              <a:t>According to </a:t>
            </a:r>
            <a:r>
              <a:rPr lang="en-US" b="1" dirty="0" smtClean="0"/>
              <a:t>ACCME (Accreditation Council of Continuing Medical Education)  </a:t>
            </a:r>
            <a:r>
              <a:rPr lang="en-US" dirty="0" smtClean="0"/>
              <a:t>report of July 2014 titled “Effectiveness Of Continuing Medical </a:t>
            </a:r>
            <a:r>
              <a:rPr lang="en-US" dirty="0" err="1" smtClean="0"/>
              <a:t>Education:updated</a:t>
            </a:r>
            <a:r>
              <a:rPr lang="en-US" dirty="0" smtClean="0"/>
              <a:t> Synthesis Of Systematic Reviews “ by </a:t>
            </a:r>
            <a:r>
              <a:rPr lang="en-US" dirty="0" smtClean="0"/>
              <a:t>RONALD M. CERVERO, PH.D. </a:t>
            </a:r>
            <a:r>
              <a:rPr lang="en-US" dirty="0" smtClean="0"/>
              <a:t>  And JULIE K. GAINES, MLIS , University of Georgia shows :-</a:t>
            </a:r>
            <a:endParaRPr lang="en-US" dirty="0" smtClean="0"/>
          </a:p>
          <a:p>
            <a:pPr>
              <a:buNone/>
            </a:pPr>
            <a:r>
              <a:rPr lang="en-US" dirty="0" smtClean="0"/>
              <a:t> </a:t>
            </a:r>
            <a:r>
              <a:rPr lang="en-US" dirty="0" smtClean="0"/>
              <a:t>  Five </a:t>
            </a:r>
            <a:r>
              <a:rPr lang="en-US" dirty="0" smtClean="0"/>
              <a:t>of the eight systematic reviews </a:t>
            </a:r>
            <a:r>
              <a:rPr lang="en-US" dirty="0" smtClean="0"/>
              <a:t>(published since 2003)  reached </a:t>
            </a:r>
            <a:r>
              <a:rPr lang="en-US" dirty="0" smtClean="0"/>
              <a:t>the </a:t>
            </a:r>
            <a:r>
              <a:rPr lang="en-US" dirty="0" smtClean="0"/>
              <a:t> </a:t>
            </a:r>
            <a:r>
              <a:rPr lang="en-US" dirty="0" smtClean="0"/>
              <a:t>conclusion </a:t>
            </a:r>
            <a:r>
              <a:rPr lang="en-US" dirty="0" smtClean="0"/>
              <a:t>that </a:t>
            </a:r>
            <a:r>
              <a:rPr lang="en-US" dirty="0" smtClean="0"/>
              <a:t>CME has a positive impact on physician performance and patient health </a:t>
            </a:r>
            <a:r>
              <a:rPr lang="en-US" dirty="0" smtClean="0"/>
              <a:t>outcomes </a:t>
            </a:r>
            <a:r>
              <a:rPr lang="en-US" dirty="0" smtClean="0"/>
              <a:t>if it is more interactive, uses more methods, involves multiple exposures, is longer, and is focused on outcomes that are considered important by physicians. </a:t>
            </a:r>
          </a:p>
          <a:p>
            <a:endParaRPr lang="en-US" dirty="0" smtClean="0"/>
          </a:p>
          <a:p>
            <a:endParaRPr lang="en-IN"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1347</TotalTime>
  <Words>1528</Words>
  <Application>Microsoft Office PowerPoint</Application>
  <PresentationFormat>On-screen Show (4:3)</PresentationFormat>
  <Paragraphs>303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Oriel</vt:lpstr>
      <vt:lpstr>Dissertation report  National Board of Examinations  </vt:lpstr>
      <vt:lpstr>Organization Profile</vt:lpstr>
      <vt:lpstr>Slide 3</vt:lpstr>
      <vt:lpstr> Key Responsibilities    </vt:lpstr>
      <vt:lpstr>introduction</vt:lpstr>
      <vt:lpstr>Overview of cme organized by iria at nbe</vt:lpstr>
      <vt:lpstr>Slide 7</vt:lpstr>
      <vt:lpstr>Review of literature</vt:lpstr>
      <vt:lpstr>Slide 9</vt:lpstr>
      <vt:lpstr>RATIONALE </vt:lpstr>
      <vt:lpstr>Objective</vt:lpstr>
      <vt:lpstr>Slide 12</vt:lpstr>
      <vt:lpstr>STUDY FINDINGS &amp; DISCUSSION</vt:lpstr>
      <vt:lpstr>Slide 14</vt:lpstr>
      <vt:lpstr>Slide 15</vt:lpstr>
      <vt:lpstr>Slide 16</vt:lpstr>
      <vt:lpstr> Assessment Of Effectiveness Of The Cme By Comparing Pre And Post Cme Scores</vt:lpstr>
      <vt:lpstr>Slide 18</vt:lpstr>
      <vt:lpstr>Effectiveness Of Cme For Md And Dnb Radiology Resident Doctors </vt:lpstr>
      <vt:lpstr>Slide 20</vt:lpstr>
      <vt:lpstr>Learning outcome of cme among male and female doctors</vt:lpstr>
      <vt:lpstr>Slide 22</vt:lpstr>
      <vt:lpstr>Knowledge gained among different subgroups of radiology resident doctors</vt:lpstr>
      <vt:lpstr>Slide 24</vt:lpstr>
      <vt:lpstr>RECOMMENDATIONS</vt:lpstr>
      <vt:lpstr>LIMITATIONS</vt:lpstr>
      <vt:lpstr>CONCLUSION</vt:lpstr>
      <vt:lpstr>REFERNCES</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BHARAT</dc:creator>
  <cp:lastModifiedBy>MAIT</cp:lastModifiedBy>
  <cp:revision>80</cp:revision>
  <dcterms:created xsi:type="dcterms:W3CDTF">2014-04-27T14:12:35Z</dcterms:created>
  <dcterms:modified xsi:type="dcterms:W3CDTF">2015-05-19T07:07:08Z</dcterms:modified>
</cp:coreProperties>
</file>