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6" r:id="rId6"/>
    <p:sldId id="277" r:id="rId7"/>
    <p:sldId id="263" r:id="rId8"/>
    <p:sldId id="264" r:id="rId9"/>
    <p:sldId id="265" r:id="rId10"/>
    <p:sldId id="267" r:id="rId11"/>
    <p:sldId id="266" r:id="rId12"/>
    <p:sldId id="268" r:id="rId13"/>
    <p:sldId id="279" r:id="rId14"/>
    <p:sldId id="280" r:id="rId15"/>
    <p:sldId id="281" r:id="rId16"/>
    <p:sldId id="282" r:id="rId17"/>
    <p:sldId id="283" r:id="rId18"/>
    <p:sldId id="284" r:id="rId19"/>
    <p:sldId id="269" r:id="rId20"/>
    <p:sldId id="285" r:id="rId21"/>
    <p:sldId id="286" r:id="rId22"/>
    <p:sldId id="287" r:id="rId23"/>
    <p:sldId id="270" r:id="rId24"/>
    <p:sldId id="271"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ankita\dissertation\New%20Microsoft%20Excel%20Worksheet%208.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IN"/>
              <a:t>Percentage</a:t>
            </a:r>
            <a:r>
              <a:rPr lang="en-IN" baseline="0"/>
              <a:t> distribution of respondent by </a:t>
            </a:r>
            <a:r>
              <a:rPr lang="en-IN"/>
              <a:t>Age</a:t>
            </a:r>
            <a:r>
              <a:rPr lang="en-IN" baseline="0"/>
              <a:t> (in years)</a:t>
            </a:r>
            <a:endParaRPr lang="en-IN"/>
          </a:p>
        </c:rich>
      </c:tx>
      <c:layout/>
    </c:title>
    <c:plotArea>
      <c:layout/>
      <c:barChart>
        <c:barDir val="col"/>
        <c:grouping val="clustered"/>
        <c:ser>
          <c:idx val="1"/>
          <c:order val="0"/>
          <c:tx>
            <c:strRef>
              <c:f>Sheet1!$C$30</c:f>
              <c:strCache>
                <c:ptCount val="1"/>
                <c:pt idx="0">
                  <c:v>percentage</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Sheet1!$A$31:$A$33</c:f>
              <c:strCache>
                <c:ptCount val="3"/>
                <c:pt idx="0">
                  <c:v>Less than 30 years</c:v>
                </c:pt>
                <c:pt idx="1">
                  <c:v>30- 40 years</c:v>
                </c:pt>
                <c:pt idx="2">
                  <c:v>41+ years</c:v>
                </c:pt>
              </c:strCache>
            </c:strRef>
          </c:cat>
          <c:val>
            <c:numRef>
              <c:f>Sheet1!$C$31:$C$33</c:f>
              <c:numCache>
                <c:formatCode>0%</c:formatCode>
                <c:ptCount val="3"/>
                <c:pt idx="0">
                  <c:v>7.0000000000000034E-2</c:v>
                </c:pt>
                <c:pt idx="1">
                  <c:v>0.35000000000000031</c:v>
                </c:pt>
                <c:pt idx="2">
                  <c:v>0.58000000000000063</c:v>
                </c:pt>
              </c:numCache>
            </c:numRef>
          </c:val>
        </c:ser>
        <c:axId val="78720000"/>
        <c:axId val="79328000"/>
      </c:barChart>
      <c:catAx>
        <c:axId val="78720000"/>
        <c:scaling>
          <c:orientation val="minMax"/>
        </c:scaling>
        <c:axPos val="b"/>
        <c:numFmt formatCode="General" sourceLinked="0"/>
        <c:tickLblPos val="nextTo"/>
        <c:txPr>
          <a:bodyPr/>
          <a:lstStyle/>
          <a:p>
            <a:pPr>
              <a:defRPr lang="en-US"/>
            </a:pPr>
            <a:endParaRPr lang="en-US"/>
          </a:p>
        </c:txPr>
        <c:crossAx val="79328000"/>
        <c:crosses val="autoZero"/>
        <c:auto val="1"/>
        <c:lblAlgn val="ctr"/>
        <c:lblOffset val="100"/>
      </c:catAx>
      <c:valAx>
        <c:axId val="79328000"/>
        <c:scaling>
          <c:orientation val="minMax"/>
        </c:scaling>
        <c:axPos val="l"/>
        <c:majorGridlines/>
        <c:numFmt formatCode="0%" sourceLinked="1"/>
        <c:tickLblPos val="nextTo"/>
        <c:txPr>
          <a:bodyPr/>
          <a:lstStyle/>
          <a:p>
            <a:pPr>
              <a:defRPr lang="en-US"/>
            </a:pPr>
            <a:endParaRPr lang="en-US"/>
          </a:p>
        </c:txPr>
        <c:crossAx val="78720000"/>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Percentage distribution of AWCs by drinking water facility </a:t>
            </a:r>
          </a:p>
        </c:rich>
      </c:tx>
      <c:layout/>
    </c:title>
    <c:plotArea>
      <c:layout/>
      <c:pieChart>
        <c:varyColors val="1"/>
        <c:ser>
          <c:idx val="0"/>
          <c:order val="0"/>
          <c:tx>
            <c:strRef>
              <c:f>Sheet1!$B$66:$B$67</c:f>
              <c:strCache>
                <c:ptCount val="1"/>
                <c:pt idx="0">
                  <c:v>Percentage distribution of AWCs by drinking water facility no</c:v>
                </c:pt>
              </c:strCache>
            </c:strRef>
          </c:tx>
          <c:cat>
            <c:strRef>
              <c:f>Sheet1!$A$68:$A$69</c:f>
              <c:strCache>
                <c:ptCount val="2"/>
                <c:pt idx="0">
                  <c:v>yes</c:v>
                </c:pt>
                <c:pt idx="1">
                  <c:v>no</c:v>
                </c:pt>
              </c:strCache>
            </c:strRef>
          </c:cat>
          <c:val>
            <c:numRef>
              <c:f>Sheet1!$B$68:$B$69</c:f>
              <c:numCache>
                <c:formatCode>General</c:formatCode>
                <c:ptCount val="2"/>
                <c:pt idx="0">
                  <c:v>98</c:v>
                </c:pt>
                <c:pt idx="1">
                  <c:v>2</c:v>
                </c:pt>
              </c:numCache>
            </c:numRef>
          </c:val>
        </c:ser>
        <c:ser>
          <c:idx val="1"/>
          <c:order val="1"/>
          <c:tx>
            <c:strRef>
              <c:f>Sheet1!$C$66:$C$67</c:f>
              <c:strCache>
                <c:ptCount val="1"/>
                <c:pt idx="0">
                  <c:v>Percentage distribution of AWCs by drinking water facility %</c:v>
                </c:pt>
              </c:strCache>
            </c:strRef>
          </c:tx>
          <c:cat>
            <c:strRef>
              <c:f>Sheet1!$A$68:$A$69</c:f>
              <c:strCache>
                <c:ptCount val="2"/>
                <c:pt idx="0">
                  <c:v>yes</c:v>
                </c:pt>
                <c:pt idx="1">
                  <c:v>no</c:v>
                </c:pt>
              </c:strCache>
            </c:strRef>
          </c:cat>
          <c:val>
            <c:numRef>
              <c:f>Sheet1!$C$68:$C$69</c:f>
              <c:numCache>
                <c:formatCode>0%</c:formatCode>
                <c:ptCount val="2"/>
                <c:pt idx="0">
                  <c:v>0.98</c:v>
                </c:pt>
                <c:pt idx="1">
                  <c:v>2.0000000000000007E-2</c:v>
                </c:pt>
              </c:numCache>
            </c:numRef>
          </c:val>
        </c:ser>
        <c:firstSliceAng val="0"/>
      </c:pieChart>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Percentage</a:t>
            </a:r>
            <a:r>
              <a:rPr lang="en-US" baseline="0"/>
              <a:t> distribution of AWCs by electricity facility</a:t>
            </a:r>
          </a:p>
          <a:p>
            <a:pPr>
              <a:defRPr/>
            </a:pPr>
            <a:endParaRPr lang="en-US"/>
          </a:p>
        </c:rich>
      </c:tx>
      <c:layout/>
    </c:title>
    <c:plotArea>
      <c:layout/>
      <c:pieChart>
        <c:varyColors val="1"/>
        <c:ser>
          <c:idx val="0"/>
          <c:order val="0"/>
          <c:tx>
            <c:strRef>
              <c:f>Sheet1!$B$72</c:f>
              <c:strCache>
                <c:ptCount val="1"/>
                <c:pt idx="0">
                  <c:v>no</c:v>
                </c:pt>
              </c:strCache>
            </c:strRef>
          </c:tx>
          <c:cat>
            <c:strRef>
              <c:f>Sheet1!$A$73:$A$74</c:f>
              <c:strCache>
                <c:ptCount val="2"/>
                <c:pt idx="0">
                  <c:v>yes</c:v>
                </c:pt>
                <c:pt idx="1">
                  <c:v>no</c:v>
                </c:pt>
              </c:strCache>
            </c:strRef>
          </c:cat>
          <c:val>
            <c:numRef>
              <c:f>Sheet1!$B$73:$B$74</c:f>
              <c:numCache>
                <c:formatCode>General</c:formatCode>
                <c:ptCount val="2"/>
                <c:pt idx="0">
                  <c:v>99</c:v>
                </c:pt>
                <c:pt idx="1">
                  <c:v>1</c:v>
                </c:pt>
              </c:numCache>
            </c:numRef>
          </c:val>
        </c:ser>
        <c:ser>
          <c:idx val="1"/>
          <c:order val="1"/>
          <c:tx>
            <c:strRef>
              <c:f>Sheet1!$C$72</c:f>
              <c:strCache>
                <c:ptCount val="1"/>
                <c:pt idx="0">
                  <c:v>%</c:v>
                </c:pt>
              </c:strCache>
            </c:strRef>
          </c:tx>
          <c:cat>
            <c:strRef>
              <c:f>Sheet1!$A$73:$A$74</c:f>
              <c:strCache>
                <c:ptCount val="2"/>
                <c:pt idx="0">
                  <c:v>yes</c:v>
                </c:pt>
                <c:pt idx="1">
                  <c:v>no</c:v>
                </c:pt>
              </c:strCache>
            </c:strRef>
          </c:cat>
          <c:val>
            <c:numRef>
              <c:f>Sheet1!$C$73:$C$74</c:f>
              <c:numCache>
                <c:formatCode>General</c:formatCode>
                <c:ptCount val="2"/>
                <c:pt idx="0" formatCode="0%">
                  <c:v>0.99</c:v>
                </c:pt>
                <c:pt idx="1">
                  <c:v>1</c:v>
                </c:pt>
              </c:numCache>
            </c:numRef>
          </c:val>
        </c:ser>
        <c:firstSliceAng val="0"/>
      </c:pieChart>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Percentage distribution of respondent by Marital status</a:t>
            </a:r>
          </a:p>
        </c:rich>
      </c:tx>
      <c:layout/>
    </c:title>
    <c:plotArea>
      <c:layout>
        <c:manualLayout>
          <c:layoutTarget val="inner"/>
          <c:xMode val="edge"/>
          <c:yMode val="edge"/>
          <c:x val="0.20690507436570429"/>
          <c:y val="0.26694252144656416"/>
          <c:w val="0.51253937007874018"/>
          <c:h val="0.61010058306470083"/>
        </c:manualLayout>
      </c:layout>
      <c:barChart>
        <c:barDir val="col"/>
        <c:grouping val="clustered"/>
        <c:ser>
          <c:idx val="1"/>
          <c:order val="0"/>
          <c:tx>
            <c:strRef>
              <c:f>Sheet1!$C$35:$C$36</c:f>
              <c:strCache>
                <c:ptCount val="1"/>
                <c:pt idx="0">
                  <c:v>Percentage distribution of respondent by marital status percentage</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Sheet1!$A$37:$A$40</c:f>
              <c:strCache>
                <c:ptCount val="4"/>
                <c:pt idx="0">
                  <c:v>Married</c:v>
                </c:pt>
                <c:pt idx="1">
                  <c:v>Unmarried</c:v>
                </c:pt>
                <c:pt idx="2">
                  <c:v>Widow</c:v>
                </c:pt>
                <c:pt idx="3">
                  <c:v>Divorced</c:v>
                </c:pt>
              </c:strCache>
            </c:strRef>
          </c:cat>
          <c:val>
            <c:numRef>
              <c:f>Sheet1!$C$37:$C$40</c:f>
              <c:numCache>
                <c:formatCode>0%</c:formatCode>
                <c:ptCount val="4"/>
                <c:pt idx="0">
                  <c:v>0.87000000000000111</c:v>
                </c:pt>
                <c:pt idx="1">
                  <c:v>2.0000000000000011E-2</c:v>
                </c:pt>
                <c:pt idx="2">
                  <c:v>7.0000000000000021E-2</c:v>
                </c:pt>
                <c:pt idx="3">
                  <c:v>4.0000000000000022E-2</c:v>
                </c:pt>
              </c:numCache>
            </c:numRef>
          </c:val>
        </c:ser>
        <c:axId val="79360384"/>
        <c:axId val="79361920"/>
      </c:barChart>
      <c:catAx>
        <c:axId val="79360384"/>
        <c:scaling>
          <c:orientation val="minMax"/>
        </c:scaling>
        <c:axPos val="b"/>
        <c:numFmt formatCode="General" sourceLinked="0"/>
        <c:tickLblPos val="nextTo"/>
        <c:txPr>
          <a:bodyPr/>
          <a:lstStyle/>
          <a:p>
            <a:pPr>
              <a:defRPr lang="en-US"/>
            </a:pPr>
            <a:endParaRPr lang="en-US"/>
          </a:p>
        </c:txPr>
        <c:crossAx val="79361920"/>
        <c:crosses val="autoZero"/>
        <c:auto val="1"/>
        <c:lblAlgn val="ctr"/>
        <c:lblOffset val="100"/>
      </c:catAx>
      <c:valAx>
        <c:axId val="79361920"/>
        <c:scaling>
          <c:orientation val="minMax"/>
        </c:scaling>
        <c:axPos val="l"/>
        <c:majorGridlines/>
        <c:numFmt formatCode="0%" sourceLinked="1"/>
        <c:tickLblPos val="nextTo"/>
        <c:txPr>
          <a:bodyPr/>
          <a:lstStyle/>
          <a:p>
            <a:pPr>
              <a:defRPr lang="en-US"/>
            </a:pPr>
            <a:endParaRPr lang="en-US"/>
          </a:p>
        </c:txPr>
        <c:crossAx val="7936038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IN"/>
              <a:t>Percentage distribution of respondent by Caste </a:t>
            </a:r>
          </a:p>
        </c:rich>
      </c:tx>
      <c:layout/>
    </c:title>
    <c:plotArea>
      <c:layout/>
      <c:barChart>
        <c:barDir val="col"/>
        <c:grouping val="clustered"/>
        <c:ser>
          <c:idx val="1"/>
          <c:order val="0"/>
          <c:tx>
            <c:strRef>
              <c:f>Sheet1!$C$42:$C$43</c:f>
              <c:strCache>
                <c:ptCount val="1"/>
                <c:pt idx="0">
                  <c:v>Percentage distribution of respondent by caste percentage</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Sheet1!$A$44:$A$47</c:f>
              <c:strCache>
                <c:ptCount val="4"/>
                <c:pt idx="0">
                  <c:v>General</c:v>
                </c:pt>
                <c:pt idx="1">
                  <c:v>Scheduled Caste</c:v>
                </c:pt>
                <c:pt idx="2">
                  <c:v>Scheduled Tribe</c:v>
                </c:pt>
                <c:pt idx="3">
                  <c:v>Other Backward Caste</c:v>
                </c:pt>
              </c:strCache>
            </c:strRef>
          </c:cat>
          <c:val>
            <c:numRef>
              <c:f>Sheet1!$C$44:$C$47</c:f>
              <c:numCache>
                <c:formatCode>0%</c:formatCode>
                <c:ptCount val="4"/>
                <c:pt idx="0">
                  <c:v>0.42000000000000032</c:v>
                </c:pt>
                <c:pt idx="1">
                  <c:v>0.24000000000000021</c:v>
                </c:pt>
                <c:pt idx="2">
                  <c:v>0</c:v>
                </c:pt>
                <c:pt idx="3">
                  <c:v>0.34</c:v>
                </c:pt>
              </c:numCache>
            </c:numRef>
          </c:val>
        </c:ser>
        <c:axId val="79390976"/>
        <c:axId val="79400960"/>
      </c:barChart>
      <c:catAx>
        <c:axId val="79390976"/>
        <c:scaling>
          <c:orientation val="minMax"/>
        </c:scaling>
        <c:axPos val="b"/>
        <c:numFmt formatCode="General" sourceLinked="0"/>
        <c:tickLblPos val="nextTo"/>
        <c:txPr>
          <a:bodyPr/>
          <a:lstStyle/>
          <a:p>
            <a:pPr>
              <a:defRPr lang="en-US"/>
            </a:pPr>
            <a:endParaRPr lang="en-US"/>
          </a:p>
        </c:txPr>
        <c:crossAx val="79400960"/>
        <c:crosses val="autoZero"/>
        <c:auto val="1"/>
        <c:lblAlgn val="ctr"/>
        <c:lblOffset val="100"/>
      </c:catAx>
      <c:valAx>
        <c:axId val="79400960"/>
        <c:scaling>
          <c:orientation val="minMax"/>
        </c:scaling>
        <c:axPos val="l"/>
        <c:majorGridlines/>
        <c:numFmt formatCode="0%" sourceLinked="1"/>
        <c:tickLblPos val="nextTo"/>
        <c:txPr>
          <a:bodyPr/>
          <a:lstStyle/>
          <a:p>
            <a:pPr>
              <a:defRPr lang="en-US"/>
            </a:pPr>
            <a:endParaRPr lang="en-US"/>
          </a:p>
        </c:txPr>
        <c:crossAx val="7939097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IN" dirty="0"/>
              <a:t>Percentage distribution of respondent by Education </a:t>
            </a:r>
          </a:p>
        </c:rich>
      </c:tx>
      <c:layout/>
    </c:title>
    <c:plotArea>
      <c:layout/>
      <c:barChart>
        <c:barDir val="col"/>
        <c:grouping val="clustered"/>
        <c:ser>
          <c:idx val="1"/>
          <c:order val="0"/>
          <c:tx>
            <c:strRef>
              <c:f>Sheet1!$C$55:$C$56</c:f>
              <c:strCache>
                <c:ptCount val="1"/>
                <c:pt idx="0">
                  <c:v>Percentage distribution of respondent by education %</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Sheet1!$A$57:$A$59</c:f>
              <c:strCache>
                <c:ptCount val="3"/>
                <c:pt idx="0">
                  <c:v>10th or less</c:v>
                </c:pt>
                <c:pt idx="1">
                  <c:v>12th</c:v>
                </c:pt>
                <c:pt idx="2">
                  <c:v>Graduation (Pursuing/ completed) and above</c:v>
                </c:pt>
              </c:strCache>
            </c:strRef>
          </c:cat>
          <c:val>
            <c:numRef>
              <c:f>Sheet1!$C$57:$C$59</c:f>
              <c:numCache>
                <c:formatCode>0%</c:formatCode>
                <c:ptCount val="3"/>
                <c:pt idx="0">
                  <c:v>0.30000000000000032</c:v>
                </c:pt>
                <c:pt idx="1">
                  <c:v>0.17</c:v>
                </c:pt>
                <c:pt idx="2">
                  <c:v>0.53</c:v>
                </c:pt>
              </c:numCache>
            </c:numRef>
          </c:val>
        </c:ser>
        <c:axId val="79411456"/>
        <c:axId val="81145856"/>
      </c:barChart>
      <c:catAx>
        <c:axId val="79411456"/>
        <c:scaling>
          <c:orientation val="minMax"/>
        </c:scaling>
        <c:axPos val="b"/>
        <c:numFmt formatCode="General" sourceLinked="0"/>
        <c:tickLblPos val="nextTo"/>
        <c:txPr>
          <a:bodyPr/>
          <a:lstStyle/>
          <a:p>
            <a:pPr>
              <a:defRPr lang="en-US"/>
            </a:pPr>
            <a:endParaRPr lang="en-US"/>
          </a:p>
        </c:txPr>
        <c:crossAx val="81145856"/>
        <c:crosses val="autoZero"/>
        <c:auto val="1"/>
        <c:lblAlgn val="ctr"/>
        <c:lblOffset val="100"/>
      </c:catAx>
      <c:valAx>
        <c:axId val="81145856"/>
        <c:scaling>
          <c:orientation val="minMax"/>
        </c:scaling>
        <c:axPos val="l"/>
        <c:majorGridlines/>
        <c:numFmt formatCode="0%" sourceLinked="1"/>
        <c:tickLblPos val="nextTo"/>
        <c:txPr>
          <a:bodyPr/>
          <a:lstStyle/>
          <a:p>
            <a:pPr>
              <a:defRPr lang="en-US"/>
            </a:pPr>
            <a:endParaRPr lang="en-US"/>
          </a:p>
        </c:txPr>
        <c:crossAx val="7941145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Percentage distribution of respondent by residence status within the same area</a:t>
            </a:r>
          </a:p>
        </c:rich>
      </c:tx>
      <c:layout/>
    </c:title>
    <c:plotArea>
      <c:layout/>
      <c:barChart>
        <c:barDir val="col"/>
        <c:grouping val="clustered"/>
        <c:ser>
          <c:idx val="1"/>
          <c:order val="0"/>
          <c:tx>
            <c:strRef>
              <c:f>Sheet1!$C$61:$C$62</c:f>
              <c:strCache>
                <c:ptCount val="1"/>
                <c:pt idx="0">
                  <c:v>Percentage distribution of respondent by residence status within the same area %</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Sheet1!$A$63:$A$64</c:f>
              <c:strCache>
                <c:ptCount val="2"/>
                <c:pt idx="0">
                  <c:v>yes</c:v>
                </c:pt>
                <c:pt idx="1">
                  <c:v>no</c:v>
                </c:pt>
              </c:strCache>
            </c:strRef>
          </c:cat>
          <c:val>
            <c:numRef>
              <c:f>Sheet1!$C$63:$C$64</c:f>
              <c:numCache>
                <c:formatCode>0%</c:formatCode>
                <c:ptCount val="2"/>
                <c:pt idx="0">
                  <c:v>0.93</c:v>
                </c:pt>
                <c:pt idx="1">
                  <c:v>7.0000000000000021E-2</c:v>
                </c:pt>
              </c:numCache>
            </c:numRef>
          </c:val>
        </c:ser>
        <c:axId val="81163008"/>
        <c:axId val="81164544"/>
      </c:barChart>
      <c:catAx>
        <c:axId val="81163008"/>
        <c:scaling>
          <c:orientation val="minMax"/>
        </c:scaling>
        <c:axPos val="b"/>
        <c:numFmt formatCode="General" sourceLinked="0"/>
        <c:tickLblPos val="nextTo"/>
        <c:txPr>
          <a:bodyPr/>
          <a:lstStyle/>
          <a:p>
            <a:pPr>
              <a:defRPr lang="en-US"/>
            </a:pPr>
            <a:endParaRPr lang="en-US"/>
          </a:p>
        </c:txPr>
        <c:crossAx val="81164544"/>
        <c:crosses val="autoZero"/>
        <c:auto val="1"/>
        <c:lblAlgn val="ctr"/>
        <c:lblOffset val="100"/>
      </c:catAx>
      <c:valAx>
        <c:axId val="81164544"/>
        <c:scaling>
          <c:orientation val="minMax"/>
        </c:scaling>
        <c:axPos val="l"/>
        <c:majorGridlines/>
        <c:numFmt formatCode="0%" sourceLinked="1"/>
        <c:tickLblPos val="nextTo"/>
        <c:txPr>
          <a:bodyPr/>
          <a:lstStyle/>
          <a:p>
            <a:pPr>
              <a:defRPr lang="en-US"/>
            </a:pPr>
            <a:endParaRPr lang="en-US"/>
          </a:p>
        </c:txPr>
        <c:crossAx val="81163008"/>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Percentage</a:t>
            </a:r>
            <a:r>
              <a:rPr lang="en-US" baseline="0"/>
              <a:t> distribution of respondent by  experience of work</a:t>
            </a:r>
            <a:endParaRPr lang="en-US"/>
          </a:p>
        </c:rich>
      </c:tx>
      <c:layout/>
    </c:title>
    <c:plotArea>
      <c:layout/>
      <c:barChart>
        <c:barDir val="col"/>
        <c:grouping val="clustered"/>
        <c:ser>
          <c:idx val="1"/>
          <c:order val="0"/>
          <c:tx>
            <c:strRef>
              <c:f>Sheet1!$C$92</c:f>
              <c:strCache>
                <c:ptCount val="1"/>
                <c:pt idx="0">
                  <c:v>%</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Sheet1!$A$93:$A$95</c:f>
              <c:strCache>
                <c:ptCount val="3"/>
                <c:pt idx="0">
                  <c:v>&lt; 1 years</c:v>
                </c:pt>
                <c:pt idx="1">
                  <c:v>1 to 10 years</c:v>
                </c:pt>
                <c:pt idx="2">
                  <c:v>&gt;10 years</c:v>
                </c:pt>
              </c:strCache>
            </c:strRef>
          </c:cat>
          <c:val>
            <c:numRef>
              <c:f>Sheet1!$C$93:$C$95</c:f>
              <c:numCache>
                <c:formatCode>0%</c:formatCode>
                <c:ptCount val="3"/>
                <c:pt idx="0">
                  <c:v>2.0000000000000011E-2</c:v>
                </c:pt>
                <c:pt idx="1">
                  <c:v>0.36000000000000032</c:v>
                </c:pt>
                <c:pt idx="2">
                  <c:v>0.62000000000000111</c:v>
                </c:pt>
              </c:numCache>
            </c:numRef>
          </c:val>
        </c:ser>
        <c:axId val="81193216"/>
        <c:axId val="81534976"/>
      </c:barChart>
      <c:catAx>
        <c:axId val="81193216"/>
        <c:scaling>
          <c:orientation val="minMax"/>
        </c:scaling>
        <c:axPos val="b"/>
        <c:numFmt formatCode="General" sourceLinked="0"/>
        <c:tickLblPos val="nextTo"/>
        <c:txPr>
          <a:bodyPr/>
          <a:lstStyle/>
          <a:p>
            <a:pPr>
              <a:defRPr lang="en-US"/>
            </a:pPr>
            <a:endParaRPr lang="en-US"/>
          </a:p>
        </c:txPr>
        <c:crossAx val="81534976"/>
        <c:crosses val="autoZero"/>
        <c:auto val="1"/>
        <c:lblAlgn val="ctr"/>
        <c:lblOffset val="100"/>
      </c:catAx>
      <c:valAx>
        <c:axId val="81534976"/>
        <c:scaling>
          <c:orientation val="minMax"/>
        </c:scaling>
        <c:axPos val="l"/>
        <c:majorGridlines/>
        <c:numFmt formatCode="0%" sourceLinked="1"/>
        <c:tickLblPos val="nextTo"/>
        <c:txPr>
          <a:bodyPr/>
          <a:lstStyle/>
          <a:p>
            <a:pPr>
              <a:defRPr lang="en-US"/>
            </a:pPr>
            <a:endParaRPr lang="en-US"/>
          </a:p>
        </c:txPr>
        <c:crossAx val="81193216"/>
        <c:crosses val="autoZero"/>
        <c:crossBetween val="between"/>
      </c:valAx>
      <c:spPr>
        <a:noFill/>
        <a:ln w="25400">
          <a:noFill/>
        </a:ln>
      </c:spPr>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US"/>
              <a:t>Percentage</a:t>
            </a:r>
            <a:r>
              <a:rPr lang="en-US" baseline="0"/>
              <a:t> distribution of respondent by Training and Refresher training</a:t>
            </a:r>
            <a:endParaRPr lang="en-US"/>
          </a:p>
        </c:rich>
      </c:tx>
      <c:layout/>
    </c:title>
    <c:plotArea>
      <c:layout/>
      <c:barChart>
        <c:barDir val="col"/>
        <c:grouping val="clustered"/>
        <c:ser>
          <c:idx val="1"/>
          <c:order val="0"/>
          <c:tx>
            <c:strRef>
              <c:f>Sheet1!$C$80</c:f>
              <c:strCache>
                <c:ptCount val="1"/>
                <c:pt idx="0">
                  <c:v>%</c:v>
                </c:pt>
              </c:strCache>
            </c:strRef>
          </c:tx>
          <c:dLbls>
            <c:spPr>
              <a:noFill/>
              <a:ln>
                <a:noFill/>
              </a:ln>
              <a:effectLst/>
            </c:spPr>
            <c:txPr>
              <a:bodyPr/>
              <a:lstStyle/>
              <a:p>
                <a:pPr>
                  <a:defRPr lang="en-US"/>
                </a:pPr>
                <a:endParaRPr lang="en-US"/>
              </a:p>
            </c:txPr>
            <c:dLblPos val="outEnd"/>
            <c:showVal val="1"/>
            <c:extLst>
              <c:ext xmlns:c15="http://schemas.microsoft.com/office/drawing/2012/chart" uri="{CE6537A1-D6FC-4f65-9D91-7224C49458BB}">
                <c15:showLeaderLines val="0"/>
              </c:ext>
            </c:extLst>
          </c:dLbls>
          <c:cat>
            <c:strRef>
              <c:f>Sheet1!$A$81:$A$83</c:f>
              <c:strCache>
                <c:ptCount val="3"/>
                <c:pt idx="0">
                  <c:v>Training at the start of work, refresher in last 1+year</c:v>
                </c:pt>
                <c:pt idx="1">
                  <c:v>Training at the start of work, no refresher given </c:v>
                </c:pt>
                <c:pt idx="2">
                  <c:v>Training at the start of work, refresher in last 6 months</c:v>
                </c:pt>
              </c:strCache>
            </c:strRef>
          </c:cat>
          <c:val>
            <c:numRef>
              <c:f>Sheet1!$C$81:$C$83</c:f>
              <c:numCache>
                <c:formatCode>0%</c:formatCode>
                <c:ptCount val="3"/>
                <c:pt idx="0">
                  <c:v>0.72000000000000064</c:v>
                </c:pt>
                <c:pt idx="1">
                  <c:v>0.05</c:v>
                </c:pt>
                <c:pt idx="2">
                  <c:v>0.23</c:v>
                </c:pt>
              </c:numCache>
            </c:numRef>
          </c:val>
        </c:ser>
        <c:axId val="81554432"/>
        <c:axId val="81576704"/>
      </c:barChart>
      <c:catAx>
        <c:axId val="81554432"/>
        <c:scaling>
          <c:orientation val="minMax"/>
        </c:scaling>
        <c:axPos val="b"/>
        <c:numFmt formatCode="General" sourceLinked="0"/>
        <c:majorTickMark val="none"/>
        <c:tickLblPos val="nextTo"/>
        <c:txPr>
          <a:bodyPr/>
          <a:lstStyle/>
          <a:p>
            <a:pPr>
              <a:defRPr lang="en-US"/>
            </a:pPr>
            <a:endParaRPr lang="en-US"/>
          </a:p>
        </c:txPr>
        <c:crossAx val="81576704"/>
        <c:crosses val="autoZero"/>
        <c:auto val="1"/>
        <c:lblAlgn val="ctr"/>
        <c:lblOffset val="100"/>
      </c:catAx>
      <c:valAx>
        <c:axId val="81576704"/>
        <c:scaling>
          <c:orientation val="minMax"/>
        </c:scaling>
        <c:axPos val="l"/>
        <c:majorGridlines/>
        <c:numFmt formatCode="0%" sourceLinked="1"/>
        <c:majorTickMark val="none"/>
        <c:tickLblPos val="nextTo"/>
        <c:txPr>
          <a:bodyPr/>
          <a:lstStyle/>
          <a:p>
            <a:pPr>
              <a:defRPr lang="en-US"/>
            </a:pPr>
            <a:endParaRPr lang="en-US"/>
          </a:p>
        </c:txPr>
        <c:crossAx val="81554432"/>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lang="en-US"/>
            </a:pPr>
            <a:r>
              <a:rPr lang="en-IN"/>
              <a:t>Percentage ditribution of respondent by their level of motivation </a:t>
            </a:r>
          </a:p>
        </c:rich>
      </c:tx>
      <c:layout/>
    </c:title>
    <c:plotArea>
      <c:layout/>
      <c:pieChart>
        <c:varyColors val="1"/>
        <c:ser>
          <c:idx val="0"/>
          <c:order val="0"/>
          <c:tx>
            <c:strRef>
              <c:f>Sheet1!$B$172:$B$173</c:f>
              <c:strCache>
                <c:ptCount val="1"/>
                <c:pt idx="0">
                  <c:v>Percentage  ditribution of resondent by their level of motivation no</c:v>
                </c:pt>
              </c:strCache>
            </c:strRef>
          </c:tx>
          <c:cat>
            <c:strRef>
              <c:f>Sheet1!$A$174:$A$177</c:f>
              <c:strCache>
                <c:ptCount val="4"/>
                <c:pt idx="0">
                  <c:v>very high</c:v>
                </c:pt>
                <c:pt idx="1">
                  <c:v>high</c:v>
                </c:pt>
                <c:pt idx="2">
                  <c:v>low</c:v>
                </c:pt>
                <c:pt idx="3">
                  <c:v>very low</c:v>
                </c:pt>
              </c:strCache>
            </c:strRef>
          </c:cat>
          <c:val>
            <c:numRef>
              <c:f>Sheet1!$B$174:$B$177</c:f>
              <c:numCache>
                <c:formatCode>General</c:formatCode>
                <c:ptCount val="4"/>
                <c:pt idx="0">
                  <c:v>39</c:v>
                </c:pt>
                <c:pt idx="1">
                  <c:v>53</c:v>
                </c:pt>
                <c:pt idx="2">
                  <c:v>8</c:v>
                </c:pt>
                <c:pt idx="3">
                  <c:v>0</c:v>
                </c:pt>
              </c:numCache>
            </c:numRef>
          </c:val>
        </c:ser>
        <c:ser>
          <c:idx val="1"/>
          <c:order val="1"/>
          <c:tx>
            <c:strRef>
              <c:f>Sheet1!$C$172:$C$173</c:f>
              <c:strCache>
                <c:ptCount val="1"/>
                <c:pt idx="0">
                  <c:v>Percentage  ditribution of resondent by their level of motivation percentage</c:v>
                </c:pt>
              </c:strCache>
            </c:strRef>
          </c:tx>
          <c:cat>
            <c:strRef>
              <c:f>Sheet1!$A$174:$A$177</c:f>
              <c:strCache>
                <c:ptCount val="4"/>
                <c:pt idx="0">
                  <c:v>very high</c:v>
                </c:pt>
                <c:pt idx="1">
                  <c:v>high</c:v>
                </c:pt>
                <c:pt idx="2">
                  <c:v>low</c:v>
                </c:pt>
                <c:pt idx="3">
                  <c:v>very low</c:v>
                </c:pt>
              </c:strCache>
            </c:strRef>
          </c:cat>
          <c:val>
            <c:numRef>
              <c:f>Sheet1!$C$174:$C$177</c:f>
              <c:numCache>
                <c:formatCode>0%</c:formatCode>
                <c:ptCount val="4"/>
                <c:pt idx="0">
                  <c:v>0.39000000000000062</c:v>
                </c:pt>
                <c:pt idx="1">
                  <c:v>0.53</c:v>
                </c:pt>
                <c:pt idx="2">
                  <c:v>8.0000000000000043E-2</c:v>
                </c:pt>
                <c:pt idx="3">
                  <c:v>0</c:v>
                </c:pt>
              </c:numCache>
            </c:numRef>
          </c:val>
        </c:ser>
        <c:firstSliceAng val="0"/>
      </c:pieChart>
    </c:plotArea>
    <c:legend>
      <c:legendPos val="r"/>
      <c:layout/>
      <c:txPr>
        <a:bodyPr/>
        <a:lstStyle/>
        <a:p>
          <a:pPr>
            <a:defRPr lang="en-US"/>
          </a:pPr>
          <a:endParaRPr lang="en-US"/>
        </a:p>
      </c:txPr>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No.</a:t>
            </a:r>
            <a:r>
              <a:rPr lang="en-IN" baseline="0"/>
              <a:t> of beneficary enrolled</a:t>
            </a:r>
            <a:endParaRPr lang="en-IN"/>
          </a:p>
        </c:rich>
      </c:tx>
      <c:layout/>
    </c:title>
    <c:plotArea>
      <c:layout/>
      <c:pieChart>
        <c:varyColors val="1"/>
        <c:ser>
          <c:idx val="0"/>
          <c:order val="0"/>
          <c:tx>
            <c:strRef>
              <c:f>Sheet1!$B$87</c:f>
              <c:strCache>
                <c:ptCount val="1"/>
                <c:pt idx="0">
                  <c:v>no</c:v>
                </c:pt>
              </c:strCache>
            </c:strRef>
          </c:tx>
          <c:cat>
            <c:strRef>
              <c:f>Sheet1!$A$88:$A$90</c:f>
              <c:strCache>
                <c:ptCount val="3"/>
                <c:pt idx="0">
                  <c:v>less than 40</c:v>
                </c:pt>
                <c:pt idx="1">
                  <c:v>40-70</c:v>
                </c:pt>
                <c:pt idx="2">
                  <c:v>70+</c:v>
                </c:pt>
              </c:strCache>
            </c:strRef>
          </c:cat>
          <c:val>
            <c:numRef>
              <c:f>Sheet1!$B$88:$B$90</c:f>
              <c:numCache>
                <c:formatCode>General</c:formatCode>
                <c:ptCount val="3"/>
                <c:pt idx="0">
                  <c:v>8</c:v>
                </c:pt>
                <c:pt idx="1">
                  <c:v>40</c:v>
                </c:pt>
                <c:pt idx="2">
                  <c:v>52</c:v>
                </c:pt>
              </c:numCache>
            </c:numRef>
          </c:val>
        </c:ser>
        <c:ser>
          <c:idx val="1"/>
          <c:order val="1"/>
          <c:tx>
            <c:strRef>
              <c:f>Sheet1!$C$87</c:f>
              <c:strCache>
                <c:ptCount val="1"/>
                <c:pt idx="0">
                  <c:v>%</c:v>
                </c:pt>
              </c:strCache>
            </c:strRef>
          </c:tx>
          <c:cat>
            <c:strRef>
              <c:f>Sheet1!$A$88:$A$90</c:f>
              <c:strCache>
                <c:ptCount val="3"/>
                <c:pt idx="0">
                  <c:v>less than 40</c:v>
                </c:pt>
                <c:pt idx="1">
                  <c:v>40-70</c:v>
                </c:pt>
                <c:pt idx="2">
                  <c:v>70+</c:v>
                </c:pt>
              </c:strCache>
            </c:strRef>
          </c:cat>
          <c:val>
            <c:numRef>
              <c:f>Sheet1!$C$88:$C$90</c:f>
              <c:numCache>
                <c:formatCode>0%</c:formatCode>
                <c:ptCount val="3"/>
                <c:pt idx="0">
                  <c:v>8.0000000000000029E-2</c:v>
                </c:pt>
                <c:pt idx="1">
                  <c:v>0.4</c:v>
                </c:pt>
                <c:pt idx="2">
                  <c:v>0.52</c:v>
                </c:pt>
              </c:numCache>
            </c:numRef>
          </c:val>
        </c:ser>
        <c:firstSliceAng val="0"/>
      </c:pieChart>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Patan,_Gujarat" TargetMode="External"/><Relationship Id="rId7" Type="http://schemas.openxmlformats.org/officeDocument/2006/relationships/hyperlink" Target="http://en.wikipedia.org/wiki/Sabarkantha" TargetMode="External"/><Relationship Id="rId2" Type="http://schemas.openxmlformats.org/officeDocument/2006/relationships/hyperlink" Target="http://en.wikipedia.org/wiki/Banaskantha" TargetMode="External"/><Relationship Id="rId1" Type="http://schemas.openxmlformats.org/officeDocument/2006/relationships/slideLayout" Target="../slideLayouts/slideLayout2.xml"/><Relationship Id="rId6" Type="http://schemas.openxmlformats.org/officeDocument/2006/relationships/hyperlink" Target="http://en.wikipedia.org/wiki/Ahmedabad" TargetMode="External"/><Relationship Id="rId5" Type="http://schemas.openxmlformats.org/officeDocument/2006/relationships/hyperlink" Target="http://en.wikipedia.org/wiki/Gandhinagar" TargetMode="External"/><Relationship Id="rId4" Type="http://schemas.openxmlformats.org/officeDocument/2006/relationships/hyperlink" Target="http://en.wikipedia.org/wiki/Surendranag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N" sz="3200" dirty="0" smtClean="0">
                <a:latin typeface="Times New Roman" pitchFamily="18" charset="0"/>
                <a:cs typeface="Times New Roman" pitchFamily="18" charset="0"/>
              </a:rPr>
              <a:t>Socioeconomic and Demographic characteristics, Motivation and Knowledge of </a:t>
            </a:r>
            <a:r>
              <a:rPr lang="en-IN" sz="3200" dirty="0" err="1" smtClean="0">
                <a:latin typeface="Times New Roman" pitchFamily="18" charset="0"/>
                <a:cs typeface="Times New Roman" pitchFamily="18" charset="0"/>
              </a:rPr>
              <a:t>Anganwadi</a:t>
            </a:r>
            <a:r>
              <a:rPr lang="en-IN" sz="3200" dirty="0" smtClean="0">
                <a:latin typeface="Times New Roman" pitchFamily="18" charset="0"/>
                <a:cs typeface="Times New Roman" pitchFamily="18" charset="0"/>
              </a:rPr>
              <a:t> Worker about Integrated Child Development Services (ICDS): A Study of Urban Blocks of </a:t>
            </a:r>
            <a:r>
              <a:rPr lang="en-IN" sz="3200" dirty="0" err="1" smtClean="0">
                <a:latin typeface="Times New Roman" pitchFamily="18" charset="0"/>
                <a:cs typeface="Times New Roman" pitchFamily="18" charset="0"/>
              </a:rPr>
              <a:t>Mehsana</a:t>
            </a:r>
            <a:r>
              <a:rPr lang="en-IN" sz="3200" dirty="0" smtClean="0">
                <a:latin typeface="Times New Roman" pitchFamily="18" charset="0"/>
                <a:cs typeface="Times New Roman" pitchFamily="18" charset="0"/>
              </a:rPr>
              <a:t> district in Gujarat</a:t>
            </a:r>
            <a:endParaRPr lang="en-IN"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5029200"/>
            <a:ext cx="6934200" cy="609600"/>
          </a:xfrm>
        </p:spPr>
        <p:txBody>
          <a:bodyPr>
            <a:normAutofit/>
          </a:bodyPr>
          <a:lstStyle/>
          <a:p>
            <a:r>
              <a:rPr lang="en-US" sz="2400" u="sng" dirty="0" smtClean="0">
                <a:solidFill>
                  <a:schemeClr val="tx1"/>
                </a:solidFill>
                <a:latin typeface="Times New Roman" pitchFamily="18" charset="0"/>
                <a:cs typeface="Times New Roman" pitchFamily="18" charset="0"/>
              </a:rPr>
              <a:t>BY DR ANKITA SINGH</a:t>
            </a:r>
            <a:endParaRPr lang="en-IN" sz="2400" u="sng"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b="1" u="sng" dirty="0"/>
              <a:t>SOCIO-ECONOMIC AND DEMOGRAPHIC CHARACTERISTICS OF ANGANWADI WORKERS </a:t>
            </a:r>
            <a:r>
              <a:rPr lang="en-IN" sz="1600" dirty="0"/>
              <a:t/>
            </a:r>
            <a:br>
              <a:rPr lang="en-IN" sz="1600" dirty="0"/>
            </a:br>
            <a:endParaRPr lang="en-IN"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Age of respondent</a:t>
            </a:r>
          </a:p>
          <a:p>
            <a:r>
              <a:rPr lang="en-IN" sz="2400" dirty="0" smtClean="0">
                <a:latin typeface="Times New Roman" pitchFamily="18" charset="0"/>
                <a:cs typeface="Times New Roman" pitchFamily="18" charset="0"/>
              </a:rPr>
              <a:t>Marital status of respondents</a:t>
            </a:r>
          </a:p>
          <a:p>
            <a:r>
              <a:rPr lang="en-IN" sz="2400" dirty="0" smtClean="0">
                <a:latin typeface="Times New Roman" pitchFamily="18" charset="0"/>
                <a:cs typeface="Times New Roman" pitchFamily="18" charset="0"/>
              </a:rPr>
              <a:t>Caste of respondents</a:t>
            </a:r>
          </a:p>
          <a:p>
            <a:r>
              <a:rPr lang="en-IN" sz="2400" dirty="0" smtClean="0">
                <a:latin typeface="Times New Roman" pitchFamily="18" charset="0"/>
                <a:cs typeface="Times New Roman" pitchFamily="18" charset="0"/>
              </a:rPr>
              <a:t>Religion of respondents</a:t>
            </a:r>
          </a:p>
          <a:p>
            <a:r>
              <a:rPr lang="en-IN" sz="2400" dirty="0" smtClean="0">
                <a:latin typeface="Times New Roman" pitchFamily="18" charset="0"/>
                <a:cs typeface="Times New Roman" pitchFamily="18" charset="0"/>
              </a:rPr>
              <a:t>Education of respondents</a:t>
            </a:r>
          </a:p>
          <a:p>
            <a:r>
              <a:rPr lang="en-IN" sz="2400" dirty="0" smtClean="0">
                <a:latin typeface="Times New Roman" pitchFamily="18" charset="0"/>
                <a:cs typeface="Times New Roman" pitchFamily="18" charset="0"/>
              </a:rPr>
              <a:t>Residence Status of respondents</a:t>
            </a:r>
          </a:p>
          <a:p>
            <a:r>
              <a:rPr lang="en-IN" sz="2400" dirty="0" smtClean="0">
                <a:latin typeface="Times New Roman" pitchFamily="18" charset="0"/>
                <a:cs typeface="Times New Roman" pitchFamily="18" charset="0"/>
              </a:rPr>
              <a:t>Work experience of AWW</a:t>
            </a:r>
          </a:p>
          <a:p>
            <a:r>
              <a:rPr lang="en-IN" sz="2000" dirty="0" smtClean="0">
                <a:latin typeface="Times New Roman" pitchFamily="18" charset="0"/>
                <a:cs typeface="Times New Roman" pitchFamily="18" charset="0"/>
              </a:rPr>
              <a:t>Training and Refresher Training</a:t>
            </a:r>
          </a:p>
          <a:p>
            <a:r>
              <a:rPr lang="en-US" sz="2400" dirty="0" smtClean="0">
                <a:latin typeface="Times New Roman" pitchFamily="18" charset="0"/>
                <a:cs typeface="Times New Roman" pitchFamily="18" charset="0"/>
              </a:rPr>
              <a:t>Level of motivation </a:t>
            </a:r>
            <a:endParaRPr lang="en-IN" sz="2400" dirty="0" smtClean="0">
              <a:latin typeface="Times New Roman" pitchFamily="18" charset="0"/>
              <a:cs typeface="Times New Roman" pitchFamily="18" charset="0"/>
            </a:endParaRPr>
          </a:p>
          <a:p>
            <a:endParaRPr lang="en-IN"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Age of respondent</a:t>
            </a:r>
            <a:r>
              <a:rPr lang="en-IN" b="1" dirty="0" smtClean="0"/>
              <a:t> </a:t>
            </a:r>
            <a:r>
              <a:rPr lang="en-IN" dirty="0" smtClean="0"/>
              <a:t/>
            </a:r>
            <a:br>
              <a:rPr lang="en-IN" dirty="0" smtClean="0"/>
            </a:br>
            <a:endParaRPr lang="en-IN" dirty="0"/>
          </a:p>
        </p:txBody>
      </p:sp>
      <p:graphicFrame>
        <p:nvGraphicFramePr>
          <p:cNvPr id="4" name="Content Placeholder 3"/>
          <p:cNvGraphicFramePr>
            <a:graphicFrameLocks/>
          </p:cNvGraphicFramePr>
          <p:nvPr/>
        </p:nvGraphicFramePr>
        <p:xfrm>
          <a:off x="381000" y="1295400"/>
          <a:ext cx="8458200" cy="3962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latin typeface="Times New Roman" pitchFamily="18" charset="0"/>
                <a:cs typeface="Times New Roman" pitchFamily="18" charset="0"/>
              </a:rPr>
              <a:t>Marital status of respondent</a:t>
            </a:r>
            <a:endParaRPr lang="en-IN" sz="2800" b="1" u="sng"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304800" y="1371600"/>
          <a:ext cx="85344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Caste of respondents </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a:p>
        </p:txBody>
      </p:sp>
      <p:graphicFrame>
        <p:nvGraphicFramePr>
          <p:cNvPr id="4" name="Content Placeholder 3"/>
          <p:cNvGraphicFramePr>
            <a:graphicFrameLocks noGrp="1"/>
          </p:cNvGraphicFramePr>
          <p:nvPr>
            <p:ph idx="1"/>
          </p:nvPr>
        </p:nvGraphicFramePr>
        <p:xfrm>
          <a:off x="457200" y="1219200"/>
          <a:ext cx="8229600" cy="4906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57200"/>
          <a:ext cx="82296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14400"/>
          <a:ext cx="8229600" cy="5211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latin typeface="Times New Roman" pitchFamily="18" charset="0"/>
                <a:cs typeface="Times New Roman" pitchFamily="18" charset="0"/>
              </a:rPr>
              <a:t>GENERAL INFORMATION REGARDING AANGANWADI CENTRES</a:t>
            </a: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IN" b="1" u="sng" dirty="0" smtClean="0"/>
              <a:t>Beneficiary Enrolled</a:t>
            </a:r>
          </a:p>
          <a:p>
            <a:r>
              <a:rPr lang="en-IN" b="1" u="sng" dirty="0" err="1" smtClean="0"/>
              <a:t>Aanganwadi</a:t>
            </a:r>
            <a:r>
              <a:rPr lang="en-IN" b="1" u="sng" dirty="0" smtClean="0"/>
              <a:t> with drinking water facility- </a:t>
            </a:r>
            <a:endParaRPr lang="en-IN" dirty="0" smtClean="0"/>
          </a:p>
          <a:p>
            <a:r>
              <a:rPr lang="en-IN" b="1" u="sng" dirty="0" err="1" smtClean="0"/>
              <a:t>Aanganwadi</a:t>
            </a:r>
            <a:r>
              <a:rPr lang="en-IN" b="1" u="sng" dirty="0" smtClean="0"/>
              <a:t> with electricity facility</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u="sng" dirty="0" smtClean="0">
                <a:latin typeface="Times New Roman" pitchFamily="18" charset="0"/>
                <a:cs typeface="Times New Roman" pitchFamily="18" charset="0"/>
              </a:rPr>
              <a:t>INTRODUCTION TO THE STUDY</a:t>
            </a: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3000" b="1" dirty="0" smtClean="0">
                <a:latin typeface="Times New Roman" pitchFamily="18" charset="0"/>
                <a:cs typeface="Times New Roman" pitchFamily="18" charset="0"/>
              </a:rPr>
              <a:t>ICDS</a:t>
            </a:r>
            <a:r>
              <a:rPr lang="en-US" sz="3000" dirty="0" smtClean="0">
                <a:latin typeface="Times New Roman" pitchFamily="18" charset="0"/>
                <a:cs typeface="Times New Roman" pitchFamily="18" charset="0"/>
              </a:rPr>
              <a:t> scheme was launched on 2nd October 1975, in </a:t>
            </a:r>
            <a:r>
              <a:rPr lang="en-US" sz="3000" dirty="0" err="1" smtClean="0">
                <a:latin typeface="Times New Roman" pitchFamily="18" charset="0"/>
                <a:cs typeface="Times New Roman" pitchFamily="18" charset="0"/>
              </a:rPr>
              <a:t>Chhotaudepur</a:t>
            </a:r>
            <a:r>
              <a:rPr lang="en-US" sz="3000" dirty="0" smtClean="0">
                <a:latin typeface="Times New Roman" pitchFamily="18" charset="0"/>
                <a:cs typeface="Times New Roman" pitchFamily="18" charset="0"/>
              </a:rPr>
              <a:t> Block of Gujarat and the Scheme represents one of the world’s largest and most unique flagship programs for Early Childhood Development. </a:t>
            </a:r>
          </a:p>
          <a:p>
            <a:r>
              <a:rPr lang="en-US" sz="3000" dirty="0" smtClean="0">
                <a:latin typeface="Times New Roman" pitchFamily="18" charset="0"/>
                <a:cs typeface="Times New Roman" pitchFamily="18" charset="0"/>
              </a:rPr>
              <a:t>Gujarat ICDS program symbolizes The State’s commitment to its children towards holistic approach for child health, nutrition and development. </a:t>
            </a:r>
          </a:p>
          <a:p>
            <a:r>
              <a:rPr lang="en-US" sz="3000" dirty="0" smtClean="0">
                <a:latin typeface="Times New Roman" pitchFamily="18" charset="0"/>
                <a:cs typeface="Times New Roman" pitchFamily="18" charset="0"/>
              </a:rPr>
              <a:t>Currently the Scheme in operational in 336 Blocks in Gujarat. </a:t>
            </a:r>
            <a:endParaRPr lang="en-IN" sz="3000" dirty="0" smtClean="0">
              <a:latin typeface="Times New Roman" pitchFamily="18" charset="0"/>
              <a:cs typeface="Times New Roman" pitchFamily="18" charset="0"/>
            </a:endParaRP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0"/>
          <a:ext cx="8229600" cy="5287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143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09600"/>
          <a:ext cx="8229600" cy="55165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latin typeface="Times New Roman" pitchFamily="18" charset="0"/>
                <a:cs typeface="Times New Roman" pitchFamily="18" charset="0"/>
              </a:rPr>
              <a:t>Knowledge of AWWs regarding different aspects of health services provided</a:t>
            </a:r>
            <a:r>
              <a:rPr lang="en-IN" sz="2800" dirty="0" smtClean="0">
                <a:latin typeface="Times New Roman" pitchFamily="18" charset="0"/>
                <a:cs typeface="Times New Roman" pitchFamily="18" charset="0"/>
              </a:rPr>
              <a:t>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sz="2800" dirty="0" smtClean="0">
                <a:latin typeface="Times New Roman" pitchFamily="18" charset="0"/>
                <a:cs typeface="Times New Roman" pitchFamily="18" charset="0"/>
              </a:rPr>
              <a:t>This shows that 70% AWW know about immunization and 90%, 95% knows about nutrition and health care and supplementary nutrition.</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latin typeface="Times New Roman" pitchFamily="18" charset="0"/>
                <a:cs typeface="Times New Roman" pitchFamily="18" charset="0"/>
              </a:rPr>
              <a:t>Problems faced by </a:t>
            </a:r>
            <a:r>
              <a:rPr lang="en-IN" sz="3200" dirty="0" err="1" smtClean="0">
                <a:latin typeface="Times New Roman" pitchFamily="18" charset="0"/>
                <a:cs typeface="Times New Roman" pitchFamily="18" charset="0"/>
              </a:rPr>
              <a:t>Anganwadi</a:t>
            </a:r>
            <a:r>
              <a:rPr lang="en-IN" sz="3200" dirty="0" smtClean="0">
                <a:latin typeface="Times New Roman" pitchFamily="18" charset="0"/>
                <a:cs typeface="Times New Roman" pitchFamily="18" charset="0"/>
              </a:rPr>
              <a:t> workers</a:t>
            </a:r>
            <a:br>
              <a:rPr lang="en-IN" sz="3200" dirty="0" smtClean="0">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IN" sz="2800" dirty="0" smtClean="0">
                <a:latin typeface="Times New Roman" pitchFamily="18" charset="0"/>
                <a:cs typeface="Times New Roman" pitchFamily="18" charset="0"/>
              </a:rPr>
              <a:t>Results suggest that very few AWWs have problem of inadequate salary and work overload. Otherwise they are motivated, trained experienced and educated and saw major developments in last 5 years in infrastructure, salary, training and community interest.</a:t>
            </a:r>
          </a:p>
          <a:p>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IN" sz="2800" b="1" dirty="0" smtClean="0">
                <a:latin typeface="Times New Roman" pitchFamily="18" charset="0"/>
                <a:cs typeface="Times New Roman" pitchFamily="18" charset="0"/>
              </a:rPr>
              <a:t>Conclusion</a:t>
            </a:r>
            <a:endParaRPr lang="en-IN"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334000"/>
          </a:xfrm>
        </p:spPr>
        <p:txBody>
          <a:bodyPr>
            <a:normAutofit fontScale="85000" lnSpcReduction="20000"/>
          </a:bodyPr>
          <a:lstStyle/>
          <a:p>
            <a:pPr>
              <a:buNone/>
            </a:pPr>
            <a:endParaRPr lang="en-US" sz="28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In the  study 100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Workers were interviewed and majority (58%) of the workers is in the age group of 40+Years. </a:t>
            </a:r>
          </a:p>
          <a:p>
            <a:r>
              <a:rPr lang="en-US" sz="3100" dirty="0" smtClean="0">
                <a:latin typeface="Times New Roman" pitchFamily="18" charset="0"/>
                <a:cs typeface="Times New Roman" pitchFamily="18" charset="0"/>
              </a:rPr>
              <a:t>About 53% of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workers are either completed/ pursuing Graduation. Only (17%) are matriculate and (30.0%) are 10</a:t>
            </a:r>
            <a:r>
              <a:rPr lang="en-US" sz="3100" baseline="30000" dirty="0" smtClean="0">
                <a:latin typeface="Times New Roman" pitchFamily="18" charset="0"/>
                <a:cs typeface="Times New Roman" pitchFamily="18" charset="0"/>
              </a:rPr>
              <a:t>th</a:t>
            </a:r>
            <a:r>
              <a:rPr lang="en-US" sz="3100" dirty="0" smtClean="0">
                <a:latin typeface="Times New Roman" pitchFamily="18" charset="0"/>
                <a:cs typeface="Times New Roman" pitchFamily="18" charset="0"/>
              </a:rPr>
              <a:t> pass. </a:t>
            </a:r>
          </a:p>
          <a:p>
            <a:r>
              <a:rPr lang="en-US" sz="3100" dirty="0" smtClean="0">
                <a:latin typeface="Times New Roman" pitchFamily="18" charset="0"/>
                <a:cs typeface="Times New Roman" pitchFamily="18" charset="0"/>
              </a:rPr>
              <a:t>Maximum AWWs have knowledge regarding various services provided by ICDS. So, education is positively associated with the correct knowledge about ICDS scheme among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workers.</a:t>
            </a:r>
          </a:p>
          <a:p>
            <a:r>
              <a:rPr lang="en-US" sz="3100" dirty="0" smtClean="0">
                <a:latin typeface="Times New Roman" pitchFamily="18" charset="0"/>
                <a:cs typeface="Times New Roman" pitchFamily="18" charset="0"/>
              </a:rPr>
              <a:t>Majority of the AWWS were trained and had received in service job training and 72% of the workers had received refresher training in last 1 year and 23% received their refresher training in last 6 months. </a:t>
            </a:r>
            <a:endParaRPr lang="en-IN" sz="31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buNone/>
            </a:pP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Most of the AWWs said that the quality of training they have received is good and they are familiar with the various services of ICDS.  Depending on </a:t>
            </a:r>
            <a:r>
              <a:rPr lang="en-US" dirty="0" err="1" smtClean="0">
                <a:latin typeface="Times New Roman" pitchFamily="18" charset="0"/>
                <a:cs typeface="Times New Roman" pitchFamily="18" charset="0"/>
              </a:rPr>
              <a:t>reponse</a:t>
            </a:r>
            <a:r>
              <a:rPr lang="en-US" dirty="0" smtClean="0">
                <a:latin typeface="Times New Roman" pitchFamily="18" charset="0"/>
                <a:cs typeface="Times New Roman" pitchFamily="18" charset="0"/>
              </a:rPr>
              <a:t> to questionnaire max questions were answered correctly on topics related to supplementary nutrition and growth monitoring.</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Infrastructure facilities have improved in last 5 years for better implementation of ICDS scheme and very few were facing problems with work overload, excessive record maintenance and inadequate honorarium</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 y="228601"/>
            <a:ext cx="3810001" cy="2819399"/>
          </a:xfrm>
          <a:prstGeom prst="rect">
            <a:avLst/>
          </a:prstGeom>
          <a:noFill/>
        </p:spPr>
      </p:pic>
      <p:pic>
        <p:nvPicPr>
          <p:cNvPr id="5" name="Picture 4"/>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8200" y="304800"/>
            <a:ext cx="4029710" cy="2743199"/>
          </a:xfrm>
          <a:prstGeom prst="rect">
            <a:avLst/>
          </a:prstGeom>
          <a:noFill/>
        </p:spPr>
      </p:pic>
      <p:pic>
        <p:nvPicPr>
          <p:cNvPr id="6" name="Picture 5"/>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1" y="3352800"/>
            <a:ext cx="3962399" cy="3005455"/>
          </a:xfrm>
          <a:prstGeom prst="rect">
            <a:avLst/>
          </a:prstGeom>
          <a:noFill/>
        </p:spPr>
      </p:pic>
      <p:pic>
        <p:nvPicPr>
          <p:cNvPr id="7" name="Picture 6"/>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00600" y="3364865"/>
            <a:ext cx="3566795" cy="311213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EH\Desktop\DPC\aaa\20140724_13314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1" y="533400"/>
            <a:ext cx="3962400" cy="2581459"/>
          </a:xfrm>
          <a:prstGeom prst="rect">
            <a:avLst/>
          </a:prstGeom>
          <a:noFill/>
          <a:ln>
            <a:noFill/>
          </a:ln>
        </p:spPr>
      </p:pic>
      <p:pic>
        <p:nvPicPr>
          <p:cNvPr id="3" name="Picture 2" descr="C:\Users\MEH\Desktop\DPC\aaa\DSC_0243.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62000" y="3276600"/>
            <a:ext cx="7543800" cy="3222889"/>
          </a:xfrm>
          <a:prstGeom prst="rect">
            <a:avLst/>
          </a:prstGeom>
          <a:noFill/>
          <a:ln>
            <a:noFill/>
          </a:ln>
        </p:spPr>
      </p:pic>
      <p:pic>
        <p:nvPicPr>
          <p:cNvPr id="4" name="Picture 3" descr="C:\Users\MEH\Desktop\DPC\aaa\photo_2015-05-14_17-10-11.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24400" y="609600"/>
            <a:ext cx="3962400" cy="251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latin typeface="Times New Roman" pitchFamily="18" charset="0"/>
                <a:cs typeface="Times New Roman" pitchFamily="18" charset="0"/>
              </a:rPr>
              <a:t>The main objective of this programme</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lvl="0"/>
            <a:r>
              <a:rPr lang="en-IN" sz="2800" dirty="0" smtClean="0">
                <a:latin typeface="Times New Roman" pitchFamily="18" charset="0"/>
                <a:cs typeface="Times New Roman" pitchFamily="18" charset="0"/>
              </a:rPr>
              <a:t>To improve the nutritional and health status of children in the age-group 0-6 years.</a:t>
            </a:r>
          </a:p>
          <a:p>
            <a:pPr lvl="0"/>
            <a:r>
              <a:rPr lang="en-IN" sz="2800" dirty="0" smtClean="0">
                <a:latin typeface="Times New Roman" pitchFamily="18" charset="0"/>
                <a:cs typeface="Times New Roman" pitchFamily="18" charset="0"/>
              </a:rPr>
              <a:t>To lay the foundation for proper psychological, physical and social development of the child.</a:t>
            </a:r>
          </a:p>
          <a:p>
            <a:pPr lvl="0"/>
            <a:r>
              <a:rPr lang="en-IN" sz="2800" dirty="0" smtClean="0">
                <a:latin typeface="Times New Roman" pitchFamily="18" charset="0"/>
                <a:cs typeface="Times New Roman" pitchFamily="18" charset="0"/>
              </a:rPr>
              <a:t>To reduce the incidence of mortality, malnutrition and school dropout.</a:t>
            </a:r>
          </a:p>
          <a:p>
            <a:pPr lvl="0"/>
            <a:r>
              <a:rPr lang="en-IN" sz="2800" dirty="0" smtClean="0">
                <a:latin typeface="Times New Roman" pitchFamily="18" charset="0"/>
                <a:cs typeface="Times New Roman" pitchFamily="18" charset="0"/>
              </a:rPr>
              <a:t>To achieve effective co–ordination of policy and implementation amongst the various departments to promote child development, and</a:t>
            </a:r>
          </a:p>
          <a:p>
            <a:pPr lvl="0"/>
            <a:r>
              <a:rPr lang="en-IN" sz="2800" dirty="0" smtClean="0">
                <a:latin typeface="Times New Roman" pitchFamily="18" charset="0"/>
                <a:cs typeface="Times New Roman" pitchFamily="18" charset="0"/>
              </a:rPr>
              <a:t>To enhance the capability of the mother to look after the normal health and nutritional need of the child through proper nutrition and health education</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Various Schemes under ICDS are-</a:t>
            </a:r>
            <a:endParaRPr lang="en-IN" dirty="0"/>
          </a:p>
        </p:txBody>
      </p:sp>
      <p:sp>
        <p:nvSpPr>
          <p:cNvPr id="3" name="Content Placeholder 2"/>
          <p:cNvSpPr>
            <a:spLocks noGrp="1"/>
          </p:cNvSpPr>
          <p:nvPr>
            <p:ph idx="1"/>
          </p:nvPr>
        </p:nvSpPr>
        <p:spPr/>
        <p:txBody>
          <a:bodyPr>
            <a:normAutofit/>
          </a:bodyPr>
          <a:lstStyle/>
          <a:p>
            <a:pPr>
              <a:buNone/>
            </a:pPr>
            <a:r>
              <a:rPr lang="en-US" sz="3000" dirty="0" smtClean="0">
                <a:latin typeface="Times New Roman" pitchFamily="18" charset="0"/>
                <a:cs typeface="Times New Roman" pitchFamily="18" charset="0"/>
              </a:rPr>
              <a:t>There are six dimensions or services of ICDS scheme which are provided by AWCs.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1. Supplementary Nutrition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2. Immunization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3. Health check-up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4. Referral services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5. Non-formal Preschool education </a:t>
            </a:r>
            <a:endParaRPr lang="en-IN"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6. Nutrition and health education </a:t>
            </a:r>
            <a:endParaRPr lang="en-IN" sz="3000" dirty="0" smtClean="0">
              <a:latin typeface="Times New Roman" pitchFamily="18" charset="0"/>
              <a:cs typeface="Times New Roman" pitchFamily="18" charset="0"/>
            </a:endParaRPr>
          </a:p>
          <a:p>
            <a:endParaRPr lang="en-IN" dirty="0" smtClean="0"/>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Profile of District </a:t>
            </a:r>
            <a:r>
              <a:rPr lang="en-IN" b="1" u="sng" dirty="0" err="1" smtClean="0"/>
              <a:t>Mahesana</a:t>
            </a:r>
            <a:r>
              <a:rPr lang="en-IN" b="1" u="sng" dirty="0" smtClean="0"/>
              <a:t> </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a:bodyPr>
          <a:lstStyle/>
          <a:p>
            <a:r>
              <a:rPr lang="en-IN" sz="2600" b="1" dirty="0" err="1" smtClean="0">
                <a:latin typeface="Times New Roman" pitchFamily="18" charset="0"/>
                <a:cs typeface="Times New Roman" pitchFamily="18" charset="0"/>
              </a:rPr>
              <a:t>Mahesana</a:t>
            </a:r>
            <a:r>
              <a:rPr lang="en-IN" sz="2600" b="1" dirty="0" smtClean="0">
                <a:latin typeface="Times New Roman" pitchFamily="18" charset="0"/>
                <a:cs typeface="Times New Roman" pitchFamily="18" charset="0"/>
              </a:rPr>
              <a:t> district</a:t>
            </a:r>
            <a:r>
              <a:rPr lang="en-IN" sz="2600" dirty="0" smtClean="0">
                <a:latin typeface="Times New Roman" pitchFamily="18" charset="0"/>
                <a:cs typeface="Times New Roman" pitchFamily="18" charset="0"/>
              </a:rPr>
              <a:t> is one of the 26 districts of Gujarat state in western India. </a:t>
            </a:r>
            <a:r>
              <a:rPr lang="en-IN" sz="2600" dirty="0" err="1" smtClean="0">
                <a:latin typeface="Times New Roman" pitchFamily="18" charset="0"/>
                <a:cs typeface="Times New Roman" pitchFamily="18" charset="0"/>
              </a:rPr>
              <a:t>Mahesana</a:t>
            </a:r>
            <a:r>
              <a:rPr lang="en-IN" sz="2600" dirty="0" smtClean="0">
                <a:latin typeface="Times New Roman" pitchFamily="18" charset="0"/>
                <a:cs typeface="Times New Roman" pitchFamily="18" charset="0"/>
              </a:rPr>
              <a:t> city is the administrative headquarters of this district. The district has a population of over 18 </a:t>
            </a:r>
            <a:r>
              <a:rPr lang="en-IN" sz="2600" dirty="0" err="1" smtClean="0">
                <a:latin typeface="Times New Roman" pitchFamily="18" charset="0"/>
                <a:cs typeface="Times New Roman" pitchFamily="18" charset="0"/>
              </a:rPr>
              <a:t>lakhs</a:t>
            </a:r>
            <a:r>
              <a:rPr lang="en-IN" sz="2600" dirty="0" smtClean="0">
                <a:latin typeface="Times New Roman" pitchFamily="18" charset="0"/>
                <a:cs typeface="Times New Roman" pitchFamily="18" charset="0"/>
              </a:rPr>
              <a:t> and an area of over 4,500 km². There are over 600 villages in this district. It had a population of 1,837,892 of which 22.40% were urban as of 2001.Mahesana district borders with </a:t>
            </a:r>
            <a:r>
              <a:rPr lang="en-IN" sz="2600" u="sng" dirty="0" err="1" smtClean="0">
                <a:latin typeface="Times New Roman" pitchFamily="18" charset="0"/>
                <a:cs typeface="Times New Roman" pitchFamily="18" charset="0"/>
                <a:hlinkClick r:id="rId2" tooltip="Banaskantha"/>
              </a:rPr>
              <a:t>Banaskantha</a:t>
            </a:r>
            <a:r>
              <a:rPr lang="en-IN" sz="2600" dirty="0" smtClean="0">
                <a:latin typeface="Times New Roman" pitchFamily="18" charset="0"/>
                <a:cs typeface="Times New Roman" pitchFamily="18" charset="0"/>
              </a:rPr>
              <a:t> district in the north, </a:t>
            </a:r>
            <a:r>
              <a:rPr lang="en-IN" sz="2600" u="sng" dirty="0" err="1" smtClean="0">
                <a:latin typeface="Times New Roman" pitchFamily="18" charset="0"/>
                <a:cs typeface="Times New Roman" pitchFamily="18" charset="0"/>
                <a:hlinkClick r:id="rId3" tooltip="Patan, Gujarat"/>
              </a:rPr>
              <a:t>Patan</a:t>
            </a:r>
            <a:r>
              <a:rPr lang="en-IN" sz="2600" dirty="0" smtClean="0">
                <a:latin typeface="Times New Roman" pitchFamily="18" charset="0"/>
                <a:cs typeface="Times New Roman" pitchFamily="18" charset="0"/>
              </a:rPr>
              <a:t> and </a:t>
            </a:r>
            <a:r>
              <a:rPr lang="en-IN" sz="2600" u="sng" dirty="0" err="1" smtClean="0">
                <a:latin typeface="Times New Roman" pitchFamily="18" charset="0"/>
                <a:cs typeface="Times New Roman" pitchFamily="18" charset="0"/>
                <a:hlinkClick r:id="rId4" tooltip="Surendranagar"/>
              </a:rPr>
              <a:t>Surendranagar</a:t>
            </a:r>
            <a:r>
              <a:rPr lang="en-IN" sz="2600" dirty="0" smtClean="0">
                <a:latin typeface="Times New Roman" pitchFamily="18" charset="0"/>
                <a:cs typeface="Times New Roman" pitchFamily="18" charset="0"/>
              </a:rPr>
              <a:t> districts in the west, </a:t>
            </a:r>
            <a:r>
              <a:rPr lang="en-IN" sz="2600" u="sng" dirty="0" err="1" smtClean="0">
                <a:latin typeface="Times New Roman" pitchFamily="18" charset="0"/>
                <a:cs typeface="Times New Roman" pitchFamily="18" charset="0"/>
                <a:hlinkClick r:id="rId5" tooltip="Gandhinagar"/>
              </a:rPr>
              <a:t>Gandhinagar</a:t>
            </a:r>
            <a:r>
              <a:rPr lang="en-IN" sz="2600" dirty="0" smtClean="0">
                <a:latin typeface="Times New Roman" pitchFamily="18" charset="0"/>
                <a:cs typeface="Times New Roman" pitchFamily="18" charset="0"/>
              </a:rPr>
              <a:t> and </a:t>
            </a:r>
            <a:r>
              <a:rPr lang="en-IN" sz="2600" u="sng" dirty="0" err="1" smtClean="0">
                <a:latin typeface="Times New Roman" pitchFamily="18" charset="0"/>
                <a:cs typeface="Times New Roman" pitchFamily="18" charset="0"/>
                <a:hlinkClick r:id="rId6" tooltip="Ahmedabad"/>
              </a:rPr>
              <a:t>Ahmedabad</a:t>
            </a:r>
            <a:r>
              <a:rPr lang="en-IN" sz="2600" u="sng" dirty="0" smtClean="0">
                <a:latin typeface="Times New Roman" pitchFamily="18" charset="0"/>
                <a:cs typeface="Times New Roman" pitchFamily="18" charset="0"/>
              </a:rPr>
              <a:t> </a:t>
            </a:r>
            <a:r>
              <a:rPr lang="en-IN" sz="2600" dirty="0" smtClean="0">
                <a:latin typeface="Times New Roman" pitchFamily="18" charset="0"/>
                <a:cs typeface="Times New Roman" pitchFamily="18" charset="0"/>
              </a:rPr>
              <a:t>districts in south and </a:t>
            </a:r>
            <a:r>
              <a:rPr lang="en-IN" sz="2600" u="sng" dirty="0" err="1" smtClean="0">
                <a:latin typeface="Times New Roman" pitchFamily="18" charset="0"/>
                <a:cs typeface="Times New Roman" pitchFamily="18" charset="0"/>
                <a:hlinkClick r:id="rId7" tooltip="Sabarkantha"/>
              </a:rPr>
              <a:t>Sabarkantha</a:t>
            </a:r>
            <a:r>
              <a:rPr lang="en-IN" sz="2600" dirty="0" smtClean="0">
                <a:latin typeface="Times New Roman" pitchFamily="18" charset="0"/>
                <a:cs typeface="Times New Roman" pitchFamily="18" charset="0"/>
              </a:rPr>
              <a:t> district in the east.</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700" b="1" u="sng" dirty="0" smtClean="0">
                <a:latin typeface="Times New Roman" pitchFamily="18" charset="0"/>
                <a:cs typeface="Times New Roman" pitchFamily="18" charset="0"/>
              </a:rPr>
              <a:t>CURRENT STATUS OF MEHSANA DISTRICT IN TERMS OF MALNUTRITION ACC TO MPR APRIL 2015</a:t>
            </a:r>
            <a:r>
              <a:rPr lang="en-IN" dirty="0" smtClean="0"/>
              <a:t/>
            </a:r>
            <a:br>
              <a:rPr lang="en-IN" dirty="0" smtClean="0"/>
            </a:br>
            <a:endParaRPr lang="en-IN" dirty="0"/>
          </a:p>
        </p:txBody>
      </p:sp>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No of </a:t>
            </a:r>
            <a:r>
              <a:rPr lang="en-US" sz="2400" dirty="0" err="1" smtClean="0">
                <a:latin typeface="Times New Roman" pitchFamily="18" charset="0"/>
                <a:cs typeface="Times New Roman" pitchFamily="18" charset="0"/>
              </a:rPr>
              <a:t>Aanganwadi</a:t>
            </a:r>
            <a:r>
              <a:rPr lang="en-US" sz="2400" dirty="0" smtClean="0">
                <a:latin typeface="Times New Roman" pitchFamily="18" charset="0"/>
                <a:cs typeface="Times New Roman" pitchFamily="18" charset="0"/>
              </a:rPr>
              <a:t> operational- 1910</a:t>
            </a:r>
          </a:p>
          <a:p>
            <a:r>
              <a:rPr lang="en-US" sz="2400" b="1" u="sng" dirty="0" smtClean="0">
                <a:latin typeface="Times New Roman" pitchFamily="18" charset="0"/>
                <a:cs typeface="Times New Roman" pitchFamily="18" charset="0"/>
              </a:rPr>
              <a:t>Enrolled population- </a:t>
            </a:r>
          </a:p>
          <a:p>
            <a:pPr>
              <a:buNone/>
            </a:pPr>
            <a:r>
              <a:rPr lang="en-US" sz="2400" dirty="0" smtClean="0">
                <a:latin typeface="Times New Roman" pitchFamily="18" charset="0"/>
                <a:cs typeface="Times New Roman" pitchFamily="18" charset="0"/>
              </a:rPr>
              <a:t>6months </a:t>
            </a:r>
            <a:r>
              <a:rPr lang="en-US" sz="2400" dirty="0" smtClean="0">
                <a:latin typeface="Times New Roman" pitchFamily="18" charset="0"/>
                <a:cs typeface="Times New Roman" pitchFamily="18" charset="0"/>
              </a:rPr>
              <a:t>to 6 yrs- 1,23,938</a:t>
            </a:r>
          </a:p>
          <a:p>
            <a:pPr>
              <a:buNone/>
            </a:pPr>
            <a:r>
              <a:rPr lang="en-US" sz="2400" dirty="0" smtClean="0">
                <a:latin typeface="Times New Roman" pitchFamily="18" charset="0"/>
                <a:cs typeface="Times New Roman" pitchFamily="18" charset="0"/>
              </a:rPr>
              <a:t>Adolescent girls- </a:t>
            </a:r>
            <a:r>
              <a:rPr lang="en-US" sz="2400" dirty="0" smtClean="0">
                <a:latin typeface="Times New Roman" pitchFamily="18" charset="0"/>
                <a:cs typeface="Times New Roman" pitchFamily="18" charset="0"/>
              </a:rPr>
              <a:t>44,383</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Pregnant and lactating mothers- </a:t>
            </a:r>
            <a:r>
              <a:rPr lang="en-US" sz="2400" dirty="0" smtClean="0">
                <a:latin typeface="Times New Roman" pitchFamily="18" charset="0"/>
                <a:cs typeface="Times New Roman" pitchFamily="18" charset="0"/>
              </a:rPr>
              <a:t>29,383</a:t>
            </a:r>
            <a:endParaRPr lang="en-US" sz="2400" dirty="0" smtClean="0">
              <a:latin typeface="Times New Roman" pitchFamily="18" charset="0"/>
              <a:cs typeface="Times New Roman" pitchFamily="18" charset="0"/>
            </a:endParaRPr>
          </a:p>
          <a:p>
            <a:r>
              <a:rPr lang="en-US" sz="2400" b="1" u="sng" dirty="0" smtClean="0">
                <a:latin typeface="Times New Roman" pitchFamily="18" charset="0"/>
                <a:cs typeface="Times New Roman" pitchFamily="18" charset="0"/>
              </a:rPr>
              <a:t>Level of malnutrition-</a:t>
            </a:r>
          </a:p>
          <a:p>
            <a:pPr>
              <a:buNone/>
            </a:pPr>
            <a:r>
              <a:rPr lang="en-US" sz="2400" dirty="0" smtClean="0">
                <a:latin typeface="Times New Roman" pitchFamily="18" charset="0"/>
                <a:cs typeface="Times New Roman" pitchFamily="18" charset="0"/>
              </a:rPr>
              <a:t>Severe underweight (6months to 6 yrs)- 287</a:t>
            </a:r>
          </a:p>
          <a:p>
            <a:pPr>
              <a:buNone/>
            </a:pPr>
            <a:r>
              <a:rPr lang="en-US" sz="2400" dirty="0" smtClean="0">
                <a:latin typeface="Times New Roman" pitchFamily="18" charset="0"/>
                <a:cs typeface="Times New Roman" pitchFamily="18" charset="0"/>
              </a:rPr>
              <a:t>Moderate underweight- 3753</a:t>
            </a:r>
          </a:p>
          <a:p>
            <a:endParaRPr lang="en-IN"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OBJECTIVES OF THE STUDY </a:t>
            </a:r>
            <a:r>
              <a:rPr lang="en-IN" dirty="0" smtClean="0"/>
              <a:t/>
            </a:r>
            <a:br>
              <a:rPr lang="en-IN" dirty="0" smtClean="0"/>
            </a:br>
            <a:r>
              <a:rPr lang="en-US" dirty="0" smtClean="0"/>
              <a:t> </a:t>
            </a:r>
            <a:r>
              <a:rPr lang="en-IN" dirty="0" smtClean="0"/>
              <a:t/>
            </a:r>
            <a:br>
              <a:rPr lang="en-IN" dirty="0" smtClean="0"/>
            </a:br>
            <a:endParaRPr lang="en-IN"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a:buNone/>
            </a:pPr>
            <a:r>
              <a:rPr lang="en-US" sz="3100" dirty="0" smtClean="0">
                <a:latin typeface="Times New Roman" pitchFamily="18" charset="0"/>
                <a:cs typeface="Times New Roman" pitchFamily="18" charset="0"/>
              </a:rPr>
              <a:t>The key objective of the study is to assess the Socio-economic and Demographic characteristics, Motivation and Knowledge among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 about Integrated Child Development Services (ICDS). </a:t>
            </a:r>
            <a:endParaRPr lang="en-IN" sz="3100" dirty="0" smtClean="0">
              <a:latin typeface="Times New Roman" pitchFamily="18" charset="0"/>
              <a:cs typeface="Times New Roman" pitchFamily="18" charset="0"/>
            </a:endParaRPr>
          </a:p>
          <a:p>
            <a:pPr>
              <a:buNone/>
            </a:pPr>
            <a:endParaRPr lang="en-US" sz="3100" dirty="0" smtClean="0">
              <a:latin typeface="Times New Roman" pitchFamily="18" charset="0"/>
              <a:cs typeface="Times New Roman" pitchFamily="18" charset="0"/>
            </a:endParaRPr>
          </a:p>
          <a:p>
            <a:pPr>
              <a:buNone/>
            </a:pPr>
            <a:r>
              <a:rPr lang="en-US" sz="3100" dirty="0" smtClean="0">
                <a:latin typeface="Times New Roman" pitchFamily="18" charset="0"/>
                <a:cs typeface="Times New Roman" pitchFamily="18" charset="0"/>
              </a:rPr>
              <a:t>Specific </a:t>
            </a:r>
            <a:r>
              <a:rPr lang="en-US" sz="3100" dirty="0" smtClean="0">
                <a:latin typeface="Times New Roman" pitchFamily="18" charset="0"/>
                <a:cs typeface="Times New Roman" pitchFamily="18" charset="0"/>
              </a:rPr>
              <a:t>objectives are as follow: </a:t>
            </a:r>
            <a:endParaRPr lang="en-IN" sz="3100" dirty="0" smtClean="0">
              <a:latin typeface="Times New Roman" pitchFamily="18" charset="0"/>
              <a:cs typeface="Times New Roman" pitchFamily="18" charset="0"/>
            </a:endParaRPr>
          </a:p>
          <a:p>
            <a:r>
              <a:rPr lang="en-US" sz="3100" dirty="0" smtClean="0">
                <a:latin typeface="Times New Roman" pitchFamily="18" charset="0"/>
                <a:cs typeface="Times New Roman" pitchFamily="18" charset="0"/>
              </a:rPr>
              <a:t> To examine the socio-economic background of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Workers, level of motivation and their training service condition. </a:t>
            </a:r>
            <a:endParaRPr lang="en-IN" sz="3100" dirty="0" smtClean="0">
              <a:latin typeface="Times New Roman" pitchFamily="18" charset="0"/>
              <a:cs typeface="Times New Roman" pitchFamily="18" charset="0"/>
            </a:endParaRPr>
          </a:p>
          <a:p>
            <a:pPr lvl="0"/>
            <a:r>
              <a:rPr lang="en-US" sz="3100" dirty="0" smtClean="0">
                <a:latin typeface="Times New Roman" pitchFamily="18" charset="0"/>
                <a:cs typeface="Times New Roman" pitchFamily="18" charset="0"/>
              </a:rPr>
              <a:t>To assess the awareness among the </a:t>
            </a:r>
            <a:r>
              <a:rPr lang="en-US" sz="3100" dirty="0" err="1" smtClean="0">
                <a:latin typeface="Times New Roman" pitchFamily="18" charset="0"/>
                <a:cs typeface="Times New Roman" pitchFamily="18" charset="0"/>
              </a:rPr>
              <a:t>Anganwadi</a:t>
            </a:r>
            <a:r>
              <a:rPr lang="en-US" sz="3100" dirty="0" smtClean="0">
                <a:latin typeface="Times New Roman" pitchFamily="18" charset="0"/>
                <a:cs typeface="Times New Roman" pitchFamily="18" charset="0"/>
              </a:rPr>
              <a:t> Workers regarding the health and nutritional services of ICDS </a:t>
            </a:r>
            <a:r>
              <a:rPr lang="en-US" sz="3100" dirty="0" err="1" smtClean="0">
                <a:latin typeface="Times New Roman" pitchFamily="18" charset="0"/>
                <a:cs typeface="Times New Roman" pitchFamily="18" charset="0"/>
              </a:rPr>
              <a:t>programme</a:t>
            </a:r>
            <a:r>
              <a:rPr lang="en-US" sz="3100" dirty="0" smtClean="0">
                <a:latin typeface="Times New Roman" pitchFamily="18" charset="0"/>
                <a:cs typeface="Times New Roman" pitchFamily="18" charset="0"/>
              </a:rPr>
              <a:t>. </a:t>
            </a:r>
            <a:endParaRPr lang="en-IN" sz="3100" dirty="0" smtClean="0">
              <a:latin typeface="Times New Roman" pitchFamily="18" charset="0"/>
              <a:cs typeface="Times New Roman" pitchFamily="18" charset="0"/>
            </a:endParaRPr>
          </a:p>
          <a:p>
            <a:pPr lvl="0"/>
            <a:r>
              <a:rPr lang="en-US" sz="3100" dirty="0" smtClean="0">
                <a:latin typeface="Times New Roman" pitchFamily="18" charset="0"/>
                <a:cs typeface="Times New Roman" pitchFamily="18" charset="0"/>
              </a:rPr>
              <a:t>To study the problems faced by AWWs while implementing the ICDS </a:t>
            </a:r>
            <a:r>
              <a:rPr lang="en-US" sz="3100" dirty="0" err="1" smtClean="0">
                <a:latin typeface="Times New Roman" pitchFamily="18" charset="0"/>
                <a:cs typeface="Times New Roman" pitchFamily="18" charset="0"/>
              </a:rPr>
              <a:t>programme</a:t>
            </a:r>
            <a:r>
              <a:rPr lang="en-US" sz="3100" dirty="0" smtClean="0">
                <a:latin typeface="Times New Roman" pitchFamily="18" charset="0"/>
                <a:cs typeface="Times New Roman" pitchFamily="18" charset="0"/>
              </a:rPr>
              <a:t>. </a:t>
            </a:r>
            <a:endParaRPr lang="en-IN" sz="3100" dirty="0" smtClean="0">
              <a:latin typeface="Times New Roman" pitchFamily="18" charset="0"/>
              <a:cs typeface="Times New Roman" pitchFamily="18" charset="0"/>
            </a:endParaRPr>
          </a:p>
          <a:p>
            <a:pPr>
              <a:buNone/>
            </a:pPr>
            <a:r>
              <a:rPr lang="en-US" b="1" dirty="0" smtClean="0"/>
              <a:t> </a:t>
            </a:r>
            <a:endParaRPr lang="en-IN" dirty="0" smtClean="0"/>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3. </a:t>
            </a:r>
            <a:r>
              <a:rPr lang="en-US" b="1" u="sng" dirty="0" smtClean="0"/>
              <a:t>METHODOLOGY</a:t>
            </a:r>
            <a:r>
              <a:rPr lang="en-IN" dirty="0" smtClean="0"/>
              <a:t/>
            </a:r>
            <a:br>
              <a:rPr lang="en-IN" dirty="0" smtClean="0"/>
            </a:br>
            <a:endParaRPr lang="en-IN" dirty="0"/>
          </a:p>
        </p:txBody>
      </p:sp>
      <p:sp>
        <p:nvSpPr>
          <p:cNvPr id="3" name="Content Placeholder 2"/>
          <p:cNvSpPr>
            <a:spLocks noGrp="1"/>
          </p:cNvSpPr>
          <p:nvPr>
            <p:ph idx="1"/>
          </p:nvPr>
        </p:nvSpPr>
        <p:spPr>
          <a:xfrm>
            <a:off x="381000" y="1143000"/>
            <a:ext cx="8534400" cy="5334000"/>
          </a:xfrm>
        </p:spPr>
        <p:txBody>
          <a:bodyPr>
            <a:normAutofit fontScale="25000" lnSpcReduction="20000"/>
          </a:bodyPr>
          <a:lstStyle/>
          <a:p>
            <a:pPr>
              <a:buNone/>
            </a:pPr>
            <a:endParaRPr lang="en-IN" sz="5500" b="1" u="sng" dirty="0" smtClean="0">
              <a:latin typeface="Times New Roman" pitchFamily="18" charset="0"/>
              <a:cs typeface="Times New Roman" pitchFamily="18" charset="0"/>
            </a:endParaRPr>
          </a:p>
          <a:p>
            <a:pPr>
              <a:buNone/>
            </a:pPr>
            <a:r>
              <a:rPr lang="en-IN" sz="8000" b="1" u="sng" dirty="0" smtClean="0">
                <a:latin typeface="Times New Roman" pitchFamily="18" charset="0"/>
                <a:cs typeface="Times New Roman" pitchFamily="18" charset="0"/>
              </a:rPr>
              <a:t>Study Period</a:t>
            </a:r>
            <a:r>
              <a:rPr lang="en-IN" sz="8000" dirty="0" smtClean="0">
                <a:latin typeface="Times New Roman" pitchFamily="18" charset="0"/>
                <a:cs typeface="Times New Roman" pitchFamily="18" charset="0"/>
              </a:rPr>
              <a:t>: March 2015- April 2015</a:t>
            </a:r>
          </a:p>
          <a:p>
            <a:endParaRPr lang="en-IN" sz="8000" b="1" u="sng" dirty="0" smtClean="0">
              <a:latin typeface="Times New Roman" pitchFamily="18" charset="0"/>
              <a:cs typeface="Times New Roman" pitchFamily="18" charset="0"/>
            </a:endParaRPr>
          </a:p>
          <a:p>
            <a:pPr>
              <a:buNone/>
            </a:pPr>
            <a:r>
              <a:rPr lang="en-IN" sz="8000" b="1" u="sng" dirty="0" smtClean="0">
                <a:latin typeface="Times New Roman" pitchFamily="18" charset="0"/>
                <a:cs typeface="Times New Roman" pitchFamily="18" charset="0"/>
              </a:rPr>
              <a:t>Study Design</a:t>
            </a:r>
            <a:r>
              <a:rPr lang="en-IN" sz="8000" b="1" dirty="0" smtClean="0">
                <a:latin typeface="Times New Roman" pitchFamily="18" charset="0"/>
                <a:cs typeface="Times New Roman" pitchFamily="18" charset="0"/>
              </a:rPr>
              <a:t>: </a:t>
            </a:r>
            <a:r>
              <a:rPr lang="en-IN" sz="8000" dirty="0" smtClean="0">
                <a:latin typeface="Times New Roman" pitchFamily="18" charset="0"/>
                <a:cs typeface="Times New Roman" pitchFamily="18" charset="0"/>
              </a:rPr>
              <a:t>Cross-sectional descriptive study</a:t>
            </a:r>
            <a:br>
              <a:rPr lang="en-IN" sz="8000" dirty="0" smtClean="0">
                <a:latin typeface="Times New Roman" pitchFamily="18" charset="0"/>
                <a:cs typeface="Times New Roman" pitchFamily="18" charset="0"/>
              </a:rPr>
            </a:br>
            <a:endParaRPr lang="en-US" sz="8000" b="1" u="sng" dirty="0" smtClean="0">
              <a:latin typeface="Times New Roman" pitchFamily="18" charset="0"/>
              <a:cs typeface="Times New Roman" pitchFamily="18" charset="0"/>
            </a:endParaRPr>
          </a:p>
          <a:p>
            <a:pPr>
              <a:buNone/>
            </a:pPr>
            <a:r>
              <a:rPr lang="en-US" sz="8000" b="1" u="sng" dirty="0" smtClean="0">
                <a:latin typeface="Times New Roman" pitchFamily="18" charset="0"/>
                <a:cs typeface="Times New Roman" pitchFamily="18" charset="0"/>
              </a:rPr>
              <a:t>Study area: </a:t>
            </a:r>
            <a:r>
              <a:rPr lang="en-IN" sz="8000" dirty="0" smtClean="0">
                <a:latin typeface="Times New Roman" pitchFamily="18" charset="0"/>
                <a:cs typeface="Times New Roman" pitchFamily="18" charset="0"/>
              </a:rPr>
              <a:t/>
            </a:r>
            <a:br>
              <a:rPr lang="en-IN" sz="8000" dirty="0" smtClean="0">
                <a:latin typeface="Times New Roman" pitchFamily="18" charset="0"/>
                <a:cs typeface="Times New Roman" pitchFamily="18" charset="0"/>
              </a:rPr>
            </a:br>
            <a:r>
              <a:rPr lang="en-US" sz="8000" dirty="0" smtClean="0">
                <a:latin typeface="Times New Roman" pitchFamily="18" charset="0"/>
                <a:cs typeface="Times New Roman" pitchFamily="18" charset="0"/>
              </a:rPr>
              <a:t>The sample for the present study comprises of 100 </a:t>
            </a:r>
            <a:r>
              <a:rPr lang="en-US" sz="8000" dirty="0" err="1" smtClean="0">
                <a:latin typeface="Times New Roman" pitchFamily="18" charset="0"/>
                <a:cs typeface="Times New Roman" pitchFamily="18" charset="0"/>
              </a:rPr>
              <a:t>Aanganwadi</a:t>
            </a:r>
            <a:r>
              <a:rPr lang="en-US" sz="8000" dirty="0" smtClean="0">
                <a:latin typeface="Times New Roman" pitchFamily="18" charset="0"/>
                <a:cs typeface="Times New Roman" pitchFamily="18" charset="0"/>
              </a:rPr>
              <a:t> workers belonging to 5 urban Blocks of </a:t>
            </a:r>
            <a:r>
              <a:rPr lang="en-US" sz="8000" dirty="0" err="1" smtClean="0">
                <a:latin typeface="Times New Roman" pitchFamily="18" charset="0"/>
                <a:cs typeface="Times New Roman" pitchFamily="18" charset="0"/>
              </a:rPr>
              <a:t>Mehsana</a:t>
            </a:r>
            <a:r>
              <a:rPr lang="en-US" sz="8000" dirty="0" smtClean="0">
                <a:latin typeface="Times New Roman" pitchFamily="18" charset="0"/>
                <a:cs typeface="Times New Roman" pitchFamily="18" charset="0"/>
              </a:rPr>
              <a:t> Districts. </a:t>
            </a:r>
          </a:p>
          <a:p>
            <a:pPr>
              <a:buNone/>
            </a:pPr>
            <a:r>
              <a:rPr lang="en-US" sz="8000" b="1" dirty="0" err="1" smtClean="0">
                <a:latin typeface="Times New Roman" pitchFamily="18" charset="0"/>
                <a:cs typeface="Times New Roman" pitchFamily="18" charset="0"/>
              </a:rPr>
              <a:t>Mehsana</a:t>
            </a:r>
            <a:r>
              <a:rPr lang="en-US" sz="8000" dirty="0" smtClean="0">
                <a:latin typeface="Times New Roman" pitchFamily="18" charset="0"/>
                <a:cs typeface="Times New Roman" pitchFamily="18" charset="0"/>
              </a:rPr>
              <a:t> district is divided into 13 blocks namely, </a:t>
            </a:r>
            <a:r>
              <a:rPr lang="en-US" sz="8000" dirty="0" err="1" smtClean="0">
                <a:latin typeface="Times New Roman" pitchFamily="18" charset="0"/>
                <a:cs typeface="Times New Roman" pitchFamily="18" charset="0"/>
              </a:rPr>
              <a:t>Kadi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Nandasan</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Mahesana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Jotana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Visnagar</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valam</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Vijapur</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kukkarvada</a:t>
            </a:r>
            <a:r>
              <a:rPr lang="en-US" sz="8000" dirty="0" smtClean="0">
                <a:latin typeface="Times New Roman" pitchFamily="18" charset="0"/>
                <a:cs typeface="Times New Roman" pitchFamily="18" charset="0"/>
              </a:rPr>
              <a:t> , </a:t>
            </a:r>
            <a:r>
              <a:rPr lang="en-US" sz="8000" dirty="0" err="1" smtClean="0">
                <a:latin typeface="Times New Roman" pitchFamily="18" charset="0"/>
                <a:cs typeface="Times New Roman" pitchFamily="18" charset="0"/>
              </a:rPr>
              <a:t>Kheralu</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Satlasana</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Vadnagar</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Becharaji</a:t>
            </a:r>
            <a:r>
              <a:rPr lang="en-US" sz="8000" dirty="0" smtClean="0">
                <a:latin typeface="Times New Roman" pitchFamily="18" charset="0"/>
                <a:cs typeface="Times New Roman" pitchFamily="18" charset="0"/>
              </a:rPr>
              <a:t>, </a:t>
            </a:r>
            <a:r>
              <a:rPr lang="en-US" sz="8000" dirty="0" err="1" smtClean="0">
                <a:latin typeface="Times New Roman" pitchFamily="18" charset="0"/>
                <a:cs typeface="Times New Roman" pitchFamily="18" charset="0"/>
              </a:rPr>
              <a:t>Unjha</a:t>
            </a:r>
            <a:r>
              <a:rPr lang="en-US" sz="8000" dirty="0" smtClean="0">
                <a:latin typeface="Times New Roman" pitchFamily="18" charset="0"/>
                <a:cs typeface="Times New Roman" pitchFamily="18" charset="0"/>
              </a:rPr>
              <a:t>. </a:t>
            </a:r>
            <a:r>
              <a:rPr lang="en-IN" sz="8000" dirty="0" smtClean="0">
                <a:latin typeface="Times New Roman" pitchFamily="18" charset="0"/>
                <a:cs typeface="Times New Roman" pitchFamily="18" charset="0"/>
              </a:rPr>
              <a:t/>
            </a:r>
            <a:br>
              <a:rPr lang="en-IN" sz="8000" dirty="0" smtClean="0">
                <a:latin typeface="Times New Roman" pitchFamily="18" charset="0"/>
                <a:cs typeface="Times New Roman" pitchFamily="18" charset="0"/>
              </a:rPr>
            </a:br>
            <a:r>
              <a:rPr lang="en-US" sz="8000" dirty="0" smtClean="0">
                <a:latin typeface="Times New Roman" pitchFamily="18" charset="0"/>
                <a:cs typeface="Times New Roman" pitchFamily="18" charset="0"/>
              </a:rPr>
              <a:t>The area that has been chosen for the study is 5 urban blocks of </a:t>
            </a:r>
            <a:r>
              <a:rPr lang="en-US" sz="8000" dirty="0" err="1" smtClean="0">
                <a:latin typeface="Times New Roman" pitchFamily="18" charset="0"/>
                <a:cs typeface="Times New Roman" pitchFamily="18" charset="0"/>
              </a:rPr>
              <a:t>Mahesana</a:t>
            </a:r>
            <a:r>
              <a:rPr lang="en-US" sz="8000" dirty="0" smtClean="0">
                <a:latin typeface="Times New Roman" pitchFamily="18" charset="0"/>
                <a:cs typeface="Times New Roman" pitchFamily="18" charset="0"/>
              </a:rPr>
              <a:t> district of Gujarat. </a:t>
            </a:r>
            <a:r>
              <a:rPr lang="en-IN" sz="8000" dirty="0" smtClean="0">
                <a:latin typeface="Times New Roman" pitchFamily="18" charset="0"/>
                <a:cs typeface="Times New Roman" pitchFamily="18" charset="0"/>
              </a:rPr>
              <a:t/>
            </a:r>
            <a:br>
              <a:rPr lang="en-IN" sz="8000" dirty="0" smtClean="0">
                <a:latin typeface="Times New Roman" pitchFamily="18" charset="0"/>
                <a:cs typeface="Times New Roman" pitchFamily="18" charset="0"/>
              </a:rPr>
            </a:br>
            <a:endParaRPr lang="en-IN" sz="8000" b="1" u="sng" dirty="0" smtClean="0">
              <a:latin typeface="Times New Roman" pitchFamily="18" charset="0"/>
              <a:cs typeface="Times New Roman" pitchFamily="18" charset="0"/>
            </a:endParaRPr>
          </a:p>
          <a:p>
            <a:pPr>
              <a:buNone/>
            </a:pPr>
            <a:r>
              <a:rPr lang="en-IN" sz="8000" b="1" u="sng" dirty="0" smtClean="0">
                <a:latin typeface="Times New Roman" pitchFamily="18" charset="0"/>
                <a:cs typeface="Times New Roman" pitchFamily="18" charset="0"/>
              </a:rPr>
              <a:t>Sampling Method</a:t>
            </a:r>
            <a:r>
              <a:rPr lang="en-IN" sz="8000" dirty="0" smtClean="0">
                <a:latin typeface="Times New Roman" pitchFamily="18" charset="0"/>
                <a:cs typeface="Times New Roman" pitchFamily="18" charset="0"/>
              </a:rPr>
              <a:t>- </a:t>
            </a:r>
          </a:p>
          <a:p>
            <a:pPr>
              <a:buNone/>
            </a:pPr>
            <a:r>
              <a:rPr lang="en-IN" sz="8000" dirty="0" smtClean="0">
                <a:latin typeface="Times New Roman" pitchFamily="18" charset="0"/>
                <a:cs typeface="Times New Roman" pitchFamily="18" charset="0"/>
              </a:rPr>
              <a:t>Random sampling i.e. Lottery Method has been done to select the AWC. All the selected AWCs are belonging to urban areas and the selection of AWCs was randomly done.</a:t>
            </a:r>
            <a:br>
              <a:rPr lang="en-IN" sz="8000" dirty="0" smtClean="0">
                <a:latin typeface="Times New Roman" pitchFamily="18" charset="0"/>
                <a:cs typeface="Times New Roman" pitchFamily="18" charset="0"/>
              </a:rPr>
            </a:br>
            <a:endParaRPr lang="en-US" sz="8000" b="1" u="sng" dirty="0" smtClean="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Methods</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A questionnaire was used as a tool for data collection. </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endParaRPr lang="en-I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Major content of the questionnaire was: Socio-economic and demographic profiles of AWWs, their level of motivation, quality of trainings received, Knowledge about various ICDS services (like Immunization, Nutritional and health education, Supplementary nutrition, Growth monitoring) and problem faced by AWW while implementing ICDS </a:t>
            </a:r>
            <a:r>
              <a:rPr lang="en-US" dirty="0" err="1" smtClean="0">
                <a:latin typeface="Times New Roman" pitchFamily="18" charset="0"/>
                <a:cs typeface="Times New Roman" pitchFamily="18" charset="0"/>
              </a:rPr>
              <a:t>programmes</a:t>
            </a:r>
            <a:r>
              <a:rPr lang="en-US" dirty="0" smtClean="0">
                <a:latin typeface="Times New Roman" pitchFamily="18" charset="0"/>
                <a:cs typeface="Times New Roman" pitchFamily="18" charset="0"/>
              </a:rPr>
              <a:t>.</a:t>
            </a:r>
            <a:r>
              <a:rPr lang="en-IN" dirty="0" smtClean="0">
                <a:latin typeface="Times New Roman" pitchFamily="18" charset="0"/>
                <a:cs typeface="Times New Roman" pitchFamily="18" charset="0"/>
              </a:rPr>
              <a:t/>
            </a:r>
            <a:br>
              <a:rPr lang="en-IN"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r>
              <a:rPr lang="en-US" b="1" u="sng" dirty="0" smtClean="0">
                <a:latin typeface="Times New Roman" pitchFamily="18" charset="0"/>
                <a:cs typeface="Times New Roman" pitchFamily="18" charset="0"/>
              </a:rPr>
              <a:t> Data type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Primary data i.e. Data has been collected directly from the study group</a:t>
            </a:r>
            <a:endParaRPr lang="en-IN" dirty="0" smtClean="0">
              <a:latin typeface="Times New Roman" pitchFamily="18" charset="0"/>
              <a:cs typeface="Times New Roman" pitchFamily="18" charset="0"/>
            </a:endParaRPr>
          </a:p>
          <a:p>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644</Words>
  <Application>Microsoft Office PowerPoint</Application>
  <PresentationFormat>On-screen Show (4:3)</PresentationFormat>
  <Paragraphs>94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Socioeconomic and Demographic characteristics, Motivation and Knowledge of Anganwadi Worker about Integrated Child Development Services (ICDS): A Study of Urban Blocks of Mehsana district in Gujarat</vt:lpstr>
      <vt:lpstr>INTRODUCTION TO THE STUDY </vt:lpstr>
      <vt:lpstr>The main objective of this programme</vt:lpstr>
      <vt:lpstr>Various Schemes under ICDS are-</vt:lpstr>
      <vt:lpstr>Profile of District Mahesana  </vt:lpstr>
      <vt:lpstr>CURRENT STATUS OF MEHSANA DISTRICT IN TERMS OF MALNUTRITION ACC TO MPR APRIL 2015 </vt:lpstr>
      <vt:lpstr> OBJECTIVES OF THE STUDY    </vt:lpstr>
      <vt:lpstr>3. METHODOLOGY </vt:lpstr>
      <vt:lpstr>Methods</vt:lpstr>
      <vt:lpstr>SOCIO-ECONOMIC AND DEMOGRAPHIC CHARACTERISTICS OF ANGANWADI WORKERS  </vt:lpstr>
      <vt:lpstr>Age of respondent  </vt:lpstr>
      <vt:lpstr>Marital status of respondent</vt:lpstr>
      <vt:lpstr>Caste of respondents  </vt:lpstr>
      <vt:lpstr>Slide 14</vt:lpstr>
      <vt:lpstr>Slide 15</vt:lpstr>
      <vt:lpstr>Slide 16</vt:lpstr>
      <vt:lpstr>Slide 17</vt:lpstr>
      <vt:lpstr>Slide 18</vt:lpstr>
      <vt:lpstr>GENERAL INFORMATION REGARDING AANGANWADI CENTRES</vt:lpstr>
      <vt:lpstr>Slide 20</vt:lpstr>
      <vt:lpstr>Slide 21</vt:lpstr>
      <vt:lpstr>Slide 22</vt:lpstr>
      <vt:lpstr>Knowledge of AWWs regarding different aspects of health services provided  </vt:lpstr>
      <vt:lpstr>Problems faced by Anganwadi workers </vt:lpstr>
      <vt:lpstr>Conclusion</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Socioeconomic and Demographic characteristics, Motivation and Knowledge of Anganwadi Worker about Integrated Child Development Services (ICDS): A Study of Urban Blocks of Mehsana district in Gujarat</dc:title>
  <dc:creator>Amit</dc:creator>
  <cp:lastModifiedBy>Amit</cp:lastModifiedBy>
  <cp:revision>25</cp:revision>
  <dcterms:created xsi:type="dcterms:W3CDTF">2006-08-16T00:00:00Z</dcterms:created>
  <dcterms:modified xsi:type="dcterms:W3CDTF">2015-05-16T08:29:52Z</dcterms:modified>
</cp:coreProperties>
</file>