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diagrams/data6.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7" r:id="rId4"/>
    <p:sldId id="262" r:id="rId5"/>
    <p:sldId id="283" r:id="rId6"/>
    <p:sldId id="272" r:id="rId7"/>
    <p:sldId id="281" r:id="rId8"/>
    <p:sldId id="280" r:id="rId9"/>
    <p:sldId id="269" r:id="rId10"/>
    <p:sldId id="266" r:id="rId11"/>
    <p:sldId id="273" r:id="rId12"/>
    <p:sldId id="258" r:id="rId13"/>
    <p:sldId id="275" r:id="rId14"/>
    <p:sldId id="276" r:id="rId15"/>
    <p:sldId id="282" r:id="rId16"/>
    <p:sldId id="277" r:id="rId17"/>
    <p:sldId id="27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FF9B"/>
    <a:srgbClr val="FFE0A3"/>
    <a:srgbClr val="FF3399"/>
    <a:srgbClr val="CC3399"/>
    <a:srgbClr val="70AC2E"/>
    <a:srgbClr val="C19FFF"/>
    <a:srgbClr val="CAB4EA"/>
    <a:srgbClr val="D3B5E9"/>
    <a:srgbClr val="D68B1C"/>
    <a:srgbClr val="D0005E"/>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A8AC6F-B394-49FF-A639-F1C97487FBE5}"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IN"/>
        </a:p>
      </dgm:t>
    </dgm:pt>
    <dgm:pt modelId="{381972EB-F41C-415E-B820-9937C0CA446A}">
      <dgm:prSet phldrT="[Text]"/>
      <dgm:spPr>
        <a:solidFill>
          <a:srgbClr val="FFFFFF">
            <a:alpha val="90000"/>
          </a:srgbClr>
        </a:solidFill>
      </dgm:spPr>
      <dgm:t>
        <a:bodyPr/>
        <a:lstStyle/>
        <a:p>
          <a:r>
            <a:rPr lang="en-US" baseline="0" dirty="0" smtClean="0">
              <a:solidFill>
                <a:schemeClr val="tx1"/>
              </a:solidFill>
            </a:rPr>
            <a:t>1</a:t>
          </a:r>
          <a:endParaRPr lang="en-IN" baseline="0" dirty="0">
            <a:solidFill>
              <a:schemeClr val="tx1"/>
            </a:solidFill>
          </a:endParaRPr>
        </a:p>
      </dgm:t>
    </dgm:pt>
    <dgm:pt modelId="{500FB49E-BCC3-4945-8D29-6F4B48C73190}" type="parTrans" cxnId="{9C943836-4AE8-4EAB-A1B3-80C14C81C9B0}">
      <dgm:prSet/>
      <dgm:spPr/>
      <dgm:t>
        <a:bodyPr/>
        <a:lstStyle/>
        <a:p>
          <a:endParaRPr lang="en-IN"/>
        </a:p>
      </dgm:t>
    </dgm:pt>
    <dgm:pt modelId="{ADEBA3C9-59F4-444C-9CAF-D1AEB4927AE0}" type="sibTrans" cxnId="{9C943836-4AE8-4EAB-A1B3-80C14C81C9B0}">
      <dgm:prSet/>
      <dgm:spPr/>
      <dgm:t>
        <a:bodyPr/>
        <a:lstStyle/>
        <a:p>
          <a:endParaRPr lang="en-IN"/>
        </a:p>
      </dgm:t>
    </dgm:pt>
    <dgm:pt modelId="{1AA89DBC-8D02-4D88-9286-2C374393277A}">
      <dgm:prSet phldrT="[Text]"/>
      <dgm:spPr>
        <a:solidFill>
          <a:schemeClr val="bg1">
            <a:alpha val="90000"/>
          </a:schemeClr>
        </a:solidFill>
      </dgm:spPr>
      <dgm:t>
        <a:bodyPr/>
        <a:lstStyle/>
        <a:p>
          <a:r>
            <a:rPr lang="en-US" baseline="0" dirty="0" smtClean="0">
              <a:solidFill>
                <a:schemeClr val="tx1"/>
              </a:solidFill>
            </a:rPr>
            <a:t>2</a:t>
          </a:r>
          <a:endParaRPr lang="en-IN" baseline="0" dirty="0">
            <a:solidFill>
              <a:schemeClr val="tx1"/>
            </a:solidFill>
          </a:endParaRPr>
        </a:p>
      </dgm:t>
    </dgm:pt>
    <dgm:pt modelId="{CBF50129-CDC8-411E-B02F-A82C263F687E}" type="parTrans" cxnId="{389AD3DD-6B87-4FA5-9E89-2020C41A8C21}">
      <dgm:prSet/>
      <dgm:spPr/>
      <dgm:t>
        <a:bodyPr/>
        <a:lstStyle/>
        <a:p>
          <a:endParaRPr lang="en-IN"/>
        </a:p>
      </dgm:t>
    </dgm:pt>
    <dgm:pt modelId="{6396BD7F-A9BF-4928-9159-6AEE377AA776}" type="sibTrans" cxnId="{389AD3DD-6B87-4FA5-9E89-2020C41A8C21}">
      <dgm:prSet/>
      <dgm:spPr/>
      <dgm:t>
        <a:bodyPr/>
        <a:lstStyle/>
        <a:p>
          <a:endParaRPr lang="en-IN"/>
        </a:p>
      </dgm:t>
    </dgm:pt>
    <dgm:pt modelId="{7A50C062-3CA7-4764-BF66-FA0E5AE79219}">
      <dgm:prSet phldrT="[Text]"/>
      <dgm:spPr>
        <a:solidFill>
          <a:schemeClr val="bg1">
            <a:alpha val="90000"/>
          </a:schemeClr>
        </a:solidFill>
      </dgm:spPr>
      <dgm:t>
        <a:bodyPr/>
        <a:lstStyle/>
        <a:p>
          <a:r>
            <a:rPr lang="en-US" baseline="0" dirty="0" smtClean="0">
              <a:solidFill>
                <a:schemeClr val="tx1"/>
              </a:solidFill>
            </a:rPr>
            <a:t>3</a:t>
          </a:r>
          <a:endParaRPr lang="en-IN" baseline="0" dirty="0">
            <a:solidFill>
              <a:schemeClr val="tx1"/>
            </a:solidFill>
          </a:endParaRPr>
        </a:p>
      </dgm:t>
    </dgm:pt>
    <dgm:pt modelId="{9364FD30-1708-4FFF-9390-3D7EDFE9B744}" type="parTrans" cxnId="{EAE9C85E-A338-4767-B78F-366011DFF42E}">
      <dgm:prSet/>
      <dgm:spPr/>
      <dgm:t>
        <a:bodyPr/>
        <a:lstStyle/>
        <a:p>
          <a:endParaRPr lang="en-IN"/>
        </a:p>
      </dgm:t>
    </dgm:pt>
    <dgm:pt modelId="{855B0046-0FBE-4BAC-9589-E3FC9717BD04}" type="sibTrans" cxnId="{EAE9C85E-A338-4767-B78F-366011DFF42E}">
      <dgm:prSet/>
      <dgm:spPr/>
      <dgm:t>
        <a:bodyPr/>
        <a:lstStyle/>
        <a:p>
          <a:endParaRPr lang="en-IN"/>
        </a:p>
      </dgm:t>
    </dgm:pt>
    <dgm:pt modelId="{507CFC72-7040-4B14-BB13-9151906CCC5B}">
      <dgm:prSet/>
      <dgm:spPr>
        <a:ln>
          <a:solidFill>
            <a:schemeClr val="accent1"/>
          </a:solidFill>
        </a:ln>
      </dgm:spPr>
      <dgm:t>
        <a:bodyPr/>
        <a:lstStyle/>
        <a:p>
          <a:r>
            <a:rPr lang="en-US" b="1" dirty="0" smtClean="0"/>
            <a:t>To explore and analyze secondary data on dispensing practices for URTI Infections at the retail pharmacies of Ujjain Madhya Pradesh</a:t>
          </a:r>
          <a:endParaRPr lang="en-IN" b="1" dirty="0"/>
        </a:p>
      </dgm:t>
    </dgm:pt>
    <dgm:pt modelId="{98E38F7B-FE2A-43A9-8A89-4ACF3A9D99DE}" type="parTrans" cxnId="{4588DDE2-B40E-45F7-B96E-B538E9AD4541}">
      <dgm:prSet/>
      <dgm:spPr/>
      <dgm:t>
        <a:bodyPr/>
        <a:lstStyle/>
        <a:p>
          <a:endParaRPr lang="en-IN"/>
        </a:p>
      </dgm:t>
    </dgm:pt>
    <dgm:pt modelId="{57588AB9-023A-4434-A1A3-D8E66ED3E22C}" type="sibTrans" cxnId="{4588DDE2-B40E-45F7-B96E-B538E9AD4541}">
      <dgm:prSet/>
      <dgm:spPr/>
      <dgm:t>
        <a:bodyPr/>
        <a:lstStyle/>
        <a:p>
          <a:endParaRPr lang="en-IN"/>
        </a:p>
      </dgm:t>
    </dgm:pt>
    <dgm:pt modelId="{CB16E8BA-C6E9-4E4F-B15A-0652FADFAA3B}">
      <dgm:prSet/>
      <dgm:spPr/>
      <dgm:t>
        <a:bodyPr/>
        <a:lstStyle/>
        <a:p>
          <a:r>
            <a:rPr lang="en-US" b="1" dirty="0" smtClean="0"/>
            <a:t>To assess the quality and pattern of private pharmacy practices focusing on antibiotic sales without prescription</a:t>
          </a:r>
          <a:endParaRPr lang="en-IN" b="1" dirty="0"/>
        </a:p>
      </dgm:t>
    </dgm:pt>
    <dgm:pt modelId="{D8672C73-83A2-451A-B14B-7CBB62A2AAA3}" type="parTrans" cxnId="{291E2FC9-7C69-4616-A35F-CC87A0752A81}">
      <dgm:prSet/>
      <dgm:spPr/>
      <dgm:t>
        <a:bodyPr/>
        <a:lstStyle/>
        <a:p>
          <a:endParaRPr lang="en-IN"/>
        </a:p>
      </dgm:t>
    </dgm:pt>
    <dgm:pt modelId="{781D54F0-ED0A-4F81-9BFD-B31D5F29E576}" type="sibTrans" cxnId="{291E2FC9-7C69-4616-A35F-CC87A0752A81}">
      <dgm:prSet/>
      <dgm:spPr/>
      <dgm:t>
        <a:bodyPr/>
        <a:lstStyle/>
        <a:p>
          <a:endParaRPr lang="en-IN"/>
        </a:p>
      </dgm:t>
    </dgm:pt>
    <dgm:pt modelId="{B6A66B16-8D66-4146-BB65-1D7FBE732128}">
      <dgm:prSet/>
      <dgm:spPr/>
      <dgm:t>
        <a:bodyPr/>
        <a:lstStyle/>
        <a:p>
          <a:r>
            <a:rPr lang="en-IN" b="1" dirty="0" smtClean="0"/>
            <a:t>To detect the cost variation , availability and  trend of dispensing drugs between different pharmacies of Ujjain</a:t>
          </a:r>
          <a:endParaRPr lang="en-IN" b="1" dirty="0"/>
        </a:p>
      </dgm:t>
    </dgm:pt>
    <dgm:pt modelId="{C0E11CC4-00AB-4F93-A0C6-059A10A618E5}" type="parTrans" cxnId="{4E79DB2E-4C4A-436D-97E9-AA5E2269735A}">
      <dgm:prSet/>
      <dgm:spPr/>
      <dgm:t>
        <a:bodyPr/>
        <a:lstStyle/>
        <a:p>
          <a:endParaRPr lang="en-IN"/>
        </a:p>
      </dgm:t>
    </dgm:pt>
    <dgm:pt modelId="{D556F446-04F9-469D-A048-1C26B09728C8}" type="sibTrans" cxnId="{4E79DB2E-4C4A-436D-97E9-AA5E2269735A}">
      <dgm:prSet/>
      <dgm:spPr/>
      <dgm:t>
        <a:bodyPr/>
        <a:lstStyle/>
        <a:p>
          <a:endParaRPr lang="en-IN"/>
        </a:p>
      </dgm:t>
    </dgm:pt>
    <dgm:pt modelId="{6F7323F2-6DC2-42B2-850A-BD0339ABC7B8}" type="pres">
      <dgm:prSet presAssocID="{29A8AC6F-B394-49FF-A639-F1C97487FBE5}" presName="linearFlow" presStyleCnt="0">
        <dgm:presLayoutVars>
          <dgm:dir/>
          <dgm:animLvl val="lvl"/>
          <dgm:resizeHandles val="exact"/>
        </dgm:presLayoutVars>
      </dgm:prSet>
      <dgm:spPr/>
      <dgm:t>
        <a:bodyPr/>
        <a:lstStyle/>
        <a:p>
          <a:endParaRPr lang="en-IN"/>
        </a:p>
      </dgm:t>
    </dgm:pt>
    <dgm:pt modelId="{EEE290DB-24DF-4F79-A42F-74C8E75B1475}" type="pres">
      <dgm:prSet presAssocID="{381972EB-F41C-415E-B820-9937C0CA446A}" presName="composite" presStyleCnt="0"/>
      <dgm:spPr/>
    </dgm:pt>
    <dgm:pt modelId="{355AF29C-D44E-448C-B640-1520FE0DAF62}" type="pres">
      <dgm:prSet presAssocID="{381972EB-F41C-415E-B820-9937C0CA446A}" presName="parentText" presStyleLbl="alignNode1" presStyleIdx="0" presStyleCnt="3" custScaleY="141594">
        <dgm:presLayoutVars>
          <dgm:chMax val="1"/>
          <dgm:bulletEnabled val="1"/>
        </dgm:presLayoutVars>
      </dgm:prSet>
      <dgm:spPr/>
      <dgm:t>
        <a:bodyPr/>
        <a:lstStyle/>
        <a:p>
          <a:endParaRPr lang="en-IN"/>
        </a:p>
      </dgm:t>
    </dgm:pt>
    <dgm:pt modelId="{416BDA34-6E47-486C-BC6A-DB89E9E5DD35}" type="pres">
      <dgm:prSet presAssocID="{381972EB-F41C-415E-B820-9937C0CA446A}" presName="descendantText" presStyleLbl="alignAcc1" presStyleIdx="0" presStyleCnt="3" custScaleX="97112" custScaleY="174650" custLinFactNeighborX="448" custLinFactNeighborY="17034">
        <dgm:presLayoutVars>
          <dgm:bulletEnabled val="1"/>
        </dgm:presLayoutVars>
      </dgm:prSet>
      <dgm:spPr/>
      <dgm:t>
        <a:bodyPr/>
        <a:lstStyle/>
        <a:p>
          <a:endParaRPr lang="en-IN"/>
        </a:p>
      </dgm:t>
    </dgm:pt>
    <dgm:pt modelId="{C58E3227-213A-4E1E-A788-066D5AF448D9}" type="pres">
      <dgm:prSet presAssocID="{ADEBA3C9-59F4-444C-9CAF-D1AEB4927AE0}" presName="sp" presStyleCnt="0"/>
      <dgm:spPr/>
    </dgm:pt>
    <dgm:pt modelId="{423AA0CE-AB60-4F38-B4D1-474252202F5E}" type="pres">
      <dgm:prSet presAssocID="{1AA89DBC-8D02-4D88-9286-2C374393277A}" presName="composite" presStyleCnt="0"/>
      <dgm:spPr/>
    </dgm:pt>
    <dgm:pt modelId="{9426A722-34DB-4FFA-B68E-3DED2F699EB8}" type="pres">
      <dgm:prSet presAssocID="{1AA89DBC-8D02-4D88-9286-2C374393277A}" presName="parentText" presStyleLbl="alignNode1" presStyleIdx="1" presStyleCnt="3" custScaleY="126804">
        <dgm:presLayoutVars>
          <dgm:chMax val="1"/>
          <dgm:bulletEnabled val="1"/>
        </dgm:presLayoutVars>
      </dgm:prSet>
      <dgm:spPr/>
      <dgm:t>
        <a:bodyPr/>
        <a:lstStyle/>
        <a:p>
          <a:endParaRPr lang="en-IN"/>
        </a:p>
      </dgm:t>
    </dgm:pt>
    <dgm:pt modelId="{E803517F-1A5F-463F-B198-3AA6B14F034E}" type="pres">
      <dgm:prSet presAssocID="{1AA89DBC-8D02-4D88-9286-2C374393277A}" presName="descendantText" presStyleLbl="alignAcc1" presStyleIdx="1" presStyleCnt="3" custScaleX="96688" custScaleY="151398" custLinFactNeighborX="908" custLinFactNeighborY="3356">
        <dgm:presLayoutVars>
          <dgm:bulletEnabled val="1"/>
        </dgm:presLayoutVars>
      </dgm:prSet>
      <dgm:spPr/>
      <dgm:t>
        <a:bodyPr/>
        <a:lstStyle/>
        <a:p>
          <a:endParaRPr lang="en-IN"/>
        </a:p>
      </dgm:t>
    </dgm:pt>
    <dgm:pt modelId="{C3D686EE-0458-49B4-B27C-FE1708FC5738}" type="pres">
      <dgm:prSet presAssocID="{6396BD7F-A9BF-4928-9159-6AEE377AA776}" presName="sp" presStyleCnt="0"/>
      <dgm:spPr/>
    </dgm:pt>
    <dgm:pt modelId="{1F43D9C6-B48F-4FD2-9640-8BE230F200E5}" type="pres">
      <dgm:prSet presAssocID="{7A50C062-3CA7-4764-BF66-FA0E5AE79219}" presName="composite" presStyleCnt="0"/>
      <dgm:spPr/>
    </dgm:pt>
    <dgm:pt modelId="{3AD044FB-18B1-4334-A7AC-86A9D76FD932}" type="pres">
      <dgm:prSet presAssocID="{7A50C062-3CA7-4764-BF66-FA0E5AE79219}" presName="parentText" presStyleLbl="alignNode1" presStyleIdx="2" presStyleCnt="3">
        <dgm:presLayoutVars>
          <dgm:chMax val="1"/>
          <dgm:bulletEnabled val="1"/>
        </dgm:presLayoutVars>
      </dgm:prSet>
      <dgm:spPr/>
      <dgm:t>
        <a:bodyPr/>
        <a:lstStyle/>
        <a:p>
          <a:endParaRPr lang="en-IN"/>
        </a:p>
      </dgm:t>
    </dgm:pt>
    <dgm:pt modelId="{8EBB0AB9-69CA-429E-8194-B8B85BB288B0}" type="pres">
      <dgm:prSet presAssocID="{7A50C062-3CA7-4764-BF66-FA0E5AE79219}" presName="descendantText" presStyleLbl="alignAcc1" presStyleIdx="2" presStyleCnt="3" custScaleX="96063" custScaleY="157146" custLinFactNeighborX="156" custLinFactNeighborY="-8392">
        <dgm:presLayoutVars>
          <dgm:bulletEnabled val="1"/>
        </dgm:presLayoutVars>
      </dgm:prSet>
      <dgm:spPr/>
      <dgm:t>
        <a:bodyPr/>
        <a:lstStyle/>
        <a:p>
          <a:endParaRPr lang="en-IN"/>
        </a:p>
      </dgm:t>
    </dgm:pt>
  </dgm:ptLst>
  <dgm:cxnLst>
    <dgm:cxn modelId="{D409A317-F717-40CB-918B-44DF5A764F44}" type="presOf" srcId="{B6A66B16-8D66-4146-BB65-1D7FBE732128}" destId="{8EBB0AB9-69CA-429E-8194-B8B85BB288B0}" srcOrd="0" destOrd="0" presId="urn:microsoft.com/office/officeart/2005/8/layout/chevron2"/>
    <dgm:cxn modelId="{A84A841F-84E1-4C75-A327-1D6E730F6AB1}" type="presOf" srcId="{CB16E8BA-C6E9-4E4F-B15A-0652FADFAA3B}" destId="{E803517F-1A5F-463F-B198-3AA6B14F034E}" srcOrd="0" destOrd="0" presId="urn:microsoft.com/office/officeart/2005/8/layout/chevron2"/>
    <dgm:cxn modelId="{4588DDE2-B40E-45F7-B96E-B538E9AD4541}" srcId="{381972EB-F41C-415E-B820-9937C0CA446A}" destId="{507CFC72-7040-4B14-BB13-9151906CCC5B}" srcOrd="0" destOrd="0" parTransId="{98E38F7B-FE2A-43A9-8A89-4ACF3A9D99DE}" sibTransId="{57588AB9-023A-4434-A1A3-D8E66ED3E22C}"/>
    <dgm:cxn modelId="{4E79DB2E-4C4A-436D-97E9-AA5E2269735A}" srcId="{7A50C062-3CA7-4764-BF66-FA0E5AE79219}" destId="{B6A66B16-8D66-4146-BB65-1D7FBE732128}" srcOrd="0" destOrd="0" parTransId="{C0E11CC4-00AB-4F93-A0C6-059A10A618E5}" sibTransId="{D556F446-04F9-469D-A048-1C26B09728C8}"/>
    <dgm:cxn modelId="{9525B6E1-A036-490A-B30E-5B3D7F8C8FC1}" type="presOf" srcId="{381972EB-F41C-415E-B820-9937C0CA446A}" destId="{355AF29C-D44E-448C-B640-1520FE0DAF62}" srcOrd="0" destOrd="0" presId="urn:microsoft.com/office/officeart/2005/8/layout/chevron2"/>
    <dgm:cxn modelId="{389AD3DD-6B87-4FA5-9E89-2020C41A8C21}" srcId="{29A8AC6F-B394-49FF-A639-F1C97487FBE5}" destId="{1AA89DBC-8D02-4D88-9286-2C374393277A}" srcOrd="1" destOrd="0" parTransId="{CBF50129-CDC8-411E-B02F-A82C263F687E}" sibTransId="{6396BD7F-A9BF-4928-9159-6AEE377AA776}"/>
    <dgm:cxn modelId="{9B2A04BB-1C2B-41FF-852F-A037228AA8F7}" type="presOf" srcId="{507CFC72-7040-4B14-BB13-9151906CCC5B}" destId="{416BDA34-6E47-486C-BC6A-DB89E9E5DD35}" srcOrd="0" destOrd="0" presId="urn:microsoft.com/office/officeart/2005/8/layout/chevron2"/>
    <dgm:cxn modelId="{291E2FC9-7C69-4616-A35F-CC87A0752A81}" srcId="{1AA89DBC-8D02-4D88-9286-2C374393277A}" destId="{CB16E8BA-C6E9-4E4F-B15A-0652FADFAA3B}" srcOrd="0" destOrd="0" parTransId="{D8672C73-83A2-451A-B14B-7CBB62A2AAA3}" sibTransId="{781D54F0-ED0A-4F81-9BFD-B31D5F29E576}"/>
    <dgm:cxn modelId="{EAE9C85E-A338-4767-B78F-366011DFF42E}" srcId="{29A8AC6F-B394-49FF-A639-F1C97487FBE5}" destId="{7A50C062-3CA7-4764-BF66-FA0E5AE79219}" srcOrd="2" destOrd="0" parTransId="{9364FD30-1708-4FFF-9390-3D7EDFE9B744}" sibTransId="{855B0046-0FBE-4BAC-9589-E3FC9717BD04}"/>
    <dgm:cxn modelId="{81902D5B-1AC2-4B0F-A7A7-7ED0140CA769}" type="presOf" srcId="{7A50C062-3CA7-4764-BF66-FA0E5AE79219}" destId="{3AD044FB-18B1-4334-A7AC-86A9D76FD932}" srcOrd="0" destOrd="0" presId="urn:microsoft.com/office/officeart/2005/8/layout/chevron2"/>
    <dgm:cxn modelId="{FA220E26-1011-44C4-B941-DC2869AD4D5B}" type="presOf" srcId="{29A8AC6F-B394-49FF-A639-F1C97487FBE5}" destId="{6F7323F2-6DC2-42B2-850A-BD0339ABC7B8}" srcOrd="0" destOrd="0" presId="urn:microsoft.com/office/officeart/2005/8/layout/chevron2"/>
    <dgm:cxn modelId="{9C943836-4AE8-4EAB-A1B3-80C14C81C9B0}" srcId="{29A8AC6F-B394-49FF-A639-F1C97487FBE5}" destId="{381972EB-F41C-415E-B820-9937C0CA446A}" srcOrd="0" destOrd="0" parTransId="{500FB49E-BCC3-4945-8D29-6F4B48C73190}" sibTransId="{ADEBA3C9-59F4-444C-9CAF-D1AEB4927AE0}"/>
    <dgm:cxn modelId="{2CCC5E5A-6860-4A9C-A8DB-F3EF3A1D7B64}" type="presOf" srcId="{1AA89DBC-8D02-4D88-9286-2C374393277A}" destId="{9426A722-34DB-4FFA-B68E-3DED2F699EB8}" srcOrd="0" destOrd="0" presId="urn:microsoft.com/office/officeart/2005/8/layout/chevron2"/>
    <dgm:cxn modelId="{756E45A7-00FE-4A82-BC21-05F4FD88D573}" type="presParOf" srcId="{6F7323F2-6DC2-42B2-850A-BD0339ABC7B8}" destId="{EEE290DB-24DF-4F79-A42F-74C8E75B1475}" srcOrd="0" destOrd="0" presId="urn:microsoft.com/office/officeart/2005/8/layout/chevron2"/>
    <dgm:cxn modelId="{8A3B5C48-54D1-4C8E-A76F-FF9FB8769684}" type="presParOf" srcId="{EEE290DB-24DF-4F79-A42F-74C8E75B1475}" destId="{355AF29C-D44E-448C-B640-1520FE0DAF62}" srcOrd="0" destOrd="0" presId="urn:microsoft.com/office/officeart/2005/8/layout/chevron2"/>
    <dgm:cxn modelId="{FE25984E-2F74-4D3F-85BD-D0042897A517}" type="presParOf" srcId="{EEE290DB-24DF-4F79-A42F-74C8E75B1475}" destId="{416BDA34-6E47-486C-BC6A-DB89E9E5DD35}" srcOrd="1" destOrd="0" presId="urn:microsoft.com/office/officeart/2005/8/layout/chevron2"/>
    <dgm:cxn modelId="{78AA71B1-4EB2-4629-B1CA-0B8961029FB7}" type="presParOf" srcId="{6F7323F2-6DC2-42B2-850A-BD0339ABC7B8}" destId="{C58E3227-213A-4E1E-A788-066D5AF448D9}" srcOrd="1" destOrd="0" presId="urn:microsoft.com/office/officeart/2005/8/layout/chevron2"/>
    <dgm:cxn modelId="{ED6278CD-B48C-4562-888C-D4CB4611167E}" type="presParOf" srcId="{6F7323F2-6DC2-42B2-850A-BD0339ABC7B8}" destId="{423AA0CE-AB60-4F38-B4D1-474252202F5E}" srcOrd="2" destOrd="0" presId="urn:microsoft.com/office/officeart/2005/8/layout/chevron2"/>
    <dgm:cxn modelId="{67DCBCB0-68C3-4D2E-9A53-435F3A14D71D}" type="presParOf" srcId="{423AA0CE-AB60-4F38-B4D1-474252202F5E}" destId="{9426A722-34DB-4FFA-B68E-3DED2F699EB8}" srcOrd="0" destOrd="0" presId="urn:microsoft.com/office/officeart/2005/8/layout/chevron2"/>
    <dgm:cxn modelId="{34D3C07F-0E67-483F-A4A7-0361F9EF2144}" type="presParOf" srcId="{423AA0CE-AB60-4F38-B4D1-474252202F5E}" destId="{E803517F-1A5F-463F-B198-3AA6B14F034E}" srcOrd="1" destOrd="0" presId="urn:microsoft.com/office/officeart/2005/8/layout/chevron2"/>
    <dgm:cxn modelId="{D00E5A8F-5869-4FD7-8A64-492A340D95B1}" type="presParOf" srcId="{6F7323F2-6DC2-42B2-850A-BD0339ABC7B8}" destId="{C3D686EE-0458-49B4-B27C-FE1708FC5738}" srcOrd="3" destOrd="0" presId="urn:microsoft.com/office/officeart/2005/8/layout/chevron2"/>
    <dgm:cxn modelId="{E47E6EC2-3669-48FC-AA13-3B58B154DFDB}" type="presParOf" srcId="{6F7323F2-6DC2-42B2-850A-BD0339ABC7B8}" destId="{1F43D9C6-B48F-4FD2-9640-8BE230F200E5}" srcOrd="4" destOrd="0" presId="urn:microsoft.com/office/officeart/2005/8/layout/chevron2"/>
    <dgm:cxn modelId="{EE4422B4-4F44-40DF-A592-691AFD9AC2F0}" type="presParOf" srcId="{1F43D9C6-B48F-4FD2-9640-8BE230F200E5}" destId="{3AD044FB-18B1-4334-A7AC-86A9D76FD932}" srcOrd="0" destOrd="0" presId="urn:microsoft.com/office/officeart/2005/8/layout/chevron2"/>
    <dgm:cxn modelId="{08DA7C71-98C2-4F45-AA3F-842D357F2FED}" type="presParOf" srcId="{1F43D9C6-B48F-4FD2-9640-8BE230F200E5}" destId="{8EBB0AB9-69CA-429E-8194-B8B85BB288B0}" srcOrd="1" destOrd="0" presId="urn:microsoft.com/office/officeart/2005/8/layout/chevron2"/>
  </dgm:cxnLst>
  <dgm:bg/>
  <dgm:whole/>
</dgm:dataModel>
</file>

<file path=ppt/diagrams/data2.xml><?xml version="1.0" encoding="utf-8"?>
<dgm:dataModel xmlns:dgm="http://schemas.openxmlformats.org/drawingml/2006/diagram" xmlns:a="http://schemas.openxmlformats.org/drawingml/2006/main">
  <dgm:ptLst>
    <dgm:pt modelId="{064CC9F4-CF93-4BDF-A121-93B62AAC9250}"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IN"/>
        </a:p>
      </dgm:t>
    </dgm:pt>
    <dgm:pt modelId="{E90C10A9-D4ED-40F8-ABA1-70E0C829B417}">
      <dgm:prSet phldrT="[Text]" custT="1"/>
      <dgm:spPr>
        <a:solidFill>
          <a:srgbClr val="00B050"/>
        </a:solidFill>
      </dgm:spPr>
      <dgm:t>
        <a:bodyPr/>
        <a:lstStyle/>
        <a:p>
          <a:r>
            <a:rPr lang="en-US" sz="3600" baseline="0" dirty="0" smtClean="0">
              <a:solidFill>
                <a:schemeClr val="tx1"/>
              </a:solidFill>
            </a:rPr>
            <a:t>STUDY DESIGN</a:t>
          </a:r>
          <a:endParaRPr lang="en-IN" sz="3600" baseline="0" dirty="0">
            <a:solidFill>
              <a:schemeClr val="tx1"/>
            </a:solidFill>
          </a:endParaRPr>
        </a:p>
      </dgm:t>
    </dgm:pt>
    <dgm:pt modelId="{A538868E-BECD-47A7-878F-34E2D6EEECFB}" type="parTrans" cxnId="{67B237F7-C057-4A43-984F-D22C02EA2E0E}">
      <dgm:prSet/>
      <dgm:spPr/>
      <dgm:t>
        <a:bodyPr/>
        <a:lstStyle/>
        <a:p>
          <a:endParaRPr lang="en-IN"/>
        </a:p>
      </dgm:t>
    </dgm:pt>
    <dgm:pt modelId="{526C8390-D311-4A05-8C9F-6D83EA63E23E}" type="sibTrans" cxnId="{67B237F7-C057-4A43-984F-D22C02EA2E0E}">
      <dgm:prSet/>
      <dgm:spPr/>
      <dgm:t>
        <a:bodyPr/>
        <a:lstStyle/>
        <a:p>
          <a:endParaRPr lang="en-IN"/>
        </a:p>
      </dgm:t>
    </dgm:pt>
    <dgm:pt modelId="{0DFA8987-546B-40D9-ADCA-2D979469E570}">
      <dgm:prSet phldrT="[Text]" custT="1"/>
      <dgm:spPr>
        <a:solidFill>
          <a:srgbClr val="00B050"/>
        </a:solidFill>
      </dgm:spPr>
      <dgm:t>
        <a:bodyPr/>
        <a:lstStyle/>
        <a:p>
          <a:r>
            <a:rPr lang="en-US" sz="3600" baseline="0" dirty="0" smtClean="0">
              <a:solidFill>
                <a:schemeClr val="tx1"/>
              </a:solidFill>
            </a:rPr>
            <a:t>STUDY DURATION</a:t>
          </a:r>
          <a:endParaRPr lang="en-IN" sz="3600" baseline="0" dirty="0">
            <a:solidFill>
              <a:schemeClr val="tx1"/>
            </a:solidFill>
          </a:endParaRPr>
        </a:p>
      </dgm:t>
    </dgm:pt>
    <dgm:pt modelId="{D5FC6E7D-7D0F-48AC-94F0-B0028102AD6F}" type="parTrans" cxnId="{03B6CB56-4CA3-4D0E-BB5A-9B4A6B82EBE9}">
      <dgm:prSet/>
      <dgm:spPr/>
      <dgm:t>
        <a:bodyPr/>
        <a:lstStyle/>
        <a:p>
          <a:endParaRPr lang="en-IN"/>
        </a:p>
      </dgm:t>
    </dgm:pt>
    <dgm:pt modelId="{38CABF08-6EAE-43FE-A130-96C9BFCD254C}" type="sibTrans" cxnId="{03B6CB56-4CA3-4D0E-BB5A-9B4A6B82EBE9}">
      <dgm:prSet/>
      <dgm:spPr/>
      <dgm:t>
        <a:bodyPr/>
        <a:lstStyle/>
        <a:p>
          <a:endParaRPr lang="en-IN"/>
        </a:p>
      </dgm:t>
    </dgm:pt>
    <dgm:pt modelId="{7BEAFFC6-28AF-46A4-9838-5AEFB666BD88}">
      <dgm:prSet phldrT="[Text]" custT="1"/>
      <dgm:spPr/>
      <dgm:t>
        <a:bodyPr/>
        <a:lstStyle/>
        <a:p>
          <a:r>
            <a:rPr lang="en-US" sz="4000" dirty="0" smtClean="0"/>
            <a:t>2 MONTHS</a:t>
          </a:r>
          <a:endParaRPr lang="en-IN" sz="4000" dirty="0"/>
        </a:p>
      </dgm:t>
    </dgm:pt>
    <dgm:pt modelId="{4622528B-D887-4CF3-8E69-D9347D617EA1}" type="parTrans" cxnId="{0EAD4648-D688-4C87-A8A1-3CF816ADE6A5}">
      <dgm:prSet/>
      <dgm:spPr/>
      <dgm:t>
        <a:bodyPr/>
        <a:lstStyle/>
        <a:p>
          <a:endParaRPr lang="en-IN"/>
        </a:p>
      </dgm:t>
    </dgm:pt>
    <dgm:pt modelId="{517E2DA3-437A-4DD9-9262-3ED9411EA2BB}" type="sibTrans" cxnId="{0EAD4648-D688-4C87-A8A1-3CF816ADE6A5}">
      <dgm:prSet/>
      <dgm:spPr/>
      <dgm:t>
        <a:bodyPr/>
        <a:lstStyle/>
        <a:p>
          <a:endParaRPr lang="en-IN"/>
        </a:p>
      </dgm:t>
    </dgm:pt>
    <dgm:pt modelId="{22356BEB-631B-4F52-A3B8-3ED21574E92B}">
      <dgm:prSet custT="1"/>
      <dgm:spPr/>
      <dgm:t>
        <a:bodyPr/>
        <a:lstStyle/>
        <a:p>
          <a:r>
            <a:rPr lang="en-US" sz="3600" dirty="0" smtClean="0"/>
            <a:t>Cross sectional study through SCM</a:t>
          </a:r>
          <a:endParaRPr lang="en-IN" sz="3600" dirty="0"/>
        </a:p>
      </dgm:t>
    </dgm:pt>
    <dgm:pt modelId="{9BDE8927-00A4-48F9-B22A-87CCEDC00603}" type="parTrans" cxnId="{7C2F749F-413C-4F0F-B6B7-34CCC58A1740}">
      <dgm:prSet/>
      <dgm:spPr/>
      <dgm:t>
        <a:bodyPr/>
        <a:lstStyle/>
        <a:p>
          <a:endParaRPr lang="en-IN"/>
        </a:p>
      </dgm:t>
    </dgm:pt>
    <dgm:pt modelId="{B4C00E6F-AC04-4209-B5B5-377B0EB4E3C2}" type="sibTrans" cxnId="{7C2F749F-413C-4F0F-B6B7-34CCC58A1740}">
      <dgm:prSet/>
      <dgm:spPr/>
      <dgm:t>
        <a:bodyPr/>
        <a:lstStyle/>
        <a:p>
          <a:endParaRPr lang="en-IN"/>
        </a:p>
      </dgm:t>
    </dgm:pt>
    <dgm:pt modelId="{678FCFC4-480C-4D46-9131-4CB4F15AC757}">
      <dgm:prSet phldrT="[Text]" custT="1"/>
      <dgm:spPr/>
      <dgm:t>
        <a:bodyPr/>
        <a:lstStyle/>
        <a:p>
          <a:endParaRPr lang="en-IN" sz="3600" dirty="0"/>
        </a:p>
      </dgm:t>
    </dgm:pt>
    <dgm:pt modelId="{DE918018-BF85-47EA-9F66-98541E0D6C6A}" type="parTrans" cxnId="{756C7B24-FF3A-43E1-AB47-3AEA81F8B394}">
      <dgm:prSet/>
      <dgm:spPr/>
      <dgm:t>
        <a:bodyPr/>
        <a:lstStyle/>
        <a:p>
          <a:endParaRPr lang="en-IN"/>
        </a:p>
      </dgm:t>
    </dgm:pt>
    <dgm:pt modelId="{CB1B710E-C603-4783-A827-6E29DFA67B79}" type="sibTrans" cxnId="{756C7B24-FF3A-43E1-AB47-3AEA81F8B394}">
      <dgm:prSet/>
      <dgm:spPr/>
      <dgm:t>
        <a:bodyPr/>
        <a:lstStyle/>
        <a:p>
          <a:endParaRPr lang="en-IN"/>
        </a:p>
      </dgm:t>
    </dgm:pt>
    <dgm:pt modelId="{09CE27C3-37DB-4969-AC00-264745415EBD}" type="pres">
      <dgm:prSet presAssocID="{064CC9F4-CF93-4BDF-A121-93B62AAC9250}" presName="Name0" presStyleCnt="0">
        <dgm:presLayoutVars>
          <dgm:dir/>
          <dgm:animLvl val="lvl"/>
          <dgm:resizeHandles/>
        </dgm:presLayoutVars>
      </dgm:prSet>
      <dgm:spPr/>
      <dgm:t>
        <a:bodyPr/>
        <a:lstStyle/>
        <a:p>
          <a:endParaRPr lang="en-IN"/>
        </a:p>
      </dgm:t>
    </dgm:pt>
    <dgm:pt modelId="{476BD6EE-5217-4FEF-8E34-4FA849B381B6}" type="pres">
      <dgm:prSet presAssocID="{E90C10A9-D4ED-40F8-ABA1-70E0C829B417}" presName="linNode" presStyleCnt="0"/>
      <dgm:spPr/>
    </dgm:pt>
    <dgm:pt modelId="{B3FC3A69-1F89-49C9-AE51-BB4825721BFB}" type="pres">
      <dgm:prSet presAssocID="{E90C10A9-D4ED-40F8-ABA1-70E0C829B417}" presName="parentShp" presStyleLbl="node1" presStyleIdx="0" presStyleCnt="2">
        <dgm:presLayoutVars>
          <dgm:bulletEnabled val="1"/>
        </dgm:presLayoutVars>
      </dgm:prSet>
      <dgm:spPr/>
      <dgm:t>
        <a:bodyPr/>
        <a:lstStyle/>
        <a:p>
          <a:endParaRPr lang="en-IN"/>
        </a:p>
      </dgm:t>
    </dgm:pt>
    <dgm:pt modelId="{F7601D73-447F-4389-BE63-BDE265C0B1DA}" type="pres">
      <dgm:prSet presAssocID="{E90C10A9-D4ED-40F8-ABA1-70E0C829B417}" presName="childShp" presStyleLbl="bgAccFollowNode1" presStyleIdx="0" presStyleCnt="2">
        <dgm:presLayoutVars>
          <dgm:bulletEnabled val="1"/>
        </dgm:presLayoutVars>
      </dgm:prSet>
      <dgm:spPr/>
      <dgm:t>
        <a:bodyPr/>
        <a:lstStyle/>
        <a:p>
          <a:endParaRPr lang="en-IN"/>
        </a:p>
      </dgm:t>
    </dgm:pt>
    <dgm:pt modelId="{BC85B0D6-08E4-4B40-BD92-5689BDCB789F}" type="pres">
      <dgm:prSet presAssocID="{526C8390-D311-4A05-8C9F-6D83EA63E23E}" presName="spacing" presStyleCnt="0"/>
      <dgm:spPr/>
    </dgm:pt>
    <dgm:pt modelId="{6C3ABE44-5BAC-43C6-946E-C4E9BA89BD43}" type="pres">
      <dgm:prSet presAssocID="{0DFA8987-546B-40D9-ADCA-2D979469E570}" presName="linNode" presStyleCnt="0"/>
      <dgm:spPr/>
    </dgm:pt>
    <dgm:pt modelId="{88A5F713-F72E-4CB5-9AAA-FA03954E01A1}" type="pres">
      <dgm:prSet presAssocID="{0DFA8987-546B-40D9-ADCA-2D979469E570}" presName="parentShp" presStyleLbl="node1" presStyleIdx="1" presStyleCnt="2" custLinFactNeighborX="-552" custLinFactNeighborY="2385">
        <dgm:presLayoutVars>
          <dgm:bulletEnabled val="1"/>
        </dgm:presLayoutVars>
      </dgm:prSet>
      <dgm:spPr/>
      <dgm:t>
        <a:bodyPr/>
        <a:lstStyle/>
        <a:p>
          <a:endParaRPr lang="en-IN"/>
        </a:p>
      </dgm:t>
    </dgm:pt>
    <dgm:pt modelId="{D04A48CA-23D4-4B91-BA52-BECFA8EB8E48}" type="pres">
      <dgm:prSet presAssocID="{0DFA8987-546B-40D9-ADCA-2D979469E570}" presName="childShp" presStyleLbl="bgAccFollowNode1" presStyleIdx="1" presStyleCnt="2" custScaleY="102615">
        <dgm:presLayoutVars>
          <dgm:bulletEnabled val="1"/>
        </dgm:presLayoutVars>
      </dgm:prSet>
      <dgm:spPr/>
      <dgm:t>
        <a:bodyPr/>
        <a:lstStyle/>
        <a:p>
          <a:endParaRPr lang="en-IN"/>
        </a:p>
      </dgm:t>
    </dgm:pt>
  </dgm:ptLst>
  <dgm:cxnLst>
    <dgm:cxn modelId="{7C2F749F-413C-4F0F-B6B7-34CCC58A1740}" srcId="{E90C10A9-D4ED-40F8-ABA1-70E0C829B417}" destId="{22356BEB-631B-4F52-A3B8-3ED21574E92B}" srcOrd="0" destOrd="0" parTransId="{9BDE8927-00A4-48F9-B22A-87CCEDC00603}" sibTransId="{B4C00E6F-AC04-4209-B5B5-377B0EB4E3C2}"/>
    <dgm:cxn modelId="{9E554871-A75A-4FAD-B6D4-D273F83D43E5}" type="presOf" srcId="{678FCFC4-480C-4D46-9131-4CB4F15AC757}" destId="{D04A48CA-23D4-4B91-BA52-BECFA8EB8E48}" srcOrd="0" destOrd="0" presId="urn:microsoft.com/office/officeart/2005/8/layout/vList6"/>
    <dgm:cxn modelId="{756C7B24-FF3A-43E1-AB47-3AEA81F8B394}" srcId="{0DFA8987-546B-40D9-ADCA-2D979469E570}" destId="{678FCFC4-480C-4D46-9131-4CB4F15AC757}" srcOrd="0" destOrd="0" parTransId="{DE918018-BF85-47EA-9F66-98541E0D6C6A}" sibTransId="{CB1B710E-C603-4783-A827-6E29DFA67B79}"/>
    <dgm:cxn modelId="{0EAD4648-D688-4C87-A8A1-3CF816ADE6A5}" srcId="{0DFA8987-546B-40D9-ADCA-2D979469E570}" destId="{7BEAFFC6-28AF-46A4-9838-5AEFB666BD88}" srcOrd="1" destOrd="0" parTransId="{4622528B-D887-4CF3-8E69-D9347D617EA1}" sibTransId="{517E2DA3-437A-4DD9-9262-3ED9411EA2BB}"/>
    <dgm:cxn modelId="{67B237F7-C057-4A43-984F-D22C02EA2E0E}" srcId="{064CC9F4-CF93-4BDF-A121-93B62AAC9250}" destId="{E90C10A9-D4ED-40F8-ABA1-70E0C829B417}" srcOrd="0" destOrd="0" parTransId="{A538868E-BECD-47A7-878F-34E2D6EEECFB}" sibTransId="{526C8390-D311-4A05-8C9F-6D83EA63E23E}"/>
    <dgm:cxn modelId="{7922F9F6-1B11-4416-9AB2-7F8388AF9138}" type="presOf" srcId="{7BEAFFC6-28AF-46A4-9838-5AEFB666BD88}" destId="{D04A48CA-23D4-4B91-BA52-BECFA8EB8E48}" srcOrd="0" destOrd="1" presId="urn:microsoft.com/office/officeart/2005/8/layout/vList6"/>
    <dgm:cxn modelId="{91A02FC6-B14E-415A-890F-80786651793C}" type="presOf" srcId="{22356BEB-631B-4F52-A3B8-3ED21574E92B}" destId="{F7601D73-447F-4389-BE63-BDE265C0B1DA}" srcOrd="0" destOrd="0" presId="urn:microsoft.com/office/officeart/2005/8/layout/vList6"/>
    <dgm:cxn modelId="{C70E4650-1D9F-4911-A5D9-3CCE2D3DD2AC}" type="presOf" srcId="{064CC9F4-CF93-4BDF-A121-93B62AAC9250}" destId="{09CE27C3-37DB-4969-AC00-264745415EBD}" srcOrd="0" destOrd="0" presId="urn:microsoft.com/office/officeart/2005/8/layout/vList6"/>
    <dgm:cxn modelId="{FF36DD50-401D-48BE-8012-EDAD60054282}" type="presOf" srcId="{E90C10A9-D4ED-40F8-ABA1-70E0C829B417}" destId="{B3FC3A69-1F89-49C9-AE51-BB4825721BFB}" srcOrd="0" destOrd="0" presId="urn:microsoft.com/office/officeart/2005/8/layout/vList6"/>
    <dgm:cxn modelId="{1F08D7A8-6EA6-46D4-92AF-0A299DEEA5F0}" type="presOf" srcId="{0DFA8987-546B-40D9-ADCA-2D979469E570}" destId="{88A5F713-F72E-4CB5-9AAA-FA03954E01A1}" srcOrd="0" destOrd="0" presId="urn:microsoft.com/office/officeart/2005/8/layout/vList6"/>
    <dgm:cxn modelId="{03B6CB56-4CA3-4D0E-BB5A-9B4A6B82EBE9}" srcId="{064CC9F4-CF93-4BDF-A121-93B62AAC9250}" destId="{0DFA8987-546B-40D9-ADCA-2D979469E570}" srcOrd="1" destOrd="0" parTransId="{D5FC6E7D-7D0F-48AC-94F0-B0028102AD6F}" sibTransId="{38CABF08-6EAE-43FE-A130-96C9BFCD254C}"/>
    <dgm:cxn modelId="{60E57F88-75C8-4E0F-A711-95A0540077E4}" type="presParOf" srcId="{09CE27C3-37DB-4969-AC00-264745415EBD}" destId="{476BD6EE-5217-4FEF-8E34-4FA849B381B6}" srcOrd="0" destOrd="0" presId="urn:microsoft.com/office/officeart/2005/8/layout/vList6"/>
    <dgm:cxn modelId="{49ACB0F0-6CA0-4115-8E4F-9803CCD785B1}" type="presParOf" srcId="{476BD6EE-5217-4FEF-8E34-4FA849B381B6}" destId="{B3FC3A69-1F89-49C9-AE51-BB4825721BFB}" srcOrd="0" destOrd="0" presId="urn:microsoft.com/office/officeart/2005/8/layout/vList6"/>
    <dgm:cxn modelId="{3661ED06-FFC6-4050-83F5-5DCF5DFD7C45}" type="presParOf" srcId="{476BD6EE-5217-4FEF-8E34-4FA849B381B6}" destId="{F7601D73-447F-4389-BE63-BDE265C0B1DA}" srcOrd="1" destOrd="0" presId="urn:microsoft.com/office/officeart/2005/8/layout/vList6"/>
    <dgm:cxn modelId="{5DF8EC22-981E-4495-95BB-2814B007866A}" type="presParOf" srcId="{09CE27C3-37DB-4969-AC00-264745415EBD}" destId="{BC85B0D6-08E4-4B40-BD92-5689BDCB789F}" srcOrd="1" destOrd="0" presId="urn:microsoft.com/office/officeart/2005/8/layout/vList6"/>
    <dgm:cxn modelId="{3C8E249D-90E3-4DCC-B00C-CEA5EBB60207}" type="presParOf" srcId="{09CE27C3-37DB-4969-AC00-264745415EBD}" destId="{6C3ABE44-5BAC-43C6-946E-C4E9BA89BD43}" srcOrd="2" destOrd="0" presId="urn:microsoft.com/office/officeart/2005/8/layout/vList6"/>
    <dgm:cxn modelId="{536BA825-DA5D-4B01-BC27-A2823D0985A3}" type="presParOf" srcId="{6C3ABE44-5BAC-43C6-946E-C4E9BA89BD43}" destId="{88A5F713-F72E-4CB5-9AAA-FA03954E01A1}" srcOrd="0" destOrd="0" presId="urn:microsoft.com/office/officeart/2005/8/layout/vList6"/>
    <dgm:cxn modelId="{9A7DF88D-26A5-4FA9-A2AA-49C585E0E475}" type="presParOf" srcId="{6C3ABE44-5BAC-43C6-946E-C4E9BA89BD43}" destId="{D04A48CA-23D4-4B91-BA52-BECFA8EB8E48}" srcOrd="1" destOrd="0" presId="urn:microsoft.com/office/officeart/2005/8/layout/vList6"/>
  </dgm:cxnLst>
  <dgm:bg/>
  <dgm:whole/>
</dgm:dataModel>
</file>

<file path=ppt/diagrams/data3.xml><?xml version="1.0" encoding="utf-8"?>
<dgm:dataModel xmlns:dgm="http://schemas.openxmlformats.org/drawingml/2006/diagram" xmlns:a="http://schemas.openxmlformats.org/drawingml/2006/main">
  <dgm:ptLst>
    <dgm:pt modelId="{064CC9F4-CF93-4BDF-A121-93B62AAC9250}"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IN"/>
        </a:p>
      </dgm:t>
    </dgm:pt>
    <dgm:pt modelId="{E90C10A9-D4ED-40F8-ABA1-70E0C829B417}">
      <dgm:prSet phldrT="[Text]" custT="1"/>
      <dgm:spPr>
        <a:solidFill>
          <a:srgbClr val="00B050"/>
        </a:solidFill>
      </dgm:spPr>
      <dgm:t>
        <a:bodyPr/>
        <a:lstStyle/>
        <a:p>
          <a:r>
            <a:rPr lang="en-US" sz="3200" baseline="0" dirty="0" smtClean="0">
              <a:solidFill>
                <a:schemeClr val="tx1"/>
              </a:solidFill>
            </a:rPr>
            <a:t>STUDY AREA &amp;</a:t>
          </a:r>
        </a:p>
        <a:p>
          <a:r>
            <a:rPr lang="en-US" sz="3200" baseline="0" dirty="0" smtClean="0">
              <a:solidFill>
                <a:schemeClr val="tx1"/>
              </a:solidFill>
            </a:rPr>
            <a:t>POPULATION</a:t>
          </a:r>
          <a:endParaRPr lang="en-IN" sz="3200" baseline="0" dirty="0">
            <a:solidFill>
              <a:schemeClr val="tx1"/>
            </a:solidFill>
          </a:endParaRPr>
        </a:p>
      </dgm:t>
    </dgm:pt>
    <dgm:pt modelId="{A538868E-BECD-47A7-878F-34E2D6EEECFB}" type="parTrans" cxnId="{67B237F7-C057-4A43-984F-D22C02EA2E0E}">
      <dgm:prSet/>
      <dgm:spPr/>
      <dgm:t>
        <a:bodyPr/>
        <a:lstStyle/>
        <a:p>
          <a:endParaRPr lang="en-IN"/>
        </a:p>
      </dgm:t>
    </dgm:pt>
    <dgm:pt modelId="{526C8390-D311-4A05-8C9F-6D83EA63E23E}" type="sibTrans" cxnId="{67B237F7-C057-4A43-984F-D22C02EA2E0E}">
      <dgm:prSet/>
      <dgm:spPr/>
      <dgm:t>
        <a:bodyPr/>
        <a:lstStyle/>
        <a:p>
          <a:endParaRPr lang="en-IN"/>
        </a:p>
      </dgm:t>
    </dgm:pt>
    <dgm:pt modelId="{0DFA8987-546B-40D9-ADCA-2D979469E570}">
      <dgm:prSet phldrT="[Text]" custT="1"/>
      <dgm:spPr>
        <a:solidFill>
          <a:srgbClr val="00B050"/>
        </a:solidFill>
      </dgm:spPr>
      <dgm:t>
        <a:bodyPr/>
        <a:lstStyle/>
        <a:p>
          <a:r>
            <a:rPr lang="en-US" sz="3200" baseline="0" dirty="0" smtClean="0">
              <a:solidFill>
                <a:schemeClr val="tx1"/>
              </a:solidFill>
            </a:rPr>
            <a:t>SAMPLING TECHNIQUE</a:t>
          </a:r>
          <a:endParaRPr lang="en-IN" sz="3200" baseline="0" dirty="0">
            <a:solidFill>
              <a:schemeClr val="tx1"/>
            </a:solidFill>
          </a:endParaRPr>
        </a:p>
      </dgm:t>
    </dgm:pt>
    <dgm:pt modelId="{D5FC6E7D-7D0F-48AC-94F0-B0028102AD6F}" type="parTrans" cxnId="{03B6CB56-4CA3-4D0E-BB5A-9B4A6B82EBE9}">
      <dgm:prSet/>
      <dgm:spPr/>
      <dgm:t>
        <a:bodyPr/>
        <a:lstStyle/>
        <a:p>
          <a:endParaRPr lang="en-IN"/>
        </a:p>
      </dgm:t>
    </dgm:pt>
    <dgm:pt modelId="{38CABF08-6EAE-43FE-A130-96C9BFCD254C}" type="sibTrans" cxnId="{03B6CB56-4CA3-4D0E-BB5A-9B4A6B82EBE9}">
      <dgm:prSet/>
      <dgm:spPr/>
      <dgm:t>
        <a:bodyPr/>
        <a:lstStyle/>
        <a:p>
          <a:endParaRPr lang="en-IN"/>
        </a:p>
      </dgm:t>
    </dgm:pt>
    <dgm:pt modelId="{FA6A1515-3587-4A51-9CAF-3EE2C2FCD713}">
      <dgm:prSet custT="1"/>
      <dgm:spPr/>
      <dgm:t>
        <a:bodyPr/>
        <a:lstStyle/>
        <a:p>
          <a:r>
            <a:rPr lang="en-US" sz="3200" dirty="0" smtClean="0"/>
            <a:t>Study conducted  in   Ujjain ,MP</a:t>
          </a:r>
          <a:endParaRPr lang="en-IN" sz="3200" dirty="0"/>
        </a:p>
      </dgm:t>
    </dgm:pt>
    <dgm:pt modelId="{6A949557-A6B3-47C1-8AB6-A0DC6DDC342B}" type="parTrans" cxnId="{ED47D4B9-DA85-4B82-B92D-D17216ADE2F8}">
      <dgm:prSet/>
      <dgm:spPr/>
      <dgm:t>
        <a:bodyPr/>
        <a:lstStyle/>
        <a:p>
          <a:endParaRPr lang="en-IN"/>
        </a:p>
      </dgm:t>
    </dgm:pt>
    <dgm:pt modelId="{61C7A6F4-BD2F-4049-81EC-671FBA084788}" type="sibTrans" cxnId="{ED47D4B9-DA85-4B82-B92D-D17216ADE2F8}">
      <dgm:prSet/>
      <dgm:spPr/>
      <dgm:t>
        <a:bodyPr/>
        <a:lstStyle/>
        <a:p>
          <a:endParaRPr lang="en-IN"/>
        </a:p>
      </dgm:t>
    </dgm:pt>
    <dgm:pt modelId="{AD2D10B0-3202-4B98-9BD4-47CCBA4C3464}">
      <dgm:prSet phldrT="[Text]" custT="1"/>
      <dgm:spPr/>
      <dgm:t>
        <a:bodyPr/>
        <a:lstStyle/>
        <a:p>
          <a:r>
            <a:rPr lang="en-US" sz="3200" dirty="0" smtClean="0"/>
            <a:t>Simulated client Method</a:t>
          </a:r>
          <a:endParaRPr lang="en-IN" sz="3600" dirty="0"/>
        </a:p>
      </dgm:t>
    </dgm:pt>
    <dgm:pt modelId="{A00441AF-53C0-4228-B41E-7E0488245CCA}" type="parTrans" cxnId="{E41C3796-B5A6-46E1-BD64-6AE768339470}">
      <dgm:prSet/>
      <dgm:spPr/>
      <dgm:t>
        <a:bodyPr/>
        <a:lstStyle/>
        <a:p>
          <a:endParaRPr lang="en-IN"/>
        </a:p>
      </dgm:t>
    </dgm:pt>
    <dgm:pt modelId="{DD624200-542A-43FA-BD41-1B8A56D78407}" type="sibTrans" cxnId="{E41C3796-B5A6-46E1-BD64-6AE768339470}">
      <dgm:prSet/>
      <dgm:spPr/>
      <dgm:t>
        <a:bodyPr/>
        <a:lstStyle/>
        <a:p>
          <a:endParaRPr lang="en-IN"/>
        </a:p>
      </dgm:t>
    </dgm:pt>
    <dgm:pt modelId="{09CE27C3-37DB-4969-AC00-264745415EBD}" type="pres">
      <dgm:prSet presAssocID="{064CC9F4-CF93-4BDF-A121-93B62AAC9250}" presName="Name0" presStyleCnt="0">
        <dgm:presLayoutVars>
          <dgm:dir/>
          <dgm:animLvl val="lvl"/>
          <dgm:resizeHandles/>
        </dgm:presLayoutVars>
      </dgm:prSet>
      <dgm:spPr/>
      <dgm:t>
        <a:bodyPr/>
        <a:lstStyle/>
        <a:p>
          <a:endParaRPr lang="en-IN"/>
        </a:p>
      </dgm:t>
    </dgm:pt>
    <dgm:pt modelId="{476BD6EE-5217-4FEF-8E34-4FA849B381B6}" type="pres">
      <dgm:prSet presAssocID="{E90C10A9-D4ED-40F8-ABA1-70E0C829B417}" presName="linNode" presStyleCnt="0"/>
      <dgm:spPr/>
    </dgm:pt>
    <dgm:pt modelId="{B3FC3A69-1F89-49C9-AE51-BB4825721BFB}" type="pres">
      <dgm:prSet presAssocID="{E90C10A9-D4ED-40F8-ABA1-70E0C829B417}" presName="parentShp" presStyleLbl="node1" presStyleIdx="0" presStyleCnt="2">
        <dgm:presLayoutVars>
          <dgm:bulletEnabled val="1"/>
        </dgm:presLayoutVars>
      </dgm:prSet>
      <dgm:spPr/>
      <dgm:t>
        <a:bodyPr/>
        <a:lstStyle/>
        <a:p>
          <a:endParaRPr lang="en-IN"/>
        </a:p>
      </dgm:t>
    </dgm:pt>
    <dgm:pt modelId="{F7601D73-447F-4389-BE63-BDE265C0B1DA}" type="pres">
      <dgm:prSet presAssocID="{E90C10A9-D4ED-40F8-ABA1-70E0C829B417}" presName="childShp" presStyleLbl="bgAccFollowNode1" presStyleIdx="0" presStyleCnt="2">
        <dgm:presLayoutVars>
          <dgm:bulletEnabled val="1"/>
        </dgm:presLayoutVars>
      </dgm:prSet>
      <dgm:spPr/>
      <dgm:t>
        <a:bodyPr/>
        <a:lstStyle/>
        <a:p>
          <a:endParaRPr lang="en-IN"/>
        </a:p>
      </dgm:t>
    </dgm:pt>
    <dgm:pt modelId="{BC85B0D6-08E4-4B40-BD92-5689BDCB789F}" type="pres">
      <dgm:prSet presAssocID="{526C8390-D311-4A05-8C9F-6D83EA63E23E}" presName="spacing" presStyleCnt="0"/>
      <dgm:spPr/>
    </dgm:pt>
    <dgm:pt modelId="{6C3ABE44-5BAC-43C6-946E-C4E9BA89BD43}" type="pres">
      <dgm:prSet presAssocID="{0DFA8987-546B-40D9-ADCA-2D979469E570}" presName="linNode" presStyleCnt="0"/>
      <dgm:spPr/>
    </dgm:pt>
    <dgm:pt modelId="{88A5F713-F72E-4CB5-9AAA-FA03954E01A1}" type="pres">
      <dgm:prSet presAssocID="{0DFA8987-546B-40D9-ADCA-2D979469E570}" presName="parentShp" presStyleLbl="node1" presStyleIdx="1" presStyleCnt="2" custLinFactNeighborX="-552" custLinFactNeighborY="2385">
        <dgm:presLayoutVars>
          <dgm:bulletEnabled val="1"/>
        </dgm:presLayoutVars>
      </dgm:prSet>
      <dgm:spPr/>
      <dgm:t>
        <a:bodyPr/>
        <a:lstStyle/>
        <a:p>
          <a:endParaRPr lang="en-IN"/>
        </a:p>
      </dgm:t>
    </dgm:pt>
    <dgm:pt modelId="{D04A48CA-23D4-4B91-BA52-BECFA8EB8E48}" type="pres">
      <dgm:prSet presAssocID="{0DFA8987-546B-40D9-ADCA-2D979469E570}" presName="childShp" presStyleLbl="bgAccFollowNode1" presStyleIdx="1" presStyleCnt="2" custScaleY="112968">
        <dgm:presLayoutVars>
          <dgm:bulletEnabled val="1"/>
        </dgm:presLayoutVars>
      </dgm:prSet>
      <dgm:spPr/>
      <dgm:t>
        <a:bodyPr/>
        <a:lstStyle/>
        <a:p>
          <a:endParaRPr lang="en-IN"/>
        </a:p>
      </dgm:t>
    </dgm:pt>
  </dgm:ptLst>
  <dgm:cxnLst>
    <dgm:cxn modelId="{2CA7C8D1-7AB1-43DF-B560-5D297F9EC0D2}" type="presOf" srcId="{064CC9F4-CF93-4BDF-A121-93B62AAC9250}" destId="{09CE27C3-37DB-4969-AC00-264745415EBD}" srcOrd="0" destOrd="0" presId="urn:microsoft.com/office/officeart/2005/8/layout/vList6"/>
    <dgm:cxn modelId="{E41C3796-B5A6-46E1-BD64-6AE768339470}" srcId="{0DFA8987-546B-40D9-ADCA-2D979469E570}" destId="{AD2D10B0-3202-4B98-9BD4-47CCBA4C3464}" srcOrd="0" destOrd="0" parTransId="{A00441AF-53C0-4228-B41E-7E0488245CCA}" sibTransId="{DD624200-542A-43FA-BD41-1B8A56D78407}"/>
    <dgm:cxn modelId="{B5B21355-EC3C-4EE7-A737-7E51EC888208}" type="presOf" srcId="{E90C10A9-D4ED-40F8-ABA1-70E0C829B417}" destId="{B3FC3A69-1F89-49C9-AE51-BB4825721BFB}" srcOrd="0" destOrd="0" presId="urn:microsoft.com/office/officeart/2005/8/layout/vList6"/>
    <dgm:cxn modelId="{67B237F7-C057-4A43-984F-D22C02EA2E0E}" srcId="{064CC9F4-CF93-4BDF-A121-93B62AAC9250}" destId="{E90C10A9-D4ED-40F8-ABA1-70E0C829B417}" srcOrd="0" destOrd="0" parTransId="{A538868E-BECD-47A7-878F-34E2D6EEECFB}" sibTransId="{526C8390-D311-4A05-8C9F-6D83EA63E23E}"/>
    <dgm:cxn modelId="{D3F33C71-B4FB-4A36-8CD3-B94BCBD26F26}" type="presOf" srcId="{AD2D10B0-3202-4B98-9BD4-47CCBA4C3464}" destId="{D04A48CA-23D4-4B91-BA52-BECFA8EB8E48}" srcOrd="0" destOrd="0" presId="urn:microsoft.com/office/officeart/2005/8/layout/vList6"/>
    <dgm:cxn modelId="{70A2C9AE-91FB-409A-92B0-AC9DA77843E5}" type="presOf" srcId="{0DFA8987-546B-40D9-ADCA-2D979469E570}" destId="{88A5F713-F72E-4CB5-9AAA-FA03954E01A1}" srcOrd="0" destOrd="0" presId="urn:microsoft.com/office/officeart/2005/8/layout/vList6"/>
    <dgm:cxn modelId="{ED47D4B9-DA85-4B82-B92D-D17216ADE2F8}" srcId="{E90C10A9-D4ED-40F8-ABA1-70E0C829B417}" destId="{FA6A1515-3587-4A51-9CAF-3EE2C2FCD713}" srcOrd="0" destOrd="0" parTransId="{6A949557-A6B3-47C1-8AB6-A0DC6DDC342B}" sibTransId="{61C7A6F4-BD2F-4049-81EC-671FBA084788}"/>
    <dgm:cxn modelId="{56EF2804-C267-459B-91EE-A07E0FD57922}" type="presOf" srcId="{FA6A1515-3587-4A51-9CAF-3EE2C2FCD713}" destId="{F7601D73-447F-4389-BE63-BDE265C0B1DA}" srcOrd="0" destOrd="0" presId="urn:microsoft.com/office/officeart/2005/8/layout/vList6"/>
    <dgm:cxn modelId="{03B6CB56-4CA3-4D0E-BB5A-9B4A6B82EBE9}" srcId="{064CC9F4-CF93-4BDF-A121-93B62AAC9250}" destId="{0DFA8987-546B-40D9-ADCA-2D979469E570}" srcOrd="1" destOrd="0" parTransId="{D5FC6E7D-7D0F-48AC-94F0-B0028102AD6F}" sibTransId="{38CABF08-6EAE-43FE-A130-96C9BFCD254C}"/>
    <dgm:cxn modelId="{B947B604-9065-4168-BCCE-BC29EA37AA07}" type="presParOf" srcId="{09CE27C3-37DB-4969-AC00-264745415EBD}" destId="{476BD6EE-5217-4FEF-8E34-4FA849B381B6}" srcOrd="0" destOrd="0" presId="urn:microsoft.com/office/officeart/2005/8/layout/vList6"/>
    <dgm:cxn modelId="{FED74C64-81B3-4F9A-94B8-329AC0DB0B99}" type="presParOf" srcId="{476BD6EE-5217-4FEF-8E34-4FA849B381B6}" destId="{B3FC3A69-1F89-49C9-AE51-BB4825721BFB}" srcOrd="0" destOrd="0" presId="urn:microsoft.com/office/officeart/2005/8/layout/vList6"/>
    <dgm:cxn modelId="{2EA209F4-0278-4A29-8675-743F06A6543F}" type="presParOf" srcId="{476BD6EE-5217-4FEF-8E34-4FA849B381B6}" destId="{F7601D73-447F-4389-BE63-BDE265C0B1DA}" srcOrd="1" destOrd="0" presId="urn:microsoft.com/office/officeart/2005/8/layout/vList6"/>
    <dgm:cxn modelId="{E5F6A1CE-EEB2-4912-85BB-2F7FB2985C41}" type="presParOf" srcId="{09CE27C3-37DB-4969-AC00-264745415EBD}" destId="{BC85B0D6-08E4-4B40-BD92-5689BDCB789F}" srcOrd="1" destOrd="0" presId="urn:microsoft.com/office/officeart/2005/8/layout/vList6"/>
    <dgm:cxn modelId="{D93E48A9-20F6-40DD-8C4D-A36F9F20C33E}" type="presParOf" srcId="{09CE27C3-37DB-4969-AC00-264745415EBD}" destId="{6C3ABE44-5BAC-43C6-946E-C4E9BA89BD43}" srcOrd="2" destOrd="0" presId="urn:microsoft.com/office/officeart/2005/8/layout/vList6"/>
    <dgm:cxn modelId="{2CB6B1D5-676F-4B21-BF79-259823AEE32F}" type="presParOf" srcId="{6C3ABE44-5BAC-43C6-946E-C4E9BA89BD43}" destId="{88A5F713-F72E-4CB5-9AAA-FA03954E01A1}" srcOrd="0" destOrd="0" presId="urn:microsoft.com/office/officeart/2005/8/layout/vList6"/>
    <dgm:cxn modelId="{F27A674E-C220-4543-99F9-B0983FA2BFED}" type="presParOf" srcId="{6C3ABE44-5BAC-43C6-946E-C4E9BA89BD43}" destId="{D04A48CA-23D4-4B91-BA52-BECFA8EB8E48}" srcOrd="1" destOrd="0" presId="urn:microsoft.com/office/officeart/2005/8/layout/vList6"/>
  </dgm:cxnLst>
  <dgm:bg/>
  <dgm:whole/>
</dgm:dataModel>
</file>

<file path=ppt/diagrams/data4.xml><?xml version="1.0" encoding="utf-8"?>
<dgm:dataModel xmlns:dgm="http://schemas.openxmlformats.org/drawingml/2006/diagram" xmlns:a="http://schemas.openxmlformats.org/drawingml/2006/main">
  <dgm:ptLst>
    <dgm:pt modelId="{564015E5-A298-4CA5-9A65-C18541595BDA}"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IN"/>
        </a:p>
      </dgm:t>
    </dgm:pt>
    <dgm:pt modelId="{4084C774-BD7A-42AB-87FB-308F224F8271}">
      <dgm:prSet phldrT="[Text]"/>
      <dgm:spPr>
        <a:solidFill>
          <a:srgbClr val="00B050"/>
        </a:solidFill>
      </dgm:spPr>
      <dgm:t>
        <a:bodyPr/>
        <a:lstStyle/>
        <a:p>
          <a:r>
            <a:rPr lang="en-US" baseline="0" dirty="0" smtClean="0">
              <a:solidFill>
                <a:schemeClr val="tx1"/>
              </a:solidFill>
            </a:rPr>
            <a:t>Sample</a:t>
          </a:r>
        </a:p>
        <a:p>
          <a:r>
            <a:rPr lang="en-US" baseline="0" dirty="0" smtClean="0">
              <a:solidFill>
                <a:schemeClr val="tx1"/>
              </a:solidFill>
            </a:rPr>
            <a:t>Selection</a:t>
          </a:r>
          <a:endParaRPr lang="en-IN" baseline="0" dirty="0">
            <a:solidFill>
              <a:schemeClr val="tx1"/>
            </a:solidFill>
          </a:endParaRPr>
        </a:p>
      </dgm:t>
    </dgm:pt>
    <dgm:pt modelId="{D788B0F7-7C34-4442-881E-575291231207}" type="parTrans" cxnId="{8506DCB4-BDAC-4121-9352-C729CC8D8E3B}">
      <dgm:prSet/>
      <dgm:spPr/>
      <dgm:t>
        <a:bodyPr/>
        <a:lstStyle/>
        <a:p>
          <a:endParaRPr lang="en-IN"/>
        </a:p>
      </dgm:t>
    </dgm:pt>
    <dgm:pt modelId="{E51E1EB3-BEDC-49D2-8DE4-EFF29F684AC8}" type="sibTrans" cxnId="{8506DCB4-BDAC-4121-9352-C729CC8D8E3B}">
      <dgm:prSet/>
      <dgm:spPr/>
      <dgm:t>
        <a:bodyPr/>
        <a:lstStyle/>
        <a:p>
          <a:endParaRPr lang="en-IN"/>
        </a:p>
      </dgm:t>
    </dgm:pt>
    <dgm:pt modelId="{ED4EA970-923F-4ECC-9D25-30705E2DD507}">
      <dgm:prSet phldrT="[Text]" custT="1"/>
      <dgm:spPr/>
      <dgm:t>
        <a:bodyPr/>
        <a:lstStyle/>
        <a:p>
          <a:r>
            <a:rPr lang="en-IN" sz="2400" dirty="0" smtClean="0"/>
            <a:t>The sampling area includes 200 retail pharmacies of Ujjain district .There are399 retail pharmacies in which 200 were selected for the study by random sampling</a:t>
          </a:r>
          <a:endParaRPr lang="en-IN" sz="2400" dirty="0"/>
        </a:p>
      </dgm:t>
    </dgm:pt>
    <dgm:pt modelId="{81D6CE9C-E08B-449D-A5A1-1BFA8180BC6D}" type="parTrans" cxnId="{B77A7B6B-AB28-43F4-9246-1B1566E8B027}">
      <dgm:prSet/>
      <dgm:spPr/>
      <dgm:t>
        <a:bodyPr/>
        <a:lstStyle/>
        <a:p>
          <a:endParaRPr lang="en-IN"/>
        </a:p>
      </dgm:t>
    </dgm:pt>
    <dgm:pt modelId="{28064590-7255-4A8D-98A3-EDC5EF60449E}" type="sibTrans" cxnId="{B77A7B6B-AB28-43F4-9246-1B1566E8B027}">
      <dgm:prSet/>
      <dgm:spPr/>
      <dgm:t>
        <a:bodyPr/>
        <a:lstStyle/>
        <a:p>
          <a:endParaRPr lang="en-IN"/>
        </a:p>
      </dgm:t>
    </dgm:pt>
    <dgm:pt modelId="{97242142-C69E-4FEF-B130-00D7C26DA0DB}" type="pres">
      <dgm:prSet presAssocID="{564015E5-A298-4CA5-9A65-C18541595BDA}" presName="Name0" presStyleCnt="0">
        <dgm:presLayoutVars>
          <dgm:dir/>
          <dgm:animLvl val="lvl"/>
          <dgm:resizeHandles/>
        </dgm:presLayoutVars>
      </dgm:prSet>
      <dgm:spPr/>
      <dgm:t>
        <a:bodyPr/>
        <a:lstStyle/>
        <a:p>
          <a:endParaRPr lang="en-IN"/>
        </a:p>
      </dgm:t>
    </dgm:pt>
    <dgm:pt modelId="{F972D0E8-CF93-499F-8ED6-53C810604B33}" type="pres">
      <dgm:prSet presAssocID="{4084C774-BD7A-42AB-87FB-308F224F8271}" presName="linNode" presStyleCnt="0"/>
      <dgm:spPr/>
    </dgm:pt>
    <dgm:pt modelId="{1C282733-5277-4525-AFE2-DD43566AA8AE}" type="pres">
      <dgm:prSet presAssocID="{4084C774-BD7A-42AB-87FB-308F224F8271}" presName="parentShp" presStyleLbl="node1" presStyleIdx="0" presStyleCnt="1" custScaleX="73684">
        <dgm:presLayoutVars>
          <dgm:bulletEnabled val="1"/>
        </dgm:presLayoutVars>
      </dgm:prSet>
      <dgm:spPr/>
      <dgm:t>
        <a:bodyPr/>
        <a:lstStyle/>
        <a:p>
          <a:endParaRPr lang="en-IN"/>
        </a:p>
      </dgm:t>
    </dgm:pt>
    <dgm:pt modelId="{6E21CF4F-0C47-42CA-BD97-9E2F67E2CF83}" type="pres">
      <dgm:prSet presAssocID="{4084C774-BD7A-42AB-87FB-308F224F8271}" presName="childShp" presStyleLbl="bgAccFollowNode1" presStyleIdx="0" presStyleCnt="1" custScaleX="121450" custLinFactNeighborX="26316">
        <dgm:presLayoutVars>
          <dgm:bulletEnabled val="1"/>
        </dgm:presLayoutVars>
      </dgm:prSet>
      <dgm:spPr/>
      <dgm:t>
        <a:bodyPr/>
        <a:lstStyle/>
        <a:p>
          <a:endParaRPr lang="en-IN"/>
        </a:p>
      </dgm:t>
    </dgm:pt>
  </dgm:ptLst>
  <dgm:cxnLst>
    <dgm:cxn modelId="{795775C4-9C36-465D-BF93-4EA118727003}" type="presOf" srcId="{564015E5-A298-4CA5-9A65-C18541595BDA}" destId="{97242142-C69E-4FEF-B130-00D7C26DA0DB}" srcOrd="0" destOrd="0" presId="urn:microsoft.com/office/officeart/2005/8/layout/vList6"/>
    <dgm:cxn modelId="{8506DCB4-BDAC-4121-9352-C729CC8D8E3B}" srcId="{564015E5-A298-4CA5-9A65-C18541595BDA}" destId="{4084C774-BD7A-42AB-87FB-308F224F8271}" srcOrd="0" destOrd="0" parTransId="{D788B0F7-7C34-4442-881E-575291231207}" sibTransId="{E51E1EB3-BEDC-49D2-8DE4-EFF29F684AC8}"/>
    <dgm:cxn modelId="{C7A2DC61-9D93-49CC-A73C-A0A4166DF099}" type="presOf" srcId="{4084C774-BD7A-42AB-87FB-308F224F8271}" destId="{1C282733-5277-4525-AFE2-DD43566AA8AE}" srcOrd="0" destOrd="0" presId="urn:microsoft.com/office/officeart/2005/8/layout/vList6"/>
    <dgm:cxn modelId="{82838836-7BF8-4502-BCFA-50BB90B0F93F}" type="presOf" srcId="{ED4EA970-923F-4ECC-9D25-30705E2DD507}" destId="{6E21CF4F-0C47-42CA-BD97-9E2F67E2CF83}" srcOrd="0" destOrd="0" presId="urn:microsoft.com/office/officeart/2005/8/layout/vList6"/>
    <dgm:cxn modelId="{B77A7B6B-AB28-43F4-9246-1B1566E8B027}" srcId="{4084C774-BD7A-42AB-87FB-308F224F8271}" destId="{ED4EA970-923F-4ECC-9D25-30705E2DD507}" srcOrd="0" destOrd="0" parTransId="{81D6CE9C-E08B-449D-A5A1-1BFA8180BC6D}" sibTransId="{28064590-7255-4A8D-98A3-EDC5EF60449E}"/>
    <dgm:cxn modelId="{40F7958C-9BC4-48EF-812C-112D54668970}" type="presParOf" srcId="{97242142-C69E-4FEF-B130-00D7C26DA0DB}" destId="{F972D0E8-CF93-499F-8ED6-53C810604B33}" srcOrd="0" destOrd="0" presId="urn:microsoft.com/office/officeart/2005/8/layout/vList6"/>
    <dgm:cxn modelId="{B657C79C-05C8-49BE-B4F6-99E3CC77854D}" type="presParOf" srcId="{F972D0E8-CF93-499F-8ED6-53C810604B33}" destId="{1C282733-5277-4525-AFE2-DD43566AA8AE}" srcOrd="0" destOrd="0" presId="urn:microsoft.com/office/officeart/2005/8/layout/vList6"/>
    <dgm:cxn modelId="{1C632FA2-B711-4094-BF5F-28D7D77E540E}" type="presParOf" srcId="{F972D0E8-CF93-499F-8ED6-53C810604B33}" destId="{6E21CF4F-0C47-42CA-BD97-9E2F67E2CF83}" srcOrd="1" destOrd="0" presId="urn:microsoft.com/office/officeart/2005/8/layout/vList6"/>
  </dgm:cxnLst>
  <dgm:bg/>
  <dgm:whole/>
</dgm:dataModel>
</file>

<file path=ppt/diagrams/data5.xml><?xml version="1.0" encoding="utf-8"?>
<dgm:dataModel xmlns:dgm="http://schemas.openxmlformats.org/drawingml/2006/diagram" xmlns:a="http://schemas.openxmlformats.org/drawingml/2006/main">
  <dgm:ptLst>
    <dgm:pt modelId="{22352852-9A4D-4BCB-B7B3-ECC717EB7216}" type="doc">
      <dgm:prSet loTypeId="urn:microsoft.com/office/officeart/2005/8/layout/hProcess7" loCatId="list" qsTypeId="urn:microsoft.com/office/officeart/2005/8/quickstyle/simple1" qsCatId="simple" csTypeId="urn:microsoft.com/office/officeart/2005/8/colors/accent1_2" csCatId="accent1" phldr="0"/>
      <dgm:spPr/>
      <dgm:t>
        <a:bodyPr/>
        <a:lstStyle/>
        <a:p>
          <a:endParaRPr lang="en-IN"/>
        </a:p>
      </dgm:t>
    </dgm:pt>
    <dgm:pt modelId="{3DC92C8C-AE10-4617-B4A8-5CA8BA42CC78}" type="pres">
      <dgm:prSet presAssocID="{22352852-9A4D-4BCB-B7B3-ECC717EB7216}" presName="Name0" presStyleCnt="0">
        <dgm:presLayoutVars>
          <dgm:dir/>
          <dgm:animLvl val="lvl"/>
          <dgm:resizeHandles val="exact"/>
        </dgm:presLayoutVars>
      </dgm:prSet>
      <dgm:spPr/>
      <dgm:t>
        <a:bodyPr/>
        <a:lstStyle/>
        <a:p>
          <a:endParaRPr lang="en-IN"/>
        </a:p>
      </dgm:t>
    </dgm:pt>
  </dgm:ptLst>
  <dgm:cxnLst>
    <dgm:cxn modelId="{EA0FCCC4-764A-4091-A985-A62AED8DDE97}" type="presOf" srcId="{22352852-9A4D-4BCB-B7B3-ECC717EB7216}" destId="{3DC92C8C-AE10-4617-B4A8-5CA8BA42CC78}" srcOrd="0" destOrd="0" presId="urn:microsoft.com/office/officeart/2005/8/layout/hProcess7"/>
  </dgm:cxnLst>
  <dgm:bg/>
  <dgm:whole/>
</dgm:dataModel>
</file>

<file path=ppt/diagrams/data6.xml><?xml version="1.0" encoding="utf-8"?>
<dgm:dataModel xmlns:dgm="http://schemas.openxmlformats.org/drawingml/2006/diagram" xmlns:a="http://schemas.openxmlformats.org/drawingml/2006/main">
  <dgm:ptLst>
    <dgm:pt modelId="{DE8F4A08-524E-4222-A5A2-453D152A2E74}"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IN"/>
        </a:p>
      </dgm:t>
    </dgm:pt>
    <dgm:pt modelId="{C5F485E9-887E-4742-8179-6BBC287D5B20}">
      <dgm:prSet phldrT="[Text]" custT="1"/>
      <dgm:spPr>
        <a:solidFill>
          <a:srgbClr val="00B050"/>
        </a:solidFill>
      </dgm:spPr>
      <dgm:t>
        <a:bodyPr/>
        <a:lstStyle/>
        <a:p>
          <a:r>
            <a:rPr lang="en-US" sz="3600" dirty="0" smtClean="0"/>
            <a:t>SIMULATED CLIENT METHOD  </a:t>
          </a:r>
          <a:endParaRPr lang="en-IN" sz="3600" dirty="0"/>
        </a:p>
      </dgm:t>
    </dgm:pt>
    <dgm:pt modelId="{7FA45399-F5E3-404C-9BB3-72C56F30E384}" type="parTrans" cxnId="{5E90C146-4273-48CB-B171-32416DF3FA0C}">
      <dgm:prSet/>
      <dgm:spPr/>
      <dgm:t>
        <a:bodyPr/>
        <a:lstStyle/>
        <a:p>
          <a:endParaRPr lang="en-IN"/>
        </a:p>
      </dgm:t>
    </dgm:pt>
    <dgm:pt modelId="{106527F3-3C93-415F-A978-323237F78132}" type="sibTrans" cxnId="{5E90C146-4273-48CB-B171-32416DF3FA0C}">
      <dgm:prSet/>
      <dgm:spPr/>
      <dgm:t>
        <a:bodyPr/>
        <a:lstStyle/>
        <a:p>
          <a:endParaRPr lang="en-IN"/>
        </a:p>
      </dgm:t>
    </dgm:pt>
    <dgm:pt modelId="{69B2B936-E70E-4AA4-85E8-DE3633C683E1}">
      <dgm:prSet/>
      <dgm:spPr>
        <a:solidFill>
          <a:schemeClr val="bg1"/>
        </a:solidFill>
      </dgm:spPr>
      <dgm:t>
        <a:bodyPr/>
        <a:lstStyle/>
        <a:p>
          <a:r>
            <a:rPr lang="en-IN" baseline="0" dirty="0" smtClean="0">
              <a:solidFill>
                <a:schemeClr val="tx1"/>
              </a:solidFill>
            </a:rPr>
            <a:t>Simulated client method has been used over 20 years to study and evaluate the performance and behaviour of professionals in health care domain</a:t>
          </a:r>
          <a:endParaRPr lang="en-IN" baseline="0" dirty="0">
            <a:solidFill>
              <a:schemeClr val="tx1"/>
            </a:solidFill>
          </a:endParaRPr>
        </a:p>
      </dgm:t>
    </dgm:pt>
    <dgm:pt modelId="{CC34A8C3-A860-4831-A875-B4740DB0AA1B}" type="parTrans" cxnId="{3493D7AB-5DDD-49ED-B1BF-5ED60588AAB1}">
      <dgm:prSet/>
      <dgm:spPr/>
      <dgm:t>
        <a:bodyPr/>
        <a:lstStyle/>
        <a:p>
          <a:endParaRPr lang="en-IN"/>
        </a:p>
      </dgm:t>
    </dgm:pt>
    <dgm:pt modelId="{7BC57871-9B3F-4D1A-960C-8636E7227C4F}" type="sibTrans" cxnId="{3493D7AB-5DDD-49ED-B1BF-5ED60588AAB1}">
      <dgm:prSet/>
      <dgm:spPr/>
      <dgm:t>
        <a:bodyPr/>
        <a:lstStyle/>
        <a:p>
          <a:endParaRPr lang="en-IN"/>
        </a:p>
      </dgm:t>
    </dgm:pt>
    <dgm:pt modelId="{60CA5C80-BE6B-4B5F-A9DA-E396B8A5E79D}">
      <dgm:prSet/>
      <dgm:spPr>
        <a:solidFill>
          <a:schemeClr val="bg1"/>
        </a:solidFill>
      </dgm:spPr>
      <dgm:t>
        <a:bodyPr/>
        <a:lstStyle/>
        <a:p>
          <a:r>
            <a:rPr lang="en-IN" baseline="0" dirty="0" smtClean="0">
              <a:solidFill>
                <a:schemeClr val="tx1"/>
              </a:solidFill>
            </a:rPr>
            <a:t>In this method research assistants visit the provider and request their assistance, providers are not aware of the research procedures .later the simulated client report the meeting of their visit and the data is analyzed</a:t>
          </a:r>
          <a:endParaRPr lang="en-IN" baseline="0" dirty="0">
            <a:solidFill>
              <a:schemeClr val="tx1"/>
            </a:solidFill>
          </a:endParaRPr>
        </a:p>
      </dgm:t>
    </dgm:pt>
    <dgm:pt modelId="{01454E8B-9C10-4B97-B50D-8248E7C5EB60}" type="parTrans" cxnId="{CB0176EA-6A19-4425-889F-4817538AB500}">
      <dgm:prSet/>
      <dgm:spPr/>
      <dgm:t>
        <a:bodyPr/>
        <a:lstStyle/>
        <a:p>
          <a:endParaRPr lang="en-IN"/>
        </a:p>
      </dgm:t>
    </dgm:pt>
    <dgm:pt modelId="{E9542A37-AEEF-42CC-84C9-B0359855A321}" type="sibTrans" cxnId="{CB0176EA-6A19-4425-889F-4817538AB500}">
      <dgm:prSet/>
      <dgm:spPr/>
      <dgm:t>
        <a:bodyPr/>
        <a:lstStyle/>
        <a:p>
          <a:endParaRPr lang="en-IN"/>
        </a:p>
      </dgm:t>
    </dgm:pt>
    <dgm:pt modelId="{A087510D-4054-4DF4-B867-72D22A45BC91}" type="pres">
      <dgm:prSet presAssocID="{DE8F4A08-524E-4222-A5A2-453D152A2E74}" presName="composite" presStyleCnt="0">
        <dgm:presLayoutVars>
          <dgm:chMax val="1"/>
          <dgm:dir/>
          <dgm:resizeHandles val="exact"/>
        </dgm:presLayoutVars>
      </dgm:prSet>
      <dgm:spPr/>
      <dgm:t>
        <a:bodyPr/>
        <a:lstStyle/>
        <a:p>
          <a:endParaRPr lang="en-IN"/>
        </a:p>
      </dgm:t>
    </dgm:pt>
    <dgm:pt modelId="{C8DB4C5B-D665-4769-92D9-032AA62C2484}" type="pres">
      <dgm:prSet presAssocID="{C5F485E9-887E-4742-8179-6BBC287D5B20}" presName="roof" presStyleLbl="dkBgShp" presStyleIdx="0" presStyleCnt="2" custLinFactNeighborX="1953" custLinFactNeighborY="-3256"/>
      <dgm:spPr/>
      <dgm:t>
        <a:bodyPr/>
        <a:lstStyle/>
        <a:p>
          <a:endParaRPr lang="en-IN"/>
        </a:p>
      </dgm:t>
    </dgm:pt>
    <dgm:pt modelId="{7A8E2F94-72AA-4F81-AFF2-041EB050ABC3}" type="pres">
      <dgm:prSet presAssocID="{C5F485E9-887E-4742-8179-6BBC287D5B20}" presName="pillars" presStyleCnt="0"/>
      <dgm:spPr/>
    </dgm:pt>
    <dgm:pt modelId="{8C8E5131-6420-4910-9AE0-BE59B7F65B8F}" type="pres">
      <dgm:prSet presAssocID="{C5F485E9-887E-4742-8179-6BBC287D5B20}" presName="pillar1" presStyleLbl="node1" presStyleIdx="0" presStyleCnt="2" custScaleX="88853">
        <dgm:presLayoutVars>
          <dgm:bulletEnabled val="1"/>
        </dgm:presLayoutVars>
      </dgm:prSet>
      <dgm:spPr/>
      <dgm:t>
        <a:bodyPr/>
        <a:lstStyle/>
        <a:p>
          <a:endParaRPr lang="en-IN"/>
        </a:p>
      </dgm:t>
    </dgm:pt>
    <dgm:pt modelId="{3790F5BD-59F2-4EAB-92F4-29888D02AB77}" type="pres">
      <dgm:prSet presAssocID="{60CA5C80-BE6B-4B5F-A9DA-E396B8A5E79D}" presName="pillarX" presStyleLbl="node1" presStyleIdx="1" presStyleCnt="2">
        <dgm:presLayoutVars>
          <dgm:bulletEnabled val="1"/>
        </dgm:presLayoutVars>
      </dgm:prSet>
      <dgm:spPr/>
      <dgm:t>
        <a:bodyPr/>
        <a:lstStyle/>
        <a:p>
          <a:endParaRPr lang="en-IN"/>
        </a:p>
      </dgm:t>
    </dgm:pt>
    <dgm:pt modelId="{ECABDF60-0F27-4551-82FF-A4FC2C32C242}" type="pres">
      <dgm:prSet presAssocID="{C5F485E9-887E-4742-8179-6BBC287D5B20}" presName="base" presStyleLbl="dkBgShp" presStyleIdx="1" presStyleCnt="2"/>
      <dgm:spPr>
        <a:solidFill>
          <a:srgbClr val="00B050"/>
        </a:solidFill>
      </dgm:spPr>
    </dgm:pt>
  </dgm:ptLst>
  <dgm:cxnLst>
    <dgm:cxn modelId="{5B443457-5C27-43AC-80AA-5A08FD0BFAE9}" type="presOf" srcId="{69B2B936-E70E-4AA4-85E8-DE3633C683E1}" destId="{8C8E5131-6420-4910-9AE0-BE59B7F65B8F}" srcOrd="0" destOrd="0" presId="urn:microsoft.com/office/officeart/2005/8/layout/hList3"/>
    <dgm:cxn modelId="{3493D7AB-5DDD-49ED-B1BF-5ED60588AAB1}" srcId="{C5F485E9-887E-4742-8179-6BBC287D5B20}" destId="{69B2B936-E70E-4AA4-85E8-DE3633C683E1}" srcOrd="0" destOrd="0" parTransId="{CC34A8C3-A860-4831-A875-B4740DB0AA1B}" sibTransId="{7BC57871-9B3F-4D1A-960C-8636E7227C4F}"/>
    <dgm:cxn modelId="{75D028E9-CFE8-4300-819A-4DF3836114E9}" type="presOf" srcId="{C5F485E9-887E-4742-8179-6BBC287D5B20}" destId="{C8DB4C5B-D665-4769-92D9-032AA62C2484}" srcOrd="0" destOrd="0" presId="urn:microsoft.com/office/officeart/2005/8/layout/hList3"/>
    <dgm:cxn modelId="{CB0176EA-6A19-4425-889F-4817538AB500}" srcId="{C5F485E9-887E-4742-8179-6BBC287D5B20}" destId="{60CA5C80-BE6B-4B5F-A9DA-E396B8A5E79D}" srcOrd="1" destOrd="0" parTransId="{01454E8B-9C10-4B97-B50D-8248E7C5EB60}" sibTransId="{E9542A37-AEEF-42CC-84C9-B0359855A321}"/>
    <dgm:cxn modelId="{76D201B0-7210-4B73-A041-731207870DBF}" type="presOf" srcId="{60CA5C80-BE6B-4B5F-A9DA-E396B8A5E79D}" destId="{3790F5BD-59F2-4EAB-92F4-29888D02AB77}" srcOrd="0" destOrd="0" presId="urn:microsoft.com/office/officeart/2005/8/layout/hList3"/>
    <dgm:cxn modelId="{5E90C146-4273-48CB-B171-32416DF3FA0C}" srcId="{DE8F4A08-524E-4222-A5A2-453D152A2E74}" destId="{C5F485E9-887E-4742-8179-6BBC287D5B20}" srcOrd="0" destOrd="0" parTransId="{7FA45399-F5E3-404C-9BB3-72C56F30E384}" sibTransId="{106527F3-3C93-415F-A978-323237F78132}"/>
    <dgm:cxn modelId="{CBF7FD8A-A33D-4305-BDB4-0EF572FF24C4}" type="presOf" srcId="{DE8F4A08-524E-4222-A5A2-453D152A2E74}" destId="{A087510D-4054-4DF4-B867-72D22A45BC91}" srcOrd="0" destOrd="0" presId="urn:microsoft.com/office/officeart/2005/8/layout/hList3"/>
    <dgm:cxn modelId="{7AF81623-9795-41BD-8E8B-2508487D0C1E}" type="presParOf" srcId="{A087510D-4054-4DF4-B867-72D22A45BC91}" destId="{C8DB4C5B-D665-4769-92D9-032AA62C2484}" srcOrd="0" destOrd="0" presId="urn:microsoft.com/office/officeart/2005/8/layout/hList3"/>
    <dgm:cxn modelId="{942D59ED-B75A-4FF4-87DD-2AFDFE6053E5}" type="presParOf" srcId="{A087510D-4054-4DF4-B867-72D22A45BC91}" destId="{7A8E2F94-72AA-4F81-AFF2-041EB050ABC3}" srcOrd="1" destOrd="0" presId="urn:microsoft.com/office/officeart/2005/8/layout/hList3"/>
    <dgm:cxn modelId="{47B23390-BBF0-40E5-BAA0-BCF81FE716EC}" type="presParOf" srcId="{7A8E2F94-72AA-4F81-AFF2-041EB050ABC3}" destId="{8C8E5131-6420-4910-9AE0-BE59B7F65B8F}" srcOrd="0" destOrd="0" presId="urn:microsoft.com/office/officeart/2005/8/layout/hList3"/>
    <dgm:cxn modelId="{3FA540C8-9883-4FB7-A505-6C4E1E8CC2BC}" type="presParOf" srcId="{7A8E2F94-72AA-4F81-AFF2-041EB050ABC3}" destId="{3790F5BD-59F2-4EAB-92F4-29888D02AB77}" srcOrd="1" destOrd="0" presId="urn:microsoft.com/office/officeart/2005/8/layout/hList3"/>
    <dgm:cxn modelId="{B3D697FE-322F-43A6-8CD4-2996C61DAAC2}" type="presParOf" srcId="{A087510D-4054-4DF4-B867-72D22A45BC91}" destId="{ECABDF60-0F27-4551-82FF-A4FC2C32C242}" srcOrd="2" destOrd="0" presId="urn:microsoft.com/office/officeart/2005/8/layout/hList3"/>
  </dgm:cxnLst>
  <dgm:bg/>
  <dgm:whole/>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19970" y="3887115"/>
            <a:ext cx="7772400" cy="763525"/>
          </a:xfrm>
          <a:effectLst>
            <a:outerShdw blurRad="50800" dist="38100" dir="2700000" algn="tl" rotWithShape="0">
              <a:prstClr val="black">
                <a:alpha val="70000"/>
              </a:prstClr>
            </a:outerShdw>
          </a:effectLst>
        </p:spPr>
        <p:txBody>
          <a:bodyPr>
            <a:normAutofit/>
          </a:bodyPr>
          <a:lstStyle>
            <a:lvl1pPr algn="r">
              <a:defRPr sz="3600">
                <a:solidFill>
                  <a:srgbClr val="F1FF9B"/>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54375" y="4650640"/>
            <a:ext cx="6400800" cy="610820"/>
          </a:xfrm>
        </p:spPr>
        <p:txBody>
          <a:bodyPr>
            <a:normAutofit/>
          </a:bodyPr>
          <a:lstStyle>
            <a:lvl1pPr marL="0" indent="0" algn="r">
              <a:buNone/>
              <a:defRPr sz="2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1291130"/>
            <a:ext cx="8229600" cy="458115"/>
          </a:xfrm>
          <a:effectLst>
            <a:outerShdw blurRad="50800" dist="38100" dir="2700000" algn="tl" rotWithShape="0">
              <a:prstClr val="black">
                <a:alpha val="70000"/>
              </a:prstClr>
            </a:outerShdw>
          </a:effectLst>
        </p:spPr>
        <p:txBody>
          <a:bodyPr>
            <a:normAutofit/>
          </a:bodyPr>
          <a:lstStyle>
            <a:lvl1pPr algn="l">
              <a:defRPr sz="3600">
                <a:solidFill>
                  <a:srgbClr val="F1FF9B"/>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8965" y="1901951"/>
            <a:ext cx="7329840" cy="3970329"/>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76014" y="527605"/>
            <a:ext cx="7016195" cy="610820"/>
          </a:xfrm>
        </p:spPr>
        <p:txBody>
          <a:bodyPr>
            <a:normAutofit/>
          </a:bodyPr>
          <a:lstStyle>
            <a:lvl1pPr algn="l">
              <a:defRPr sz="3600">
                <a:solidFill>
                  <a:srgbClr val="00B05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976015" y="1291130"/>
            <a:ext cx="7016195" cy="4581150"/>
          </a:xfrm>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5/17/2015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5/17/2015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18140" y="1291130"/>
            <a:ext cx="8229600" cy="610820"/>
          </a:xfrm>
          <a:effectLst>
            <a:outerShdw blurRad="50800" dist="38100" dir="2700000" algn="tl" rotWithShape="0">
              <a:prstClr val="black">
                <a:alpha val="69000"/>
              </a:prstClr>
            </a:outerShdw>
          </a:effectLst>
        </p:spPr>
        <p:txBody>
          <a:bodyPr>
            <a:normAutofit/>
          </a:bodyPr>
          <a:lstStyle>
            <a:lvl1pPr algn="l">
              <a:defRPr sz="3600">
                <a:solidFill>
                  <a:srgbClr val="F1FF9B"/>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1670" y="1901950"/>
            <a:ext cx="4040188"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01670" y="2531813"/>
            <a:ext cx="4040188"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1901950"/>
            <a:ext cx="4041775"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531813"/>
            <a:ext cx="4041775"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5/17/2015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5/17/2015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5/17/2015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5/17/2015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Data" Target="../diagrams/data5.xml"/><Relationship Id="rId7" Type="http://schemas.openxmlformats.org/officeDocument/2006/relationships/diagramData" Target="../diagrams/data6.xml"/><Relationship Id="rId2" Type="http://schemas.openxmlformats.org/officeDocument/2006/relationships/image" Target="../media/image3.jpeg"/><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10" Type="http://schemas.openxmlformats.org/officeDocument/2006/relationships/diagramColors" Target="../diagrams/colors6.xml"/><Relationship Id="rId4" Type="http://schemas.openxmlformats.org/officeDocument/2006/relationships/diagramLayout" Target="../diagrams/layout5.xml"/><Relationship Id="rId9"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image" Target="../media/image3.jpeg"/><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image" Target="../media/image3.jpeg"/><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2" Type="http://schemas.openxmlformats.org/officeDocument/2006/relationships/image" Target="../media/image3.jpeg"/><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85720" y="3286125"/>
            <a:ext cx="6866710" cy="2071702"/>
          </a:xfrm>
        </p:spPr>
        <p:txBody>
          <a:bodyPr>
            <a:normAutofit/>
          </a:bodyPr>
          <a:lstStyle/>
          <a:p>
            <a:r>
              <a:rPr lang="en-US" dirty="0" smtClean="0"/>
              <a:t>Dispensing of Antibiotics for URTI Infections at private pharmacies of Ujjain-A Simulated client study</a:t>
            </a:r>
            <a:endParaRPr lang="en-US" dirty="0"/>
          </a:p>
        </p:txBody>
      </p:sp>
    </p:spTree>
    <p:extLst>
      <p:ext uri="{BB962C8B-B14F-4D97-AF65-F5344CB8AC3E}">
        <p14:creationId xmlns="" xmlns:p14="http://schemas.microsoft.com/office/powerpoint/2010/main"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976015" y="1142984"/>
            <a:ext cx="7016195" cy="4729296"/>
          </a:xfrm>
        </p:spPr>
        <p:txBody>
          <a:bodyPr>
            <a:normAutofit/>
          </a:bodyPr>
          <a:lstStyle/>
          <a:p>
            <a:pPr>
              <a:buNone/>
            </a:pPr>
            <a:endParaRPr lang="en-IN" dirty="0" smtClean="0"/>
          </a:p>
          <a:p>
            <a:endParaRPr lang="en-IN" dirty="0"/>
          </a:p>
        </p:txBody>
      </p:sp>
      <p:graphicFrame>
        <p:nvGraphicFramePr>
          <p:cNvPr id="7" name="Diagram 6"/>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1" name="Diagram 10"/>
          <p:cNvGraphicFramePr/>
          <p:nvPr/>
        </p:nvGraphicFramePr>
        <p:xfrm>
          <a:off x="1571604" y="285728"/>
          <a:ext cx="7215238" cy="607223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642918"/>
            <a:ext cx="8229600" cy="1071571"/>
          </a:xfrm>
        </p:spPr>
        <p:txBody>
          <a:bodyPr>
            <a:normAutofit/>
          </a:bodyPr>
          <a:lstStyle/>
          <a:p>
            <a:r>
              <a:rPr lang="en-US" dirty="0" smtClean="0"/>
              <a:t>Result</a:t>
            </a:r>
            <a:endParaRPr lang="en-IN" dirty="0"/>
          </a:p>
        </p:txBody>
      </p:sp>
      <p:sp>
        <p:nvSpPr>
          <p:cNvPr id="8" name="Content Placeholder 7"/>
          <p:cNvSpPr>
            <a:spLocks noGrp="1"/>
          </p:cNvSpPr>
          <p:nvPr>
            <p:ph idx="1"/>
          </p:nvPr>
        </p:nvSpPr>
        <p:spPr>
          <a:xfrm>
            <a:off x="0" y="1928801"/>
            <a:ext cx="7929586" cy="3943479"/>
          </a:xfrm>
        </p:spPr>
        <p:txBody>
          <a:bodyPr/>
          <a:lstStyle/>
          <a:p>
            <a:endParaRPr lang="en-US" dirty="0" smtClean="0"/>
          </a:p>
          <a:p>
            <a:endParaRPr lang="en-US" dirty="0" smtClean="0"/>
          </a:p>
          <a:p>
            <a:endParaRPr lang="en-IN" dirty="0"/>
          </a:p>
        </p:txBody>
      </p:sp>
      <p:graphicFrame>
        <p:nvGraphicFramePr>
          <p:cNvPr id="4" name="Table 3"/>
          <p:cNvGraphicFramePr>
            <a:graphicFrameLocks noGrp="1"/>
          </p:cNvGraphicFramePr>
          <p:nvPr/>
        </p:nvGraphicFramePr>
        <p:xfrm>
          <a:off x="785786" y="1785926"/>
          <a:ext cx="6096000" cy="4297680"/>
        </p:xfrm>
        <a:graphic>
          <a:graphicData uri="http://schemas.openxmlformats.org/drawingml/2006/table">
            <a:tbl>
              <a:tblPr firstRow="1" bandRow="1">
                <a:tableStyleId>{5C22544A-7EE6-4342-B048-85BDC9FD1C3A}</a:tableStyleId>
              </a:tblPr>
              <a:tblGrid>
                <a:gridCol w="928694"/>
                <a:gridCol w="2571768"/>
                <a:gridCol w="2595538"/>
              </a:tblGrid>
              <a:tr h="124790">
                <a:tc>
                  <a:txBody>
                    <a:bodyPr/>
                    <a:lstStyle/>
                    <a:p>
                      <a:r>
                        <a:rPr lang="en-US" dirty="0" smtClean="0"/>
                        <a:t>S.NO</a:t>
                      </a:r>
                    </a:p>
                    <a:p>
                      <a:endParaRPr lang="en-IN" dirty="0"/>
                    </a:p>
                  </a:txBody>
                  <a:tcPr>
                    <a:solidFill>
                      <a:schemeClr val="accent2"/>
                    </a:solidFill>
                  </a:tcPr>
                </a:tc>
                <a:tc>
                  <a:txBody>
                    <a:bodyPr/>
                    <a:lstStyle/>
                    <a:p>
                      <a:r>
                        <a:rPr lang="en-US" dirty="0" smtClean="0"/>
                        <a:t>  OUTCOME</a:t>
                      </a:r>
                      <a:endParaRPr lang="en-IN" dirty="0"/>
                    </a:p>
                  </a:txBody>
                  <a:tcPr>
                    <a:solidFill>
                      <a:schemeClr val="accent2"/>
                    </a:solidFill>
                  </a:tcPr>
                </a:tc>
                <a:tc>
                  <a:txBody>
                    <a:bodyPr/>
                    <a:lstStyle/>
                    <a:p>
                      <a:r>
                        <a:rPr lang="en-US" dirty="0" smtClean="0"/>
                        <a:t>Pharmacies(</a:t>
                      </a:r>
                      <a:r>
                        <a:rPr lang="en-US" baseline="0" dirty="0" smtClean="0"/>
                        <a:t> percent)</a:t>
                      </a:r>
                      <a:endParaRPr lang="en-IN" dirty="0"/>
                    </a:p>
                  </a:txBody>
                  <a:tcPr>
                    <a:solidFill>
                      <a:schemeClr val="accent2"/>
                    </a:solidFill>
                  </a:tcPr>
                </a:tc>
              </a:tr>
              <a:tr h="370840">
                <a:tc>
                  <a:txBody>
                    <a:bodyPr/>
                    <a:lstStyle/>
                    <a:p>
                      <a:r>
                        <a:rPr lang="en-US" b="1" dirty="0" smtClean="0"/>
                        <a:t>1</a:t>
                      </a:r>
                      <a:endParaRPr lang="en-IN" b="1" dirty="0"/>
                    </a:p>
                  </a:txBody>
                  <a:tcPr/>
                </a:tc>
                <a:tc>
                  <a:txBody>
                    <a:bodyPr/>
                    <a:lstStyle/>
                    <a:p>
                      <a:r>
                        <a:rPr lang="en-US" b="1" dirty="0" smtClean="0"/>
                        <a:t>Total pharmacies selected</a:t>
                      </a:r>
                      <a:r>
                        <a:rPr lang="en-US" b="1" baseline="0" dirty="0" smtClean="0"/>
                        <a:t> for study</a:t>
                      </a:r>
                    </a:p>
                    <a:p>
                      <a:endParaRPr lang="en-IN" dirty="0"/>
                    </a:p>
                  </a:txBody>
                  <a:tcPr/>
                </a:tc>
                <a:tc>
                  <a:txBody>
                    <a:bodyPr/>
                    <a:lstStyle/>
                    <a:p>
                      <a:r>
                        <a:rPr lang="en-US" b="1" dirty="0" smtClean="0"/>
                        <a:t>          200</a:t>
                      </a:r>
                      <a:endParaRPr lang="en-IN" b="1" dirty="0"/>
                    </a:p>
                  </a:txBody>
                  <a:tcPr/>
                </a:tc>
              </a:tr>
              <a:tr h="370840">
                <a:tc>
                  <a:txBody>
                    <a:bodyPr/>
                    <a:lstStyle/>
                    <a:p>
                      <a:r>
                        <a:rPr lang="en-US" b="1" dirty="0" smtClean="0"/>
                        <a:t>2</a:t>
                      </a:r>
                      <a:endParaRPr lang="en-IN" b="1" dirty="0"/>
                    </a:p>
                  </a:txBody>
                  <a:tcPr/>
                </a:tc>
                <a:tc>
                  <a:txBody>
                    <a:bodyPr/>
                    <a:lstStyle/>
                    <a:p>
                      <a:r>
                        <a:rPr lang="en-US" b="1" dirty="0" smtClean="0"/>
                        <a:t>Closed at the time of Survey</a:t>
                      </a:r>
                    </a:p>
                    <a:p>
                      <a:endParaRPr lang="en-IN" b="1" dirty="0"/>
                    </a:p>
                  </a:txBody>
                  <a:tcPr/>
                </a:tc>
                <a:tc>
                  <a:txBody>
                    <a:bodyPr/>
                    <a:lstStyle/>
                    <a:p>
                      <a:r>
                        <a:rPr lang="en-US" b="1" dirty="0" smtClean="0"/>
                        <a:t>            17</a:t>
                      </a:r>
                    </a:p>
                    <a:p>
                      <a:r>
                        <a:rPr lang="en-US" b="1" dirty="0" smtClean="0"/>
                        <a:t>        ( 8.50%)</a:t>
                      </a:r>
                      <a:endParaRPr lang="en-IN" b="1" dirty="0"/>
                    </a:p>
                  </a:txBody>
                  <a:tcPr/>
                </a:tc>
              </a:tr>
              <a:tr h="370840">
                <a:tc>
                  <a:txBody>
                    <a:bodyPr/>
                    <a:lstStyle/>
                    <a:p>
                      <a:r>
                        <a:rPr lang="en-US" b="1" dirty="0" smtClean="0"/>
                        <a:t>3</a:t>
                      </a:r>
                      <a:endParaRPr lang="en-IN" b="1" dirty="0"/>
                    </a:p>
                  </a:txBody>
                  <a:tcPr/>
                </a:tc>
                <a:tc>
                  <a:txBody>
                    <a:bodyPr/>
                    <a:lstStyle/>
                    <a:p>
                      <a:r>
                        <a:rPr lang="en-US" b="1" dirty="0" smtClean="0"/>
                        <a:t>Sampled pharmacies</a:t>
                      </a:r>
                    </a:p>
                    <a:p>
                      <a:endParaRPr lang="en-IN" b="1" dirty="0"/>
                    </a:p>
                  </a:txBody>
                  <a:tcPr/>
                </a:tc>
                <a:tc>
                  <a:txBody>
                    <a:bodyPr/>
                    <a:lstStyle/>
                    <a:p>
                      <a:r>
                        <a:rPr lang="en-US" b="1" dirty="0" smtClean="0"/>
                        <a:t>  (200-17)  = 183   </a:t>
                      </a:r>
                    </a:p>
                    <a:p>
                      <a:r>
                        <a:rPr lang="en-US" b="1" dirty="0" smtClean="0"/>
                        <a:t>        (91.50%)</a:t>
                      </a:r>
                      <a:endParaRPr lang="en-IN" b="1" dirty="0"/>
                    </a:p>
                  </a:txBody>
                  <a:tcPr/>
                </a:tc>
              </a:tr>
              <a:tr h="370840">
                <a:tc>
                  <a:txBody>
                    <a:bodyPr/>
                    <a:lstStyle/>
                    <a:p>
                      <a:r>
                        <a:rPr lang="en-US" b="1" dirty="0" smtClean="0"/>
                        <a:t>4</a:t>
                      </a:r>
                      <a:endParaRPr lang="en-IN" b="1" dirty="0"/>
                    </a:p>
                  </a:txBody>
                  <a:tcPr/>
                </a:tc>
                <a:tc>
                  <a:txBody>
                    <a:bodyPr/>
                    <a:lstStyle/>
                    <a:p>
                      <a:r>
                        <a:rPr lang="en-US" b="1" dirty="0" smtClean="0"/>
                        <a:t>Refuse to dispense medicines without</a:t>
                      </a:r>
                      <a:r>
                        <a:rPr lang="en-US" b="1" baseline="0" dirty="0" smtClean="0"/>
                        <a:t> prescription</a:t>
                      </a:r>
                    </a:p>
                    <a:p>
                      <a:endParaRPr lang="en-IN" b="1" dirty="0"/>
                    </a:p>
                  </a:txBody>
                  <a:tcPr/>
                </a:tc>
                <a:tc>
                  <a:txBody>
                    <a:bodyPr/>
                    <a:lstStyle/>
                    <a:p>
                      <a:r>
                        <a:rPr lang="en-US" b="1" dirty="0" smtClean="0"/>
                        <a:t>             13</a:t>
                      </a:r>
                    </a:p>
                    <a:p>
                      <a:r>
                        <a:rPr lang="en-US" b="1" baseline="0" dirty="0" smtClean="0"/>
                        <a:t>         (6.50%)</a:t>
                      </a:r>
                      <a:endParaRPr lang="en-IN" b="1"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2"/>
          </p:nvPr>
        </p:nvGraphicFramePr>
        <p:xfrm>
          <a:off x="601663" y="1285875"/>
          <a:ext cx="6470652" cy="4800295"/>
        </p:xfrm>
        <a:graphic>
          <a:graphicData uri="http://schemas.openxmlformats.org/drawingml/2006/table">
            <a:tbl>
              <a:tblPr firstRow="1" bandRow="1">
                <a:tableStyleId>{5C22544A-7EE6-4342-B048-85BDC9FD1C3A}</a:tableStyleId>
              </a:tblPr>
              <a:tblGrid>
                <a:gridCol w="827065"/>
                <a:gridCol w="2408261"/>
                <a:gridCol w="1617663"/>
                <a:gridCol w="1617663"/>
              </a:tblGrid>
              <a:tr h="1031879">
                <a:tc>
                  <a:txBody>
                    <a:bodyPr/>
                    <a:lstStyle/>
                    <a:p>
                      <a:r>
                        <a:rPr lang="en-US" dirty="0" smtClean="0"/>
                        <a:t>S.NO</a:t>
                      </a:r>
                      <a:endParaRPr lang="en-IN" dirty="0"/>
                    </a:p>
                  </a:txBody>
                  <a:tcPr>
                    <a:solidFill>
                      <a:schemeClr val="accent2"/>
                    </a:solidFill>
                  </a:tcPr>
                </a:tc>
                <a:tc>
                  <a:txBody>
                    <a:bodyPr/>
                    <a:lstStyle/>
                    <a:p>
                      <a:r>
                        <a:rPr lang="en-US" dirty="0" smtClean="0"/>
                        <a:t>History of illness</a:t>
                      </a:r>
                      <a:endParaRPr lang="en-IN" dirty="0"/>
                    </a:p>
                  </a:txBody>
                  <a:tcPr>
                    <a:solidFill>
                      <a:schemeClr val="accent2"/>
                    </a:solidFill>
                  </a:tcPr>
                </a:tc>
                <a:tc>
                  <a:txBody>
                    <a:bodyPr/>
                    <a:lstStyle/>
                    <a:p>
                      <a:r>
                        <a:rPr lang="en-US" baseline="0" dirty="0" smtClean="0"/>
                        <a:t>Pharmacy</a:t>
                      </a:r>
                    </a:p>
                    <a:p>
                      <a:r>
                        <a:rPr lang="en-US" baseline="0" dirty="0" smtClean="0"/>
                        <a:t>(total no. of pharmacies)</a:t>
                      </a:r>
                    </a:p>
                    <a:p>
                      <a:r>
                        <a:rPr lang="en-US" dirty="0" smtClean="0"/>
                        <a:t>  </a:t>
                      </a:r>
                    </a:p>
                  </a:txBody>
                  <a:tcPr>
                    <a:solidFill>
                      <a:schemeClr val="accent2"/>
                    </a:solidFill>
                  </a:tcPr>
                </a:tc>
                <a:tc>
                  <a:txBody>
                    <a:bodyPr/>
                    <a:lstStyle/>
                    <a:p>
                      <a:r>
                        <a:rPr lang="en-US" baseline="0" dirty="0" smtClean="0"/>
                        <a:t>Inquired by</a:t>
                      </a:r>
                    </a:p>
                    <a:p>
                      <a:r>
                        <a:rPr lang="en-US" baseline="0" dirty="0" smtClean="0"/>
                        <a:t>Pharmacist</a:t>
                      </a:r>
                    </a:p>
                    <a:p>
                      <a:r>
                        <a:rPr lang="en-US" baseline="0" dirty="0" smtClean="0"/>
                        <a:t>  (percent)</a:t>
                      </a:r>
                    </a:p>
                    <a:p>
                      <a:r>
                        <a:rPr lang="en-US" dirty="0" smtClean="0"/>
                        <a:t>  </a:t>
                      </a:r>
                      <a:endParaRPr lang="en-IN" dirty="0"/>
                    </a:p>
                  </a:txBody>
                  <a:tcPr>
                    <a:solidFill>
                      <a:schemeClr val="accent2"/>
                    </a:solidFill>
                  </a:tcPr>
                </a:tc>
              </a:tr>
              <a:tr h="722315">
                <a:tc>
                  <a:txBody>
                    <a:bodyPr/>
                    <a:lstStyle/>
                    <a:p>
                      <a:r>
                        <a:rPr lang="en-US" b="1" dirty="0" smtClean="0"/>
                        <a:t>1</a:t>
                      </a:r>
                      <a:endParaRPr lang="en-IN" b="1" dirty="0"/>
                    </a:p>
                  </a:txBody>
                  <a:tcPr/>
                </a:tc>
                <a:tc>
                  <a:txBody>
                    <a:bodyPr/>
                    <a:lstStyle/>
                    <a:p>
                      <a:r>
                        <a:rPr lang="en-US" b="1" dirty="0" smtClean="0"/>
                        <a:t>Cold</a:t>
                      </a:r>
                    </a:p>
                    <a:p>
                      <a:endParaRPr lang="en-IN" b="1" dirty="0"/>
                    </a:p>
                  </a:txBody>
                  <a:tcPr/>
                </a:tc>
                <a:tc>
                  <a:txBody>
                    <a:bodyPr/>
                    <a:lstStyle/>
                    <a:p>
                      <a:r>
                        <a:rPr lang="en-US" b="1" dirty="0" smtClean="0"/>
                        <a:t>     183</a:t>
                      </a:r>
                      <a:endParaRPr lang="en-IN" b="1" dirty="0"/>
                    </a:p>
                  </a:txBody>
                  <a:tcPr/>
                </a:tc>
                <a:tc>
                  <a:txBody>
                    <a:bodyPr/>
                    <a:lstStyle/>
                    <a:p>
                      <a:r>
                        <a:rPr lang="en-US" b="1" dirty="0" smtClean="0"/>
                        <a:t>78.1</a:t>
                      </a:r>
                      <a:endParaRPr lang="en-IN" b="1" dirty="0"/>
                    </a:p>
                  </a:txBody>
                  <a:tcPr/>
                </a:tc>
              </a:tr>
              <a:tr h="722315">
                <a:tc>
                  <a:txBody>
                    <a:bodyPr/>
                    <a:lstStyle/>
                    <a:p>
                      <a:r>
                        <a:rPr lang="en-US" b="1" dirty="0" smtClean="0"/>
                        <a:t>2</a:t>
                      </a:r>
                      <a:endParaRPr lang="en-IN" b="1" dirty="0"/>
                    </a:p>
                  </a:txBody>
                  <a:tcPr/>
                </a:tc>
                <a:tc>
                  <a:txBody>
                    <a:bodyPr/>
                    <a:lstStyle/>
                    <a:p>
                      <a:r>
                        <a:rPr lang="en-US" b="1" dirty="0" smtClean="0"/>
                        <a:t>Cough</a:t>
                      </a:r>
                    </a:p>
                    <a:p>
                      <a:endParaRPr lang="en-IN" b="1" dirty="0"/>
                    </a:p>
                  </a:txBody>
                  <a:tcPr/>
                </a:tc>
                <a:tc>
                  <a:txBody>
                    <a:bodyPr/>
                    <a:lstStyle/>
                    <a:p>
                      <a:r>
                        <a:rPr lang="en-US" b="1" dirty="0" smtClean="0"/>
                        <a:t>     183</a:t>
                      </a:r>
                      <a:endParaRPr lang="en-IN" b="1" dirty="0"/>
                    </a:p>
                  </a:txBody>
                  <a:tcPr/>
                </a:tc>
                <a:tc>
                  <a:txBody>
                    <a:bodyPr/>
                    <a:lstStyle/>
                    <a:p>
                      <a:r>
                        <a:rPr lang="en-US" b="1" dirty="0" smtClean="0"/>
                        <a:t>82</a:t>
                      </a:r>
                      <a:endParaRPr lang="en-IN" b="1" dirty="0"/>
                    </a:p>
                  </a:txBody>
                  <a:tcPr/>
                </a:tc>
              </a:tr>
              <a:tr h="722315">
                <a:tc>
                  <a:txBody>
                    <a:bodyPr/>
                    <a:lstStyle/>
                    <a:p>
                      <a:r>
                        <a:rPr lang="en-US" b="1" dirty="0" smtClean="0"/>
                        <a:t>3</a:t>
                      </a:r>
                      <a:endParaRPr lang="en-IN" b="1" dirty="0"/>
                    </a:p>
                  </a:txBody>
                  <a:tcPr/>
                </a:tc>
                <a:tc>
                  <a:txBody>
                    <a:bodyPr/>
                    <a:lstStyle/>
                    <a:p>
                      <a:r>
                        <a:rPr lang="en-US" b="1" dirty="0" smtClean="0"/>
                        <a:t>Fever</a:t>
                      </a:r>
                    </a:p>
                    <a:p>
                      <a:endParaRPr lang="en-IN" b="1" dirty="0"/>
                    </a:p>
                  </a:txBody>
                  <a:tcPr/>
                </a:tc>
                <a:tc>
                  <a:txBody>
                    <a:bodyPr/>
                    <a:lstStyle/>
                    <a:p>
                      <a:r>
                        <a:rPr lang="en-US" b="1" dirty="0" smtClean="0"/>
                        <a:t>      183</a:t>
                      </a:r>
                      <a:endParaRPr lang="en-IN" b="1" dirty="0"/>
                    </a:p>
                  </a:txBody>
                  <a:tcPr/>
                </a:tc>
                <a:tc>
                  <a:txBody>
                    <a:bodyPr/>
                    <a:lstStyle/>
                    <a:p>
                      <a:r>
                        <a:rPr lang="en-US" b="1" dirty="0" smtClean="0"/>
                        <a:t>72.78</a:t>
                      </a:r>
                      <a:endParaRPr lang="en-IN" b="1" dirty="0"/>
                    </a:p>
                  </a:txBody>
                  <a:tcPr/>
                </a:tc>
              </a:tr>
              <a:tr h="722315">
                <a:tc>
                  <a:txBody>
                    <a:bodyPr/>
                    <a:lstStyle/>
                    <a:p>
                      <a:r>
                        <a:rPr lang="en-US" b="1" dirty="0" smtClean="0"/>
                        <a:t>4</a:t>
                      </a:r>
                      <a:endParaRPr lang="en-IN" b="1" dirty="0"/>
                    </a:p>
                  </a:txBody>
                  <a:tcPr/>
                </a:tc>
                <a:tc>
                  <a:txBody>
                    <a:bodyPr/>
                    <a:lstStyle/>
                    <a:p>
                      <a:r>
                        <a:rPr lang="en-US" b="1" dirty="0" smtClean="0"/>
                        <a:t>Presence of sputum</a:t>
                      </a:r>
                    </a:p>
                    <a:p>
                      <a:endParaRPr lang="en-IN" b="1" dirty="0"/>
                    </a:p>
                  </a:txBody>
                  <a:tcPr/>
                </a:tc>
                <a:tc>
                  <a:txBody>
                    <a:bodyPr/>
                    <a:lstStyle/>
                    <a:p>
                      <a:r>
                        <a:rPr lang="en-US" b="1" dirty="0" smtClean="0"/>
                        <a:t>      183</a:t>
                      </a:r>
                      <a:endParaRPr lang="en-IN" b="1" dirty="0"/>
                    </a:p>
                  </a:txBody>
                  <a:tcPr/>
                </a:tc>
                <a:tc>
                  <a:txBody>
                    <a:bodyPr/>
                    <a:lstStyle/>
                    <a:p>
                      <a:r>
                        <a:rPr lang="en-US" b="1" dirty="0" smtClean="0"/>
                        <a:t>8.74</a:t>
                      </a:r>
                      <a:endParaRPr lang="en-IN" b="1" dirty="0"/>
                    </a:p>
                  </a:txBody>
                  <a:tcPr/>
                </a:tc>
              </a:tr>
              <a:tr h="722315">
                <a:tc>
                  <a:txBody>
                    <a:bodyPr/>
                    <a:lstStyle/>
                    <a:p>
                      <a:r>
                        <a:rPr lang="en-US" b="1" dirty="0" smtClean="0"/>
                        <a:t>5</a:t>
                      </a:r>
                      <a:endParaRPr lang="en-IN" b="1" dirty="0"/>
                    </a:p>
                  </a:txBody>
                  <a:tcPr/>
                </a:tc>
                <a:tc>
                  <a:txBody>
                    <a:bodyPr/>
                    <a:lstStyle/>
                    <a:p>
                      <a:r>
                        <a:rPr lang="en-US" b="1" dirty="0" smtClean="0"/>
                        <a:t>Presence of c </a:t>
                      </a:r>
                      <a:r>
                        <a:rPr lang="en-US" b="1" dirty="0" err="1" smtClean="0"/>
                        <a:t>olour</a:t>
                      </a:r>
                      <a:r>
                        <a:rPr lang="en-US" b="1" dirty="0" smtClean="0"/>
                        <a:t> of sputum</a:t>
                      </a:r>
                      <a:endParaRPr lang="en-IN" b="1" dirty="0"/>
                    </a:p>
                  </a:txBody>
                  <a:tcPr/>
                </a:tc>
                <a:tc>
                  <a:txBody>
                    <a:bodyPr/>
                    <a:lstStyle/>
                    <a:p>
                      <a:r>
                        <a:rPr lang="en-US" b="1" dirty="0" smtClean="0"/>
                        <a:t>      183</a:t>
                      </a:r>
                      <a:endParaRPr lang="en-IN" b="1" dirty="0"/>
                    </a:p>
                  </a:txBody>
                  <a:tcPr/>
                </a:tc>
                <a:tc>
                  <a:txBody>
                    <a:bodyPr/>
                    <a:lstStyle/>
                    <a:p>
                      <a:r>
                        <a:rPr lang="en-US" b="1" dirty="0" smtClean="0"/>
                        <a:t>5.46</a:t>
                      </a:r>
                      <a:endParaRPr lang="en-IN" b="1" dirty="0"/>
                    </a:p>
                  </a:txBody>
                  <a:tcPr/>
                </a:tc>
              </a:tr>
            </a:tbl>
          </a:graphicData>
        </a:graphic>
      </p:graphicFrame>
    </p:spTree>
    <p:extLst>
      <p:ext uri="{BB962C8B-B14F-4D97-AF65-F5344CB8AC3E}">
        <p14:creationId xmlns="" xmlns:p14="http://schemas.microsoft.com/office/powerpoint/2010/main" val="41707837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sz="half" idx="2"/>
          </p:nvPr>
        </p:nvGraphicFramePr>
        <p:xfrm>
          <a:off x="714347" y="2428870"/>
          <a:ext cx="6000794" cy="3429022"/>
        </p:xfrm>
        <a:graphic>
          <a:graphicData uri="http://schemas.openxmlformats.org/drawingml/2006/table">
            <a:tbl>
              <a:tblPr firstRow="1" bandRow="1">
                <a:tableStyleId>{5C22544A-7EE6-4342-B048-85BDC9FD1C3A}</a:tableStyleId>
              </a:tblPr>
              <a:tblGrid>
                <a:gridCol w="1154000"/>
                <a:gridCol w="2000264"/>
                <a:gridCol w="2846530"/>
              </a:tblGrid>
              <a:tr h="879952">
                <a:tc>
                  <a:txBody>
                    <a:bodyPr/>
                    <a:lstStyle/>
                    <a:p>
                      <a:r>
                        <a:rPr lang="en-US" dirty="0" err="1" smtClean="0"/>
                        <a:t>s.no</a:t>
                      </a:r>
                      <a:endParaRPr lang="en-IN" dirty="0"/>
                    </a:p>
                  </a:txBody>
                  <a:tcPr>
                    <a:solidFill>
                      <a:schemeClr val="accent2"/>
                    </a:solidFill>
                  </a:tcPr>
                </a:tc>
                <a:tc>
                  <a:txBody>
                    <a:bodyPr/>
                    <a:lstStyle/>
                    <a:p>
                      <a:r>
                        <a:rPr lang="en-US" dirty="0" smtClean="0"/>
                        <a:t>   Medicines</a:t>
                      </a:r>
                      <a:r>
                        <a:rPr lang="en-US" baseline="0" dirty="0" smtClean="0"/>
                        <a:t>     </a:t>
                      </a:r>
                    </a:p>
                    <a:p>
                      <a:r>
                        <a:rPr lang="en-US" baseline="0" dirty="0" smtClean="0"/>
                        <a:t>   Dispensed</a:t>
                      </a:r>
                      <a:endParaRPr lang="en-IN" dirty="0"/>
                    </a:p>
                  </a:txBody>
                  <a:tcPr>
                    <a:solidFill>
                      <a:schemeClr val="accent2"/>
                    </a:solidFill>
                  </a:tcPr>
                </a:tc>
                <a:tc>
                  <a:txBody>
                    <a:bodyPr/>
                    <a:lstStyle/>
                    <a:p>
                      <a:r>
                        <a:rPr lang="en-US" dirty="0" smtClean="0"/>
                        <a:t>     Pharmacies</a:t>
                      </a:r>
                      <a:endParaRPr lang="en-IN" dirty="0"/>
                    </a:p>
                  </a:txBody>
                  <a:tcPr>
                    <a:solidFill>
                      <a:schemeClr val="accent2"/>
                    </a:solidFill>
                  </a:tcPr>
                </a:tc>
              </a:tr>
              <a:tr h="509814">
                <a:tc>
                  <a:txBody>
                    <a:bodyPr/>
                    <a:lstStyle/>
                    <a:p>
                      <a:r>
                        <a:rPr lang="en-US" b="1" dirty="0" smtClean="0"/>
                        <a:t>1</a:t>
                      </a:r>
                      <a:endParaRPr lang="en-IN" b="1" dirty="0"/>
                    </a:p>
                  </a:txBody>
                  <a:tcPr/>
                </a:tc>
                <a:tc>
                  <a:txBody>
                    <a:bodyPr/>
                    <a:lstStyle/>
                    <a:p>
                      <a:r>
                        <a:rPr lang="en-US" b="1" dirty="0" smtClean="0"/>
                        <a:t>Antibiotics</a:t>
                      </a:r>
                      <a:endParaRPr lang="en-IN" b="1" dirty="0"/>
                    </a:p>
                  </a:txBody>
                  <a:tcPr/>
                </a:tc>
                <a:tc>
                  <a:txBody>
                    <a:bodyPr/>
                    <a:lstStyle/>
                    <a:p>
                      <a:r>
                        <a:rPr lang="en-US" b="1" dirty="0" smtClean="0"/>
                        <a:t>         34%</a:t>
                      </a:r>
                      <a:endParaRPr lang="en-IN" b="1" dirty="0"/>
                    </a:p>
                  </a:txBody>
                  <a:tcPr/>
                </a:tc>
              </a:tr>
              <a:tr h="509814">
                <a:tc>
                  <a:txBody>
                    <a:bodyPr/>
                    <a:lstStyle/>
                    <a:p>
                      <a:r>
                        <a:rPr lang="en-US" b="1" dirty="0" smtClean="0"/>
                        <a:t>2</a:t>
                      </a:r>
                      <a:endParaRPr lang="en-IN" b="1" dirty="0"/>
                    </a:p>
                  </a:txBody>
                  <a:tcPr/>
                </a:tc>
                <a:tc>
                  <a:txBody>
                    <a:bodyPr/>
                    <a:lstStyle/>
                    <a:p>
                      <a:r>
                        <a:rPr lang="en-US" b="1" dirty="0" smtClean="0"/>
                        <a:t>NSAIDs</a:t>
                      </a:r>
                      <a:endParaRPr lang="en-IN" b="1" dirty="0"/>
                    </a:p>
                  </a:txBody>
                  <a:tcPr/>
                </a:tc>
                <a:tc>
                  <a:txBody>
                    <a:bodyPr/>
                    <a:lstStyle/>
                    <a:p>
                      <a:r>
                        <a:rPr lang="en-US" b="1" dirty="0" smtClean="0"/>
                        <a:t>          22%</a:t>
                      </a:r>
                      <a:endParaRPr lang="en-IN" b="1" dirty="0"/>
                    </a:p>
                  </a:txBody>
                  <a:tcPr/>
                </a:tc>
              </a:tr>
              <a:tr h="509814">
                <a:tc>
                  <a:txBody>
                    <a:bodyPr/>
                    <a:lstStyle/>
                    <a:p>
                      <a:r>
                        <a:rPr lang="en-US" b="1" dirty="0" smtClean="0"/>
                        <a:t>3</a:t>
                      </a:r>
                      <a:endParaRPr lang="en-IN" b="1" dirty="0"/>
                    </a:p>
                  </a:txBody>
                  <a:tcPr/>
                </a:tc>
                <a:tc>
                  <a:txBody>
                    <a:bodyPr/>
                    <a:lstStyle/>
                    <a:p>
                      <a:r>
                        <a:rPr lang="en-US" b="1" dirty="0" smtClean="0"/>
                        <a:t>Anti allergic</a:t>
                      </a:r>
                      <a:endParaRPr lang="en-IN" b="1" dirty="0"/>
                    </a:p>
                  </a:txBody>
                  <a:tcPr/>
                </a:tc>
                <a:tc>
                  <a:txBody>
                    <a:bodyPr/>
                    <a:lstStyle/>
                    <a:p>
                      <a:r>
                        <a:rPr lang="en-US" b="1" dirty="0" smtClean="0"/>
                        <a:t>          22%</a:t>
                      </a:r>
                      <a:endParaRPr lang="en-IN" b="1" dirty="0"/>
                    </a:p>
                  </a:txBody>
                  <a:tcPr/>
                </a:tc>
              </a:tr>
              <a:tr h="509814">
                <a:tc>
                  <a:txBody>
                    <a:bodyPr/>
                    <a:lstStyle/>
                    <a:p>
                      <a:r>
                        <a:rPr lang="en-US" b="1" dirty="0" smtClean="0"/>
                        <a:t>4</a:t>
                      </a:r>
                      <a:endParaRPr lang="en-IN" b="1" dirty="0"/>
                    </a:p>
                  </a:txBody>
                  <a:tcPr/>
                </a:tc>
                <a:tc>
                  <a:txBody>
                    <a:bodyPr/>
                    <a:lstStyle/>
                    <a:p>
                      <a:r>
                        <a:rPr lang="en-US" b="1" dirty="0" smtClean="0"/>
                        <a:t>Corticosteroids</a:t>
                      </a:r>
                      <a:endParaRPr lang="en-IN" b="1" dirty="0"/>
                    </a:p>
                  </a:txBody>
                  <a:tcPr/>
                </a:tc>
                <a:tc>
                  <a:txBody>
                    <a:bodyPr/>
                    <a:lstStyle/>
                    <a:p>
                      <a:r>
                        <a:rPr lang="en-US" b="1" dirty="0" smtClean="0"/>
                        <a:t>           2%</a:t>
                      </a:r>
                      <a:endParaRPr lang="en-IN" b="1" dirty="0"/>
                    </a:p>
                  </a:txBody>
                  <a:tcPr/>
                </a:tc>
              </a:tr>
              <a:tr h="509814">
                <a:tc>
                  <a:txBody>
                    <a:bodyPr/>
                    <a:lstStyle/>
                    <a:p>
                      <a:r>
                        <a:rPr lang="en-US" b="1" dirty="0" smtClean="0"/>
                        <a:t>5</a:t>
                      </a:r>
                      <a:endParaRPr lang="en-IN" b="1" dirty="0"/>
                    </a:p>
                  </a:txBody>
                  <a:tcPr/>
                </a:tc>
                <a:tc>
                  <a:txBody>
                    <a:bodyPr/>
                    <a:lstStyle/>
                    <a:p>
                      <a:r>
                        <a:rPr lang="en-US" b="1" dirty="0" smtClean="0"/>
                        <a:t>others</a:t>
                      </a:r>
                      <a:endParaRPr lang="en-IN" b="1" dirty="0"/>
                    </a:p>
                  </a:txBody>
                  <a:tcPr/>
                </a:tc>
                <a:tc>
                  <a:txBody>
                    <a:bodyPr/>
                    <a:lstStyle/>
                    <a:p>
                      <a:r>
                        <a:rPr lang="en-US" b="1" dirty="0" smtClean="0"/>
                        <a:t>           20%</a:t>
                      </a:r>
                      <a:endParaRPr lang="en-IN" b="1" dirty="0"/>
                    </a:p>
                  </a:txBody>
                  <a:tcPr/>
                </a:tc>
              </a:tr>
            </a:tbl>
          </a:graphicData>
        </a:graphic>
      </p:graphicFrame>
      <p:sp>
        <p:nvSpPr>
          <p:cNvPr id="7" name="TextBox 6"/>
          <p:cNvSpPr txBox="1"/>
          <p:nvPr/>
        </p:nvSpPr>
        <p:spPr>
          <a:xfrm>
            <a:off x="500034" y="1071546"/>
            <a:ext cx="7215238" cy="830997"/>
          </a:xfrm>
          <a:prstGeom prst="rect">
            <a:avLst/>
          </a:prstGeom>
          <a:noFill/>
        </p:spPr>
        <p:txBody>
          <a:bodyPr wrap="square" rtlCol="0">
            <a:spAutoFit/>
          </a:bodyPr>
          <a:lstStyle/>
          <a:p>
            <a:r>
              <a:rPr lang="en-US" dirty="0" smtClean="0">
                <a:solidFill>
                  <a:schemeClr val="bg1"/>
                </a:solidFill>
              </a:rPr>
              <a:t>  </a:t>
            </a:r>
            <a:r>
              <a:rPr lang="en-US" sz="2400" dirty="0" smtClean="0">
                <a:solidFill>
                  <a:schemeClr val="bg1"/>
                </a:solidFill>
              </a:rPr>
              <a:t>The amount of antibiotics</a:t>
            </a:r>
            <a:r>
              <a:rPr lang="en-US" sz="2400" dirty="0" smtClean="0"/>
              <a:t> ,</a:t>
            </a:r>
            <a:r>
              <a:rPr lang="en-US" sz="2400" dirty="0" smtClean="0">
                <a:solidFill>
                  <a:schemeClr val="bg1"/>
                </a:solidFill>
              </a:rPr>
              <a:t>NSAID,ANTI Allergic and corticosteroids are tabulated below</a:t>
            </a:r>
            <a:endParaRPr lang="en-IN" sz="2400" dirty="0">
              <a:solidFill>
                <a:schemeClr val="bg1"/>
              </a:solidFill>
            </a:endParaRPr>
          </a:p>
        </p:txBody>
      </p:sp>
    </p:spTree>
    <p:extLst>
      <p:ext uri="{BB962C8B-B14F-4D97-AF65-F5344CB8AC3E}">
        <p14:creationId xmlns="" xmlns:p14="http://schemas.microsoft.com/office/powerpoint/2010/main" val="41707837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sz="half" idx="2"/>
          </p:nvPr>
        </p:nvSpPr>
        <p:spPr>
          <a:xfrm>
            <a:off x="601663" y="1428736"/>
            <a:ext cx="6827857" cy="4714908"/>
          </a:xfrm>
        </p:spPr>
        <p:txBody>
          <a:bodyPr>
            <a:normAutofit fontScale="97500"/>
          </a:bodyPr>
          <a:lstStyle/>
          <a:p>
            <a:endParaRPr lang="en-IN" sz="2800" dirty="0" smtClean="0"/>
          </a:p>
          <a:p>
            <a:endParaRPr lang="en-IN" sz="2800" dirty="0" smtClean="0"/>
          </a:p>
          <a:p>
            <a:endParaRPr lang="en-IN" sz="2800" dirty="0" smtClean="0"/>
          </a:p>
          <a:p>
            <a:endParaRPr lang="en-IN" sz="2800" dirty="0" smtClean="0"/>
          </a:p>
          <a:p>
            <a:endParaRPr lang="en-IN" sz="2800" dirty="0" smtClean="0"/>
          </a:p>
          <a:p>
            <a:endParaRPr lang="en-IN" sz="2800" dirty="0" smtClean="0"/>
          </a:p>
          <a:p>
            <a:pPr>
              <a:buNone/>
            </a:pPr>
            <a:r>
              <a:rPr lang="en-IN" sz="2800" dirty="0" smtClean="0"/>
              <a:t>    All medicines dispensed are recommended for average duration of (1-2 days) with a dosage of twice a day, advised to be taken after the meals</a:t>
            </a:r>
          </a:p>
        </p:txBody>
      </p:sp>
      <p:graphicFrame>
        <p:nvGraphicFramePr>
          <p:cNvPr id="3" name="Table 2"/>
          <p:cNvGraphicFramePr>
            <a:graphicFrameLocks noGrp="1"/>
          </p:cNvGraphicFramePr>
          <p:nvPr/>
        </p:nvGraphicFramePr>
        <p:xfrm>
          <a:off x="571472" y="1285860"/>
          <a:ext cx="6524628" cy="2834640"/>
        </p:xfrm>
        <a:graphic>
          <a:graphicData uri="http://schemas.openxmlformats.org/drawingml/2006/table">
            <a:tbl>
              <a:tblPr firstRow="1" bandRow="1">
                <a:tableStyleId>{5C22544A-7EE6-4342-B048-85BDC9FD1C3A}</a:tableStyleId>
              </a:tblPr>
              <a:tblGrid>
                <a:gridCol w="928694"/>
                <a:gridCol w="3421058"/>
                <a:gridCol w="2174876"/>
              </a:tblGrid>
              <a:tr h="370840">
                <a:tc>
                  <a:txBody>
                    <a:bodyPr/>
                    <a:lstStyle/>
                    <a:p>
                      <a:r>
                        <a:rPr lang="en-US" dirty="0" err="1" smtClean="0"/>
                        <a:t>S.no</a:t>
                      </a:r>
                      <a:endParaRPr lang="en-IN" dirty="0"/>
                    </a:p>
                  </a:txBody>
                  <a:tcPr>
                    <a:solidFill>
                      <a:schemeClr val="accent2"/>
                    </a:solidFill>
                  </a:tcPr>
                </a:tc>
                <a:tc>
                  <a:txBody>
                    <a:bodyPr/>
                    <a:lstStyle/>
                    <a:p>
                      <a:r>
                        <a:rPr lang="en-US" dirty="0" smtClean="0"/>
                        <a:t>Commonly dispensed Medicines</a:t>
                      </a:r>
                      <a:endParaRPr lang="en-IN" dirty="0"/>
                    </a:p>
                  </a:txBody>
                  <a:tcPr>
                    <a:solidFill>
                      <a:schemeClr val="accent2"/>
                    </a:solidFill>
                  </a:tcPr>
                </a:tc>
                <a:tc>
                  <a:txBody>
                    <a:bodyPr/>
                    <a:lstStyle/>
                    <a:p>
                      <a:r>
                        <a:rPr lang="en-US" dirty="0" smtClean="0"/>
                        <a:t>Pharmacies</a:t>
                      </a:r>
                    </a:p>
                    <a:p>
                      <a:r>
                        <a:rPr lang="en-US" dirty="0" smtClean="0"/>
                        <a:t>(percent)</a:t>
                      </a:r>
                      <a:endParaRPr lang="en-IN" dirty="0"/>
                    </a:p>
                  </a:txBody>
                  <a:tcPr>
                    <a:solidFill>
                      <a:schemeClr val="accent2"/>
                    </a:solidFill>
                  </a:tcPr>
                </a:tc>
              </a:tr>
              <a:tr h="370840">
                <a:tc>
                  <a:txBody>
                    <a:bodyPr/>
                    <a:lstStyle/>
                    <a:p>
                      <a:r>
                        <a:rPr lang="en-US" dirty="0" smtClean="0"/>
                        <a:t>1</a:t>
                      </a:r>
                      <a:endParaRPr lang="en-IN" dirty="0"/>
                    </a:p>
                  </a:txBody>
                  <a:tcPr/>
                </a:tc>
                <a:tc>
                  <a:txBody>
                    <a:bodyPr/>
                    <a:lstStyle/>
                    <a:p>
                      <a:r>
                        <a:rPr lang="en-US" dirty="0" smtClean="0"/>
                        <a:t>Antibiotics-     Amoxicillin</a:t>
                      </a:r>
                    </a:p>
                    <a:p>
                      <a:r>
                        <a:rPr lang="en-US" dirty="0" smtClean="0"/>
                        <a:t>                         Ciprofloxacin</a:t>
                      </a:r>
                    </a:p>
                    <a:p>
                      <a:r>
                        <a:rPr lang="en-US" dirty="0" smtClean="0"/>
                        <a:t>                          Ofloxacin</a:t>
                      </a:r>
                      <a:endParaRPr lang="en-IN" dirty="0"/>
                    </a:p>
                  </a:txBody>
                  <a:tcPr/>
                </a:tc>
                <a:tc>
                  <a:txBody>
                    <a:bodyPr/>
                    <a:lstStyle/>
                    <a:p>
                      <a:r>
                        <a:rPr lang="en-US" dirty="0" smtClean="0"/>
                        <a:t> 40%</a:t>
                      </a:r>
                    </a:p>
                    <a:p>
                      <a:r>
                        <a:rPr lang="en-US" dirty="0" smtClean="0"/>
                        <a:t> 12%</a:t>
                      </a:r>
                    </a:p>
                    <a:p>
                      <a:r>
                        <a:rPr lang="en-US" dirty="0" smtClean="0"/>
                        <a:t>20%</a:t>
                      </a:r>
                      <a:endParaRPr lang="en-IN" dirty="0"/>
                    </a:p>
                  </a:txBody>
                  <a:tcPr/>
                </a:tc>
              </a:tr>
              <a:tr h="370840">
                <a:tc>
                  <a:txBody>
                    <a:bodyPr/>
                    <a:lstStyle/>
                    <a:p>
                      <a:r>
                        <a:rPr lang="en-US" dirty="0" smtClean="0"/>
                        <a:t>2</a:t>
                      </a:r>
                      <a:endParaRPr lang="en-IN" dirty="0"/>
                    </a:p>
                  </a:txBody>
                  <a:tcPr/>
                </a:tc>
                <a:tc>
                  <a:txBody>
                    <a:bodyPr/>
                    <a:lstStyle/>
                    <a:p>
                      <a:r>
                        <a:rPr lang="en-US" dirty="0" smtClean="0"/>
                        <a:t>NSAIDs -          Paracetamol</a:t>
                      </a:r>
                    </a:p>
                    <a:p>
                      <a:endParaRPr lang="en-IN" dirty="0"/>
                    </a:p>
                  </a:txBody>
                  <a:tcPr/>
                </a:tc>
                <a:tc>
                  <a:txBody>
                    <a:bodyPr/>
                    <a:lstStyle/>
                    <a:p>
                      <a:endParaRPr lang="en-IN" dirty="0"/>
                    </a:p>
                  </a:txBody>
                  <a:tcPr/>
                </a:tc>
              </a:tr>
              <a:tr h="370840">
                <a:tc>
                  <a:txBody>
                    <a:bodyPr/>
                    <a:lstStyle/>
                    <a:p>
                      <a:r>
                        <a:rPr lang="en-US" dirty="0" smtClean="0"/>
                        <a:t>3</a:t>
                      </a:r>
                      <a:endParaRPr lang="en-IN" dirty="0"/>
                    </a:p>
                  </a:txBody>
                  <a:tcPr/>
                </a:tc>
                <a:tc>
                  <a:txBody>
                    <a:bodyPr/>
                    <a:lstStyle/>
                    <a:p>
                      <a:r>
                        <a:rPr lang="en-US" dirty="0" smtClean="0"/>
                        <a:t>Anti allergic-    Cetrizine</a:t>
                      </a:r>
                    </a:p>
                    <a:p>
                      <a:endParaRPr lang="en-IN" dirty="0"/>
                    </a:p>
                  </a:txBody>
                  <a:tcPr/>
                </a:tc>
                <a:tc>
                  <a:txBody>
                    <a:bodyPr/>
                    <a:lstStyle/>
                    <a:p>
                      <a:endParaRPr lang="en-IN" dirty="0"/>
                    </a:p>
                  </a:txBody>
                  <a:tcPr/>
                </a:tc>
              </a:tr>
            </a:tbl>
          </a:graphicData>
        </a:graphic>
      </p:graphicFrame>
    </p:spTree>
    <p:extLst>
      <p:ext uri="{BB962C8B-B14F-4D97-AF65-F5344CB8AC3E}">
        <p14:creationId xmlns="" xmlns:p14="http://schemas.microsoft.com/office/powerpoint/2010/main" val="41707837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sz="half" idx="2"/>
          </p:nvPr>
        </p:nvSpPr>
        <p:spPr>
          <a:xfrm>
            <a:off x="285721" y="1214422"/>
            <a:ext cx="7500968" cy="4929222"/>
          </a:xfrm>
        </p:spPr>
        <p:txBody>
          <a:bodyPr>
            <a:normAutofit fontScale="97500"/>
          </a:bodyPr>
          <a:lstStyle/>
          <a:p>
            <a:r>
              <a:rPr lang="en-IN" sz="2800" dirty="0" smtClean="0"/>
              <a:t>Only 27 pharmacies (14.75%) bothered to inquire that the client had consulted a doctor or have a prescription. </a:t>
            </a:r>
          </a:p>
          <a:p>
            <a:r>
              <a:rPr lang="en-IN" sz="2800" dirty="0" smtClean="0"/>
              <a:t>Out of total 183 pharmacies only a few pharmacies 35 (21.47%) have the computer facility to operate and maintain the records </a:t>
            </a:r>
          </a:p>
          <a:p>
            <a:r>
              <a:rPr lang="en-IN" sz="2800" dirty="0" smtClean="0"/>
              <a:t>41 pharmacies out of 183 (20.5) have qualified staff and It was seen that only a few staff members hold the degree of pharmacy, rest all were unqualified to operate the drug store legally</a:t>
            </a:r>
          </a:p>
        </p:txBody>
      </p:sp>
    </p:spTree>
    <p:extLst>
      <p:ext uri="{BB962C8B-B14F-4D97-AF65-F5344CB8AC3E}">
        <p14:creationId xmlns="" xmlns:p14="http://schemas.microsoft.com/office/powerpoint/2010/main" val="41707837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42910" y="642918"/>
            <a:ext cx="7420605" cy="1357322"/>
          </a:xfrm>
        </p:spPr>
        <p:txBody>
          <a:bodyPr>
            <a:normAutofit/>
          </a:bodyPr>
          <a:lstStyle/>
          <a:p>
            <a:pPr algn="l"/>
            <a:r>
              <a:rPr lang="en-US" dirty="0" smtClean="0">
                <a:solidFill>
                  <a:schemeClr val="bg1"/>
                </a:solidFill>
              </a:rPr>
              <a:t> </a:t>
            </a:r>
            <a:r>
              <a:rPr lang="en-US" sz="4800" dirty="0" smtClean="0">
                <a:solidFill>
                  <a:schemeClr val="bg1"/>
                </a:solidFill>
              </a:rPr>
              <a:t>Conclusion</a:t>
            </a:r>
            <a:endParaRPr lang="en-US" sz="4800" dirty="0">
              <a:solidFill>
                <a:schemeClr val="bg1"/>
              </a:solidFill>
            </a:endParaRPr>
          </a:p>
        </p:txBody>
      </p:sp>
      <p:sp>
        <p:nvSpPr>
          <p:cNvPr id="5" name="Content Placeholder 4"/>
          <p:cNvSpPr>
            <a:spLocks noGrp="1"/>
          </p:cNvSpPr>
          <p:nvPr>
            <p:ph idx="1"/>
          </p:nvPr>
        </p:nvSpPr>
        <p:spPr>
          <a:xfrm>
            <a:off x="214282" y="1785926"/>
            <a:ext cx="7572428" cy="4000528"/>
          </a:xfrm>
        </p:spPr>
        <p:txBody>
          <a:bodyPr>
            <a:normAutofit fontScale="92500" lnSpcReduction="10000"/>
          </a:bodyPr>
          <a:lstStyle/>
          <a:p>
            <a:pPr>
              <a:buNone/>
            </a:pPr>
            <a:endParaRPr lang="en-IN" dirty="0" smtClean="0"/>
          </a:p>
          <a:p>
            <a:r>
              <a:rPr lang="en-IN" dirty="0" smtClean="0"/>
              <a:t> </a:t>
            </a:r>
            <a:r>
              <a:rPr lang="en-IN" dirty="0" smtClean="0">
                <a:solidFill>
                  <a:schemeClr val="bg1"/>
                </a:solidFill>
              </a:rPr>
              <a:t>The dispensing medicine for URTI infections in the pharmacies visited by the simulated clients in Ujjain was inappropriate .There was severe inappropriate dispensing widespread. Health education programs should be directed towards general public and pharmacists to know the dangers of misuse or overuse of antibiotics</a:t>
            </a:r>
          </a:p>
          <a:p>
            <a:endParaRPr lang="en-IN" dirty="0" smtClean="0">
              <a:solidFill>
                <a:schemeClr val="bg1"/>
              </a:solidFill>
            </a:endParaRPr>
          </a:p>
          <a:p>
            <a:r>
              <a:rPr lang="en-IN" b="1" dirty="0" smtClean="0"/>
              <a:t> </a:t>
            </a:r>
            <a:endParaRPr lang="en-IN" dirty="0" smtClean="0"/>
          </a:p>
          <a:p>
            <a:pPr algn="just">
              <a:buNone/>
            </a:pPr>
            <a:endParaRPr lang="en-IN" dirty="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00034" y="1071546"/>
            <a:ext cx="6929487" cy="4929222"/>
          </a:xfrm>
        </p:spPr>
        <p:txBody>
          <a:bodyPr>
            <a:normAutofit fontScale="85000" lnSpcReduction="10000"/>
          </a:bodyPr>
          <a:lstStyle/>
          <a:p>
            <a:pPr>
              <a:buNone/>
            </a:pPr>
            <a:endParaRPr lang="en-IN" dirty="0" smtClean="0"/>
          </a:p>
          <a:p>
            <a:r>
              <a:rPr lang="en-IN" sz="3300" dirty="0" smtClean="0">
                <a:solidFill>
                  <a:schemeClr val="bg1"/>
                </a:solidFill>
              </a:rPr>
              <a:t>Poor knowledge on the basic pharmacology of antibiotics was substantiated by dispensing practices and misinforma­tion provided by the dispensers</a:t>
            </a:r>
          </a:p>
          <a:p>
            <a:r>
              <a:rPr lang="en-IN" sz="3300" dirty="0" smtClean="0">
                <a:solidFill>
                  <a:schemeClr val="bg1"/>
                </a:solidFill>
              </a:rPr>
              <a:t>Our study results may strengthen the legal process which is underway in restricting the use of antimicrobial agents in India. It may result inaccurate treatment of patients and the prevention of antibiotic resistance.</a:t>
            </a:r>
          </a:p>
          <a:p>
            <a:r>
              <a:rPr lang="en-IN" b="1" dirty="0" smtClean="0"/>
              <a:t> </a:t>
            </a:r>
            <a:endParaRPr lang="en-IN" dirty="0" smtClean="0"/>
          </a:p>
          <a:p>
            <a:pPr algn="just">
              <a:buNone/>
            </a:pPr>
            <a:endParaRPr lang="en-IN" dirty="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71604" y="214290"/>
            <a:ext cx="7420605" cy="928694"/>
          </a:xfrm>
        </p:spPr>
        <p:txBody>
          <a:bodyPr>
            <a:normAutofit/>
          </a:bodyPr>
          <a:lstStyle/>
          <a:p>
            <a:pPr algn="l"/>
            <a:r>
              <a:rPr lang="en-US" dirty="0" smtClean="0"/>
              <a:t>Introduction </a:t>
            </a:r>
            <a:endParaRPr lang="en-US" dirty="0"/>
          </a:p>
        </p:txBody>
      </p:sp>
      <p:sp>
        <p:nvSpPr>
          <p:cNvPr id="5" name="Content Placeholder 4"/>
          <p:cNvSpPr>
            <a:spLocks noGrp="1"/>
          </p:cNvSpPr>
          <p:nvPr>
            <p:ph idx="1"/>
          </p:nvPr>
        </p:nvSpPr>
        <p:spPr>
          <a:xfrm>
            <a:off x="1142976" y="1142984"/>
            <a:ext cx="7572429" cy="5214974"/>
          </a:xfrm>
        </p:spPr>
        <p:txBody>
          <a:bodyPr>
            <a:normAutofit/>
          </a:bodyPr>
          <a:lstStyle/>
          <a:p>
            <a:pPr>
              <a:buNone/>
            </a:pPr>
            <a:endParaRPr lang="en-IN" dirty="0" smtClean="0"/>
          </a:p>
          <a:p>
            <a:pPr algn="just">
              <a:buNone/>
            </a:pPr>
            <a:r>
              <a:rPr lang="en-IN" dirty="0" smtClean="0"/>
              <a:t>     Acute respiratory infections are a major cause of mortality and morbidity in children and particularly significance in developing countries like India Respiratory tract infections are most frequent infections in all age groups. Upper respiratory tract infections are more frequent than the lower respiratory tract infections. URTI is the most frequently occurring illness of childhood and one of the most common reason for paediatric consultation</a:t>
            </a:r>
            <a:endParaRPr lang="en-IN" dirty="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428728" y="428604"/>
            <a:ext cx="7500991" cy="5929354"/>
          </a:xfrm>
        </p:spPr>
        <p:txBody>
          <a:bodyPr>
            <a:normAutofit/>
          </a:bodyPr>
          <a:lstStyle/>
          <a:p>
            <a:pPr>
              <a:buNone/>
            </a:pPr>
            <a:endParaRPr lang="en-IN" dirty="0" smtClean="0"/>
          </a:p>
          <a:p>
            <a:pPr algn="just">
              <a:buFont typeface="Wingdings" pitchFamily="2" charset="2"/>
              <a:buChar char="§"/>
            </a:pPr>
            <a:r>
              <a:rPr lang="en-IN" dirty="0" smtClean="0"/>
              <a:t>In developing countries like India pharmacies play a very important role as they are proven to be the major site for healthcare delivery system. Community pharmacies are seen as quick source of advice, referrals, medicines and information by the patient</a:t>
            </a:r>
          </a:p>
          <a:p>
            <a:pPr algn="just">
              <a:buFont typeface="Wingdings" pitchFamily="2" charset="2"/>
              <a:buChar char="§"/>
            </a:pPr>
            <a:r>
              <a:rPr lang="en-IN" dirty="0" smtClean="0"/>
              <a:t>Most upper respiratory tract infections are self diagnosed and self treated by taking medications from the pharmacists</a:t>
            </a:r>
            <a:endParaRPr lang="en-IN" dirty="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976015" y="928670"/>
            <a:ext cx="7016195" cy="5500726"/>
          </a:xfrm>
        </p:spPr>
        <p:txBody>
          <a:bodyPr>
            <a:normAutofit/>
          </a:bodyPr>
          <a:lstStyle/>
          <a:p>
            <a:r>
              <a:rPr lang="en-IN" dirty="0" smtClean="0"/>
              <a:t>URTI are generally viral in nature and using antibiotics to treat them is considered inappropriate except for cases where bacterial infections are obvious </a:t>
            </a:r>
          </a:p>
          <a:p>
            <a:r>
              <a:rPr lang="en-IN" dirty="0" smtClean="0"/>
              <a:t>It is a self limiting condition that requires symptomatic treatment alone and antibiotic treatment is more likely to cause harm than benefit</a:t>
            </a:r>
          </a:p>
          <a:p>
            <a:endParaRPr lang="en-IN" dirty="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14356"/>
            <a:ext cx="6909117" cy="1000132"/>
          </a:xfrm>
        </p:spPr>
        <p:txBody>
          <a:bodyPr>
            <a:normAutofit/>
          </a:bodyPr>
          <a:lstStyle/>
          <a:p>
            <a:r>
              <a:rPr lang="en-US" sz="4400" dirty="0" smtClean="0"/>
              <a:t>Objective</a:t>
            </a:r>
            <a:endParaRPr lang="en-US" sz="4400" dirty="0"/>
          </a:p>
        </p:txBody>
      </p:sp>
      <p:sp>
        <p:nvSpPr>
          <p:cNvPr id="3" name="Content Placeholder 2"/>
          <p:cNvSpPr>
            <a:spLocks noGrp="1"/>
          </p:cNvSpPr>
          <p:nvPr>
            <p:ph idx="1"/>
          </p:nvPr>
        </p:nvSpPr>
        <p:spPr>
          <a:xfrm>
            <a:off x="448965" y="2000240"/>
            <a:ext cx="7329840" cy="4071966"/>
          </a:xfrm>
        </p:spPr>
        <p:txBody>
          <a:bodyPr>
            <a:normAutofit/>
          </a:bodyPr>
          <a:lstStyle/>
          <a:p>
            <a:pPr>
              <a:buFont typeface="Wingdings" pitchFamily="2" charset="2"/>
              <a:buChar char="§"/>
            </a:pPr>
            <a:endParaRPr lang="en-US" dirty="0" smtClean="0"/>
          </a:p>
          <a:p>
            <a:pPr>
              <a:buFont typeface="Wingdings" pitchFamily="2" charset="2"/>
              <a:buChar char="§"/>
            </a:pPr>
            <a:endParaRPr lang="en-US" dirty="0" smtClean="0"/>
          </a:p>
          <a:p>
            <a:pPr>
              <a:buFont typeface="Wingdings" pitchFamily="2" charset="2"/>
              <a:buChar char="§"/>
            </a:pPr>
            <a:endParaRPr lang="en-US" dirty="0" smtClean="0"/>
          </a:p>
          <a:p>
            <a:pPr>
              <a:buFont typeface="Wingdings" pitchFamily="2" charset="2"/>
              <a:buChar char="§"/>
            </a:pPr>
            <a:endParaRPr lang="en-US" dirty="0" smtClean="0"/>
          </a:p>
          <a:p>
            <a:pPr>
              <a:buFont typeface="Wingdings" pitchFamily="2" charset="2"/>
              <a:buChar char="§"/>
            </a:pPr>
            <a:endParaRPr lang="en-US" dirty="0" smtClean="0"/>
          </a:p>
          <a:p>
            <a:pPr>
              <a:buFont typeface="Wingdings" pitchFamily="2" charset="2"/>
              <a:buChar char="§"/>
            </a:pPr>
            <a:endParaRPr lang="en-US" dirty="0"/>
          </a:p>
        </p:txBody>
      </p:sp>
      <p:graphicFrame>
        <p:nvGraphicFramePr>
          <p:cNvPr id="5" name="Diagram 4"/>
          <p:cNvGraphicFramePr/>
          <p:nvPr/>
        </p:nvGraphicFramePr>
        <p:xfrm>
          <a:off x="428596" y="1928802"/>
          <a:ext cx="7262842" cy="42465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714480" y="285729"/>
            <a:ext cx="7277729" cy="714380"/>
          </a:xfrm>
        </p:spPr>
        <p:txBody>
          <a:bodyPr>
            <a:noAutofit/>
          </a:bodyPr>
          <a:lstStyle/>
          <a:p>
            <a:pPr algn="l"/>
            <a:r>
              <a:rPr lang="en-US" sz="4400" dirty="0" smtClean="0">
                <a:solidFill>
                  <a:schemeClr val="tx1"/>
                </a:solidFill>
              </a:rPr>
              <a:t>Methodology</a:t>
            </a:r>
            <a:endParaRPr lang="en-US" sz="4400" dirty="0">
              <a:solidFill>
                <a:schemeClr val="tx1"/>
              </a:solidFill>
            </a:endParaRPr>
          </a:p>
        </p:txBody>
      </p:sp>
      <p:sp>
        <p:nvSpPr>
          <p:cNvPr id="5" name="Content Placeholder 4"/>
          <p:cNvSpPr>
            <a:spLocks noGrp="1"/>
          </p:cNvSpPr>
          <p:nvPr>
            <p:ph idx="1"/>
          </p:nvPr>
        </p:nvSpPr>
        <p:spPr>
          <a:xfrm>
            <a:off x="1976015" y="1142984"/>
            <a:ext cx="7016195" cy="5214974"/>
          </a:xfrm>
        </p:spPr>
        <p:txBody>
          <a:bodyPr>
            <a:normAutofit/>
          </a:bodyPr>
          <a:lstStyle/>
          <a:p>
            <a:pPr>
              <a:buNone/>
            </a:pPr>
            <a:endParaRPr lang="en-IN" dirty="0" smtClean="0"/>
          </a:p>
          <a:p>
            <a:pPr>
              <a:buNone/>
            </a:pPr>
            <a:endParaRPr lang="en-IN" dirty="0"/>
          </a:p>
        </p:txBody>
      </p:sp>
      <p:graphicFrame>
        <p:nvGraphicFramePr>
          <p:cNvPr id="6" name="Diagram 5"/>
          <p:cNvGraphicFramePr/>
          <p:nvPr/>
        </p:nvGraphicFramePr>
        <p:xfrm>
          <a:off x="1500166" y="1357298"/>
          <a:ext cx="7191404" cy="44926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571604" y="500042"/>
            <a:ext cx="7016195" cy="5500726"/>
          </a:xfrm>
        </p:spPr>
        <p:txBody>
          <a:bodyPr>
            <a:normAutofit/>
          </a:bodyPr>
          <a:lstStyle/>
          <a:p>
            <a:pPr>
              <a:buNone/>
            </a:pPr>
            <a:endParaRPr lang="en-IN" dirty="0" smtClean="0"/>
          </a:p>
          <a:p>
            <a:pPr>
              <a:buNone/>
            </a:pPr>
            <a:endParaRPr lang="en-IN" dirty="0"/>
          </a:p>
        </p:txBody>
      </p:sp>
      <p:graphicFrame>
        <p:nvGraphicFramePr>
          <p:cNvPr id="6" name="Diagram 5"/>
          <p:cNvGraphicFramePr/>
          <p:nvPr/>
        </p:nvGraphicFramePr>
        <p:xfrm>
          <a:off x="1357290" y="571480"/>
          <a:ext cx="7500990" cy="52784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976015" y="357166"/>
            <a:ext cx="7016195" cy="6000792"/>
          </a:xfrm>
        </p:spPr>
        <p:txBody>
          <a:bodyPr>
            <a:normAutofit/>
          </a:bodyPr>
          <a:lstStyle/>
          <a:p>
            <a:pPr>
              <a:buNone/>
            </a:pPr>
            <a:endParaRPr lang="en-IN" dirty="0" smtClean="0"/>
          </a:p>
          <a:p>
            <a:pPr>
              <a:buFont typeface="Wingdings" pitchFamily="2" charset="2"/>
              <a:buChar char="§"/>
            </a:pPr>
            <a:endParaRPr lang="en-IN" dirty="0" smtClean="0"/>
          </a:p>
          <a:p>
            <a:pPr>
              <a:buNone/>
            </a:pPr>
            <a:endParaRPr lang="en-IN" dirty="0" smtClean="0"/>
          </a:p>
          <a:p>
            <a:endParaRPr lang="en-IN" dirty="0" smtClean="0"/>
          </a:p>
          <a:p>
            <a:pPr>
              <a:buNone/>
            </a:pPr>
            <a:endParaRPr lang="en-IN" dirty="0"/>
          </a:p>
        </p:txBody>
      </p:sp>
      <p:graphicFrame>
        <p:nvGraphicFramePr>
          <p:cNvPr id="8" name="Diagram 7"/>
          <p:cNvGraphicFramePr/>
          <p:nvPr/>
        </p:nvGraphicFramePr>
        <p:xfrm>
          <a:off x="1500166" y="1357298"/>
          <a:ext cx="7429552" cy="38576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643043" y="428604"/>
            <a:ext cx="7349168" cy="5857916"/>
          </a:xfrm>
        </p:spPr>
        <p:txBody>
          <a:bodyPr>
            <a:normAutofit lnSpcReduction="10000"/>
          </a:bodyPr>
          <a:lstStyle/>
          <a:p>
            <a:r>
              <a:rPr lang="en-US" sz="3200" b="1" dirty="0" smtClean="0"/>
              <a:t>Sampling procedure-</a:t>
            </a:r>
          </a:p>
          <a:p>
            <a:pPr>
              <a:buNone/>
            </a:pPr>
            <a:r>
              <a:rPr lang="en-US" b="1" dirty="0" smtClean="0"/>
              <a:t>   </a:t>
            </a:r>
            <a:r>
              <a:rPr lang="en-IN" dirty="0" smtClean="0"/>
              <a:t> Simulated clients are trained individuals who act as patients suffering from URTI visited the private pharmacies of Ujjain and ask for medication for the same and will subsequently buy whatever is recommended to him by the pharmacist.</a:t>
            </a:r>
          </a:p>
          <a:p>
            <a:pPr>
              <a:buNone/>
            </a:pPr>
            <a:r>
              <a:rPr lang="en-IN" dirty="0" smtClean="0"/>
              <a:t>    The simulated client after the visit recorded their conversation with the pharmacists to fill the form [field tool] made by the research team and the data is collected.</a:t>
            </a:r>
          </a:p>
          <a:p>
            <a:pPr>
              <a:buNone/>
            </a:pPr>
            <a:r>
              <a:rPr lang="en-IN" dirty="0" smtClean="0"/>
              <a:t>    The SC  ask for bill for the purchase hence cost variation can be analyzed.</a:t>
            </a:r>
          </a:p>
          <a:p>
            <a:endParaRPr lang="en-IN" b="1" dirty="0" smtClean="0"/>
          </a:p>
          <a:p>
            <a:endParaRPr lang="en-IN" dirty="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762</TotalTime>
  <Words>850</Words>
  <Application>Microsoft Office PowerPoint</Application>
  <PresentationFormat>On-screen Show (4:3)</PresentationFormat>
  <Paragraphs>146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Dispensing of Antibiotics for URTI Infections at private pharmacies of Ujjain-A Simulated client study</vt:lpstr>
      <vt:lpstr>Introduction </vt:lpstr>
      <vt:lpstr>Slide 3</vt:lpstr>
      <vt:lpstr>Slide 4</vt:lpstr>
      <vt:lpstr>Objective</vt:lpstr>
      <vt:lpstr>Methodology</vt:lpstr>
      <vt:lpstr>Slide 7</vt:lpstr>
      <vt:lpstr>Slide 8</vt:lpstr>
      <vt:lpstr>Slide 9</vt:lpstr>
      <vt:lpstr>Slide 10</vt:lpstr>
      <vt:lpstr>Result</vt:lpstr>
      <vt:lpstr>Slide 12</vt:lpstr>
      <vt:lpstr>Slide 13</vt:lpstr>
      <vt:lpstr>Slide 14</vt:lpstr>
      <vt:lpstr>Slide 15</vt:lpstr>
      <vt:lpstr> Conclusion</vt:lpstr>
      <vt:lpstr>Slide 17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dell</cp:lastModifiedBy>
  <cp:revision>90</cp:revision>
  <dcterms:created xsi:type="dcterms:W3CDTF">2013-08-21T19:17:07Z</dcterms:created>
  <dcterms:modified xsi:type="dcterms:W3CDTF">2015-05-17T13:19:25Z</dcterms:modified>
</cp:coreProperties>
</file>