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intel\Desktop\POLICY_DETAIL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a:t>Type of Corporate</a:t>
            </a:r>
            <a:endParaRPr lang="en-US"/>
          </a:p>
        </c:rich>
      </c:tx>
      <c:layout/>
    </c:title>
    <c:view3D>
      <c:rotX val="30"/>
      <c:perspective val="30"/>
    </c:view3D>
    <c:plotArea>
      <c:layout/>
      <c:pie3DChart>
        <c:varyColors val="1"/>
        <c:ser>
          <c:idx val="0"/>
          <c:order val="0"/>
          <c:dLbls>
            <c:showPercent val="1"/>
          </c:dLbls>
          <c:cat>
            <c:strRef>
              <c:f>Graph!$B$4:$B$5</c:f>
              <c:strCache>
                <c:ptCount val="2"/>
                <c:pt idx="0">
                  <c:v>Retail Policies</c:v>
                </c:pt>
                <c:pt idx="1">
                  <c:v>Private Corporate Policies</c:v>
                </c:pt>
              </c:strCache>
            </c:strRef>
          </c:cat>
          <c:val>
            <c:numRef>
              <c:f>Graph!$C$4:$C$5</c:f>
              <c:numCache>
                <c:formatCode>General</c:formatCode>
                <c:ptCount val="2"/>
                <c:pt idx="0">
                  <c:v>4</c:v>
                </c:pt>
                <c:pt idx="1">
                  <c:v>4</c:v>
                </c:pt>
              </c:numCache>
            </c:numRef>
          </c:val>
        </c:ser>
        <c:dLbls>
          <c:showPercent val="1"/>
        </c:dLbls>
      </c:pie3DChart>
    </c:plotArea>
    <c:legend>
      <c:legendPos val="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2"/>
  <c:chart>
    <c:title>
      <c:tx>
        <c:rich>
          <a:bodyPr/>
          <a:lstStyle/>
          <a:p>
            <a:pPr>
              <a:defRPr/>
            </a:pPr>
            <a:r>
              <a:rPr lang="en-US"/>
              <a:t>RETAIL</a:t>
            </a:r>
            <a:r>
              <a:rPr lang="en-US" baseline="0"/>
              <a:t> CORPORATE POLICIES</a:t>
            </a:r>
            <a:endParaRPr lang="en-US"/>
          </a:p>
        </c:rich>
      </c:tx>
      <c:layout>
        <c:manualLayout>
          <c:xMode val="edge"/>
          <c:yMode val="edge"/>
          <c:x val="0.25910779050713423"/>
          <c:y val="2.3416329162469815E-2"/>
        </c:manualLayout>
      </c:layout>
    </c:title>
    <c:view3D>
      <c:rAngAx val="1"/>
    </c:view3D>
    <c:plotArea>
      <c:layout/>
      <c:bar3DChart>
        <c:barDir val="col"/>
        <c:grouping val="clustered"/>
        <c:ser>
          <c:idx val="0"/>
          <c:order val="0"/>
          <c:tx>
            <c:strRef>
              <c:f>Graph!$C$21</c:f>
              <c:strCache>
                <c:ptCount val="1"/>
                <c:pt idx="0">
                  <c:v>Number of Agencies</c:v>
                </c:pt>
              </c:strCache>
            </c:strRef>
          </c:tx>
          <c:dLbls>
            <c:showVal val="1"/>
          </c:dLbls>
          <c:cat>
            <c:strRef>
              <c:f>Graph!$B$22:$B$25</c:f>
              <c:strCache>
                <c:ptCount val="4"/>
                <c:pt idx="0">
                  <c:v>National</c:v>
                </c:pt>
                <c:pt idx="1">
                  <c:v>Oriental</c:v>
                </c:pt>
                <c:pt idx="2">
                  <c:v>United</c:v>
                </c:pt>
                <c:pt idx="3">
                  <c:v>New India</c:v>
                </c:pt>
              </c:strCache>
            </c:strRef>
          </c:cat>
          <c:val>
            <c:numRef>
              <c:f>Graph!$C$22:$C$25</c:f>
              <c:numCache>
                <c:formatCode>General</c:formatCode>
                <c:ptCount val="4"/>
                <c:pt idx="0">
                  <c:v>4</c:v>
                </c:pt>
                <c:pt idx="1">
                  <c:v>4</c:v>
                </c:pt>
                <c:pt idx="2">
                  <c:v>4</c:v>
                </c:pt>
                <c:pt idx="3">
                  <c:v>4</c:v>
                </c:pt>
              </c:numCache>
            </c:numRef>
          </c:val>
        </c:ser>
        <c:dLbls>
          <c:showVal val="1"/>
        </c:dLbls>
        <c:shape val="box"/>
        <c:axId val="89085824"/>
        <c:axId val="89097344"/>
        <c:axId val="0"/>
      </c:bar3DChart>
      <c:catAx>
        <c:axId val="89085824"/>
        <c:scaling>
          <c:orientation val="minMax"/>
        </c:scaling>
        <c:axPos val="b"/>
        <c:majorTickMark val="none"/>
        <c:tickLblPos val="nextTo"/>
        <c:crossAx val="89097344"/>
        <c:crosses val="autoZero"/>
        <c:auto val="1"/>
        <c:lblAlgn val="ctr"/>
        <c:lblOffset val="100"/>
      </c:catAx>
      <c:valAx>
        <c:axId val="89097344"/>
        <c:scaling>
          <c:orientation val="minMax"/>
        </c:scaling>
        <c:delete val="1"/>
        <c:axPos val="l"/>
        <c:numFmt formatCode="General" sourceLinked="1"/>
        <c:tickLblPos val="none"/>
        <c:crossAx val="89085824"/>
        <c:crosses val="autoZero"/>
        <c:crossBetween val="between"/>
      </c:valAx>
    </c:plotArea>
    <c:legend>
      <c:legendPos val="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PRIVATE</a:t>
            </a:r>
            <a:r>
              <a:rPr lang="en-US" baseline="0"/>
              <a:t> CORPORATE POLICIES</a:t>
            </a:r>
            <a:endParaRPr lang="en-US"/>
          </a:p>
        </c:rich>
      </c:tx>
      <c:layout/>
    </c:title>
    <c:view3D>
      <c:rAngAx val="1"/>
    </c:view3D>
    <c:plotArea>
      <c:layout/>
      <c:bar3DChart>
        <c:barDir val="col"/>
        <c:grouping val="clustered"/>
        <c:ser>
          <c:idx val="0"/>
          <c:order val="0"/>
          <c:tx>
            <c:strRef>
              <c:f>Graph!$C$34</c:f>
              <c:strCache>
                <c:ptCount val="1"/>
                <c:pt idx="0">
                  <c:v>Number of Agencies</c:v>
                </c:pt>
              </c:strCache>
            </c:strRef>
          </c:tx>
          <c:dLbls>
            <c:showVal val="1"/>
          </c:dLbls>
          <c:cat>
            <c:strRef>
              <c:f>Graph!$B$35:$B$38</c:f>
              <c:strCache>
                <c:ptCount val="4"/>
                <c:pt idx="0">
                  <c:v>BAA</c:v>
                </c:pt>
                <c:pt idx="1">
                  <c:v>USA</c:v>
                </c:pt>
                <c:pt idx="2">
                  <c:v>ITA</c:v>
                </c:pt>
                <c:pt idx="3">
                  <c:v>LVA</c:v>
                </c:pt>
              </c:strCache>
            </c:strRef>
          </c:cat>
          <c:val>
            <c:numRef>
              <c:f>Graph!$C$35:$C$38</c:f>
              <c:numCache>
                <c:formatCode>General</c:formatCode>
                <c:ptCount val="4"/>
                <c:pt idx="0">
                  <c:v>6</c:v>
                </c:pt>
                <c:pt idx="1">
                  <c:v>2</c:v>
                </c:pt>
                <c:pt idx="2">
                  <c:v>1</c:v>
                </c:pt>
                <c:pt idx="3">
                  <c:v>4</c:v>
                </c:pt>
              </c:numCache>
            </c:numRef>
          </c:val>
        </c:ser>
        <c:dLbls>
          <c:showVal val="1"/>
        </c:dLbls>
        <c:shape val="box"/>
        <c:axId val="88958848"/>
        <c:axId val="88969600"/>
        <c:axId val="0"/>
      </c:bar3DChart>
      <c:catAx>
        <c:axId val="88958848"/>
        <c:scaling>
          <c:orientation val="minMax"/>
        </c:scaling>
        <c:axPos val="b"/>
        <c:majorTickMark val="none"/>
        <c:tickLblPos val="nextTo"/>
        <c:crossAx val="88969600"/>
        <c:crosses val="autoZero"/>
        <c:auto val="1"/>
        <c:lblAlgn val="ctr"/>
        <c:lblOffset val="100"/>
      </c:catAx>
      <c:valAx>
        <c:axId val="88969600"/>
        <c:scaling>
          <c:orientation val="minMax"/>
        </c:scaling>
        <c:delete val="1"/>
        <c:axPos val="l"/>
        <c:numFmt formatCode="General" sourceLinked="1"/>
        <c:tickLblPos val="none"/>
        <c:crossAx val="88958848"/>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Graph!$B$51</c:f>
              <c:strCache>
                <c:ptCount val="1"/>
                <c:pt idx="0">
                  <c:v>Private Corporate</c:v>
                </c:pt>
              </c:strCache>
            </c:strRef>
          </c:tx>
          <c:cat>
            <c:multiLvlStrRef>
              <c:f>Graph!$C$49:$F$50</c:f>
              <c:multiLvlStrCache>
                <c:ptCount val="4"/>
                <c:lvl>
                  <c:pt idx="0">
                    <c:v>No</c:v>
                  </c:pt>
                  <c:pt idx="1">
                    <c:v>Yes</c:v>
                  </c:pt>
                  <c:pt idx="2">
                    <c:v>No</c:v>
                  </c:pt>
                  <c:pt idx="3">
                    <c:v>Yes</c:v>
                  </c:pt>
                </c:lvl>
                <c:lvl>
                  <c:pt idx="0">
                    <c:v>Capping</c:v>
                  </c:pt>
                  <c:pt idx="2">
                    <c:v>Co Pay</c:v>
                  </c:pt>
                </c:lvl>
              </c:multiLvlStrCache>
            </c:multiLvlStrRef>
          </c:cat>
          <c:val>
            <c:numRef>
              <c:f>Graph!$C$51:$F$51</c:f>
              <c:numCache>
                <c:formatCode>General</c:formatCode>
                <c:ptCount val="4"/>
                <c:pt idx="0">
                  <c:v>8</c:v>
                </c:pt>
                <c:pt idx="1">
                  <c:v>5</c:v>
                </c:pt>
                <c:pt idx="2">
                  <c:v>9</c:v>
                </c:pt>
                <c:pt idx="3">
                  <c:v>4</c:v>
                </c:pt>
              </c:numCache>
            </c:numRef>
          </c:val>
        </c:ser>
        <c:ser>
          <c:idx val="1"/>
          <c:order val="1"/>
          <c:tx>
            <c:strRef>
              <c:f>Graph!$B$52</c:f>
              <c:strCache>
                <c:ptCount val="1"/>
                <c:pt idx="0">
                  <c:v>Retail Corporate</c:v>
                </c:pt>
              </c:strCache>
            </c:strRef>
          </c:tx>
          <c:cat>
            <c:multiLvlStrRef>
              <c:f>Graph!$C$49:$F$50</c:f>
              <c:multiLvlStrCache>
                <c:ptCount val="4"/>
                <c:lvl>
                  <c:pt idx="0">
                    <c:v>No</c:v>
                  </c:pt>
                  <c:pt idx="1">
                    <c:v>Yes</c:v>
                  </c:pt>
                  <c:pt idx="2">
                    <c:v>No</c:v>
                  </c:pt>
                  <c:pt idx="3">
                    <c:v>Yes</c:v>
                  </c:pt>
                </c:lvl>
                <c:lvl>
                  <c:pt idx="0">
                    <c:v>Capping</c:v>
                  </c:pt>
                  <c:pt idx="2">
                    <c:v>Co Pay</c:v>
                  </c:pt>
                </c:lvl>
              </c:multiLvlStrCache>
            </c:multiLvlStrRef>
          </c:cat>
          <c:val>
            <c:numRef>
              <c:f>Graph!$C$52:$F$52</c:f>
              <c:numCache>
                <c:formatCode>General</c:formatCode>
                <c:ptCount val="4"/>
                <c:pt idx="0">
                  <c:v>13</c:v>
                </c:pt>
                <c:pt idx="1">
                  <c:v>3</c:v>
                </c:pt>
                <c:pt idx="2">
                  <c:v>10</c:v>
                </c:pt>
                <c:pt idx="3">
                  <c:v>6</c:v>
                </c:pt>
              </c:numCache>
            </c:numRef>
          </c:val>
        </c:ser>
        <c:shape val="box"/>
        <c:axId val="88952832"/>
        <c:axId val="88960384"/>
        <c:axId val="0"/>
      </c:bar3DChart>
      <c:catAx>
        <c:axId val="88952832"/>
        <c:scaling>
          <c:orientation val="minMax"/>
        </c:scaling>
        <c:axPos val="b"/>
        <c:tickLblPos val="nextTo"/>
        <c:crossAx val="88960384"/>
        <c:crosses val="autoZero"/>
        <c:auto val="1"/>
        <c:lblAlgn val="ctr"/>
        <c:lblOffset val="100"/>
      </c:catAx>
      <c:valAx>
        <c:axId val="88960384"/>
        <c:scaling>
          <c:orientation val="minMax"/>
        </c:scaling>
        <c:axPos val="l"/>
        <c:majorGridlines/>
        <c:numFmt formatCode="General" sourceLinked="1"/>
        <c:tickLblPos val="nextTo"/>
        <c:crossAx val="88952832"/>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Graph!$B$67</c:f>
              <c:strCache>
                <c:ptCount val="1"/>
                <c:pt idx="0">
                  <c:v>Private Corporate</c:v>
                </c:pt>
              </c:strCache>
            </c:strRef>
          </c:tx>
          <c:cat>
            <c:multiLvlStrRef>
              <c:f>Graph!$C$65:$H$66</c:f>
              <c:multiLvlStrCache>
                <c:ptCount val="6"/>
                <c:lvl>
                  <c:pt idx="0">
                    <c:v>No</c:v>
                  </c:pt>
                  <c:pt idx="1">
                    <c:v>Yes</c:v>
                  </c:pt>
                  <c:pt idx="2">
                    <c:v>No</c:v>
                  </c:pt>
                  <c:pt idx="3">
                    <c:v>Yes</c:v>
                  </c:pt>
                  <c:pt idx="4">
                    <c:v>No</c:v>
                  </c:pt>
                  <c:pt idx="5">
                    <c:v>Yes</c:v>
                  </c:pt>
                </c:lvl>
                <c:lvl>
                  <c:pt idx="0">
                    <c:v>Baby Coverage</c:v>
                  </c:pt>
                  <c:pt idx="2">
                    <c:v>Pre-Post Natal</c:v>
                  </c:pt>
                  <c:pt idx="4">
                    <c:v>Co Pay</c:v>
                  </c:pt>
                </c:lvl>
              </c:multiLvlStrCache>
            </c:multiLvlStrRef>
          </c:cat>
          <c:val>
            <c:numRef>
              <c:f>Graph!$C$67:$H$67</c:f>
              <c:numCache>
                <c:formatCode>General</c:formatCode>
                <c:ptCount val="6"/>
                <c:pt idx="0">
                  <c:v>2</c:v>
                </c:pt>
                <c:pt idx="1">
                  <c:v>11</c:v>
                </c:pt>
                <c:pt idx="2">
                  <c:v>8</c:v>
                </c:pt>
                <c:pt idx="3">
                  <c:v>5</c:v>
                </c:pt>
                <c:pt idx="4">
                  <c:v>11</c:v>
                </c:pt>
                <c:pt idx="5">
                  <c:v>2</c:v>
                </c:pt>
              </c:numCache>
            </c:numRef>
          </c:val>
        </c:ser>
        <c:ser>
          <c:idx val="1"/>
          <c:order val="1"/>
          <c:tx>
            <c:strRef>
              <c:f>Graph!$B$68</c:f>
              <c:strCache>
                <c:ptCount val="1"/>
                <c:pt idx="0">
                  <c:v>Retail Corporate</c:v>
                </c:pt>
              </c:strCache>
            </c:strRef>
          </c:tx>
          <c:cat>
            <c:multiLvlStrRef>
              <c:f>Graph!$C$65:$H$66</c:f>
              <c:multiLvlStrCache>
                <c:ptCount val="6"/>
                <c:lvl>
                  <c:pt idx="0">
                    <c:v>No</c:v>
                  </c:pt>
                  <c:pt idx="1">
                    <c:v>Yes</c:v>
                  </c:pt>
                  <c:pt idx="2">
                    <c:v>No</c:v>
                  </c:pt>
                  <c:pt idx="3">
                    <c:v>Yes</c:v>
                  </c:pt>
                  <c:pt idx="4">
                    <c:v>No</c:v>
                  </c:pt>
                  <c:pt idx="5">
                    <c:v>Yes</c:v>
                  </c:pt>
                </c:lvl>
                <c:lvl>
                  <c:pt idx="0">
                    <c:v>Baby Coverage</c:v>
                  </c:pt>
                  <c:pt idx="2">
                    <c:v>Pre-Post Natal</c:v>
                  </c:pt>
                  <c:pt idx="4">
                    <c:v>Co Pay</c:v>
                  </c:pt>
                </c:lvl>
              </c:multiLvlStrCache>
            </c:multiLvlStrRef>
          </c:cat>
          <c:val>
            <c:numRef>
              <c:f>Graph!$C$68:$H$68</c:f>
              <c:numCache>
                <c:formatCode>General</c:formatCode>
                <c:ptCount val="6"/>
                <c:pt idx="0">
                  <c:v>0</c:v>
                </c:pt>
                <c:pt idx="1">
                  <c:v>16</c:v>
                </c:pt>
                <c:pt idx="2">
                  <c:v>12</c:v>
                </c:pt>
                <c:pt idx="3">
                  <c:v>4</c:v>
                </c:pt>
                <c:pt idx="4">
                  <c:v>11</c:v>
                </c:pt>
                <c:pt idx="5">
                  <c:v>5</c:v>
                </c:pt>
              </c:numCache>
            </c:numRef>
          </c:val>
        </c:ser>
        <c:shape val="box"/>
        <c:axId val="88733952"/>
        <c:axId val="88932352"/>
        <c:axId val="0"/>
      </c:bar3DChart>
      <c:catAx>
        <c:axId val="88733952"/>
        <c:scaling>
          <c:orientation val="minMax"/>
        </c:scaling>
        <c:axPos val="b"/>
        <c:tickLblPos val="nextTo"/>
        <c:crossAx val="88932352"/>
        <c:crosses val="autoZero"/>
        <c:auto val="1"/>
        <c:lblAlgn val="ctr"/>
        <c:lblOffset val="100"/>
      </c:catAx>
      <c:valAx>
        <c:axId val="88932352"/>
        <c:scaling>
          <c:orientation val="minMax"/>
        </c:scaling>
        <c:axPos val="l"/>
        <c:majorGridlines/>
        <c:numFmt formatCode="General" sourceLinked="1"/>
        <c:tickLblPos val="nextTo"/>
        <c:crossAx val="88733952"/>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Graph!$B$82</c:f>
              <c:strCache>
                <c:ptCount val="1"/>
                <c:pt idx="0">
                  <c:v>Private Corporate</c:v>
                </c:pt>
              </c:strCache>
            </c:strRef>
          </c:tx>
          <c:cat>
            <c:multiLvlStrRef>
              <c:f>Graph!$C$80:$H$81</c:f>
              <c:multiLvlStrCache>
                <c:ptCount val="6"/>
                <c:lvl>
                  <c:pt idx="0">
                    <c:v>No</c:v>
                  </c:pt>
                  <c:pt idx="1">
                    <c:v>Yes</c:v>
                  </c:pt>
                  <c:pt idx="2">
                    <c:v>No</c:v>
                  </c:pt>
                  <c:pt idx="3">
                    <c:v>Yes</c:v>
                  </c:pt>
                  <c:pt idx="4">
                    <c:v>No</c:v>
                  </c:pt>
                  <c:pt idx="5">
                    <c:v>Yes</c:v>
                  </c:pt>
                </c:lvl>
                <c:lvl>
                  <c:pt idx="0">
                    <c:v>PRE EXISTING CONDITION</c:v>
                  </c:pt>
                  <c:pt idx="2">
                    <c:v>AMBULANCE</c:v>
                  </c:pt>
                  <c:pt idx="4">
                    <c:v>EXCESS CLAUSE</c:v>
                  </c:pt>
                </c:lvl>
              </c:multiLvlStrCache>
            </c:multiLvlStrRef>
          </c:cat>
          <c:val>
            <c:numRef>
              <c:f>Graph!$C$82:$H$82</c:f>
              <c:numCache>
                <c:formatCode>General</c:formatCode>
                <c:ptCount val="6"/>
                <c:pt idx="0">
                  <c:v>0</c:v>
                </c:pt>
                <c:pt idx="1">
                  <c:v>13</c:v>
                </c:pt>
                <c:pt idx="2">
                  <c:v>10</c:v>
                </c:pt>
                <c:pt idx="3">
                  <c:v>6</c:v>
                </c:pt>
                <c:pt idx="4">
                  <c:v>0</c:v>
                </c:pt>
                <c:pt idx="5">
                  <c:v>13</c:v>
                </c:pt>
              </c:numCache>
            </c:numRef>
          </c:val>
        </c:ser>
        <c:ser>
          <c:idx val="1"/>
          <c:order val="1"/>
          <c:tx>
            <c:strRef>
              <c:f>Graph!$B$83</c:f>
              <c:strCache>
                <c:ptCount val="1"/>
                <c:pt idx="0">
                  <c:v>Retail Corporate</c:v>
                </c:pt>
              </c:strCache>
            </c:strRef>
          </c:tx>
          <c:cat>
            <c:multiLvlStrRef>
              <c:f>Graph!$C$80:$H$81</c:f>
              <c:multiLvlStrCache>
                <c:ptCount val="6"/>
                <c:lvl>
                  <c:pt idx="0">
                    <c:v>No</c:v>
                  </c:pt>
                  <c:pt idx="1">
                    <c:v>Yes</c:v>
                  </c:pt>
                  <c:pt idx="2">
                    <c:v>No</c:v>
                  </c:pt>
                  <c:pt idx="3">
                    <c:v>Yes</c:v>
                  </c:pt>
                  <c:pt idx="4">
                    <c:v>No</c:v>
                  </c:pt>
                  <c:pt idx="5">
                    <c:v>Yes</c:v>
                  </c:pt>
                </c:lvl>
                <c:lvl>
                  <c:pt idx="0">
                    <c:v>PRE EXISTING CONDITION</c:v>
                  </c:pt>
                  <c:pt idx="2">
                    <c:v>AMBULANCE</c:v>
                  </c:pt>
                  <c:pt idx="4">
                    <c:v>EXCESS CLAUSE</c:v>
                  </c:pt>
                </c:lvl>
              </c:multiLvlStrCache>
            </c:multiLvlStrRef>
          </c:cat>
          <c:val>
            <c:numRef>
              <c:f>Graph!$C$83:$H$83</c:f>
              <c:numCache>
                <c:formatCode>General</c:formatCode>
                <c:ptCount val="6"/>
                <c:pt idx="0">
                  <c:v>0</c:v>
                </c:pt>
                <c:pt idx="1">
                  <c:v>16</c:v>
                </c:pt>
                <c:pt idx="2">
                  <c:v>2</c:v>
                </c:pt>
                <c:pt idx="3">
                  <c:v>11</c:v>
                </c:pt>
                <c:pt idx="4">
                  <c:v>0</c:v>
                </c:pt>
                <c:pt idx="5">
                  <c:v>16</c:v>
                </c:pt>
              </c:numCache>
            </c:numRef>
          </c:val>
        </c:ser>
        <c:shape val="box"/>
        <c:axId val="90942464"/>
        <c:axId val="91662208"/>
        <c:axId val="0"/>
      </c:bar3DChart>
      <c:catAx>
        <c:axId val="90942464"/>
        <c:scaling>
          <c:orientation val="minMax"/>
        </c:scaling>
        <c:axPos val="b"/>
        <c:tickLblPos val="nextTo"/>
        <c:crossAx val="91662208"/>
        <c:crosses val="autoZero"/>
        <c:auto val="1"/>
        <c:lblAlgn val="ctr"/>
        <c:lblOffset val="100"/>
      </c:catAx>
      <c:valAx>
        <c:axId val="91662208"/>
        <c:scaling>
          <c:orientation val="minMax"/>
        </c:scaling>
        <c:axPos val="l"/>
        <c:majorGridlines/>
        <c:numFmt formatCode="General" sourceLinked="1"/>
        <c:tickLblPos val="nextTo"/>
        <c:crossAx val="90942464"/>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701BD6-8EC4-4103-9522-F0B4180C0393}"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01BD6-8EC4-4103-9522-F0B4180C0393}"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01BD6-8EC4-4103-9522-F0B4180C0393}"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701BD6-8EC4-4103-9522-F0B4180C0393}"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701BD6-8EC4-4103-9522-F0B4180C0393}" type="datetimeFigureOut">
              <a:rPr lang="en-US" smtClean="0"/>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701BD6-8EC4-4103-9522-F0B4180C0393}"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701BD6-8EC4-4103-9522-F0B4180C0393}" type="datetimeFigureOut">
              <a:rPr lang="en-US" smtClean="0"/>
              <a:t>6/8/2015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701BD6-8EC4-4103-9522-F0B4180C0393}" type="datetimeFigureOut">
              <a:rPr lang="en-US" smtClean="0"/>
              <a:t>6/8/2015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01BD6-8EC4-4103-9522-F0B4180C0393}" type="datetimeFigureOut">
              <a:rPr lang="en-US" smtClean="0"/>
              <a:t>6/8/2015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01BD6-8EC4-4103-9522-F0B4180C0393}"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01BD6-8EC4-4103-9522-F0B4180C0393}" type="datetimeFigureOut">
              <a:rPr lang="en-US" smtClean="0"/>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4177B-16E5-4A9C-AF11-D22C17308F2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01BD6-8EC4-4103-9522-F0B4180C0393}" type="datetimeFigureOut">
              <a:rPr lang="en-US" smtClean="0"/>
              <a:t>6/8/2015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4177B-16E5-4A9C-AF11-D22C17308F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2209799"/>
          </a:xfrm>
        </p:spPr>
        <p:txBody>
          <a:bodyPr>
            <a:noAutofit/>
          </a:bodyPr>
          <a:lstStyle/>
          <a:p>
            <a:r>
              <a:rPr lang="en-US" sz="2400" b="1" dirty="0">
                <a:latin typeface="Times New Roman" pitchFamily="18" charset="0"/>
                <a:cs typeface="Times New Roman" pitchFamily="18" charset="0"/>
              </a:rPr>
              <a:t>A  COMPARATIVE  STUDY  BETWEEN  RETAIL  CORPORATE  POLICIES AND PRIVATE CORPORATE POLICIES FOR  MATERNITY  AND  CATARACT COVERAGE  IN  HEALTH  CARE  INSURANCE</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038600"/>
            <a:ext cx="6400800" cy="1600200"/>
          </a:xfrm>
        </p:spPr>
        <p:txBody>
          <a:bodyPr>
            <a:normAutofit/>
          </a:bodyPr>
          <a:lstStyle/>
          <a:p>
            <a:r>
              <a:rPr lang="en-US" sz="2000" b="1" dirty="0" smtClean="0">
                <a:latin typeface="Times New Roman" pitchFamily="18" charset="0"/>
                <a:cs typeface="Times New Roman" pitchFamily="18" charset="0"/>
              </a:rPr>
              <a:t>SUBMITTED BY: NITIKA NAIN</a:t>
            </a:r>
            <a:endParaRPr lang="en-US" sz="2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n-US" sz="2400" b="1" u="sng" dirty="0">
                <a:latin typeface="Times New Roman" pitchFamily="18" charset="0"/>
                <a:cs typeface="Times New Roman" pitchFamily="18" charset="0"/>
              </a:rPr>
              <a:t>Methodology</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Study Area</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Vipul</a:t>
            </a:r>
            <a:r>
              <a:rPr lang="en-US" sz="2400" dirty="0">
                <a:latin typeface="Times New Roman" pitchFamily="18" charset="0"/>
                <a:cs typeface="Times New Roman" pitchFamily="18" charset="0"/>
              </a:rPr>
              <a:t> Med Corp TPA, </a:t>
            </a:r>
            <a:r>
              <a:rPr lang="en-US" sz="2400" dirty="0" err="1">
                <a:latin typeface="Times New Roman" pitchFamily="18" charset="0"/>
                <a:cs typeface="Times New Roman" pitchFamily="18" charset="0"/>
              </a:rPr>
              <a:t>Gurgaon</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Sample Size: </a:t>
            </a:r>
            <a:r>
              <a:rPr lang="en-US" sz="2400" dirty="0">
                <a:latin typeface="Times New Roman" pitchFamily="18" charset="0"/>
                <a:cs typeface="Times New Roman" pitchFamily="18" charset="0"/>
              </a:rPr>
              <a:t>29</a:t>
            </a:r>
          </a:p>
          <a:p>
            <a:r>
              <a:rPr lang="en-US" sz="2400" b="1" dirty="0">
                <a:latin typeface="Times New Roman" pitchFamily="18" charset="0"/>
                <a:cs typeface="Times New Roman" pitchFamily="18" charset="0"/>
              </a:rPr>
              <a:t>Data type</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Secondary Data</a:t>
            </a:r>
          </a:p>
          <a:p>
            <a:r>
              <a:rPr lang="en-US" sz="2400" b="1" dirty="0">
                <a:latin typeface="Times New Roman" pitchFamily="18" charset="0"/>
                <a:cs typeface="Times New Roman" pitchFamily="18" charset="0"/>
              </a:rPr>
              <a:t>Data Collection Tools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Secondary Data Collection: </a:t>
            </a:r>
            <a:r>
              <a:rPr lang="en-US" sz="2400" dirty="0" err="1">
                <a:latin typeface="Times New Roman" pitchFamily="18" charset="0"/>
                <a:cs typeface="Times New Roman" pitchFamily="18" charset="0"/>
              </a:rPr>
              <a:t>Vipul</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Medcorp</a:t>
            </a:r>
            <a:r>
              <a:rPr lang="en-US" sz="2400" dirty="0" smtClean="0">
                <a:latin typeface="Times New Roman" pitchFamily="18" charset="0"/>
                <a:cs typeface="Times New Roman" pitchFamily="18" charset="0"/>
              </a:rPr>
              <a:t> website</a:t>
            </a:r>
            <a:endParaRPr lang="en-US"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                                              Internal Organization Records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latin typeface="Times New Roman" pitchFamily="18" charset="0"/>
                <a:cs typeface="Times New Roman" pitchFamily="18" charset="0"/>
              </a:rPr>
              <a:t>HEALTH INSURANCE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600" b="1" u="sng" dirty="0">
                <a:latin typeface="Times New Roman" pitchFamily="18" charset="0"/>
                <a:cs typeface="Times New Roman" pitchFamily="18" charset="0"/>
              </a:rPr>
              <a:t>Definition</a:t>
            </a:r>
            <a:endParaRPr lang="en-US" sz="2600" dirty="0">
              <a:latin typeface="Times New Roman" pitchFamily="18" charset="0"/>
              <a:cs typeface="Times New Roman" pitchFamily="18" charset="0"/>
            </a:endParaRPr>
          </a:p>
          <a:p>
            <a:pPr lvl="0"/>
            <a:r>
              <a:rPr lang="en-US" sz="2600" dirty="0">
                <a:latin typeface="Times New Roman" pitchFamily="18" charset="0"/>
                <a:cs typeface="Times New Roman" pitchFamily="18" charset="0"/>
              </a:rPr>
              <a:t>A policy that will pay specified sums for medical expenses or treatments</a:t>
            </a:r>
          </a:p>
          <a:p>
            <a:pPr lvl="0"/>
            <a:r>
              <a:rPr lang="en-US" sz="2600" dirty="0">
                <a:latin typeface="Times New Roman" pitchFamily="18" charset="0"/>
                <a:cs typeface="Times New Roman" pitchFamily="18" charset="0"/>
              </a:rPr>
              <a:t>Type of insurance coverage that pays for medical and surgical expenses that are incurred by the insured. Health insurance can either reimburse the insured for expenses incurred from illness or injury or pay the care provider directly. Health insurance is often included in employer benefit packages as a means of enticing quality employees</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867400"/>
          </a:xfrm>
        </p:spPr>
        <p:txBody>
          <a:bodyPr>
            <a:normAutofit fontScale="62500" lnSpcReduction="20000"/>
          </a:bodyPr>
          <a:lstStyle/>
          <a:p>
            <a:r>
              <a:rPr lang="en-US" b="1" u="sng" dirty="0">
                <a:latin typeface="Times New Roman" pitchFamily="18" charset="0"/>
                <a:cs typeface="Times New Roman" pitchFamily="18" charset="0"/>
              </a:rPr>
              <a:t>Terminology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Agent:</a:t>
            </a:r>
            <a:r>
              <a:rPr lang="en-US" dirty="0">
                <a:latin typeface="Times New Roman" pitchFamily="18" charset="0"/>
                <a:cs typeface="Times New Roman" pitchFamily="18" charset="0"/>
              </a:rPr>
              <a:t> He is a person appointed by the insurer to work on behalf of the insurer</a:t>
            </a:r>
          </a:p>
          <a:p>
            <a:pPr lvl="0"/>
            <a:r>
              <a:rPr lang="en-US" b="1" dirty="0">
                <a:latin typeface="Times New Roman" pitchFamily="18" charset="0"/>
                <a:cs typeface="Times New Roman" pitchFamily="18" charset="0"/>
              </a:rPr>
              <a:t>Co Insurance/ Co Payment </a:t>
            </a:r>
            <a:r>
              <a:rPr lang="en-US" dirty="0">
                <a:latin typeface="Times New Roman" pitchFamily="18" charset="0"/>
                <a:cs typeface="Times New Roman" pitchFamily="18" charset="0"/>
              </a:rPr>
              <a:t>: The amount you are required to pay for medical care in a fee-for-service plan or preferred provider organization (PPO) after you have met your deductible. The coinsurance rate is usually expressed as a percentage of charges </a:t>
            </a:r>
          </a:p>
          <a:p>
            <a:pPr lvl="0"/>
            <a:r>
              <a:rPr lang="en-US" b="1" dirty="0">
                <a:latin typeface="Times New Roman" pitchFamily="18" charset="0"/>
                <a:cs typeface="Times New Roman" pitchFamily="18" charset="0"/>
              </a:rPr>
              <a:t>Actuary: </a:t>
            </a:r>
            <a:r>
              <a:rPr lang="en-US" dirty="0">
                <a:latin typeface="Times New Roman" pitchFamily="18" charset="0"/>
                <a:cs typeface="Times New Roman" pitchFamily="18" charset="0"/>
              </a:rPr>
              <a:t>A professional who mathematically analyzes and determines the price of the risks associated with providing insurance coverage. An actuary may also determine the anticipated cost of providing future benefits. Factors considered in the study include the projection of future claims experience, administrative expenses and anticipated investment return</a:t>
            </a:r>
          </a:p>
          <a:p>
            <a:pPr lvl="0"/>
            <a:r>
              <a:rPr lang="en-US" b="1" dirty="0">
                <a:latin typeface="Times New Roman" pitchFamily="18" charset="0"/>
                <a:cs typeface="Times New Roman" pitchFamily="18" charset="0"/>
              </a:rPr>
              <a:t>Capitation: </a:t>
            </a:r>
            <a:r>
              <a:rPr lang="en-US" dirty="0">
                <a:latin typeface="Times New Roman" pitchFamily="18" charset="0"/>
                <a:cs typeface="Times New Roman" pitchFamily="18" charset="0"/>
              </a:rPr>
              <a:t>Method of compensation to pay providers (usually an HMO) a fixed amount for each enrollee regardless of the actual number or nature of services provided to each participant</a:t>
            </a:r>
          </a:p>
          <a:p>
            <a:pPr lvl="0"/>
            <a:r>
              <a:rPr lang="en-US" b="1" dirty="0">
                <a:latin typeface="Times New Roman" pitchFamily="18" charset="0"/>
                <a:cs typeface="Times New Roman" pitchFamily="18" charset="0"/>
              </a:rPr>
              <a:t>Covered Expense(s): </a:t>
            </a:r>
            <a:r>
              <a:rPr lang="en-US" dirty="0">
                <a:latin typeface="Times New Roman" pitchFamily="18" charset="0"/>
                <a:cs typeface="Times New Roman" pitchFamily="18" charset="0"/>
              </a:rPr>
              <a:t>A medical expense that will be reimbursed to you or paid directly to the provider, according to the terms of the plan or insurance contract</a:t>
            </a:r>
          </a:p>
          <a:p>
            <a:pPr lvl="0"/>
            <a:r>
              <a:rPr lang="en-US" b="1" dirty="0">
                <a:latin typeface="Times New Roman" pitchFamily="18" charset="0"/>
                <a:cs typeface="Times New Roman" pitchFamily="18" charset="0"/>
              </a:rPr>
              <a:t>Dependent: </a:t>
            </a:r>
            <a:r>
              <a:rPr lang="en-US" dirty="0">
                <a:latin typeface="Times New Roman" pitchFamily="18" charset="0"/>
                <a:cs typeface="Times New Roman" pitchFamily="18" charset="0"/>
              </a:rPr>
              <a:t>The person(s) in the insured’s family entitled to receive benefits under a plan.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fontScale="55000" lnSpcReduction="20000"/>
          </a:bodyPr>
          <a:lstStyle/>
          <a:p>
            <a:pPr lvl="0"/>
            <a:r>
              <a:rPr lang="en-US" sz="3300" b="1" dirty="0">
                <a:latin typeface="Times New Roman" pitchFamily="18" charset="0"/>
                <a:cs typeface="Times New Roman" pitchFamily="18" charset="0"/>
              </a:rPr>
              <a:t>Gatekeeper: (Primary Care Physician) :</a:t>
            </a:r>
            <a:r>
              <a:rPr lang="en-US" sz="3300" dirty="0">
                <a:latin typeface="Times New Roman" pitchFamily="18" charset="0"/>
                <a:cs typeface="Times New Roman" pitchFamily="18" charset="0"/>
              </a:rPr>
              <a:t>A health professional within a managed-care environment who determines the patient's access to treatment. The primary care physician treats the patient and determines necessity of access to further treatment and specialists</a:t>
            </a:r>
          </a:p>
          <a:p>
            <a:pPr lvl="0"/>
            <a:r>
              <a:rPr lang="en-US" sz="3300" b="1" dirty="0">
                <a:latin typeface="Times New Roman" pitchFamily="18" charset="0"/>
                <a:cs typeface="Times New Roman" pitchFamily="18" charset="0"/>
              </a:rPr>
              <a:t>Group Insurance: </a:t>
            </a:r>
            <a:r>
              <a:rPr lang="en-US" sz="3300" dirty="0">
                <a:latin typeface="Times New Roman" pitchFamily="18" charset="0"/>
                <a:cs typeface="Times New Roman" pitchFamily="18" charset="0"/>
              </a:rPr>
              <a:t>An insurance program designed to offer health insurance to persons belonging to a group (business, association, professional group, etc.) and their families. As a group, premiums are typically less expensive and choice of benefits broader than purchasing individual health policies</a:t>
            </a:r>
          </a:p>
          <a:p>
            <a:pPr lvl="0"/>
            <a:r>
              <a:rPr lang="en-US" sz="3300" b="1" dirty="0">
                <a:latin typeface="Times New Roman" pitchFamily="18" charset="0"/>
                <a:cs typeface="Times New Roman" pitchFamily="18" charset="0"/>
              </a:rPr>
              <a:t>Insured / Policyholder: </a:t>
            </a:r>
            <a:r>
              <a:rPr lang="en-US" sz="3300" dirty="0">
                <a:latin typeface="Times New Roman" pitchFamily="18" charset="0"/>
                <a:cs typeface="Times New Roman" pitchFamily="18" charset="0"/>
              </a:rPr>
              <a:t>The policyholder (e.g., the employer) or beneficiary group (e.g., the employees)</a:t>
            </a:r>
          </a:p>
          <a:p>
            <a:pPr lvl="0"/>
            <a:r>
              <a:rPr lang="en-US" sz="3300" b="1" dirty="0">
                <a:latin typeface="Times New Roman" pitchFamily="18" charset="0"/>
                <a:cs typeface="Times New Roman" pitchFamily="18" charset="0"/>
              </a:rPr>
              <a:t>Insurer: </a:t>
            </a:r>
            <a:r>
              <a:rPr lang="en-US" sz="3300" dirty="0">
                <a:latin typeface="Times New Roman" pitchFamily="18" charset="0"/>
                <a:cs typeface="Times New Roman" pitchFamily="18" charset="0"/>
              </a:rPr>
              <a:t>The insurance company</a:t>
            </a:r>
          </a:p>
          <a:p>
            <a:pPr lvl="0"/>
            <a:r>
              <a:rPr lang="en-US" sz="3300" b="1" dirty="0">
                <a:latin typeface="Times New Roman" pitchFamily="18" charset="0"/>
                <a:cs typeface="Times New Roman" pitchFamily="18" charset="0"/>
              </a:rPr>
              <a:t>Lapse: </a:t>
            </a:r>
            <a:r>
              <a:rPr lang="en-US" sz="3300" dirty="0">
                <a:latin typeface="Times New Roman" pitchFamily="18" charset="0"/>
                <a:cs typeface="Times New Roman" pitchFamily="18" charset="0"/>
              </a:rPr>
              <a:t>The termination of an insurance policy for nonpayment of the premium</a:t>
            </a:r>
          </a:p>
          <a:p>
            <a:pPr lvl="0"/>
            <a:r>
              <a:rPr lang="en-US" sz="3300" b="1" dirty="0">
                <a:latin typeface="Times New Roman" pitchFamily="18" charset="0"/>
                <a:cs typeface="Times New Roman" pitchFamily="18" charset="0"/>
              </a:rPr>
              <a:t>Network Providers: </a:t>
            </a:r>
            <a:r>
              <a:rPr lang="en-US" sz="3300" dirty="0">
                <a:latin typeface="Times New Roman" pitchFamily="18" charset="0"/>
                <a:cs typeface="Times New Roman" pitchFamily="18" charset="0"/>
              </a:rPr>
              <a:t>Limited grouping or panels of providers in a managed care arrangement. You may be required to use only network providers or may have financing liability for using non-network providers for medical services.</a:t>
            </a:r>
          </a:p>
          <a:p>
            <a:pPr lvl="0"/>
            <a:r>
              <a:rPr lang="en-US" sz="3300" b="1" dirty="0">
                <a:latin typeface="Times New Roman" pitchFamily="18" charset="0"/>
                <a:cs typeface="Times New Roman" pitchFamily="18" charset="0"/>
              </a:rPr>
              <a:t>Out of Pocket Expenses: </a:t>
            </a:r>
            <a:r>
              <a:rPr lang="en-US" sz="3300" dirty="0">
                <a:latin typeface="Times New Roman" pitchFamily="18" charset="0"/>
                <a:cs typeface="Times New Roman" pitchFamily="18" charset="0"/>
              </a:rPr>
              <a:t>That percentage of medical expenses paid by you for deductibles, co-payments, or if you receive medical services from a provider not associated with the approved network</a:t>
            </a:r>
          </a:p>
          <a:p>
            <a:pPr lvl="0"/>
            <a:r>
              <a:rPr lang="en-US" sz="3300" b="1" dirty="0">
                <a:latin typeface="Times New Roman" pitchFamily="18" charset="0"/>
                <a:cs typeface="Times New Roman" pitchFamily="18" charset="0"/>
              </a:rPr>
              <a:t>Premium: </a:t>
            </a:r>
            <a:r>
              <a:rPr lang="en-US" sz="3300" dirty="0">
                <a:latin typeface="Times New Roman" pitchFamily="18" charset="0"/>
                <a:cs typeface="Times New Roman" pitchFamily="18" charset="0"/>
              </a:rPr>
              <a:t>Periodic payment to keep an insurance policy in force</a:t>
            </a:r>
          </a:p>
          <a:p>
            <a:pPr lvl="0"/>
            <a:r>
              <a:rPr lang="en-US" sz="3300" b="1" dirty="0">
                <a:latin typeface="Times New Roman" pitchFamily="18" charset="0"/>
                <a:cs typeface="Times New Roman" pitchFamily="18" charset="0"/>
              </a:rPr>
              <a:t>Underwriters: </a:t>
            </a:r>
            <a:r>
              <a:rPr lang="en-US" sz="3300" dirty="0">
                <a:latin typeface="Times New Roman" pitchFamily="18" charset="0"/>
                <a:cs typeface="Times New Roman" pitchFamily="18" charset="0"/>
              </a:rPr>
              <a:t>Insurance company employees who are responsible for identifying and classifying the degree of risk represented by a proposed insured group and determining the premium costs</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68963"/>
          </a:xfrm>
        </p:spPr>
        <p:txBody>
          <a:bodyPr>
            <a:normAutofit fontScale="77500" lnSpcReduction="20000"/>
          </a:bodyPr>
          <a:lstStyle/>
          <a:p>
            <a:pPr lvl="0"/>
            <a:r>
              <a:rPr lang="en-US" sz="2900" b="1" dirty="0">
                <a:latin typeface="Times New Roman" pitchFamily="18" charset="0"/>
                <a:cs typeface="Times New Roman" pitchFamily="18" charset="0"/>
              </a:rPr>
              <a:t>Claim: </a:t>
            </a:r>
            <a:r>
              <a:rPr lang="en-US" sz="2900" dirty="0">
                <a:latin typeface="Times New Roman" pitchFamily="18" charset="0"/>
                <a:cs typeface="Times New Roman" pitchFamily="18" charset="0"/>
              </a:rPr>
              <a:t>Form submitted to a payer (by a health care provider or patient) to request payment for items or services</a:t>
            </a:r>
          </a:p>
          <a:p>
            <a:pPr lvl="0"/>
            <a:r>
              <a:rPr lang="en-US" sz="2900" b="1" dirty="0">
                <a:latin typeface="Times New Roman" pitchFamily="18" charset="0"/>
                <a:cs typeface="Times New Roman" pitchFamily="18" charset="0"/>
              </a:rPr>
              <a:t>Deductible: </a:t>
            </a:r>
            <a:r>
              <a:rPr lang="en-US" sz="2900" dirty="0">
                <a:latin typeface="Times New Roman" pitchFamily="18" charset="0"/>
                <a:cs typeface="Times New Roman" pitchFamily="18" charset="0"/>
              </a:rPr>
              <a:t>Cost-sharing arrangement between an insured person and health insurance company in which the insured person will be required to pay a fixed dollar amount of covered expenses each year before the health insurance company will reimburse for covered health care expenses.  Generally, an insured person is responsible for a deductible  each calendar year</a:t>
            </a:r>
          </a:p>
          <a:p>
            <a:pPr lvl="0"/>
            <a:r>
              <a:rPr lang="en-US" sz="2900" b="1" dirty="0">
                <a:latin typeface="Times New Roman" pitchFamily="18" charset="0"/>
                <a:cs typeface="Times New Roman" pitchFamily="18" charset="0"/>
              </a:rPr>
              <a:t>Denial Of Claim:  </a:t>
            </a:r>
            <a:r>
              <a:rPr lang="en-US" sz="2900" dirty="0">
                <a:latin typeface="Times New Roman" pitchFamily="18" charset="0"/>
                <a:cs typeface="Times New Roman" pitchFamily="18" charset="0"/>
              </a:rPr>
              <a:t>Refusal by a health insurance company to honor a request by an individual (or his or her provider) to pay for health care services obtained from a health care professional</a:t>
            </a:r>
          </a:p>
          <a:p>
            <a:pPr lvl="0"/>
            <a:r>
              <a:rPr lang="en-US" sz="2900" b="1" dirty="0">
                <a:latin typeface="Times New Roman" pitchFamily="18" charset="0"/>
                <a:cs typeface="Times New Roman" pitchFamily="18" charset="0"/>
              </a:rPr>
              <a:t>Health Care Provider: </a:t>
            </a:r>
            <a:r>
              <a:rPr lang="en-US" sz="2900" dirty="0">
                <a:latin typeface="Times New Roman" pitchFamily="18" charset="0"/>
                <a:cs typeface="Times New Roman" pitchFamily="18" charset="0"/>
              </a:rPr>
              <a:t>A doctor, hospital, laboratory, nurse, or anyone who delivers medical or health-related care</a:t>
            </a:r>
          </a:p>
          <a:p>
            <a:pPr lvl="0"/>
            <a:r>
              <a:rPr lang="en-US" sz="2900" b="1" dirty="0">
                <a:latin typeface="Times New Roman" pitchFamily="18" charset="0"/>
                <a:cs typeface="Times New Roman" pitchFamily="18" charset="0"/>
              </a:rPr>
              <a:t>Policy: </a:t>
            </a:r>
            <a:r>
              <a:rPr lang="en-US" sz="2900" dirty="0">
                <a:latin typeface="Times New Roman" pitchFamily="18" charset="0"/>
                <a:cs typeface="Times New Roman" pitchFamily="18" charset="0"/>
              </a:rPr>
              <a:t>The insurance agreement or contract</a:t>
            </a:r>
          </a:p>
          <a:p>
            <a:pPr lvl="0"/>
            <a:r>
              <a:rPr lang="en-US" sz="2900" b="1" dirty="0">
                <a:latin typeface="Times New Roman" pitchFamily="18" charset="0"/>
                <a:cs typeface="Times New Roman" pitchFamily="18" charset="0"/>
              </a:rPr>
              <a:t>Pre-Authorization:  </a:t>
            </a:r>
            <a:r>
              <a:rPr lang="en-US" sz="2900" dirty="0">
                <a:latin typeface="Times New Roman" pitchFamily="18" charset="0"/>
                <a:cs typeface="Times New Roman" pitchFamily="18" charset="0"/>
              </a:rPr>
              <a:t>Under a pre-authorization provision of a health insurance policy, the insured must contact the health insurance company prior to a hospitalization or surgery, and receive authorization for the service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fontScale="62500" lnSpcReduction="20000"/>
          </a:bodyPr>
          <a:lstStyle/>
          <a:p>
            <a:pPr lvl="0"/>
            <a:r>
              <a:rPr lang="en-US" b="1" dirty="0">
                <a:latin typeface="Times New Roman" pitchFamily="18" charset="0"/>
                <a:cs typeface="Times New Roman" pitchFamily="18" charset="0"/>
              </a:rPr>
              <a:t>Pre-existing Condition:  </a:t>
            </a:r>
            <a:r>
              <a:rPr lang="en-US" dirty="0">
                <a:latin typeface="Times New Roman" pitchFamily="18" charset="0"/>
                <a:cs typeface="Times New Roman" pitchFamily="18" charset="0"/>
              </a:rPr>
              <a:t>A health problem that existed before the date your insurance became effective.  Each health insurance company uses its own particular definitions of pre-existing condition.  However, the following statement is in line with most insurance company provisions:  "A pre-existing condition is a medical condition that would cause a normally prudent person to seek treatment during the twelve months prior to the beginning of coverage."</a:t>
            </a:r>
          </a:p>
          <a:p>
            <a:pPr lvl="0"/>
            <a:r>
              <a:rPr lang="en-US" b="1" dirty="0">
                <a:latin typeface="Times New Roman" pitchFamily="18" charset="0"/>
                <a:cs typeface="Times New Roman" pitchFamily="18" charset="0"/>
              </a:rPr>
              <a:t>Managed Care : </a:t>
            </a:r>
            <a:r>
              <a:rPr lang="en-US" dirty="0">
                <a:latin typeface="Times New Roman" pitchFamily="18" charset="0"/>
                <a:cs typeface="Times New Roman" pitchFamily="18" charset="0"/>
              </a:rPr>
              <a:t>medical delivery system that attempts to manage the quality and cost of medical services that individuals receive. Most managed care systems offer HMOs and PPOs that individuals are encouraged to use for their health care services. Some managed care plans attempt to improve health quality, by emphasizing prevention of disease</a:t>
            </a:r>
          </a:p>
          <a:p>
            <a:pPr lvl="0"/>
            <a:r>
              <a:rPr lang="en-US" b="1" dirty="0">
                <a:latin typeface="Times New Roman" pitchFamily="18" charset="0"/>
                <a:cs typeface="Times New Roman" pitchFamily="18" charset="0"/>
              </a:rPr>
              <a:t>Private health insurance : </a:t>
            </a:r>
            <a:r>
              <a:rPr lang="en-US" dirty="0">
                <a:latin typeface="Times New Roman" pitchFamily="18" charset="0"/>
                <a:cs typeface="Times New Roman" pitchFamily="18" charset="0"/>
              </a:rPr>
              <a:t>insurance plans marketed by the private health insurance industry</a:t>
            </a:r>
          </a:p>
          <a:p>
            <a:pPr lvl="0"/>
            <a:r>
              <a:rPr lang="en-US" b="1" dirty="0">
                <a:latin typeface="Times New Roman" pitchFamily="18" charset="0"/>
                <a:cs typeface="Times New Roman" pitchFamily="18" charset="0"/>
              </a:rPr>
              <a:t>Reinsurance : </a:t>
            </a:r>
            <a:r>
              <a:rPr lang="en-US" dirty="0">
                <a:latin typeface="Times New Roman" pitchFamily="18" charset="0"/>
                <a:cs typeface="Times New Roman" pitchFamily="18" charset="0"/>
              </a:rPr>
              <a:t>The practice of insurers transferring portions of risk portfolios to other parties by some form of agreement in order to reduce the likelihood of having to pay a large obligation resulting from an insurance claim. The intent of reinsurance is for an insurance company to reduce the risks associated with underwritten policies by spreading risks across alternative institutions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r>
              <a:rPr lang="en-US" sz="2400" b="1" u="sng" dirty="0">
                <a:latin typeface="Times New Roman" pitchFamily="18" charset="0"/>
                <a:cs typeface="Times New Roman" pitchFamily="18" charset="0"/>
              </a:rPr>
              <a:t>Major Parameters for Maternity and Cataract Coverage</a:t>
            </a:r>
            <a:endParaRPr lang="en-US" sz="2400" dirty="0">
              <a:latin typeface="Times New Roman" pitchFamily="18" charset="0"/>
              <a:cs typeface="Times New Roman" pitchFamily="18" charset="0"/>
            </a:endParaRPr>
          </a:p>
          <a:p>
            <a:pPr lvl="0"/>
            <a:r>
              <a:rPr lang="en-US" sz="2400" b="1" dirty="0">
                <a:latin typeface="Times New Roman" pitchFamily="18" charset="0"/>
                <a:cs typeface="Times New Roman" pitchFamily="18" charset="0"/>
              </a:rPr>
              <a:t>Co payment: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amount you are required to pay for medical care in a fee-for-service plan or preferred provider organization (PPO) after you have met your deductible. The coinsurance rate is usually expressed as a percentage of charges </a:t>
            </a:r>
          </a:p>
          <a:p>
            <a:pPr lvl="0"/>
            <a:r>
              <a:rPr lang="en-US" sz="2400" b="1" dirty="0">
                <a:latin typeface="Times New Roman" pitchFamily="18" charset="0"/>
                <a:cs typeface="Times New Roman" pitchFamily="18" charset="0"/>
              </a:rPr>
              <a:t>Pre Hospitalization Expenses</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Medical Expenses incurred during the period up to 30 days prior to the date of admission, provided that:</a:t>
            </a:r>
          </a:p>
          <a:p>
            <a:r>
              <a:rPr lang="en-US" sz="2400" dirty="0">
                <a:latin typeface="Times New Roman" pitchFamily="18" charset="0"/>
                <a:cs typeface="Times New Roman" pitchFamily="18" charset="0"/>
              </a:rPr>
              <a:t>-such medical expenses are incurred for the same condition for which the insured person’s hospitalization was required.</a:t>
            </a:r>
          </a:p>
          <a:p>
            <a:r>
              <a:rPr lang="en-US" sz="2400" dirty="0">
                <a:latin typeface="Times New Roman" pitchFamily="18" charset="0"/>
                <a:cs typeface="Times New Roman" pitchFamily="18" charset="0"/>
              </a:rPr>
              <a:t>-the inpatient hospitalization claim for such hospitalization is admissible by the insurance company.</a:t>
            </a: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fontScale="32500" lnSpcReduction="20000"/>
          </a:bodyPr>
          <a:lstStyle/>
          <a:p>
            <a:pPr lvl="0"/>
            <a:r>
              <a:rPr lang="en-US" sz="4500" b="1" dirty="0">
                <a:latin typeface="Times New Roman" pitchFamily="18" charset="0"/>
                <a:cs typeface="Times New Roman" pitchFamily="18" charset="0"/>
              </a:rPr>
              <a:t>Post Hospitalization Expenses</a:t>
            </a:r>
            <a:endParaRPr lang="en-US" sz="4500" dirty="0">
              <a:latin typeface="Times New Roman" pitchFamily="18" charset="0"/>
              <a:cs typeface="Times New Roman" pitchFamily="18" charset="0"/>
            </a:endParaRPr>
          </a:p>
          <a:p>
            <a:r>
              <a:rPr lang="en-US" sz="4500" dirty="0">
                <a:latin typeface="Times New Roman" pitchFamily="18" charset="0"/>
                <a:cs typeface="Times New Roman" pitchFamily="18" charset="0"/>
              </a:rPr>
              <a:t>Medical expenses incurred for a period up to 60days from the date of discharge from the hospital , provided that:</a:t>
            </a:r>
          </a:p>
          <a:p>
            <a:r>
              <a:rPr lang="en-US" sz="4500" dirty="0">
                <a:latin typeface="Times New Roman" pitchFamily="18" charset="0"/>
                <a:cs typeface="Times New Roman" pitchFamily="18" charset="0"/>
              </a:rPr>
              <a:t>-Such medical expenses are incurred for the same condition for which the insured person’s hospitalization was required</a:t>
            </a:r>
          </a:p>
          <a:p>
            <a:r>
              <a:rPr lang="en-US" sz="4500" dirty="0">
                <a:latin typeface="Times New Roman" pitchFamily="18" charset="0"/>
                <a:cs typeface="Times New Roman" pitchFamily="18" charset="0"/>
              </a:rPr>
              <a:t>-The inpatient hospitalization claim for such hospitalization is admissible by the insurance company.</a:t>
            </a:r>
          </a:p>
          <a:p>
            <a:pPr lvl="0"/>
            <a:r>
              <a:rPr lang="en-US" sz="4500" b="1" dirty="0">
                <a:latin typeface="Times New Roman" pitchFamily="18" charset="0"/>
                <a:cs typeface="Times New Roman" pitchFamily="18" charset="0"/>
              </a:rPr>
              <a:t>Baby coverage</a:t>
            </a:r>
            <a:endParaRPr lang="en-US" sz="4500" dirty="0">
              <a:latin typeface="Times New Roman" pitchFamily="18" charset="0"/>
              <a:cs typeface="Times New Roman" pitchFamily="18" charset="0"/>
            </a:endParaRPr>
          </a:p>
          <a:p>
            <a:r>
              <a:rPr lang="en-US" sz="4500" dirty="0">
                <a:latin typeface="Times New Roman" pitchFamily="18" charset="0"/>
                <a:cs typeface="Times New Roman" pitchFamily="18" charset="0"/>
              </a:rPr>
              <a:t>Baby covered from day one as part of family 	</a:t>
            </a:r>
          </a:p>
          <a:p>
            <a:pPr lvl="0"/>
            <a:r>
              <a:rPr lang="en-US" sz="4500" b="1" dirty="0">
                <a:latin typeface="Times New Roman" pitchFamily="18" charset="0"/>
                <a:cs typeface="Times New Roman" pitchFamily="18" charset="0"/>
              </a:rPr>
              <a:t>Pre Natal Expenses</a:t>
            </a:r>
            <a:endParaRPr lang="en-US" sz="4500" dirty="0">
              <a:latin typeface="Times New Roman" pitchFamily="18" charset="0"/>
              <a:cs typeface="Times New Roman" pitchFamily="18" charset="0"/>
            </a:endParaRPr>
          </a:p>
          <a:p>
            <a:r>
              <a:rPr lang="en-US" sz="4500" dirty="0">
                <a:latin typeface="Times New Roman" pitchFamily="18" charset="0"/>
                <a:cs typeface="Times New Roman" pitchFamily="18" charset="0"/>
              </a:rPr>
              <a:t>Expenses Occurring or existing before birth</a:t>
            </a:r>
          </a:p>
          <a:p>
            <a:pPr lvl="0"/>
            <a:r>
              <a:rPr lang="en-US" sz="4500" b="1" dirty="0">
                <a:latin typeface="Times New Roman" pitchFamily="18" charset="0"/>
                <a:cs typeface="Times New Roman" pitchFamily="18" charset="0"/>
              </a:rPr>
              <a:t>Post Natal Expenses</a:t>
            </a:r>
            <a:endParaRPr lang="en-US" sz="4500" dirty="0">
              <a:latin typeface="Times New Roman" pitchFamily="18" charset="0"/>
              <a:cs typeface="Times New Roman" pitchFamily="18" charset="0"/>
            </a:endParaRPr>
          </a:p>
          <a:p>
            <a:r>
              <a:rPr lang="en-US" sz="4500" dirty="0">
                <a:latin typeface="Times New Roman" pitchFamily="18" charset="0"/>
                <a:cs typeface="Times New Roman" pitchFamily="18" charset="0"/>
              </a:rPr>
              <a:t>Expenses  occurring or existing after birth.</a:t>
            </a:r>
          </a:p>
          <a:p>
            <a:r>
              <a:rPr lang="en-US" sz="4500" dirty="0">
                <a:latin typeface="Times New Roman" pitchFamily="18" charset="0"/>
                <a:cs typeface="Times New Roman" pitchFamily="18" charset="0"/>
              </a:rPr>
              <a:t> </a:t>
            </a:r>
          </a:p>
          <a:p>
            <a:r>
              <a:rPr lang="en-US" sz="4500" dirty="0">
                <a:latin typeface="Times New Roman" pitchFamily="18" charset="0"/>
                <a:cs typeface="Times New Roman" pitchFamily="18" charset="0"/>
              </a:rPr>
              <a:t>Pre Post Natal Expenses means costs pertaining to ultrasound, regular checkups, doctor’s consultation fee, medicines.</a:t>
            </a:r>
          </a:p>
          <a:p>
            <a:pPr lvl="0"/>
            <a:r>
              <a:rPr lang="en-US" sz="4500" b="1" dirty="0">
                <a:latin typeface="Times New Roman" pitchFamily="18" charset="0"/>
                <a:cs typeface="Times New Roman" pitchFamily="18" charset="0"/>
              </a:rPr>
              <a:t>Pre existing disease/condition</a:t>
            </a:r>
            <a:r>
              <a:rPr lang="en-US" sz="4500" dirty="0">
                <a:latin typeface="Times New Roman" pitchFamily="18" charset="0"/>
                <a:cs typeface="Times New Roman" pitchFamily="18" charset="0"/>
              </a:rPr>
              <a:t> </a:t>
            </a:r>
          </a:p>
          <a:p>
            <a:r>
              <a:rPr lang="en-US" sz="4500" dirty="0">
                <a:latin typeface="Times New Roman" pitchFamily="18" charset="0"/>
                <a:cs typeface="Times New Roman" pitchFamily="18" charset="0"/>
              </a:rPr>
              <a:t>Any condition, ailment or injury or related conditions for which you had signs and symptoms and/or were diagnosed, and/or received medical advice/treatment within 48 months prior to the first policy issued by the insurer.</a:t>
            </a:r>
          </a:p>
          <a:p>
            <a:pPr lvl="0"/>
            <a:r>
              <a:rPr lang="en-US" sz="4500" b="1" dirty="0">
                <a:latin typeface="Times New Roman" pitchFamily="18" charset="0"/>
                <a:cs typeface="Times New Roman" pitchFamily="18" charset="0"/>
              </a:rPr>
              <a:t>Excess clause</a:t>
            </a:r>
            <a:endParaRPr lang="en-US" sz="4500" dirty="0">
              <a:latin typeface="Times New Roman" pitchFamily="18" charset="0"/>
              <a:cs typeface="Times New Roman" pitchFamily="18" charset="0"/>
            </a:endParaRPr>
          </a:p>
          <a:p>
            <a:r>
              <a:rPr lang="en-US" sz="4500" dirty="0">
                <a:latin typeface="Times New Roman" pitchFamily="18" charset="0"/>
                <a:cs typeface="Times New Roman" pitchFamily="18" charset="0"/>
              </a:rPr>
              <a:t>Excess clause means an amount paid by the insured of hospital in patient services and this amount is not paid by the insurer.</a:t>
            </a:r>
          </a:p>
          <a:p>
            <a:pPr lvl="0"/>
            <a:r>
              <a:rPr lang="en-US" sz="4500" b="1" dirty="0">
                <a:latin typeface="Times New Roman" pitchFamily="18" charset="0"/>
                <a:cs typeface="Times New Roman" pitchFamily="18" charset="0"/>
              </a:rPr>
              <a:t>Ambulance charges</a:t>
            </a:r>
            <a:endParaRPr lang="en-US" sz="4500" dirty="0">
              <a:latin typeface="Times New Roman" pitchFamily="18" charset="0"/>
              <a:cs typeface="Times New Roman" pitchFamily="18" charset="0"/>
            </a:endParaRPr>
          </a:p>
          <a:p>
            <a:pPr>
              <a:buNone/>
            </a:pPr>
            <a:r>
              <a:rPr lang="en-US" sz="4500" dirty="0">
                <a:latin typeface="Times New Roman" pitchFamily="18" charset="0"/>
                <a:cs typeface="Times New Roman" pitchFamily="18" charset="0"/>
              </a:rPr>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6096000"/>
          </a:xfrm>
        </p:spPr>
        <p:txBody>
          <a:bodyPr>
            <a:normAutofit fontScale="77500" lnSpcReduction="20000"/>
          </a:bodyPr>
          <a:lstStyle/>
          <a:p>
            <a:r>
              <a:rPr lang="en-US" sz="2900" b="1" u="sng" dirty="0">
                <a:latin typeface="Times New Roman" pitchFamily="18" charset="0"/>
                <a:cs typeface="Times New Roman" pitchFamily="18" charset="0"/>
              </a:rPr>
              <a:t>Project Data</a:t>
            </a:r>
            <a:endParaRPr lang="en-US" sz="2900" dirty="0">
              <a:latin typeface="Times New Roman" pitchFamily="18" charset="0"/>
              <a:cs typeface="Times New Roman" pitchFamily="18" charset="0"/>
            </a:endParaRPr>
          </a:p>
          <a:p>
            <a:r>
              <a:rPr lang="en-US" sz="2900" b="1" dirty="0">
                <a:latin typeface="Times New Roman" pitchFamily="18" charset="0"/>
                <a:cs typeface="Times New Roman" pitchFamily="18" charset="0"/>
              </a:rPr>
              <a:t>Retail Corporate</a:t>
            </a:r>
            <a:endParaRPr lang="en-US"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National :( </a:t>
            </a:r>
            <a:r>
              <a:rPr lang="en-US" sz="2900" dirty="0" err="1">
                <a:latin typeface="Times New Roman" pitchFamily="18" charset="0"/>
                <a:cs typeface="Times New Roman" pitchFamily="18" charset="0"/>
              </a:rPr>
              <a:t>Hilti</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National :( India Bulls)</a:t>
            </a:r>
          </a:p>
          <a:p>
            <a:r>
              <a:rPr lang="en-US" sz="2900" dirty="0">
                <a:latin typeface="Times New Roman" pitchFamily="18" charset="0"/>
                <a:cs typeface="Times New Roman" pitchFamily="18" charset="0"/>
              </a:rPr>
              <a:t>National :(</a:t>
            </a:r>
            <a:r>
              <a:rPr lang="en-US" sz="2900" dirty="0" err="1">
                <a:latin typeface="Times New Roman" pitchFamily="18" charset="0"/>
                <a:cs typeface="Times New Roman" pitchFamily="18" charset="0"/>
              </a:rPr>
              <a:t>Omate</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National :(Colt Technology)</a:t>
            </a:r>
          </a:p>
          <a:p>
            <a:r>
              <a:rPr lang="en-US" sz="2900" dirty="0">
                <a:latin typeface="Times New Roman" pitchFamily="18" charset="0"/>
                <a:cs typeface="Times New Roman" pitchFamily="18" charset="0"/>
              </a:rPr>
              <a:t>Oriental :(</a:t>
            </a:r>
            <a:r>
              <a:rPr lang="en-US" sz="2900" dirty="0" err="1">
                <a:latin typeface="Times New Roman" pitchFamily="18" charset="0"/>
                <a:cs typeface="Times New Roman" pitchFamily="18" charset="0"/>
              </a:rPr>
              <a:t>NMtronics</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Oriental :(GS Engineering)</a:t>
            </a:r>
          </a:p>
          <a:p>
            <a:r>
              <a:rPr lang="en-US" sz="2900" dirty="0">
                <a:latin typeface="Times New Roman" pitchFamily="18" charset="0"/>
                <a:cs typeface="Times New Roman" pitchFamily="18" charset="0"/>
              </a:rPr>
              <a:t>Oriental :(Coromandel)</a:t>
            </a:r>
          </a:p>
          <a:p>
            <a:r>
              <a:rPr lang="en-US" sz="2900" dirty="0">
                <a:latin typeface="Times New Roman" pitchFamily="18" charset="0"/>
                <a:cs typeface="Times New Roman" pitchFamily="18" charset="0"/>
              </a:rPr>
              <a:t>Oriental :(Bank of America)</a:t>
            </a:r>
          </a:p>
          <a:p>
            <a:r>
              <a:rPr lang="en-US" sz="2900" dirty="0">
                <a:latin typeface="Times New Roman" pitchFamily="18" charset="0"/>
                <a:cs typeface="Times New Roman" pitchFamily="18" charset="0"/>
              </a:rPr>
              <a:t>United :( MTNL)</a:t>
            </a:r>
          </a:p>
          <a:p>
            <a:r>
              <a:rPr lang="en-US" sz="2900" dirty="0">
                <a:latin typeface="Times New Roman" pitchFamily="18" charset="0"/>
                <a:cs typeface="Times New Roman" pitchFamily="18" charset="0"/>
              </a:rPr>
              <a:t>United :(Om Logistics)</a:t>
            </a:r>
          </a:p>
          <a:p>
            <a:r>
              <a:rPr lang="en-US" sz="2900" dirty="0">
                <a:latin typeface="Times New Roman" pitchFamily="18" charset="0"/>
                <a:cs typeface="Times New Roman" pitchFamily="18" charset="0"/>
              </a:rPr>
              <a:t>United :(</a:t>
            </a:r>
            <a:r>
              <a:rPr lang="en-US" sz="2900" dirty="0" err="1">
                <a:latin typeface="Times New Roman" pitchFamily="18" charset="0"/>
                <a:cs typeface="Times New Roman" pitchFamily="18" charset="0"/>
              </a:rPr>
              <a:t>Pernod</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United :(Luminous Power)</a:t>
            </a:r>
          </a:p>
          <a:p>
            <a:r>
              <a:rPr lang="en-US" sz="2900" dirty="0">
                <a:latin typeface="Times New Roman" pitchFamily="18" charset="0"/>
                <a:cs typeface="Times New Roman" pitchFamily="18" charset="0"/>
              </a:rPr>
              <a:t>New India :( Oriental Structure)</a:t>
            </a:r>
          </a:p>
          <a:p>
            <a:r>
              <a:rPr lang="en-US" sz="2900" dirty="0">
                <a:latin typeface="Times New Roman" pitchFamily="18" charset="0"/>
                <a:cs typeface="Times New Roman" pitchFamily="18" charset="0"/>
              </a:rPr>
              <a:t>New India :(UT World wide)</a:t>
            </a:r>
          </a:p>
          <a:p>
            <a:r>
              <a:rPr lang="en-US" sz="2900" dirty="0">
                <a:latin typeface="Times New Roman" pitchFamily="18" charset="0"/>
                <a:cs typeface="Times New Roman" pitchFamily="18" charset="0"/>
              </a:rPr>
              <a:t>New India :(Everest Industries)</a:t>
            </a:r>
          </a:p>
          <a:p>
            <a:r>
              <a:rPr lang="en-US" sz="2900" dirty="0">
                <a:latin typeface="Times New Roman" pitchFamily="18" charset="0"/>
                <a:cs typeface="Times New Roman" pitchFamily="18" charset="0"/>
              </a:rPr>
              <a:t>New India :(CSE)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b="1" dirty="0"/>
              <a:t>Private Corporate</a:t>
            </a:r>
            <a:endParaRPr lang="en-US" dirty="0"/>
          </a:p>
          <a:p>
            <a:r>
              <a:rPr lang="en-US" dirty="0" err="1"/>
              <a:t>Bharti</a:t>
            </a:r>
            <a:r>
              <a:rPr lang="en-US" dirty="0"/>
              <a:t> AXA :(IDP Education </a:t>
            </a:r>
            <a:r>
              <a:rPr lang="en-US" dirty="0" err="1"/>
              <a:t>Pvt</a:t>
            </a:r>
            <a:r>
              <a:rPr lang="en-US" dirty="0"/>
              <a:t> Ltd.)</a:t>
            </a:r>
          </a:p>
          <a:p>
            <a:r>
              <a:rPr lang="en-US" dirty="0" err="1"/>
              <a:t>Bharti</a:t>
            </a:r>
            <a:r>
              <a:rPr lang="en-US" dirty="0"/>
              <a:t> AXA :(HI Tech)</a:t>
            </a:r>
          </a:p>
          <a:p>
            <a:r>
              <a:rPr lang="en-US" dirty="0" err="1"/>
              <a:t>Bharti</a:t>
            </a:r>
            <a:r>
              <a:rPr lang="en-US" dirty="0"/>
              <a:t> AXA :(Pinnacle)</a:t>
            </a:r>
          </a:p>
          <a:p>
            <a:r>
              <a:rPr lang="en-US" dirty="0" err="1"/>
              <a:t>Bharti</a:t>
            </a:r>
            <a:r>
              <a:rPr lang="en-US" dirty="0"/>
              <a:t> AXA :(Continental Service Group)</a:t>
            </a:r>
          </a:p>
          <a:p>
            <a:r>
              <a:rPr lang="en-US" dirty="0" err="1"/>
              <a:t>Bharti</a:t>
            </a:r>
            <a:r>
              <a:rPr lang="en-US" dirty="0"/>
              <a:t> AXA :(</a:t>
            </a:r>
            <a:r>
              <a:rPr lang="en-US" dirty="0" err="1"/>
              <a:t>Posco</a:t>
            </a:r>
            <a:r>
              <a:rPr lang="en-US" dirty="0"/>
              <a:t> India)</a:t>
            </a:r>
          </a:p>
          <a:p>
            <a:r>
              <a:rPr lang="en-US" dirty="0" err="1"/>
              <a:t>Bharti</a:t>
            </a:r>
            <a:r>
              <a:rPr lang="en-US" dirty="0"/>
              <a:t> AXA :(Indus Tower)</a:t>
            </a:r>
          </a:p>
          <a:p>
            <a:r>
              <a:rPr lang="en-US" dirty="0"/>
              <a:t>USA :(KEI Industries)</a:t>
            </a:r>
          </a:p>
          <a:p>
            <a:r>
              <a:rPr lang="en-US" dirty="0"/>
              <a:t>USA :(</a:t>
            </a:r>
            <a:r>
              <a:rPr lang="en-US" dirty="0" err="1"/>
              <a:t>Ahartrodt</a:t>
            </a:r>
            <a:r>
              <a:rPr lang="en-US" dirty="0"/>
              <a:t>)</a:t>
            </a:r>
          </a:p>
          <a:p>
            <a:r>
              <a:rPr lang="en-US" dirty="0"/>
              <a:t>ITA :(</a:t>
            </a:r>
            <a:r>
              <a:rPr lang="en-US" dirty="0" err="1"/>
              <a:t>Canara</a:t>
            </a:r>
            <a:r>
              <a:rPr lang="en-US" dirty="0"/>
              <a:t> HSBC)</a:t>
            </a:r>
          </a:p>
          <a:p>
            <a:r>
              <a:rPr lang="en-US" dirty="0"/>
              <a:t>Liberty Videocon :(</a:t>
            </a:r>
            <a:r>
              <a:rPr lang="en-US" dirty="0" err="1"/>
              <a:t>Jaquar</a:t>
            </a:r>
            <a:r>
              <a:rPr lang="en-US" dirty="0"/>
              <a:t> and Company)</a:t>
            </a:r>
          </a:p>
          <a:p>
            <a:r>
              <a:rPr lang="en-US" dirty="0"/>
              <a:t>Liberty Videocon :(Pearson India)</a:t>
            </a:r>
          </a:p>
          <a:p>
            <a:r>
              <a:rPr lang="en-US" dirty="0"/>
              <a:t>Liberty Videocon :(</a:t>
            </a:r>
            <a:r>
              <a:rPr lang="en-US" dirty="0" err="1"/>
              <a:t>Replika</a:t>
            </a:r>
            <a:r>
              <a:rPr lang="en-US" dirty="0"/>
              <a:t> Press)</a:t>
            </a:r>
          </a:p>
          <a:p>
            <a:r>
              <a:rPr lang="en-US" dirty="0"/>
              <a:t>Liberty Videocon :(Genius Consultancy)</a:t>
            </a:r>
          </a:p>
          <a:p>
            <a:pPr>
              <a:buNone/>
            </a:pPr>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CONTENTS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INTRODUCTION</a:t>
            </a:r>
          </a:p>
          <a:p>
            <a:r>
              <a:rPr lang="en-US" sz="2400" dirty="0" smtClean="0">
                <a:latin typeface="Times New Roman" pitchFamily="18" charset="0"/>
                <a:cs typeface="Times New Roman" pitchFamily="18" charset="0"/>
              </a:rPr>
              <a:t>RESEARCH METHODOLOGY</a:t>
            </a:r>
          </a:p>
          <a:p>
            <a:r>
              <a:rPr lang="en-US" sz="2400" dirty="0" smtClean="0">
                <a:latin typeface="Times New Roman" pitchFamily="18" charset="0"/>
                <a:cs typeface="Times New Roman" pitchFamily="18" charset="0"/>
              </a:rPr>
              <a:t>HEALTH INSURANCE</a:t>
            </a:r>
          </a:p>
          <a:p>
            <a:r>
              <a:rPr lang="en-US" sz="2400" dirty="0" smtClean="0">
                <a:latin typeface="Times New Roman" pitchFamily="18" charset="0"/>
                <a:cs typeface="Times New Roman" pitchFamily="18" charset="0"/>
              </a:rPr>
              <a:t>ANALYSIS AND INTERPRETATION</a:t>
            </a:r>
          </a:p>
          <a:p>
            <a:r>
              <a:rPr lang="en-US" sz="2400" dirty="0" smtClean="0">
                <a:latin typeface="Times New Roman" pitchFamily="18" charset="0"/>
                <a:cs typeface="Times New Roman" pitchFamily="18" charset="0"/>
              </a:rPr>
              <a:t>FINDINGS</a:t>
            </a:r>
          </a:p>
          <a:p>
            <a:r>
              <a:rPr lang="en-US" sz="2400" dirty="0" smtClean="0">
                <a:latin typeface="Times New Roman" pitchFamily="18" charset="0"/>
                <a:cs typeface="Times New Roman" pitchFamily="18" charset="0"/>
              </a:rPr>
              <a:t>CONCLUSION</a:t>
            </a:r>
            <a:endParaRPr lang="en-US"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ANALYSIS AND INTERPRETATION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lvl="0"/>
            <a:r>
              <a:rPr lang="en-US" sz="2000" dirty="0">
                <a:latin typeface="Times New Roman" pitchFamily="18" charset="0"/>
                <a:cs typeface="Times New Roman" pitchFamily="18" charset="0"/>
              </a:rPr>
              <a:t>This project contains 29 Retail and Private Corporate policies of which 4 are retail companies namely National, Oriental, United and New India and 4 are private companies namely </a:t>
            </a:r>
            <a:r>
              <a:rPr lang="en-US" sz="2000" dirty="0" err="1">
                <a:latin typeface="Times New Roman" pitchFamily="18" charset="0"/>
                <a:cs typeface="Times New Roman" pitchFamily="18" charset="0"/>
              </a:rPr>
              <a:t>Bharti</a:t>
            </a:r>
            <a:r>
              <a:rPr lang="en-US" sz="2000" dirty="0">
                <a:latin typeface="Times New Roman" pitchFamily="18" charset="0"/>
                <a:cs typeface="Times New Roman" pitchFamily="18" charset="0"/>
              </a:rPr>
              <a:t> AXA, Liberty Videocon, USA AND ITA.</a:t>
            </a:r>
          </a:p>
          <a:p>
            <a:pPr lvl="0"/>
            <a:r>
              <a:rPr lang="en-US" sz="2000" dirty="0">
                <a:latin typeface="Times New Roman" pitchFamily="18" charset="0"/>
                <a:cs typeface="Times New Roman" pitchFamily="18" charset="0"/>
              </a:rPr>
              <a:t>There are 16 retail corporate policies and 13 private corporate policies.</a:t>
            </a:r>
          </a:p>
          <a:p>
            <a:pPr>
              <a:buNone/>
            </a:pPr>
            <a:r>
              <a:rPr lang="en-US" sz="2000" dirty="0">
                <a:latin typeface="Times New Roman" pitchFamily="18" charset="0"/>
                <a:cs typeface="Times New Roman" pitchFamily="18" charset="0"/>
              </a:rPr>
              <a:t> </a:t>
            </a:r>
          </a:p>
          <a:p>
            <a:pPr lvl="0"/>
            <a:r>
              <a:rPr lang="en-US" sz="2000" dirty="0">
                <a:latin typeface="Times New Roman" pitchFamily="18" charset="0"/>
                <a:cs typeface="Times New Roman" pitchFamily="18" charset="0"/>
              </a:rPr>
              <a:t>For cataract coverage two major parameters are taken into consideration</a:t>
            </a:r>
          </a:p>
          <a:p>
            <a:r>
              <a:rPr lang="en-US" sz="2000" dirty="0">
                <a:latin typeface="Times New Roman" pitchFamily="18" charset="0"/>
                <a:cs typeface="Times New Roman" pitchFamily="18" charset="0"/>
              </a:rPr>
              <a:t>-Cataract capping</a:t>
            </a:r>
          </a:p>
          <a:p>
            <a:r>
              <a:rPr lang="en-US" sz="2000" dirty="0">
                <a:latin typeface="Times New Roman" pitchFamily="18" charset="0"/>
                <a:cs typeface="Times New Roman" pitchFamily="18" charset="0"/>
              </a:rPr>
              <a:t>-Co pay</a:t>
            </a:r>
          </a:p>
          <a:p>
            <a:pPr lvl="0"/>
            <a:r>
              <a:rPr lang="en-US" sz="2000" dirty="0">
                <a:latin typeface="Times New Roman" pitchFamily="18" charset="0"/>
                <a:cs typeface="Times New Roman" pitchFamily="18" charset="0"/>
              </a:rPr>
              <a:t>Out of the 29 policies, 21 policies have no capping on Cataract claims and 8 policies have capping on Cataract and 19 policies have no co pay but 10 policies have co pay in their terms and conditions.</a:t>
            </a:r>
          </a:p>
          <a:p>
            <a:pPr lvl="0"/>
            <a:r>
              <a:rPr lang="en-US" sz="2000" dirty="0">
                <a:latin typeface="Times New Roman" pitchFamily="18" charset="0"/>
                <a:cs typeface="Times New Roman" pitchFamily="18" charset="0"/>
              </a:rPr>
              <a:t>In Retail corporate policies 3 policies are capped and 13 have no capping on cataract and 10 are without co pay and 6 policies having co pay(20%) </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fontScale="47500" lnSpcReduction="20000"/>
          </a:bodyPr>
          <a:lstStyle/>
          <a:p>
            <a:pPr lvl="0"/>
            <a:r>
              <a:rPr lang="en-US" sz="3600" dirty="0">
                <a:latin typeface="Times New Roman" pitchFamily="18" charset="0"/>
                <a:cs typeface="Times New Roman" pitchFamily="18" charset="0"/>
              </a:rPr>
              <a:t>In Private corporate policies 8 have no capping and 5 policies have capping and 4 policies have co pay and 9 are without co pay.</a:t>
            </a:r>
          </a:p>
          <a:p>
            <a:r>
              <a:rPr lang="en-US" sz="3600" dirty="0">
                <a:latin typeface="Times New Roman" pitchFamily="18" charset="0"/>
                <a:cs typeface="Times New Roman" pitchFamily="18" charset="0"/>
              </a:rPr>
              <a:t> </a:t>
            </a:r>
          </a:p>
          <a:p>
            <a:pPr lvl="0"/>
            <a:r>
              <a:rPr lang="en-US" sz="3600" dirty="0">
                <a:latin typeface="Times New Roman" pitchFamily="18" charset="0"/>
                <a:cs typeface="Times New Roman" pitchFamily="18" charset="0"/>
              </a:rPr>
              <a:t>For maternity the parameter consider are</a:t>
            </a:r>
          </a:p>
          <a:p>
            <a:r>
              <a:rPr lang="en-US" sz="3600" dirty="0">
                <a:latin typeface="Times New Roman" pitchFamily="18" charset="0"/>
                <a:cs typeface="Times New Roman" pitchFamily="18" charset="0"/>
              </a:rPr>
              <a:t>-Baby coverage</a:t>
            </a:r>
          </a:p>
          <a:p>
            <a:r>
              <a:rPr lang="en-US" sz="3600" dirty="0">
                <a:latin typeface="Times New Roman" pitchFamily="18" charset="0"/>
                <a:cs typeface="Times New Roman" pitchFamily="18" charset="0"/>
              </a:rPr>
              <a:t>-Pre and post natal expenses</a:t>
            </a:r>
          </a:p>
          <a:p>
            <a:r>
              <a:rPr lang="en-US" sz="3600" dirty="0">
                <a:latin typeface="Times New Roman" pitchFamily="18" charset="0"/>
                <a:cs typeface="Times New Roman" pitchFamily="18" charset="0"/>
              </a:rPr>
              <a:t>-Co pay</a:t>
            </a:r>
          </a:p>
          <a:p>
            <a:pPr lvl="0"/>
            <a:r>
              <a:rPr lang="en-US" sz="3600" dirty="0">
                <a:latin typeface="Times New Roman" pitchFamily="18" charset="0"/>
                <a:cs typeface="Times New Roman" pitchFamily="18" charset="0"/>
              </a:rPr>
              <a:t>Baby is covered from day one in all the retail policies and in private, 2 policies not covered the baby in private corporate rest 11 policies have the inclusion of baby coverage. </a:t>
            </a:r>
          </a:p>
          <a:p>
            <a:pPr lvl="0"/>
            <a:r>
              <a:rPr lang="en-US" sz="3600" dirty="0">
                <a:latin typeface="Times New Roman" pitchFamily="18" charset="0"/>
                <a:cs typeface="Times New Roman" pitchFamily="18" charset="0"/>
              </a:rPr>
              <a:t>In retail corporate 12 policies </a:t>
            </a:r>
            <a:r>
              <a:rPr lang="en-US" sz="3600" dirty="0" err="1">
                <a:latin typeface="Times New Roman" pitchFamily="18" charset="0"/>
                <a:cs typeface="Times New Roman" pitchFamily="18" charset="0"/>
              </a:rPr>
              <a:t>donot</a:t>
            </a:r>
            <a:r>
              <a:rPr lang="en-US" sz="3600" dirty="0">
                <a:latin typeface="Times New Roman" pitchFamily="18" charset="0"/>
                <a:cs typeface="Times New Roman" pitchFamily="18" charset="0"/>
              </a:rPr>
              <a:t> bear the pre post natal expenses and in private 8 policies have exclusion of pre post natal expenses.</a:t>
            </a:r>
          </a:p>
          <a:p>
            <a:pPr lvl="0"/>
            <a:r>
              <a:rPr lang="en-US" sz="3600" dirty="0">
                <a:latin typeface="Times New Roman" pitchFamily="18" charset="0"/>
                <a:cs typeface="Times New Roman" pitchFamily="18" charset="0"/>
              </a:rPr>
              <a:t>22 policies in both retail and private corporate have exclusion of co pay for maternity claims.</a:t>
            </a:r>
          </a:p>
          <a:p>
            <a:pPr lvl="0"/>
            <a:r>
              <a:rPr lang="en-US" sz="3600" dirty="0">
                <a:latin typeface="Times New Roman" pitchFamily="18" charset="0"/>
                <a:cs typeface="Times New Roman" pitchFamily="18" charset="0"/>
              </a:rPr>
              <a:t>Common parameters for maternity and cataract</a:t>
            </a:r>
          </a:p>
          <a:p>
            <a:r>
              <a:rPr lang="en-US" sz="3600" dirty="0">
                <a:latin typeface="Times New Roman" pitchFamily="18" charset="0"/>
                <a:cs typeface="Times New Roman" pitchFamily="18" charset="0"/>
              </a:rPr>
              <a:t>-Pre existing condition</a:t>
            </a:r>
          </a:p>
          <a:p>
            <a:r>
              <a:rPr lang="en-US" sz="3600" dirty="0">
                <a:latin typeface="Times New Roman" pitchFamily="18" charset="0"/>
                <a:cs typeface="Times New Roman" pitchFamily="18" charset="0"/>
              </a:rPr>
              <a:t>-Ambulance</a:t>
            </a:r>
          </a:p>
          <a:p>
            <a:r>
              <a:rPr lang="en-US" sz="3600" dirty="0">
                <a:latin typeface="Times New Roman" pitchFamily="18" charset="0"/>
                <a:cs typeface="Times New Roman" pitchFamily="18" charset="0"/>
              </a:rPr>
              <a:t>-Excess clause</a:t>
            </a:r>
          </a:p>
          <a:p>
            <a:pPr lvl="0"/>
            <a:r>
              <a:rPr lang="en-US" sz="3600" dirty="0">
                <a:latin typeface="Times New Roman" pitchFamily="18" charset="0"/>
                <a:cs typeface="Times New Roman" pitchFamily="18" charset="0"/>
              </a:rPr>
              <a:t>Pre existing condition is waived off in all the 29 polices.</a:t>
            </a:r>
          </a:p>
          <a:p>
            <a:pPr lvl="0"/>
            <a:r>
              <a:rPr lang="en-US" sz="3600" dirty="0">
                <a:latin typeface="Times New Roman" pitchFamily="18" charset="0"/>
                <a:cs typeface="Times New Roman" pitchFamily="18" charset="0"/>
              </a:rPr>
              <a:t>6 retail and 11 private policies have inclusion of ambulance charges in their terms and conditions.</a:t>
            </a:r>
          </a:p>
          <a:p>
            <a:pPr lvl="0"/>
            <a:r>
              <a:rPr lang="en-US" sz="3600" dirty="0">
                <a:latin typeface="Times New Roman" pitchFamily="18" charset="0"/>
                <a:cs typeface="Times New Roman" pitchFamily="18" charset="0"/>
              </a:rPr>
              <a:t>Excess clause is not applicable in all the 29 policies.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FINDINGS AND SUGGESTIONS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800" b="1" dirty="0">
                <a:latin typeface="Times New Roman" pitchFamily="18" charset="0"/>
                <a:cs typeface="Times New Roman" pitchFamily="18" charset="0"/>
              </a:rPr>
              <a:t>Retail Corporate Policies</a:t>
            </a:r>
            <a:endParaRPr lang="en-US" sz="2800"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In National </a:t>
            </a:r>
            <a:r>
              <a:rPr lang="en-US" sz="2800" dirty="0" err="1">
                <a:latin typeface="Times New Roman" pitchFamily="18" charset="0"/>
                <a:cs typeface="Times New Roman" pitchFamily="18" charset="0"/>
              </a:rPr>
              <a:t>Hilti</a:t>
            </a:r>
            <a:r>
              <a:rPr lang="en-US" sz="2800" dirty="0">
                <a:latin typeface="Times New Roman" pitchFamily="18" charset="0"/>
                <a:cs typeface="Times New Roman" pitchFamily="18" charset="0"/>
              </a:rPr>
              <a:t> and India bulls corporate covered 7 parameters out of 8 for both cataract and maternity.</a:t>
            </a:r>
          </a:p>
          <a:p>
            <a:pPr lvl="0"/>
            <a:r>
              <a:rPr lang="en-US" sz="2800" dirty="0">
                <a:latin typeface="Times New Roman" pitchFamily="18" charset="0"/>
                <a:cs typeface="Times New Roman" pitchFamily="18" charset="0"/>
              </a:rPr>
              <a:t>In Oriental </a:t>
            </a:r>
            <a:r>
              <a:rPr lang="en-US" sz="2800" dirty="0" err="1">
                <a:latin typeface="Times New Roman" pitchFamily="18" charset="0"/>
                <a:cs typeface="Times New Roman" pitchFamily="18" charset="0"/>
              </a:rPr>
              <a:t>NMtronics</a:t>
            </a:r>
            <a:r>
              <a:rPr lang="en-US" sz="2800" dirty="0">
                <a:latin typeface="Times New Roman" pitchFamily="18" charset="0"/>
                <a:cs typeface="Times New Roman" pitchFamily="18" charset="0"/>
              </a:rPr>
              <a:t> corporate  covering 7 parameters both for cataract and maternity.</a:t>
            </a:r>
          </a:p>
          <a:p>
            <a:pPr lvl="0"/>
            <a:r>
              <a:rPr lang="en-US" sz="2800" dirty="0">
                <a:latin typeface="Times New Roman" pitchFamily="18" charset="0"/>
                <a:cs typeface="Times New Roman" pitchFamily="18" charset="0"/>
              </a:rPr>
              <a:t>In United Om Logistics and </a:t>
            </a:r>
            <a:r>
              <a:rPr lang="en-US" sz="2800" dirty="0" err="1">
                <a:latin typeface="Times New Roman" pitchFamily="18" charset="0"/>
                <a:cs typeface="Times New Roman" pitchFamily="18" charset="0"/>
              </a:rPr>
              <a:t>Pernod</a:t>
            </a:r>
            <a:r>
              <a:rPr lang="en-US" sz="2800" dirty="0">
                <a:latin typeface="Times New Roman" pitchFamily="18" charset="0"/>
                <a:cs typeface="Times New Roman" pitchFamily="18" charset="0"/>
              </a:rPr>
              <a:t> covering 6 parameters.</a:t>
            </a:r>
          </a:p>
          <a:p>
            <a:pPr lvl="0"/>
            <a:r>
              <a:rPr lang="en-US" sz="2800" dirty="0">
                <a:latin typeface="Times New Roman" pitchFamily="18" charset="0"/>
                <a:cs typeface="Times New Roman" pitchFamily="18" charset="0"/>
              </a:rPr>
              <a:t>In New India Oriental structure covers 7 parameters for both maternity and cataract.</a:t>
            </a:r>
          </a:p>
          <a:p>
            <a:pPr>
              <a:buNone/>
            </a:pPr>
            <a:r>
              <a:rPr lang="en-US" sz="2800" dirty="0">
                <a:latin typeface="Times New Roman" pitchFamily="18" charset="0"/>
                <a:cs typeface="Times New Roman" pitchFamily="18" charset="0"/>
              </a:rPr>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1371600"/>
            <a:ext cx="8229600" cy="4754563"/>
          </a:xfrm>
        </p:spPr>
        <p:txBody>
          <a:bodyPr/>
          <a:lstStyle/>
          <a:p>
            <a:r>
              <a:rPr lang="en-US" sz="2400" b="1" dirty="0">
                <a:latin typeface="Times New Roman" pitchFamily="18" charset="0"/>
                <a:cs typeface="Times New Roman" pitchFamily="18" charset="0"/>
              </a:rPr>
              <a:t>Private Corporate Policies</a:t>
            </a:r>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In </a:t>
            </a:r>
            <a:r>
              <a:rPr lang="en-US" sz="2400" dirty="0" err="1">
                <a:latin typeface="Times New Roman" pitchFamily="18" charset="0"/>
                <a:cs typeface="Times New Roman" pitchFamily="18" charset="0"/>
              </a:rPr>
              <a:t>Bharti</a:t>
            </a:r>
            <a:r>
              <a:rPr lang="en-US" sz="2400" dirty="0">
                <a:latin typeface="Times New Roman" pitchFamily="18" charset="0"/>
                <a:cs typeface="Times New Roman" pitchFamily="18" charset="0"/>
              </a:rPr>
              <a:t> AXA </a:t>
            </a:r>
            <a:r>
              <a:rPr lang="en-US" sz="2400" dirty="0" err="1">
                <a:latin typeface="Times New Roman" pitchFamily="18" charset="0"/>
                <a:cs typeface="Times New Roman" pitchFamily="18" charset="0"/>
              </a:rPr>
              <a:t>Posco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india</a:t>
            </a:r>
            <a:r>
              <a:rPr lang="en-US" sz="2400" dirty="0">
                <a:latin typeface="Times New Roman" pitchFamily="18" charset="0"/>
                <a:cs typeface="Times New Roman" pitchFamily="18" charset="0"/>
              </a:rPr>
              <a:t> corporate covers all the 8 parameters for maternity and cataract.</a:t>
            </a:r>
          </a:p>
          <a:p>
            <a:pPr lvl="0"/>
            <a:r>
              <a:rPr lang="en-US" sz="2400" dirty="0">
                <a:latin typeface="Times New Roman" pitchFamily="18" charset="0"/>
                <a:cs typeface="Times New Roman" pitchFamily="18" charset="0"/>
              </a:rPr>
              <a:t>In USA </a:t>
            </a:r>
            <a:r>
              <a:rPr lang="en-US" sz="2400" dirty="0" err="1">
                <a:latin typeface="Times New Roman" pitchFamily="18" charset="0"/>
                <a:cs typeface="Times New Roman" pitchFamily="18" charset="0"/>
              </a:rPr>
              <a:t>Ahartrodt</a:t>
            </a:r>
            <a:r>
              <a:rPr lang="en-US" sz="2400" dirty="0">
                <a:latin typeface="Times New Roman" pitchFamily="18" charset="0"/>
                <a:cs typeface="Times New Roman" pitchFamily="18" charset="0"/>
              </a:rPr>
              <a:t> and in LVA </a:t>
            </a:r>
            <a:r>
              <a:rPr lang="en-US" sz="2400" dirty="0" err="1">
                <a:latin typeface="Times New Roman" pitchFamily="18" charset="0"/>
                <a:cs typeface="Times New Roman" pitchFamily="18" charset="0"/>
              </a:rPr>
              <a:t>Jaquar</a:t>
            </a:r>
            <a:r>
              <a:rPr lang="en-US" sz="2400" dirty="0">
                <a:latin typeface="Times New Roman" pitchFamily="18" charset="0"/>
                <a:cs typeface="Times New Roman" pitchFamily="18" charset="0"/>
              </a:rPr>
              <a:t> and company covering 7 parameters for maternity and cataract.</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INTRODUCTION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sz="2800" b="1" dirty="0" err="1">
                <a:latin typeface="Times New Roman" pitchFamily="18" charset="0"/>
                <a:cs typeface="Times New Roman" pitchFamily="18" charset="0"/>
              </a:rPr>
              <a:t>Vipul</a:t>
            </a:r>
            <a:r>
              <a:rPr lang="en-US" sz="2800" b="1" dirty="0">
                <a:latin typeface="Times New Roman" pitchFamily="18" charset="0"/>
                <a:cs typeface="Times New Roman" pitchFamily="18" charset="0"/>
              </a:rPr>
              <a:t> Med Corp TPA Pvt. Ltd.</a:t>
            </a:r>
            <a:r>
              <a:rPr lang="en-US" sz="2800" dirty="0">
                <a:latin typeface="Times New Roman" pitchFamily="18" charset="0"/>
                <a:cs typeface="Times New Roman" pitchFamily="18" charset="0"/>
              </a:rPr>
              <a:t>, is an ISO 9001:2000 certified and  an IRDA Licensed, Third Party Administrator (Health), engaged in following services </a:t>
            </a:r>
          </a:p>
          <a:p>
            <a:pPr lvl="1"/>
            <a:r>
              <a:rPr lang="en-US" b="1" dirty="0">
                <a:latin typeface="Times New Roman" pitchFamily="18" charset="0"/>
                <a:cs typeface="Times New Roman" pitchFamily="18" charset="0"/>
              </a:rPr>
              <a:t>Cashless</a:t>
            </a:r>
            <a:r>
              <a:rPr lang="en-US" dirty="0">
                <a:latin typeface="Times New Roman" pitchFamily="18" charset="0"/>
                <a:cs typeface="Times New Roman" pitchFamily="18" charset="0"/>
              </a:rPr>
              <a:t> Medical Service Facilitation at Network Hospitals up to limit authorized by Hospitalization Insurance.</a:t>
            </a:r>
          </a:p>
          <a:p>
            <a:pPr lvl="1"/>
            <a:r>
              <a:rPr lang="en-US" b="1" dirty="0">
                <a:latin typeface="Times New Roman" pitchFamily="18" charset="0"/>
                <a:cs typeface="Times New Roman" pitchFamily="18" charset="0"/>
              </a:rPr>
              <a:t>Claim processing</a:t>
            </a:r>
            <a:r>
              <a:rPr lang="en-US" dirty="0">
                <a:latin typeface="Times New Roman" pitchFamily="18" charset="0"/>
                <a:cs typeface="Times New Roman" pitchFamily="18" charset="0"/>
              </a:rPr>
              <a:t> and reimbursement, for non network Hospitals</a:t>
            </a:r>
          </a:p>
          <a:p>
            <a:pPr lvl="1"/>
            <a:r>
              <a:rPr lang="en-US" b="1" dirty="0">
                <a:latin typeface="Times New Roman" pitchFamily="18" charset="0"/>
                <a:cs typeface="Times New Roman" pitchFamily="18" charset="0"/>
              </a:rPr>
              <a:t>Enrollment</a:t>
            </a:r>
            <a:r>
              <a:rPr lang="en-US" dirty="0">
                <a:latin typeface="Times New Roman" pitchFamily="18" charset="0"/>
                <a:cs typeface="Times New Roman" pitchFamily="18" charset="0"/>
              </a:rPr>
              <a:t> of data and Health Card issuance to Insured.</a:t>
            </a:r>
          </a:p>
          <a:p>
            <a:pPr lvl="1"/>
            <a:r>
              <a:rPr lang="en-US" b="1" dirty="0">
                <a:latin typeface="Times New Roman" pitchFamily="18" charset="0"/>
                <a:cs typeface="Times New Roman" pitchFamily="18" charset="0"/>
              </a:rPr>
              <a:t>Online assistance</a:t>
            </a:r>
            <a:r>
              <a:rPr lang="en-US" dirty="0">
                <a:latin typeface="Times New Roman" pitchFamily="18" charset="0"/>
                <a:cs typeface="Times New Roman" pitchFamily="18" charset="0"/>
              </a:rPr>
              <a:t> to Insured during hospitalization .</a:t>
            </a:r>
          </a:p>
          <a:p>
            <a:pPr lvl="1"/>
            <a:r>
              <a:rPr lang="en-US" b="1" dirty="0">
                <a:latin typeface="Times New Roman" pitchFamily="18" charset="0"/>
                <a:cs typeface="Times New Roman" pitchFamily="18" charset="0"/>
              </a:rPr>
              <a:t>MIS/Reports</a:t>
            </a:r>
            <a:r>
              <a:rPr lang="en-US" dirty="0">
                <a:latin typeface="Times New Roman" pitchFamily="18" charset="0"/>
                <a:cs typeface="Times New Roman" pitchFamily="18" charset="0"/>
              </a:rPr>
              <a:t> (online/offline) to Insurance co and Insured.</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CONCLUSION</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lvl="0"/>
            <a:r>
              <a:rPr lang="en-US" dirty="0" err="1">
                <a:latin typeface="Times New Roman" pitchFamily="18" charset="0"/>
                <a:cs typeface="Times New Roman" pitchFamily="18" charset="0"/>
              </a:rPr>
              <a:t>Bharti</a:t>
            </a:r>
            <a:r>
              <a:rPr lang="en-US" dirty="0">
                <a:latin typeface="Times New Roman" pitchFamily="18" charset="0"/>
                <a:cs typeface="Times New Roman" pitchFamily="18" charset="0"/>
              </a:rPr>
              <a:t> AXA </a:t>
            </a:r>
            <a:r>
              <a:rPr lang="en-US" dirty="0" err="1">
                <a:latin typeface="Times New Roman" pitchFamily="18" charset="0"/>
                <a:cs typeface="Times New Roman" pitchFamily="18" charset="0"/>
              </a:rPr>
              <a:t>Posco</a:t>
            </a:r>
            <a:r>
              <a:rPr lang="en-US" dirty="0">
                <a:latin typeface="Times New Roman" pitchFamily="18" charset="0"/>
                <a:cs typeface="Times New Roman" pitchFamily="18" charset="0"/>
              </a:rPr>
              <a:t> corporate policy stood in first rank by covering all the 8 parameters for maternity and cataract coverage.</a:t>
            </a:r>
          </a:p>
          <a:p>
            <a:pPr lvl="0"/>
            <a:r>
              <a:rPr lang="en-US" dirty="0">
                <a:latin typeface="Times New Roman" pitchFamily="18" charset="0"/>
                <a:cs typeface="Times New Roman" pitchFamily="18" charset="0"/>
              </a:rPr>
              <a:t>In Retail Corporate </a:t>
            </a:r>
            <a:r>
              <a:rPr lang="en-US" dirty="0" err="1">
                <a:latin typeface="Times New Roman" pitchFamily="18" charset="0"/>
                <a:cs typeface="Times New Roman" pitchFamily="18" charset="0"/>
              </a:rPr>
              <a:t>Hilti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NMtronics</a:t>
            </a:r>
            <a:r>
              <a:rPr lang="en-US" dirty="0">
                <a:latin typeface="Times New Roman" pitchFamily="18" charset="0"/>
                <a:cs typeface="Times New Roman" pitchFamily="18" charset="0"/>
              </a:rPr>
              <a:t>, India Bulls and Oriental Structure stood in second rank by covering 7 parameters out of 8.</a:t>
            </a:r>
          </a:p>
          <a:p>
            <a:pPr lvl="0"/>
            <a:r>
              <a:rPr lang="en-US" dirty="0">
                <a:latin typeface="Times New Roman" pitchFamily="18" charset="0"/>
                <a:cs typeface="Times New Roman" pitchFamily="18" charset="0"/>
              </a:rPr>
              <a:t>In Private Corporate Indus Tower, </a:t>
            </a:r>
            <a:r>
              <a:rPr lang="en-US" dirty="0" err="1">
                <a:latin typeface="Times New Roman" pitchFamily="18" charset="0"/>
                <a:cs typeface="Times New Roman" pitchFamily="18" charset="0"/>
              </a:rPr>
              <a:t>Ahartrodt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Canara</a:t>
            </a:r>
            <a:r>
              <a:rPr lang="en-US" dirty="0">
                <a:latin typeface="Times New Roman" pitchFamily="18" charset="0"/>
                <a:cs typeface="Times New Roman" pitchFamily="18" charset="0"/>
              </a:rPr>
              <a:t> HSBC and </a:t>
            </a:r>
            <a:r>
              <a:rPr lang="en-US" dirty="0" err="1">
                <a:latin typeface="Times New Roman" pitchFamily="18" charset="0"/>
                <a:cs typeface="Times New Roman" pitchFamily="18" charset="0"/>
              </a:rPr>
              <a:t>Jaquar</a:t>
            </a:r>
            <a:r>
              <a:rPr lang="en-US" dirty="0">
                <a:latin typeface="Times New Roman" pitchFamily="18" charset="0"/>
                <a:cs typeface="Times New Roman" pitchFamily="18" charset="0"/>
              </a:rPr>
              <a:t> &amp; Company stood in second rank by covering 7 parameters.</a:t>
            </a:r>
          </a:p>
          <a:p>
            <a:pPr lvl="0"/>
            <a:r>
              <a:rPr lang="en-US" dirty="0">
                <a:latin typeface="Times New Roman" pitchFamily="18" charset="0"/>
                <a:cs typeface="Times New Roman" pitchFamily="18" charset="0"/>
              </a:rPr>
              <a:t>In Retail Corporate Om Logistics and </a:t>
            </a:r>
            <a:r>
              <a:rPr lang="en-US" dirty="0" err="1">
                <a:latin typeface="Times New Roman" pitchFamily="18" charset="0"/>
                <a:cs typeface="Times New Roman" pitchFamily="18" charset="0"/>
              </a:rPr>
              <a:t>Pernod</a:t>
            </a:r>
            <a:r>
              <a:rPr lang="en-US" dirty="0">
                <a:latin typeface="Times New Roman" pitchFamily="18" charset="0"/>
                <a:cs typeface="Times New Roman" pitchFamily="18" charset="0"/>
              </a:rPr>
              <a:t> stood in third rank by covering 6 parameters out of 8.</a:t>
            </a:r>
          </a:p>
          <a:p>
            <a:pPr lvl="0"/>
            <a:r>
              <a:rPr lang="en-US" dirty="0">
                <a:latin typeface="Times New Roman" pitchFamily="18" charset="0"/>
                <a:cs typeface="Times New Roman" pitchFamily="18" charset="0"/>
              </a:rPr>
              <a:t>In Private Corporate </a:t>
            </a:r>
            <a:r>
              <a:rPr lang="en-US" dirty="0" err="1">
                <a:latin typeface="Times New Roman" pitchFamily="18" charset="0"/>
                <a:cs typeface="Times New Roman" pitchFamily="18" charset="0"/>
              </a:rPr>
              <a:t>Replika</a:t>
            </a:r>
            <a:r>
              <a:rPr lang="en-US" dirty="0">
                <a:latin typeface="Times New Roman" pitchFamily="18" charset="0"/>
                <a:cs typeface="Times New Roman" pitchFamily="18" charset="0"/>
              </a:rPr>
              <a:t> Press stood in third rank by covering 6 parameters.</a:t>
            </a:r>
          </a:p>
          <a:p>
            <a:pPr lvl="0"/>
            <a:r>
              <a:rPr lang="en-US" dirty="0" err="1">
                <a:latin typeface="Times New Roman" pitchFamily="18" charset="0"/>
                <a:cs typeface="Times New Roman" pitchFamily="18" charset="0"/>
              </a:rPr>
              <a:t>Bharti</a:t>
            </a:r>
            <a:r>
              <a:rPr lang="en-US" dirty="0">
                <a:latin typeface="Times New Roman" pitchFamily="18" charset="0"/>
                <a:cs typeface="Times New Roman" pitchFamily="18" charset="0"/>
              </a:rPr>
              <a:t> AXA Hi Tech stood last by covering only 3 parameters out of 8 parameters. </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buNone/>
            </a:pPr>
            <a:r>
              <a:rPr lang="en-US" dirty="0" smtClean="0"/>
              <a:t>                          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n-US" sz="2400" b="1" dirty="0" err="1">
                <a:latin typeface="Times New Roman" pitchFamily="18" charset="0"/>
                <a:cs typeface="Times New Roman" pitchFamily="18" charset="0"/>
              </a:rPr>
              <a:t>Vipul</a:t>
            </a:r>
            <a:r>
              <a:rPr lang="en-US" sz="2400" b="1" dirty="0">
                <a:latin typeface="Times New Roman" pitchFamily="18" charset="0"/>
                <a:cs typeface="Times New Roman" pitchFamily="18" charset="0"/>
              </a:rPr>
              <a:t> Med Corp TPA</a:t>
            </a:r>
            <a:r>
              <a:rPr lang="en-US" sz="2400" dirty="0">
                <a:latin typeface="Times New Roman" pitchFamily="18" charset="0"/>
                <a:cs typeface="Times New Roman" pitchFamily="18" charset="0"/>
              </a:rPr>
              <a:t> is one of the leading players in servicing mass policies and offers following services</a:t>
            </a:r>
          </a:p>
          <a:p>
            <a:pPr lvl="0"/>
            <a:r>
              <a:rPr lang="en-US" sz="2400" dirty="0">
                <a:latin typeface="Times New Roman" pitchFamily="18" charset="0"/>
                <a:cs typeface="Times New Roman" pitchFamily="18" charset="0"/>
              </a:rPr>
              <a:t>Finalization of enrollment and transaction software</a:t>
            </a:r>
          </a:p>
          <a:p>
            <a:pPr lvl="0"/>
            <a:r>
              <a:rPr lang="en-US" sz="2400" dirty="0">
                <a:latin typeface="Times New Roman" pitchFamily="18" charset="0"/>
                <a:cs typeface="Times New Roman" pitchFamily="18" charset="0"/>
              </a:rPr>
              <a:t>IEC/Scheme campaign and mobilization.</a:t>
            </a:r>
          </a:p>
          <a:p>
            <a:pPr lvl="0"/>
            <a:r>
              <a:rPr lang="en-US" sz="2400" dirty="0">
                <a:latin typeface="Times New Roman" pitchFamily="18" charset="0"/>
                <a:cs typeface="Times New Roman" pitchFamily="18" charset="0"/>
              </a:rPr>
              <a:t>On site personalization and issuance of smart cards</a:t>
            </a:r>
          </a:p>
          <a:p>
            <a:pPr lvl="0"/>
            <a:r>
              <a:rPr lang="en-US" sz="2400" dirty="0">
                <a:latin typeface="Times New Roman" pitchFamily="18" charset="0"/>
                <a:cs typeface="Times New Roman" pitchFamily="18" charset="0"/>
              </a:rPr>
              <a:t>Hospital empanelment and Transaction software installation and training</a:t>
            </a:r>
          </a:p>
          <a:p>
            <a:pPr lvl="0"/>
            <a:r>
              <a:rPr lang="en-US" sz="2400" dirty="0">
                <a:latin typeface="Times New Roman" pitchFamily="18" charset="0"/>
                <a:cs typeface="Times New Roman" pitchFamily="18" charset="0"/>
              </a:rPr>
              <a:t>Cashless benefits to Insured.</a:t>
            </a:r>
          </a:p>
          <a:p>
            <a:pPr lvl="0"/>
            <a:r>
              <a:rPr lang="en-US" sz="2400" dirty="0">
                <a:latin typeface="Times New Roman" pitchFamily="18" charset="0"/>
                <a:cs typeface="Times New Roman" pitchFamily="18" charset="0"/>
              </a:rPr>
              <a:t>Data Upload/MIS</a:t>
            </a:r>
          </a:p>
          <a:p>
            <a:pPr lvl="0"/>
            <a:r>
              <a:rPr lang="en-US" sz="2400" dirty="0">
                <a:latin typeface="Times New Roman" pitchFamily="18" charset="0"/>
                <a:cs typeface="Times New Roman" pitchFamily="18" charset="0"/>
              </a:rPr>
              <a:t>24/7 help and maintenance of </a:t>
            </a:r>
            <a:r>
              <a:rPr lang="en-US" sz="2400" dirty="0" err="1">
                <a:latin typeface="Times New Roman" pitchFamily="18" charset="0"/>
                <a:cs typeface="Times New Roman" pitchFamily="18" charset="0"/>
              </a:rPr>
              <a:t>Distt</a:t>
            </a:r>
            <a:r>
              <a:rPr lang="en-US" sz="2400" dirty="0">
                <a:latin typeface="Times New Roman" pitchFamily="18" charset="0"/>
                <a:cs typeface="Times New Roman" pitchFamily="18" charset="0"/>
              </a:rPr>
              <a:t>. offices/Kiosks</a:t>
            </a: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b="1" dirty="0">
                <a:latin typeface="Times New Roman" pitchFamily="18" charset="0"/>
                <a:cs typeface="Times New Roman" pitchFamily="18" charset="0"/>
              </a:rPr>
              <a:t>Claim settlement</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b="1" dirty="0"/>
              <a:t> Discharge vouchers 	</a:t>
            </a:r>
            <a:endParaRPr lang="en-US" dirty="0"/>
          </a:p>
          <a:p>
            <a:r>
              <a:rPr lang="en-US" dirty="0"/>
              <a:t>(Will be issued to the Insured giving details of claimed amount, settled amount, bank deductions along with reasons. Insured to mention A/c number in the discharge voucher )</a:t>
            </a:r>
            <a:r>
              <a:rPr lang="en-US" b="1" dirty="0" smtClean="0"/>
              <a:t>                                                                                                     </a:t>
            </a:r>
            <a:endParaRPr lang="en-US" dirty="0"/>
          </a:p>
          <a:p>
            <a:pPr>
              <a:buNone/>
            </a:pPr>
            <a:r>
              <a:rPr lang="en-US" b="1" dirty="0"/>
              <a:t> </a:t>
            </a:r>
            <a:endParaRPr lang="en-US" dirty="0"/>
          </a:p>
          <a:p>
            <a:pPr>
              <a:buNone/>
            </a:pPr>
            <a:endParaRPr lang="en-US" dirty="0"/>
          </a:p>
          <a:p>
            <a:pPr>
              <a:buNone/>
            </a:pPr>
            <a:r>
              <a:rPr lang="en-US" b="1" dirty="0"/>
              <a:t> </a:t>
            </a:r>
            <a:endParaRPr lang="en-US" dirty="0"/>
          </a:p>
          <a:p>
            <a:r>
              <a:rPr lang="en-US" dirty="0"/>
              <a:t>Cashless  </a:t>
            </a:r>
            <a:r>
              <a:rPr lang="en-US" dirty="0" smtClean="0"/>
              <a:t>                                                                        Reimbursement</a:t>
            </a:r>
          </a:p>
          <a:p>
            <a:pPr>
              <a:buNone/>
            </a:pPr>
            <a:r>
              <a:rPr lang="en-US" dirty="0"/>
              <a:t> </a:t>
            </a:r>
            <a:r>
              <a:rPr lang="en-US" dirty="0" smtClean="0"/>
              <a:t>                                                                                                </a:t>
            </a:r>
            <a:endParaRPr lang="en-US" dirty="0"/>
          </a:p>
          <a:p>
            <a:r>
              <a:rPr lang="en-US" dirty="0"/>
              <a:t>Hospital bills are settled directly </a:t>
            </a:r>
            <a:r>
              <a:rPr lang="en-US" dirty="0" smtClean="0"/>
              <a:t>                     </a:t>
            </a:r>
            <a:r>
              <a:rPr lang="en-US" dirty="0" err="1" smtClean="0"/>
              <a:t>Cheque</a:t>
            </a:r>
            <a:r>
              <a:rPr lang="en-US" dirty="0" smtClean="0"/>
              <a:t> </a:t>
            </a:r>
            <a:r>
              <a:rPr lang="en-US" dirty="0"/>
              <a:t>is </a:t>
            </a:r>
            <a:r>
              <a:rPr lang="en-US" dirty="0" smtClean="0"/>
              <a:t>dispatched</a:t>
            </a:r>
          </a:p>
          <a:p>
            <a:pPr>
              <a:buNone/>
            </a:pPr>
            <a:r>
              <a:rPr lang="en-US" dirty="0" smtClean="0"/>
              <a:t>                                                                                to the insured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International Ventures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sz="3100" dirty="0" err="1">
                <a:latin typeface="Times New Roman" pitchFamily="18" charset="0"/>
                <a:cs typeface="Times New Roman" pitchFamily="18" charset="0"/>
              </a:rPr>
              <a:t>Vipul</a:t>
            </a:r>
            <a:r>
              <a:rPr lang="en-US" sz="3100" dirty="0">
                <a:latin typeface="Times New Roman" pitchFamily="18" charset="0"/>
                <a:cs typeface="Times New Roman" pitchFamily="18" charset="0"/>
              </a:rPr>
              <a:t> Group is in the process of integrating its Medical Network all over Asian and Gulf region and has set up following affiliates.</a:t>
            </a:r>
          </a:p>
          <a:p>
            <a:pPr lvl="0"/>
            <a:r>
              <a:rPr lang="en-US" sz="3100" dirty="0">
                <a:latin typeface="Times New Roman" pitchFamily="18" charset="0"/>
                <a:cs typeface="Times New Roman" pitchFamily="18" charset="0"/>
              </a:rPr>
              <a:t>Muscat (Oman) : JV company , </a:t>
            </a:r>
            <a:r>
              <a:rPr lang="en-US" sz="3100" dirty="0" err="1">
                <a:latin typeface="Times New Roman" pitchFamily="18" charset="0"/>
                <a:cs typeface="Times New Roman" pitchFamily="18" charset="0"/>
              </a:rPr>
              <a:t>Vipul</a:t>
            </a:r>
            <a:r>
              <a:rPr lang="en-US" sz="3100" dirty="0">
                <a:latin typeface="Times New Roman" pitchFamily="18" charset="0"/>
                <a:cs typeface="Times New Roman" pitchFamily="18" charset="0"/>
              </a:rPr>
              <a:t> Better Care Management services LLC. Offers TPA services and Health Tourism in Oman and entire Gulf countries.</a:t>
            </a:r>
          </a:p>
          <a:p>
            <a:pPr lvl="0"/>
            <a:r>
              <a:rPr lang="en-US" sz="3100" dirty="0">
                <a:latin typeface="Times New Roman" pitchFamily="18" charset="0"/>
                <a:cs typeface="Times New Roman" pitchFamily="18" charset="0"/>
              </a:rPr>
              <a:t>Dubai (UAE) : </a:t>
            </a:r>
            <a:r>
              <a:rPr lang="en-US" sz="3100" dirty="0" err="1">
                <a:latin typeface="Times New Roman" pitchFamily="18" charset="0"/>
                <a:cs typeface="Times New Roman" pitchFamily="18" charset="0"/>
              </a:rPr>
              <a:t>Vipul</a:t>
            </a:r>
            <a:r>
              <a:rPr lang="en-US" sz="3100" dirty="0">
                <a:latin typeface="Times New Roman" pitchFamily="18" charset="0"/>
                <a:cs typeface="Times New Roman" pitchFamily="18" charset="0"/>
              </a:rPr>
              <a:t> Med Care our associate Company has launched its set up in Dubai and is starting office in Abu Dhabi soon.</a:t>
            </a:r>
          </a:p>
          <a:p>
            <a:r>
              <a:rPr lang="en-US" sz="3100" dirty="0">
                <a:latin typeface="Times New Roman" pitchFamily="18" charset="0"/>
                <a:cs typeface="Times New Roman" pitchFamily="18" charset="0"/>
              </a:rPr>
              <a:t>Malaysia : With M/s </a:t>
            </a:r>
            <a:r>
              <a:rPr lang="en-US" sz="3100" dirty="0" err="1">
                <a:latin typeface="Times New Roman" pitchFamily="18" charset="0"/>
                <a:cs typeface="Times New Roman" pitchFamily="18" charset="0"/>
              </a:rPr>
              <a:t>Compu</a:t>
            </a:r>
            <a:r>
              <a:rPr lang="en-US" sz="3100" dirty="0">
                <a:latin typeface="Times New Roman" pitchFamily="18" charset="0"/>
                <a:cs typeface="Times New Roman" pitchFamily="18" charset="0"/>
              </a:rPr>
              <a:t> Med Services, a leading local TPA. We are in the process of  Health Care Facilitation and Medical  Tourism in Malaysia, Singapore and Thailand.</a:t>
            </a:r>
          </a:p>
          <a:p>
            <a:pPr>
              <a:buNone/>
            </a:pPr>
            <a:r>
              <a:rPr lang="en-US" sz="3100" dirty="0">
                <a:latin typeface="Times New Roman" pitchFamily="18" charset="0"/>
                <a:cs typeface="Times New Roman" pitchFamily="18" charset="0"/>
              </a:rPr>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RESEARCH  METHODOLOGY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600" b="1" u="sng" dirty="0">
                <a:latin typeface="Times New Roman" pitchFamily="18" charset="0"/>
                <a:cs typeface="Times New Roman" pitchFamily="18" charset="0"/>
              </a:rPr>
              <a:t>Research Question</a:t>
            </a:r>
            <a:endParaRPr lang="en-US" sz="2600" dirty="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Which one is the best health insurance policy available in the market for Maternity and Cataract coverage?”</a:t>
            </a:r>
          </a:p>
          <a:p>
            <a:pPr>
              <a:buNone/>
            </a:pPr>
            <a:r>
              <a:rPr lang="en-US" sz="2600" dirty="0">
                <a:latin typeface="Times New Roman" pitchFamily="18" charset="0"/>
                <a:cs typeface="Times New Roman" pitchFamily="18" charset="0"/>
              </a:rPr>
              <a:t> </a:t>
            </a:r>
          </a:p>
          <a:p>
            <a:r>
              <a:rPr lang="en-US" sz="2600" b="1" dirty="0">
                <a:latin typeface="Times New Roman" pitchFamily="18" charset="0"/>
                <a:cs typeface="Times New Roman" pitchFamily="18" charset="0"/>
              </a:rPr>
              <a:t>3.2 </a:t>
            </a:r>
            <a:r>
              <a:rPr lang="en-US" sz="2600" b="1" u="sng" dirty="0">
                <a:latin typeface="Times New Roman" pitchFamily="18" charset="0"/>
                <a:cs typeface="Times New Roman" pitchFamily="18" charset="0"/>
              </a:rPr>
              <a:t>Research design</a:t>
            </a:r>
            <a:endParaRPr lang="en-US" sz="2600" dirty="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Comparative </a:t>
            </a:r>
            <a:r>
              <a:rPr lang="en-US" sz="2600" dirty="0">
                <a:latin typeface="Times New Roman" pitchFamily="18" charset="0"/>
                <a:cs typeface="Times New Roman" pitchFamily="18" charset="0"/>
              </a:rPr>
              <a:t>Research (Descriptive Comparison) and Qualitative analysis of Retail and Private Corporate Policies for Maternity and Cataract Coverage.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r>
              <a:rPr lang="en-US" sz="2400" b="1" u="sng" dirty="0" smtClean="0">
                <a:latin typeface="Times New Roman" pitchFamily="18" charset="0"/>
                <a:cs typeface="Times New Roman" pitchFamily="18" charset="0"/>
              </a:rPr>
              <a:t>Need of the study</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To know different Retail and Private Corporate Policies available in the market.</a:t>
            </a:r>
          </a:p>
          <a:p>
            <a:pPr lvl="0"/>
            <a:r>
              <a:rPr lang="en-US" sz="2400" dirty="0" smtClean="0">
                <a:latin typeface="Times New Roman" pitchFamily="18" charset="0"/>
                <a:cs typeface="Times New Roman" pitchFamily="18" charset="0"/>
              </a:rPr>
              <a:t>To know what are the major  parameters to evaluate the Maternity and Cataract coverage in different corporate policies.</a:t>
            </a:r>
          </a:p>
          <a:p>
            <a:pPr lvl="0"/>
            <a:r>
              <a:rPr lang="en-US" sz="2400" dirty="0" smtClean="0">
                <a:latin typeface="Times New Roman" pitchFamily="18" charset="0"/>
                <a:cs typeface="Times New Roman" pitchFamily="18" charset="0"/>
              </a:rPr>
              <a:t>To know which corporate policy attain the maximum customer expectations</a:t>
            </a:r>
            <a:endParaRPr lang="en-US" sz="2400" dirty="0">
              <a:latin typeface="Times New Roman" pitchFamily="18" charset="0"/>
              <a:cs typeface="Times New Roman" pitchFamily="18" charset="0"/>
            </a:endParaRPr>
          </a:p>
          <a:p>
            <a:pPr>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a:bodyPr>
          <a:lstStyle/>
          <a:p>
            <a:r>
              <a:rPr lang="en-US" sz="2600" b="1" u="sng" dirty="0">
                <a:latin typeface="Times New Roman" pitchFamily="18" charset="0"/>
                <a:cs typeface="Times New Roman" pitchFamily="18" charset="0"/>
              </a:rPr>
              <a:t>Objectives</a:t>
            </a:r>
            <a:endParaRPr lang="en-US" sz="2600" dirty="0">
              <a:latin typeface="Times New Roman" pitchFamily="18" charset="0"/>
              <a:cs typeface="Times New Roman" pitchFamily="18" charset="0"/>
            </a:endParaRPr>
          </a:p>
          <a:p>
            <a:r>
              <a:rPr lang="en-US" sz="2600" b="1" dirty="0">
                <a:latin typeface="Times New Roman" pitchFamily="18" charset="0"/>
                <a:cs typeface="Times New Roman" pitchFamily="18" charset="0"/>
              </a:rPr>
              <a:t>General objective</a:t>
            </a:r>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Comparison  between Retail and Private Corporate Policies for Maternity and Cataract Coverage.</a:t>
            </a:r>
          </a:p>
          <a:p>
            <a:r>
              <a:rPr lang="en-US" sz="2600" b="1" dirty="0">
                <a:latin typeface="Times New Roman" pitchFamily="18" charset="0"/>
                <a:cs typeface="Times New Roman" pitchFamily="18" charset="0"/>
              </a:rPr>
              <a:t>Specific objectives</a:t>
            </a:r>
            <a:endParaRPr lang="en-US" sz="2600" dirty="0">
              <a:latin typeface="Times New Roman" pitchFamily="18" charset="0"/>
              <a:cs typeface="Times New Roman" pitchFamily="18" charset="0"/>
            </a:endParaRPr>
          </a:p>
          <a:p>
            <a:pPr lvl="0"/>
            <a:r>
              <a:rPr lang="en-US" sz="2600" dirty="0">
                <a:latin typeface="Times New Roman" pitchFamily="18" charset="0"/>
                <a:cs typeface="Times New Roman" pitchFamily="18" charset="0"/>
              </a:rPr>
              <a:t>To identify the major Retail and Private corporate policies.</a:t>
            </a:r>
          </a:p>
          <a:p>
            <a:pPr lvl="0"/>
            <a:r>
              <a:rPr lang="en-US" sz="2600" dirty="0">
                <a:latin typeface="Times New Roman" pitchFamily="18" charset="0"/>
                <a:cs typeface="Times New Roman" pitchFamily="18" charset="0"/>
              </a:rPr>
              <a:t>To identify and develop major parameters for Maternity and Cataract Coverage in policies.</a:t>
            </a:r>
          </a:p>
          <a:p>
            <a:pPr lvl="0"/>
            <a:r>
              <a:rPr lang="en-US" sz="2600" dirty="0">
                <a:latin typeface="Times New Roman" pitchFamily="18" charset="0"/>
                <a:cs typeface="Times New Roman" pitchFamily="18" charset="0"/>
              </a:rPr>
              <a:t>To analyze the different policies based on parameters devised.</a:t>
            </a:r>
          </a:p>
          <a:p>
            <a:pPr>
              <a:buNone/>
            </a:pP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1621</Words>
  <Application>Microsoft Office PowerPoint</Application>
  <PresentationFormat>On-screen Show (4:3)</PresentationFormat>
  <Paragraphs>204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  COMPARATIVE  STUDY  BETWEEN  RETAIL  CORPORATE  POLICIES AND PRIVATE CORPORATE POLICIES FOR  MATERNITY  AND  CATARACT COVERAGE  IN  HEALTH  CARE  INSURANCE </vt:lpstr>
      <vt:lpstr>CONTENTS </vt:lpstr>
      <vt:lpstr>INTRODUCTION</vt:lpstr>
      <vt:lpstr>Slide 4</vt:lpstr>
      <vt:lpstr>Claim settlement </vt:lpstr>
      <vt:lpstr>International Ventures </vt:lpstr>
      <vt:lpstr>RESEARCH  METHODOLOGY</vt:lpstr>
      <vt:lpstr>Slide 8</vt:lpstr>
      <vt:lpstr>Slide 9</vt:lpstr>
      <vt:lpstr>Slide 10</vt:lpstr>
      <vt:lpstr>HEALTH INSURANCE </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ANALYSIS AND INTERPRETATION</vt:lpstr>
      <vt:lpstr>Slide 27</vt:lpstr>
      <vt:lpstr>FINDINGS AND SUGGESTIONS </vt:lpstr>
      <vt:lpstr>Slide 29</vt:lpstr>
      <vt:lpstr>CONCLUSION </vt:lpstr>
      <vt:lpstr>Slide 31</vt:lpstr>
    </vt:vector>
  </TitlesOfParts>
  <Company>IIHMR-IILOU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COMPARATIVE  STUDY  BETWEEN  RETAIL  CORPORATE  POLICIES AND PRIVATE CORPORATE POLICIES FOR  MATERNITY  AND  CATARACT COVERAGE  IN  HEALTH  CARE  INSURANCE </dc:title>
  <dc:creator>BMC</dc:creator>
  <cp:lastModifiedBy>BMC</cp:lastModifiedBy>
  <cp:revision>5</cp:revision>
  <dcterms:created xsi:type="dcterms:W3CDTF">2015-06-08T07:32:39Z</dcterms:created>
  <dcterms:modified xsi:type="dcterms:W3CDTF">2015-06-08T08:08:40Z</dcterms:modified>
</cp:coreProperties>
</file>