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81" r:id="rId3"/>
    <p:sldId id="282" r:id="rId4"/>
    <p:sldId id="259" r:id="rId5"/>
    <p:sldId id="257" r:id="rId6"/>
    <p:sldId id="258" r:id="rId7"/>
    <p:sldId id="262" r:id="rId8"/>
    <p:sldId id="280" r:id="rId9"/>
    <p:sldId id="263" r:id="rId10"/>
    <p:sldId id="264" r:id="rId11"/>
    <p:sldId id="278" r:id="rId12"/>
    <p:sldId id="266" r:id="rId13"/>
    <p:sldId id="265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  <p:sldId id="276" r:id="rId24"/>
    <p:sldId id="283" r:id="rId25"/>
    <p:sldId id="277" r:id="rId26"/>
    <p:sldId id="284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neet\Desktop\report\New%20Microsoft%20Office%20Excel%20Worksheet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Sheet2!$M$4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Sheet2!$L$5:$L$7</c:f>
              <c:strCache>
                <c:ptCount val="3"/>
                <c:pt idx="0">
                  <c:v>Government Building</c:v>
                </c:pt>
                <c:pt idx="1">
                  <c:v>Rented</c:v>
                </c:pt>
                <c:pt idx="2">
                  <c:v>Others</c:v>
                </c:pt>
              </c:strCache>
            </c:strRef>
          </c:cat>
          <c:val>
            <c:numRef>
              <c:f>Sheet2!$M$5:$M$7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Sheet2!$O$4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Sheet2!$L$5:$L$7</c:f>
              <c:strCache>
                <c:ptCount val="3"/>
                <c:pt idx="0">
                  <c:v>Government Building</c:v>
                </c:pt>
                <c:pt idx="1">
                  <c:v>Rented</c:v>
                </c:pt>
                <c:pt idx="2">
                  <c:v>Others</c:v>
                </c:pt>
              </c:strCache>
            </c:strRef>
          </c:cat>
          <c:val>
            <c:numRef>
              <c:f>Sheet2!$O$5:$O$7</c:f>
              <c:numCache>
                <c:formatCode>General</c:formatCode>
                <c:ptCount val="3"/>
                <c:pt idx="0">
                  <c:v>60</c:v>
                </c:pt>
                <c:pt idx="1">
                  <c:v>40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08960"/>
        <c:axId val="90014848"/>
      </c:barChart>
      <c:catAx>
        <c:axId val="90008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0014848"/>
        <c:crosses val="autoZero"/>
        <c:auto val="1"/>
        <c:lblAlgn val="ctr"/>
        <c:lblOffset val="100"/>
        <c:noMultiLvlLbl val="0"/>
      </c:catAx>
      <c:valAx>
        <c:axId val="90014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="1" i="0" baseline="0">
                    <a:effectLst/>
                  </a:rPr>
                  <a:t>Percentage</a:t>
                </a:r>
                <a:endParaRPr lang="en-IN" sz="120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008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Sheet2!$L$16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Sheet2!$M$15:$O$15</c:f>
              <c:strCache>
                <c:ptCount val="3"/>
                <c:pt idx="0">
                  <c:v>Pucca </c:v>
                </c:pt>
                <c:pt idx="1">
                  <c:v>Semi-pucca</c:v>
                </c:pt>
                <c:pt idx="2">
                  <c:v>Kucha</c:v>
                </c:pt>
              </c:strCache>
            </c:strRef>
          </c:cat>
          <c:val>
            <c:numRef>
              <c:f>Sheet2!$M$16:$O$16</c:f>
              <c:numCache>
                <c:formatCode>General</c:formatCode>
                <c:ptCount val="3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Sheet2!$L$17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Sheet2!$M$15:$O$15</c:f>
              <c:strCache>
                <c:ptCount val="3"/>
                <c:pt idx="0">
                  <c:v>Pucca </c:v>
                </c:pt>
                <c:pt idx="1">
                  <c:v>Semi-pucca</c:v>
                </c:pt>
                <c:pt idx="2">
                  <c:v>Kucha</c:v>
                </c:pt>
              </c:strCache>
            </c:strRef>
          </c:cat>
          <c:val>
            <c:numRef>
              <c:f>Sheet2!$M$17:$O$17</c:f>
              <c:numCache>
                <c:formatCode>General</c:formatCode>
                <c:ptCount val="3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68736"/>
        <c:axId val="90470272"/>
      </c:barChart>
      <c:catAx>
        <c:axId val="90468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470272"/>
        <c:crosses val="autoZero"/>
        <c:auto val="1"/>
        <c:lblAlgn val="ctr"/>
        <c:lblOffset val="100"/>
        <c:noMultiLvlLbl val="0"/>
      </c:catAx>
      <c:valAx>
        <c:axId val="90470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IN" sz="120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468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Sheet3!$A$5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Sheet3!$B$4:$C$4</c:f>
              <c:strCache>
                <c:ptCount val="2"/>
                <c:pt idx="0">
                  <c:v>Toilet</c:v>
                </c:pt>
                <c:pt idx="1">
                  <c:v>Water in Toilet</c:v>
                </c:pt>
              </c:strCache>
            </c:strRef>
          </c:cat>
          <c:val>
            <c:numRef>
              <c:f>Sheet3!$B$5:$C$5</c:f>
              <c:numCache>
                <c:formatCode>General</c:formatCode>
                <c:ptCount val="2"/>
                <c:pt idx="0">
                  <c:v>90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Sheet3!$A$6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Sheet3!$B$4:$C$4</c:f>
              <c:strCache>
                <c:ptCount val="2"/>
                <c:pt idx="0">
                  <c:v>Toilet</c:v>
                </c:pt>
                <c:pt idx="1">
                  <c:v>Water in Toilet</c:v>
                </c:pt>
              </c:strCache>
            </c:strRef>
          </c:cat>
          <c:val>
            <c:numRef>
              <c:f>Sheet3!$B$6:$C$6</c:f>
              <c:numCache>
                <c:formatCode>General</c:formatCode>
                <c:ptCount val="2"/>
                <c:pt idx="0">
                  <c:v>60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01120"/>
        <c:axId val="90503040"/>
      </c:barChart>
      <c:catAx>
        <c:axId val="90501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Availability</a:t>
                </a:r>
                <a:r>
                  <a:rPr lang="en-US" baseline="0"/>
                  <a:t> of Toilet in Anganwadi centre</a:t>
                </a:r>
                <a:endParaRPr lang="en-US"/>
              </a:p>
            </c:rich>
          </c:tx>
          <c:layout/>
          <c:overlay val="0"/>
        </c:title>
        <c:majorTickMark val="none"/>
        <c:minorTickMark val="none"/>
        <c:tickLblPos val="nextTo"/>
        <c:crossAx val="90503040"/>
        <c:crosses val="autoZero"/>
        <c:auto val="1"/>
        <c:lblAlgn val="ctr"/>
        <c:lblOffset val="100"/>
        <c:noMultiLvlLbl val="0"/>
      </c:catAx>
      <c:valAx>
        <c:axId val="90503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Percentge</a:t>
                </a:r>
              </a:p>
              <a:p>
                <a:pPr>
                  <a:defRPr/>
                </a:pPr>
                <a:endParaRPr lang="en-IN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50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Sheet3!$A$9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Sheet3!$B$8:$C$8</c:f>
              <c:strCache>
                <c:ptCount val="2"/>
                <c:pt idx="0">
                  <c:v>Separate Kitchen</c:v>
                </c:pt>
                <c:pt idx="1">
                  <c:v>Food Storage</c:v>
                </c:pt>
              </c:strCache>
            </c:strRef>
          </c:cat>
          <c:val>
            <c:numRef>
              <c:f>Sheet3!$B$9:$C$9</c:f>
              <c:numCache>
                <c:formatCode>General</c:formatCode>
                <c:ptCount val="2"/>
                <c:pt idx="0">
                  <c:v>90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Sheet3!$A$10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Sheet3!$B$8:$C$8</c:f>
              <c:strCache>
                <c:ptCount val="2"/>
                <c:pt idx="0">
                  <c:v>Separate Kitchen</c:v>
                </c:pt>
                <c:pt idx="1">
                  <c:v>Food Storage</c:v>
                </c:pt>
              </c:strCache>
            </c:strRef>
          </c:cat>
          <c:val>
            <c:numRef>
              <c:f>Sheet3!$B$10:$C$10</c:f>
              <c:numCache>
                <c:formatCode>General</c:formatCode>
                <c:ptCount val="2"/>
                <c:pt idx="0">
                  <c:v>60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09664"/>
        <c:axId val="90211456"/>
      </c:barChart>
      <c:catAx>
        <c:axId val="90209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0211456"/>
        <c:crosses val="autoZero"/>
        <c:auto val="1"/>
        <c:lblAlgn val="ctr"/>
        <c:lblOffset val="100"/>
        <c:noMultiLvlLbl val="0"/>
      </c:catAx>
      <c:valAx>
        <c:axId val="9021145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209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Sheet3!$A$17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Sheet3!$B$16:$C$16</c:f>
              <c:strCache>
                <c:ptCount val="2"/>
                <c:pt idx="0">
                  <c:v>Space for playing</c:v>
                </c:pt>
                <c:pt idx="1">
                  <c:v>Toys</c:v>
                </c:pt>
              </c:strCache>
            </c:strRef>
          </c:cat>
          <c:val>
            <c:numRef>
              <c:f>Sheet3!$B$17:$C$17</c:f>
              <c:numCache>
                <c:formatCode>General</c:formatCode>
                <c:ptCount val="2"/>
                <c:pt idx="0">
                  <c:v>55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Sheet3!$A$18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Sheet3!$B$16:$C$16</c:f>
              <c:strCache>
                <c:ptCount val="2"/>
                <c:pt idx="0">
                  <c:v>Space for playing</c:v>
                </c:pt>
                <c:pt idx="1">
                  <c:v>Toys</c:v>
                </c:pt>
              </c:strCache>
            </c:strRef>
          </c:cat>
          <c:val>
            <c:numRef>
              <c:f>Sheet3!$B$18:$C$18</c:f>
              <c:numCache>
                <c:formatCode>General</c:formatCode>
                <c:ptCount val="2"/>
                <c:pt idx="0">
                  <c:v>65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47168"/>
        <c:axId val="90248704"/>
      </c:barChart>
      <c:catAx>
        <c:axId val="90247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248704"/>
        <c:crosses val="autoZero"/>
        <c:auto val="1"/>
        <c:lblAlgn val="ctr"/>
        <c:lblOffset val="100"/>
        <c:noMultiLvlLbl val="0"/>
      </c:catAx>
      <c:valAx>
        <c:axId val="902487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247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Sheet3!$A$21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Sheet3!$B$20:$D$20</c:f>
              <c:strCache>
                <c:ptCount val="3"/>
                <c:pt idx="0">
                  <c:v>Salter Scale</c:v>
                </c:pt>
                <c:pt idx="1">
                  <c:v>Electronic Weighing machine</c:v>
                </c:pt>
                <c:pt idx="2">
                  <c:v>Not available</c:v>
                </c:pt>
              </c:strCache>
            </c:strRef>
          </c:cat>
          <c:val>
            <c:numRef>
              <c:f>Sheet3!$B$21:$D$21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Sheet3!$A$22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Sheet3!$B$20:$D$20</c:f>
              <c:strCache>
                <c:ptCount val="3"/>
                <c:pt idx="0">
                  <c:v>Salter Scale</c:v>
                </c:pt>
                <c:pt idx="1">
                  <c:v>Electronic Weighing machine</c:v>
                </c:pt>
                <c:pt idx="2">
                  <c:v>Not available</c:v>
                </c:pt>
              </c:strCache>
            </c:strRef>
          </c:cat>
          <c:val>
            <c:numRef>
              <c:f>Sheet3!$B$22:$D$22</c:f>
              <c:numCache>
                <c:formatCode>General</c:formatCode>
                <c:ptCount val="3"/>
                <c:pt idx="0">
                  <c:v>65</c:v>
                </c:pt>
                <c:pt idx="1">
                  <c:v>10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84416"/>
        <c:axId val="90285952"/>
      </c:barChart>
      <c:catAx>
        <c:axId val="9028441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285952"/>
        <c:crosses val="autoZero"/>
        <c:auto val="1"/>
        <c:lblAlgn val="ctr"/>
        <c:lblOffset val="100"/>
        <c:noMultiLvlLbl val="0"/>
      </c:catAx>
      <c:valAx>
        <c:axId val="902859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 dirty="0" smtClean="0"/>
                  <a:t>Percentage</a:t>
                </a:r>
                <a:endParaRPr lang="en-IN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2844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Sheet5!$B$15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Sheet5!$C$14:$D$14</c:f>
              <c:strCache>
                <c:ptCount val="2"/>
                <c:pt idx="0">
                  <c:v>Story/ Poem Books</c:v>
                </c:pt>
                <c:pt idx="1">
                  <c:v>Charts/Wall Paintings</c:v>
                </c:pt>
              </c:strCache>
            </c:strRef>
          </c:cat>
          <c:val>
            <c:numRef>
              <c:f>Sheet5!$C$15:$D$15</c:f>
              <c:numCache>
                <c:formatCode>General</c:formatCode>
                <c:ptCount val="2"/>
                <c:pt idx="0">
                  <c:v>80</c:v>
                </c:pt>
                <c:pt idx="1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Sheet5!$B$16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Sheet5!$C$14:$D$14</c:f>
              <c:strCache>
                <c:ptCount val="2"/>
                <c:pt idx="0">
                  <c:v>Story/ Poem Books</c:v>
                </c:pt>
                <c:pt idx="1">
                  <c:v>Charts/Wall Paintings</c:v>
                </c:pt>
              </c:strCache>
            </c:strRef>
          </c:cat>
          <c:val>
            <c:numRef>
              <c:f>Sheet5!$C$16:$D$16</c:f>
              <c:numCache>
                <c:formatCode>General</c:formatCode>
                <c:ptCount val="2"/>
                <c:pt idx="0">
                  <c:v>30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21664"/>
        <c:axId val="90323200"/>
      </c:barChart>
      <c:catAx>
        <c:axId val="90321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0323200"/>
        <c:crosses val="autoZero"/>
        <c:auto val="1"/>
        <c:lblAlgn val="ctr"/>
        <c:lblOffset val="100"/>
        <c:noMultiLvlLbl val="0"/>
      </c:catAx>
      <c:valAx>
        <c:axId val="903232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IN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0321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5717726667255"/>
          <c:y val="5.1591265948987455E-2"/>
          <c:w val="0.8778421813383851"/>
          <c:h val="0.799303865295891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Sheet5!$B$12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Sheet5!$C$11:$D$11</c:f>
              <c:strCache>
                <c:ptCount val="2"/>
                <c:pt idx="0">
                  <c:v>Coloring Books</c:v>
                </c:pt>
                <c:pt idx="1">
                  <c:v>Crayons</c:v>
                </c:pt>
              </c:strCache>
            </c:strRef>
          </c:cat>
          <c:val>
            <c:numRef>
              <c:f>Sheet5!$C$12:$D$12</c:f>
              <c:numCache>
                <c:formatCode>General</c:formatCode>
                <c:ptCount val="2"/>
                <c:pt idx="0">
                  <c:v>55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Sheet5!$B$13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Sheet5!$C$11:$D$11</c:f>
              <c:strCache>
                <c:ptCount val="2"/>
                <c:pt idx="0">
                  <c:v>Coloring Books</c:v>
                </c:pt>
                <c:pt idx="1">
                  <c:v>Crayons</c:v>
                </c:pt>
              </c:strCache>
            </c:strRef>
          </c:cat>
          <c:val>
            <c:numRef>
              <c:f>Sheet5!$C$13:$D$13</c:f>
              <c:numCache>
                <c:formatCode>General</c:formatCode>
                <c:ptCount val="2"/>
                <c:pt idx="0">
                  <c:v>75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67488"/>
        <c:axId val="90369024"/>
      </c:barChart>
      <c:catAx>
        <c:axId val="90367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90369024"/>
        <c:crosses val="autoZero"/>
        <c:auto val="1"/>
        <c:lblAlgn val="ctr"/>
        <c:lblOffset val="100"/>
        <c:noMultiLvlLbl val="0"/>
      </c:catAx>
      <c:valAx>
        <c:axId val="9036902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90367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Sheet5!$A$3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cat>
            <c:strRef>
              <c:f>Sheet5!$B$2:$C$2</c:f>
              <c:strCache>
                <c:ptCount val="2"/>
                <c:pt idx="0">
                  <c:v>Growth Chart</c:v>
                </c:pt>
                <c:pt idx="1">
                  <c:v>Registers</c:v>
                </c:pt>
              </c:strCache>
            </c:strRef>
          </c:cat>
          <c:val>
            <c:numRef>
              <c:f>Sheet5!$B$3:$C$3</c:f>
              <c:numCache>
                <c:formatCode>General</c:formatCode>
                <c:ptCount val="2"/>
                <c:pt idx="0">
                  <c:v>90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Sheet5!$A$4</c:f>
              <c:strCache>
                <c:ptCount val="1"/>
                <c:pt idx="0">
                  <c:v>Urban</c:v>
                </c:pt>
              </c:strCache>
            </c:strRef>
          </c:tx>
          <c:invertIfNegative val="0"/>
          <c:cat>
            <c:strRef>
              <c:f>Sheet5!$B$2:$C$2</c:f>
              <c:strCache>
                <c:ptCount val="2"/>
                <c:pt idx="0">
                  <c:v>Growth Chart</c:v>
                </c:pt>
                <c:pt idx="1">
                  <c:v>Registers</c:v>
                </c:pt>
              </c:strCache>
            </c:strRef>
          </c:cat>
          <c:val>
            <c:numRef>
              <c:f>Sheet5!$B$4:$C$4</c:f>
              <c:numCache>
                <c:formatCode>General</c:formatCode>
                <c:ptCount val="2"/>
                <c:pt idx="0">
                  <c:v>80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04736"/>
        <c:axId val="90406272"/>
      </c:barChart>
      <c:catAx>
        <c:axId val="90404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0406272"/>
        <c:crosses val="autoZero"/>
        <c:auto val="1"/>
        <c:lblAlgn val="ctr"/>
        <c:lblOffset val="100"/>
        <c:noMultiLvlLbl val="0"/>
      </c:catAx>
      <c:valAx>
        <c:axId val="9040627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90404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ED0507-D7E8-4E75-A517-95065A7E7918}" type="datetimeFigureOut">
              <a:rPr lang="en-IN" smtClean="0"/>
              <a:t>11-06-2015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C3CC55-4BA1-40C2-8CBA-0AA0B318106E}" type="slidenum">
              <a:rPr lang="en-IN" smtClean="0"/>
              <a:t>‹#›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3730426"/>
          </a:xfrm>
        </p:spPr>
        <p:txBody>
          <a:bodyPr>
            <a:normAutofit/>
          </a:bodyPr>
          <a:lstStyle/>
          <a:p>
            <a:r>
              <a:rPr lang="en-US" sz="3600" b="1" dirty="0"/>
              <a:t>A comparative study on performance of </a:t>
            </a:r>
            <a:r>
              <a:rPr lang="en-US" sz="3600" b="1" dirty="0" err="1"/>
              <a:t>Anganwadi</a:t>
            </a:r>
            <a:r>
              <a:rPr lang="en-US" sz="3600" b="1" dirty="0"/>
              <a:t> </a:t>
            </a:r>
            <a:r>
              <a:rPr lang="en-US" sz="3600" b="1" dirty="0" err="1"/>
              <a:t>Centres</a:t>
            </a:r>
            <a:r>
              <a:rPr lang="en-US" sz="3600" b="1" dirty="0"/>
              <a:t> in Rural and Urban areas of District Jamnagar, Gujarat</a:t>
            </a:r>
            <a:endParaRPr lang="en-IN" sz="3600" dirty="0"/>
          </a:p>
        </p:txBody>
      </p:sp>
      <p:sp>
        <p:nvSpPr>
          <p:cNvPr id="3" name="Rectangle 2"/>
          <p:cNvSpPr/>
          <p:nvPr/>
        </p:nvSpPr>
        <p:spPr>
          <a:xfrm>
            <a:off x="5652120" y="4813994"/>
            <a:ext cx="2376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Presented by </a:t>
            </a:r>
            <a:endParaRPr lang="en-IN" dirty="0" smtClean="0"/>
          </a:p>
          <a:p>
            <a:r>
              <a:rPr lang="en-IN" dirty="0" err="1" smtClean="0"/>
              <a:t>Vineet</a:t>
            </a:r>
            <a:r>
              <a:rPr lang="en-IN" dirty="0" smtClean="0"/>
              <a:t> </a:t>
            </a:r>
            <a:r>
              <a:rPr lang="en-IN" dirty="0" err="1"/>
              <a:t>Chugh</a:t>
            </a:r>
            <a:endParaRPr lang="en-IN" dirty="0"/>
          </a:p>
          <a:p>
            <a:r>
              <a:rPr lang="en-IN" dirty="0" smtClean="0"/>
              <a:t>PG/13/074</a:t>
            </a:r>
          </a:p>
          <a:p>
            <a:r>
              <a:rPr lang="en-IN" dirty="0" smtClean="0"/>
              <a:t>DPC </a:t>
            </a:r>
            <a:r>
              <a:rPr lang="en-IN" dirty="0" smtClean="0"/>
              <a:t>Nutrition</a:t>
            </a:r>
          </a:p>
          <a:p>
            <a:r>
              <a:rPr lang="en-IN" dirty="0" smtClean="0"/>
              <a:t>Jamnagar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38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Research Methodology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Study </a:t>
            </a:r>
            <a:r>
              <a:rPr lang="en-US" b="1" dirty="0"/>
              <a:t>Design:</a:t>
            </a:r>
            <a:r>
              <a:rPr lang="en-US" dirty="0"/>
              <a:t> Cross-sectional descriptive study</a:t>
            </a:r>
            <a:endParaRPr lang="en-IN" dirty="0"/>
          </a:p>
          <a:p>
            <a:pPr algn="just"/>
            <a:r>
              <a:rPr lang="en-US" b="1" dirty="0"/>
              <a:t>Study Unit</a:t>
            </a:r>
            <a:r>
              <a:rPr lang="en-US" dirty="0"/>
              <a:t>: 20 </a:t>
            </a:r>
            <a:r>
              <a:rPr lang="en-US" dirty="0" err="1"/>
              <a:t>Anganwandi</a:t>
            </a:r>
            <a:r>
              <a:rPr lang="en-US" dirty="0"/>
              <a:t> </a:t>
            </a:r>
            <a:r>
              <a:rPr lang="en-US" dirty="0" err="1"/>
              <a:t>Centres</a:t>
            </a:r>
            <a:r>
              <a:rPr lang="en-US" dirty="0"/>
              <a:t> of each Urban </a:t>
            </a:r>
            <a:r>
              <a:rPr lang="en-US" dirty="0" smtClean="0"/>
              <a:t>and Rural </a:t>
            </a:r>
            <a:r>
              <a:rPr lang="en-US" dirty="0"/>
              <a:t>Area.</a:t>
            </a:r>
            <a:endParaRPr lang="en-IN" dirty="0"/>
          </a:p>
          <a:p>
            <a:pPr algn="just"/>
            <a:r>
              <a:rPr lang="en-US" b="1" dirty="0"/>
              <a:t>Study Area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smtClean="0"/>
              <a:t> </a:t>
            </a:r>
            <a:r>
              <a:rPr lang="en-US" dirty="0" err="1"/>
              <a:t>Dhrol</a:t>
            </a:r>
            <a:r>
              <a:rPr lang="en-US" dirty="0"/>
              <a:t>, </a:t>
            </a:r>
            <a:r>
              <a:rPr lang="en-US" dirty="0" err="1"/>
              <a:t>Jodiya</a:t>
            </a:r>
            <a:r>
              <a:rPr lang="en-US" dirty="0"/>
              <a:t> (</a:t>
            </a:r>
            <a:r>
              <a:rPr lang="en-US" dirty="0" smtClean="0"/>
              <a:t>Rural</a:t>
            </a:r>
            <a:r>
              <a:rPr lang="en-US" dirty="0"/>
              <a:t>)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Urban1</a:t>
            </a:r>
            <a:r>
              <a:rPr lang="en-US" dirty="0"/>
              <a:t>, Urban2 (Urban) blocks of Jamnagar District</a:t>
            </a:r>
            <a:endParaRPr lang="en-IN" dirty="0"/>
          </a:p>
          <a:p>
            <a:pPr algn="just"/>
            <a:endParaRPr lang="en-US" b="1" dirty="0" smtClean="0"/>
          </a:p>
          <a:p>
            <a:r>
              <a:rPr lang="en-US" dirty="0"/>
              <a:t>Data Collection Tools: </a:t>
            </a:r>
          </a:p>
          <a:p>
            <a:r>
              <a:rPr lang="en-US" dirty="0"/>
              <a:t>For Quantitative Data: </a:t>
            </a:r>
            <a:r>
              <a:rPr lang="en-US" b="0" dirty="0"/>
              <a:t>Semi-Structured Interviews with AWWs, Review of the Registers at </a:t>
            </a:r>
            <a:r>
              <a:rPr lang="en-US" b="0" dirty="0" err="1"/>
              <a:t>Anganwadi</a:t>
            </a:r>
            <a:r>
              <a:rPr lang="en-US" b="0" dirty="0"/>
              <a:t> </a:t>
            </a:r>
            <a:r>
              <a:rPr lang="en-US" b="0" dirty="0" err="1"/>
              <a:t>Centres</a:t>
            </a:r>
            <a:r>
              <a:rPr lang="en-US" b="0" dirty="0"/>
              <a:t>, Checklist for infrastructure, Registration of beneficiaries, pre-school education</a:t>
            </a:r>
          </a:p>
          <a:p>
            <a:r>
              <a:rPr lang="en-US" dirty="0"/>
              <a:t>For Qualitative Data: </a:t>
            </a:r>
            <a:r>
              <a:rPr lang="en-US" b="0" dirty="0"/>
              <a:t>Focal Group Discussion with mothers of children of age group 6 months to 3 years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8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Excel 2007</a:t>
            </a:r>
          </a:p>
          <a:p>
            <a:r>
              <a:rPr lang="en-US" dirty="0" err="1"/>
              <a:t>Spss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8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237626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Results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21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59216" cy="683994"/>
          </a:xfrm>
        </p:spPr>
        <p:txBody>
          <a:bodyPr>
            <a:normAutofit/>
          </a:bodyPr>
          <a:lstStyle/>
          <a:p>
            <a:r>
              <a:rPr lang="en-IN" dirty="0"/>
              <a:t>Background Characteristics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57189"/>
              </p:ext>
            </p:extLst>
          </p:nvPr>
        </p:nvGraphicFramePr>
        <p:xfrm>
          <a:off x="0" y="908719"/>
          <a:ext cx="9144000" cy="6070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7984"/>
                <a:gridCol w="2304256"/>
                <a:gridCol w="2411760"/>
              </a:tblGrid>
              <a:tr h="243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Characteristics</a:t>
                      </a:r>
                      <a:endParaRPr lang="en-IN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Urban </a:t>
                      </a:r>
                      <a:endParaRPr lang="en-IN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Rural</a:t>
                      </a:r>
                      <a:endParaRPr lang="en-IN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</a:tr>
              <a:tr h="504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Percentage of respondent (N=20)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Percentage of respondent (N=20)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</a:tr>
              <a:tr h="157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Age of AWW</a:t>
                      </a:r>
                      <a:endParaRPr lang="en-IN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18-29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30-39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40-49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50-59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40</a:t>
                      </a:r>
                      <a:endParaRPr lang="en-IN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</a:tr>
              <a:tr h="1238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Educational Qualification of AWW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Upto</a:t>
                      </a:r>
                      <a:r>
                        <a:rPr lang="en-US" sz="1600" dirty="0">
                          <a:effectLst/>
                        </a:rPr>
                        <a:t> 10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Std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11-12 </a:t>
                      </a:r>
                      <a:r>
                        <a:rPr lang="en-US" sz="1600" dirty="0" err="1">
                          <a:effectLst/>
                        </a:rPr>
                        <a:t>Std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Graduate or above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25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30</a:t>
                      </a:r>
                      <a:endParaRPr lang="en-IN" sz="1600" dirty="0">
                        <a:effectLst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60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</a:tr>
              <a:tr h="157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Years AWW working in same AWC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Upto</a:t>
                      </a:r>
                      <a:r>
                        <a:rPr lang="en-US" sz="1600" dirty="0">
                          <a:effectLst/>
                        </a:rPr>
                        <a:t> 10 years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11-20 years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21-30 years</a:t>
                      </a:r>
                      <a:endParaRPr lang="en-IN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31-40 years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70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55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</a:tr>
              <a:tr h="430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AWW attended any training in last one year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682" marR="526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3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371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Infrastructure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Type </a:t>
            </a:r>
            <a:r>
              <a:rPr lang="en-US" b="1" dirty="0"/>
              <a:t>of </a:t>
            </a:r>
            <a:r>
              <a:rPr lang="en-US" b="1" dirty="0" err="1"/>
              <a:t>Anganwadi</a:t>
            </a:r>
            <a:r>
              <a:rPr lang="en-US" b="1" dirty="0"/>
              <a:t> Centre’s building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65153090"/>
              </p:ext>
            </p:extLst>
          </p:nvPr>
        </p:nvGraphicFramePr>
        <p:xfrm>
          <a:off x="1115616" y="2348880"/>
          <a:ext cx="6636965" cy="400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38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b="1" dirty="0" err="1" smtClean="0"/>
              <a:t>Anganwadi</a:t>
            </a:r>
            <a:r>
              <a:rPr lang="en-US" b="1" dirty="0" smtClean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different types of construction of building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95803924"/>
              </p:ext>
            </p:extLst>
          </p:nvPr>
        </p:nvGraphicFramePr>
        <p:xfrm>
          <a:off x="1259632" y="1988840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4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b="1" dirty="0" err="1"/>
              <a:t>Anganwadi</a:t>
            </a:r>
            <a:r>
              <a:rPr lang="en-US" b="1" dirty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toilet and water facility in toilet.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82064698"/>
              </p:ext>
            </p:extLst>
          </p:nvPr>
        </p:nvGraphicFramePr>
        <p:xfrm>
          <a:off x="1043608" y="1916832"/>
          <a:ext cx="7200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939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b="1" dirty="0" err="1"/>
              <a:t>Anganwadi</a:t>
            </a:r>
            <a:r>
              <a:rPr lang="en-US" b="1" dirty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separate kitchen and food storage facility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7948160"/>
              </p:ext>
            </p:extLst>
          </p:nvPr>
        </p:nvGraphicFramePr>
        <p:xfrm>
          <a:off x="1187624" y="1556792"/>
          <a:ext cx="662473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71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b="1" dirty="0" err="1"/>
              <a:t>Anganwadi</a:t>
            </a:r>
            <a:r>
              <a:rPr lang="en-US" b="1" dirty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space for playing and Toys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4945656"/>
              </p:ext>
            </p:extLst>
          </p:nvPr>
        </p:nvGraphicFramePr>
        <p:xfrm>
          <a:off x="1043608" y="2057400"/>
          <a:ext cx="6840760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7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en-US" b="1" dirty="0" err="1"/>
              <a:t>Anganwadi</a:t>
            </a:r>
            <a:r>
              <a:rPr lang="en-US" b="1" dirty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weighing machine.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58727769"/>
              </p:ext>
            </p:extLst>
          </p:nvPr>
        </p:nvGraphicFramePr>
        <p:xfrm>
          <a:off x="1187624" y="2420888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7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 smtClean="0"/>
              <a:t>Objectives</a:t>
            </a:r>
            <a:endParaRPr lang="en-US" dirty="0"/>
          </a:p>
          <a:p>
            <a:r>
              <a:rPr lang="en-US" dirty="0"/>
              <a:t>Methodology</a:t>
            </a:r>
          </a:p>
          <a:p>
            <a:r>
              <a:rPr lang="en-US" dirty="0"/>
              <a:t>Data Analysis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  <a:p>
            <a:r>
              <a:rPr lang="en-US" dirty="0"/>
              <a:t>Suggestion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972026"/>
          </a:xfrm>
        </p:spPr>
        <p:txBody>
          <a:bodyPr>
            <a:normAutofit/>
          </a:bodyPr>
          <a:lstStyle/>
          <a:p>
            <a:r>
              <a:rPr lang="en-US" b="1" i="1" dirty="0"/>
              <a:t>Preschool </a:t>
            </a:r>
            <a:r>
              <a:rPr lang="en-US" b="1" i="1" dirty="0" smtClean="0"/>
              <a:t>Education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Anganwadi</a:t>
            </a:r>
            <a:r>
              <a:rPr lang="en-US" b="1" dirty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Preschool Education Material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78172885"/>
              </p:ext>
            </p:extLst>
          </p:nvPr>
        </p:nvGraphicFramePr>
        <p:xfrm>
          <a:off x="1115616" y="2996952"/>
          <a:ext cx="72008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30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n-US" b="1" dirty="0" err="1"/>
              <a:t>Anganwadi</a:t>
            </a:r>
            <a:r>
              <a:rPr lang="en-US" b="1" dirty="0"/>
              <a:t> </a:t>
            </a:r>
            <a:r>
              <a:rPr lang="en-US" b="1" dirty="0" err="1"/>
              <a:t>Centres</a:t>
            </a:r>
            <a:r>
              <a:rPr lang="en-US" b="1" dirty="0"/>
              <a:t> having material for coloring</a:t>
            </a:r>
            <a:endParaRPr lang="en-I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06770690"/>
              </p:ext>
            </p:extLst>
          </p:nvPr>
        </p:nvGraphicFramePr>
        <p:xfrm>
          <a:off x="1043608" y="2132856"/>
          <a:ext cx="6984776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0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60672" cy="1039427"/>
          </a:xfrm>
        </p:spPr>
        <p:txBody>
          <a:bodyPr>
            <a:normAutofit/>
          </a:bodyPr>
          <a:lstStyle/>
          <a:p>
            <a:r>
              <a:rPr lang="en-US" sz="2000" b="1" cap="none" dirty="0" err="1"/>
              <a:t>A</a:t>
            </a:r>
            <a:r>
              <a:rPr lang="en-US" sz="2000" b="1" cap="none" dirty="0" err="1" smtClean="0"/>
              <a:t>nganwadi</a:t>
            </a:r>
            <a:r>
              <a:rPr lang="en-US" sz="2000" b="1" cap="none" dirty="0" smtClean="0"/>
              <a:t> </a:t>
            </a:r>
            <a:r>
              <a:rPr lang="en-US" sz="2000" b="1" cap="none" dirty="0" err="1" smtClean="0"/>
              <a:t>centres</a:t>
            </a:r>
            <a:r>
              <a:rPr lang="en-US" sz="2000" b="1" cap="none" dirty="0" smtClean="0"/>
              <a:t> filling the registers regularly</a:t>
            </a:r>
            <a:endParaRPr lang="en-IN" sz="20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477535"/>
              </p:ext>
            </p:extLst>
          </p:nvPr>
        </p:nvGraphicFramePr>
        <p:xfrm>
          <a:off x="1691680" y="2492896"/>
          <a:ext cx="6995120" cy="36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842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>
            <a:normAutofit/>
          </a:bodyPr>
          <a:lstStyle/>
          <a:p>
            <a:r>
              <a:rPr lang="en-IN" i="1" u="sng" dirty="0" smtClean="0"/>
              <a:t>Qualitative Finding </a:t>
            </a:r>
            <a:r>
              <a:rPr lang="en-IN" dirty="0"/>
              <a:t>Urban </a:t>
            </a:r>
            <a:r>
              <a:rPr lang="en-IN" dirty="0" smtClean="0"/>
              <a:t>Areas</a:t>
            </a:r>
            <a:endParaRPr lang="en-IN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Mothers mentioned various reasons for not sending their children in </a:t>
            </a:r>
            <a:r>
              <a:rPr lang="en-US" dirty="0" smtClean="0"/>
              <a:t>Urban </a:t>
            </a:r>
            <a:r>
              <a:rPr lang="en-US" dirty="0" err="1"/>
              <a:t>anganwadis</a:t>
            </a:r>
            <a:r>
              <a:rPr lang="en-US" dirty="0"/>
              <a:t> which include</a:t>
            </a:r>
          </a:p>
          <a:p>
            <a:r>
              <a:rPr lang="en-US" dirty="0"/>
              <a:t>poor </a:t>
            </a:r>
            <a:r>
              <a:rPr lang="en-US" dirty="0" smtClean="0"/>
              <a:t>preparation </a:t>
            </a:r>
            <a:r>
              <a:rPr lang="en-US" dirty="0"/>
              <a:t>of food at AWC, </a:t>
            </a:r>
          </a:p>
          <a:p>
            <a:r>
              <a:rPr lang="en-US" dirty="0"/>
              <a:t>regular absence of AWW in AWC and </a:t>
            </a:r>
          </a:p>
          <a:p>
            <a:r>
              <a:rPr lang="en-US" dirty="0"/>
              <a:t>poor sanitation at u</a:t>
            </a:r>
            <a:r>
              <a:rPr lang="en-US" dirty="0" smtClean="0"/>
              <a:t>rban </a:t>
            </a:r>
            <a:r>
              <a:rPr lang="en-US" dirty="0"/>
              <a:t>AWC premises. </a:t>
            </a:r>
          </a:p>
          <a:p>
            <a:r>
              <a:rPr lang="en-US" dirty="0"/>
              <a:t>They mentioned that after the AWC is closed they have to come back from fields to take them and then have to go back again.</a:t>
            </a:r>
          </a:p>
          <a:p>
            <a:r>
              <a:rPr lang="en-US" dirty="0"/>
              <a:t> Another reason given was that AWH does not come to take children from home</a:t>
            </a:r>
          </a:p>
          <a:p>
            <a:r>
              <a:rPr lang="en-US" dirty="0"/>
              <a:t>They mentioned that on </a:t>
            </a:r>
            <a:r>
              <a:rPr lang="en-US" dirty="0" err="1"/>
              <a:t>mamta</a:t>
            </a:r>
            <a:r>
              <a:rPr lang="en-US" dirty="0"/>
              <a:t> </a:t>
            </a:r>
            <a:r>
              <a:rPr lang="en-US" dirty="0" err="1"/>
              <a:t>diwas</a:t>
            </a:r>
            <a:r>
              <a:rPr lang="en-US" dirty="0"/>
              <a:t> they have to go to nearby AWC for Check-up.</a:t>
            </a:r>
          </a:p>
        </p:txBody>
      </p:sp>
    </p:spTree>
    <p:extLst>
      <p:ext uri="{BB962C8B-B14F-4D97-AF65-F5344CB8AC3E}">
        <p14:creationId xmlns:p14="http://schemas.microsoft.com/office/powerpoint/2010/main" val="22717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i="1" u="sng" dirty="0" smtClean="0"/>
              <a:t>Rural </a:t>
            </a:r>
            <a:r>
              <a:rPr lang="en-IN" i="1" u="sng" dirty="0"/>
              <a:t>Areas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Mothers  were concerned over lack of space and toys in AWCs.</a:t>
            </a:r>
          </a:p>
          <a:p>
            <a:r>
              <a:rPr lang="en-US" dirty="0"/>
              <a:t> Mothers praised the quality of food and quality of child care in these </a:t>
            </a:r>
            <a:r>
              <a:rPr lang="en-US" dirty="0" err="1"/>
              <a:t>centres</a:t>
            </a:r>
            <a:r>
              <a:rPr lang="en-US" dirty="0"/>
              <a:t>. </a:t>
            </a:r>
          </a:p>
          <a:p>
            <a:r>
              <a:rPr lang="en-US" dirty="0"/>
              <a:t>Some mothers also mentioned about the locality in which new AWC were constructed is not good so they </a:t>
            </a:r>
            <a:r>
              <a:rPr lang="en-US" dirty="0" err="1"/>
              <a:t>donot</a:t>
            </a:r>
            <a:r>
              <a:rPr lang="en-US" dirty="0"/>
              <a:t> want to send their children.</a:t>
            </a:r>
          </a:p>
          <a:p>
            <a:r>
              <a:rPr lang="en-US" dirty="0"/>
              <a:t> They also praised the services provided on </a:t>
            </a:r>
            <a:r>
              <a:rPr lang="en-US" dirty="0" err="1"/>
              <a:t>mamta</a:t>
            </a:r>
            <a:r>
              <a:rPr lang="en-US" dirty="0"/>
              <a:t> </a:t>
            </a:r>
            <a:r>
              <a:rPr lang="en-US" dirty="0" err="1"/>
              <a:t>diwas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38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Availability of infrastructure is less in u</a:t>
            </a:r>
            <a:r>
              <a:rPr lang="en-IN" dirty="0" smtClean="0"/>
              <a:t>rban </a:t>
            </a:r>
            <a:r>
              <a:rPr lang="en-IN" dirty="0"/>
              <a:t>AWC as compared to </a:t>
            </a:r>
            <a:r>
              <a:rPr lang="en-IN" dirty="0" smtClean="0"/>
              <a:t>rural </a:t>
            </a:r>
            <a:r>
              <a:rPr lang="en-IN" dirty="0"/>
              <a:t>AWC.</a:t>
            </a:r>
          </a:p>
          <a:p>
            <a:r>
              <a:rPr lang="en-IN" dirty="0"/>
              <a:t>The primary focus of the program seems to be on the </a:t>
            </a:r>
            <a:r>
              <a:rPr lang="en-IN" dirty="0" smtClean="0"/>
              <a:t>rural </a:t>
            </a:r>
            <a:r>
              <a:rPr lang="en-IN" dirty="0"/>
              <a:t>areas. </a:t>
            </a:r>
          </a:p>
          <a:p>
            <a:r>
              <a:rPr lang="en-IN" dirty="0"/>
              <a:t>When any target comes, it is given to the </a:t>
            </a:r>
            <a:r>
              <a:rPr lang="en-IN" dirty="0" smtClean="0"/>
              <a:t>rural </a:t>
            </a:r>
            <a:r>
              <a:rPr lang="en-IN" dirty="0"/>
              <a:t>blocks and the AWC of these blocks keeps on improving and the condition of the AWC of </a:t>
            </a:r>
            <a:r>
              <a:rPr lang="en-IN" dirty="0" smtClean="0"/>
              <a:t>urban </a:t>
            </a:r>
            <a:r>
              <a:rPr lang="en-IN" dirty="0"/>
              <a:t>areas either remains the same or even deteriorates sometimes.</a:t>
            </a:r>
            <a:endParaRPr lang="en-US" dirty="0"/>
          </a:p>
          <a:p>
            <a:r>
              <a:rPr lang="en-US" dirty="0"/>
              <a:t>Performance of AWCs and MCH services delivered by </a:t>
            </a:r>
            <a:r>
              <a:rPr lang="en-US" dirty="0" err="1"/>
              <a:t>anganwadis</a:t>
            </a:r>
            <a:r>
              <a:rPr lang="en-US" dirty="0"/>
              <a:t> are inadequate.</a:t>
            </a:r>
          </a:p>
        </p:txBody>
      </p:sp>
    </p:spTree>
    <p:extLst>
      <p:ext uri="{BB962C8B-B14F-4D97-AF65-F5344CB8AC3E}">
        <p14:creationId xmlns:p14="http://schemas.microsoft.com/office/powerpoint/2010/main" val="20887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suggestions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Supervisors and CDPO should keep a check on the service delivery. The supervisors of the </a:t>
            </a:r>
            <a:r>
              <a:rPr lang="en-IN" dirty="0" smtClean="0"/>
              <a:t>urban </a:t>
            </a:r>
            <a:r>
              <a:rPr lang="en-IN" dirty="0"/>
              <a:t>areas should do more field work and counsel more people so that they can understand the importance of services provided by AWC for their children.</a:t>
            </a:r>
            <a:endParaRPr lang="en-US" dirty="0"/>
          </a:p>
          <a:p>
            <a:r>
              <a:rPr lang="en-IN" dirty="0" smtClean="0"/>
              <a:t>Less </a:t>
            </a:r>
            <a:r>
              <a:rPr lang="en-IN" dirty="0"/>
              <a:t>experienced AWW should be counselled regarding the importance of utilization of preschool education  material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06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7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ICDS is the only scheme in the country which focuses on early childhood nutrition and care, pregnant and lactating women through </a:t>
            </a:r>
            <a:r>
              <a:rPr lang="en-US" dirty="0" err="1"/>
              <a:t>Anganwadi</a:t>
            </a:r>
            <a:r>
              <a:rPr lang="en-US" dirty="0"/>
              <a:t> Workers.</a:t>
            </a:r>
          </a:p>
          <a:p>
            <a:r>
              <a:rPr lang="en-US" dirty="0"/>
              <a:t>Even after 40 years of implementation, the success of ICDS program in tackling maternal and childhood problems still remains a matter of concern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828584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200"/>
            <a:ext cx="856895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Jamnagar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942481"/>
              </p:ext>
            </p:extLst>
          </p:nvPr>
        </p:nvGraphicFramePr>
        <p:xfrm>
          <a:off x="457200" y="17526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Demographic Data</a:t>
                      </a:r>
                      <a:endParaRPr lang="en-IN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1439" marR="91439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dirty="0" err="1" smtClean="0">
                          <a:effectLst/>
                        </a:rPr>
                        <a:t>Taluka</a:t>
                      </a:r>
                      <a:endParaRPr lang="en-IN" dirty="0">
                        <a:effectLst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>
                          <a:effectLst/>
                        </a:rPr>
                        <a:t>9</a:t>
                      </a:r>
                      <a:endParaRPr lang="en-IN" dirty="0">
                        <a:effectLst/>
                      </a:endParaRPr>
                    </a:p>
                  </a:txBody>
                  <a:tcPr marL="41148" marR="4114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Gram </a:t>
                      </a:r>
                      <a:r>
                        <a:rPr lang="en-IN" dirty="0" err="1">
                          <a:effectLst/>
                        </a:rPr>
                        <a:t>Panchayat</a:t>
                      </a:r>
                      <a:endParaRPr lang="en-IN" dirty="0">
                        <a:effectLst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665</a:t>
                      </a:r>
                    </a:p>
                  </a:txBody>
                  <a:tcPr marL="41148" marR="4114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Area</a:t>
                      </a: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14125 s/</a:t>
                      </a:r>
                      <a:r>
                        <a:rPr lang="en-IN" dirty="0" err="1">
                          <a:effectLst/>
                        </a:rPr>
                        <a:t>k.m</a:t>
                      </a:r>
                      <a:r>
                        <a:rPr lang="en-IN" dirty="0">
                          <a:effectLst/>
                        </a:rPr>
                        <a:t>.</a:t>
                      </a:r>
                    </a:p>
                  </a:txBody>
                  <a:tcPr marL="41148" marR="4114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>
                          <a:effectLst/>
                        </a:rPr>
                        <a:t>Population</a:t>
                      </a: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19,13,685</a:t>
                      </a:r>
                    </a:p>
                  </a:txBody>
                  <a:tcPr marL="41148" marR="4114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>
                          <a:effectLst/>
                        </a:rPr>
                        <a:t>Rural Residents</a:t>
                      </a: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10,68,022</a:t>
                      </a:r>
                    </a:p>
                  </a:txBody>
                  <a:tcPr marL="41148" marR="4114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Literacy</a:t>
                      </a: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>
                          <a:effectLst/>
                        </a:rPr>
                        <a:t>66.48%</a:t>
                      </a:r>
                    </a:p>
                  </a:txBody>
                  <a:tcPr marL="41148" marR="41148" marT="0" marB="0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Total AWC</a:t>
                      </a:r>
                      <a:endParaRPr lang="en-IN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 smtClean="0"/>
                        <a:t>921</a:t>
                      </a:r>
                      <a:endParaRPr lang="en-IN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7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Comparision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766519"/>
              </p:ext>
            </p:extLst>
          </p:nvPr>
        </p:nvGraphicFramePr>
        <p:xfrm>
          <a:off x="457200" y="1752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462"/>
                <a:gridCol w="1848338"/>
                <a:gridCol w="2195631"/>
                <a:gridCol w="1919169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Urban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Rural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 marL="98755" marR="9875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Enrolled Children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21690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Enrolled Children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17170</a:t>
                      </a:r>
                      <a:endParaRPr lang="en-IN" dirty="0"/>
                    </a:p>
                  </a:txBody>
                  <a:tcPr marL="98755" marR="98755"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marL="98755" marR="9875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%</a:t>
                      </a:r>
                      <a:r>
                        <a:rPr lang="en-IN" baseline="0" dirty="0" smtClean="0"/>
                        <a:t> MAM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15.20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%</a:t>
                      </a:r>
                      <a:r>
                        <a:rPr lang="en-IN" baseline="0" dirty="0" smtClean="0"/>
                        <a:t> MAM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7.34</a:t>
                      </a:r>
                      <a:endParaRPr lang="en-IN" dirty="0"/>
                    </a:p>
                  </a:txBody>
                  <a:tcPr marL="98755" marR="9875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% SAM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1.56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% SAM</a:t>
                      </a:r>
                      <a:endParaRPr lang="en-IN" dirty="0"/>
                    </a:p>
                  </a:txBody>
                  <a:tcPr marL="98755" marR="98755"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0.86</a:t>
                      </a:r>
                      <a:endParaRPr lang="en-IN" dirty="0"/>
                    </a:p>
                  </a:txBody>
                  <a:tcPr marL="98755" marR="9875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2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3735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u="sng" dirty="0"/>
              <a:t>General:</a:t>
            </a:r>
            <a:endParaRPr lang="en-IN" u="sng" dirty="0"/>
          </a:p>
          <a:p>
            <a:pPr algn="just"/>
            <a:r>
              <a:rPr lang="en-US" dirty="0"/>
              <a:t>To study the functioning of </a:t>
            </a:r>
            <a:r>
              <a:rPr lang="en-US" dirty="0" err="1"/>
              <a:t>Anganwadi</a:t>
            </a:r>
            <a:r>
              <a:rPr lang="en-US" dirty="0"/>
              <a:t> Centers in Urban and Rural areas of Jamnagar district of Gujarat</a:t>
            </a:r>
            <a:r>
              <a:rPr lang="en-US" dirty="0" smtClean="0"/>
              <a:t>.</a:t>
            </a:r>
          </a:p>
          <a:p>
            <a:pPr algn="just"/>
            <a:endParaRPr lang="en-IN" dirty="0"/>
          </a:p>
          <a:p>
            <a:pPr marL="0" indent="0" algn="just">
              <a:buNone/>
            </a:pPr>
            <a:r>
              <a:rPr lang="en-US" b="1" u="sng" dirty="0"/>
              <a:t>Specific Objectives</a:t>
            </a:r>
            <a:endParaRPr lang="en-IN" u="sng" dirty="0"/>
          </a:p>
          <a:p>
            <a:pPr lvl="0" algn="just"/>
            <a:r>
              <a:rPr lang="en-US" dirty="0"/>
              <a:t>To know the</a:t>
            </a:r>
            <a:r>
              <a:rPr lang="en-US" b="1" dirty="0"/>
              <a:t> </a:t>
            </a:r>
            <a:r>
              <a:rPr lang="en-US" dirty="0"/>
              <a:t>Socio-demographic characteristics </a:t>
            </a:r>
            <a:r>
              <a:rPr lang="en-US" dirty="0" smtClean="0"/>
              <a:t>of </a:t>
            </a:r>
            <a:r>
              <a:rPr lang="en-US" dirty="0" err="1" smtClean="0"/>
              <a:t>Anganwadi</a:t>
            </a:r>
            <a:r>
              <a:rPr lang="en-US" dirty="0" smtClean="0"/>
              <a:t> </a:t>
            </a:r>
            <a:r>
              <a:rPr lang="en-US" dirty="0"/>
              <a:t>workers.   </a:t>
            </a:r>
            <a:endParaRPr lang="en-IN" dirty="0"/>
          </a:p>
          <a:p>
            <a:pPr lvl="0" algn="just"/>
            <a:r>
              <a:rPr lang="en-US" dirty="0"/>
              <a:t>To assess the infrastructure of </a:t>
            </a:r>
            <a:r>
              <a:rPr lang="en-US" dirty="0" err="1"/>
              <a:t>Anganwadi</a:t>
            </a:r>
            <a:r>
              <a:rPr lang="en-US" dirty="0"/>
              <a:t> </a:t>
            </a:r>
            <a:r>
              <a:rPr lang="en-US" dirty="0" err="1"/>
              <a:t>Centres</a:t>
            </a:r>
            <a:r>
              <a:rPr lang="en-US" dirty="0"/>
              <a:t>.</a:t>
            </a:r>
            <a:endParaRPr lang="en-IN" dirty="0"/>
          </a:p>
          <a:p>
            <a:pPr lvl="0" algn="just"/>
            <a:r>
              <a:rPr lang="en-US" dirty="0"/>
              <a:t>To identify the gaps regarding performance of </a:t>
            </a:r>
            <a:r>
              <a:rPr lang="en-US" dirty="0" err="1"/>
              <a:t>Anganwadi</a:t>
            </a:r>
            <a:r>
              <a:rPr lang="en-US" dirty="0"/>
              <a:t> </a:t>
            </a:r>
            <a:r>
              <a:rPr lang="en-US" dirty="0" err="1"/>
              <a:t>Centres</a:t>
            </a:r>
            <a:r>
              <a:rPr lang="en-US" dirty="0"/>
              <a:t>.</a:t>
            </a:r>
            <a:endParaRPr lang="en-IN" dirty="0"/>
          </a:p>
          <a:p>
            <a:pPr lvl="0" algn="just"/>
            <a:r>
              <a:rPr lang="en-US" dirty="0"/>
              <a:t>To know the quality of Maternal and Child Health services.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36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352</TotalTime>
  <Words>735</Words>
  <Application>Microsoft Office PowerPoint</Application>
  <PresentationFormat>On-screen Show (4:3)</PresentationFormat>
  <Paragraphs>165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A comparative study on performance of Anganwadi Centres in Rural and Urban areas of District Jamnagar, Gujarat</vt:lpstr>
      <vt:lpstr>Contents</vt:lpstr>
      <vt:lpstr>Introduction</vt:lpstr>
      <vt:lpstr>PowerPoint Presentation</vt:lpstr>
      <vt:lpstr>PowerPoint Presentation</vt:lpstr>
      <vt:lpstr>PowerPoint Presentation</vt:lpstr>
      <vt:lpstr>Jamnagar </vt:lpstr>
      <vt:lpstr>Comparision</vt:lpstr>
      <vt:lpstr>Objective</vt:lpstr>
      <vt:lpstr>Research Methodology</vt:lpstr>
      <vt:lpstr>Data Analysis</vt:lpstr>
      <vt:lpstr>Results </vt:lpstr>
      <vt:lpstr>Background Characteristics</vt:lpstr>
      <vt:lpstr>Infrastructure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Preschool Education</vt:lpstr>
      <vt:lpstr>PowerPoint Presentation</vt:lpstr>
      <vt:lpstr>Anganwadi centres filling the registers regularly</vt:lpstr>
      <vt:lpstr>Qualitative Finding Urban Areas</vt:lpstr>
      <vt:lpstr>Rural Areas</vt:lpstr>
      <vt:lpstr>Conclusion</vt:lpstr>
      <vt:lpstr>suggestions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vnt_chgh@rediffmail.com</dc:creator>
  <cp:lastModifiedBy>vnt_chgh@rediffmail.com</cp:lastModifiedBy>
  <cp:revision>30</cp:revision>
  <dcterms:created xsi:type="dcterms:W3CDTF">2015-05-15T08:16:16Z</dcterms:created>
  <dcterms:modified xsi:type="dcterms:W3CDTF">2015-06-11T09:02:09Z</dcterms:modified>
</cp:coreProperties>
</file>