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83" r:id="rId2"/>
    <p:sldId id="257" r:id="rId3"/>
    <p:sldId id="264" r:id="rId4"/>
    <p:sldId id="265" r:id="rId5"/>
    <p:sldId id="266" r:id="rId6"/>
    <p:sldId id="282" r:id="rId7"/>
    <p:sldId id="279" r:id="rId8"/>
    <p:sldId id="280" r:id="rId9"/>
    <p:sldId id="278" r:id="rId10"/>
    <p:sldId id="268" r:id="rId11"/>
    <p:sldId id="269" r:id="rId12"/>
    <p:sldId id="276" r:id="rId13"/>
    <p:sldId id="281" r:id="rId14"/>
    <p:sldId id="277" r:id="rId15"/>
    <p:sldId id="271" r:id="rId16"/>
    <p:sldId id="261" r:id="rId17"/>
    <p:sldId id="262" r:id="rId18"/>
    <p:sldId id="272" r:id="rId19"/>
    <p:sldId id="274" r:id="rId20"/>
    <p:sldId id="275"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67" autoAdjust="0"/>
  </p:normalViewPr>
  <p:slideViewPr>
    <p:cSldViewPr>
      <p:cViewPr>
        <p:scale>
          <a:sx n="80" d="100"/>
          <a:sy n="80" d="100"/>
        </p:scale>
        <p:origin x="-1086"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26"/>
    </mc:Choice>
    <mc:Fallback>
      <c:style val="26"/>
    </mc:Fallback>
  </mc:AlternateContent>
  <c:chart>
    <c:title>
      <c:layout/>
      <c:overlay val="0"/>
    </c:title>
    <c:autoTitleDeleted val="0"/>
    <c:plotArea>
      <c:layout>
        <c:manualLayout>
          <c:layoutTarget val="inner"/>
          <c:xMode val="edge"/>
          <c:yMode val="edge"/>
          <c:x val="5.999033974919802E-2"/>
          <c:y val="0.13486397133050676"/>
          <c:w val="0.90594743365412655"/>
          <c:h val="0.74572355138300017"/>
        </c:manualLayout>
      </c:layout>
      <c:barChart>
        <c:barDir val="col"/>
        <c:grouping val="clustered"/>
        <c:varyColors val="0"/>
        <c:ser>
          <c:idx val="0"/>
          <c:order val="0"/>
          <c:tx>
            <c:strRef>
              <c:f>Sheet1!$B$1</c:f>
              <c:strCache>
                <c:ptCount val="1"/>
                <c:pt idx="0">
                  <c:v>Age</c:v>
                </c:pt>
              </c:strCache>
            </c:strRef>
          </c:tx>
          <c:invertIfNegative val="0"/>
          <c:dLbls>
            <c:dLblPos val="inEnd"/>
            <c:showLegendKey val="0"/>
            <c:showVal val="1"/>
            <c:showCatName val="0"/>
            <c:showSerName val="0"/>
            <c:showPercent val="0"/>
            <c:showBubbleSize val="0"/>
            <c:showLeaderLines val="0"/>
          </c:dLbls>
          <c:cat>
            <c:strRef>
              <c:f>Sheet1!$A$2:$A$4</c:f>
              <c:strCache>
                <c:ptCount val="3"/>
                <c:pt idx="0">
                  <c:v>11 13</c:v>
                </c:pt>
                <c:pt idx="1">
                  <c:v>14-16</c:v>
                </c:pt>
                <c:pt idx="2">
                  <c:v>17-19</c:v>
                </c:pt>
              </c:strCache>
            </c:strRef>
          </c:cat>
          <c:val>
            <c:numRef>
              <c:f>Sheet1!$B$2:$B$4</c:f>
              <c:numCache>
                <c:formatCode>General</c:formatCode>
                <c:ptCount val="3"/>
                <c:pt idx="0">
                  <c:v>22</c:v>
                </c:pt>
                <c:pt idx="1">
                  <c:v>58</c:v>
                </c:pt>
                <c:pt idx="2">
                  <c:v>20</c:v>
                </c:pt>
              </c:numCache>
            </c:numRef>
          </c:val>
        </c:ser>
        <c:dLbls>
          <c:showLegendKey val="0"/>
          <c:showVal val="0"/>
          <c:showCatName val="0"/>
          <c:showSerName val="0"/>
          <c:showPercent val="0"/>
          <c:showBubbleSize val="0"/>
        </c:dLbls>
        <c:gapWidth val="75"/>
        <c:overlap val="40"/>
        <c:axId val="55121408"/>
        <c:axId val="55122944"/>
      </c:barChart>
      <c:catAx>
        <c:axId val="55121408"/>
        <c:scaling>
          <c:orientation val="minMax"/>
        </c:scaling>
        <c:delete val="0"/>
        <c:axPos val="b"/>
        <c:majorTickMark val="none"/>
        <c:minorTickMark val="none"/>
        <c:tickLblPos val="nextTo"/>
        <c:crossAx val="55122944"/>
        <c:crosses val="autoZero"/>
        <c:auto val="1"/>
        <c:lblAlgn val="ctr"/>
        <c:lblOffset val="100"/>
        <c:noMultiLvlLbl val="0"/>
      </c:catAx>
      <c:valAx>
        <c:axId val="55122944"/>
        <c:scaling>
          <c:orientation val="minMax"/>
        </c:scaling>
        <c:delete val="0"/>
        <c:axPos val="l"/>
        <c:numFmt formatCode="General" sourceLinked="1"/>
        <c:majorTickMark val="none"/>
        <c:minorTickMark val="none"/>
        <c:tickLblPos val="nextTo"/>
        <c:crossAx val="551214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29"/>
    </mc:Choice>
    <mc:Fallback>
      <c:style val="29"/>
    </mc:Fallback>
  </mc:AlternateContent>
  <c:chart>
    <c:title>
      <c:layout/>
      <c:overlay val="0"/>
    </c:title>
    <c:autoTitleDeleted val="0"/>
    <c:plotArea>
      <c:layout>
        <c:manualLayout>
          <c:layoutTarget val="inner"/>
          <c:xMode val="edge"/>
          <c:yMode val="edge"/>
          <c:x val="5.999033974919802E-2"/>
          <c:y val="0.13486397133050676"/>
          <c:w val="0.90594743365412655"/>
          <c:h val="0.74572355138300017"/>
        </c:manualLayout>
      </c:layout>
      <c:barChart>
        <c:barDir val="col"/>
        <c:grouping val="clustered"/>
        <c:varyColors val="0"/>
        <c:ser>
          <c:idx val="0"/>
          <c:order val="0"/>
          <c:tx>
            <c:strRef>
              <c:f>Sheet1!$B$1</c:f>
              <c:strCache>
                <c:ptCount val="1"/>
                <c:pt idx="0">
                  <c:v>Education Qualification</c:v>
                </c:pt>
              </c:strCache>
            </c:strRef>
          </c:tx>
          <c:invertIfNegative val="0"/>
          <c:dLbls>
            <c:dLblPos val="inEnd"/>
            <c:showLegendKey val="0"/>
            <c:showVal val="1"/>
            <c:showCatName val="0"/>
            <c:showSerName val="0"/>
            <c:showPercent val="0"/>
            <c:showBubbleSize val="0"/>
            <c:showLeaderLines val="0"/>
          </c:dLbls>
          <c:cat>
            <c:strRef>
              <c:f>Sheet1!$A$2:$A$7</c:f>
              <c:strCache>
                <c:ptCount val="6"/>
                <c:pt idx="0">
                  <c:v>8</c:v>
                </c:pt>
                <c:pt idx="1">
                  <c:v>9</c:v>
                </c:pt>
                <c:pt idx="2">
                  <c:v>10</c:v>
                </c:pt>
                <c:pt idx="3">
                  <c:v>11</c:v>
                </c:pt>
                <c:pt idx="4">
                  <c:v>12</c:v>
                </c:pt>
                <c:pt idx="5">
                  <c:v>School Drop out</c:v>
                </c:pt>
              </c:strCache>
            </c:strRef>
          </c:cat>
          <c:val>
            <c:numRef>
              <c:f>Sheet1!$B$2:$B$7</c:f>
              <c:numCache>
                <c:formatCode>General</c:formatCode>
                <c:ptCount val="6"/>
                <c:pt idx="0">
                  <c:v>14</c:v>
                </c:pt>
                <c:pt idx="1">
                  <c:v>36</c:v>
                </c:pt>
                <c:pt idx="2">
                  <c:v>4</c:v>
                </c:pt>
                <c:pt idx="3">
                  <c:v>12</c:v>
                </c:pt>
                <c:pt idx="4">
                  <c:v>6</c:v>
                </c:pt>
                <c:pt idx="5">
                  <c:v>28</c:v>
                </c:pt>
              </c:numCache>
            </c:numRef>
          </c:val>
        </c:ser>
        <c:dLbls>
          <c:showLegendKey val="0"/>
          <c:showVal val="0"/>
          <c:showCatName val="0"/>
          <c:showSerName val="0"/>
          <c:showPercent val="0"/>
          <c:showBubbleSize val="0"/>
        </c:dLbls>
        <c:gapWidth val="75"/>
        <c:overlap val="40"/>
        <c:axId val="55202176"/>
        <c:axId val="55203712"/>
      </c:barChart>
      <c:catAx>
        <c:axId val="55202176"/>
        <c:scaling>
          <c:orientation val="minMax"/>
        </c:scaling>
        <c:delete val="0"/>
        <c:axPos val="b"/>
        <c:majorTickMark val="none"/>
        <c:minorTickMark val="none"/>
        <c:tickLblPos val="nextTo"/>
        <c:crossAx val="55203712"/>
        <c:crosses val="autoZero"/>
        <c:auto val="1"/>
        <c:lblAlgn val="ctr"/>
        <c:lblOffset val="100"/>
        <c:noMultiLvlLbl val="0"/>
      </c:catAx>
      <c:valAx>
        <c:axId val="55203712"/>
        <c:scaling>
          <c:orientation val="minMax"/>
        </c:scaling>
        <c:delete val="0"/>
        <c:axPos val="l"/>
        <c:numFmt formatCode="General" sourceLinked="1"/>
        <c:majorTickMark val="none"/>
        <c:minorTickMark val="none"/>
        <c:tickLblPos val="nextTo"/>
        <c:crossAx val="552021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a:pPr>
            <a:r>
              <a:rPr lang="en-US" dirty="0">
                <a:solidFill>
                  <a:schemeClr val="accent2">
                    <a:lumMod val="50000"/>
                  </a:schemeClr>
                </a:solidFill>
              </a:rPr>
              <a:t>Awareness about Menstrual hygiene before Menarche</a:t>
            </a:r>
          </a:p>
        </c:rich>
      </c:tx>
      <c:overlay val="0"/>
    </c:title>
    <c:autoTitleDeleted val="0"/>
    <c:plotArea>
      <c:layout/>
      <c:barChart>
        <c:barDir val="col"/>
        <c:grouping val="clustered"/>
        <c:varyColors val="0"/>
        <c:ser>
          <c:idx val="0"/>
          <c:order val="0"/>
          <c:tx>
            <c:strRef>
              <c:f>Sheet1!$B$1</c:f>
              <c:strCache>
                <c:ptCount val="1"/>
                <c:pt idx="0">
                  <c:v>Awareness about Menstrual hygiene before Menarche</c:v>
                </c:pt>
              </c:strCache>
            </c:strRef>
          </c:tx>
          <c:invertIfNegative val="0"/>
          <c:dLbls>
            <c:dLblPos val="inEnd"/>
            <c:showLegendKey val="0"/>
            <c:showVal val="1"/>
            <c:showCatName val="0"/>
            <c:showSerName val="0"/>
            <c:showPercent val="0"/>
            <c:showBubbleSize val="0"/>
            <c:showLeaderLines val="0"/>
          </c:dLbls>
          <c:cat>
            <c:strRef>
              <c:f>Sheet1!$A$2:$A$3</c:f>
              <c:strCache>
                <c:ptCount val="2"/>
                <c:pt idx="0">
                  <c:v>Yes</c:v>
                </c:pt>
                <c:pt idx="1">
                  <c:v>No</c:v>
                </c:pt>
              </c:strCache>
            </c:strRef>
          </c:cat>
          <c:val>
            <c:numRef>
              <c:f>Sheet1!$B$2:$B$3</c:f>
              <c:numCache>
                <c:formatCode>General</c:formatCode>
                <c:ptCount val="2"/>
                <c:pt idx="0">
                  <c:v>34.67</c:v>
                </c:pt>
                <c:pt idx="1">
                  <c:v>65.33</c:v>
                </c:pt>
              </c:numCache>
            </c:numRef>
          </c:val>
        </c:ser>
        <c:dLbls>
          <c:showLegendKey val="0"/>
          <c:showVal val="0"/>
          <c:showCatName val="0"/>
          <c:showSerName val="0"/>
          <c:showPercent val="0"/>
          <c:showBubbleSize val="0"/>
        </c:dLbls>
        <c:gapWidth val="75"/>
        <c:overlap val="40"/>
        <c:axId val="55241344"/>
        <c:axId val="84738432"/>
      </c:barChart>
      <c:catAx>
        <c:axId val="55241344"/>
        <c:scaling>
          <c:orientation val="minMax"/>
        </c:scaling>
        <c:delete val="0"/>
        <c:axPos val="b"/>
        <c:majorTickMark val="none"/>
        <c:minorTickMark val="none"/>
        <c:tickLblPos val="nextTo"/>
        <c:crossAx val="84738432"/>
        <c:crosses val="autoZero"/>
        <c:auto val="1"/>
        <c:lblAlgn val="ctr"/>
        <c:lblOffset val="100"/>
        <c:noMultiLvlLbl val="0"/>
      </c:catAx>
      <c:valAx>
        <c:axId val="84738432"/>
        <c:scaling>
          <c:orientation val="minMax"/>
        </c:scaling>
        <c:delete val="0"/>
        <c:axPos val="l"/>
        <c:majorGridlines/>
        <c:numFmt formatCode="General" sourceLinked="1"/>
        <c:majorTickMark val="none"/>
        <c:minorTickMark val="none"/>
        <c:tickLblPos val="nextTo"/>
        <c:crossAx val="5524134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solidFill>
                  <a:schemeClr val="accent2">
                    <a:lumMod val="50000"/>
                  </a:schemeClr>
                </a:solidFill>
              </a:rPr>
              <a:t>Source of information about Menarche </a:t>
            </a:r>
          </a:p>
        </c:rich>
      </c:tx>
      <c:overlay val="0"/>
    </c:title>
    <c:autoTitleDeleted val="0"/>
    <c:plotArea>
      <c:layout/>
      <c:pieChart>
        <c:varyColors val="1"/>
        <c:ser>
          <c:idx val="0"/>
          <c:order val="0"/>
          <c:tx>
            <c:strRef>
              <c:f>Sheet1!$B$1</c:f>
              <c:strCache>
                <c:ptCount val="1"/>
                <c:pt idx="0">
                  <c:v>Source of information about Menarche </c:v>
                </c:pt>
              </c:strCache>
            </c:strRef>
          </c:tx>
          <c:explosion val="25"/>
          <c:cat>
            <c:strRef>
              <c:f>Sheet1!$A$2:$A$6</c:f>
              <c:strCache>
                <c:ptCount val="5"/>
                <c:pt idx="0">
                  <c:v>Mother</c:v>
                </c:pt>
                <c:pt idx="1">
                  <c:v>sister</c:v>
                </c:pt>
                <c:pt idx="2">
                  <c:v>Friend</c:v>
                </c:pt>
                <c:pt idx="3">
                  <c:v>Teachers</c:v>
                </c:pt>
                <c:pt idx="4">
                  <c:v>Others</c:v>
                </c:pt>
              </c:strCache>
            </c:strRef>
          </c:cat>
          <c:val>
            <c:numRef>
              <c:f>Sheet1!$B$2:$B$6</c:f>
              <c:numCache>
                <c:formatCode>General</c:formatCode>
                <c:ptCount val="5"/>
                <c:pt idx="0">
                  <c:v>48</c:v>
                </c:pt>
                <c:pt idx="1">
                  <c:v>22.67</c:v>
                </c:pt>
                <c:pt idx="2">
                  <c:v>12</c:v>
                </c:pt>
                <c:pt idx="3">
                  <c:v>6.6599999999999993</c:v>
                </c:pt>
                <c:pt idx="4">
                  <c:v>10.67</c:v>
                </c:pt>
              </c:numCache>
            </c:numRef>
          </c:val>
        </c:ser>
        <c:dLbls>
          <c:showLegendKey val="0"/>
          <c:showVal val="0"/>
          <c:showCatName val="0"/>
          <c:showSerName val="0"/>
          <c:showPercent val="1"/>
          <c:showBubbleSize val="0"/>
          <c:showLeaderLines val="0"/>
        </c:dLbls>
        <c:firstSliceAng val="0"/>
      </c:pieChart>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Cause </a:t>
            </a:r>
            <a:r>
              <a:rPr lang="en-US" dirty="0"/>
              <a:t>of </a:t>
            </a:r>
            <a:r>
              <a:rPr lang="en-US" dirty="0" smtClean="0"/>
              <a:t>menstruation</a:t>
            </a:r>
            <a:endParaRPr lang="en-US" dirty="0"/>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What is the cause of menstruation?</c:v>
                </c:pt>
              </c:strCache>
            </c:strRef>
          </c:tx>
          <c:explosion val="25"/>
          <c:cat>
            <c:strRef>
              <c:f>Sheet1!$A$2:$A$4</c:f>
              <c:strCache>
                <c:ptCount val="3"/>
                <c:pt idx="0">
                  <c:v> Don’t Know</c:v>
                </c:pt>
                <c:pt idx="1">
                  <c:v>Physiological</c:v>
                </c:pt>
                <c:pt idx="2">
                  <c:v>Curse of God</c:v>
                </c:pt>
              </c:strCache>
            </c:strRef>
          </c:cat>
          <c:val>
            <c:numRef>
              <c:f>Sheet1!$B$2:$B$4</c:f>
              <c:numCache>
                <c:formatCode>General</c:formatCode>
                <c:ptCount val="3"/>
                <c:pt idx="0">
                  <c:v>52</c:v>
                </c:pt>
                <c:pt idx="1">
                  <c:v>19.329999999999995</c:v>
                </c:pt>
                <c:pt idx="2">
                  <c:v>28.67</c:v>
                </c:pt>
              </c:numCache>
            </c:numRef>
          </c:val>
        </c:ser>
        <c:dLbls>
          <c:showLegendKey val="0"/>
          <c:showVal val="0"/>
          <c:showCatName val="1"/>
          <c:showSerName val="0"/>
          <c:showPercent val="1"/>
          <c:showBubbleSize val="0"/>
          <c:showLeaderLines val="0"/>
        </c:dLbls>
      </c:pie3D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3.3950617283950615E-2"/>
          <c:y val="0.21920793431143823"/>
          <c:w val="0.96604938271604934"/>
          <c:h val="0.66321465730055684"/>
        </c:manualLayout>
      </c:layout>
      <c:barChart>
        <c:barDir val="col"/>
        <c:grouping val="clustered"/>
        <c:varyColors val="0"/>
        <c:ser>
          <c:idx val="0"/>
          <c:order val="0"/>
          <c:tx>
            <c:strRef>
              <c:f>Sheet1!$B$1</c:f>
              <c:strCache>
                <c:ptCount val="1"/>
                <c:pt idx="0">
                  <c:v>Material used for cleaning of External   genitalia </c:v>
                </c:pt>
              </c:strCache>
            </c:strRef>
          </c:tx>
          <c:invertIfNegative val="0"/>
          <c:cat>
            <c:strRef>
              <c:f>Sheet1!$A$2:$A$4</c:f>
              <c:strCache>
                <c:ptCount val="3"/>
                <c:pt idx="0">
                  <c:v>only water</c:v>
                </c:pt>
                <c:pt idx="1">
                  <c:v>soap and water</c:v>
                </c:pt>
                <c:pt idx="2">
                  <c:v>water and antiseptic</c:v>
                </c:pt>
              </c:strCache>
            </c:strRef>
          </c:cat>
          <c:val>
            <c:numRef>
              <c:f>Sheet1!$B$2:$B$4</c:f>
              <c:numCache>
                <c:formatCode>General</c:formatCode>
                <c:ptCount val="3"/>
                <c:pt idx="0">
                  <c:v>58</c:v>
                </c:pt>
                <c:pt idx="1">
                  <c:v>39.33</c:v>
                </c:pt>
                <c:pt idx="2">
                  <c:v>2.67</c:v>
                </c:pt>
              </c:numCache>
            </c:numRef>
          </c:val>
        </c:ser>
        <c:dLbls>
          <c:showLegendKey val="0"/>
          <c:showVal val="1"/>
          <c:showCatName val="0"/>
          <c:showSerName val="0"/>
          <c:showPercent val="0"/>
          <c:showBubbleSize val="0"/>
        </c:dLbls>
        <c:gapWidth val="150"/>
        <c:overlap val="-25"/>
        <c:axId val="84859904"/>
        <c:axId val="84861696"/>
      </c:barChart>
      <c:catAx>
        <c:axId val="84859904"/>
        <c:scaling>
          <c:orientation val="minMax"/>
        </c:scaling>
        <c:delete val="0"/>
        <c:axPos val="b"/>
        <c:majorTickMark val="none"/>
        <c:minorTickMark val="none"/>
        <c:tickLblPos val="nextTo"/>
        <c:crossAx val="84861696"/>
        <c:crosses val="autoZero"/>
        <c:auto val="1"/>
        <c:lblAlgn val="ctr"/>
        <c:lblOffset val="100"/>
        <c:noMultiLvlLbl val="0"/>
      </c:catAx>
      <c:valAx>
        <c:axId val="84861696"/>
        <c:scaling>
          <c:orientation val="minMax"/>
        </c:scaling>
        <c:delete val="1"/>
        <c:axPos val="l"/>
        <c:numFmt formatCode="General" sourceLinked="1"/>
        <c:majorTickMark val="none"/>
        <c:minorTickMark val="none"/>
        <c:tickLblPos val="nextTo"/>
        <c:crossAx val="84859904"/>
        <c:crosses val="autoZero"/>
        <c:crossBetween val="between"/>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13"/>
    </mc:Choice>
    <mc:Fallback>
      <c:style val="13"/>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absorbent should ideally be used during menstruation</c:v>
                </c:pt>
              </c:strCache>
            </c:strRef>
          </c:tx>
          <c:explosion val="25"/>
          <c:dLbls>
            <c:showLegendKey val="0"/>
            <c:showVal val="0"/>
            <c:showCatName val="1"/>
            <c:showSerName val="0"/>
            <c:showPercent val="1"/>
            <c:showBubbleSize val="0"/>
            <c:showLeaderLines val="1"/>
          </c:dLbls>
          <c:cat>
            <c:strRef>
              <c:f>Sheet1!$A$2:$A$3</c:f>
              <c:strCache>
                <c:ptCount val="2"/>
                <c:pt idx="0">
                  <c:v>Sanitary pad </c:v>
                </c:pt>
                <c:pt idx="1">
                  <c:v>Cloth</c:v>
                </c:pt>
              </c:strCache>
            </c:strRef>
          </c:cat>
          <c:val>
            <c:numRef>
              <c:f>Sheet1!$B$2:$B$3</c:f>
              <c:numCache>
                <c:formatCode>General</c:formatCode>
                <c:ptCount val="2"/>
                <c:pt idx="0">
                  <c:v>60</c:v>
                </c:pt>
                <c:pt idx="1">
                  <c:v>40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26"/>
    </mc:Choice>
    <mc:Fallback>
      <c:style val="26"/>
    </mc:Fallback>
  </mc:AlternateContent>
  <c:chart>
    <c:title>
      <c:overlay val="0"/>
    </c:title>
    <c:autoTitleDeleted val="0"/>
    <c:plotArea>
      <c:layout>
        <c:manualLayout>
          <c:layoutTarget val="inner"/>
          <c:xMode val="edge"/>
          <c:yMode val="edge"/>
          <c:x val="5.999033974919802E-2"/>
          <c:y val="0.13486397133050676"/>
          <c:w val="0.90594743365412655"/>
          <c:h val="0.74572355138300017"/>
        </c:manualLayout>
      </c:layout>
      <c:barChart>
        <c:barDir val="col"/>
        <c:grouping val="clustered"/>
        <c:varyColors val="0"/>
        <c:ser>
          <c:idx val="0"/>
          <c:order val="0"/>
          <c:tx>
            <c:strRef>
              <c:f>Sheet1!$B$1</c:f>
              <c:strCache>
                <c:ptCount val="1"/>
                <c:pt idx="0">
                  <c:v>Use of material during menstruation</c:v>
                </c:pt>
              </c:strCache>
            </c:strRef>
          </c:tx>
          <c:invertIfNegative val="0"/>
          <c:dLbls>
            <c:dLblPos val="inEnd"/>
            <c:showLegendKey val="0"/>
            <c:showVal val="1"/>
            <c:showCatName val="0"/>
            <c:showSerName val="0"/>
            <c:showPercent val="0"/>
            <c:showBubbleSize val="0"/>
            <c:showLeaderLines val="0"/>
          </c:dLbls>
          <c:cat>
            <c:strRef>
              <c:f>Sheet1!$A$2:$A$4</c:f>
              <c:strCache>
                <c:ptCount val="3"/>
                <c:pt idx="0">
                  <c:v>Sanitary pad</c:v>
                </c:pt>
                <c:pt idx="1">
                  <c:v>Old cloth</c:v>
                </c:pt>
                <c:pt idx="2">
                  <c:v>New cloth</c:v>
                </c:pt>
              </c:strCache>
            </c:strRef>
          </c:cat>
          <c:val>
            <c:numRef>
              <c:f>Sheet1!$B$2:$B$4</c:f>
              <c:numCache>
                <c:formatCode>General</c:formatCode>
                <c:ptCount val="3"/>
                <c:pt idx="0">
                  <c:v>28</c:v>
                </c:pt>
                <c:pt idx="1">
                  <c:v>63</c:v>
                </c:pt>
                <c:pt idx="2">
                  <c:v>9</c:v>
                </c:pt>
              </c:numCache>
            </c:numRef>
          </c:val>
        </c:ser>
        <c:dLbls>
          <c:showLegendKey val="0"/>
          <c:showVal val="0"/>
          <c:showCatName val="0"/>
          <c:showSerName val="0"/>
          <c:showPercent val="0"/>
          <c:showBubbleSize val="0"/>
        </c:dLbls>
        <c:gapWidth val="75"/>
        <c:overlap val="40"/>
        <c:axId val="100061952"/>
        <c:axId val="100063488"/>
      </c:barChart>
      <c:catAx>
        <c:axId val="100061952"/>
        <c:scaling>
          <c:orientation val="minMax"/>
        </c:scaling>
        <c:delete val="0"/>
        <c:axPos val="b"/>
        <c:majorTickMark val="none"/>
        <c:minorTickMark val="none"/>
        <c:tickLblPos val="nextTo"/>
        <c:crossAx val="100063488"/>
        <c:crosses val="autoZero"/>
        <c:auto val="1"/>
        <c:lblAlgn val="ctr"/>
        <c:lblOffset val="100"/>
        <c:noMultiLvlLbl val="0"/>
      </c:catAx>
      <c:valAx>
        <c:axId val="100063488"/>
        <c:scaling>
          <c:orientation val="minMax"/>
        </c:scaling>
        <c:delete val="0"/>
        <c:axPos val="l"/>
        <c:numFmt formatCode="General" sourceLinked="1"/>
        <c:majorTickMark val="none"/>
        <c:minorTickMark val="none"/>
        <c:tickLblPos val="nextTo"/>
        <c:crossAx val="100061952"/>
        <c:crosses val="autoZero"/>
        <c:crossBetween val="between"/>
      </c:valAx>
    </c:plotArea>
    <c:legend>
      <c:legendPos val="r"/>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26"/>
    </mc:Choice>
    <mc:Fallback>
      <c:style val="26"/>
    </mc:Fallback>
  </mc:AlternateContent>
  <c:chart>
    <c:title>
      <c:layout>
        <c:manualLayout>
          <c:xMode val="edge"/>
          <c:yMode val="edge"/>
          <c:x val="0.36153932147370471"/>
          <c:y val="1.6836195965366927E-2"/>
        </c:manualLayout>
      </c:layout>
      <c:overlay val="0"/>
    </c:title>
    <c:autoTitleDeleted val="0"/>
    <c:plotArea>
      <c:layout>
        <c:manualLayout>
          <c:layoutTarget val="inner"/>
          <c:xMode val="edge"/>
          <c:yMode val="edge"/>
          <c:x val="5.999033974919802E-2"/>
          <c:y val="0.13486397133050676"/>
          <c:w val="0.90594743365412655"/>
          <c:h val="0.74572355138300017"/>
        </c:manualLayout>
      </c:layout>
      <c:barChart>
        <c:barDir val="col"/>
        <c:grouping val="clustered"/>
        <c:varyColors val="0"/>
        <c:ser>
          <c:idx val="0"/>
          <c:order val="0"/>
          <c:tx>
            <c:strRef>
              <c:f>Sheet1!$B$1</c:f>
              <c:strCache>
                <c:ptCount val="1"/>
                <c:pt idx="0">
                  <c:v>Places of drying</c:v>
                </c:pt>
              </c:strCache>
            </c:strRef>
          </c:tx>
          <c:invertIfNegative val="0"/>
          <c:dLbls>
            <c:dLblPos val="inEnd"/>
            <c:showLegendKey val="0"/>
            <c:showVal val="1"/>
            <c:showCatName val="0"/>
            <c:showSerName val="0"/>
            <c:showPercent val="0"/>
            <c:showBubbleSize val="0"/>
            <c:showLeaderLines val="0"/>
          </c:dLbls>
          <c:cat>
            <c:strRef>
              <c:f>Sheet1!$A$2:$A$4</c:f>
              <c:strCache>
                <c:ptCount val="3"/>
                <c:pt idx="0">
                  <c:v>Outside house in the sunlight</c:v>
                </c:pt>
                <c:pt idx="1">
                  <c:v>Inside house</c:v>
                </c:pt>
                <c:pt idx="2">
                  <c:v>outside house without sunlight</c:v>
                </c:pt>
              </c:strCache>
            </c:strRef>
          </c:cat>
          <c:val>
            <c:numRef>
              <c:f>Sheet1!$B$2:$B$4</c:f>
              <c:numCache>
                <c:formatCode>General</c:formatCode>
                <c:ptCount val="3"/>
                <c:pt idx="0">
                  <c:v>51</c:v>
                </c:pt>
                <c:pt idx="1">
                  <c:v>38</c:v>
                </c:pt>
                <c:pt idx="2">
                  <c:v>11</c:v>
                </c:pt>
              </c:numCache>
            </c:numRef>
          </c:val>
        </c:ser>
        <c:dLbls>
          <c:showLegendKey val="0"/>
          <c:showVal val="0"/>
          <c:showCatName val="0"/>
          <c:showSerName val="0"/>
          <c:showPercent val="0"/>
          <c:showBubbleSize val="0"/>
        </c:dLbls>
        <c:gapWidth val="75"/>
        <c:overlap val="40"/>
        <c:axId val="100092928"/>
        <c:axId val="100143872"/>
      </c:barChart>
      <c:catAx>
        <c:axId val="100092928"/>
        <c:scaling>
          <c:orientation val="minMax"/>
        </c:scaling>
        <c:delete val="0"/>
        <c:axPos val="b"/>
        <c:majorTickMark val="none"/>
        <c:minorTickMark val="none"/>
        <c:tickLblPos val="nextTo"/>
        <c:crossAx val="100143872"/>
        <c:crosses val="autoZero"/>
        <c:auto val="1"/>
        <c:lblAlgn val="ctr"/>
        <c:lblOffset val="100"/>
        <c:noMultiLvlLbl val="0"/>
      </c:catAx>
      <c:valAx>
        <c:axId val="100143872"/>
        <c:scaling>
          <c:orientation val="minMax"/>
        </c:scaling>
        <c:delete val="0"/>
        <c:axPos val="l"/>
        <c:numFmt formatCode="General" sourceLinked="1"/>
        <c:majorTickMark val="none"/>
        <c:minorTickMark val="none"/>
        <c:tickLblPos val="nextTo"/>
        <c:crossAx val="100092928"/>
        <c:crosses val="autoZero"/>
        <c:crossBetween val="between"/>
      </c:valAx>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4B135-312C-4431-8CA2-964FF9A27CF2}" type="datetimeFigureOut">
              <a:rPr lang="en-US" smtClean="0"/>
              <a:pPr/>
              <a:t>6/11/2015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00071F-DEA7-45A8-A4F5-87D6AD372D4A}" type="slidenum">
              <a:rPr lang="en-US" smtClean="0"/>
              <a:pPr/>
              <a:t>‹#›</a:t>
            </a:fld>
            <a:endParaRPr lang="en-US"/>
          </a:p>
        </p:txBody>
      </p:sp>
    </p:spTree>
    <p:extLst>
      <p:ext uri="{BB962C8B-B14F-4D97-AF65-F5344CB8AC3E}">
        <p14:creationId xmlns:p14="http://schemas.microsoft.com/office/powerpoint/2010/main" val="13960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D7BD4B-D387-4B46-B4BF-CC79610D5334}" type="slidenum">
              <a:rPr lang="en-US" smtClean="0"/>
              <a:pPr fontAlgn="base">
                <a:spcBef>
                  <a:spcPct val="0"/>
                </a:spcBef>
                <a:spcAft>
                  <a:spcPct val="0"/>
                </a:spcAft>
                <a:defRPr/>
              </a:pPr>
              <a:t>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8F74A661-BEAF-4A8D-8DED-23F8601FB813}" type="datetimeFigureOut">
              <a:rPr lang="en-US" smtClean="0"/>
              <a:pPr/>
              <a:t>6/11/2015</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7F2E843-4569-4854-9234-BCD42C5888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4A661-BEAF-4A8D-8DED-23F8601FB813}"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4A661-BEAF-4A8D-8DED-23F8601FB813}"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74A661-BEAF-4A8D-8DED-23F8601FB813}"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74A661-BEAF-4A8D-8DED-23F8601FB813}"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F74A661-BEAF-4A8D-8DED-23F8601FB813}" type="datetimeFigureOut">
              <a:rPr lang="en-US" smtClean="0"/>
              <a:pPr/>
              <a:t>6/11/2015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2E843-4569-4854-9234-BCD42C5888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F74A661-BEAF-4A8D-8DED-23F8601FB813}" type="datetimeFigureOut">
              <a:rPr lang="en-US" smtClean="0"/>
              <a:pPr/>
              <a:t>6/11/2015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2E843-4569-4854-9234-BCD42C5888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74A661-BEAF-4A8D-8DED-23F8601FB813}" type="datetimeFigureOut">
              <a:rPr lang="en-US" smtClean="0"/>
              <a:pPr/>
              <a:t>6/11/2015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4A661-BEAF-4A8D-8DED-23F8601FB813}" type="datetimeFigureOut">
              <a:rPr lang="en-US" smtClean="0"/>
              <a:pPr/>
              <a:t>6/11/2015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2E843-4569-4854-9234-BCD42C5888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8F74A661-BEAF-4A8D-8DED-23F8601FB813}" type="datetimeFigureOut">
              <a:rPr lang="en-US" smtClean="0"/>
              <a:pPr/>
              <a:t>6/11/2015</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F7F2E843-4569-4854-9234-BCD42C5888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8F74A661-BEAF-4A8D-8DED-23F8601FB813}" type="datetimeFigureOut">
              <a:rPr lang="en-US" smtClean="0"/>
              <a:pPr/>
              <a:t>6/11/2015</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F7F2E843-4569-4854-9234-BCD42C5888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F74A661-BEAF-4A8D-8DED-23F8601FB813}" type="datetimeFigureOut">
              <a:rPr lang="en-US" smtClean="0"/>
              <a:pPr/>
              <a:t>6/11/2015</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7F2E843-4569-4854-9234-BCD42C5888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2"/>
            <a:ext cx="6965245" cy="1620818"/>
          </a:xfrm>
        </p:spPr>
        <p:txBody>
          <a:bodyPr>
            <a:noAutofit/>
          </a:bodyPr>
          <a:lstStyle/>
          <a:p>
            <a:r>
              <a:rPr lang="en-US" sz="2400" dirty="0"/>
              <a:t>Menstrual hygiene:  Knowledge, Practice and Restrictions amongst Girls of West District of New Delhi</a:t>
            </a:r>
            <a:br>
              <a:rPr lang="en-US" sz="2400" dirty="0"/>
            </a:br>
            <a:endParaRPr lang="en-IN" sz="2400" dirty="0"/>
          </a:p>
        </p:txBody>
      </p:sp>
      <p:pic>
        <p:nvPicPr>
          <p:cNvPr id="4" name="Content Placeholder 3" descr="RINA-88.90-lakh-adolescent-girls-benefit-by-‘Sabla’.jpg"/>
          <p:cNvPicPr>
            <a:picLocks noGrp="1" noChangeAspect="1"/>
          </p:cNvPicPr>
          <p:nvPr>
            <p:ph idx="1"/>
          </p:nvPr>
        </p:nvPicPr>
        <p:blipFill>
          <a:blip r:embed="rId2"/>
          <a:stretch>
            <a:fillRect/>
          </a:stretch>
        </p:blipFill>
        <p:spPr>
          <a:xfrm>
            <a:off x="4419600" y="2438400"/>
            <a:ext cx="3629025" cy="1895475"/>
          </a:xfrm>
          <a:prstGeom prst="rect">
            <a:avLst/>
          </a:prstGeom>
          <a:ln w="228600" cap="sq" cmpd="thickThin">
            <a:solidFill>
              <a:srgbClr val="000000"/>
            </a:solidFill>
            <a:prstDash val="solid"/>
            <a:miter lim="800000"/>
          </a:ln>
          <a:effectLst>
            <a:innerShdw blurRad="76200">
              <a:srgbClr val="000000"/>
            </a:innerShdw>
          </a:effectLst>
        </p:spPr>
      </p:pic>
      <p:sp>
        <p:nvSpPr>
          <p:cNvPr id="5" name="TextBox 4"/>
          <p:cNvSpPr txBox="1"/>
          <p:nvPr/>
        </p:nvSpPr>
        <p:spPr>
          <a:xfrm>
            <a:off x="2667000" y="5181600"/>
            <a:ext cx="4267200" cy="923330"/>
          </a:xfrm>
          <a:prstGeom prst="rect">
            <a:avLst/>
          </a:prstGeom>
          <a:noFill/>
        </p:spPr>
        <p:txBody>
          <a:bodyPr wrap="square" rtlCol="0">
            <a:spAutoFit/>
          </a:bodyPr>
          <a:lstStyle/>
          <a:p>
            <a:r>
              <a:rPr lang="en-IN" dirty="0" smtClean="0"/>
              <a:t>Presented By  </a:t>
            </a:r>
            <a:r>
              <a:rPr lang="en-IN" dirty="0" err="1" smtClean="0"/>
              <a:t>Ankita</a:t>
            </a:r>
            <a:r>
              <a:rPr lang="en-IN" dirty="0" smtClean="0"/>
              <a:t> </a:t>
            </a:r>
            <a:r>
              <a:rPr lang="en-IN" dirty="0" err="1" smtClean="0"/>
              <a:t>Priyadarshi</a:t>
            </a:r>
            <a:endParaRPr lang="en-IN" dirty="0" smtClean="0"/>
          </a:p>
          <a:p>
            <a:r>
              <a:rPr lang="en-IN" dirty="0"/>
              <a:t>	 </a:t>
            </a:r>
            <a:r>
              <a:rPr lang="en-IN" dirty="0" smtClean="0"/>
              <a:t>       PG/13/004</a:t>
            </a:r>
          </a:p>
          <a:p>
            <a:r>
              <a:rPr lang="en-IN" dirty="0"/>
              <a:t>	 </a:t>
            </a:r>
            <a:r>
              <a:rPr lang="en-IN" dirty="0" smtClean="0"/>
              <a:t>  </a:t>
            </a:r>
          </a:p>
        </p:txBody>
      </p:sp>
    </p:spTree>
    <p:extLst>
      <p:ext uri="{BB962C8B-B14F-4D97-AF65-F5344CB8AC3E}">
        <p14:creationId xmlns:p14="http://schemas.microsoft.com/office/powerpoint/2010/main" val="25185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81200"/>
          <a:ext cx="8382000" cy="4373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25318832"/>
              </p:ext>
            </p:extLst>
          </p:nvPr>
        </p:nvGraphicFramePr>
        <p:xfrm>
          <a:off x="457200" y="762000"/>
          <a:ext cx="8153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87454221"/>
              </p:ext>
            </p:extLst>
          </p:nvPr>
        </p:nvGraphicFramePr>
        <p:xfrm>
          <a:off x="1463675" y="1066801"/>
          <a:ext cx="6384925" cy="46561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Practice </a:t>
            </a:r>
            <a:r>
              <a:rPr lang="en-IN" b="1" dirty="0"/>
              <a:t>of Menstrual Hygiene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8947360"/>
              </p:ext>
            </p:extLst>
          </p:nvPr>
        </p:nvGraphicFramePr>
        <p:xfrm>
          <a:off x="1463675" y="2119313"/>
          <a:ext cx="6196013" cy="360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5835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02871353"/>
              </p:ext>
            </p:extLst>
          </p:nvPr>
        </p:nvGraphicFramePr>
        <p:xfrm>
          <a:off x="1463675" y="1143001"/>
          <a:ext cx="6196013" cy="45799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5345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8887664"/>
              </p:ext>
            </p:extLst>
          </p:nvPr>
        </p:nvGraphicFramePr>
        <p:xfrm>
          <a:off x="457200" y="1066800"/>
          <a:ext cx="8229600" cy="50593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3200401" y="2514601"/>
            <a:ext cx="2092881" cy="1752601"/>
          </a:xfrm>
        </p:spPr>
      </p:pic>
      <p:sp>
        <p:nvSpPr>
          <p:cNvPr id="5" name="Right Arrow 4"/>
          <p:cNvSpPr/>
          <p:nvPr/>
        </p:nvSpPr>
        <p:spPr>
          <a:xfrm rot="19876211">
            <a:off x="5010299" y="2159816"/>
            <a:ext cx="511695" cy="3340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715000" y="838200"/>
            <a:ext cx="2667000" cy="1676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ln w="12700">
                  <a:noFill/>
                  <a:prstDash val="solid"/>
                </a:ln>
                <a:solidFill>
                  <a:schemeClr val="tx1"/>
                </a:solidFill>
              </a:rPr>
              <a:t>81%</a:t>
            </a:r>
          </a:p>
          <a:p>
            <a:pPr algn="ctr"/>
            <a:r>
              <a:rPr lang="en-US" b="1" dirty="0" smtClean="0">
                <a:ln w="12700">
                  <a:noFill/>
                  <a:prstDash val="solid"/>
                </a:ln>
                <a:solidFill>
                  <a:schemeClr val="tx1"/>
                </a:solidFill>
              </a:rPr>
              <a:t>cannot attend religious functions</a:t>
            </a:r>
            <a:endParaRPr lang="en-US" b="1" dirty="0">
              <a:ln w="12700">
                <a:noFill/>
                <a:prstDash val="solid"/>
              </a:ln>
              <a:solidFill>
                <a:schemeClr val="tx1"/>
              </a:solidFill>
            </a:endParaRPr>
          </a:p>
        </p:txBody>
      </p:sp>
      <p:sp>
        <p:nvSpPr>
          <p:cNvPr id="7" name="Right Arrow 6"/>
          <p:cNvSpPr/>
          <p:nvPr/>
        </p:nvSpPr>
        <p:spPr>
          <a:xfrm rot="525779">
            <a:off x="5296709" y="3447983"/>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301511">
            <a:off x="4899617" y="4568738"/>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8969686">
            <a:off x="2532159" y="4037801"/>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1633944">
            <a:off x="2390999" y="2879002"/>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5481541">
            <a:off x="3519125" y="1945115"/>
            <a:ext cx="455701" cy="295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6971993">
            <a:off x="3611292" y="4717584"/>
            <a:ext cx="533400" cy="3360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172200" y="3048000"/>
            <a:ext cx="2286000" cy="15240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ln w="12700">
                  <a:noFill/>
                  <a:prstDash val="solid"/>
                </a:ln>
                <a:solidFill>
                  <a:schemeClr val="tx1"/>
                </a:solidFill>
                <a:effectLst>
                  <a:outerShdw blurRad="41275" dist="20320" dir="1800000" algn="tl" rotWithShape="0">
                    <a:srgbClr val="000000">
                      <a:alpha val="40000"/>
                    </a:srgbClr>
                  </a:outerShdw>
                </a:effectLst>
              </a:rPr>
              <a:t>30% are not allowed to do the household work</a:t>
            </a:r>
            <a:endParaRPr lang="en-US" b="1" dirty="0">
              <a:ln w="12700">
                <a:noFill/>
                <a:prstDash val="solid"/>
              </a:ln>
              <a:solidFill>
                <a:schemeClr val="tx1"/>
              </a:solidFill>
              <a:effectLst>
                <a:outerShdw blurRad="41275" dist="20320" dir="1800000" algn="tl" rotWithShape="0">
                  <a:srgbClr val="000000">
                    <a:alpha val="40000"/>
                  </a:srgbClr>
                </a:outerShdw>
              </a:effectLst>
            </a:endParaRPr>
          </a:p>
        </p:txBody>
      </p:sp>
      <p:sp>
        <p:nvSpPr>
          <p:cNvPr id="14" name="Oval 13"/>
          <p:cNvSpPr/>
          <p:nvPr/>
        </p:nvSpPr>
        <p:spPr>
          <a:xfrm>
            <a:off x="5562600" y="5029200"/>
            <a:ext cx="2057400" cy="1295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61% are not allowed to touch or cook food </a:t>
            </a:r>
            <a:endParaRPr lang="en-US" b="1" dirty="0"/>
          </a:p>
        </p:txBody>
      </p:sp>
      <p:sp>
        <p:nvSpPr>
          <p:cNvPr id="15" name="Oval 14"/>
          <p:cNvSpPr/>
          <p:nvPr/>
        </p:nvSpPr>
        <p:spPr>
          <a:xfrm>
            <a:off x="2209800" y="5334000"/>
            <a:ext cx="2057400" cy="1295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28% of them do not sleep on their routine bed</a:t>
            </a:r>
            <a:endParaRPr lang="en-US" b="1" dirty="0"/>
          </a:p>
        </p:txBody>
      </p:sp>
      <p:sp>
        <p:nvSpPr>
          <p:cNvPr id="16" name="Oval 15"/>
          <p:cNvSpPr/>
          <p:nvPr/>
        </p:nvSpPr>
        <p:spPr>
          <a:xfrm>
            <a:off x="304800" y="4038600"/>
            <a:ext cx="2057400" cy="1447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 50.67%</a:t>
            </a:r>
          </a:p>
          <a:p>
            <a:pPr algn="ctr"/>
            <a:r>
              <a:rPr lang="en-US" b="1" dirty="0" smtClean="0"/>
              <a:t>Cannot touch their family members</a:t>
            </a:r>
            <a:endParaRPr lang="en-US" b="1" dirty="0"/>
          </a:p>
        </p:txBody>
      </p:sp>
      <p:sp>
        <p:nvSpPr>
          <p:cNvPr id="17" name="Oval 16"/>
          <p:cNvSpPr/>
          <p:nvPr/>
        </p:nvSpPr>
        <p:spPr>
          <a:xfrm>
            <a:off x="228600" y="1828800"/>
            <a:ext cx="2057400" cy="1295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59.33% are not allowed to attend the school</a:t>
            </a:r>
            <a:endParaRPr lang="en-US" b="1" dirty="0"/>
          </a:p>
        </p:txBody>
      </p:sp>
      <p:sp>
        <p:nvSpPr>
          <p:cNvPr id="18" name="Oval 17"/>
          <p:cNvSpPr/>
          <p:nvPr/>
        </p:nvSpPr>
        <p:spPr>
          <a:xfrm>
            <a:off x="2362200" y="457200"/>
            <a:ext cx="2438400" cy="1295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Only 15.33% of adolescents do not have any restrictions </a:t>
            </a:r>
            <a:endParaRPr lang="en-US" b="1" dirty="0"/>
          </a:p>
        </p:txBody>
      </p:sp>
      <p:sp>
        <p:nvSpPr>
          <p:cNvPr id="19" name="TextBox 18"/>
          <p:cNvSpPr txBox="1"/>
          <p:nvPr/>
        </p:nvSpPr>
        <p:spPr>
          <a:xfrm>
            <a:off x="457200" y="457200"/>
            <a:ext cx="1524000" cy="369332"/>
          </a:xfrm>
          <a:prstGeom prst="rect">
            <a:avLst/>
          </a:prstGeom>
          <a:noFill/>
        </p:spPr>
        <p:txBody>
          <a:bodyPr wrap="square" rtlCol="0">
            <a:spAutoFit/>
          </a:bodyPr>
          <a:lstStyle/>
          <a:p>
            <a:endParaRPr lang="en-US" dirty="0"/>
          </a:p>
        </p:txBody>
      </p:sp>
      <p:sp>
        <p:nvSpPr>
          <p:cNvPr id="21" name="TextBox 20"/>
          <p:cNvSpPr txBox="1"/>
          <p:nvPr/>
        </p:nvSpPr>
        <p:spPr>
          <a:xfrm>
            <a:off x="4876800" y="228600"/>
            <a:ext cx="3962400" cy="646331"/>
          </a:xfrm>
          <a:prstGeom prst="rect">
            <a:avLst/>
          </a:prstGeom>
          <a:noFill/>
        </p:spPr>
        <p:txBody>
          <a:bodyPr wrap="square" rtlCol="0">
            <a:spAutoFit/>
          </a:bodyPr>
          <a:lstStyle/>
          <a:p>
            <a:r>
              <a:rPr lang="en-US" dirty="0" smtClean="0"/>
              <a:t>Restrictions performed during menstruation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724400"/>
          </a:xfrm>
        </p:spPr>
        <p:txBody>
          <a:bodyPr/>
          <a:lstStyle/>
          <a:p>
            <a:pPr algn="ctr">
              <a:buNone/>
            </a:pPr>
            <a:r>
              <a:rPr lang="en-US" u="sng" dirty="0" smtClean="0">
                <a:latin typeface="Algerian" pitchFamily="82" charset="0"/>
              </a:rPr>
              <a:t>Conclusion</a:t>
            </a:r>
          </a:p>
          <a:p>
            <a:pPr>
              <a:buNone/>
            </a:pPr>
            <a:r>
              <a:rPr lang="en-US" sz="2000" dirty="0" smtClean="0"/>
              <a:t>The knowledge on menstruation is poor and the practices are often not optimal for proper hygiene.  </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533400"/>
          </a:xfrm>
        </p:spPr>
        <p:txBody>
          <a:bodyPr>
            <a:normAutofit fontScale="90000"/>
          </a:bodyPr>
          <a:lstStyle/>
          <a:p>
            <a:r>
              <a:rPr lang="en-US" dirty="0" smtClean="0">
                <a:latin typeface="Algerian" pitchFamily="82" charset="0"/>
              </a:rPr>
              <a:t>Recommendations </a:t>
            </a:r>
            <a:endParaRPr lang="en-US" dirty="0">
              <a:latin typeface="Algerian" pitchFamily="82" charset="0"/>
            </a:endParaRPr>
          </a:p>
        </p:txBody>
      </p:sp>
      <p:sp>
        <p:nvSpPr>
          <p:cNvPr id="3" name="Content Placeholder 2"/>
          <p:cNvSpPr>
            <a:spLocks noGrp="1"/>
          </p:cNvSpPr>
          <p:nvPr>
            <p:ph idx="1"/>
          </p:nvPr>
        </p:nvSpPr>
        <p:spPr>
          <a:xfrm>
            <a:off x="152400" y="914401"/>
            <a:ext cx="8305800" cy="3352800"/>
          </a:xfrm>
        </p:spPr>
        <p:txBody>
          <a:bodyPr>
            <a:normAutofit/>
          </a:bodyPr>
          <a:lstStyle/>
          <a:p>
            <a:r>
              <a:rPr lang="en-US" sz="2400" dirty="0" smtClean="0"/>
              <a:t>There is a need to provide accurate and adequate information about menstruation to young girls and its appropriate  management.</a:t>
            </a:r>
          </a:p>
          <a:p>
            <a:r>
              <a:rPr lang="en-US" sz="2400" dirty="0" smtClean="0"/>
              <a:t>Mothers and peer educators need to be equipped with correct information as well as communication skill, so that adolescent girls are ready for this important physiological event in her life.</a:t>
            </a:r>
          </a:p>
          <a:p>
            <a:endParaRPr lang="en-US" sz="2400" dirty="0" smtClean="0"/>
          </a:p>
          <a:p>
            <a:endParaRPr lang="en-US" sz="2400" dirty="0" smtClean="0"/>
          </a:p>
          <a:p>
            <a:endParaRPr lang="en-US" sz="2400" dirty="0" smtClean="0"/>
          </a:p>
          <a:p>
            <a:pPr>
              <a:buNone/>
            </a:pPr>
            <a:endParaRPr lang="en-US" sz="2400" dirty="0" smtClean="0"/>
          </a:p>
          <a:p>
            <a:endParaRPr lang="en-US" sz="2400" dirty="0"/>
          </a:p>
        </p:txBody>
      </p:sp>
      <p:pic>
        <p:nvPicPr>
          <p:cNvPr id="6" name="Picture 3" descr="C:\Users\Tony\Documents\Magic Briefcase\Menstrupedia\Presentations\The Goa Project\mom_daughter.png"/>
          <p:cNvPicPr>
            <a:picLocks noChangeAspect="1" noChangeArrowheads="1"/>
          </p:cNvPicPr>
          <p:nvPr/>
        </p:nvPicPr>
        <p:blipFill>
          <a:blip r:embed="rId2" cstate="print"/>
          <a:srcRect/>
          <a:stretch>
            <a:fillRect/>
          </a:stretch>
        </p:blipFill>
        <p:spPr bwMode="auto">
          <a:xfrm>
            <a:off x="7467600" y="3124200"/>
            <a:ext cx="1676400" cy="125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C:\Users\Tony\Documents\Magic Briefcase\Menstrupedia\Presentations\The Goa Project\blackboard.png"/>
          <p:cNvPicPr>
            <a:picLocks noChangeAspect="1" noChangeArrowheads="1"/>
          </p:cNvPicPr>
          <p:nvPr/>
        </p:nvPicPr>
        <p:blipFill>
          <a:blip r:embed="rId3"/>
          <a:srcRect/>
          <a:stretch>
            <a:fillRect/>
          </a:stretch>
        </p:blipFill>
        <p:spPr bwMode="auto">
          <a:xfrm>
            <a:off x="-152400" y="-152400"/>
            <a:ext cx="9448800" cy="7086600"/>
          </a:xfrm>
          <a:prstGeom prst="rect">
            <a:avLst/>
          </a:prstGeom>
          <a:noFill/>
          <a:ln w="9525">
            <a:noFill/>
            <a:miter lim="800000"/>
            <a:headEnd/>
            <a:tailEnd/>
          </a:ln>
        </p:spPr>
      </p:pic>
      <p:sp>
        <p:nvSpPr>
          <p:cNvPr id="12291" name="TextBox 3"/>
          <p:cNvSpPr txBox="1">
            <a:spLocks noChangeArrowheads="1"/>
          </p:cNvSpPr>
          <p:nvPr/>
        </p:nvSpPr>
        <p:spPr bwMode="auto">
          <a:xfrm>
            <a:off x="1219200" y="1295400"/>
            <a:ext cx="6781800" cy="2985433"/>
          </a:xfrm>
          <a:prstGeom prst="rect">
            <a:avLst/>
          </a:prstGeom>
          <a:noFill/>
          <a:ln w="9525">
            <a:noFill/>
            <a:miter lim="800000"/>
            <a:headEnd/>
            <a:tailEnd/>
          </a:ln>
        </p:spPr>
        <p:txBody>
          <a:bodyPr wrap="square">
            <a:spAutoFit/>
          </a:bodyPr>
          <a:lstStyle/>
          <a:p>
            <a:pPr algn="ctr"/>
            <a:r>
              <a:rPr lang="en-US" sz="2400" b="1" dirty="0" smtClean="0">
                <a:solidFill>
                  <a:schemeClr val="bg1"/>
                </a:solidFill>
              </a:rPr>
              <a:t>In the Schools</a:t>
            </a:r>
          </a:p>
          <a:p>
            <a:pPr algn="ctr"/>
            <a:endParaRPr lang="en-US" sz="2400" b="1" dirty="0">
              <a:solidFill>
                <a:schemeClr val="bg1"/>
              </a:solidFill>
            </a:endParaRPr>
          </a:p>
          <a:p>
            <a:pPr algn="just">
              <a:buFont typeface="Arial" pitchFamily="34" charset="0"/>
              <a:buChar char="•"/>
            </a:pPr>
            <a:r>
              <a:rPr lang="en-US" sz="2000" b="1" dirty="0" smtClean="0">
                <a:solidFill>
                  <a:schemeClr val="bg1"/>
                </a:solidFill>
              </a:rPr>
              <a:t>Through special education </a:t>
            </a:r>
            <a:r>
              <a:rPr lang="en-US" sz="2000" b="1" dirty="0" err="1" smtClean="0">
                <a:solidFill>
                  <a:schemeClr val="bg1"/>
                </a:solidFill>
              </a:rPr>
              <a:t>programmes</a:t>
            </a:r>
            <a:r>
              <a:rPr lang="en-US" sz="2000" b="1" dirty="0" smtClean="0">
                <a:solidFill>
                  <a:schemeClr val="bg1"/>
                </a:solidFill>
              </a:rPr>
              <a:t> in school curriculum, along with the involvement of parents particularly mothers, so as to wipe away the misconceptions and myths.</a:t>
            </a:r>
          </a:p>
          <a:p>
            <a:pPr algn="just">
              <a:buFont typeface="Arial" pitchFamily="34" charset="0"/>
              <a:buChar char="•"/>
            </a:pPr>
            <a:r>
              <a:rPr lang="en-US" sz="2000" b="1" dirty="0" smtClean="0">
                <a:solidFill>
                  <a:schemeClr val="bg1"/>
                </a:solidFill>
              </a:rPr>
              <a:t>It is also essential for the teachers to have requisite skills – usually through training or workshops, so that they can impart reproductive health education, including menstrual hygiene to the adolescents in the school.</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a:lstStyle/>
          <a:p>
            <a:pPr algn="ctr">
              <a:buNone/>
            </a:pPr>
            <a:r>
              <a:rPr lang="en-US" u="sng" dirty="0" smtClean="0">
                <a:solidFill>
                  <a:schemeClr val="tx1"/>
                </a:solidFill>
                <a:latin typeface="Algerian" pitchFamily="82" charset="0"/>
              </a:rPr>
              <a:t>INTRODUCTION </a:t>
            </a:r>
          </a:p>
          <a:p>
            <a:pPr algn="just">
              <a:buNone/>
            </a:pPr>
            <a:r>
              <a:rPr lang="en-US" sz="20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Adolescent girls often lack knowledge regarding reproductive health including menstruation hygiene which can be due to socio-cultural barriers in which they grow up. </a:t>
            </a:r>
          </a:p>
          <a:p>
            <a:pPr algn="just">
              <a:buNone/>
            </a:pPr>
            <a:r>
              <a:rPr lang="en-US" sz="2400" dirty="0" smtClean="0">
                <a:solidFill>
                  <a:schemeClr val="tx1"/>
                </a:solidFill>
                <a:latin typeface="Times New Roman" pitchFamily="18" charset="0"/>
                <a:cs typeface="Times New Roman" pitchFamily="18" charset="0"/>
              </a:rPr>
              <a:t>     Menstruation is generally considered as unclean in the Indian society. Isolation of the menstruating girls and restrictions being imposed on them in the family, have reinforced a negative attitude towards this phenomenon. </a:t>
            </a:r>
          </a:p>
          <a:p>
            <a:pPr algn="just">
              <a:buNone/>
            </a:pPr>
            <a:r>
              <a:rPr lang="en-US" sz="2400" dirty="0" smtClean="0">
                <a:solidFill>
                  <a:schemeClr val="tx1"/>
                </a:solidFill>
                <a:latin typeface="Times New Roman" pitchFamily="18" charset="0"/>
                <a:cs typeface="Times New Roman" pitchFamily="18" charset="0"/>
              </a:rPr>
              <a:t>     Social prohibitions and the negative attitude of parents in discussing the related issues openly, have blocked the access of adolescent girls to the right kind of information, and also infections due to lack of hygiene during menstruation.</a:t>
            </a:r>
            <a:endParaRPr lang="en-US"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4144963"/>
          </a:xfrm>
        </p:spPr>
        <p:txBody>
          <a:bodyPr>
            <a:normAutofit/>
          </a:bodyPr>
          <a:lstStyle/>
          <a:p>
            <a:r>
              <a:rPr lang="en-US" sz="2000" dirty="0" smtClean="0"/>
              <a:t>To </a:t>
            </a:r>
            <a:r>
              <a:rPr lang="en-GB" sz="2000" dirty="0" smtClean="0"/>
              <a:t>manage menstruation hygienically, it is essential that women and girls have access to water and sanitation.</a:t>
            </a:r>
            <a:endParaRPr lang="en-US" sz="2000" dirty="0" smtClean="0"/>
          </a:p>
          <a:p>
            <a:r>
              <a:rPr lang="en-GB" sz="2000" dirty="0" smtClean="0">
                <a:cs typeface="Trebuchet MS" pitchFamily="34" charset="0"/>
              </a:rPr>
              <a:t>Promoting good practices for Menstrual Hygiene Management:</a:t>
            </a:r>
          </a:p>
          <a:p>
            <a:pPr lvl="3"/>
            <a:r>
              <a:rPr lang="en-GB" dirty="0" smtClean="0">
                <a:cs typeface="Trebuchet MS" pitchFamily="34" charset="0"/>
              </a:rPr>
              <a:t>Use of sanitary napkins.</a:t>
            </a:r>
          </a:p>
          <a:p>
            <a:pPr lvl="3"/>
            <a:r>
              <a:rPr lang="en-GB" dirty="0" smtClean="0">
                <a:cs typeface="Trebuchet MS" pitchFamily="34" charset="0"/>
              </a:rPr>
              <a:t>Proper disposal  of the cloth, pad, cotton.</a:t>
            </a:r>
          </a:p>
          <a:p>
            <a:pPr lvl="3"/>
            <a:r>
              <a:rPr lang="en-GB" dirty="0" smtClean="0">
                <a:cs typeface="Trebuchet MS" pitchFamily="34" charset="0"/>
              </a:rPr>
              <a:t>Maintaining proper hygiene during menstruation.</a:t>
            </a:r>
          </a:p>
          <a:p>
            <a:pPr lvl="3"/>
            <a:r>
              <a:rPr lang="en-GB" dirty="0" smtClean="0">
                <a:cs typeface="Trebuchet MS" pitchFamily="34" charset="0"/>
              </a:rPr>
              <a:t>How to manage the stomach pain from your period.</a:t>
            </a:r>
          </a:p>
          <a:p>
            <a:pPr lvl="3">
              <a:buNone/>
            </a:pPr>
            <a:endParaRPr lang="en-GB" dirty="0" smtClean="0">
              <a:cs typeface="Trebuchet MS" pitchFamily="34" charset="0"/>
            </a:endParaRPr>
          </a:p>
          <a:p>
            <a:pPr lvl="3">
              <a:buNone/>
            </a:pPr>
            <a:endParaRPr lang="en-GB" dirty="0" smtClean="0">
              <a:cs typeface="Trebuchet MS" pitchFamily="34" charset="0"/>
            </a:endParaRPr>
          </a:p>
          <a:p>
            <a:pPr lvl="3">
              <a:buNone/>
            </a:pPr>
            <a:endParaRPr lang="en-GB" dirty="0" smtClean="0">
              <a:cs typeface="Trebuchet MS" pitchFamily="34" charset="0"/>
            </a:endParaRPr>
          </a:p>
          <a:p>
            <a:pPr>
              <a:buNone/>
            </a:pPr>
            <a:endParaRPr lang="en-US" sz="1600" dirty="0" smtClean="0"/>
          </a:p>
          <a:p>
            <a:pPr>
              <a:buNone/>
            </a:pP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4525963"/>
          </a:xfrm>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20000"/>
              <a:lumOff val="80000"/>
            </a:schemeClr>
          </a:solidFill>
        </p:spPr>
        <p:txBody>
          <a:bodyPr>
            <a:normAutofit/>
          </a:bodyPr>
          <a:lstStyle/>
          <a:p>
            <a:pPr algn="ctr">
              <a:buNone/>
            </a:pPr>
            <a:r>
              <a:rPr lang="en-US" sz="2400" b="1" u="sng" dirty="0" smtClean="0">
                <a:latin typeface="Algerian" pitchFamily="82" charset="0"/>
              </a:rPr>
              <a:t>AIMS &amp;OBJECTIVE</a:t>
            </a:r>
            <a:endParaRPr lang="en-US" sz="2400" dirty="0" smtClean="0">
              <a:latin typeface="Algerian" pitchFamily="82" charset="0"/>
            </a:endParaRPr>
          </a:p>
          <a:p>
            <a:pPr>
              <a:buFont typeface="Wingdings" pitchFamily="2" charset="2"/>
              <a:buChar char="v"/>
            </a:pPr>
            <a:r>
              <a:rPr lang="en-US" sz="2400" b="1" u="sng" dirty="0" smtClean="0"/>
              <a:t>AIMS</a:t>
            </a:r>
            <a:endParaRPr lang="en-US" sz="2400" dirty="0" smtClean="0"/>
          </a:p>
          <a:p>
            <a:pPr lvl="1">
              <a:buNone/>
            </a:pPr>
            <a:r>
              <a:rPr lang="en-US" sz="2400" dirty="0" smtClean="0"/>
              <a:t>To assess the knowledge and practices of menstrual hygiene among adolescents girls living in West Delhi district</a:t>
            </a:r>
            <a:r>
              <a:rPr lang="en-US" sz="2000" dirty="0" smtClean="0"/>
              <a:t>.</a:t>
            </a:r>
          </a:p>
          <a:p>
            <a:pPr>
              <a:buFont typeface="Wingdings" pitchFamily="2" charset="2"/>
              <a:buChar char="v"/>
            </a:pPr>
            <a:r>
              <a:rPr lang="en-US" sz="2400" b="1" u="sng" dirty="0" smtClean="0"/>
              <a:t>OBJECTIVE </a:t>
            </a:r>
            <a:endParaRPr lang="en-US" sz="2400" dirty="0" smtClean="0"/>
          </a:p>
          <a:p>
            <a:pPr>
              <a:buNone/>
            </a:pPr>
            <a:r>
              <a:rPr lang="en-US" sz="2400" dirty="0" smtClean="0"/>
              <a:t>1. To assess the knowledge and the practices of menstrual hygiene among adolescent girls</a:t>
            </a:r>
          </a:p>
          <a:p>
            <a:pPr>
              <a:buNone/>
            </a:pPr>
            <a:r>
              <a:rPr lang="en-US" sz="2400" dirty="0" smtClean="0"/>
              <a:t>2. To assess the restrictions which were practiced by adolescent girls during menstruation.</a:t>
            </a:r>
            <a:r>
              <a:rPr lang="en-US" sz="2400" b="1" dirty="0" smtClean="0"/>
              <a:t> </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20000"/>
              <a:lumOff val="80000"/>
            </a:schemeClr>
          </a:solidFill>
        </p:spPr>
        <p:txBody>
          <a:bodyPr>
            <a:normAutofit/>
          </a:bodyPr>
          <a:lstStyle/>
          <a:p>
            <a:pPr algn="ctr">
              <a:buNone/>
            </a:pPr>
            <a:r>
              <a:rPr lang="en-US" sz="2400" b="1" u="sng" dirty="0" smtClean="0">
                <a:latin typeface="Algerian" pitchFamily="82" charset="0"/>
              </a:rPr>
              <a:t>METHODOLOGY</a:t>
            </a:r>
            <a:endParaRPr lang="en-US" sz="2400" dirty="0" smtClean="0">
              <a:latin typeface="Algerian" pitchFamily="82" charset="0"/>
            </a:endParaRPr>
          </a:p>
          <a:p>
            <a:r>
              <a:rPr lang="en-US" sz="2400" u="sng" dirty="0" smtClean="0"/>
              <a:t>Study Design</a:t>
            </a:r>
            <a:r>
              <a:rPr lang="en-US" sz="2400" dirty="0" smtClean="0"/>
              <a:t>: community based cross sectional study</a:t>
            </a:r>
          </a:p>
          <a:p>
            <a:r>
              <a:rPr lang="en-US" sz="2400" u="sng" dirty="0" smtClean="0"/>
              <a:t>Study Setting</a:t>
            </a:r>
            <a:r>
              <a:rPr lang="en-US" sz="2400" dirty="0" smtClean="0"/>
              <a:t>: The study is performed in </a:t>
            </a:r>
            <a:r>
              <a:rPr lang="en-US" sz="2400" dirty="0" err="1" smtClean="0"/>
              <a:t>anganwadi</a:t>
            </a:r>
            <a:r>
              <a:rPr lang="en-US" sz="2400" dirty="0" smtClean="0"/>
              <a:t> </a:t>
            </a:r>
            <a:r>
              <a:rPr lang="en-US" sz="2400" dirty="0" err="1" smtClean="0"/>
              <a:t>centres</a:t>
            </a:r>
            <a:r>
              <a:rPr lang="en-US" sz="2400" dirty="0" smtClean="0"/>
              <a:t> of </a:t>
            </a:r>
            <a:r>
              <a:rPr lang="en-US" sz="2400" dirty="0" err="1" smtClean="0"/>
              <a:t>madhu</a:t>
            </a:r>
            <a:r>
              <a:rPr lang="en-US" sz="2400" dirty="0" smtClean="0"/>
              <a:t> </a:t>
            </a:r>
            <a:r>
              <a:rPr lang="en-US" sz="2400" dirty="0" err="1" smtClean="0"/>
              <a:t>vihar</a:t>
            </a:r>
            <a:r>
              <a:rPr lang="en-US" sz="2400" dirty="0" smtClean="0"/>
              <a:t> and </a:t>
            </a:r>
            <a:r>
              <a:rPr lang="en-US" sz="2400" dirty="0" err="1" smtClean="0"/>
              <a:t>mahavir</a:t>
            </a:r>
            <a:r>
              <a:rPr lang="en-US" sz="2400" dirty="0" smtClean="0"/>
              <a:t> enclave part 3 of West District, New </a:t>
            </a:r>
            <a:r>
              <a:rPr lang="en-US" sz="2400" dirty="0" err="1" smtClean="0"/>
              <a:t>delhi</a:t>
            </a:r>
            <a:endParaRPr lang="en-US" sz="2400" dirty="0" smtClean="0"/>
          </a:p>
          <a:p>
            <a:r>
              <a:rPr lang="en-US" sz="2400" u="sng" dirty="0" smtClean="0"/>
              <a:t>Study population</a:t>
            </a:r>
            <a:r>
              <a:rPr lang="en-US" sz="2400" dirty="0" smtClean="0"/>
              <a:t>: 150 Adolescent girls residing in the </a:t>
            </a:r>
            <a:r>
              <a:rPr lang="en-US" sz="2400" dirty="0" err="1" smtClean="0"/>
              <a:t>madhu</a:t>
            </a:r>
            <a:r>
              <a:rPr lang="en-US" sz="2400" dirty="0" smtClean="0"/>
              <a:t> </a:t>
            </a:r>
            <a:r>
              <a:rPr lang="en-US" sz="2400" dirty="0" err="1" smtClean="0"/>
              <a:t>vihar</a:t>
            </a:r>
            <a:r>
              <a:rPr lang="en-US" sz="2400" dirty="0" smtClean="0"/>
              <a:t> and </a:t>
            </a:r>
            <a:r>
              <a:rPr lang="en-US" sz="2400" dirty="0" err="1" smtClean="0"/>
              <a:t>mahavir</a:t>
            </a:r>
            <a:r>
              <a:rPr lang="en-US" sz="2400" dirty="0" smtClean="0"/>
              <a:t> enclave part 3 of West District, New </a:t>
            </a:r>
            <a:r>
              <a:rPr lang="en-US" sz="2400" dirty="0" err="1" smtClean="0"/>
              <a:t>delhi</a:t>
            </a:r>
            <a:endParaRPr lang="en-US" sz="2400" dirty="0" smtClean="0"/>
          </a:p>
          <a:p>
            <a:r>
              <a:rPr lang="en-US" sz="2400" u="sng" dirty="0" smtClean="0"/>
              <a:t>Study Period</a:t>
            </a:r>
            <a:r>
              <a:rPr lang="en-US" sz="2400" dirty="0" smtClean="0"/>
              <a:t>: </a:t>
            </a:r>
          </a:p>
          <a:p>
            <a:pPr lvl="0"/>
            <a:r>
              <a:rPr lang="en-US" sz="2400" dirty="0" smtClean="0"/>
              <a:t>The study period is 3 months.</a:t>
            </a:r>
          </a:p>
          <a:p>
            <a:pPr lvl="0"/>
            <a:r>
              <a:rPr lang="en-US" sz="2400" dirty="0" smtClean="0"/>
              <a:t>During this period activities like ethical committee approval, Data collection, data analysis, interpretation of the results and report was  performed.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7999"/>
          </a:xfrm>
          <a:solidFill>
            <a:schemeClr val="accent6">
              <a:lumMod val="20000"/>
              <a:lumOff val="80000"/>
            </a:schemeClr>
          </a:solidFill>
        </p:spPr>
        <p:txBody>
          <a:bodyPr>
            <a:normAutofit/>
          </a:bodyPr>
          <a:lstStyle/>
          <a:p>
            <a:pPr>
              <a:buNone/>
            </a:pPr>
            <a:r>
              <a:rPr lang="en-US" sz="2400" b="1" u="sng" dirty="0" smtClean="0"/>
              <a:t>STUDY TOOLS</a:t>
            </a:r>
            <a:endParaRPr lang="en-US" sz="2400" u="sng" dirty="0" smtClean="0"/>
          </a:p>
          <a:p>
            <a:pPr lvl="0" algn="just"/>
            <a:r>
              <a:rPr lang="en-US" sz="2400" dirty="0" smtClean="0"/>
              <a:t>An interviewer administered questionnaire is used.</a:t>
            </a:r>
          </a:p>
          <a:p>
            <a:pPr lvl="0" algn="just"/>
            <a:r>
              <a:rPr lang="en-US" sz="2400" dirty="0" smtClean="0"/>
              <a:t>Questions covers the demographics details, information regarding the knowledge about menstrual hygiene in the adolescent girls and the questions on factors related to restrictions that the adolescent girls face during that phase.</a:t>
            </a:r>
          </a:p>
          <a:p>
            <a:pPr lvl="0" algn="just"/>
            <a:r>
              <a:rPr lang="en-US" sz="2400" dirty="0" smtClean="0"/>
              <a:t>A written informed consent will be attached to the questionnaire.</a:t>
            </a:r>
          </a:p>
          <a:p>
            <a:pPr>
              <a:buNone/>
            </a:pPr>
            <a:r>
              <a:rPr lang="en-US" sz="2400" b="1" u="sng" dirty="0" smtClean="0"/>
              <a:t>SAMPLING TECHNIQUE</a:t>
            </a:r>
            <a:endParaRPr lang="en-US" sz="2400" u="sng" dirty="0" smtClean="0"/>
          </a:p>
          <a:p>
            <a:pPr lvl="0"/>
            <a:r>
              <a:rPr lang="en-US" sz="2400" dirty="0" smtClean="0"/>
              <a:t>Complete Enumeration of all the adolescent girls living in the area will be done.</a:t>
            </a:r>
          </a:p>
          <a:p>
            <a:pPr>
              <a:buNone/>
            </a:pPr>
            <a:r>
              <a:rPr lang="en-US" sz="2400" b="1" u="sng" dirty="0" smtClean="0"/>
              <a:t>DATA COLLECTION </a:t>
            </a:r>
            <a:endParaRPr lang="en-US" sz="2400" u="sng" dirty="0" smtClean="0"/>
          </a:p>
          <a:p>
            <a:pPr lvl="0"/>
            <a:r>
              <a:rPr lang="en-US" sz="2400" dirty="0" smtClean="0"/>
              <a:t>Data will be collected using the study tool. A brief introduction about the study will be given to the participants.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smtClean="0"/>
              <a:t>Results</a:t>
            </a:r>
            <a:endParaRPr lang="en-IN" dirty="0"/>
          </a:p>
        </p:txBody>
      </p:sp>
    </p:spTree>
    <p:extLst>
      <p:ext uri="{BB962C8B-B14F-4D97-AF65-F5344CB8AC3E}">
        <p14:creationId xmlns:p14="http://schemas.microsoft.com/office/powerpoint/2010/main" val="1265302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Background Characteristics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7221097"/>
              </p:ext>
            </p:extLst>
          </p:nvPr>
        </p:nvGraphicFramePr>
        <p:xfrm>
          <a:off x="457200" y="1828800"/>
          <a:ext cx="8229600" cy="429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9383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75521807"/>
              </p:ext>
            </p:extLst>
          </p:nvPr>
        </p:nvGraphicFramePr>
        <p:xfrm>
          <a:off x="457200" y="1066800"/>
          <a:ext cx="8229600" cy="5059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5252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Information about Menarche</a:t>
            </a:r>
            <a:r>
              <a:rPr lang="en-IN" dirty="0"/>
              <a:t> </a:t>
            </a: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1406655495"/>
              </p:ext>
            </p:extLst>
          </p:nvPr>
        </p:nvGraphicFramePr>
        <p:xfrm>
          <a:off x="1463675" y="2119313"/>
          <a:ext cx="6196013" cy="360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92442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574</TotalTime>
  <Words>659</Words>
  <Application>Microsoft Office PowerPoint</Application>
  <PresentationFormat>On-screen Show (4:3)</PresentationFormat>
  <Paragraphs>74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Pushpin</vt:lpstr>
      <vt:lpstr>Menstrual hygiene:  Knowledge, Practice and Restrictions amongst Girls of West District of New Delhi </vt:lpstr>
      <vt:lpstr>PowerPoint Presentation</vt:lpstr>
      <vt:lpstr>PowerPoint Presentation</vt:lpstr>
      <vt:lpstr>PowerPoint Presentation</vt:lpstr>
      <vt:lpstr>PowerPoint Presentation</vt:lpstr>
      <vt:lpstr>         Results</vt:lpstr>
      <vt:lpstr>Background Characteristics</vt:lpstr>
      <vt:lpstr>PowerPoint Presentation</vt:lpstr>
      <vt:lpstr>Information about Menarche </vt:lpstr>
      <vt:lpstr>PowerPoint Presentation</vt:lpstr>
      <vt:lpstr>PowerPoint Presentation</vt:lpstr>
      <vt:lpstr>PowerPoint Presentation</vt:lpstr>
      <vt:lpstr>Practice of Menstrual Hygiene </vt:lpstr>
      <vt:lpstr>PowerPoint Presentation</vt:lpstr>
      <vt:lpstr>PowerPoint Presentation</vt:lpstr>
      <vt:lpstr>PowerPoint Presentation</vt:lpstr>
      <vt:lpstr>PowerPoint Presentation</vt:lpstr>
      <vt:lpstr>Recommendations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vnt_chgh@rediffmail.com</cp:lastModifiedBy>
  <cp:revision>63</cp:revision>
  <dcterms:created xsi:type="dcterms:W3CDTF">2015-05-16T15:26:21Z</dcterms:created>
  <dcterms:modified xsi:type="dcterms:W3CDTF">2015-06-11T09:33:12Z</dcterms:modified>
</cp:coreProperties>
</file>