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66" r:id="rId3"/>
    <p:sldId id="268" r:id="rId4"/>
    <p:sldId id="267" r:id="rId5"/>
    <p:sldId id="257" r:id="rId6"/>
    <p:sldId id="258" r:id="rId7"/>
    <p:sldId id="259" r:id="rId8"/>
    <p:sldId id="275" r:id="rId9"/>
    <p:sldId id="276" r:id="rId10"/>
    <p:sldId id="260" r:id="rId11"/>
    <p:sldId id="274" r:id="rId12"/>
    <p:sldId id="269" r:id="rId13"/>
    <p:sldId id="277" r:id="rId14"/>
    <p:sldId id="278" r:id="rId15"/>
    <p:sldId id="272" r:id="rId16"/>
    <p:sldId id="273" r:id="rId17"/>
    <p:sldId id="262" r:id="rId18"/>
    <p:sldId id="263" r:id="rId19"/>
    <p:sldId id="280" r:id="rId20"/>
    <p:sldId id="264"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Desktop\Ntional%20Insurance%20Limit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Desktop\New%20India%20Health%20Insurance.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Desktop\Ntional%20Insurance%20Limite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Desktop\Ntional%20Insurance%20Limit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38"/>
  <c:chart>
    <c:plotArea>
      <c:layout/>
      <c:barChart>
        <c:barDir val="col"/>
        <c:grouping val="clustered"/>
        <c:ser>
          <c:idx val="0"/>
          <c:order val="0"/>
          <c:tx>
            <c:strRef>
              <c:f>Sheet3!$B$1</c:f>
              <c:strCache>
                <c:ptCount val="1"/>
              </c:strCache>
            </c:strRef>
          </c:tx>
          <c:cat>
            <c:strRef>
              <c:f>Sheet3!$A$2:$A$5</c:f>
              <c:strCache>
                <c:ptCount val="4"/>
                <c:pt idx="0">
                  <c:v>Cashless Paid</c:v>
                </c:pt>
                <c:pt idx="1">
                  <c:v>Reimbersment Paid</c:v>
                </c:pt>
                <c:pt idx="2">
                  <c:v>Outstanding</c:v>
                </c:pt>
                <c:pt idx="3">
                  <c:v>Incurred Claim</c:v>
                </c:pt>
              </c:strCache>
            </c:strRef>
          </c:cat>
          <c:val>
            <c:numRef>
              <c:f>Sheet3!$B$2:$B$5</c:f>
              <c:numCache>
                <c:formatCode>General</c:formatCode>
                <c:ptCount val="4"/>
              </c:numCache>
            </c:numRef>
          </c:val>
        </c:ser>
        <c:ser>
          <c:idx val="1"/>
          <c:order val="1"/>
          <c:tx>
            <c:strRef>
              <c:f>Sheet3!$C$1</c:f>
              <c:strCache>
                <c:ptCount val="1"/>
              </c:strCache>
            </c:strRef>
          </c:tx>
          <c:cat>
            <c:strRef>
              <c:f>Sheet3!$A$2:$A$5</c:f>
              <c:strCache>
                <c:ptCount val="4"/>
                <c:pt idx="0">
                  <c:v>Cashless Paid</c:v>
                </c:pt>
                <c:pt idx="1">
                  <c:v>Reimbersment Paid</c:v>
                </c:pt>
                <c:pt idx="2">
                  <c:v>Outstanding</c:v>
                </c:pt>
                <c:pt idx="3">
                  <c:v>Incurred Claim</c:v>
                </c:pt>
              </c:strCache>
            </c:strRef>
          </c:cat>
          <c:val>
            <c:numRef>
              <c:f>Sheet3!$C$2:$C$5</c:f>
              <c:numCache>
                <c:formatCode>General</c:formatCode>
                <c:ptCount val="4"/>
              </c:numCache>
            </c:numRef>
          </c:val>
        </c:ser>
        <c:ser>
          <c:idx val="2"/>
          <c:order val="2"/>
          <c:tx>
            <c:strRef>
              <c:f>Sheet3!$D$1</c:f>
              <c:strCache>
                <c:ptCount val="1"/>
                <c:pt idx="0">
                  <c:v>Nos. of Claim</c:v>
                </c:pt>
              </c:strCache>
            </c:strRef>
          </c:tx>
          <c:cat>
            <c:strRef>
              <c:f>Sheet3!$A$2:$A$5</c:f>
              <c:strCache>
                <c:ptCount val="4"/>
                <c:pt idx="0">
                  <c:v>Cashless Paid</c:v>
                </c:pt>
                <c:pt idx="1">
                  <c:v>Reimbersment Paid</c:v>
                </c:pt>
                <c:pt idx="2">
                  <c:v>Outstanding</c:v>
                </c:pt>
                <c:pt idx="3">
                  <c:v>Incurred Claim</c:v>
                </c:pt>
              </c:strCache>
            </c:strRef>
          </c:cat>
          <c:val>
            <c:numRef>
              <c:f>Sheet3!$D$2:$D$5</c:f>
              <c:numCache>
                <c:formatCode>General</c:formatCode>
                <c:ptCount val="4"/>
                <c:pt idx="0">
                  <c:v>84</c:v>
                </c:pt>
                <c:pt idx="1">
                  <c:v>72</c:v>
                </c:pt>
                <c:pt idx="2">
                  <c:v>0</c:v>
                </c:pt>
                <c:pt idx="3">
                  <c:v>156</c:v>
                </c:pt>
              </c:numCache>
            </c:numRef>
          </c:val>
        </c:ser>
        <c:axId val="51694976"/>
        <c:axId val="50328704"/>
      </c:barChart>
      <c:catAx>
        <c:axId val="51694976"/>
        <c:scaling>
          <c:orientation val="minMax"/>
        </c:scaling>
        <c:axPos val="b"/>
        <c:tickLblPos val="nextTo"/>
        <c:crossAx val="50328704"/>
        <c:crosses val="autoZero"/>
        <c:auto val="1"/>
        <c:lblAlgn val="ctr"/>
        <c:lblOffset val="100"/>
      </c:catAx>
      <c:valAx>
        <c:axId val="50328704"/>
        <c:scaling>
          <c:orientation val="minMax"/>
        </c:scaling>
        <c:axPos val="l"/>
        <c:majorGridlines/>
        <c:numFmt formatCode="General" sourceLinked="1"/>
        <c:tickLblPos val="nextTo"/>
        <c:crossAx val="51694976"/>
        <c:crosses val="autoZero"/>
        <c:crossBetween val="between"/>
      </c:valAx>
    </c:plotArea>
    <c:legend>
      <c:legendPos val="r"/>
      <c:legendEntry>
        <c:idx val="0"/>
        <c:delete val="1"/>
      </c:legendEntry>
      <c:legendEntry>
        <c:idx val="1"/>
        <c:delete val="1"/>
      </c:legendEntry>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28"/>
  <c:chart>
    <c:plotArea>
      <c:layout/>
      <c:barChart>
        <c:barDir val="col"/>
        <c:grouping val="clustered"/>
        <c:ser>
          <c:idx val="0"/>
          <c:order val="0"/>
          <c:cat>
            <c:strRef>
              <c:f>Sheet3!$A$2:$A$5</c:f>
              <c:strCache>
                <c:ptCount val="4"/>
                <c:pt idx="0">
                  <c:v>Cashless Paid</c:v>
                </c:pt>
                <c:pt idx="1">
                  <c:v>Reimbersment Paid</c:v>
                </c:pt>
                <c:pt idx="2">
                  <c:v>Outstanding</c:v>
                </c:pt>
                <c:pt idx="3">
                  <c:v>Incurred Claim</c:v>
                </c:pt>
              </c:strCache>
            </c:strRef>
          </c:cat>
          <c:val>
            <c:numRef>
              <c:f>Sheet3!$B$2:$B$5</c:f>
              <c:numCache>
                <c:formatCode>General</c:formatCode>
                <c:ptCount val="4"/>
              </c:numCache>
            </c:numRef>
          </c:val>
        </c:ser>
        <c:ser>
          <c:idx val="1"/>
          <c:order val="1"/>
          <c:cat>
            <c:strRef>
              <c:f>Sheet3!$A$2:$A$5</c:f>
              <c:strCache>
                <c:ptCount val="4"/>
                <c:pt idx="0">
                  <c:v>Cashless Paid</c:v>
                </c:pt>
                <c:pt idx="1">
                  <c:v>Reimbersment Paid</c:v>
                </c:pt>
                <c:pt idx="2">
                  <c:v>Outstanding</c:v>
                </c:pt>
                <c:pt idx="3">
                  <c:v>Incurred Claim</c:v>
                </c:pt>
              </c:strCache>
            </c:strRef>
          </c:cat>
          <c:val>
            <c:numRef>
              <c:f>Sheet3!$C$2:$C$5</c:f>
              <c:numCache>
                <c:formatCode>General</c:formatCode>
                <c:ptCount val="4"/>
              </c:numCache>
            </c:numRef>
          </c:val>
        </c:ser>
        <c:ser>
          <c:idx val="2"/>
          <c:order val="2"/>
          <c:cat>
            <c:strRef>
              <c:f>Sheet3!$A$2:$A$5</c:f>
              <c:strCache>
                <c:ptCount val="4"/>
                <c:pt idx="0">
                  <c:v>Cashless Paid</c:v>
                </c:pt>
                <c:pt idx="1">
                  <c:v>Reimbersment Paid</c:v>
                </c:pt>
                <c:pt idx="2">
                  <c:v>Outstanding</c:v>
                </c:pt>
                <c:pt idx="3">
                  <c:v>Incurred Claim</c:v>
                </c:pt>
              </c:strCache>
            </c:strRef>
          </c:cat>
          <c:val>
            <c:numRef>
              <c:f>Sheet3!$D$2:$D$5</c:f>
              <c:numCache>
                <c:formatCode>General</c:formatCode>
                <c:ptCount val="4"/>
                <c:pt idx="0">
                  <c:v>61</c:v>
                </c:pt>
                <c:pt idx="1">
                  <c:v>32</c:v>
                </c:pt>
                <c:pt idx="2">
                  <c:v>0</c:v>
                </c:pt>
                <c:pt idx="3">
                  <c:v>93</c:v>
                </c:pt>
              </c:numCache>
            </c:numRef>
          </c:val>
        </c:ser>
        <c:axId val="53517312"/>
        <c:axId val="53523200"/>
      </c:barChart>
      <c:catAx>
        <c:axId val="53517312"/>
        <c:scaling>
          <c:orientation val="minMax"/>
        </c:scaling>
        <c:axPos val="b"/>
        <c:tickLblPos val="nextTo"/>
        <c:crossAx val="53523200"/>
        <c:crosses val="autoZero"/>
        <c:auto val="1"/>
        <c:lblAlgn val="ctr"/>
        <c:lblOffset val="100"/>
      </c:catAx>
      <c:valAx>
        <c:axId val="53523200"/>
        <c:scaling>
          <c:orientation val="minMax"/>
        </c:scaling>
        <c:axPos val="l"/>
        <c:majorGridlines/>
        <c:numFmt formatCode="General" sourceLinked="1"/>
        <c:tickLblPos val="nextTo"/>
        <c:crossAx val="53517312"/>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val>
            <c:numRef>
              <c:f>Sheet5!$H$3:$I$3</c:f>
              <c:numCache>
                <c:formatCode>General</c:formatCode>
                <c:ptCount val="2"/>
                <c:pt idx="0">
                  <c:v>7302257</c:v>
                </c:pt>
                <c:pt idx="1">
                  <c:v>1551450</c:v>
                </c:pt>
              </c:numCache>
            </c:numRef>
          </c:val>
        </c:ser>
        <c:ser>
          <c:idx val="1"/>
          <c:order val="1"/>
          <c:spPr>
            <a:solidFill>
              <a:srgbClr val="92D050"/>
            </a:solidFill>
          </c:spPr>
          <c:val>
            <c:numRef>
              <c:f>Sheet5!$H$4:$I$4</c:f>
              <c:numCache>
                <c:formatCode>General</c:formatCode>
                <c:ptCount val="2"/>
                <c:pt idx="0">
                  <c:v>5343965</c:v>
                </c:pt>
                <c:pt idx="1">
                  <c:v>2120016</c:v>
                </c:pt>
              </c:numCache>
            </c:numRef>
          </c:val>
        </c:ser>
        <c:axId val="53682560"/>
        <c:axId val="53684096"/>
      </c:barChart>
      <c:catAx>
        <c:axId val="53682560"/>
        <c:scaling>
          <c:orientation val="minMax"/>
        </c:scaling>
        <c:axPos val="b"/>
        <c:tickLblPos val="nextTo"/>
        <c:crossAx val="53684096"/>
        <c:crosses val="autoZero"/>
        <c:auto val="1"/>
        <c:lblAlgn val="ctr"/>
        <c:lblOffset val="100"/>
      </c:catAx>
      <c:valAx>
        <c:axId val="53684096"/>
        <c:scaling>
          <c:orientation val="minMax"/>
        </c:scaling>
        <c:axPos val="l"/>
        <c:majorGridlines/>
        <c:numFmt formatCode="General" sourceLinked="1"/>
        <c:tickLblPos val="nextTo"/>
        <c:crossAx val="53682560"/>
        <c:crosses val="autoZero"/>
        <c:crossBetween val="between"/>
      </c:valAx>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tx>
            <c:strRef>
              <c:f>Sheet7!$F$11</c:f>
              <c:strCache>
                <c:ptCount val="1"/>
                <c:pt idx="0">
                  <c:v>national</c:v>
                </c:pt>
              </c:strCache>
            </c:strRef>
          </c:tx>
          <c:cat>
            <c:strRef>
              <c:f>Sheet7!$E$12:$E$26</c:f>
              <c:strCache>
                <c:ptCount val="15"/>
                <c:pt idx="0">
                  <c:v>ophthalmic</c:v>
                </c:pt>
                <c:pt idx="1">
                  <c:v>tumor</c:v>
                </c:pt>
                <c:pt idx="2">
                  <c:v>trauma</c:v>
                </c:pt>
                <c:pt idx="3">
                  <c:v>endocrinal</c:v>
                </c:pt>
                <c:pt idx="4">
                  <c:v>obstetrics</c:v>
                </c:pt>
                <c:pt idx="5">
                  <c:v>infectious</c:v>
                </c:pt>
                <c:pt idx="6">
                  <c:v>urinary</c:v>
                </c:pt>
                <c:pt idx="7">
                  <c:v>CVS</c:v>
                </c:pt>
                <c:pt idx="8">
                  <c:v>ENT</c:v>
                </c:pt>
                <c:pt idx="9">
                  <c:v>Gastrrointestinal</c:v>
                </c:pt>
                <c:pt idx="10">
                  <c:v>hematology</c:v>
                </c:pt>
                <c:pt idx="11">
                  <c:v>hepatobiliary</c:v>
                </c:pt>
                <c:pt idx="12">
                  <c:v>orthopaedic</c:v>
                </c:pt>
                <c:pt idx="13">
                  <c:v>respiratory</c:v>
                </c:pt>
                <c:pt idx="14">
                  <c:v>others</c:v>
                </c:pt>
              </c:strCache>
            </c:strRef>
          </c:cat>
          <c:val>
            <c:numRef>
              <c:f>Sheet7!$F$12:$F$26</c:f>
              <c:numCache>
                <c:formatCode>General</c:formatCode>
                <c:ptCount val="15"/>
                <c:pt idx="0">
                  <c:v>12</c:v>
                </c:pt>
                <c:pt idx="1">
                  <c:v>3</c:v>
                </c:pt>
                <c:pt idx="2">
                  <c:v>5</c:v>
                </c:pt>
                <c:pt idx="3">
                  <c:v>2</c:v>
                </c:pt>
                <c:pt idx="4">
                  <c:v>30</c:v>
                </c:pt>
                <c:pt idx="5">
                  <c:v>10</c:v>
                </c:pt>
                <c:pt idx="6">
                  <c:v>7</c:v>
                </c:pt>
                <c:pt idx="7">
                  <c:v>10</c:v>
                </c:pt>
                <c:pt idx="8">
                  <c:v>3</c:v>
                </c:pt>
                <c:pt idx="9">
                  <c:v>30</c:v>
                </c:pt>
                <c:pt idx="10">
                  <c:v>3</c:v>
                </c:pt>
                <c:pt idx="11">
                  <c:v>5</c:v>
                </c:pt>
                <c:pt idx="12">
                  <c:v>4</c:v>
                </c:pt>
                <c:pt idx="13">
                  <c:v>21</c:v>
                </c:pt>
                <c:pt idx="14">
                  <c:v>11</c:v>
                </c:pt>
              </c:numCache>
            </c:numRef>
          </c:val>
        </c:ser>
        <c:ser>
          <c:idx val="1"/>
          <c:order val="1"/>
          <c:tx>
            <c:strRef>
              <c:f>Sheet7!$G$11</c:f>
              <c:strCache>
                <c:ptCount val="1"/>
                <c:pt idx="0">
                  <c:v>new</c:v>
                </c:pt>
              </c:strCache>
            </c:strRef>
          </c:tx>
          <c:cat>
            <c:strRef>
              <c:f>Sheet7!$E$12:$E$26</c:f>
              <c:strCache>
                <c:ptCount val="15"/>
                <c:pt idx="0">
                  <c:v>ophthalmic</c:v>
                </c:pt>
                <c:pt idx="1">
                  <c:v>tumor</c:v>
                </c:pt>
                <c:pt idx="2">
                  <c:v>trauma</c:v>
                </c:pt>
                <c:pt idx="3">
                  <c:v>endocrinal</c:v>
                </c:pt>
                <c:pt idx="4">
                  <c:v>obstetrics</c:v>
                </c:pt>
                <c:pt idx="5">
                  <c:v>infectious</c:v>
                </c:pt>
                <c:pt idx="6">
                  <c:v>urinary</c:v>
                </c:pt>
                <c:pt idx="7">
                  <c:v>CVS</c:v>
                </c:pt>
                <c:pt idx="8">
                  <c:v>ENT</c:v>
                </c:pt>
                <c:pt idx="9">
                  <c:v>Gastrrointestinal</c:v>
                </c:pt>
                <c:pt idx="10">
                  <c:v>hematology</c:v>
                </c:pt>
                <c:pt idx="11">
                  <c:v>hepatobiliary</c:v>
                </c:pt>
                <c:pt idx="12">
                  <c:v>orthopaedic</c:v>
                </c:pt>
                <c:pt idx="13">
                  <c:v>respiratory</c:v>
                </c:pt>
                <c:pt idx="14">
                  <c:v>others</c:v>
                </c:pt>
              </c:strCache>
            </c:strRef>
          </c:cat>
          <c:val>
            <c:numRef>
              <c:f>Sheet7!$G$12:$G$26</c:f>
              <c:numCache>
                <c:formatCode>General</c:formatCode>
                <c:ptCount val="15"/>
                <c:pt idx="0">
                  <c:v>5</c:v>
                </c:pt>
                <c:pt idx="1">
                  <c:v>12</c:v>
                </c:pt>
                <c:pt idx="2">
                  <c:v>7</c:v>
                </c:pt>
                <c:pt idx="3">
                  <c:v>0</c:v>
                </c:pt>
                <c:pt idx="4">
                  <c:v>0</c:v>
                </c:pt>
                <c:pt idx="5">
                  <c:v>8</c:v>
                </c:pt>
                <c:pt idx="6">
                  <c:v>5</c:v>
                </c:pt>
                <c:pt idx="7">
                  <c:v>20</c:v>
                </c:pt>
                <c:pt idx="8">
                  <c:v>0</c:v>
                </c:pt>
                <c:pt idx="9">
                  <c:v>11</c:v>
                </c:pt>
                <c:pt idx="10">
                  <c:v>3</c:v>
                </c:pt>
                <c:pt idx="11">
                  <c:v>2</c:v>
                </c:pt>
                <c:pt idx="12">
                  <c:v>20</c:v>
                </c:pt>
                <c:pt idx="13">
                  <c:v>3</c:v>
                </c:pt>
                <c:pt idx="14">
                  <c:v>4</c:v>
                </c:pt>
              </c:numCache>
            </c:numRef>
          </c:val>
        </c:ser>
        <c:axId val="53712768"/>
        <c:axId val="53714304"/>
      </c:barChart>
      <c:catAx>
        <c:axId val="53712768"/>
        <c:scaling>
          <c:orientation val="minMax"/>
        </c:scaling>
        <c:axPos val="b"/>
        <c:tickLblPos val="nextTo"/>
        <c:crossAx val="53714304"/>
        <c:crosses val="autoZero"/>
        <c:auto val="1"/>
        <c:lblAlgn val="ctr"/>
        <c:lblOffset val="100"/>
      </c:catAx>
      <c:valAx>
        <c:axId val="53714304"/>
        <c:scaling>
          <c:orientation val="minMax"/>
        </c:scaling>
        <c:axPos val="l"/>
        <c:majorGridlines/>
        <c:numFmt formatCode="General" sourceLinked="1"/>
        <c:tickLblPos val="nextTo"/>
        <c:crossAx val="53712768"/>
        <c:crosses val="autoZero"/>
        <c:crossBetween val="between"/>
      </c:valAx>
    </c:plotArea>
    <c:legend>
      <c:legendPos val="r"/>
      <c:layout/>
    </c:legend>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0.80729</cdr:x>
      <cdr:y>0.8975</cdr:y>
    </cdr:from>
    <cdr:to>
      <cdr:x>0.97396</cdr:x>
      <cdr:y>1</cdr:y>
    </cdr:to>
    <cdr:sp macro="" textlink="">
      <cdr:nvSpPr>
        <cdr:cNvPr id="2" name="TextBox 1"/>
        <cdr:cNvSpPr txBox="1"/>
      </cdr:nvSpPr>
      <cdr:spPr>
        <a:xfrm xmlns:a="http://schemas.openxmlformats.org/drawingml/2006/main">
          <a:off x="4429125" y="3419474"/>
          <a:ext cx="914400" cy="39052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IN" sz="1100" dirty="0"/>
        </a:p>
      </cdr:txBody>
    </cdr:sp>
  </cdr:relSizeAnchor>
  <cdr:relSizeAnchor xmlns:cdr="http://schemas.openxmlformats.org/drawingml/2006/chartDrawing">
    <cdr:from>
      <cdr:x>0.68654</cdr:x>
      <cdr:y>0.2275</cdr:y>
    </cdr:from>
    <cdr:to>
      <cdr:x>1</cdr:x>
      <cdr:y>0.45238</cdr:y>
    </cdr:to>
    <cdr:sp macro="" textlink="">
      <cdr:nvSpPr>
        <cdr:cNvPr id="3" name="TextBox 2"/>
        <cdr:cNvSpPr txBox="1"/>
      </cdr:nvSpPr>
      <cdr:spPr>
        <a:xfrm xmlns:a="http://schemas.openxmlformats.org/drawingml/2006/main">
          <a:off x="5002595" y="682590"/>
          <a:ext cx="2284081" cy="674732"/>
        </a:xfrm>
        <a:prstGeom xmlns:a="http://schemas.openxmlformats.org/drawingml/2006/main" prst="rect">
          <a:avLst/>
        </a:prstGeom>
        <a:solidFill xmlns:a="http://schemas.openxmlformats.org/drawingml/2006/main">
          <a:schemeClr val="accent2">
            <a:lumMod val="20000"/>
            <a:lumOff val="80000"/>
          </a:schemeClr>
        </a:solidFill>
      </cdr:spPr>
      <cdr:txBody>
        <a:bodyPr xmlns:a="http://schemas.openxmlformats.org/drawingml/2006/main" wrap="none" rtlCol="0"/>
        <a:lstStyle xmlns:a="http://schemas.openxmlformats.org/drawingml/2006/main"/>
        <a:p xmlns:a="http://schemas.openxmlformats.org/drawingml/2006/main">
          <a:r>
            <a:rPr lang="en-IN" sz="1800" dirty="0">
              <a:solidFill>
                <a:srgbClr val="002060"/>
              </a:solidFill>
              <a:latin typeface="Times New Roman" pitchFamily="18" charset="0"/>
              <a:cs typeface="Times New Roman" pitchFamily="18" charset="0"/>
            </a:rPr>
            <a:t>1= National</a:t>
          </a:r>
          <a:r>
            <a:rPr lang="en-IN" sz="1800" baseline="0" dirty="0">
              <a:solidFill>
                <a:srgbClr val="002060"/>
              </a:solidFill>
              <a:latin typeface="Times New Roman" pitchFamily="18" charset="0"/>
              <a:cs typeface="Times New Roman" pitchFamily="18" charset="0"/>
            </a:rPr>
            <a:t> Insurance</a:t>
          </a:r>
        </a:p>
        <a:p xmlns:a="http://schemas.openxmlformats.org/drawingml/2006/main">
          <a:r>
            <a:rPr lang="en-IN" sz="1800" baseline="0" dirty="0">
              <a:solidFill>
                <a:srgbClr val="002060"/>
              </a:solidFill>
              <a:latin typeface="Times New Roman" pitchFamily="18" charset="0"/>
              <a:cs typeface="Times New Roman" pitchFamily="18" charset="0"/>
            </a:rPr>
            <a:t>2=New India  Assurance</a:t>
          </a:r>
          <a:endParaRPr lang="en-IN" sz="1800" dirty="0">
            <a:solidFill>
              <a:srgbClr val="002060"/>
            </a:solidFill>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451BE-D5BC-430F-88F7-7FBA48970277}" type="datetimeFigureOut">
              <a:rPr lang="en-US" smtClean="0"/>
              <a:pPr/>
              <a:t>5/19/2015</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5676B4-F824-449D-9754-0D15064B8DA4}"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5676B4-F824-449D-9754-0D15064B8DA4}" type="slidenum">
              <a:rPr lang="en-IN" smtClean="0"/>
              <a:pPr/>
              <a:t>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5099DCC-252F-4D31-8F2E-6149522E8E7F}" type="datetimeFigureOut">
              <a:rPr lang="en-US" smtClean="0"/>
              <a:pPr/>
              <a:t>5/19/2015</a:t>
            </a:fld>
            <a:endParaRPr lang="en-IN"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51F1A7C-6970-44CC-8EEA-8EDF06E71205}"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151F1A7C-6970-44CC-8EEA-8EDF06E71205}"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151F1A7C-6970-44CC-8EEA-8EDF06E71205}"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151F1A7C-6970-44CC-8EEA-8EDF06E71205}" type="slidenum">
              <a:rPr lang="en-IN" smtClean="0"/>
              <a:pPr/>
              <a:t>‹#›</a:t>
            </a:fld>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151F1A7C-6970-44CC-8EEA-8EDF06E71205}" type="slidenum">
              <a:rPr lang="en-IN" smtClean="0"/>
              <a:pPr/>
              <a:t>‹#›</a:t>
            </a:fld>
            <a:endParaRPr lang="en-IN"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151F1A7C-6970-44CC-8EEA-8EDF06E71205}" type="slidenum">
              <a:rPr lang="en-IN" smtClean="0"/>
              <a:pPr/>
              <a:t>‹#›</a:t>
            </a:fld>
            <a:endParaRPr lang="en-IN"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151F1A7C-6970-44CC-8EEA-8EDF06E7120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151F1A7C-6970-44CC-8EEA-8EDF06E71205}" type="slidenum">
              <a:rPr lang="en-IN" smtClean="0"/>
              <a:pPr/>
              <a:t>‹#›</a:t>
            </a:fld>
            <a:endParaRPr lang="en-IN"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5099DCC-252F-4D31-8F2E-6149522E8E7F}" type="datetimeFigureOut">
              <a:rPr lang="en-US" smtClean="0"/>
              <a:pPr/>
              <a:t>5/19/2015</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151F1A7C-6970-44CC-8EEA-8EDF06E71205}"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5099DCC-252F-4D31-8F2E-6149522E8E7F}" type="datetimeFigureOut">
              <a:rPr lang="en-US" smtClean="0"/>
              <a:pPr/>
              <a:t>5/19/2015</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151F1A7C-6970-44CC-8EEA-8EDF06E7120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5099DCC-252F-4D31-8F2E-6149522E8E7F}" type="datetimeFigureOut">
              <a:rPr lang="en-US" smtClean="0"/>
              <a:pPr/>
              <a:t>5/19/2015</a:t>
            </a:fld>
            <a:endParaRPr lang="en-IN"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51F1A7C-6970-44CC-8EEA-8EDF06E71205}" type="slidenum">
              <a:rPr lang="en-IN" smtClean="0"/>
              <a:pPr/>
              <a:t>‹#›</a:t>
            </a:fld>
            <a:endParaRPr lang="en-IN"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099DCC-252F-4D31-8F2E-6149522E8E7F}" type="datetimeFigureOut">
              <a:rPr lang="en-US" smtClean="0"/>
              <a:pPr/>
              <a:t>5/19/2015</a:t>
            </a:fld>
            <a:endParaRPr lang="en-IN"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51F1A7C-6970-44CC-8EEA-8EDF06E71205}"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1428736"/>
            <a:ext cx="8929718" cy="2428892"/>
          </a:xfrm>
        </p:spPr>
        <p:txBody>
          <a:bodyPr>
            <a:normAutofit fontScale="90000"/>
          </a:bodyPr>
          <a:lstStyle/>
          <a:p>
            <a:pPr algn="ctr"/>
            <a:r>
              <a:rPr lang="en-US" dirty="0" smtClean="0">
                <a:solidFill>
                  <a:schemeClr val="tx1"/>
                </a:solidFill>
                <a:latin typeface="Times New Roman" pitchFamily="18" charset="0"/>
                <a:cs typeface="Times New Roman" pitchFamily="18" charset="0"/>
              </a:rPr>
              <a:t>S</a:t>
            </a:r>
            <a:r>
              <a:rPr lang="en-US" b="1" dirty="0" smtClean="0">
                <a:solidFill>
                  <a:schemeClr val="tx1"/>
                </a:solidFill>
                <a:latin typeface="Times New Roman" pitchFamily="18" charset="0"/>
                <a:cs typeface="Times New Roman" pitchFamily="18" charset="0"/>
              </a:rPr>
              <a:t>tudy on </a:t>
            </a:r>
            <a:r>
              <a:rPr lang="en-US" b="1" dirty="0">
                <a:solidFill>
                  <a:schemeClr val="tx1"/>
                </a:solidFill>
                <a:latin typeface="Times New Roman" pitchFamily="18" charset="0"/>
                <a:cs typeface="Times New Roman" pitchFamily="18" charset="0"/>
              </a:rPr>
              <a:t>performance </a:t>
            </a:r>
            <a:r>
              <a:rPr lang="en-US" b="1" dirty="0" smtClean="0">
                <a:solidFill>
                  <a:schemeClr val="tx1"/>
                </a:solidFill>
                <a:latin typeface="Times New Roman" pitchFamily="18" charset="0"/>
                <a:cs typeface="Times New Roman" pitchFamily="18" charset="0"/>
              </a:rPr>
              <a:t>of health </a:t>
            </a:r>
            <a:r>
              <a:rPr lang="en-US" b="1" dirty="0">
                <a:solidFill>
                  <a:schemeClr val="tx1"/>
                </a:solidFill>
                <a:latin typeface="Times New Roman" pitchFamily="18" charset="0"/>
                <a:cs typeface="Times New Roman" pitchFamily="18" charset="0"/>
              </a:rPr>
              <a:t>insurance companies by calculating their incurred claim </a:t>
            </a:r>
            <a:r>
              <a:rPr lang="en-US" b="1" dirty="0" smtClean="0">
                <a:solidFill>
                  <a:schemeClr val="tx1"/>
                </a:solidFill>
                <a:latin typeface="Times New Roman" pitchFamily="18" charset="0"/>
                <a:cs typeface="Times New Roman" pitchFamily="18" charset="0"/>
              </a:rPr>
              <a:t>ratios.</a:t>
            </a:r>
            <a:r>
              <a:rPr lang="en-IN" dirty="0">
                <a:solidFill>
                  <a:schemeClr val="tx1"/>
                </a:solidFill>
              </a:rPr>
              <a:t/>
            </a:r>
            <a:br>
              <a:rPr lang="en-IN" dirty="0">
                <a:solidFill>
                  <a:schemeClr val="tx1"/>
                </a:solidFill>
              </a:rPr>
            </a:br>
            <a:endParaRPr lang="en-IN" dirty="0">
              <a:solidFill>
                <a:schemeClr val="tx1"/>
              </a:solidFill>
            </a:endParaRPr>
          </a:p>
        </p:txBody>
      </p:sp>
      <p:sp>
        <p:nvSpPr>
          <p:cNvPr id="3" name="Subtitle 2"/>
          <p:cNvSpPr>
            <a:spLocks noGrp="1"/>
          </p:cNvSpPr>
          <p:nvPr>
            <p:ph type="subTitle" idx="1"/>
          </p:nvPr>
        </p:nvSpPr>
        <p:spPr>
          <a:xfrm>
            <a:off x="2857488" y="5605466"/>
            <a:ext cx="4557722" cy="1252534"/>
          </a:xfrm>
        </p:spPr>
        <p:txBody>
          <a:bodyPr>
            <a:normAutofit fontScale="92500" lnSpcReduction="10000"/>
          </a:bodyPr>
          <a:lstStyle/>
          <a:p>
            <a:r>
              <a:rPr lang="en-US" dirty="0" smtClean="0">
                <a:solidFill>
                  <a:schemeClr val="tx1"/>
                </a:solidFill>
              </a:rPr>
              <a:t>Presented by:</a:t>
            </a:r>
            <a:r>
              <a:rPr lang="en-US" b="1" dirty="0" smtClean="0">
                <a:solidFill>
                  <a:schemeClr val="tx1"/>
                </a:solidFill>
              </a:rPr>
              <a:t>-</a:t>
            </a:r>
          </a:p>
          <a:p>
            <a:r>
              <a:rPr lang="en-US" b="1" dirty="0" smtClean="0">
                <a:solidFill>
                  <a:schemeClr val="tx1"/>
                </a:solidFill>
              </a:rPr>
              <a:t>Dr.Priyanka Mutreja</a:t>
            </a:r>
          </a:p>
          <a:p>
            <a:r>
              <a:rPr lang="en-US" b="1" dirty="0" smtClean="0">
                <a:solidFill>
                  <a:schemeClr val="tx1"/>
                </a:solidFill>
              </a:rPr>
              <a:t>PG/13/048</a:t>
            </a:r>
            <a:endParaRPr lang="en-IN"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714488"/>
            <a:ext cx="8229600" cy="4525963"/>
          </a:xfrm>
        </p:spPr>
        <p:txBody>
          <a:bodyPr/>
          <a:lstStyle/>
          <a:p>
            <a:pPr marL="624078" indent="-514350">
              <a:buFont typeface="+mj-lt"/>
              <a:buAutoNum type="arabicPeriod"/>
            </a:pPr>
            <a:r>
              <a:rPr lang="en-IN" dirty="0" smtClean="0"/>
              <a:t> </a:t>
            </a:r>
            <a:r>
              <a:rPr lang="en-US" dirty="0" smtClean="0"/>
              <a:t>Cashless claims paid,</a:t>
            </a:r>
          </a:p>
          <a:p>
            <a:pPr marL="624078" indent="-514350">
              <a:buFont typeface="+mj-lt"/>
              <a:buAutoNum type="arabicPeriod"/>
            </a:pPr>
            <a:r>
              <a:rPr lang="en-US" dirty="0" smtClean="0"/>
              <a:t> Reimbursement claims paid,</a:t>
            </a:r>
          </a:p>
          <a:p>
            <a:pPr marL="624078" indent="-514350">
              <a:buFont typeface="+mj-lt"/>
              <a:buAutoNum type="arabicPeriod"/>
            </a:pPr>
            <a:r>
              <a:rPr lang="en-US" dirty="0" smtClean="0"/>
              <a:t> Cashless approved (bill not received),</a:t>
            </a:r>
          </a:p>
          <a:p>
            <a:pPr marL="624078" indent="-514350">
              <a:buFont typeface="+mj-lt"/>
              <a:buAutoNum type="arabicPeriod"/>
            </a:pPr>
            <a:r>
              <a:rPr lang="en-US" dirty="0" smtClean="0"/>
              <a:t> Cashless settled (but unpaid), </a:t>
            </a:r>
          </a:p>
          <a:p>
            <a:pPr marL="624078" indent="-514350">
              <a:buFont typeface="+mj-lt"/>
              <a:buAutoNum type="arabicPeriod"/>
            </a:pPr>
            <a:r>
              <a:rPr lang="en-US" dirty="0" smtClean="0"/>
              <a:t> Reimbursement settled (but unpaid), </a:t>
            </a:r>
          </a:p>
          <a:p>
            <a:pPr marL="624078" indent="-514350">
              <a:buFont typeface="+mj-lt"/>
              <a:buAutoNum type="arabicPeriod"/>
            </a:pPr>
            <a:r>
              <a:rPr lang="en-US" dirty="0" smtClean="0"/>
              <a:t> Query,</a:t>
            </a:r>
          </a:p>
          <a:p>
            <a:pPr marL="624078" indent="-514350">
              <a:buFont typeface="+mj-lt"/>
              <a:buAutoNum type="arabicPeriod"/>
            </a:pPr>
            <a:r>
              <a:rPr lang="en-US" dirty="0" smtClean="0"/>
              <a:t> Under process claims.</a:t>
            </a:r>
            <a:endParaRPr lang="en-IN" dirty="0" smtClean="0"/>
          </a:p>
          <a:p>
            <a:pPr marL="624078" indent="-514350">
              <a:buFont typeface="+mj-lt"/>
              <a:buAutoNum type="arabicPeriod"/>
            </a:pPr>
            <a:endParaRPr lang="en-IN" dirty="0"/>
          </a:p>
        </p:txBody>
      </p:sp>
      <p:sp>
        <p:nvSpPr>
          <p:cNvPr id="3" name="Title 2"/>
          <p:cNvSpPr>
            <a:spLocks noGrp="1"/>
          </p:cNvSpPr>
          <p:nvPr>
            <p:ph type="title"/>
          </p:nvPr>
        </p:nvSpPr>
        <p:spPr/>
        <p:txBody>
          <a:bodyPr>
            <a:noAutofit/>
          </a:bodyPr>
          <a:lstStyle/>
          <a:p>
            <a:pPr algn="ctr"/>
            <a:r>
              <a:rPr lang="en-US" sz="3600" dirty="0" smtClean="0">
                <a:solidFill>
                  <a:schemeClr val="tx1"/>
                </a:solidFill>
                <a:latin typeface="Times New Roman" pitchFamily="18" charset="0"/>
                <a:cs typeface="Times New Roman" pitchFamily="18" charset="0"/>
              </a:rPr>
              <a:t>VARIABLES</a:t>
            </a:r>
            <a:r>
              <a:rPr lang="en-IN" sz="3600" dirty="0" smtClean="0">
                <a:solidFill>
                  <a:schemeClr val="tx1"/>
                </a:solidFill>
                <a:latin typeface="Times New Roman" pitchFamily="18" charset="0"/>
                <a:cs typeface="Times New Roman" pitchFamily="18" charset="0"/>
              </a:rPr>
              <a:t/>
            </a:r>
            <a:br>
              <a:rPr lang="en-IN" sz="3600" dirty="0" smtClean="0">
                <a:solidFill>
                  <a:schemeClr val="tx1"/>
                </a:solidFill>
                <a:latin typeface="Times New Roman" pitchFamily="18" charset="0"/>
                <a:cs typeface="Times New Roman" pitchFamily="18" charset="0"/>
              </a:rPr>
            </a:br>
            <a:endParaRPr lang="en-IN" sz="3600"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2571744"/>
            <a:ext cx="8229600" cy="1661920"/>
          </a:xfrm>
        </p:spPr>
        <p:txBody>
          <a:bodyPr/>
          <a:lstStyle/>
          <a:p>
            <a:pPr algn="ctr">
              <a:buNone/>
            </a:pPr>
            <a:r>
              <a:rPr lang="en-US" sz="3600" b="1" dirty="0" smtClean="0">
                <a:latin typeface="Times New Roman" pitchFamily="18" charset="0"/>
                <a:cs typeface="Times New Roman" pitchFamily="18" charset="0"/>
              </a:rPr>
              <a:t>FINDINGS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sz="2400" dirty="0" smtClean="0">
                <a:latin typeface="Times New Roman" pitchFamily="18" charset="0"/>
                <a:cs typeface="Times New Roman" pitchFamily="18" charset="0"/>
              </a:rPr>
              <a:t>If it is &gt;100%, it means that the company has given more money away as claim than what it has collected as premium. This is not sustainable for the company.</a:t>
            </a:r>
          </a:p>
          <a:p>
            <a:pPr lvl="0"/>
            <a:r>
              <a:rPr lang="en-IN" sz="2400" dirty="0" smtClean="0">
                <a:latin typeface="Times New Roman" pitchFamily="18" charset="0"/>
                <a:cs typeface="Times New Roman" pitchFamily="18" charset="0"/>
              </a:rPr>
              <a:t>If it 50-100%, it means that the company has given lesser amount as claims than what it has collected. They are therefore making profits. </a:t>
            </a:r>
          </a:p>
          <a:p>
            <a:pPr lvl="0"/>
            <a:r>
              <a:rPr lang="en-IN" sz="2400" dirty="0" smtClean="0">
                <a:latin typeface="Times New Roman" pitchFamily="18" charset="0"/>
                <a:cs typeface="Times New Roman" pitchFamily="18" charset="0"/>
              </a:rPr>
              <a:t>If ICR is &lt;50%, company is either selling a high-priced product successfully and/or hardly giving out claims.</a:t>
            </a:r>
            <a:r>
              <a:rPr lang="en-IN" sz="2400" dirty="0" smtClean="0"/>
              <a:t> </a:t>
            </a:r>
            <a:r>
              <a:rPr lang="en-IN" sz="2400" dirty="0" smtClean="0">
                <a:latin typeface="Times New Roman" pitchFamily="18" charset="0"/>
                <a:cs typeface="Times New Roman" pitchFamily="18" charset="0"/>
              </a:rPr>
              <a:t>. The company is making very big profits and that is NOT as good as it sounds. Any health insurance company must provide products which actually pay out claims within the right limits. </a:t>
            </a:r>
            <a:endParaRPr lang="en-IN"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3600" dirty="0" smtClean="0">
                <a:solidFill>
                  <a:schemeClr val="tx1"/>
                </a:solidFill>
                <a:latin typeface="Times New Roman" pitchFamily="18" charset="0"/>
                <a:cs typeface="Times New Roman" pitchFamily="18" charset="0"/>
              </a:rPr>
              <a:t>IDEAL RATIOS</a:t>
            </a:r>
            <a:endParaRPr lang="en-IN" sz="3600" dirty="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428604"/>
            <a:ext cx="8229600" cy="654032"/>
          </a:xfrm>
        </p:spPr>
        <p:txBody>
          <a:bodyPr>
            <a:noAutofit/>
          </a:bodyPr>
          <a:lstStyle/>
          <a:p>
            <a:pPr algn="ctr"/>
            <a:r>
              <a:rPr lang="en-US" sz="3600" dirty="0" smtClean="0">
                <a:solidFill>
                  <a:schemeClr val="tx1"/>
                </a:solidFill>
                <a:latin typeface="Times New Roman" pitchFamily="18" charset="0"/>
                <a:cs typeface="Times New Roman" pitchFamily="18" charset="0"/>
              </a:rPr>
              <a:t>NATIONAL HEALTH INSURANCE</a:t>
            </a:r>
            <a:r>
              <a:rPr lang="en-IN" sz="3600" dirty="0" smtClean="0">
                <a:solidFill>
                  <a:schemeClr val="tx1"/>
                </a:solidFill>
                <a:latin typeface="Times New Roman" pitchFamily="18" charset="0"/>
                <a:cs typeface="Times New Roman" pitchFamily="18" charset="0"/>
              </a:rPr>
              <a:t/>
            </a:r>
            <a:br>
              <a:rPr lang="en-IN" sz="3600" dirty="0" smtClean="0">
                <a:solidFill>
                  <a:schemeClr val="tx1"/>
                </a:solidFill>
                <a:latin typeface="Times New Roman" pitchFamily="18" charset="0"/>
                <a:cs typeface="Times New Roman" pitchFamily="18" charset="0"/>
              </a:rPr>
            </a:br>
            <a:endParaRPr lang="en-IN" sz="3600"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214414" y="1142984"/>
          <a:ext cx="6472254" cy="307181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42910" y="4429132"/>
            <a:ext cx="8501090" cy="2031325"/>
          </a:xfrm>
          <a:prstGeom prst="rect">
            <a:avLst/>
          </a:prstGeom>
          <a:noFill/>
        </p:spPr>
        <p:txBody>
          <a:bodyPr wrap="square" rtlCol="0">
            <a:spAutoFit/>
          </a:bodyPr>
          <a:lstStyle/>
          <a:p>
            <a:pPr marL="342900" lvl="0" indent="-342900" algn="just">
              <a:buFont typeface="+mj-lt"/>
              <a:buAutoNum type="arabicPeriod"/>
            </a:pPr>
            <a:r>
              <a:rPr lang="en-US" dirty="0" smtClean="0"/>
              <a:t>At the end of policy year the total number of claims paid (cashless and reimbursement)  are 156.</a:t>
            </a:r>
            <a:endParaRPr lang="en-IN" dirty="0" smtClean="0"/>
          </a:p>
          <a:p>
            <a:pPr marL="342900" lvl="0" indent="-342900" algn="just">
              <a:buFont typeface="+mj-lt"/>
              <a:buAutoNum type="arabicPeriod"/>
            </a:pPr>
            <a:r>
              <a:rPr lang="en-US" dirty="0" smtClean="0"/>
              <a:t>Cashless claims are 84.</a:t>
            </a:r>
            <a:endParaRPr lang="en-IN" dirty="0" smtClean="0"/>
          </a:p>
          <a:p>
            <a:pPr marL="342900" lvl="0" indent="-342900" algn="just">
              <a:buFont typeface="+mj-lt"/>
              <a:buAutoNum type="arabicPeriod"/>
            </a:pPr>
            <a:r>
              <a:rPr lang="en-US" dirty="0" smtClean="0"/>
              <a:t>Reimbursement claims are 72.</a:t>
            </a:r>
            <a:endParaRPr lang="en-IN" dirty="0" smtClean="0"/>
          </a:p>
          <a:p>
            <a:pPr marL="342900" lvl="0" indent="-342900" algn="just">
              <a:buFont typeface="+mj-lt"/>
              <a:buAutoNum type="arabicPeriod"/>
            </a:pPr>
            <a:r>
              <a:rPr lang="en-US" dirty="0" smtClean="0"/>
              <a:t>Outstanding claims are 0.</a:t>
            </a:r>
          </a:p>
          <a:p>
            <a:pPr marL="342900" lvl="0" indent="-342900" algn="just">
              <a:buFont typeface="+mj-lt"/>
              <a:buAutoNum type="arabicPeriod"/>
            </a:pPr>
            <a:r>
              <a:rPr lang="en-US" dirty="0" smtClean="0"/>
              <a:t>ICR is 73%</a:t>
            </a:r>
            <a:endParaRPr lang="en-IN" dirty="0" smtClean="0"/>
          </a:p>
          <a:p>
            <a:pPr algn="just"/>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357166"/>
            <a:ext cx="8229600" cy="796908"/>
          </a:xfrm>
        </p:spPr>
        <p:txBody>
          <a:bodyPr>
            <a:noAutofit/>
          </a:bodyPr>
          <a:lstStyle/>
          <a:p>
            <a:pPr algn="ctr"/>
            <a:r>
              <a:rPr lang="en-US" sz="3600" dirty="0" smtClean="0">
                <a:solidFill>
                  <a:schemeClr val="tx1"/>
                </a:solidFill>
                <a:latin typeface="Times New Roman" pitchFamily="18" charset="0"/>
                <a:cs typeface="Times New Roman" pitchFamily="18" charset="0"/>
              </a:rPr>
              <a:t>NEW INDIA INSURANCE</a:t>
            </a:r>
            <a:r>
              <a:rPr lang="en-IN" sz="3600" dirty="0" smtClean="0">
                <a:solidFill>
                  <a:schemeClr val="tx1"/>
                </a:solidFill>
                <a:latin typeface="Times New Roman" pitchFamily="18" charset="0"/>
                <a:cs typeface="Times New Roman" pitchFamily="18" charset="0"/>
              </a:rPr>
              <a:t/>
            </a:r>
            <a:br>
              <a:rPr lang="en-IN" sz="3600" dirty="0" smtClean="0">
                <a:solidFill>
                  <a:schemeClr val="tx1"/>
                </a:solidFill>
                <a:latin typeface="Times New Roman" pitchFamily="18" charset="0"/>
                <a:cs typeface="Times New Roman" pitchFamily="18" charset="0"/>
              </a:rPr>
            </a:br>
            <a:endParaRPr lang="en-IN" sz="3600"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714348" y="1214422"/>
          <a:ext cx="7972452" cy="292894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85786" y="4429132"/>
            <a:ext cx="8358214" cy="2308324"/>
          </a:xfrm>
          <a:prstGeom prst="rect">
            <a:avLst/>
          </a:prstGeom>
          <a:noFill/>
        </p:spPr>
        <p:txBody>
          <a:bodyPr wrap="square" rtlCol="0">
            <a:spAutoFit/>
          </a:bodyPr>
          <a:lstStyle/>
          <a:p>
            <a:pPr marL="342900" lvl="0" indent="-342900">
              <a:buFont typeface="+mj-lt"/>
              <a:buAutoNum type="arabicPeriod"/>
            </a:pPr>
            <a:r>
              <a:rPr lang="en-US" dirty="0" smtClean="0"/>
              <a:t>At the end of policy year the total  number of claims paid (cashless and reimbursement)  are 93</a:t>
            </a:r>
            <a:endParaRPr lang="en-IN" dirty="0" smtClean="0"/>
          </a:p>
          <a:p>
            <a:pPr marL="342900" lvl="0" indent="-342900">
              <a:buFont typeface="+mj-lt"/>
              <a:buAutoNum type="arabicPeriod"/>
            </a:pPr>
            <a:r>
              <a:rPr lang="en-US" dirty="0" smtClean="0"/>
              <a:t>Cashless claims are 61.</a:t>
            </a:r>
            <a:endParaRPr lang="en-IN" dirty="0" smtClean="0"/>
          </a:p>
          <a:p>
            <a:pPr marL="342900" lvl="0" indent="-342900">
              <a:buFont typeface="+mj-lt"/>
              <a:buAutoNum type="arabicPeriod"/>
            </a:pPr>
            <a:r>
              <a:rPr lang="en-US" dirty="0" smtClean="0"/>
              <a:t>Reimbursement claims are 32.</a:t>
            </a:r>
            <a:endParaRPr lang="en-IN" dirty="0" smtClean="0"/>
          </a:p>
          <a:p>
            <a:pPr marL="342900" lvl="0" indent="-342900">
              <a:buFont typeface="+mj-lt"/>
              <a:buAutoNum type="arabicPeriod"/>
            </a:pPr>
            <a:r>
              <a:rPr lang="en-US" dirty="0" smtClean="0"/>
              <a:t>Outstanding claims are 0</a:t>
            </a:r>
          </a:p>
          <a:p>
            <a:pPr marL="342900" lvl="0" indent="-342900">
              <a:buFont typeface="+mj-lt"/>
              <a:buAutoNum type="arabicPeriod"/>
            </a:pPr>
            <a:r>
              <a:rPr lang="en-US" dirty="0" smtClean="0"/>
              <a:t>ICR is 137%</a:t>
            </a:r>
            <a:endParaRPr lang="en-IN" dirty="0" smtClean="0"/>
          </a:p>
          <a:p>
            <a:r>
              <a:rPr lang="en-US" b="1" dirty="0" smtClean="0"/>
              <a:t> </a:t>
            </a:r>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0"/>
            <a:ext cx="8643966" cy="1143000"/>
          </a:xfrm>
        </p:spPr>
        <p:txBody>
          <a:bodyPr>
            <a:noAutofit/>
          </a:bodyPr>
          <a:lstStyle/>
          <a:p>
            <a:pPr algn="ctr"/>
            <a:r>
              <a:rPr lang="en-US" sz="3600" dirty="0" smtClean="0">
                <a:solidFill>
                  <a:schemeClr val="tx1"/>
                </a:solidFill>
                <a:latin typeface="Times New Roman" pitchFamily="18" charset="0"/>
                <a:cs typeface="Times New Roman" pitchFamily="18" charset="0"/>
              </a:rPr>
              <a:t>PREMIUM VERSUS CLAIMS SETTLED</a:t>
            </a:r>
            <a:endParaRPr lang="en-IN" sz="3600"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142976" y="1214422"/>
          <a:ext cx="7572428" cy="300039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42976" y="4143380"/>
            <a:ext cx="7572428" cy="2031325"/>
          </a:xfrm>
          <a:prstGeom prst="rect">
            <a:avLst/>
          </a:prstGeom>
          <a:noFill/>
        </p:spPr>
        <p:txBody>
          <a:bodyPr wrap="square" rtlCol="0">
            <a:spAutoFit/>
          </a:bodyPr>
          <a:lstStyle/>
          <a:p>
            <a:endParaRPr lang="en-IN" dirty="0" smtClean="0"/>
          </a:p>
          <a:p>
            <a:pPr marL="342900" lvl="0" indent="-342900" algn="just">
              <a:buFont typeface="+mj-lt"/>
              <a:buAutoNum type="arabicPeriod"/>
            </a:pPr>
            <a:r>
              <a:rPr lang="en-US" dirty="0" smtClean="0"/>
              <a:t>In National Health  Insurance policy ,the total premium earned at the end of policy year was Rs.5343965 and the total claim settled was Rs.7302257.</a:t>
            </a:r>
            <a:endParaRPr lang="en-IN" dirty="0" smtClean="0"/>
          </a:p>
          <a:p>
            <a:pPr marL="342900" indent="-342900" algn="just">
              <a:buFont typeface="+mj-lt"/>
              <a:buAutoNum type="arabicPeriod"/>
            </a:pPr>
            <a:r>
              <a:rPr lang="en-US" dirty="0" smtClean="0"/>
              <a:t>In New India Assurance insurance policy, the total premium earned at the end of policy year was Rs. 1551450 and total claim settled was Rs. 2120016.</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smtClean="0">
                <a:solidFill>
                  <a:schemeClr val="tx1"/>
                </a:solidFill>
                <a:latin typeface="Times New Roman" pitchFamily="18" charset="0"/>
                <a:cs typeface="Times New Roman" pitchFamily="18" charset="0"/>
              </a:rPr>
              <a:t>DISEASE  PATTERN</a:t>
            </a:r>
            <a:endParaRPr lang="en-IN" sz="3600"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14438"/>
          <a:ext cx="8229600" cy="47926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1214422"/>
            <a:ext cx="8229600" cy="5435811"/>
          </a:xfrm>
        </p:spPr>
        <p:txBody>
          <a:bodyPr>
            <a:normAutofit/>
          </a:bodyPr>
          <a:lstStyle/>
          <a:p>
            <a:pPr lvl="0"/>
            <a:r>
              <a:rPr lang="en-US" sz="2400" dirty="0" smtClean="0">
                <a:latin typeface="Times New Roman" pitchFamily="18" charset="0"/>
                <a:cs typeface="Times New Roman" pitchFamily="18" charset="0"/>
              </a:rPr>
              <a:t>The ideal ICR for insurance company ranges 72-90%.</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An insurance company with  incurred claim ratio is 90%. Then what it indicates is, for every Rs.100 earned as premium, Rs.90 spent on the claims settled by the insurer. </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Therefore, Rs.10 is the profit to the company. If this incurred claim ratio is over and above 100%, then it indicates that they suffered a loss in their business.</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Usually higher the incurred claim ratio then it is good for you. This is how the health insurance company’s performance is gauged. However, when it comes to insurance company point of view, then if higher the incurred claim ratio means the company is in loss. </a:t>
            </a:r>
            <a:endParaRPr lang="en-IN" sz="2400" dirty="0" smtClean="0">
              <a:latin typeface="Times New Roman" pitchFamily="18" charset="0"/>
              <a:cs typeface="Times New Roman" pitchFamily="18" charset="0"/>
            </a:endParaRPr>
          </a:p>
          <a:p>
            <a:endParaRPr lang="en-IN" dirty="0"/>
          </a:p>
        </p:txBody>
      </p:sp>
      <p:sp>
        <p:nvSpPr>
          <p:cNvPr id="3" name="TextBox 2"/>
          <p:cNvSpPr txBox="1"/>
          <p:nvPr/>
        </p:nvSpPr>
        <p:spPr>
          <a:xfrm>
            <a:off x="928662" y="428604"/>
            <a:ext cx="7500990" cy="646331"/>
          </a:xfrm>
          <a:prstGeom prst="rect">
            <a:avLst/>
          </a:prstGeom>
          <a:noFill/>
        </p:spPr>
        <p:txBody>
          <a:bodyPr wrap="square" rtlCol="0">
            <a:spAutoFit/>
          </a:bodyPr>
          <a:lstStyle/>
          <a:p>
            <a:pPr algn="ctr"/>
            <a:r>
              <a:rPr lang="en-US" sz="3600" b="1" dirty="0" smtClean="0">
                <a:latin typeface="Times New Roman" pitchFamily="18" charset="0"/>
                <a:cs typeface="Times New Roman" pitchFamily="18" charset="0"/>
              </a:rPr>
              <a:t>ANALYSIS AND CONCLUSION</a:t>
            </a:r>
            <a:endParaRPr lang="en-IN" sz="3600"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idx="1"/>
          </p:nvPr>
        </p:nvSpPr>
        <p:spPr>
          <a:xfrm>
            <a:off x="457200" y="357188"/>
            <a:ext cx="8229600" cy="5649912"/>
          </a:xfrm>
        </p:spPr>
        <p:txBody>
          <a:bodyPr>
            <a:normAutofit/>
          </a:bodyPr>
          <a:lstStyle/>
          <a:p>
            <a:pPr lvl="0"/>
            <a:r>
              <a:rPr lang="en-US" sz="2400" dirty="0" smtClean="0">
                <a:latin typeface="Times New Roman" pitchFamily="18" charset="0"/>
                <a:cs typeface="Times New Roman" pitchFamily="18" charset="0"/>
              </a:rPr>
              <a:t>That is the reason usually insurance companies load your premium when they incur a higher loss in particular age group segment.</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Incurred claim ratio of </a:t>
            </a:r>
            <a:r>
              <a:rPr lang="en-US" sz="2400" b="1" dirty="0" smtClean="0">
                <a:latin typeface="Times New Roman" pitchFamily="18" charset="0"/>
                <a:cs typeface="Times New Roman" pitchFamily="18" charset="0"/>
              </a:rPr>
              <a:t>NEW INDIA  ASSURANCE </a:t>
            </a:r>
            <a:r>
              <a:rPr lang="en-US" sz="2400" dirty="0" smtClean="0">
                <a:latin typeface="Times New Roman" pitchFamily="18" charset="0"/>
                <a:cs typeface="Times New Roman" pitchFamily="18" charset="0"/>
              </a:rPr>
              <a:t>is </a:t>
            </a:r>
            <a:r>
              <a:rPr lang="en-US" sz="2400" b="1" dirty="0" smtClean="0">
                <a:latin typeface="Times New Roman" pitchFamily="18" charset="0"/>
                <a:cs typeface="Times New Roman" pitchFamily="18" charset="0"/>
              </a:rPr>
              <a:t>137% .</a:t>
            </a:r>
            <a:r>
              <a:rPr lang="en-US" sz="2400" dirty="0" smtClean="0">
                <a:latin typeface="Times New Roman" pitchFamily="18" charset="0"/>
                <a:cs typeface="Times New Roman" pitchFamily="18" charset="0"/>
              </a:rPr>
              <a:t>This indicates that all the claims are settled but , company is at loss.</a:t>
            </a:r>
            <a:r>
              <a:rPr lang="en-IN" sz="2400" dirty="0" smtClean="0">
                <a:latin typeface="Times New Roman" pitchFamily="18" charset="0"/>
                <a:cs typeface="Times New Roman" pitchFamily="18" charset="0"/>
              </a:rPr>
              <a:t> Company has given more money away as claim than what it has collected as premium.</a:t>
            </a:r>
          </a:p>
          <a:p>
            <a:pPr lvl="0"/>
            <a:r>
              <a:rPr lang="en-US" sz="2400" dirty="0" smtClean="0">
                <a:latin typeface="Times New Roman" pitchFamily="18" charset="0"/>
                <a:cs typeface="Times New Roman" pitchFamily="18" charset="0"/>
              </a:rPr>
              <a:t>Incurred claim ratio of </a:t>
            </a:r>
            <a:r>
              <a:rPr lang="en-US" sz="2400" b="1" dirty="0" smtClean="0">
                <a:latin typeface="Times New Roman" pitchFamily="18" charset="0"/>
                <a:cs typeface="Times New Roman" pitchFamily="18" charset="0"/>
              </a:rPr>
              <a:t>NATIONAL INSURANCE LIMITED</a:t>
            </a:r>
            <a:r>
              <a:rPr lang="en-US" sz="2400" dirty="0" smtClean="0">
                <a:latin typeface="Times New Roman" pitchFamily="18" charset="0"/>
                <a:cs typeface="Times New Roman" pitchFamily="18" charset="0"/>
              </a:rPr>
              <a:t> is </a:t>
            </a:r>
            <a:r>
              <a:rPr lang="en-US" sz="2400" b="1" dirty="0" smtClean="0">
                <a:latin typeface="Times New Roman" pitchFamily="18" charset="0"/>
                <a:cs typeface="Times New Roman" pitchFamily="18" charset="0"/>
              </a:rPr>
              <a:t>73%</a:t>
            </a:r>
            <a:r>
              <a:rPr lang="en-US" sz="2400" dirty="0" smtClean="0">
                <a:latin typeface="Times New Roman" pitchFamily="18" charset="0"/>
                <a:cs typeface="Times New Roman" pitchFamily="18" charset="0"/>
              </a:rPr>
              <a:t>.This indicates, </a:t>
            </a:r>
            <a:r>
              <a:rPr lang="en-IN" sz="2400" dirty="0" smtClean="0">
                <a:latin typeface="Times New Roman" pitchFamily="18" charset="0"/>
                <a:cs typeface="Times New Roman" pitchFamily="18" charset="0"/>
              </a:rPr>
              <a:t>company has given lesser amount as claims than what it has collected. They are therefore making profits. The profit earned by the company will make it able to provide good service as well.</a:t>
            </a:r>
          </a:p>
          <a:p>
            <a:pPr lvl="0"/>
            <a:endParaRPr lang="en-IN"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rmAutofit/>
          </a:bodyPr>
          <a:lstStyle/>
          <a:p>
            <a:r>
              <a:rPr lang="en-US" sz="2400" dirty="0" smtClean="0">
                <a:latin typeface="Times New Roman" pitchFamily="18" charset="0"/>
                <a:cs typeface="Times New Roman" pitchFamily="18" charset="0"/>
              </a:rPr>
              <a:t>Maximum claims are settled for Gastrointestinal and obstetric cases in National Health Insurance policy.</a:t>
            </a:r>
          </a:p>
          <a:p>
            <a:r>
              <a:rPr lang="en-US" sz="2400" dirty="0" smtClean="0">
                <a:latin typeface="Times New Roman" pitchFamily="18" charset="0"/>
                <a:cs typeface="Times New Roman" pitchFamily="18" charset="0"/>
              </a:rPr>
              <a:t>Maximum claims are settled for CVS,trauma,tumor and orthopedic cases for New India Assurance policy</a:t>
            </a:r>
            <a:endParaRPr lang="en-IN"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dirty="0"/>
          </a:p>
        </p:txBody>
      </p:sp>
      <p:sp>
        <p:nvSpPr>
          <p:cNvPr id="5" name="Content Placeholder 4"/>
          <p:cNvSpPr>
            <a:spLocks noGrp="1"/>
          </p:cNvSpPr>
          <p:nvPr>
            <p:ph idx="1"/>
          </p:nvPr>
        </p:nvSpPr>
        <p:spPr>
          <a:xfrm>
            <a:off x="357158" y="2000240"/>
            <a:ext cx="8229600" cy="4525963"/>
          </a:xfrm>
        </p:spPr>
        <p:txBody>
          <a:bodyPr>
            <a:normAutofit/>
          </a:bodyPr>
          <a:lstStyle/>
          <a:p>
            <a:pPr algn="just"/>
            <a:r>
              <a:rPr lang="en-IN" sz="2400" b="1" dirty="0" smtClean="0">
                <a:latin typeface="Times New Roman" pitchFamily="18" charset="0"/>
                <a:cs typeface="Times New Roman" pitchFamily="18" charset="0"/>
              </a:rPr>
              <a:t>Vipul MedCorp TPA Pvt. Ltd</a:t>
            </a:r>
            <a:r>
              <a:rPr lang="en-IN" sz="2400" dirty="0" smtClean="0">
                <a:latin typeface="Times New Roman" pitchFamily="18" charset="0"/>
                <a:cs typeface="Times New Roman" pitchFamily="18" charset="0"/>
              </a:rPr>
              <a:t>, a company promoted by Vipul group is engaged in the managed healthcare facilitation &amp; has obtained a license from IRDA for TPA activities(Health) and offers its clients a wide array of services and products .</a:t>
            </a:r>
          </a:p>
          <a:p>
            <a:pPr algn="just"/>
            <a:r>
              <a:rPr lang="en-US" sz="2400" dirty="0" smtClean="0">
                <a:latin typeface="Times New Roman" pitchFamily="18" charset="0"/>
                <a:cs typeface="Times New Roman" pitchFamily="18" charset="0"/>
              </a:rPr>
              <a:t>TPA </a:t>
            </a:r>
            <a:r>
              <a:rPr lang="en-IN" sz="2400" dirty="0" smtClean="0">
                <a:latin typeface="Times New Roman" pitchFamily="18" charset="0"/>
                <a:cs typeface="Times New Roman" pitchFamily="18" charset="0"/>
              </a:rPr>
              <a:t>are prominent players in the Health care industry and have the expertise and capability to administer all or a portion of the claims process. They are normally contracted by a health insurer or self-insuring companies to administer services, including claims administration, premium collection, enrollment and other administrative activities</a:t>
            </a:r>
            <a:endParaRPr lang="en-IN" sz="2400" dirty="0">
              <a:latin typeface="Times New Roman" pitchFamily="18" charset="0"/>
              <a:cs typeface="Times New Roman" pitchFamily="18" charset="0"/>
            </a:endParaRPr>
          </a:p>
        </p:txBody>
      </p:sp>
      <p:pic>
        <p:nvPicPr>
          <p:cNvPr id="1027" name="Picture 3" descr="C:\Users\u\Pictures\vipul2.jpg"/>
          <p:cNvPicPr>
            <a:picLocks noChangeAspect="1" noChangeArrowheads="1"/>
          </p:cNvPicPr>
          <p:nvPr/>
        </p:nvPicPr>
        <p:blipFill>
          <a:blip r:embed="rId3"/>
          <a:srcRect/>
          <a:stretch>
            <a:fillRect/>
          </a:stretch>
        </p:blipFill>
        <p:spPr bwMode="auto">
          <a:xfrm>
            <a:off x="0" y="0"/>
            <a:ext cx="9144000" cy="1466860"/>
          </a:xfrm>
          <a:prstGeom prst="rect">
            <a:avLst/>
          </a:prstGeom>
          <a:noFill/>
          <a:effectLst>
            <a:reflection blurRad="6350" stA="52000" endA="300" endPos="35000" dir="5400000" sy="-100000" algn="bl" rotWithShape="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400" dirty="0" smtClean="0">
                <a:latin typeface="Times New Roman" pitchFamily="18" charset="0"/>
                <a:cs typeface="Times New Roman" pitchFamily="18" charset="0"/>
              </a:rPr>
              <a:t>1.New India Heath Insurance has high ICR (137%) which means :-</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they need to change their product</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increase the price to help manage the claim</a:t>
            </a:r>
            <a:endParaRPr lang="en-IN"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increase the copayment</a:t>
            </a:r>
          </a:p>
          <a:p>
            <a:pPr lvl="0"/>
            <a:r>
              <a:rPr lang="en-US" sz="2400" dirty="0" smtClean="0">
                <a:latin typeface="Times New Roman" pitchFamily="18" charset="0"/>
                <a:cs typeface="Times New Roman" pitchFamily="18" charset="0"/>
              </a:rPr>
              <a:t>Should start rejecting borderline claims</a:t>
            </a:r>
            <a:endParaRPr lang="en-IN" sz="2400" dirty="0" smtClean="0">
              <a:latin typeface="Times New Roman" pitchFamily="18" charset="0"/>
              <a:cs typeface="Times New Roman" pitchFamily="18" charset="0"/>
            </a:endParaRPr>
          </a:p>
          <a:p>
            <a:endParaRPr lang="en-IN" dirty="0" smtClean="0"/>
          </a:p>
          <a:p>
            <a:pPr>
              <a:buNone/>
            </a:pPr>
            <a:r>
              <a:rPr lang="en-US" sz="2400" dirty="0" smtClean="0">
                <a:latin typeface="Times New Roman" pitchFamily="18" charset="0"/>
                <a:cs typeface="Times New Roman" pitchFamily="18" charset="0"/>
              </a:rPr>
              <a:t>2.National Insurance Limited has ICR i.e,73% which lies within IRDA’s ideal range.</a:t>
            </a:r>
            <a:endParaRPr lang="en-IN" sz="2400"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pPr algn="just"/>
            <a:r>
              <a:rPr lang="en-US" sz="3600" dirty="0" smtClean="0">
                <a:solidFill>
                  <a:schemeClr val="tx1"/>
                </a:solidFill>
                <a:latin typeface="Times New Roman" pitchFamily="18" charset="0"/>
                <a:cs typeface="Times New Roman" pitchFamily="18" charset="0"/>
              </a:rPr>
              <a:t>RECOMMENDATION</a:t>
            </a:r>
            <a:r>
              <a:rPr lang="en-IN" sz="3600" dirty="0" smtClean="0">
                <a:solidFill>
                  <a:schemeClr val="tx1"/>
                </a:solidFill>
                <a:latin typeface="Times New Roman" pitchFamily="18" charset="0"/>
                <a:cs typeface="Times New Roman" pitchFamily="18" charset="0"/>
              </a:rPr>
              <a:t/>
            </a:r>
            <a:br>
              <a:rPr lang="en-IN" sz="3600" dirty="0" smtClean="0">
                <a:solidFill>
                  <a:schemeClr val="tx1"/>
                </a:solidFill>
                <a:latin typeface="Times New Roman" pitchFamily="18" charset="0"/>
                <a:cs typeface="Times New Roman" pitchFamily="18" charset="0"/>
              </a:rPr>
            </a:br>
            <a:endParaRPr lang="en-IN" sz="3600" dirty="0">
              <a:solidFill>
                <a:schemeClr val="tx1"/>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C:\Users\u\Pictures\vipul 7.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
        <p:nvSpPr>
          <p:cNvPr id="13" name="TextBox 12"/>
          <p:cNvSpPr txBox="1"/>
          <p:nvPr/>
        </p:nvSpPr>
        <p:spPr>
          <a:xfrm>
            <a:off x="5715008" y="2500306"/>
            <a:ext cx="3180674" cy="646331"/>
          </a:xfrm>
          <a:prstGeom prst="rect">
            <a:avLst/>
          </a:prstGeom>
          <a:noFill/>
        </p:spPr>
        <p:txBody>
          <a:bodyPr wrap="square" rtlCol="0">
            <a:spAutoFit/>
          </a:bodyPr>
          <a:lstStyle/>
          <a:p>
            <a:pPr algn="ctr"/>
            <a:r>
              <a:rPr lang="en-US" sz="3600" b="1" dirty="0" smtClean="0">
                <a:solidFill>
                  <a:srgbClr val="002060"/>
                </a:solidFill>
                <a:latin typeface="Times New Roman" pitchFamily="18" charset="0"/>
                <a:cs typeface="Times New Roman" pitchFamily="18" charset="0"/>
              </a:rPr>
              <a:t>THANK YOU</a:t>
            </a:r>
            <a:endParaRPr lang="en-IN" sz="3600" b="1"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8596" y="142852"/>
            <a:ext cx="8229600" cy="1143000"/>
          </a:xfrm>
        </p:spPr>
        <p:txBody>
          <a:bodyPr>
            <a:normAutofit/>
          </a:bodyPr>
          <a:lstStyle/>
          <a:p>
            <a:pPr algn="ctr"/>
            <a:r>
              <a:rPr lang="en-US" sz="3600" dirty="0" smtClean="0">
                <a:solidFill>
                  <a:schemeClr val="tx1"/>
                </a:solidFill>
                <a:latin typeface="Times New Roman" pitchFamily="18" charset="0"/>
                <a:cs typeface="Times New Roman" pitchFamily="18" charset="0"/>
              </a:rPr>
              <a:t>INFRASTRUCTURE</a:t>
            </a:r>
            <a:endParaRPr lang="en-IN" sz="3600" dirty="0">
              <a:solidFill>
                <a:schemeClr val="tx1"/>
              </a:solidFill>
              <a:latin typeface="Times New Roman" pitchFamily="18" charset="0"/>
              <a:cs typeface="Times New Roman" pitchFamily="18" charset="0"/>
            </a:endParaRPr>
          </a:p>
        </p:txBody>
      </p:sp>
      <p:sp>
        <p:nvSpPr>
          <p:cNvPr id="9" name="Content Placeholder 8"/>
          <p:cNvSpPr>
            <a:spLocks noGrp="1"/>
          </p:cNvSpPr>
          <p:nvPr>
            <p:ph sz="quarter" idx="2"/>
          </p:nvPr>
        </p:nvSpPr>
        <p:spPr>
          <a:xfrm>
            <a:off x="457200" y="1444294"/>
            <a:ext cx="4040188" cy="4699350"/>
          </a:xfrm>
        </p:spPr>
        <p:txBody>
          <a:bodyPr>
            <a:noAutofit/>
          </a:bodyPr>
          <a:lstStyle/>
          <a:p>
            <a:pPr algn="just"/>
            <a:r>
              <a:rPr lang="en-IN" dirty="0" smtClean="0">
                <a:latin typeface="Times New Roman" pitchFamily="18" charset="0"/>
                <a:cs typeface="Times New Roman" pitchFamily="18" charset="0"/>
              </a:rPr>
              <a:t>Headquartered in Gurgaon with branch offices in New Delhi, Noida,Faridabad ,Brindavan Jaipur, Mumbai, Kolkata, Bangalore, Chennai &amp; Cochin.</a:t>
            </a:r>
          </a:p>
          <a:p>
            <a:pPr algn="just"/>
            <a:r>
              <a:rPr lang="en-IN" dirty="0" smtClean="0">
                <a:latin typeface="Times New Roman" pitchFamily="18" charset="0"/>
                <a:cs typeface="Times New Roman" pitchFamily="18" charset="0"/>
              </a:rPr>
              <a:t>Medical Network of over 6000 + hospitals/Nursing Homes. Operates a 24/7 Assistance Centre.</a:t>
            </a:r>
            <a:endParaRPr lang="en-IN" dirty="0">
              <a:latin typeface="Times New Roman" pitchFamily="18" charset="0"/>
              <a:cs typeface="Times New Roman" pitchFamily="18" charset="0"/>
            </a:endParaRPr>
          </a:p>
        </p:txBody>
      </p:sp>
      <p:pic>
        <p:nvPicPr>
          <p:cNvPr id="2050" name="Picture 2" descr="C:\Users\u\Pictures\vipul 1.jpg"/>
          <p:cNvPicPr>
            <a:picLocks noGrp="1" noChangeAspect="1" noChangeArrowheads="1"/>
          </p:cNvPicPr>
          <p:nvPr>
            <p:ph sz="quarter" idx="4"/>
          </p:nvPr>
        </p:nvPicPr>
        <p:blipFill>
          <a:blip r:embed="rId2"/>
          <a:srcRect/>
          <a:stretch>
            <a:fillRect/>
          </a:stretch>
        </p:blipFill>
        <p:spPr bwMode="auto">
          <a:xfrm>
            <a:off x="4500562" y="1428736"/>
            <a:ext cx="4643438" cy="3929090"/>
          </a:xfrm>
          <a:prstGeom prst="rect">
            <a:avLst/>
          </a:prstGeom>
          <a:noFill/>
          <a:effectLst>
            <a:reflection blurRad="6350" stA="50000" endA="300" endPos="5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563"/>
          </a:xfrm>
        </p:spPr>
        <p:txBody>
          <a:bodyPr>
            <a:normAutofit/>
          </a:bodyPr>
          <a:lstStyle/>
          <a:p>
            <a:pPr algn="ctr">
              <a:buNone/>
            </a:pPr>
            <a:r>
              <a:rPr lang="en-US" sz="2800" dirty="0" smtClean="0">
                <a:latin typeface="Times New Roman" pitchFamily="18" charset="0"/>
                <a:cs typeface="Times New Roman" pitchFamily="18" charset="0"/>
              </a:rPr>
              <a:t>STEPS </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Cashless facility</a:t>
            </a:r>
          </a:p>
          <a:p>
            <a:r>
              <a:rPr lang="en-US" dirty="0" smtClean="0"/>
              <a:t>Reimbursement facility</a:t>
            </a:r>
          </a:p>
          <a:p>
            <a:pPr>
              <a:buNone/>
            </a:pPr>
            <a:endParaRPr lang="en-US" dirty="0" smtClean="0"/>
          </a:p>
        </p:txBody>
      </p:sp>
      <p:sp>
        <p:nvSpPr>
          <p:cNvPr id="20" name="Rounded Rectangle 19"/>
          <p:cNvSpPr/>
          <p:nvPr/>
        </p:nvSpPr>
        <p:spPr>
          <a:xfrm>
            <a:off x="2214546" y="1142984"/>
            <a:ext cx="4572032" cy="2357454"/>
          </a:xfrm>
          <a:prstGeom prst="roundRect">
            <a:avLst/>
          </a:prstGeom>
          <a:solidFill>
            <a:schemeClr val="bg2">
              <a:lumMod val="75000"/>
            </a:schemeClr>
          </a:solid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Enrollment process</a:t>
            </a:r>
          </a:p>
          <a:p>
            <a:endParaRPr lang="en-US" dirty="0" smtClean="0">
              <a:solidFill>
                <a:schemeClr val="tx1"/>
              </a:solidFill>
            </a:endParaRPr>
          </a:p>
          <a:p>
            <a:pPr algn="ctr"/>
            <a:r>
              <a:rPr lang="en-US" dirty="0" smtClean="0">
                <a:solidFill>
                  <a:schemeClr val="tx1"/>
                </a:solidFill>
              </a:rPr>
              <a:t>Claim </a:t>
            </a:r>
            <a:r>
              <a:rPr lang="en-US" dirty="0" smtClean="0">
                <a:solidFill>
                  <a:schemeClr val="tx1"/>
                </a:solidFill>
              </a:rPr>
              <a:t>intimation</a:t>
            </a:r>
          </a:p>
          <a:p>
            <a:endParaRPr lang="en-US" dirty="0" smtClean="0">
              <a:solidFill>
                <a:schemeClr val="tx1"/>
              </a:solidFill>
            </a:endParaRPr>
          </a:p>
          <a:p>
            <a:pPr algn="ctr"/>
            <a:r>
              <a:rPr lang="en-US" dirty="0" smtClean="0">
                <a:solidFill>
                  <a:schemeClr val="tx1"/>
                </a:solidFill>
              </a:rPr>
              <a:t>Scanning</a:t>
            </a:r>
          </a:p>
          <a:p>
            <a:endParaRPr lang="en-US" dirty="0" smtClean="0">
              <a:solidFill>
                <a:schemeClr val="tx1"/>
              </a:solidFill>
            </a:endParaRPr>
          </a:p>
          <a:p>
            <a:pPr algn="ctr"/>
            <a:r>
              <a:rPr lang="en-US" dirty="0" smtClean="0">
                <a:solidFill>
                  <a:schemeClr val="tx1"/>
                </a:solidFill>
              </a:rPr>
              <a:t>Investigation</a:t>
            </a:r>
          </a:p>
        </p:txBody>
      </p:sp>
      <p:cxnSp>
        <p:nvCxnSpPr>
          <p:cNvPr id="22" name="Straight Arrow Connector 21"/>
          <p:cNvCxnSpPr/>
          <p:nvPr/>
        </p:nvCxnSpPr>
        <p:spPr>
          <a:xfrm rot="5400000">
            <a:off x="4322761" y="1820851"/>
            <a:ext cx="35639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4322761" y="2320917"/>
            <a:ext cx="35639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4322761" y="2892421"/>
            <a:ext cx="35639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Health Insurance Policy is a contract between an insurer and an individual or a group in which the insurer agrees to provide specified health insurance cover at a premium. Depending on a policy, the premium may be payable either as a lump sum amount or in installments</a:t>
            </a:r>
            <a:r>
              <a:rPr lang="en-US"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Every </a:t>
            </a:r>
            <a:r>
              <a:rPr lang="en-US" sz="2400" dirty="0">
                <a:latin typeface="Times New Roman" pitchFamily="18" charset="0"/>
                <a:cs typeface="Times New Roman" pitchFamily="18" charset="0"/>
              </a:rPr>
              <a:t>policyholder pays the premium with a trust on his/her insurer that he’ll be provided financial assistance in times of need, in a simple, smooth and timely manner.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There are certain parameters to measure this trust. One such parameter is </a:t>
            </a:r>
            <a:r>
              <a:rPr lang="en-US" sz="2400" b="1" dirty="0">
                <a:latin typeface="Times New Roman" pitchFamily="18" charset="0"/>
                <a:cs typeface="Times New Roman" pitchFamily="18" charset="0"/>
              </a:rPr>
              <a:t>Incurred Claim Ratio</a:t>
            </a:r>
            <a:r>
              <a:rPr lang="en-US" sz="2400" dirty="0">
                <a:latin typeface="Times New Roman" pitchFamily="18" charset="0"/>
                <a:cs typeface="Times New Roman" pitchFamily="18" charset="0"/>
              </a:rPr>
              <a:t>.  </a:t>
            </a:r>
            <a:endParaRPr lang="en-IN" sz="2400"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
        <p:nvSpPr>
          <p:cNvPr id="4" name="Title 3"/>
          <p:cNvSpPr>
            <a:spLocks noGrp="1"/>
          </p:cNvSpPr>
          <p:nvPr>
            <p:ph type="title"/>
          </p:nvPr>
        </p:nvSpPr>
        <p:spPr/>
        <p:txBody>
          <a:bodyPr>
            <a:normAutofit/>
          </a:bodyPr>
          <a:lstStyle/>
          <a:p>
            <a:pPr algn="ctr"/>
            <a:r>
              <a:rPr lang="en-US" sz="3600" dirty="0" smtClean="0">
                <a:solidFill>
                  <a:schemeClr val="tx1"/>
                </a:solidFill>
                <a:latin typeface="Times New Roman" pitchFamily="18" charset="0"/>
                <a:cs typeface="Times New Roman" pitchFamily="18" charset="0"/>
              </a:rPr>
              <a:t>INTRODUCTION</a:t>
            </a:r>
            <a:endParaRPr lang="en-IN"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a:bodyPr>
          <a:lstStyle/>
          <a:p>
            <a:r>
              <a:rPr lang="en-US" sz="2400" dirty="0">
                <a:latin typeface="Times New Roman" pitchFamily="18" charset="0"/>
                <a:cs typeface="Times New Roman" pitchFamily="18" charset="0"/>
              </a:rPr>
              <a:t>Incurred claim ratio =  Incurred claim / Earned premium</a:t>
            </a:r>
            <a:endParaRPr lang="en-I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Incurred claim= claim paid(both cashless and reimbursement) + outstanding.</a:t>
            </a:r>
            <a:endParaRPr lang="en-IN"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p>
          <a:p>
            <a:pPr>
              <a:buNone/>
            </a:pP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OUTSTANDING </a:t>
            </a:r>
            <a:r>
              <a:rPr lang="en-US" sz="2400" b="1" u="sng" dirty="0">
                <a:latin typeface="Times New Roman" pitchFamily="18" charset="0"/>
                <a:cs typeface="Times New Roman" pitchFamily="18" charset="0"/>
              </a:rPr>
              <a:t>CLAIMS: - 5 Types</a:t>
            </a:r>
            <a:endParaRPr lang="en-IN" sz="2400" u="sng"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1. Cashless approved (bill not received)</a:t>
            </a:r>
            <a:endParaRPr lang="en-IN"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2. Cashless settled (but unpaid)</a:t>
            </a:r>
            <a:endParaRPr lang="en-IN"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3. Reimbursement settled (but unpaid)</a:t>
            </a:r>
            <a:endParaRPr lang="en-IN"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4. Query</a:t>
            </a:r>
            <a:endParaRPr lang="en-IN"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5. Under process</a:t>
            </a:r>
            <a:endParaRPr lang="en-IN" sz="2400" dirty="0">
              <a:latin typeface="Times New Roman" pitchFamily="18" charset="0"/>
              <a:cs typeface="Times New Roman" pitchFamily="18" charset="0"/>
            </a:endParaRPr>
          </a:p>
          <a:p>
            <a:endParaRPr lang="en-IN" dirty="0"/>
          </a:p>
        </p:txBody>
      </p:sp>
      <p:sp>
        <p:nvSpPr>
          <p:cNvPr id="2" name="Title 1"/>
          <p:cNvSpPr>
            <a:spLocks noGrp="1"/>
          </p:cNvSpPr>
          <p:nvPr>
            <p:ph type="title"/>
          </p:nvPr>
        </p:nvSpPr>
        <p:spPr>
          <a:xfrm>
            <a:off x="500034" y="0"/>
            <a:ext cx="8229600" cy="1143000"/>
          </a:xfrm>
        </p:spPr>
        <p:txBody>
          <a:bodyPr>
            <a:normAutofit/>
          </a:bodyPr>
          <a:lstStyle/>
          <a:p>
            <a:pPr algn="ctr"/>
            <a:r>
              <a:rPr lang="en-US" sz="3600" dirty="0" smtClean="0">
                <a:solidFill>
                  <a:schemeClr val="tx1"/>
                </a:solidFill>
                <a:latin typeface="Times New Roman" pitchFamily="18" charset="0"/>
                <a:cs typeface="Times New Roman" pitchFamily="18" charset="0"/>
              </a:rPr>
              <a:t>INCURRED CLAIM RATIO</a:t>
            </a:r>
            <a:endParaRPr lang="en-IN" sz="3600"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28868"/>
            <a:ext cx="8229600" cy="3578423"/>
          </a:xfrm>
        </p:spPr>
        <p:txBody>
          <a:bodyPr/>
          <a:lstStyle/>
          <a:p>
            <a:pPr algn="just">
              <a:buNone/>
            </a:pPr>
            <a:r>
              <a:rPr lang="en-US" dirty="0" smtClean="0"/>
              <a:t>To study the performance of health insurance companies by calculating the incurred claim ratio in corporate clients.</a:t>
            </a:r>
            <a:endParaRPr lang="en-IN" dirty="0" smtClean="0"/>
          </a:p>
          <a:p>
            <a:pPr>
              <a:buNone/>
            </a:pPr>
            <a:endParaRPr lang="en-IN" dirty="0" smtClean="0"/>
          </a:p>
          <a:p>
            <a:endParaRPr lang="en-IN" dirty="0"/>
          </a:p>
        </p:txBody>
      </p:sp>
      <p:sp>
        <p:nvSpPr>
          <p:cNvPr id="3" name="Title 2"/>
          <p:cNvSpPr>
            <a:spLocks noGrp="1"/>
          </p:cNvSpPr>
          <p:nvPr>
            <p:ph type="title"/>
          </p:nvPr>
        </p:nvSpPr>
        <p:spPr>
          <a:xfrm>
            <a:off x="428596" y="1643050"/>
            <a:ext cx="8229600" cy="642942"/>
          </a:xfrm>
        </p:spPr>
        <p:txBody>
          <a:bodyPr>
            <a:noAutofit/>
          </a:bodyPr>
          <a:lstStyle/>
          <a:p>
            <a:pPr algn="ctr"/>
            <a:r>
              <a:rPr lang="en-US" sz="3600" dirty="0" smtClean="0">
                <a:solidFill>
                  <a:schemeClr val="tx1"/>
                </a:solidFill>
                <a:latin typeface="Times New Roman" pitchFamily="18" charset="0"/>
                <a:cs typeface="Times New Roman" pitchFamily="18" charset="0"/>
              </a:rPr>
              <a:t>OBJECTIVE </a:t>
            </a:r>
            <a:r>
              <a:rPr lang="en-IN" sz="3600" dirty="0" smtClean="0">
                <a:solidFill>
                  <a:schemeClr val="tx1"/>
                </a:solidFill>
                <a:latin typeface="Times New Roman" pitchFamily="18" charset="0"/>
                <a:cs typeface="Times New Roman" pitchFamily="18" charset="0"/>
              </a:rPr>
              <a:t/>
            </a:r>
            <a:br>
              <a:rPr lang="en-IN" sz="3600" dirty="0" smtClean="0">
                <a:solidFill>
                  <a:schemeClr val="tx1"/>
                </a:solidFill>
                <a:latin typeface="Times New Roman" pitchFamily="18" charset="0"/>
                <a:cs typeface="Times New Roman" pitchFamily="18" charset="0"/>
              </a:rPr>
            </a:br>
            <a:endParaRPr lang="en-IN" sz="3600"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smtClean="0">
                <a:latin typeface="Times New Roman" pitchFamily="18" charset="0"/>
                <a:cs typeface="Times New Roman" pitchFamily="18" charset="0"/>
              </a:rPr>
              <a:t>Study Area-Vipul Medcorp TPA Pvt.Ltd., Faridabad</a:t>
            </a:r>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Study Design</a:t>
            </a:r>
            <a:r>
              <a:rPr lang="en-IN" sz="2400" dirty="0" smtClean="0">
                <a:latin typeface="Times New Roman" pitchFamily="18" charset="0"/>
                <a:cs typeface="Times New Roman" pitchFamily="18" charset="0"/>
              </a:rPr>
              <a:t>- Descriptive Analytical Study.</a:t>
            </a:r>
          </a:p>
          <a:p>
            <a:r>
              <a:rPr lang="en-IN" sz="2400" b="1" dirty="0" smtClean="0">
                <a:latin typeface="Times New Roman" pitchFamily="18" charset="0"/>
                <a:cs typeface="Times New Roman" pitchFamily="18" charset="0"/>
              </a:rPr>
              <a:t>Study period</a:t>
            </a:r>
            <a:r>
              <a:rPr lang="en-IN" sz="2400" dirty="0" smtClean="0">
                <a:latin typeface="Times New Roman" pitchFamily="18" charset="0"/>
                <a:cs typeface="Times New Roman" pitchFamily="18" charset="0"/>
              </a:rPr>
              <a:t>-Two Months</a:t>
            </a:r>
          </a:p>
          <a:p>
            <a:r>
              <a:rPr lang="en-IN" sz="2400" b="1" dirty="0" smtClean="0">
                <a:latin typeface="Times New Roman" pitchFamily="18" charset="0"/>
                <a:cs typeface="Times New Roman" pitchFamily="18" charset="0"/>
              </a:rPr>
              <a:t>Study Population</a:t>
            </a:r>
            <a:r>
              <a:rPr lang="en-IN" sz="2400" dirty="0" smtClean="0">
                <a:latin typeface="Times New Roman" pitchFamily="18" charset="0"/>
                <a:cs typeface="Times New Roman" pitchFamily="18" charset="0"/>
              </a:rPr>
              <a:t>-Employees of X (National Health Insurance) and Y (New India Assurance) Corporate. </a:t>
            </a:r>
          </a:p>
          <a:p>
            <a:r>
              <a:rPr lang="en-IN" sz="2400" b="1" dirty="0" smtClean="0">
                <a:latin typeface="Times New Roman" pitchFamily="18" charset="0"/>
                <a:cs typeface="Times New Roman" pitchFamily="18" charset="0"/>
              </a:rPr>
              <a:t>Sample size</a:t>
            </a:r>
            <a:r>
              <a:rPr lang="en-IN" sz="2400" dirty="0" smtClean="0">
                <a:latin typeface="Times New Roman" pitchFamily="18" charset="0"/>
                <a:cs typeface="Times New Roman" pitchFamily="18" charset="0"/>
              </a:rPr>
              <a:t>- - 256 employees out of which 156 employees are working in X corporate insured under National Health Insurance  policy and 100 employees are working in Y corporate insured under New India Assurance health policy.</a:t>
            </a:r>
          </a:p>
          <a:p>
            <a:r>
              <a:rPr lang="en-IN" sz="2400" b="1" dirty="0" smtClean="0">
                <a:latin typeface="Times New Roman" pitchFamily="18" charset="0"/>
                <a:cs typeface="Times New Roman" pitchFamily="18" charset="0"/>
              </a:rPr>
              <a:t>Period of Evaluation</a:t>
            </a:r>
            <a:r>
              <a:rPr lang="en-IN" sz="2400" dirty="0" smtClean="0">
                <a:latin typeface="Times New Roman" pitchFamily="18" charset="0"/>
                <a:cs typeface="Times New Roman" pitchFamily="18" charset="0"/>
              </a:rPr>
              <a:t>-2</a:t>
            </a:r>
            <a:r>
              <a:rPr lang="en-IN" sz="2400" baseline="30000" dirty="0" smtClean="0">
                <a:latin typeface="Times New Roman" pitchFamily="18" charset="0"/>
                <a:cs typeface="Times New Roman" pitchFamily="18" charset="0"/>
              </a:rPr>
              <a:t>nd</a:t>
            </a:r>
            <a:r>
              <a:rPr lang="en-IN" sz="2400" dirty="0" smtClean="0">
                <a:latin typeface="Times New Roman" pitchFamily="18" charset="0"/>
                <a:cs typeface="Times New Roman" pitchFamily="18" charset="0"/>
              </a:rPr>
              <a:t> Feb,2015 to 30</a:t>
            </a:r>
            <a:r>
              <a:rPr lang="en-IN" sz="2400" baseline="30000" dirty="0" smtClean="0">
                <a:latin typeface="Times New Roman" pitchFamily="18" charset="0"/>
                <a:cs typeface="Times New Roman" pitchFamily="18" charset="0"/>
              </a:rPr>
              <a:t>th</a:t>
            </a:r>
            <a:r>
              <a:rPr lang="en-IN" sz="2400" dirty="0" smtClean="0">
                <a:latin typeface="Times New Roman" pitchFamily="18" charset="0"/>
                <a:cs typeface="Times New Roman" pitchFamily="18" charset="0"/>
              </a:rPr>
              <a:t> April,2015</a:t>
            </a:r>
          </a:p>
          <a:p>
            <a:endParaRPr lang="en-IN" dirty="0"/>
          </a:p>
        </p:txBody>
      </p:sp>
      <p:sp>
        <p:nvSpPr>
          <p:cNvPr id="3" name="Title 2"/>
          <p:cNvSpPr>
            <a:spLocks noGrp="1"/>
          </p:cNvSpPr>
          <p:nvPr>
            <p:ph type="title"/>
          </p:nvPr>
        </p:nvSpPr>
        <p:spPr>
          <a:xfrm>
            <a:off x="457200" y="357174"/>
            <a:ext cx="8229600" cy="1143000"/>
          </a:xfrm>
        </p:spPr>
        <p:txBody>
          <a:bodyPr/>
          <a:lstStyle/>
          <a:p>
            <a:pPr algn="ctr"/>
            <a:r>
              <a:rPr lang="en-US" sz="3600" dirty="0" smtClean="0">
                <a:solidFill>
                  <a:schemeClr val="tx1"/>
                </a:solidFill>
                <a:latin typeface="Times New Roman" pitchFamily="18" charset="0"/>
                <a:cs typeface="Times New Roman" pitchFamily="18" charset="0"/>
              </a:rPr>
              <a:t>METHODOLOGY</a:t>
            </a:r>
            <a:endParaRPr lang="en-IN" sz="360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b="1" dirty="0" smtClean="0">
                <a:latin typeface="Times New Roman" pitchFamily="18" charset="0"/>
                <a:cs typeface="Times New Roman" pitchFamily="18" charset="0"/>
              </a:rPr>
              <a:t>Tools and technique- </a:t>
            </a:r>
            <a:r>
              <a:rPr lang="en-US" sz="2400" dirty="0" smtClean="0">
                <a:latin typeface="Times New Roman" pitchFamily="18" charset="0"/>
                <a:cs typeface="Times New Roman" pitchFamily="18" charset="0"/>
              </a:rPr>
              <a:t>Secondary data collected based on cashless and reimbursement claims settled.</a:t>
            </a:r>
            <a:endParaRPr lang="en-IN"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Policy Period – 1</a:t>
            </a:r>
            <a:r>
              <a:rPr lang="en-US" sz="2400" b="1" baseline="30000" dirty="0" smtClean="0">
                <a:latin typeface="Times New Roman" pitchFamily="18" charset="0"/>
                <a:cs typeface="Times New Roman" pitchFamily="18" charset="0"/>
              </a:rPr>
              <a:t>st</a:t>
            </a:r>
            <a:r>
              <a:rPr lang="en-US" sz="2400" b="1" dirty="0" smtClean="0">
                <a:latin typeface="Times New Roman" pitchFamily="18" charset="0"/>
                <a:cs typeface="Times New Roman" pitchFamily="18" charset="0"/>
              </a:rPr>
              <a:t> September,2013- 31</a:t>
            </a:r>
            <a:r>
              <a:rPr lang="en-US" sz="2400" b="1" baseline="30000" dirty="0" smtClean="0">
                <a:latin typeface="Times New Roman" pitchFamily="18" charset="0"/>
                <a:cs typeface="Times New Roman" pitchFamily="18" charset="0"/>
              </a:rPr>
              <a:t>st</a:t>
            </a:r>
            <a:r>
              <a:rPr lang="en-US" sz="2400" b="1" dirty="0" smtClean="0">
                <a:latin typeface="Times New Roman" pitchFamily="18" charset="0"/>
                <a:cs typeface="Times New Roman" pitchFamily="18" charset="0"/>
              </a:rPr>
              <a:t> August ,2014</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478</TotalTime>
  <Words>1016</Words>
  <Application>Microsoft Office PowerPoint</Application>
  <PresentationFormat>On-screen Show (4:3)</PresentationFormat>
  <Paragraphs>107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Study on performance of health insurance companies by calculating their incurred claim ratios. </vt:lpstr>
      <vt:lpstr>Slide 2</vt:lpstr>
      <vt:lpstr>INFRASTRUCTURE</vt:lpstr>
      <vt:lpstr>Slide 4</vt:lpstr>
      <vt:lpstr>INTRODUCTION</vt:lpstr>
      <vt:lpstr>INCURRED CLAIM RATIO</vt:lpstr>
      <vt:lpstr>OBJECTIVE  </vt:lpstr>
      <vt:lpstr>METHODOLOGY</vt:lpstr>
      <vt:lpstr>Slide 9</vt:lpstr>
      <vt:lpstr>VARIABLES </vt:lpstr>
      <vt:lpstr>Slide 11</vt:lpstr>
      <vt:lpstr>IDEAL RATIOS</vt:lpstr>
      <vt:lpstr>NATIONAL HEALTH INSURANCE </vt:lpstr>
      <vt:lpstr>NEW INDIA INSURANCE </vt:lpstr>
      <vt:lpstr>PREMIUM VERSUS CLAIMS SETTLED</vt:lpstr>
      <vt:lpstr>DISEASE  PATTERN</vt:lpstr>
      <vt:lpstr>Slide 17</vt:lpstr>
      <vt:lpstr>Slide 18</vt:lpstr>
      <vt:lpstr>Slide 19</vt:lpstr>
      <vt:lpstr>RECOMMENDATION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study the performance of corporate health insurance companies by calculating their incurred claim ratio.</dc:title>
  <dc:creator>u</dc:creator>
  <cp:lastModifiedBy>u</cp:lastModifiedBy>
  <cp:revision>61</cp:revision>
  <dcterms:created xsi:type="dcterms:W3CDTF">2015-05-15T16:24:05Z</dcterms:created>
  <dcterms:modified xsi:type="dcterms:W3CDTF">2015-05-19T05:04:56Z</dcterms:modified>
</cp:coreProperties>
</file>