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6" r:id="rId6"/>
    <p:sldId id="267" r:id="rId7"/>
    <p:sldId id="268" r:id="rId8"/>
    <p:sldId id="269" r:id="rId9"/>
    <p:sldId id="270" r:id="rId10"/>
    <p:sldId id="274" r:id="rId11"/>
    <p:sldId id="276" r:id="rId12"/>
    <p:sldId id="277" r:id="rId13"/>
    <p:sldId id="278" r:id="rId14"/>
    <p:sldId id="271" r:id="rId15"/>
    <p:sldId id="272" r:id="rId16"/>
    <p:sldId id="275"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ibankurlaka\Desktop\Desertation\Desertation%20x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ibankurlaka\Desktop\Desertation\Desertation%20x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ibankurlaka\Desktop\Desertation\Desertation%20x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sz="1600" b="0" i="0" u="none" strike="noStrike" baseline="0" dirty="0">
                <a:latin typeface="Times New Roman" pitchFamily="18" charset="0"/>
                <a:cs typeface="Times New Roman" pitchFamily="18" charset="0"/>
              </a:rPr>
              <a:t>How do you rate the event organised for you on a scale of 1 to 5</a:t>
            </a:r>
            <a:r>
              <a:rPr lang="en-IN" sz="1600" b="1" i="0" u="none" strike="noStrike" baseline="0" dirty="0">
                <a:latin typeface="Times New Roman" pitchFamily="18" charset="0"/>
                <a:cs typeface="Times New Roman" pitchFamily="18" charset="0"/>
              </a:rPr>
              <a:t> </a:t>
            </a:r>
            <a:endParaRPr lang="en-IN" sz="1600" dirty="0">
              <a:latin typeface="Times New Roman" pitchFamily="18" charset="0"/>
              <a:cs typeface="Times New Roman" pitchFamily="18" charset="0"/>
            </a:endParaRPr>
          </a:p>
        </c:rich>
      </c:tx>
      <c:layout/>
    </c:title>
    <c:view3D>
      <c:rotX val="30"/>
      <c:perspective val="30"/>
    </c:view3D>
    <c:plotArea>
      <c:layout/>
      <c:pie3DChart>
        <c:varyColors val="1"/>
        <c:ser>
          <c:idx val="0"/>
          <c:order val="0"/>
          <c:dLbls>
            <c:showPercent val="1"/>
            <c:showLeaderLines val="1"/>
          </c:dLbls>
          <c:cat>
            <c:strRef>
              <c:f>Sheet2!$H$83:$H$87</c:f>
              <c:strCache>
                <c:ptCount val="5"/>
                <c:pt idx="0">
                  <c:v>5.Extremely dissatisfied </c:v>
                </c:pt>
                <c:pt idx="1">
                  <c:v>4.Dissatisfied </c:v>
                </c:pt>
                <c:pt idx="2">
                  <c:v>3.Neutral</c:v>
                </c:pt>
                <c:pt idx="3">
                  <c:v>2.Satisfied</c:v>
                </c:pt>
                <c:pt idx="4">
                  <c:v>1.Delightful</c:v>
                </c:pt>
              </c:strCache>
            </c:strRef>
          </c:cat>
          <c:val>
            <c:numRef>
              <c:f>Sheet2!$I$83:$I$87</c:f>
              <c:numCache>
                <c:formatCode>General</c:formatCode>
                <c:ptCount val="5"/>
                <c:pt idx="0">
                  <c:v>63</c:v>
                </c:pt>
                <c:pt idx="1">
                  <c:v>16</c:v>
                </c:pt>
                <c:pt idx="2">
                  <c:v>13</c:v>
                </c:pt>
                <c:pt idx="3">
                  <c:v>2</c:v>
                </c:pt>
                <c:pt idx="4">
                  <c:v>2</c:v>
                </c:pt>
              </c:numCache>
            </c:numRef>
          </c:val>
        </c:ser>
        <c:dLbls>
          <c:showPercent val="1"/>
        </c:dLbls>
      </c:pie3DChart>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sz="1600" dirty="0"/>
              <a:t>Will you implement life changes suggested during the camp </a:t>
            </a:r>
          </a:p>
        </c:rich>
      </c:tx>
      <c:layout>
        <c:manualLayout>
          <c:xMode val="edge"/>
          <c:yMode val="edge"/>
          <c:x val="0.30519131507910535"/>
          <c:y val="1.7347799242707105E-2"/>
        </c:manualLayout>
      </c:layout>
    </c:title>
    <c:view3D>
      <c:rotX val="75"/>
      <c:perspective val="30"/>
    </c:view3D>
    <c:plotArea>
      <c:layout/>
      <c:pie3DChart>
        <c:varyColors val="1"/>
        <c:ser>
          <c:idx val="0"/>
          <c:order val="0"/>
          <c:dLbls>
            <c:showPercent val="1"/>
            <c:showLeaderLines val="1"/>
          </c:dLbls>
          <c:cat>
            <c:strRef>
              <c:f>Sheet2!$A$1:$A$2</c:f>
              <c:strCache>
                <c:ptCount val="1"/>
                <c:pt idx="0">
                  <c:v>Will you implement life changes suggested during the camp</c:v>
                </c:pt>
              </c:strCache>
            </c:strRef>
          </c:cat>
          <c:val>
            <c:numRef>
              <c:f>Sheet2!$B$1:$B$4</c:f>
              <c:numCache>
                <c:formatCode>General</c:formatCode>
                <c:ptCount val="4"/>
                <c:pt idx="2">
                  <c:v>89</c:v>
                </c:pt>
                <c:pt idx="3">
                  <c:v>9</c:v>
                </c:pt>
              </c:numCache>
            </c:numRef>
          </c:val>
        </c:ser>
        <c:ser>
          <c:idx val="1"/>
          <c:order val="1"/>
          <c:dLbls>
            <c:showPercent val="1"/>
            <c:showLeaderLines val="1"/>
          </c:dLbls>
          <c:cat>
            <c:strRef>
              <c:f>Sheet2!$A$1:$A$2</c:f>
              <c:strCache>
                <c:ptCount val="1"/>
                <c:pt idx="0">
                  <c:v>Will you implement life changes suggested during the camp</c:v>
                </c:pt>
              </c:strCache>
            </c:strRef>
          </c:cat>
          <c:val>
            <c:numRef>
              <c:f>Sheet2!$B$1:$B$2</c:f>
              <c:numCache>
                <c:formatCode>General</c:formatCode>
                <c:ptCount val="2"/>
              </c:numCache>
            </c:numRef>
          </c:val>
        </c:ser>
        <c:dLbls>
          <c:showPercent val="1"/>
        </c:dLbls>
      </c:pie3DChart>
    </c:plotArea>
    <c:legend>
      <c:legendPos val="r"/>
      <c:legendEntry>
        <c:idx val="0"/>
        <c:delete val="1"/>
      </c:legendEntry>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sz="1600" b="0" i="0" u="none" strike="noStrike" baseline="0" dirty="0"/>
              <a:t>If you are looking for any health</a:t>
            </a:r>
            <a:br>
              <a:rPr lang="en-IN" sz="1600" b="0" i="0" u="none" strike="noStrike" baseline="0" dirty="0"/>
            </a:br>
            <a:r>
              <a:rPr lang="en-IN" sz="1600" b="0" i="0" u="none" strike="noStrike" baseline="0" dirty="0"/>
              <a:t>related discount paid services</a:t>
            </a:r>
            <a:r>
              <a:rPr lang="en-IN" sz="1600" b="1" i="0" u="none" strike="noStrike" baseline="0" dirty="0"/>
              <a:t> </a:t>
            </a:r>
            <a:endParaRPr lang="en-IN" sz="1600" dirty="0"/>
          </a:p>
        </c:rich>
      </c:tx>
      <c:layout/>
    </c:title>
    <c:view3D>
      <c:rotX val="30"/>
      <c:perspective val="30"/>
    </c:view3D>
    <c:plotArea>
      <c:layout/>
      <c:pie3DChart>
        <c:varyColors val="1"/>
        <c:ser>
          <c:idx val="0"/>
          <c:order val="0"/>
          <c:dLbls>
            <c:showPercent val="1"/>
            <c:showLeaderLines val="1"/>
          </c:dLbls>
          <c:cat>
            <c:strRef>
              <c:f>Sheet2!$E$44:$E$45</c:f>
              <c:strCache>
                <c:ptCount val="2"/>
                <c:pt idx="0">
                  <c:v>Yes</c:v>
                </c:pt>
                <c:pt idx="1">
                  <c:v>No</c:v>
                </c:pt>
              </c:strCache>
            </c:strRef>
          </c:cat>
          <c:val>
            <c:numRef>
              <c:f>Sheet2!$F$44:$F$45</c:f>
              <c:numCache>
                <c:formatCode>General</c:formatCode>
                <c:ptCount val="2"/>
                <c:pt idx="0">
                  <c:v>92</c:v>
                </c:pt>
                <c:pt idx="1">
                  <c:v>5</c:v>
                </c:pt>
              </c:numCache>
            </c:numRef>
          </c:val>
        </c:ser>
        <c:dLbls>
          <c:showPercent val="1"/>
        </c:dLbls>
      </c:pie3DChart>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7BC2EBB-1BDC-4E96-8401-32D4E2578F0E}" type="datetimeFigureOut">
              <a:rPr lang="en-IN" smtClean="0"/>
              <a:pPr/>
              <a:t>18-05-2015</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C2D256-7792-4B75-8563-5318E5BEC33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1C2D256-7792-4B75-8563-5318E5BEC33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1C2D256-7792-4B75-8563-5318E5BEC33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1C2D256-7792-4B75-8563-5318E5BEC33A}"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1C2D256-7792-4B75-8563-5318E5BEC33A}"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1C2D256-7792-4B75-8563-5318E5BEC33A}"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A1C2D256-7792-4B75-8563-5318E5BEC33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A1C2D256-7792-4B75-8563-5318E5BEC33A}"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7BC2EBB-1BDC-4E96-8401-32D4E2578F0E}" type="datetimeFigureOut">
              <a:rPr lang="en-IN" smtClean="0"/>
              <a:pPr/>
              <a:t>18-05-2015</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A1C2D256-7792-4B75-8563-5318E5BEC33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7BC2EBB-1BDC-4E96-8401-32D4E2578F0E}" type="datetimeFigureOut">
              <a:rPr lang="en-IN" smtClean="0"/>
              <a:pPr/>
              <a:t>18-05-2015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1C2D256-7792-4B75-8563-5318E5BEC33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7BC2EBB-1BDC-4E96-8401-32D4E2578F0E}" type="datetimeFigureOut">
              <a:rPr lang="en-IN" smtClean="0"/>
              <a:pPr/>
              <a:t>18-05-2015</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C2D256-7792-4B75-8563-5318E5BEC33A}"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7BC2EBB-1BDC-4E96-8401-32D4E2578F0E}" type="datetimeFigureOut">
              <a:rPr lang="en-IN" smtClean="0"/>
              <a:pPr/>
              <a:t>18-05-2015</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C2D256-7792-4B75-8563-5318E5BEC33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4864"/>
            <a:ext cx="9144000" cy="2057400"/>
          </a:xfrm>
        </p:spPr>
        <p:txBody>
          <a:bodyPr>
            <a:normAutofit/>
          </a:bodyPr>
          <a:lstStyle/>
          <a:p>
            <a:r>
              <a:rPr lang="en-IN" b="1" dirty="0" smtClean="0">
                <a:latin typeface="Times New Roman" pitchFamily="18" charset="0"/>
                <a:cs typeface="Times New Roman" pitchFamily="18" charset="0"/>
              </a:rPr>
              <a:t> Study on employee satisfaction for    various corporate of </a:t>
            </a:r>
            <a:r>
              <a:rPr lang="en-IN" b="1" dirty="0" err="1" smtClean="0">
                <a:latin typeface="Times New Roman" pitchFamily="18" charset="0"/>
                <a:cs typeface="Times New Roman" pitchFamily="18" charset="0"/>
              </a:rPr>
              <a:t>Vipul</a:t>
            </a:r>
            <a:r>
              <a:rPr lang="en-IN" b="1" dirty="0" smtClean="0">
                <a:latin typeface="Times New Roman" pitchFamily="18" charset="0"/>
                <a:cs typeface="Times New Roman" pitchFamily="18" charset="0"/>
              </a:rPr>
              <a:t> Wellness Services</a:t>
            </a:r>
            <a:r>
              <a:rPr lang="en-IN" dirty="0" smtClean="0"/>
              <a:t>.</a:t>
            </a:r>
            <a:endParaRPr lang="en-US" dirty="0"/>
          </a:p>
        </p:txBody>
      </p:sp>
      <p:pic>
        <p:nvPicPr>
          <p:cNvPr id="2050" name="Picture 2"/>
          <p:cNvPicPr>
            <a:picLocks noChangeAspect="1" noChangeArrowheads="1"/>
          </p:cNvPicPr>
          <p:nvPr/>
        </p:nvPicPr>
        <p:blipFill>
          <a:blip r:embed="rId2" cstate="print"/>
          <a:srcRect l="45095" t="20834" r="46706" b="69791"/>
          <a:stretch>
            <a:fillRect/>
          </a:stretch>
        </p:blipFill>
        <p:spPr bwMode="auto">
          <a:xfrm>
            <a:off x="3563888" y="476672"/>
            <a:ext cx="1296144" cy="1388594"/>
          </a:xfrm>
          <a:prstGeom prst="rect">
            <a:avLst/>
          </a:prstGeom>
          <a:noFill/>
          <a:ln w="9525">
            <a:noFill/>
            <a:miter lim="800000"/>
            <a:headEnd/>
            <a:tailEnd/>
          </a:ln>
          <a:effectLst/>
        </p:spPr>
      </p:pic>
      <p:sp>
        <p:nvSpPr>
          <p:cNvPr id="4" name="TextBox 3"/>
          <p:cNvSpPr txBox="1"/>
          <p:nvPr/>
        </p:nvSpPr>
        <p:spPr>
          <a:xfrm>
            <a:off x="5292080" y="4869160"/>
            <a:ext cx="2736304" cy="1200329"/>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Submitted By</a:t>
            </a:r>
          </a:p>
          <a:p>
            <a:r>
              <a:rPr lang="en-IN" sz="2400" b="1" dirty="0" smtClean="0">
                <a:latin typeface="Times New Roman" pitchFamily="18" charset="0"/>
                <a:cs typeface="Times New Roman" pitchFamily="18" charset="0"/>
              </a:rPr>
              <a:t>Sibankur Pal.</a:t>
            </a:r>
          </a:p>
          <a:p>
            <a:r>
              <a:rPr lang="en-IN" sz="2400" b="1" dirty="0" smtClean="0">
                <a:latin typeface="Times New Roman" pitchFamily="18" charset="0"/>
                <a:cs typeface="Times New Roman" pitchFamily="18" charset="0"/>
              </a:rPr>
              <a:t>Roll No:-PG/13/064 </a:t>
            </a:r>
            <a:endParaRPr lang="en-IN" sz="24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buNone/>
            </a:pPr>
            <a:r>
              <a:rPr lang="en-IN" b="1" dirty="0" smtClean="0">
                <a:latin typeface="Times New Roman" pitchFamily="18" charset="0"/>
                <a:cs typeface="Times New Roman" pitchFamily="18" charset="0"/>
              </a:rPr>
              <a:t>Objective</a:t>
            </a:r>
            <a:r>
              <a:rPr lang="en-IN" dirty="0" smtClean="0">
                <a:latin typeface="Times New Roman" pitchFamily="18" charset="0"/>
                <a:cs typeface="Times New Roman" pitchFamily="18" charset="0"/>
              </a:rPr>
              <a:t>:-</a:t>
            </a:r>
          </a:p>
          <a:p>
            <a:r>
              <a:rPr lang="en-IN" sz="2600" dirty="0" smtClean="0">
                <a:latin typeface="Times New Roman" pitchFamily="18" charset="0"/>
                <a:cs typeface="Times New Roman" pitchFamily="18" charset="0"/>
              </a:rPr>
              <a:t>To measure satisfaction level of different employee under wellness services.</a:t>
            </a:r>
          </a:p>
          <a:p>
            <a:r>
              <a:rPr lang="en-IN" sz="2600" dirty="0" smtClean="0">
                <a:latin typeface="Times New Roman" pitchFamily="18" charset="0"/>
                <a:cs typeface="Times New Roman" pitchFamily="18" charset="0"/>
              </a:rPr>
              <a:t>How </a:t>
            </a:r>
            <a:r>
              <a:rPr lang="en-IN" sz="2600" smtClean="0">
                <a:latin typeface="Times New Roman" pitchFamily="18" charset="0"/>
                <a:cs typeface="Times New Roman" pitchFamily="18" charset="0"/>
              </a:rPr>
              <a:t>to provide </a:t>
            </a:r>
            <a:r>
              <a:rPr lang="en-IN" sz="2600" dirty="0" smtClean="0">
                <a:latin typeface="Times New Roman" pitchFamily="18" charset="0"/>
                <a:cs typeface="Times New Roman" pitchFamily="18" charset="0"/>
              </a:rPr>
              <a:t>quality services to our existence clients</a:t>
            </a:r>
            <a:r>
              <a:rPr lang="en-IN" dirty="0" smtClean="0">
                <a:latin typeface="Times New Roman" pitchFamily="18" charset="0"/>
                <a:cs typeface="Times New Roman" pitchFamily="18" charset="0"/>
              </a:rPr>
              <a:t>.</a:t>
            </a:r>
          </a:p>
          <a:p>
            <a:pPr>
              <a:buNone/>
            </a:pPr>
            <a:r>
              <a:rPr lang="en-IN" b="1" dirty="0" smtClean="0">
                <a:latin typeface="Times New Roman" pitchFamily="18" charset="0"/>
                <a:cs typeface="Times New Roman" pitchFamily="18" charset="0"/>
              </a:rPr>
              <a:t>Methodology</a:t>
            </a:r>
            <a:r>
              <a:rPr lang="en-IN" dirty="0" smtClean="0">
                <a:latin typeface="Times New Roman" pitchFamily="18" charset="0"/>
                <a:cs typeface="Times New Roman" pitchFamily="18" charset="0"/>
              </a:rPr>
              <a:t>:-</a:t>
            </a:r>
          </a:p>
          <a:p>
            <a:pPr>
              <a:buNone/>
            </a:pPr>
            <a:r>
              <a:rPr lang="en-IN" sz="2400" dirty="0" smtClean="0">
                <a:latin typeface="Times New Roman" pitchFamily="18" charset="0"/>
                <a:cs typeface="Times New Roman" pitchFamily="18" charset="0"/>
              </a:rPr>
              <a:t>Convenient sampling.</a:t>
            </a:r>
          </a:p>
          <a:p>
            <a:r>
              <a:rPr lang="en-IN" sz="2400" dirty="0" smtClean="0">
                <a:latin typeface="Times New Roman" pitchFamily="18" charset="0"/>
                <a:cs typeface="Times New Roman" pitchFamily="18" charset="0"/>
              </a:rPr>
              <a:t>Sample size -100</a:t>
            </a:r>
          </a:p>
          <a:p>
            <a:r>
              <a:rPr lang="en-IN" sz="2400" dirty="0" smtClean="0">
                <a:latin typeface="Times New Roman" pitchFamily="18" charset="0"/>
                <a:cs typeface="Times New Roman" pitchFamily="18" charset="0"/>
              </a:rPr>
              <a:t>Data :-Primary date.</a:t>
            </a:r>
          </a:p>
          <a:p>
            <a:r>
              <a:rPr lang="en-IN" sz="2400" dirty="0" smtClean="0">
                <a:latin typeface="Times New Roman" pitchFamily="18" charset="0"/>
                <a:cs typeface="Times New Roman" pitchFamily="18" charset="0"/>
              </a:rPr>
              <a:t>Method:-Questionnaire  method.</a:t>
            </a: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157192"/>
            <a:ext cx="8229600" cy="1080120"/>
          </a:xfrm>
        </p:spPr>
        <p:txBody>
          <a:bodyPr>
            <a:normAutofit fontScale="85000" lnSpcReduction="20000"/>
          </a:bodyPr>
          <a:lstStyle/>
          <a:p>
            <a:pPr>
              <a:buNone/>
            </a:pPr>
            <a:r>
              <a:rPr lang="en-IN" b="1" u="sng" dirty="0" smtClean="0"/>
              <a:t>Observation:-</a:t>
            </a:r>
            <a:endParaRPr lang="en-IN" dirty="0" smtClean="0"/>
          </a:p>
          <a:p>
            <a:pPr>
              <a:buNone/>
            </a:pPr>
            <a:r>
              <a:rPr lang="en-IN" b="1" dirty="0" smtClean="0"/>
              <a:t>Respondent </a:t>
            </a:r>
            <a:r>
              <a:rPr lang="en-IN" dirty="0" smtClean="0"/>
              <a:t>give 66% good rating to the overall satisfied person in the camp organize by </a:t>
            </a:r>
            <a:r>
              <a:rPr lang="en-IN" dirty="0" err="1" smtClean="0"/>
              <a:t>Vipul</a:t>
            </a:r>
            <a:r>
              <a:rPr lang="en-IN" dirty="0" smtClean="0"/>
              <a:t>.</a:t>
            </a:r>
          </a:p>
          <a:p>
            <a:endParaRPr lang="en-IN" dirty="0"/>
          </a:p>
        </p:txBody>
      </p:sp>
      <p:sp>
        <p:nvSpPr>
          <p:cNvPr id="2" name="Title 1"/>
          <p:cNvSpPr>
            <a:spLocks noGrp="1"/>
          </p:cNvSpPr>
          <p:nvPr>
            <p:ph type="title"/>
          </p:nvPr>
        </p:nvSpPr>
        <p:spPr/>
        <p:txBody>
          <a:bodyPr/>
          <a:lstStyle/>
          <a:p>
            <a:r>
              <a:rPr lang="en-IN" dirty="0" smtClean="0"/>
              <a:t>Finding</a:t>
            </a:r>
            <a:endParaRPr lang="en-IN" dirty="0"/>
          </a:p>
        </p:txBody>
      </p:sp>
      <p:graphicFrame>
        <p:nvGraphicFramePr>
          <p:cNvPr id="6" name="Content Placeholder 3"/>
          <p:cNvGraphicFramePr>
            <a:graphicFrameLocks/>
          </p:cNvGraphicFramePr>
          <p:nvPr/>
        </p:nvGraphicFramePr>
        <p:xfrm>
          <a:off x="1153551" y="1268761"/>
          <a:ext cx="6730817" cy="36003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229200"/>
            <a:ext cx="8229600" cy="896963"/>
          </a:xfrm>
        </p:spPr>
        <p:txBody>
          <a:bodyPr>
            <a:normAutofit fontScale="70000" lnSpcReduction="20000"/>
          </a:bodyPr>
          <a:lstStyle/>
          <a:p>
            <a:pPr>
              <a:buNone/>
            </a:pPr>
            <a:r>
              <a:rPr lang="en-IN" b="1" u="sng" dirty="0" smtClean="0"/>
              <a:t>Observation:-</a:t>
            </a:r>
            <a:endParaRPr lang="en-IN" dirty="0" smtClean="0"/>
          </a:p>
          <a:p>
            <a:pPr>
              <a:buNone/>
            </a:pPr>
            <a:r>
              <a:rPr lang="en-IN" b="1" dirty="0" smtClean="0"/>
              <a:t>Respondent </a:t>
            </a:r>
            <a:r>
              <a:rPr lang="en-IN" dirty="0" smtClean="0"/>
              <a:t>give 91% good rating to the overall implementation life their life.</a:t>
            </a:r>
          </a:p>
          <a:p>
            <a:endParaRPr lang="en-IN" dirty="0"/>
          </a:p>
        </p:txBody>
      </p:sp>
      <p:graphicFrame>
        <p:nvGraphicFramePr>
          <p:cNvPr id="4" name="Chart 3"/>
          <p:cNvGraphicFramePr/>
          <p:nvPr/>
        </p:nvGraphicFramePr>
        <p:xfrm>
          <a:off x="683568" y="692696"/>
          <a:ext cx="7992888" cy="4392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85184"/>
            <a:ext cx="8229600" cy="1040979"/>
          </a:xfrm>
        </p:spPr>
        <p:txBody>
          <a:bodyPr>
            <a:normAutofit fontScale="85000" lnSpcReduction="20000"/>
          </a:bodyPr>
          <a:lstStyle/>
          <a:p>
            <a:pPr>
              <a:buNone/>
            </a:pPr>
            <a:r>
              <a:rPr lang="en-IN" b="1" u="sng" dirty="0" smtClean="0"/>
              <a:t>Observation:-</a:t>
            </a:r>
            <a:endParaRPr lang="en-IN" dirty="0" smtClean="0"/>
          </a:p>
          <a:p>
            <a:pPr>
              <a:buNone/>
            </a:pPr>
            <a:r>
              <a:rPr lang="en-IN" b="1" dirty="0" smtClean="0"/>
              <a:t>Respondent </a:t>
            </a:r>
            <a:r>
              <a:rPr lang="en-IN" dirty="0" smtClean="0"/>
              <a:t>give 95% good rating to the overall want discounted services.</a:t>
            </a:r>
          </a:p>
          <a:p>
            <a:endParaRPr lang="en-IN" dirty="0"/>
          </a:p>
        </p:txBody>
      </p:sp>
      <p:graphicFrame>
        <p:nvGraphicFramePr>
          <p:cNvPr id="4" name="Chart 3"/>
          <p:cNvGraphicFramePr/>
          <p:nvPr/>
        </p:nvGraphicFramePr>
        <p:xfrm>
          <a:off x="539552" y="692696"/>
          <a:ext cx="8136904" cy="41079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Unable to reach in all branches of </a:t>
            </a:r>
            <a:r>
              <a:rPr lang="en-IN" sz="2400" dirty="0" err="1" smtClean="0">
                <a:latin typeface="Times New Roman" pitchFamily="18" charset="0"/>
                <a:cs typeface="Times New Roman" pitchFamily="18" charset="0"/>
              </a:rPr>
              <a:t>vipul</a:t>
            </a:r>
            <a:r>
              <a:rPr lang="en-IN" sz="2400" dirty="0" smtClean="0">
                <a:latin typeface="Times New Roman" pitchFamily="18" charset="0"/>
                <a:cs typeface="Times New Roman" pitchFamily="18" charset="0"/>
              </a:rPr>
              <a:t>.</a:t>
            </a:r>
          </a:p>
          <a:p>
            <a:r>
              <a:rPr lang="en-IN" sz="2400" dirty="0" smtClean="0">
                <a:latin typeface="Times New Roman" pitchFamily="18" charset="0"/>
                <a:cs typeface="Times New Roman" pitchFamily="18" charset="0"/>
              </a:rPr>
              <a:t>Short Sample size and limited time.</a:t>
            </a:r>
          </a:p>
          <a:p>
            <a:r>
              <a:rPr lang="en-IN" sz="2400" dirty="0" smtClean="0">
                <a:latin typeface="Times New Roman" pitchFamily="18" charset="0"/>
                <a:cs typeface="Times New Roman" pitchFamily="18" charset="0"/>
              </a:rPr>
              <a:t>Client willing to  approach headquarter only. Gurgaon.</a:t>
            </a:r>
          </a:p>
          <a:p>
            <a:r>
              <a:rPr lang="en-IN" sz="2400" dirty="0" smtClean="0">
                <a:latin typeface="Times New Roman" pitchFamily="18" charset="0"/>
                <a:cs typeface="Times New Roman" pitchFamily="18" charset="0"/>
              </a:rPr>
              <a:t>Client choice on vendors. </a:t>
            </a:r>
            <a:endParaRPr lang="en-IN"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Limitation</a:t>
            </a:r>
            <a:endParaRPr lang="en-IN"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Corporate wants more camps on their primes.</a:t>
            </a:r>
          </a:p>
          <a:p>
            <a:r>
              <a:rPr lang="en-IN" sz="2400" dirty="0" smtClean="0">
                <a:latin typeface="Times New Roman" pitchFamily="18" charset="0"/>
                <a:cs typeface="Times New Roman" pitchFamily="18" charset="0"/>
              </a:rPr>
              <a:t>Most of all employees are willing to attend  the wellness camps.</a:t>
            </a:r>
          </a:p>
          <a:p>
            <a:r>
              <a:rPr lang="en-IN" sz="2400" dirty="0" smtClean="0">
                <a:latin typeface="Times New Roman" pitchFamily="18" charset="0"/>
                <a:cs typeface="Times New Roman" pitchFamily="18" charset="0"/>
              </a:rPr>
              <a:t>Most of the employees are well conscious about their health.</a:t>
            </a:r>
          </a:p>
          <a:p>
            <a:r>
              <a:rPr lang="en-IN" sz="2400" dirty="0" smtClean="0">
                <a:latin typeface="Times New Roman" pitchFamily="18" charset="0"/>
                <a:cs typeface="Times New Roman" pitchFamily="18" charset="0"/>
              </a:rPr>
              <a:t>Most of the employees want discounted paid services.</a:t>
            </a:r>
          </a:p>
          <a:p>
            <a:r>
              <a:rPr lang="en-IN" sz="2400" dirty="0" smtClean="0">
                <a:latin typeface="Times New Roman" pitchFamily="18" charset="0"/>
                <a:cs typeface="Times New Roman" pitchFamily="18" charset="0"/>
              </a:rPr>
              <a:t>Increase the vendor and </a:t>
            </a:r>
            <a:r>
              <a:rPr lang="en-IN" sz="2400" dirty="0" err="1" smtClean="0">
                <a:latin typeface="Times New Roman" pitchFamily="18" charset="0"/>
                <a:cs typeface="Times New Roman" pitchFamily="18" charset="0"/>
              </a:rPr>
              <a:t>vipul</a:t>
            </a:r>
            <a:r>
              <a:rPr lang="en-IN" sz="2400" dirty="0" smtClean="0">
                <a:latin typeface="Times New Roman" pitchFamily="18" charset="0"/>
                <a:cs typeface="Times New Roman" pitchFamily="18" charset="0"/>
              </a:rPr>
              <a:t> wellness team relation.</a:t>
            </a:r>
          </a:p>
          <a:p>
            <a:pPr>
              <a:buNone/>
            </a:pPr>
            <a:endParaRPr lang="en-IN" sz="2400" dirty="0" smtClean="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IN" dirty="0" smtClean="0"/>
              <a:t>Conclusion</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Broker and RM should inform about the camp before 10 to 15 days prior of the tentative date.</a:t>
            </a:r>
          </a:p>
          <a:p>
            <a:r>
              <a:rPr lang="en-IN" sz="2400" dirty="0" smtClean="0">
                <a:latin typeface="Times New Roman" pitchFamily="18" charset="0"/>
                <a:cs typeface="Times New Roman" pitchFamily="18" charset="0"/>
              </a:rPr>
              <a:t>Broker and RM should take 2 or 3 option of the vendor from corporate end.</a:t>
            </a:r>
          </a:p>
          <a:p>
            <a:r>
              <a:rPr lang="en-IN" sz="2400" dirty="0" smtClean="0">
                <a:latin typeface="Times New Roman" pitchFamily="18" charset="0"/>
                <a:cs typeface="Times New Roman" pitchFamily="18" charset="0"/>
              </a:rPr>
              <a:t>In the time of wellness camp introduce </a:t>
            </a:r>
            <a:r>
              <a:rPr lang="en-IN" sz="2400" dirty="0" err="1" smtClean="0">
                <a:latin typeface="Times New Roman" pitchFamily="18" charset="0"/>
                <a:cs typeface="Times New Roman" pitchFamily="18" charset="0"/>
              </a:rPr>
              <a:t>Medhealth</a:t>
            </a:r>
            <a:r>
              <a:rPr lang="en-IN" sz="2400" dirty="0" smtClean="0">
                <a:latin typeface="Times New Roman" pitchFamily="18" charset="0"/>
                <a:cs typeface="Times New Roman" pitchFamily="18" charset="0"/>
              </a:rPr>
              <a:t> card.</a:t>
            </a:r>
          </a:p>
          <a:p>
            <a:r>
              <a:rPr lang="en-IN" sz="2400" dirty="0" smtClean="0">
                <a:latin typeface="Times New Roman" pitchFamily="18" charset="0"/>
                <a:cs typeface="Times New Roman" pitchFamily="18" charset="0"/>
              </a:rPr>
              <a:t>Corporate HR should share  the camp  details  among employees , so participation will be increase and more people get benefit from wellness camps.</a:t>
            </a:r>
          </a:p>
          <a:p>
            <a:r>
              <a:rPr lang="en-IN" sz="2400" dirty="0" smtClean="0">
                <a:latin typeface="Times New Roman" pitchFamily="18" charset="0"/>
                <a:cs typeface="Times New Roman" pitchFamily="18" charset="0"/>
              </a:rPr>
              <a:t>Basic requirement like communication , cab services facility  provide quality should be increase.</a:t>
            </a:r>
            <a:endParaRPr lang="en-IN"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Recommendation</a:t>
            </a:r>
            <a:endParaRPr lang="en-IN"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IN" dirty="0" smtClean="0"/>
          </a:p>
          <a:p>
            <a:pPr algn="ctr">
              <a:buNone/>
            </a:pPr>
            <a:endParaRPr lang="en-IN" dirty="0">
              <a:latin typeface="Times New Roman" pitchFamily="18" charset="0"/>
              <a:cs typeface="Times New Roman" pitchFamily="18" charset="0"/>
            </a:endParaRPr>
          </a:p>
        </p:txBody>
      </p:sp>
      <p:pic>
        <p:nvPicPr>
          <p:cNvPr id="4" name="Content Placeholder 3" descr="untitled9.png"/>
          <p:cNvPicPr>
            <a:picLocks noChangeAspect="1"/>
          </p:cNvPicPr>
          <p:nvPr/>
        </p:nvPicPr>
        <p:blipFill>
          <a:blip r:embed="rId2" cstate="print"/>
          <a:srcRect l="10748"/>
          <a:stretch>
            <a:fillRect/>
          </a:stretch>
        </p:blipFill>
        <p:spPr>
          <a:xfrm>
            <a:off x="119921" y="404664"/>
            <a:ext cx="9024079" cy="54264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696200" cy="4191000"/>
          </a:xfrm>
        </p:spPr>
        <p:txBody>
          <a:bodyPr>
            <a:normAutofit/>
          </a:bodyPr>
          <a:lstStyle/>
          <a:p>
            <a:pPr algn="r"/>
            <a:r>
              <a:rPr lang="en-US" sz="4000" dirty="0" smtClean="0">
                <a:latin typeface="+mn-lt"/>
              </a:rPr>
              <a:t>“</a:t>
            </a:r>
            <a:r>
              <a:rPr lang="en-US" sz="4000" dirty="0" smtClean="0">
                <a:latin typeface="Times New Roman" pitchFamily="18" charset="0"/>
                <a:cs typeface="Times New Roman" pitchFamily="18" charset="0"/>
              </a:rPr>
              <a:t>It is not pieces of gold &amp; silver but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that is the real wealth..”</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t/>
            </a:r>
            <a:br>
              <a:rPr lang="en-US" dirty="0" smtClean="0"/>
            </a:br>
            <a:r>
              <a:rPr lang="en-US" sz="2800" b="1" i="1" dirty="0" smtClean="0">
                <a:latin typeface="+mn-lt"/>
              </a:rPr>
              <a:t>Mahatma Gandhi</a:t>
            </a:r>
            <a:endParaRPr lang="en-US" sz="2800" b="1" i="1"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l="37013" t="26042" r="17482" b="16383"/>
          <a:stretch>
            <a:fillRect/>
          </a:stretch>
        </p:blipFill>
        <p:spPr bwMode="auto">
          <a:xfrm>
            <a:off x="0" y="685800"/>
            <a:ext cx="9144000" cy="61722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a:r>
              <a:rPr lang="en-US" sz="4000" dirty="0" smtClean="0"/>
              <a:t>Medical Insurance was first offered in the United States in 1850 and insured injuries arising from railroad and steamboat accidents.</a:t>
            </a:r>
          </a:p>
          <a:p>
            <a:pPr algn="just"/>
            <a:endParaRPr lang="en-US" sz="4000" dirty="0" smtClean="0"/>
          </a:p>
          <a:p>
            <a:pPr algn="just"/>
            <a:r>
              <a:rPr lang="en-US" sz="4000" dirty="0" smtClean="0"/>
              <a:t>In India the formal health insurance started with the ESIS (Employees State Insurance Scheme) under the ESIS Act 1948 and with the CGHS (Central Govt. Health Scheme) 1954.</a:t>
            </a:r>
          </a:p>
          <a:p>
            <a:pPr algn="just"/>
            <a:endParaRPr lang="en-US" sz="4000" dirty="0" smtClean="0"/>
          </a:p>
          <a:p>
            <a:pPr algn="just"/>
            <a:r>
              <a:rPr lang="en-US" sz="4000" dirty="0" smtClean="0"/>
              <a:t>In 1981, a limited cover was devised for individuals and families. This was structured formally in 1986 when 4 subsidiaries of GIC launched the Mediclaim policy (HDH) both for individuals and Groups </a:t>
            </a:r>
          </a:p>
          <a:p>
            <a:endParaRPr lang="en-US" dirty="0"/>
          </a:p>
        </p:txBody>
      </p:sp>
      <p:sp>
        <p:nvSpPr>
          <p:cNvPr id="2" name="Title 1"/>
          <p:cNvSpPr>
            <a:spLocks noGrp="1"/>
          </p:cNvSpPr>
          <p:nvPr>
            <p:ph type="title"/>
          </p:nvPr>
        </p:nvSpPr>
        <p:spPr/>
        <p:txBody>
          <a:bodyPr>
            <a:normAutofit/>
          </a:bodyPr>
          <a:lstStyle/>
          <a:p>
            <a:r>
              <a:rPr lang="en-US" sz="4000" b="1" dirty="0" smtClean="0">
                <a:latin typeface="+mn-lt"/>
              </a:rPr>
              <a:t>History</a:t>
            </a:r>
            <a:endParaRPr lang="en-US" sz="4000" b="1"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lgn="just"/>
            <a:r>
              <a:rPr lang="en-US" sz="11200" dirty="0" smtClean="0">
                <a:solidFill>
                  <a:srgbClr val="C00000"/>
                </a:solidFill>
              </a:rPr>
              <a:t>Cashless :</a:t>
            </a:r>
          </a:p>
          <a:p>
            <a:pPr algn="just">
              <a:buFontTx/>
              <a:buNone/>
            </a:pPr>
            <a:r>
              <a:rPr lang="en-US" sz="8000" dirty="0" smtClean="0"/>
              <a:t> For availing cashless treatment (only at authorized network hospitals), the TPA has to be notified in advance (for planned hospitalization) or within the stipulated time limits (for emergencies). The claim amount needs to be approved by the TPA, and the hospital settles the amount with the TPA/ Insurer. Typically there will be exclusions and such amount will have to be settled directly at the hospital.</a:t>
            </a:r>
          </a:p>
          <a:p>
            <a:pPr algn="just">
              <a:buFontTx/>
              <a:buNone/>
            </a:pPr>
            <a:endParaRPr lang="en-US" sz="9600" dirty="0" smtClean="0"/>
          </a:p>
          <a:p>
            <a:pPr algn="just"/>
            <a:r>
              <a:rPr lang="en-US" sz="9600" dirty="0" smtClean="0">
                <a:solidFill>
                  <a:srgbClr val="C00000"/>
                </a:solidFill>
              </a:rPr>
              <a:t>Reimbursement : </a:t>
            </a:r>
          </a:p>
          <a:p>
            <a:pPr algn="just">
              <a:buFontTx/>
              <a:buNone/>
            </a:pPr>
            <a:r>
              <a:rPr lang="en-US" sz="8000" dirty="0" smtClean="0"/>
              <a:t>Reimbursement facility can be availed at both the network and non-network hospitals. Here the insured avails the treatment and settles the hospital bills directly at the hospital</a:t>
            </a:r>
          </a:p>
          <a:p>
            <a:pPr algn="just">
              <a:buFontTx/>
              <a:buNone/>
            </a:pPr>
            <a:endParaRPr lang="en-US" sz="8000" dirty="0" smtClean="0"/>
          </a:p>
          <a:p>
            <a:pPr algn="just"/>
            <a:r>
              <a:rPr lang="en-US" sz="9600" dirty="0" smtClean="0">
                <a:solidFill>
                  <a:srgbClr val="C00000"/>
                </a:solidFill>
              </a:rPr>
              <a:t>Self administered portfolio </a:t>
            </a:r>
            <a:r>
              <a:rPr lang="en-US" sz="9600" dirty="0" smtClean="0">
                <a:solidFill>
                  <a:srgbClr val="FF0000"/>
                </a:solidFill>
              </a:rPr>
              <a:t>:</a:t>
            </a:r>
          </a:p>
          <a:p>
            <a:pPr algn="just">
              <a:buFontTx/>
              <a:buNone/>
            </a:pPr>
            <a:r>
              <a:rPr lang="en-US" sz="8000" dirty="0" smtClean="0"/>
              <a:t>Insured may opt to purchase Health Insurance policy without TPA in which case the settlement would be on reimbursement basis by the insuring Office concerned. </a:t>
            </a:r>
          </a:p>
          <a:p>
            <a:endParaRPr lang="en-US" dirty="0"/>
          </a:p>
        </p:txBody>
      </p:sp>
      <p:sp>
        <p:nvSpPr>
          <p:cNvPr id="2" name="Title 1"/>
          <p:cNvSpPr>
            <a:spLocks noGrp="1"/>
          </p:cNvSpPr>
          <p:nvPr>
            <p:ph type="title"/>
          </p:nvPr>
        </p:nvSpPr>
        <p:spPr/>
        <p:txBody>
          <a:bodyPr>
            <a:normAutofit fontScale="90000"/>
          </a:bodyPr>
          <a:lstStyle/>
          <a:p>
            <a:r>
              <a:rPr lang="en-US" b="1" dirty="0" smtClean="0">
                <a:latin typeface="+mn-lt"/>
              </a:rPr>
              <a:t>Health Insurance Claims Settlement Process </a:t>
            </a:r>
            <a:endParaRPr lang="en-US" b="1"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defRPr/>
            </a:pPr>
            <a:endParaRPr lang="en-US" sz="2900" dirty="0" smtClean="0"/>
          </a:p>
          <a:p>
            <a:pPr algn="just">
              <a:defRPr/>
            </a:pPr>
            <a:r>
              <a:rPr lang="en-US" sz="2900" dirty="0" smtClean="0"/>
              <a:t>TPAs </a:t>
            </a:r>
            <a:r>
              <a:rPr lang="en-US" sz="2900" dirty="0"/>
              <a:t>licensed by IRDA are the intermediary between Insured and Insurance Company and responsible for providing value added services to policy holders including all aspects of claim arising out of health insurance policies.</a:t>
            </a:r>
          </a:p>
          <a:p>
            <a:pPr algn="just">
              <a:buFontTx/>
              <a:buNone/>
              <a:defRPr/>
            </a:pPr>
            <a:r>
              <a:rPr lang="en-US" sz="2900" dirty="0"/>
              <a:t> </a:t>
            </a:r>
          </a:p>
          <a:p>
            <a:pPr algn="just">
              <a:defRPr/>
            </a:pPr>
            <a:r>
              <a:rPr lang="en-US" sz="2900" dirty="0"/>
              <a:t>The work of the TPA starts once the Policy is issued. </a:t>
            </a:r>
          </a:p>
          <a:p>
            <a:pPr algn="just">
              <a:buFontTx/>
              <a:buNone/>
              <a:defRPr/>
            </a:pPr>
            <a:r>
              <a:rPr lang="en-US" sz="2900" dirty="0"/>
              <a:t> </a:t>
            </a:r>
          </a:p>
          <a:p>
            <a:pPr algn="just">
              <a:defRPr/>
            </a:pPr>
            <a:r>
              <a:rPr lang="en-US" sz="2900" dirty="0"/>
              <a:t>TPAs have helped insurance companies provide better service to their policyholders through their efficiency in claim settlement .</a:t>
            </a:r>
          </a:p>
          <a:p>
            <a:pPr algn="just">
              <a:buFontTx/>
              <a:buNone/>
              <a:defRPr/>
            </a:pPr>
            <a:r>
              <a:rPr lang="en-GB" sz="2900" dirty="0"/>
              <a:t> </a:t>
            </a:r>
            <a:endParaRPr lang="en-US" sz="2900" dirty="0"/>
          </a:p>
          <a:p>
            <a:pPr algn="just">
              <a:defRPr/>
            </a:pPr>
            <a:r>
              <a:rPr lang="en-GB" sz="2900" dirty="0"/>
              <a:t>There are at present 29 IRDA registered  TPAs</a:t>
            </a:r>
            <a:endParaRPr lang="en-US" sz="2900" dirty="0"/>
          </a:p>
          <a:p>
            <a:pPr algn="just">
              <a:buNone/>
              <a:defRPr/>
            </a:pPr>
            <a:r>
              <a:rPr lang="en-GB" sz="2900" dirty="0"/>
              <a:t> </a:t>
            </a:r>
            <a:endParaRPr lang="en-US" sz="2900" dirty="0"/>
          </a:p>
          <a:p>
            <a:endParaRPr lang="en-US" dirty="0"/>
          </a:p>
        </p:txBody>
      </p:sp>
      <p:sp>
        <p:nvSpPr>
          <p:cNvPr id="2" name="Title 1"/>
          <p:cNvSpPr>
            <a:spLocks noGrp="1"/>
          </p:cNvSpPr>
          <p:nvPr>
            <p:ph type="title"/>
          </p:nvPr>
        </p:nvSpPr>
        <p:spPr/>
        <p:txBody>
          <a:bodyPr>
            <a:normAutofit fontScale="90000"/>
          </a:bodyPr>
          <a:lstStyle/>
          <a:p>
            <a:r>
              <a:rPr lang="en-US" b="1" dirty="0" smtClean="0"/>
              <a:t>Role of Third Party Administrator (TPA)</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pPr marL="457200" indent="-457200">
              <a:buFontTx/>
              <a:buAutoNum type="alphaUcParenR" startAt="3"/>
              <a:defRPr/>
            </a:pPr>
            <a:endParaRPr lang="en-US" sz="5000" b="1" dirty="0" smtClean="0"/>
          </a:p>
          <a:p>
            <a:pPr marL="742950" indent="-742950">
              <a:buNone/>
              <a:defRPr/>
            </a:pPr>
            <a:r>
              <a:rPr lang="en-US" sz="5000" dirty="0" smtClean="0">
                <a:latin typeface="Calibri" pitchFamily="34" charset="0"/>
              </a:rPr>
              <a:t> 1)   </a:t>
            </a:r>
            <a:r>
              <a:rPr lang="en-US" sz="5000" dirty="0" smtClean="0">
                <a:solidFill>
                  <a:srgbClr val="C00000"/>
                </a:solidFill>
                <a:latin typeface="Times New Roman" pitchFamily="18" charset="0"/>
                <a:cs typeface="Times New Roman" pitchFamily="18" charset="0"/>
              </a:rPr>
              <a:t>TPA </a:t>
            </a:r>
            <a:r>
              <a:rPr lang="en-US" sz="5000" dirty="0">
                <a:solidFill>
                  <a:srgbClr val="C00000"/>
                </a:solidFill>
                <a:latin typeface="Times New Roman" pitchFamily="18" charset="0"/>
                <a:cs typeface="Times New Roman" pitchFamily="18" charset="0"/>
              </a:rPr>
              <a:t>issues ID cards </a:t>
            </a:r>
            <a:r>
              <a:rPr lang="en-US" sz="5000" dirty="0">
                <a:latin typeface="Times New Roman" pitchFamily="18" charset="0"/>
                <a:cs typeface="Times New Roman" pitchFamily="18" charset="0"/>
              </a:rPr>
              <a:t>to all their policyholders in order to validate </a:t>
            </a:r>
            <a:r>
              <a:rPr lang="en-US" sz="5000" dirty="0" smtClean="0">
                <a:latin typeface="Times New Roman" pitchFamily="18" charset="0"/>
                <a:cs typeface="Times New Roman" pitchFamily="18" charset="0"/>
              </a:rPr>
              <a:t>their identity at the </a:t>
            </a:r>
            <a:r>
              <a:rPr lang="en-US" sz="5000" dirty="0">
                <a:latin typeface="Times New Roman" pitchFamily="18" charset="0"/>
                <a:cs typeface="Times New Roman" pitchFamily="18" charset="0"/>
              </a:rPr>
              <a:t>time of Claim</a:t>
            </a:r>
            <a:r>
              <a:rPr lang="en-US" sz="5000" dirty="0" smtClean="0">
                <a:latin typeface="Times New Roman" pitchFamily="18" charset="0"/>
                <a:cs typeface="Times New Roman" pitchFamily="18" charset="0"/>
              </a:rPr>
              <a:t>.</a:t>
            </a:r>
          </a:p>
          <a:p>
            <a:pPr marL="514350" indent="-514350">
              <a:buFontTx/>
              <a:buAutoNum type="arabicParenR"/>
              <a:defRPr/>
            </a:pPr>
            <a:endParaRPr lang="en-US" sz="5000" dirty="0">
              <a:latin typeface="Times New Roman" pitchFamily="18" charset="0"/>
              <a:cs typeface="Times New Roman" pitchFamily="18" charset="0"/>
            </a:endParaRPr>
          </a:p>
          <a:p>
            <a:pPr>
              <a:buFontTx/>
              <a:buNone/>
              <a:defRPr/>
            </a:pPr>
            <a:r>
              <a:rPr lang="en-US" sz="5000" dirty="0">
                <a:latin typeface="Times New Roman" pitchFamily="18" charset="0"/>
                <a:cs typeface="Times New Roman" pitchFamily="18" charset="0"/>
              </a:rPr>
              <a:t>2</a:t>
            </a:r>
            <a:r>
              <a:rPr lang="en-US" sz="5000" dirty="0" smtClean="0">
                <a:latin typeface="Times New Roman" pitchFamily="18" charset="0"/>
                <a:cs typeface="Times New Roman" pitchFamily="18" charset="0"/>
              </a:rPr>
              <a:t>)  </a:t>
            </a:r>
            <a:r>
              <a:rPr lang="en-US" sz="5000" dirty="0">
                <a:solidFill>
                  <a:srgbClr val="C00000"/>
                </a:solidFill>
                <a:latin typeface="Times New Roman" pitchFamily="18" charset="0"/>
                <a:cs typeface="Times New Roman" pitchFamily="18" charset="0"/>
              </a:rPr>
              <a:t>In case of a claim</a:t>
            </a:r>
            <a:r>
              <a:rPr lang="en-US" sz="5000" dirty="0">
                <a:latin typeface="Times New Roman" pitchFamily="18" charset="0"/>
                <a:cs typeface="Times New Roman" pitchFamily="18" charset="0"/>
              </a:rPr>
              <a:t>, policyholder will have to inform TPA on their 24 hr toll free </a:t>
            </a:r>
            <a:r>
              <a:rPr lang="en-US" sz="5000" dirty="0" smtClean="0">
                <a:latin typeface="Times New Roman" pitchFamily="18" charset="0"/>
                <a:cs typeface="Times New Roman" pitchFamily="18" charset="0"/>
              </a:rPr>
              <a:t>line. </a:t>
            </a:r>
            <a:r>
              <a:rPr lang="en-US" sz="5000" dirty="0">
                <a:latin typeface="Times New Roman" pitchFamily="18" charset="0"/>
                <a:cs typeface="Times New Roman" pitchFamily="18" charset="0"/>
              </a:rPr>
              <a:t>In case of a network hospital the TPA issues authorization letter to the hospital for admission of policyholder and also pays for treatment. At the time of discharge all the bills are sent to TPA for processing the claim.</a:t>
            </a:r>
          </a:p>
          <a:p>
            <a:pPr>
              <a:buFontTx/>
              <a:buNone/>
              <a:defRPr/>
            </a:pPr>
            <a:r>
              <a:rPr lang="en-US" sz="5000" dirty="0" smtClean="0">
                <a:solidFill>
                  <a:srgbClr val="C00000"/>
                </a:solidFill>
                <a:latin typeface="Times New Roman" pitchFamily="18" charset="0"/>
                <a:cs typeface="Times New Roman" pitchFamily="18" charset="0"/>
              </a:rPr>
              <a:t>      In </a:t>
            </a:r>
            <a:r>
              <a:rPr lang="en-US" sz="5000" dirty="0">
                <a:solidFill>
                  <a:srgbClr val="C00000"/>
                </a:solidFill>
                <a:latin typeface="Times New Roman" pitchFamily="18" charset="0"/>
                <a:cs typeface="Times New Roman" pitchFamily="18" charset="0"/>
              </a:rPr>
              <a:t>case of Emergency </a:t>
            </a:r>
            <a:r>
              <a:rPr lang="en-US" sz="5000" dirty="0">
                <a:latin typeface="Times New Roman" pitchFamily="18" charset="0"/>
                <a:cs typeface="Times New Roman" pitchFamily="18" charset="0"/>
              </a:rPr>
              <a:t>hospitalization in a hospital outside the network, cashless facility cannot be extended and claim is reimbursed after submission of </a:t>
            </a:r>
            <a:r>
              <a:rPr lang="en-US" sz="5000" dirty="0" smtClean="0">
                <a:latin typeface="Times New Roman" pitchFamily="18" charset="0"/>
                <a:cs typeface="Times New Roman" pitchFamily="18" charset="0"/>
              </a:rPr>
              <a:t>documents.</a:t>
            </a:r>
          </a:p>
          <a:p>
            <a:pPr>
              <a:buFontTx/>
              <a:buNone/>
              <a:defRPr/>
            </a:pPr>
            <a:endParaRPr lang="en-US" sz="5000" dirty="0">
              <a:latin typeface="Times New Roman" pitchFamily="18" charset="0"/>
              <a:cs typeface="Times New Roman" pitchFamily="18" charset="0"/>
            </a:endParaRPr>
          </a:p>
          <a:p>
            <a:pPr>
              <a:buFontTx/>
              <a:buNone/>
              <a:defRPr/>
            </a:pPr>
            <a:r>
              <a:rPr lang="en-US" sz="5000" dirty="0">
                <a:latin typeface="Times New Roman" pitchFamily="18" charset="0"/>
                <a:cs typeface="Times New Roman" pitchFamily="18" charset="0"/>
              </a:rPr>
              <a:t>3)  </a:t>
            </a:r>
            <a:r>
              <a:rPr lang="en-US" sz="5000" dirty="0" smtClean="0">
                <a:latin typeface="Times New Roman" pitchFamily="18" charset="0"/>
                <a:cs typeface="Times New Roman" pitchFamily="18" charset="0"/>
              </a:rPr>
              <a:t> </a:t>
            </a:r>
            <a:r>
              <a:rPr lang="en-US" sz="5000" dirty="0" smtClean="0">
                <a:solidFill>
                  <a:srgbClr val="C00000"/>
                </a:solidFill>
                <a:latin typeface="Times New Roman" pitchFamily="18" charset="0"/>
                <a:cs typeface="Times New Roman" pitchFamily="18" charset="0"/>
              </a:rPr>
              <a:t>After </a:t>
            </a:r>
            <a:r>
              <a:rPr lang="en-US" sz="5000" dirty="0">
                <a:solidFill>
                  <a:srgbClr val="C00000"/>
                </a:solidFill>
                <a:latin typeface="Times New Roman" pitchFamily="18" charset="0"/>
                <a:cs typeface="Times New Roman" pitchFamily="18" charset="0"/>
              </a:rPr>
              <a:t>making the payment </a:t>
            </a:r>
            <a:r>
              <a:rPr lang="en-US" sz="5000" dirty="0">
                <a:latin typeface="Times New Roman" pitchFamily="18" charset="0"/>
                <a:cs typeface="Times New Roman" pitchFamily="18" charset="0"/>
              </a:rPr>
              <a:t>to the hospital, the TPA sends all necessary </a:t>
            </a:r>
            <a:r>
              <a:rPr lang="en-US" sz="5000" dirty="0" smtClean="0">
                <a:latin typeface="Times New Roman" pitchFamily="18" charset="0"/>
                <a:cs typeface="Times New Roman" pitchFamily="18" charset="0"/>
              </a:rPr>
              <a:t>   documents </a:t>
            </a:r>
            <a:r>
              <a:rPr lang="en-US" sz="5000" dirty="0">
                <a:latin typeface="Times New Roman" pitchFamily="18" charset="0"/>
                <a:cs typeface="Times New Roman" pitchFamily="18" charset="0"/>
              </a:rPr>
              <a:t>of claims to insurance company and the Insurance company then reimburses TPA.</a:t>
            </a:r>
          </a:p>
          <a:p>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Functions of TPA</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None/>
            </a:pPr>
            <a:r>
              <a:rPr lang="en-IN" sz="2400" b="1" u="sng" dirty="0" smtClean="0">
                <a:latin typeface="Times New Roman" pitchFamily="18" charset="0"/>
                <a:cs typeface="Times New Roman" pitchFamily="18" charset="0"/>
              </a:rPr>
              <a:t>Department:-</a:t>
            </a:r>
            <a:r>
              <a:rPr lang="en-IN" sz="2400" dirty="0" smtClean="0">
                <a:latin typeface="Times New Roman" pitchFamily="18" charset="0"/>
                <a:cs typeface="Times New Roman" pitchFamily="18" charset="0"/>
              </a:rPr>
              <a:t> Wellness and Marketing.</a:t>
            </a:r>
            <a:r>
              <a:rPr lang="en-IN" sz="2400" b="1" u="sng" dirty="0" smtClean="0">
                <a:latin typeface="Times New Roman" pitchFamily="18" charset="0"/>
                <a:cs typeface="Times New Roman" pitchFamily="18" charset="0"/>
              </a:rPr>
              <a:t>  </a:t>
            </a:r>
          </a:p>
          <a:p>
            <a:pPr lvl="0">
              <a:buNone/>
            </a:pPr>
            <a:r>
              <a:rPr lang="en-IN" sz="2400" b="1" u="sng" dirty="0" smtClean="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pPr lvl="0">
              <a:buNone/>
            </a:pPr>
            <a:r>
              <a:rPr lang="en-IN" sz="2400" b="1" u="sng" dirty="0" smtClean="0">
                <a:latin typeface="Times New Roman" pitchFamily="18" charset="0"/>
                <a:cs typeface="Times New Roman" pitchFamily="18" charset="0"/>
              </a:rPr>
              <a:t>Key Role:-</a:t>
            </a:r>
            <a:r>
              <a:rPr lang="en-IN" sz="2400" dirty="0" smtClean="0">
                <a:latin typeface="Times New Roman" pitchFamily="18" charset="0"/>
                <a:cs typeface="Times New Roman" pitchFamily="18" charset="0"/>
              </a:rPr>
              <a:t> </a:t>
            </a:r>
          </a:p>
          <a:p>
            <a:pPr lvl="0">
              <a:buFont typeface="Wingdings" pitchFamily="2" charset="2"/>
              <a:buChar char="Ø"/>
            </a:pPr>
            <a:r>
              <a:rPr lang="en-IN" sz="2400" dirty="0" smtClean="0">
                <a:latin typeface="Times New Roman" pitchFamily="18" charset="0"/>
                <a:cs typeface="Times New Roman" pitchFamily="18" charset="0"/>
              </a:rPr>
              <a:t> Organize various wellness camps in various corporate.</a:t>
            </a:r>
            <a:r>
              <a:rPr lang="en-IN" sz="2400" b="1" u="sng" dirty="0" smtClean="0">
                <a:latin typeface="Times New Roman" pitchFamily="18" charset="0"/>
                <a:cs typeface="Times New Roman" pitchFamily="18" charset="0"/>
              </a:rPr>
              <a:t>                                                                                                                                     </a:t>
            </a:r>
          </a:p>
          <a:p>
            <a:pPr lvl="0">
              <a:buFont typeface="Wingdings" pitchFamily="2" charset="2"/>
              <a:buChar char="Ø"/>
            </a:pPr>
            <a:r>
              <a:rPr lang="en-IN" sz="2400" dirty="0" smtClean="0">
                <a:latin typeface="Times New Roman" pitchFamily="18" charset="0"/>
                <a:cs typeface="Times New Roman" pitchFamily="18" charset="0"/>
              </a:rPr>
              <a:t>Under the dissertation period I chose corporate employees to </a:t>
            </a:r>
          </a:p>
          <a:p>
            <a:pPr lvl="0">
              <a:buNone/>
            </a:pPr>
            <a:r>
              <a:rPr lang="en-IN" sz="2400" dirty="0" smtClean="0">
                <a:latin typeface="Times New Roman" pitchFamily="18" charset="0"/>
                <a:cs typeface="Times New Roman" pitchFamily="18" charset="0"/>
              </a:rPr>
              <a:t>check their feedback regarding wellness and camps organize by </a:t>
            </a:r>
          </a:p>
          <a:p>
            <a:pPr lvl="0">
              <a:buNone/>
            </a:pPr>
            <a:r>
              <a:rPr lang="en-IN" sz="2400" dirty="0" err="1" smtClean="0">
                <a:latin typeface="Times New Roman" pitchFamily="18" charset="0"/>
                <a:cs typeface="Times New Roman" pitchFamily="18" charset="0"/>
              </a:rPr>
              <a:t>VipulMidcrop</a:t>
            </a:r>
            <a:r>
              <a:rPr lang="en-IN" sz="2400" dirty="0" smtClean="0">
                <a:latin typeface="Times New Roman" pitchFamily="18" charset="0"/>
                <a:cs typeface="Times New Roman" pitchFamily="18" charset="0"/>
              </a:rPr>
              <a:t> wellness Team. </a:t>
            </a:r>
          </a:p>
          <a:p>
            <a:pPr>
              <a:buNone/>
            </a:pPr>
            <a:r>
              <a:rPr lang="en-IN" sz="2400" dirty="0" smtClean="0">
                <a:latin typeface="Times New Roman" pitchFamily="18" charset="0"/>
                <a:cs typeface="Times New Roman" pitchFamily="18" charset="0"/>
              </a:rPr>
              <a:t>     </a:t>
            </a:r>
          </a:p>
          <a:p>
            <a:pPr>
              <a:buNone/>
            </a:pPr>
            <a:r>
              <a:rPr lang="en-IN" sz="2400" dirty="0" smtClean="0">
                <a:latin typeface="Times New Roman" pitchFamily="18" charset="0"/>
                <a:cs typeface="Times New Roman" pitchFamily="18" charset="0"/>
              </a:rPr>
              <a:t> During this study I mainly focused on corporate employees.</a:t>
            </a:r>
          </a:p>
          <a:p>
            <a:endParaRPr lang="en-IN" dirty="0"/>
          </a:p>
        </p:txBody>
      </p:sp>
      <p:sp>
        <p:nvSpPr>
          <p:cNvPr id="2" name="Title 1"/>
          <p:cNvSpPr>
            <a:spLocks noGrp="1"/>
          </p:cNvSpPr>
          <p:nvPr>
            <p:ph type="title"/>
          </p:nvPr>
        </p:nvSpPr>
        <p:spPr/>
        <p:txBody>
          <a:bodyPr>
            <a:normAutofit/>
          </a:bodyPr>
          <a:lstStyle/>
          <a:p>
            <a:r>
              <a:rPr lang="en-IN" sz="2800" dirty="0" smtClean="0">
                <a:latin typeface="Times New Roman" pitchFamily="18" charset="0"/>
                <a:cs typeface="Times New Roman" pitchFamily="18" charset="0"/>
              </a:rPr>
              <a:t>Dissertation Training </a:t>
            </a:r>
            <a:endParaRPr lang="en-IN"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IN" sz="3600" dirty="0" smtClean="0"/>
          </a:p>
          <a:p>
            <a:pPr>
              <a:buNone/>
            </a:pPr>
            <a:endParaRPr lang="en-IN" sz="3600" dirty="0" smtClean="0"/>
          </a:p>
          <a:p>
            <a:pPr algn="ctr">
              <a:buNone/>
            </a:pPr>
            <a:r>
              <a:rPr lang="en-IN" sz="3600" b="1" dirty="0" smtClean="0"/>
              <a:t>  </a:t>
            </a:r>
            <a:r>
              <a:rPr lang="en-IN" sz="3600" b="1" dirty="0" smtClean="0">
                <a:latin typeface="Times New Roman" pitchFamily="18" charset="0"/>
                <a:cs typeface="Times New Roman" pitchFamily="18" charset="0"/>
              </a:rPr>
              <a:t> Study on employee satisfaction for    various corporate of </a:t>
            </a:r>
            <a:r>
              <a:rPr lang="en-IN" sz="3600" b="1" dirty="0" err="1" smtClean="0">
                <a:latin typeface="Times New Roman" pitchFamily="18" charset="0"/>
                <a:cs typeface="Times New Roman" pitchFamily="18" charset="0"/>
              </a:rPr>
              <a:t>Vipul</a:t>
            </a:r>
            <a:r>
              <a:rPr lang="en-IN" sz="3600" b="1" dirty="0" smtClean="0">
                <a:latin typeface="Times New Roman" pitchFamily="18" charset="0"/>
                <a:cs typeface="Times New Roman" pitchFamily="18" charset="0"/>
              </a:rPr>
              <a:t> Wellness Services</a:t>
            </a:r>
            <a:r>
              <a:rPr lang="en-IN" sz="3600" dirty="0" smtClean="0"/>
              <a:t>.</a:t>
            </a:r>
          </a:p>
          <a:p>
            <a:endParaRPr lang="en-IN"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Topic</a:t>
            </a:r>
            <a:endParaRPr lang="en-IN"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258</TotalTime>
  <Words>821</Words>
  <Application>Microsoft Office PowerPoint</Application>
  <PresentationFormat>On-screen Show (4:3)</PresentationFormat>
  <Paragraphs>88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 Study on employee satisfaction for    various corporate of Vipul Wellness Services.</vt:lpstr>
      <vt:lpstr>“It is not pieces of gold &amp; silver but HEALTH that is the real wealth..”  Mahatma Gandhi</vt:lpstr>
      <vt:lpstr>Slide 3</vt:lpstr>
      <vt:lpstr>History</vt:lpstr>
      <vt:lpstr>Health Insurance Claims Settlement Process </vt:lpstr>
      <vt:lpstr>Role of Third Party Administrator (TPA)</vt:lpstr>
      <vt:lpstr>Functions of TPA</vt:lpstr>
      <vt:lpstr>Dissertation Training </vt:lpstr>
      <vt:lpstr>Topic</vt:lpstr>
      <vt:lpstr>Slide 10</vt:lpstr>
      <vt:lpstr>Finding</vt:lpstr>
      <vt:lpstr>Slide 12</vt:lpstr>
      <vt:lpstr>Slide 13</vt:lpstr>
      <vt:lpstr>Limitation</vt:lpstr>
      <vt:lpstr>Conclusion</vt:lpstr>
      <vt:lpstr>Recommendation</vt:lpstr>
      <vt:lpstr>Slide 17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Vipul MedCorp TPA Private Limited (TPA Services)</dc:title>
  <dc:creator>sibankurlaka</dc:creator>
  <cp:lastModifiedBy>sibankurlaka</cp:lastModifiedBy>
  <cp:revision>25</cp:revision>
  <dcterms:created xsi:type="dcterms:W3CDTF">2015-05-17T20:55:09Z</dcterms:created>
  <dcterms:modified xsi:type="dcterms:W3CDTF">2015-05-18T07:03:25Z</dcterms:modified>
</cp:coreProperties>
</file>