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0" r:id="rId5"/>
    <p:sldId id="262" r:id="rId6"/>
    <p:sldId id="271" r:id="rId7"/>
    <p:sldId id="272" r:id="rId8"/>
    <p:sldId id="282" r:id="rId9"/>
    <p:sldId id="264" r:id="rId10"/>
    <p:sldId id="265" r:id="rId11"/>
    <p:sldId id="273" r:id="rId12"/>
    <p:sldId id="275" r:id="rId13"/>
    <p:sldId id="276" r:id="rId14"/>
    <p:sldId id="277" r:id="rId15"/>
    <p:sldId id="279" r:id="rId16"/>
    <p:sldId id="280" r:id="rId17"/>
    <p:sldId id="281" r:id="rId18"/>
    <p:sldId id="278" r:id="rId19"/>
    <p:sldId id="266" r:id="rId20"/>
    <p:sldId id="267"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54" d="100"/>
          <a:sy n="54" d="100"/>
        </p:scale>
        <p:origin x="-114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alpana\Desktop\diss%20(version%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lpana\Desktop\diss%20(version%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dirty="0"/>
              <a:t>Status</a:t>
            </a:r>
            <a:r>
              <a:rPr lang="en-US" sz="1800" baseline="0" dirty="0"/>
              <a:t> of IPHS criteria of </a:t>
            </a:r>
            <a:r>
              <a:rPr lang="en-US" sz="1800" baseline="0" dirty="0" err="1"/>
              <a:t>labour</a:t>
            </a:r>
            <a:r>
              <a:rPr lang="en-US" sz="1800" baseline="0" dirty="0"/>
              <a:t> rooms according to % compliance in PHCs</a:t>
            </a:r>
            <a:endParaRPr lang="en-US" sz="1800" dirty="0"/>
          </a:p>
        </c:rich>
      </c:tx>
      <c:layout>
        <c:manualLayout>
          <c:xMode val="edge"/>
          <c:yMode val="edge"/>
          <c:x val="0.22478787878787898"/>
          <c:y val="0"/>
        </c:manualLayout>
      </c:layout>
    </c:title>
    <c:plotArea>
      <c:layout>
        <c:manualLayout>
          <c:layoutTarget val="inner"/>
          <c:xMode val="edge"/>
          <c:yMode val="edge"/>
          <c:x val="0.12551749330302794"/>
          <c:y val="6.3560468402988082E-2"/>
          <c:w val="0.83194446055067972"/>
          <c:h val="0.80759304125445852"/>
        </c:manualLayout>
      </c:layout>
      <c:barChart>
        <c:barDir val="bar"/>
        <c:grouping val="stacked"/>
        <c:ser>
          <c:idx val="0"/>
          <c:order val="0"/>
          <c:tx>
            <c:strRef>
              <c:f>Sheet5!$B$2</c:f>
              <c:strCache>
                <c:ptCount val="1"/>
                <c:pt idx="0">
                  <c:v>Legends for Figure 1</c:v>
                </c:pt>
              </c:strCache>
            </c:strRef>
          </c:tx>
          <c:cat>
            <c:numRef>
              <c:f>Sheet5!$A$3:$A$16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Sheet5!$B$3:$B$16</c:f>
              <c:numCache>
                <c:formatCode>General</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er>
        <c:ser>
          <c:idx val="1"/>
          <c:order val="1"/>
          <c:tx>
            <c:strRef>
              <c:f>Sheet5!$C$2</c:f>
              <c:strCache>
                <c:ptCount val="1"/>
                <c:pt idx="0">
                  <c:v>%</c:v>
                </c:pt>
              </c:strCache>
            </c:strRef>
          </c:tx>
          <c:dPt>
            <c:idx val="0"/>
            <c:spPr>
              <a:solidFill>
                <a:srgbClr val="00B050"/>
              </a:solidFill>
            </c:spPr>
          </c:dPt>
          <c:dPt>
            <c:idx val="1"/>
            <c:spPr>
              <a:solidFill>
                <a:srgbClr val="0070C0"/>
              </a:solidFill>
            </c:spPr>
          </c:dPt>
          <c:dPt>
            <c:idx val="2"/>
            <c:spPr>
              <a:solidFill>
                <a:srgbClr val="FFC000"/>
              </a:solidFill>
            </c:spPr>
          </c:dPt>
          <c:dPt>
            <c:idx val="3"/>
            <c:spPr>
              <a:solidFill>
                <a:srgbClr val="FFC000"/>
              </a:solidFill>
            </c:spPr>
          </c:dPt>
          <c:dPt>
            <c:idx val="4"/>
            <c:spPr>
              <a:solidFill>
                <a:srgbClr val="FFC000"/>
              </a:solidFill>
            </c:spPr>
          </c:dPt>
          <c:dPt>
            <c:idx val="5"/>
            <c:spPr>
              <a:solidFill>
                <a:srgbClr val="FFC000"/>
              </a:solidFill>
            </c:spPr>
          </c:dPt>
          <c:dPt>
            <c:idx val="6"/>
            <c:spPr>
              <a:solidFill>
                <a:srgbClr val="FFC000"/>
              </a:solidFill>
            </c:spPr>
          </c:dPt>
          <c:dPt>
            <c:idx val="7"/>
            <c:spPr>
              <a:solidFill>
                <a:srgbClr val="FFC000"/>
              </a:solidFill>
            </c:spPr>
          </c:dPt>
          <c:dPt>
            <c:idx val="8"/>
            <c:spPr>
              <a:solidFill>
                <a:srgbClr val="FFC000"/>
              </a:solidFill>
            </c:spPr>
          </c:dPt>
          <c:dPt>
            <c:idx val="9"/>
            <c:spPr>
              <a:solidFill>
                <a:srgbClr val="FFC000"/>
              </a:solidFill>
            </c:spPr>
          </c:dPt>
          <c:dPt>
            <c:idx val="10"/>
            <c:spPr>
              <a:solidFill>
                <a:srgbClr val="FFC000"/>
              </a:solidFill>
            </c:spPr>
          </c:dPt>
          <c:dPt>
            <c:idx val="11"/>
            <c:spPr>
              <a:solidFill>
                <a:srgbClr val="FFC000"/>
              </a:solidFill>
            </c:spPr>
          </c:dPt>
          <c:dPt>
            <c:idx val="12"/>
            <c:spPr>
              <a:solidFill>
                <a:srgbClr val="FFC000"/>
              </a:solidFill>
            </c:spPr>
          </c:dPt>
          <c:dPt>
            <c:idx val="13"/>
            <c:spPr>
              <a:solidFill>
                <a:srgbClr val="FF0000"/>
              </a:solidFill>
            </c:spPr>
          </c:dPt>
          <c:cat>
            <c:numRef>
              <c:f>Sheet5!$A$3:$A$16</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Sheet5!$C$3:$C$16</c:f>
              <c:numCache>
                <c:formatCode>0.00%</c:formatCode>
                <c:ptCount val="14"/>
                <c:pt idx="0" formatCode="0%">
                  <c:v>1</c:v>
                </c:pt>
                <c:pt idx="1">
                  <c:v>0.85680000000000078</c:v>
                </c:pt>
                <c:pt idx="2">
                  <c:v>0.71400000000000063</c:v>
                </c:pt>
                <c:pt idx="3">
                  <c:v>0.71400000000000063</c:v>
                </c:pt>
                <c:pt idx="4">
                  <c:v>0.71400000000000063</c:v>
                </c:pt>
                <c:pt idx="5">
                  <c:v>0.71400000000000063</c:v>
                </c:pt>
                <c:pt idx="6">
                  <c:v>0.57120000000000004</c:v>
                </c:pt>
                <c:pt idx="7">
                  <c:v>0.57120000000000004</c:v>
                </c:pt>
                <c:pt idx="8">
                  <c:v>0.57119999999999993</c:v>
                </c:pt>
                <c:pt idx="9">
                  <c:v>0.42840000000000039</c:v>
                </c:pt>
                <c:pt idx="10">
                  <c:v>0.42840000000000039</c:v>
                </c:pt>
                <c:pt idx="11">
                  <c:v>0.42840000000000039</c:v>
                </c:pt>
                <c:pt idx="12">
                  <c:v>0.42840000000000039</c:v>
                </c:pt>
                <c:pt idx="13">
                  <c:v>0.28540000000000032</c:v>
                </c:pt>
              </c:numCache>
            </c:numRef>
          </c:val>
        </c:ser>
        <c:overlap val="100"/>
        <c:axId val="55449088"/>
        <c:axId val="55451008"/>
      </c:barChart>
      <c:catAx>
        <c:axId val="55449088"/>
        <c:scaling>
          <c:orientation val="minMax"/>
        </c:scaling>
        <c:axPos val="l"/>
        <c:title>
          <c:tx>
            <c:rich>
              <a:bodyPr rot="-5400000" vert="horz"/>
              <a:lstStyle/>
              <a:p>
                <a:pPr>
                  <a:defRPr/>
                </a:pPr>
                <a:r>
                  <a:rPr lang="en-US" sz="1600" dirty="0">
                    <a:latin typeface="Cambria" pitchFamily="18" charset="0"/>
                  </a:rPr>
                  <a:t>indicators</a:t>
                </a:r>
              </a:p>
            </c:rich>
          </c:tx>
          <c:layout/>
        </c:title>
        <c:numFmt formatCode="General" sourceLinked="1"/>
        <c:tickLblPos val="nextTo"/>
        <c:txPr>
          <a:bodyPr/>
          <a:lstStyle/>
          <a:p>
            <a:pPr>
              <a:defRPr sz="1100" b="1"/>
            </a:pPr>
            <a:endParaRPr lang="en-US"/>
          </a:p>
        </c:txPr>
        <c:crossAx val="55451008"/>
        <c:crosses val="autoZero"/>
        <c:auto val="1"/>
        <c:lblAlgn val="ctr"/>
        <c:lblOffset val="100"/>
      </c:catAx>
      <c:valAx>
        <c:axId val="55451008"/>
        <c:scaling>
          <c:orientation val="minMax"/>
        </c:scaling>
        <c:axPos val="b"/>
        <c:majorGridlines/>
        <c:title>
          <c:tx>
            <c:rich>
              <a:bodyPr/>
              <a:lstStyle/>
              <a:p>
                <a:pPr>
                  <a:defRPr/>
                </a:pPr>
                <a:r>
                  <a:rPr lang="en-US" sz="1800" dirty="0">
                    <a:latin typeface="Cambria" pitchFamily="18" charset="0"/>
                  </a:rPr>
                  <a:t>%</a:t>
                </a:r>
                <a:r>
                  <a:rPr lang="en-US" sz="1800" baseline="0" dirty="0">
                    <a:latin typeface="Cambria" pitchFamily="18" charset="0"/>
                  </a:rPr>
                  <a:t> compliance</a:t>
                </a:r>
                <a:endParaRPr lang="en-US" sz="1800" dirty="0">
                  <a:latin typeface="Cambria" pitchFamily="18" charset="0"/>
                </a:endParaRPr>
              </a:p>
            </c:rich>
          </c:tx>
          <c:layout/>
        </c:title>
        <c:numFmt formatCode="General" sourceLinked="1"/>
        <c:tickLblPos val="nextTo"/>
        <c:txPr>
          <a:bodyPr/>
          <a:lstStyle/>
          <a:p>
            <a:pPr>
              <a:defRPr sz="1200" b="1"/>
            </a:pPr>
            <a:endParaRPr lang="en-US"/>
          </a:p>
        </c:txPr>
        <c:crossAx val="55449088"/>
        <c:crosses val="autoZero"/>
        <c:crossBetween val="between"/>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latin typeface="Cambria" pitchFamily="18" charset="0"/>
              </a:rPr>
              <a:t>S</a:t>
            </a:r>
            <a:r>
              <a:rPr lang="en-US" sz="1600" dirty="0" smtClean="0">
                <a:latin typeface="Cambria" pitchFamily="18" charset="0"/>
              </a:rPr>
              <a:t>tatus</a:t>
            </a:r>
            <a:r>
              <a:rPr lang="en-US" sz="1600" baseline="0" dirty="0" smtClean="0">
                <a:latin typeface="Cambria" pitchFamily="18" charset="0"/>
              </a:rPr>
              <a:t> </a:t>
            </a:r>
            <a:r>
              <a:rPr lang="en-US" sz="1600" baseline="0" dirty="0">
                <a:latin typeface="Cambria" pitchFamily="18" charset="0"/>
              </a:rPr>
              <a:t>of IPHS criteria of NBCC in </a:t>
            </a:r>
            <a:r>
              <a:rPr lang="en-US" sz="1600" baseline="0" dirty="0" err="1">
                <a:latin typeface="Cambria" pitchFamily="18" charset="0"/>
              </a:rPr>
              <a:t>labour</a:t>
            </a:r>
            <a:r>
              <a:rPr lang="en-US" sz="1600" baseline="0" dirty="0">
                <a:latin typeface="Cambria" pitchFamily="18" charset="0"/>
              </a:rPr>
              <a:t> rooms according to % compliance in PHCs</a:t>
            </a:r>
            <a:endParaRPr lang="en-US" sz="1600" dirty="0">
              <a:latin typeface="Cambria" pitchFamily="18" charset="0"/>
            </a:endParaRPr>
          </a:p>
        </c:rich>
      </c:tx>
      <c:layout>
        <c:manualLayout>
          <c:xMode val="edge"/>
          <c:yMode val="edge"/>
          <c:x val="0.18254795991410183"/>
          <c:y val="4.3987064116985393E-2"/>
        </c:manualLayout>
      </c:layout>
    </c:title>
    <c:plotArea>
      <c:layout>
        <c:manualLayout>
          <c:layoutTarget val="inner"/>
          <c:xMode val="edge"/>
          <c:yMode val="edge"/>
          <c:x val="0.50039348206474188"/>
          <c:y val="0.17602683139183894"/>
          <c:w val="0.41219816272965948"/>
          <c:h val="0.67359885099108496"/>
        </c:manualLayout>
      </c:layout>
      <c:barChart>
        <c:barDir val="bar"/>
        <c:grouping val="stacked"/>
        <c:ser>
          <c:idx val="0"/>
          <c:order val="0"/>
          <c:dPt>
            <c:idx val="0"/>
            <c:spPr>
              <a:solidFill>
                <a:srgbClr val="FFC000"/>
              </a:solidFill>
            </c:spPr>
          </c:dPt>
          <c:dPt>
            <c:idx val="1"/>
            <c:spPr>
              <a:solidFill>
                <a:srgbClr val="00B050"/>
              </a:solidFill>
            </c:spPr>
          </c:dPt>
          <c:dPt>
            <c:idx val="2"/>
            <c:spPr>
              <a:solidFill>
                <a:srgbClr val="00B050"/>
              </a:solidFill>
            </c:spPr>
          </c:dPt>
          <c:dPt>
            <c:idx val="3"/>
            <c:spPr>
              <a:solidFill>
                <a:srgbClr val="00B050"/>
              </a:solidFill>
            </c:spPr>
          </c:dPt>
          <c:dPt>
            <c:idx val="4"/>
            <c:spPr>
              <a:solidFill>
                <a:srgbClr val="00B050"/>
              </a:solidFill>
            </c:spPr>
          </c:dPt>
          <c:cat>
            <c:multiLvlStrRef>
              <c:f>Sheet6!$A$4:$B$8</c:f>
              <c:multiLvlStrCache>
                <c:ptCount val="5"/>
                <c:lvl>
                  <c:pt idx="0">
                    <c:v>provision of good source of shadow lss light</c:v>
                  </c:pt>
                  <c:pt idx="1">
                    <c:v>clear floor area with a functional radiant warmer</c:v>
                  </c:pt>
                  <c:pt idx="2">
                    <c:v>provision of oxygen,suction and machine and electrical sockets</c:v>
                  </c:pt>
                  <c:pt idx="3">
                    <c:v>resuscitation kit including ambu bag(paediatric size) placed in the radiant warmer</c:v>
                  </c:pt>
                  <c:pt idx="4">
                    <c:v>power connection for radiant warmer</c:v>
                  </c:pt>
                </c:lvl>
                <c:lvl>
                  <c:pt idx="0">
                    <c:v>1</c:v>
                  </c:pt>
                  <c:pt idx="1">
                    <c:v>2</c:v>
                  </c:pt>
                  <c:pt idx="2">
                    <c:v>3</c:v>
                  </c:pt>
                  <c:pt idx="3">
                    <c:v>4</c:v>
                  </c:pt>
                  <c:pt idx="4">
                    <c:v>5</c:v>
                  </c:pt>
                </c:lvl>
              </c:multiLvlStrCache>
            </c:multiLvlStrRef>
          </c:cat>
          <c:val>
            <c:numRef>
              <c:f>Sheet6!$C$4:$C$8</c:f>
              <c:numCache>
                <c:formatCode>0%</c:formatCode>
                <c:ptCount val="5"/>
                <c:pt idx="0">
                  <c:v>0.57120000000000004</c:v>
                </c:pt>
                <c:pt idx="1">
                  <c:v>1</c:v>
                </c:pt>
                <c:pt idx="2">
                  <c:v>1</c:v>
                </c:pt>
                <c:pt idx="3">
                  <c:v>1</c:v>
                </c:pt>
                <c:pt idx="4">
                  <c:v>1</c:v>
                </c:pt>
              </c:numCache>
            </c:numRef>
          </c:val>
        </c:ser>
        <c:overlap val="100"/>
        <c:axId val="55483008"/>
        <c:axId val="55488896"/>
      </c:barChart>
      <c:catAx>
        <c:axId val="55483008"/>
        <c:scaling>
          <c:orientation val="minMax"/>
        </c:scaling>
        <c:axPos val="l"/>
        <c:tickLblPos val="nextTo"/>
        <c:txPr>
          <a:bodyPr/>
          <a:lstStyle/>
          <a:p>
            <a:pPr>
              <a:defRPr sz="1200" b="1">
                <a:latin typeface="Times New Roman" pitchFamily="18" charset="0"/>
                <a:cs typeface="Times New Roman" pitchFamily="18" charset="0"/>
              </a:defRPr>
            </a:pPr>
            <a:endParaRPr lang="en-US"/>
          </a:p>
        </c:txPr>
        <c:crossAx val="55488896"/>
        <c:crosses val="autoZero"/>
        <c:auto val="1"/>
        <c:lblAlgn val="ctr"/>
        <c:lblOffset val="100"/>
      </c:catAx>
      <c:valAx>
        <c:axId val="55488896"/>
        <c:scaling>
          <c:orientation val="minMax"/>
        </c:scaling>
        <c:axPos val="b"/>
        <c:majorGridlines/>
        <c:title>
          <c:tx>
            <c:rich>
              <a:bodyPr/>
              <a:lstStyle/>
              <a:p>
                <a:pPr>
                  <a:defRPr/>
                </a:pPr>
                <a:r>
                  <a:rPr lang="en-US" sz="1400" b="1" dirty="0">
                    <a:latin typeface="Cambria" pitchFamily="18" charset="0"/>
                  </a:rPr>
                  <a:t>compliance</a:t>
                </a:r>
                <a:r>
                  <a:rPr lang="en-US" sz="1400" b="1" baseline="0" dirty="0">
                    <a:latin typeface="Cambria" pitchFamily="18" charset="0"/>
                  </a:rPr>
                  <a:t> %</a:t>
                </a:r>
                <a:endParaRPr lang="en-US" sz="1400" b="1" dirty="0">
                  <a:latin typeface="Cambria" pitchFamily="18" charset="0"/>
                </a:endParaRPr>
              </a:p>
            </c:rich>
          </c:tx>
          <c:layout/>
        </c:title>
        <c:numFmt formatCode="0%" sourceLinked="1"/>
        <c:tickLblPos val="nextTo"/>
        <c:crossAx val="55483008"/>
        <c:crosses val="autoZero"/>
        <c:crossBetween val="between"/>
      </c:valAx>
    </c:plotArea>
    <c:plotVisOnly val="1"/>
  </c:chart>
  <c:externalData r:id="rId1"/>
</c:chartSpace>
</file>

<file path=ppt/drawings/drawing1.xml><?xml version="1.0" encoding="utf-8"?>
<c:userShapes xmlns:c="http://schemas.openxmlformats.org/drawingml/2006/chart">
  <cdr:relSizeAnchor xmlns:cdr="http://schemas.openxmlformats.org/drawingml/2006/chartDrawing">
    <cdr:from>
      <cdr:x>0.82727</cdr:x>
      <cdr:y>0.65385</cdr:y>
    </cdr:from>
    <cdr:to>
      <cdr:x>0.93636</cdr:x>
      <cdr:y>0.71795</cdr:y>
    </cdr:to>
    <cdr:sp macro="" textlink="">
      <cdr:nvSpPr>
        <cdr:cNvPr id="3" name="TextBox 2"/>
        <cdr:cNvSpPr txBox="1"/>
      </cdr:nvSpPr>
      <cdr:spPr>
        <a:xfrm xmlns:a="http://schemas.openxmlformats.org/drawingml/2006/main">
          <a:off x="6934200" y="3886200"/>
          <a:ext cx="914400" cy="3810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latin typeface="Times New Roman" pitchFamily="18" charset="0"/>
              <a:cs typeface="Times New Roman" pitchFamily="18" charset="0"/>
            </a:rPr>
            <a:t>N=7</a:t>
          </a:r>
          <a:endParaRPr lang="en-US" sz="1400" b="1" dirty="0">
            <a:latin typeface="Times New Roman" pitchFamily="18" charset="0"/>
            <a:cs typeface="Times New Roman" pitchFamily="18"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362199"/>
          </a:xfrm>
        </p:spPr>
        <p:txBody>
          <a:bodyPr>
            <a:normAutofit/>
          </a:bodyPr>
          <a:lstStyle/>
          <a:p>
            <a:r>
              <a:rPr lang="en-US" sz="2400" b="1" dirty="0" smtClean="0">
                <a:solidFill>
                  <a:srgbClr val="0070C0"/>
                </a:solidFill>
                <a:latin typeface="Times New Roman" pitchFamily="18" charset="0"/>
                <a:cs typeface="Times New Roman" pitchFamily="18" charset="0"/>
              </a:rPr>
              <a:t>Assessment of Labour rooms of PHCs in District Rampur, UP based on Indian Public Health Standards</a:t>
            </a:r>
            <a:endParaRPr lang="en-US" sz="2400" b="1" dirty="0">
              <a:solidFill>
                <a:srgbClr val="0070C0"/>
              </a:solidFill>
              <a:latin typeface="Times New Roman" pitchFamily="18" charset="0"/>
              <a:cs typeface="Times New Roman" pitchFamily="18" charset="0"/>
            </a:endParaRPr>
          </a:p>
        </p:txBody>
      </p:sp>
      <p:sp>
        <p:nvSpPr>
          <p:cNvPr id="3" name="Subtitle 2"/>
          <p:cNvSpPr>
            <a:spLocks noGrp="1"/>
          </p:cNvSpPr>
          <p:nvPr>
            <p:ph type="subTitle" idx="1"/>
          </p:nvPr>
        </p:nvSpPr>
        <p:spPr>
          <a:xfrm>
            <a:off x="1219200" y="3810000"/>
            <a:ext cx="7162800" cy="2133600"/>
          </a:xfrm>
        </p:spPr>
        <p:txBody>
          <a:bodyPr>
            <a:normAutofit/>
          </a:bodyPr>
          <a:lstStyle/>
          <a:p>
            <a:r>
              <a:rPr lang="en-US" sz="2800" b="1" dirty="0" smtClean="0">
                <a:solidFill>
                  <a:schemeClr val="tx1"/>
                </a:solidFill>
                <a:latin typeface="Aparajita" pitchFamily="34" charset="0"/>
                <a:cs typeface="Aparajita" pitchFamily="34" charset="0"/>
              </a:rPr>
              <a:t>DISSERTATION REPORT</a:t>
            </a:r>
          </a:p>
          <a:p>
            <a:endParaRPr lang="en-US" sz="2800" b="1" dirty="0" smtClean="0">
              <a:solidFill>
                <a:schemeClr val="tx1"/>
              </a:solidFill>
            </a:endParaRPr>
          </a:p>
          <a:p>
            <a:r>
              <a:rPr lang="en-US" sz="2000" b="1" dirty="0" smtClean="0">
                <a:solidFill>
                  <a:schemeClr val="tx1"/>
                </a:solidFill>
              </a:rPr>
              <a:t>                           </a:t>
            </a:r>
            <a:r>
              <a:rPr lang="en-US" sz="2000" b="1" dirty="0" smtClean="0">
                <a:solidFill>
                  <a:schemeClr val="tx1"/>
                </a:solidFill>
              </a:rPr>
              <a:t> </a:t>
            </a:r>
            <a:r>
              <a:rPr lang="en-US" sz="2000" b="1" dirty="0" smtClean="0">
                <a:solidFill>
                  <a:schemeClr val="tx1"/>
                </a:solidFill>
              </a:rPr>
              <a:t>Presented by-Dr Kalpana Pawalia</a:t>
            </a:r>
          </a:p>
          <a:p>
            <a:r>
              <a:rPr lang="en-US" sz="2000" b="1" dirty="0" smtClean="0">
                <a:solidFill>
                  <a:schemeClr val="tx1"/>
                </a:solidFill>
              </a:rPr>
              <a:t>                                      </a:t>
            </a:r>
            <a:r>
              <a:rPr lang="en-US" sz="2000" b="1" dirty="0" smtClean="0">
                <a:solidFill>
                  <a:schemeClr val="tx1"/>
                </a:solidFill>
              </a:rPr>
              <a:t> PG/13/031</a:t>
            </a:r>
          </a:p>
          <a:p>
            <a:r>
              <a:rPr lang="en-US" sz="2000" b="1" dirty="0" smtClean="0">
                <a:solidFill>
                  <a:schemeClr val="tx1"/>
                </a:solidFill>
              </a:rPr>
              <a:t> </a:t>
            </a:r>
            <a:r>
              <a:rPr lang="en-US" sz="2000" b="1" dirty="0" smtClean="0">
                <a:solidFill>
                  <a:schemeClr val="tx1"/>
                </a:solidFill>
              </a:rPr>
              <a:t>                                                      </a:t>
            </a:r>
            <a:endParaRPr lang="en-US" sz="2000" b="1" dirty="0">
              <a:solidFill>
                <a:schemeClr val="tx1"/>
              </a:solidFill>
            </a:endParaRPr>
          </a:p>
        </p:txBody>
      </p:sp>
      <p:pic>
        <p:nvPicPr>
          <p:cNvPr id="1026" name="Picture 2" descr="C:\Users\Kalpana\Desktop\Untitled.png"/>
          <p:cNvPicPr>
            <a:picLocks noChangeAspect="1" noChangeArrowheads="1"/>
          </p:cNvPicPr>
          <p:nvPr/>
        </p:nvPicPr>
        <p:blipFill>
          <a:blip r:embed="rId2"/>
          <a:srcRect/>
          <a:stretch>
            <a:fillRect/>
          </a:stretch>
        </p:blipFill>
        <p:spPr bwMode="auto">
          <a:xfrm>
            <a:off x="6019800" y="304800"/>
            <a:ext cx="2568575" cy="1349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a:bodyPr>
          <a:lstStyle/>
          <a:p>
            <a:r>
              <a:rPr lang="en-US" sz="1800" b="1" dirty="0" smtClean="0">
                <a:latin typeface="Times New Roman" pitchFamily="18" charset="0"/>
                <a:cs typeface="Times New Roman" pitchFamily="18" charset="0"/>
              </a:rPr>
              <a:t>METHODOLOGY</a:t>
            </a:r>
          </a:p>
          <a:p>
            <a:pPr>
              <a:buNone/>
            </a:pPr>
            <a:endParaRPr lang="en-US" sz="1800" dirty="0" smtClean="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Study area-  District Rampur (7 PHCs)</a:t>
            </a:r>
          </a:p>
          <a:p>
            <a:pPr lvl="0"/>
            <a:r>
              <a:rPr lang="en-US" sz="1800" dirty="0" smtClean="0">
                <a:latin typeface="Times New Roman" pitchFamily="18" charset="0"/>
                <a:cs typeface="Times New Roman" pitchFamily="18" charset="0"/>
              </a:rPr>
              <a:t>Study design – The present study was a cross sectional analytical study.</a:t>
            </a:r>
          </a:p>
          <a:p>
            <a:pPr lvl="0"/>
            <a:r>
              <a:rPr lang="en-US" sz="1800" dirty="0" smtClean="0">
                <a:latin typeface="Times New Roman" pitchFamily="18" charset="0"/>
                <a:cs typeface="Times New Roman" pitchFamily="18" charset="0"/>
              </a:rPr>
              <a:t>Sample size- A sample of 7 PHCs was taken (4 focus block of UP TSU and 3 non focus block)  was purposively achieved.</a:t>
            </a:r>
          </a:p>
          <a:p>
            <a:pPr lvl="0"/>
            <a:r>
              <a:rPr lang="en-US" sz="1800" dirty="0" smtClean="0">
                <a:latin typeface="Times New Roman" pitchFamily="18" charset="0"/>
                <a:cs typeface="Times New Roman" pitchFamily="18" charset="0"/>
              </a:rPr>
              <a:t>Sampling technique- Purposive sample of 7 PHC was taken as there were no other facilities which matched the PHC criteria.</a:t>
            </a:r>
          </a:p>
          <a:p>
            <a:pPr lvl="0"/>
            <a:r>
              <a:rPr lang="en-US" sz="1800" dirty="0" smtClean="0">
                <a:latin typeface="Times New Roman" pitchFamily="18" charset="0"/>
                <a:cs typeface="Times New Roman" pitchFamily="18" charset="0"/>
              </a:rPr>
              <a:t>Survey instrument- An observation checklist was prepared based on the Indian Public Health Standards (IPHS) guidelines for primary health </a:t>
            </a:r>
            <a:r>
              <a:rPr lang="en-US" sz="1800" dirty="0" err="1" smtClean="0">
                <a:latin typeface="Times New Roman" pitchFamily="18" charset="0"/>
                <a:cs typeface="Times New Roman" pitchFamily="18" charset="0"/>
              </a:rPr>
              <a:t>centres</a:t>
            </a:r>
            <a:r>
              <a:rPr lang="en-US" sz="1800" dirty="0" smtClean="0">
                <a:latin typeface="Times New Roman" pitchFamily="18" charset="0"/>
                <a:cs typeface="Times New Roman" pitchFamily="18" charset="0"/>
              </a:rPr>
              <a:t> (PHCs) </a:t>
            </a:r>
          </a:p>
          <a:p>
            <a:pPr lvl="0"/>
            <a:r>
              <a:rPr lang="en-US" sz="1800" dirty="0" smtClean="0">
                <a:latin typeface="Times New Roman" pitchFamily="18" charset="0"/>
                <a:cs typeface="Times New Roman" pitchFamily="18" charset="0"/>
              </a:rPr>
              <a:t>Data Type- Primary data –facility survey with the help of an observation checklist based on guidelines provided in IPH standards(revised) for primary health centers 2012.</a:t>
            </a:r>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Times New Roman" pitchFamily="18" charset="0"/>
                <a:cs typeface="Times New Roman" pitchFamily="18" charset="0"/>
              </a:rPr>
              <a:t>FINDINGS</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914400"/>
            <a:ext cx="8229600" cy="5486400"/>
          </a:xfrm>
        </p:spPr>
        <p:txBody>
          <a:bodyPr>
            <a:normAutofit/>
          </a:bodyPr>
          <a:lstStyle/>
          <a:p>
            <a:r>
              <a:rPr lang="en-US" sz="1800" dirty="0" smtClean="0">
                <a:latin typeface="Times New Roman" pitchFamily="18" charset="0"/>
                <a:cs typeface="Times New Roman" pitchFamily="18" charset="0"/>
              </a:rPr>
              <a:t>Availability of </a:t>
            </a:r>
            <a:r>
              <a:rPr lang="en-US" sz="1800" dirty="0" err="1" smtClean="0">
                <a:latin typeface="Times New Roman" pitchFamily="18" charset="0"/>
                <a:cs typeface="Times New Roman" pitchFamily="18" charset="0"/>
              </a:rPr>
              <a:t>labour</a:t>
            </a:r>
            <a:r>
              <a:rPr lang="en-US" sz="1800" dirty="0" smtClean="0">
                <a:latin typeface="Times New Roman" pitchFamily="18" charset="0"/>
                <a:cs typeface="Times New Roman" pitchFamily="18" charset="0"/>
              </a:rPr>
              <a:t> room was 100% </a:t>
            </a:r>
          </a:p>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Deliveries were carried out in all the 7 PHCs</a:t>
            </a:r>
          </a:p>
          <a:p>
            <a:r>
              <a:rPr lang="en-US" sz="1800" dirty="0" smtClean="0">
                <a:latin typeface="Times New Roman" pitchFamily="18" charset="0"/>
                <a:cs typeface="Times New Roman" pitchFamily="18" charset="0"/>
              </a:rPr>
              <a:t>It was found out that the focus blocks of UP TSU had much better compliance to IPHS standards as compared to the Non Focus blocks(3).</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Based on compliance by </a:t>
            </a:r>
            <a:r>
              <a:rPr lang="en-US" sz="1800" dirty="0" err="1" smtClean="0">
                <a:latin typeface="Times New Roman" pitchFamily="18" charset="0"/>
                <a:cs typeface="Times New Roman" pitchFamily="18" charset="0"/>
              </a:rPr>
              <a:t>labour</a:t>
            </a:r>
            <a:r>
              <a:rPr lang="en-US" sz="1800" dirty="0" smtClean="0">
                <a:latin typeface="Times New Roman" pitchFamily="18" charset="0"/>
                <a:cs typeface="Times New Roman" pitchFamily="18" charset="0"/>
              </a:rPr>
              <a:t> rooms in PHCs , the criteria have been divided into 4 categories –</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Low (0-40%) </a:t>
            </a:r>
          </a:p>
          <a:p>
            <a:r>
              <a:rPr lang="en-US" sz="1800" dirty="0" smtClean="0">
                <a:latin typeface="Times New Roman" pitchFamily="18" charset="0"/>
                <a:cs typeface="Times New Roman" pitchFamily="18" charset="0"/>
              </a:rPr>
              <a:t>Medium(41%-74%)</a:t>
            </a:r>
          </a:p>
          <a:p>
            <a:r>
              <a:rPr lang="en-US" sz="1800" dirty="0" smtClean="0">
                <a:latin typeface="Times New Roman" pitchFamily="18" charset="0"/>
                <a:cs typeface="Times New Roman" pitchFamily="18" charset="0"/>
              </a:rPr>
              <a:t>Satisfactory(75% - 99 %) </a:t>
            </a:r>
          </a:p>
          <a:p>
            <a:r>
              <a:rPr lang="en-US" sz="1800" dirty="0" smtClean="0">
                <a:latin typeface="Times New Roman" pitchFamily="18" charset="0"/>
                <a:cs typeface="Times New Roman" pitchFamily="18" charset="0"/>
              </a:rPr>
              <a:t>Outstanding(100 %) </a:t>
            </a:r>
          </a:p>
          <a:p>
            <a:pPr>
              <a:buNone/>
            </a:pPr>
            <a:endParaRPr lang="en-US" sz="1800" dirty="0" smtClean="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4" name="Rounded Rectangle 3"/>
          <p:cNvSpPr/>
          <p:nvPr/>
        </p:nvSpPr>
        <p:spPr>
          <a:xfrm>
            <a:off x="2362200" y="3886200"/>
            <a:ext cx="228600" cy="152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971800" y="4267200"/>
            <a:ext cx="228600" cy="152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6" name="Rounded Rectangle 5"/>
          <p:cNvSpPr/>
          <p:nvPr/>
        </p:nvSpPr>
        <p:spPr>
          <a:xfrm>
            <a:off x="3352800" y="4572000"/>
            <a:ext cx="228600" cy="152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971800" y="4876800"/>
            <a:ext cx="228600" cy="152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609600"/>
          <a:ext cx="83820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0" y="457203"/>
          <a:ext cx="7467600" cy="6096000"/>
        </p:xfrm>
        <a:graphic>
          <a:graphicData uri="http://schemas.openxmlformats.org/drawingml/2006/table">
            <a:tbl>
              <a:tblPr firstRow="1" bandRow="1">
                <a:tableStyleId>{7DF18680-E054-41AD-8BC1-D1AEF772440D}</a:tableStyleId>
              </a:tblPr>
              <a:tblGrid>
                <a:gridCol w="581310"/>
                <a:gridCol w="5286090"/>
                <a:gridCol w="1600200"/>
              </a:tblGrid>
              <a:tr h="458121">
                <a:tc>
                  <a:txBody>
                    <a:bodyPr/>
                    <a:lstStyle/>
                    <a:p>
                      <a:endParaRPr lang="en-US" dirty="0"/>
                    </a:p>
                  </a:txBody>
                  <a:tcPr/>
                </a:tc>
                <a:tc>
                  <a:txBody>
                    <a:bodyPr/>
                    <a:lstStyle/>
                    <a:p>
                      <a:r>
                        <a:rPr lang="en-US" dirty="0" smtClean="0"/>
                        <a:t>INDICATORS</a:t>
                      </a:r>
                      <a:endParaRPr lang="en-US" dirty="0"/>
                    </a:p>
                  </a:txBody>
                  <a:tcPr/>
                </a:tc>
                <a:tc>
                  <a:txBody>
                    <a:bodyPr/>
                    <a:lstStyle/>
                    <a:p>
                      <a:pPr algn="ctr" fontAlgn="b"/>
                      <a:r>
                        <a:rPr lang="en-US" sz="1400" b="1" i="0" u="none" strike="noStrike" dirty="0">
                          <a:solidFill>
                            <a:srgbClr val="000000"/>
                          </a:solidFill>
                          <a:latin typeface="Times New Roman" pitchFamily="18" charset="0"/>
                          <a:cs typeface="Times New Roman" pitchFamily="18" charset="0"/>
                        </a:rPr>
                        <a:t>%</a:t>
                      </a:r>
                    </a:p>
                  </a:txBody>
                  <a:tcPr marL="0" marR="0" marT="0" marB="0" anchor="b"/>
                </a:tc>
              </a:tr>
              <a:tr h="366497">
                <a:tc>
                  <a:txBody>
                    <a:bodyPr/>
                    <a:lstStyle/>
                    <a:p>
                      <a:r>
                        <a:rPr lang="en-US" b="1" dirty="0" smtClean="0">
                          <a:latin typeface="Cambria" pitchFamily="18" charset="0"/>
                        </a:rPr>
                        <a:t>1</a:t>
                      </a:r>
                      <a:endParaRPr lang="en-US" b="1" dirty="0">
                        <a:latin typeface="Cambria" pitchFamily="18" charset="0"/>
                      </a:endParaRPr>
                    </a:p>
                  </a:txBody>
                  <a:tcPr/>
                </a:tc>
                <a:tc>
                  <a:txBody>
                    <a:bodyPr/>
                    <a:lstStyle/>
                    <a:p>
                      <a:pPr algn="l" fontAlgn="b"/>
                      <a:r>
                        <a:rPr lang="en-US" sz="1600" b="1" i="0" u="none" strike="noStrike" dirty="0" err="1">
                          <a:solidFill>
                            <a:srgbClr val="000000"/>
                          </a:solidFill>
                          <a:latin typeface="Cambria" pitchFamily="18" charset="0"/>
                        </a:rPr>
                        <a:t>labour</a:t>
                      </a:r>
                      <a:r>
                        <a:rPr lang="en-US" sz="1600" b="1" i="0" u="none" strike="noStrike" dirty="0">
                          <a:solidFill>
                            <a:srgbClr val="000000"/>
                          </a:solidFill>
                          <a:latin typeface="Cambria" pitchFamily="18" charset="0"/>
                        </a:rPr>
                        <a:t> room well-lit and ventilated.</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100%</a:t>
                      </a:r>
                    </a:p>
                  </a:txBody>
                  <a:tcPr marL="0" marR="0" marT="0" marB="0" anchor="b"/>
                </a:tc>
              </a:tr>
              <a:tr h="425347">
                <a:tc>
                  <a:txBody>
                    <a:bodyPr/>
                    <a:lstStyle/>
                    <a:p>
                      <a:r>
                        <a:rPr lang="en-US" b="1" dirty="0" smtClean="0">
                          <a:latin typeface="Cambria" pitchFamily="18" charset="0"/>
                        </a:rPr>
                        <a:t>2</a:t>
                      </a:r>
                      <a:endParaRPr lang="en-US" b="1" dirty="0">
                        <a:latin typeface="Cambria" pitchFamily="18" charset="0"/>
                      </a:endParaRPr>
                    </a:p>
                  </a:txBody>
                  <a:tcPr/>
                </a:tc>
                <a:tc>
                  <a:txBody>
                    <a:bodyPr/>
                    <a:lstStyle/>
                    <a:p>
                      <a:pPr algn="l" fontAlgn="b"/>
                      <a:r>
                        <a:rPr lang="en-US" sz="1600" b="1" i="0" u="none" strike="noStrike" dirty="0">
                          <a:solidFill>
                            <a:srgbClr val="000000"/>
                          </a:solidFill>
                          <a:latin typeface="Cambria" pitchFamily="18" charset="0"/>
                        </a:rPr>
                        <a:t>regular mopping and </a:t>
                      </a:r>
                      <a:r>
                        <a:rPr lang="en-US" sz="1600" b="1" i="0" u="none" strike="noStrike" dirty="0" smtClean="0">
                          <a:solidFill>
                            <a:srgbClr val="000000"/>
                          </a:solidFill>
                          <a:latin typeface="Cambria" pitchFamily="18" charset="0"/>
                        </a:rPr>
                        <a:t>washing </a:t>
                      </a:r>
                      <a:r>
                        <a:rPr lang="en-US" sz="1600" b="1" i="0" u="none" strike="noStrike" dirty="0">
                          <a:solidFill>
                            <a:srgbClr val="000000"/>
                          </a:solidFill>
                          <a:latin typeface="Cambria" pitchFamily="18" charset="0"/>
                        </a:rPr>
                        <a:t>of </a:t>
                      </a:r>
                      <a:r>
                        <a:rPr lang="en-US" sz="1600" b="1" i="0" u="none" strike="noStrike" dirty="0" err="1">
                          <a:solidFill>
                            <a:srgbClr val="000000"/>
                          </a:solidFill>
                          <a:latin typeface="Cambria" pitchFamily="18" charset="0"/>
                        </a:rPr>
                        <a:t>labour</a:t>
                      </a:r>
                      <a:r>
                        <a:rPr lang="en-US" sz="1600" b="1" i="0" u="none" strike="noStrike" dirty="0">
                          <a:solidFill>
                            <a:srgbClr val="000000"/>
                          </a:solidFill>
                          <a:latin typeface="Cambria" pitchFamily="18" charset="0"/>
                        </a:rPr>
                        <a:t> room</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85.68%</a:t>
                      </a:r>
                    </a:p>
                  </a:txBody>
                  <a:tcPr marL="0" marR="0" marT="0" marB="0" anchor="b"/>
                </a:tc>
              </a:tr>
              <a:tr h="425347">
                <a:tc>
                  <a:txBody>
                    <a:bodyPr/>
                    <a:lstStyle/>
                    <a:p>
                      <a:r>
                        <a:rPr lang="en-US" b="1" dirty="0" smtClean="0">
                          <a:latin typeface="Cambria" pitchFamily="18" charset="0"/>
                        </a:rPr>
                        <a:t>3</a:t>
                      </a:r>
                      <a:endParaRPr lang="en-US" b="1" dirty="0">
                        <a:latin typeface="Cambria" pitchFamily="18" charset="0"/>
                      </a:endParaRPr>
                    </a:p>
                  </a:txBody>
                  <a:tcPr/>
                </a:tc>
                <a:tc>
                  <a:txBody>
                    <a:bodyPr/>
                    <a:lstStyle/>
                    <a:p>
                      <a:pPr algn="l" fontAlgn="b"/>
                      <a:r>
                        <a:rPr lang="en-US" sz="1600" b="1" i="0" u="none" strike="noStrike" dirty="0">
                          <a:solidFill>
                            <a:srgbClr val="000000"/>
                          </a:solidFill>
                          <a:latin typeface="Cambria" pitchFamily="18" charset="0"/>
                        </a:rPr>
                        <a:t>separate areas for septic and aseptic deliveries.</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71.40%</a:t>
                      </a:r>
                    </a:p>
                  </a:txBody>
                  <a:tcPr marL="0" marR="0" marT="0" marB="0" anchor="b"/>
                </a:tc>
              </a:tr>
              <a:tr h="366497">
                <a:tc>
                  <a:txBody>
                    <a:bodyPr/>
                    <a:lstStyle/>
                    <a:p>
                      <a:r>
                        <a:rPr lang="en-US" b="1" dirty="0" smtClean="0">
                          <a:latin typeface="Cambria" pitchFamily="18" charset="0"/>
                        </a:rPr>
                        <a:t>4</a:t>
                      </a:r>
                      <a:endParaRPr lang="en-US" b="1" dirty="0">
                        <a:latin typeface="Cambria" pitchFamily="18" charset="0"/>
                      </a:endParaRPr>
                    </a:p>
                  </a:txBody>
                  <a:tcPr/>
                </a:tc>
                <a:tc>
                  <a:txBody>
                    <a:bodyPr/>
                    <a:lstStyle/>
                    <a:p>
                      <a:pPr algn="l" fontAlgn="b"/>
                      <a:r>
                        <a:rPr lang="en-US" sz="1600" b="1" i="0" u="none" strike="noStrike" dirty="0">
                          <a:solidFill>
                            <a:srgbClr val="000000"/>
                          </a:solidFill>
                          <a:latin typeface="Cambria" pitchFamily="18" charset="0"/>
                        </a:rPr>
                        <a:t>separate area for toilet</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71.40%</a:t>
                      </a:r>
                    </a:p>
                  </a:txBody>
                  <a:tcPr marL="0" marR="0" marT="0" marB="0" anchor="b"/>
                </a:tc>
              </a:tr>
              <a:tr h="425347">
                <a:tc>
                  <a:txBody>
                    <a:bodyPr/>
                    <a:lstStyle/>
                    <a:p>
                      <a:r>
                        <a:rPr lang="en-US" b="1" dirty="0" smtClean="0">
                          <a:latin typeface="Cambria" pitchFamily="18" charset="0"/>
                        </a:rPr>
                        <a:t>5</a:t>
                      </a:r>
                      <a:endParaRPr lang="en-US" b="1" dirty="0">
                        <a:latin typeface="Cambria" pitchFamily="18" charset="0"/>
                      </a:endParaRPr>
                    </a:p>
                  </a:txBody>
                  <a:tcPr/>
                </a:tc>
                <a:tc>
                  <a:txBody>
                    <a:bodyPr/>
                    <a:lstStyle/>
                    <a:p>
                      <a:pPr algn="l" fontAlgn="b"/>
                      <a:r>
                        <a:rPr lang="en-US" sz="1600" b="1" i="0" u="none" strike="noStrike" dirty="0">
                          <a:solidFill>
                            <a:srgbClr val="000000"/>
                          </a:solidFill>
                          <a:latin typeface="Cambria" pitchFamily="18" charset="0"/>
                        </a:rPr>
                        <a:t>availability of essential drugs and equipments</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71.40%</a:t>
                      </a:r>
                    </a:p>
                  </a:txBody>
                  <a:tcPr marL="0" marR="0" marT="0" marB="0" anchor="b"/>
                </a:tc>
              </a:tr>
              <a:tr h="638018">
                <a:tc>
                  <a:txBody>
                    <a:bodyPr/>
                    <a:lstStyle/>
                    <a:p>
                      <a:r>
                        <a:rPr lang="en-US" b="1" dirty="0" smtClean="0">
                          <a:latin typeface="Cambria" pitchFamily="18" charset="0"/>
                        </a:rPr>
                        <a:t>6</a:t>
                      </a:r>
                      <a:endParaRPr lang="en-US" b="1" dirty="0">
                        <a:latin typeface="Cambria" pitchFamily="18" charset="0"/>
                      </a:endParaRPr>
                    </a:p>
                  </a:txBody>
                  <a:tcPr/>
                </a:tc>
                <a:tc>
                  <a:txBody>
                    <a:bodyPr/>
                    <a:lstStyle/>
                    <a:p>
                      <a:pPr algn="l" fontAlgn="b"/>
                      <a:r>
                        <a:rPr lang="en-US" sz="1600" b="1" i="0" u="none" strike="noStrike" dirty="0">
                          <a:solidFill>
                            <a:srgbClr val="000000"/>
                          </a:solidFill>
                          <a:latin typeface="Cambria" pitchFamily="18" charset="0"/>
                        </a:rPr>
                        <a:t>provision of STP for common problems during </a:t>
                      </a:r>
                      <a:r>
                        <a:rPr lang="en-US" sz="1600" b="1" i="0" u="none" strike="noStrike" dirty="0" err="1">
                          <a:solidFill>
                            <a:srgbClr val="000000"/>
                          </a:solidFill>
                          <a:latin typeface="Cambria" pitchFamily="18" charset="0"/>
                        </a:rPr>
                        <a:t>labour</a:t>
                      </a:r>
                      <a:r>
                        <a:rPr lang="en-US" sz="1600" b="1" i="0" u="none" strike="noStrike" dirty="0">
                          <a:solidFill>
                            <a:srgbClr val="000000"/>
                          </a:solidFill>
                          <a:latin typeface="Cambria" pitchFamily="18" charset="0"/>
                        </a:rPr>
                        <a:t> and for newborn</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71.40%</a:t>
                      </a:r>
                    </a:p>
                  </a:txBody>
                  <a:tcPr marL="0" marR="0" marT="0" marB="0" anchor="b"/>
                </a:tc>
              </a:tr>
              <a:tr h="366497">
                <a:tc>
                  <a:txBody>
                    <a:bodyPr/>
                    <a:lstStyle/>
                    <a:p>
                      <a:r>
                        <a:rPr lang="en-US" b="1" dirty="0" smtClean="0">
                          <a:latin typeface="Cambria" pitchFamily="18" charset="0"/>
                        </a:rPr>
                        <a:t>7</a:t>
                      </a:r>
                    </a:p>
                  </a:txBody>
                  <a:tcPr/>
                </a:tc>
                <a:tc>
                  <a:txBody>
                    <a:bodyPr/>
                    <a:lstStyle/>
                    <a:p>
                      <a:pPr algn="l" fontAlgn="b"/>
                      <a:r>
                        <a:rPr lang="en-US" sz="1600" b="1" i="0" u="none" strike="noStrike" dirty="0">
                          <a:solidFill>
                            <a:srgbClr val="000000"/>
                          </a:solidFill>
                          <a:latin typeface="Cambria" pitchFamily="18" charset="0"/>
                        </a:rPr>
                        <a:t>separate area for </a:t>
                      </a:r>
                      <a:r>
                        <a:rPr lang="en-US" sz="1600" b="1" i="0" u="none" strike="noStrike" dirty="0" smtClean="0">
                          <a:solidFill>
                            <a:srgbClr val="000000"/>
                          </a:solidFill>
                          <a:latin typeface="Cambria" pitchFamily="18" charset="0"/>
                        </a:rPr>
                        <a:t>sterilization</a:t>
                      </a:r>
                      <a:endParaRPr lang="en-US" sz="1600" b="1" i="0" u="none" strike="noStrike" dirty="0">
                        <a:solidFill>
                          <a:srgbClr val="000000"/>
                        </a:solidFill>
                        <a:latin typeface="Cambria" pitchFamily="18" charset="0"/>
                      </a:endParaRP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57.12%</a:t>
                      </a:r>
                    </a:p>
                  </a:txBody>
                  <a:tcPr marL="0" marR="0" marT="0" marB="0" anchor="b"/>
                </a:tc>
              </a:tr>
              <a:tr h="366497">
                <a:tc>
                  <a:txBody>
                    <a:bodyPr/>
                    <a:lstStyle/>
                    <a:p>
                      <a:r>
                        <a:rPr lang="en-US" b="1" dirty="0" smtClean="0">
                          <a:latin typeface="Cambria" pitchFamily="18" charset="0"/>
                        </a:rPr>
                        <a:t>8</a:t>
                      </a:r>
                    </a:p>
                  </a:txBody>
                  <a:tcPr/>
                </a:tc>
                <a:tc>
                  <a:txBody>
                    <a:bodyPr/>
                    <a:lstStyle/>
                    <a:p>
                      <a:pPr algn="l" fontAlgn="b"/>
                      <a:r>
                        <a:rPr lang="en-US" sz="1600" b="1" i="0" u="none" strike="noStrike" dirty="0">
                          <a:solidFill>
                            <a:srgbClr val="000000"/>
                          </a:solidFill>
                          <a:latin typeface="Cambria" pitchFamily="18" charset="0"/>
                        </a:rPr>
                        <a:t>fumigation at regular interval</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57.12%</a:t>
                      </a:r>
                    </a:p>
                  </a:txBody>
                  <a:tcPr marL="0" marR="0" marT="0" marB="0" anchor="b"/>
                </a:tc>
              </a:tr>
              <a:tr h="366497">
                <a:tc>
                  <a:txBody>
                    <a:bodyPr/>
                    <a:lstStyle/>
                    <a:p>
                      <a:r>
                        <a:rPr lang="en-US" b="1" dirty="0" smtClean="0">
                          <a:latin typeface="Cambria" pitchFamily="18" charset="0"/>
                        </a:rPr>
                        <a:t>9</a:t>
                      </a:r>
                    </a:p>
                  </a:txBody>
                  <a:tcPr/>
                </a:tc>
                <a:tc>
                  <a:txBody>
                    <a:bodyPr/>
                    <a:lstStyle/>
                    <a:p>
                      <a:pPr algn="l" fontAlgn="b"/>
                      <a:r>
                        <a:rPr lang="en-US" sz="1600" b="1" i="0" u="none" strike="noStrike" dirty="0">
                          <a:solidFill>
                            <a:srgbClr val="000000"/>
                          </a:solidFill>
                          <a:latin typeface="Cambria" pitchFamily="18" charset="0"/>
                        </a:rPr>
                        <a:t>Prescribed dimensions of 3.8*4.2 m</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57.12%</a:t>
                      </a:r>
                    </a:p>
                  </a:txBody>
                  <a:tcPr marL="0" marR="0" marT="0" marB="0" anchor="b"/>
                </a:tc>
              </a:tr>
              <a:tr h="366497">
                <a:tc>
                  <a:txBody>
                    <a:bodyPr/>
                    <a:lstStyle/>
                    <a:p>
                      <a:r>
                        <a:rPr lang="en-US" b="1" dirty="0" smtClean="0">
                          <a:latin typeface="Cambria" pitchFamily="18" charset="0"/>
                        </a:rPr>
                        <a:t>10</a:t>
                      </a:r>
                    </a:p>
                  </a:txBody>
                  <a:tcPr/>
                </a:tc>
                <a:tc>
                  <a:txBody>
                    <a:bodyPr/>
                    <a:lstStyle/>
                    <a:p>
                      <a:pPr algn="l" fontAlgn="b"/>
                      <a:r>
                        <a:rPr lang="en-US" sz="1600" b="1" i="0" u="none" strike="noStrike">
                          <a:solidFill>
                            <a:srgbClr val="000000"/>
                          </a:solidFill>
                          <a:latin typeface="Cambria" pitchFamily="18" charset="0"/>
                        </a:rPr>
                        <a:t>attached toilet and water facilities</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42.84%</a:t>
                      </a:r>
                    </a:p>
                  </a:txBody>
                  <a:tcPr marL="0" marR="0" marT="0" marB="0" anchor="b"/>
                </a:tc>
              </a:tr>
              <a:tr h="425347">
                <a:tc>
                  <a:txBody>
                    <a:bodyPr/>
                    <a:lstStyle/>
                    <a:p>
                      <a:r>
                        <a:rPr lang="en-US" b="1" dirty="0" smtClean="0">
                          <a:latin typeface="Cambria" pitchFamily="18" charset="0"/>
                        </a:rPr>
                        <a:t>11</a:t>
                      </a:r>
                    </a:p>
                  </a:txBody>
                  <a:tcPr/>
                </a:tc>
                <a:tc>
                  <a:txBody>
                    <a:bodyPr/>
                    <a:lstStyle/>
                    <a:p>
                      <a:pPr algn="l" fontAlgn="b"/>
                      <a:r>
                        <a:rPr lang="en-US" sz="1600" b="1" i="0" u="none" strike="noStrike" dirty="0">
                          <a:solidFill>
                            <a:srgbClr val="000000"/>
                          </a:solidFill>
                          <a:latin typeface="Cambria" pitchFamily="18" charset="0"/>
                        </a:rPr>
                        <a:t>usage of separate footwear for </a:t>
                      </a:r>
                      <a:r>
                        <a:rPr lang="en-US" sz="1600" b="1" i="0" u="none" strike="noStrike" dirty="0" err="1">
                          <a:solidFill>
                            <a:srgbClr val="000000"/>
                          </a:solidFill>
                          <a:latin typeface="Cambria" pitchFamily="18" charset="0"/>
                        </a:rPr>
                        <a:t>labour</a:t>
                      </a:r>
                      <a:r>
                        <a:rPr lang="en-US" sz="1600" b="1" i="0" u="none" strike="noStrike" dirty="0">
                          <a:solidFill>
                            <a:srgbClr val="000000"/>
                          </a:solidFill>
                          <a:latin typeface="Cambria" pitchFamily="18" charset="0"/>
                        </a:rPr>
                        <a:t> </a:t>
                      </a:r>
                      <a:r>
                        <a:rPr lang="en-US" sz="1600" b="1" i="0" u="none" strike="noStrike" dirty="0" err="1">
                          <a:solidFill>
                            <a:srgbClr val="000000"/>
                          </a:solidFill>
                          <a:latin typeface="Cambria" pitchFamily="18" charset="0"/>
                        </a:rPr>
                        <a:t>rrom</a:t>
                      </a:r>
                      <a:endParaRPr lang="en-US" sz="1600" b="1" i="0" u="none" strike="noStrike" dirty="0">
                        <a:solidFill>
                          <a:srgbClr val="000000"/>
                        </a:solidFill>
                        <a:latin typeface="Cambria" pitchFamily="18" charset="0"/>
                      </a:endParaRP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42.84%</a:t>
                      </a:r>
                    </a:p>
                  </a:txBody>
                  <a:tcPr marL="0" marR="0" marT="0" marB="0" anchor="b"/>
                </a:tc>
              </a:tr>
              <a:tr h="366497">
                <a:tc>
                  <a:txBody>
                    <a:bodyPr/>
                    <a:lstStyle/>
                    <a:p>
                      <a:r>
                        <a:rPr lang="en-US" b="1" dirty="0" smtClean="0">
                          <a:latin typeface="Cambria" pitchFamily="18" charset="0"/>
                        </a:rPr>
                        <a:t>12</a:t>
                      </a:r>
                    </a:p>
                  </a:txBody>
                  <a:tcPr/>
                </a:tc>
                <a:tc>
                  <a:txBody>
                    <a:bodyPr/>
                    <a:lstStyle/>
                    <a:p>
                      <a:pPr algn="l" fontAlgn="b"/>
                      <a:r>
                        <a:rPr lang="en-US" sz="1600" b="1" i="0" u="none" strike="noStrike" dirty="0">
                          <a:solidFill>
                            <a:srgbClr val="000000"/>
                          </a:solidFill>
                          <a:latin typeface="Cambria" pitchFamily="18" charset="0"/>
                        </a:rPr>
                        <a:t>separate area for baby wash</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42.84%</a:t>
                      </a:r>
                    </a:p>
                  </a:txBody>
                  <a:tcPr marL="0" marR="0" marT="0" marB="0" anchor="b"/>
                </a:tc>
              </a:tr>
              <a:tr h="366497">
                <a:tc>
                  <a:txBody>
                    <a:bodyPr/>
                    <a:lstStyle/>
                    <a:p>
                      <a:r>
                        <a:rPr lang="en-US" b="1" dirty="0" smtClean="0">
                          <a:latin typeface="Cambria" pitchFamily="18" charset="0"/>
                        </a:rPr>
                        <a:t>13</a:t>
                      </a:r>
                    </a:p>
                  </a:txBody>
                  <a:tcPr/>
                </a:tc>
                <a:tc>
                  <a:txBody>
                    <a:bodyPr/>
                    <a:lstStyle/>
                    <a:p>
                      <a:pPr algn="l" fontAlgn="b"/>
                      <a:r>
                        <a:rPr lang="en-US" sz="1600" b="1" i="0" u="none" strike="noStrike" dirty="0">
                          <a:solidFill>
                            <a:srgbClr val="000000"/>
                          </a:solidFill>
                          <a:latin typeface="Cambria" pitchFamily="18" charset="0"/>
                        </a:rPr>
                        <a:t>separate area for dirty linen</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42.84%</a:t>
                      </a:r>
                    </a:p>
                  </a:txBody>
                  <a:tcPr marL="0" marR="0" marT="0" marB="0" anchor="b"/>
                </a:tc>
              </a:tr>
              <a:tr h="366497">
                <a:tc>
                  <a:txBody>
                    <a:bodyPr/>
                    <a:lstStyle/>
                    <a:p>
                      <a:r>
                        <a:rPr lang="en-US" b="1" dirty="0" smtClean="0">
                          <a:latin typeface="Cambria" pitchFamily="18" charset="0"/>
                        </a:rPr>
                        <a:t>14</a:t>
                      </a:r>
                    </a:p>
                  </a:txBody>
                  <a:tcPr/>
                </a:tc>
                <a:tc>
                  <a:txBody>
                    <a:bodyPr/>
                    <a:lstStyle/>
                    <a:p>
                      <a:pPr algn="l" fontAlgn="b"/>
                      <a:r>
                        <a:rPr lang="en-US" sz="1600" b="1" i="0" u="none" strike="noStrike" dirty="0">
                          <a:solidFill>
                            <a:srgbClr val="000000"/>
                          </a:solidFill>
                          <a:latin typeface="Cambria" pitchFamily="18" charset="0"/>
                        </a:rPr>
                        <a:t>restricted entry in </a:t>
                      </a:r>
                      <a:r>
                        <a:rPr lang="en-US" sz="1600" b="1" i="0" u="none" strike="noStrike" dirty="0" err="1">
                          <a:solidFill>
                            <a:srgbClr val="000000"/>
                          </a:solidFill>
                          <a:latin typeface="Cambria" pitchFamily="18" charset="0"/>
                        </a:rPr>
                        <a:t>labour</a:t>
                      </a:r>
                      <a:r>
                        <a:rPr lang="en-US" sz="1600" b="1" i="0" u="none" strike="noStrike" dirty="0">
                          <a:solidFill>
                            <a:srgbClr val="000000"/>
                          </a:solidFill>
                          <a:latin typeface="Cambria" pitchFamily="18" charset="0"/>
                        </a:rPr>
                        <a:t> room</a:t>
                      </a:r>
                    </a:p>
                  </a:txBody>
                  <a:tcPr marL="0" marR="0" marT="0" marB="0" anchor="b"/>
                </a:tc>
                <a:tc>
                  <a:txBody>
                    <a:bodyPr/>
                    <a:lstStyle/>
                    <a:p>
                      <a:pPr algn="r" fontAlgn="b"/>
                      <a:r>
                        <a:rPr lang="en-US" sz="1400" b="1" i="0" u="none" strike="noStrike" dirty="0">
                          <a:solidFill>
                            <a:srgbClr val="000000"/>
                          </a:solidFill>
                          <a:latin typeface="Times New Roman" pitchFamily="18" charset="0"/>
                          <a:cs typeface="Times New Roman" pitchFamily="18" charset="0"/>
                        </a:rPr>
                        <a:t>28.54%</a:t>
                      </a:r>
                    </a:p>
                  </a:txBody>
                  <a:tcPr marL="0" marR="0" marT="0" marB="0" anchor="b"/>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05800" cy="6096000"/>
          </a:xfrm>
        </p:spPr>
        <p:txBody>
          <a:bodyPr>
            <a:normAutofit/>
          </a:bodyPr>
          <a:lstStyle/>
          <a:p>
            <a:r>
              <a:rPr lang="en-US" sz="2000" dirty="0" smtClean="0">
                <a:latin typeface="Times New Roman" pitchFamily="18" charset="0"/>
                <a:cs typeface="Times New Roman" pitchFamily="18" charset="0"/>
              </a:rPr>
              <a:t>Similar categories based on % compliance in PHCs have also been made for criteria of Newborn Care Corner (NBCC) in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of PHCs.</a:t>
            </a:r>
          </a:p>
          <a:p>
            <a:endParaRPr lang="en-US" sz="2000" dirty="0">
              <a:latin typeface="Times New Roman" pitchFamily="18" charset="0"/>
              <a:cs typeface="Times New Roman" pitchFamily="18" charset="0"/>
            </a:endParaRPr>
          </a:p>
        </p:txBody>
      </p:sp>
      <p:graphicFrame>
        <p:nvGraphicFramePr>
          <p:cNvPr id="4" name="Chart 3"/>
          <p:cNvGraphicFramePr/>
          <p:nvPr/>
        </p:nvGraphicFramePr>
        <p:xfrm>
          <a:off x="304800" y="1143000"/>
          <a:ext cx="8382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086600" cy="533400"/>
          </a:xfrm>
        </p:spPr>
        <p:txBody>
          <a:bodyPr>
            <a:normAutofit/>
          </a:bodyPr>
          <a:lstStyle/>
          <a:p>
            <a:r>
              <a:rPr lang="en-US" sz="2400" b="1" dirty="0" smtClean="0">
                <a:latin typeface="Aparajita" pitchFamily="34" charset="0"/>
                <a:cs typeface="Aparajita" pitchFamily="34" charset="0"/>
              </a:rPr>
              <a:t>Good practices</a:t>
            </a:r>
            <a:endParaRPr lang="en-US" sz="2400" b="1" dirty="0">
              <a:latin typeface="Aparajita" pitchFamily="34" charset="0"/>
              <a:cs typeface="Aparajita" pitchFamily="34" charset="0"/>
            </a:endParaRPr>
          </a:p>
        </p:txBody>
      </p:sp>
      <p:pic>
        <p:nvPicPr>
          <p:cNvPr id="2050" name="Picture 2" descr="C:\Users\Kalpana\Downloads\Facility_photos\1421136810402.jpg"/>
          <p:cNvPicPr>
            <a:picLocks noGrp="1" noChangeAspect="1" noChangeArrowheads="1"/>
          </p:cNvPicPr>
          <p:nvPr>
            <p:ph idx="1"/>
          </p:nvPr>
        </p:nvPicPr>
        <p:blipFill>
          <a:blip r:embed="rId2"/>
          <a:srcRect/>
          <a:stretch>
            <a:fillRect/>
          </a:stretch>
        </p:blipFill>
        <p:spPr bwMode="auto">
          <a:xfrm>
            <a:off x="457200" y="838200"/>
            <a:ext cx="3124200" cy="2209800"/>
          </a:xfrm>
          <a:prstGeom prst="rect">
            <a:avLst/>
          </a:prstGeom>
          <a:noFill/>
        </p:spPr>
      </p:pic>
      <p:pic>
        <p:nvPicPr>
          <p:cNvPr id="2051" name="Picture 3" descr="C:\Users\Kalpana\Downloads\Facility_photos\1420635022449.jpg"/>
          <p:cNvPicPr>
            <a:picLocks noChangeAspect="1" noChangeArrowheads="1"/>
          </p:cNvPicPr>
          <p:nvPr/>
        </p:nvPicPr>
        <p:blipFill>
          <a:blip r:embed="rId3"/>
          <a:srcRect/>
          <a:stretch>
            <a:fillRect/>
          </a:stretch>
        </p:blipFill>
        <p:spPr bwMode="auto">
          <a:xfrm>
            <a:off x="3810000" y="762000"/>
            <a:ext cx="2438400" cy="3429000"/>
          </a:xfrm>
          <a:prstGeom prst="rect">
            <a:avLst/>
          </a:prstGeom>
          <a:noFill/>
        </p:spPr>
      </p:pic>
      <p:pic>
        <p:nvPicPr>
          <p:cNvPr id="2052" name="Picture 4" descr="C:\Users\Kalpana\Downloads\Facility_photos\1421158611896.jpg"/>
          <p:cNvPicPr>
            <a:picLocks noChangeAspect="1" noChangeArrowheads="1"/>
          </p:cNvPicPr>
          <p:nvPr/>
        </p:nvPicPr>
        <p:blipFill>
          <a:blip r:embed="rId4"/>
          <a:srcRect/>
          <a:stretch>
            <a:fillRect/>
          </a:stretch>
        </p:blipFill>
        <p:spPr bwMode="auto">
          <a:xfrm>
            <a:off x="457200" y="3352800"/>
            <a:ext cx="2971800" cy="3200400"/>
          </a:xfrm>
          <a:prstGeom prst="rect">
            <a:avLst/>
          </a:prstGeom>
          <a:noFill/>
        </p:spPr>
      </p:pic>
      <p:pic>
        <p:nvPicPr>
          <p:cNvPr id="2053" name="Picture 5" descr="C:\Users\Kalpana\Downloads\Facility_photos\1421158612405.jpg"/>
          <p:cNvPicPr>
            <a:picLocks noChangeAspect="1" noChangeArrowheads="1"/>
          </p:cNvPicPr>
          <p:nvPr/>
        </p:nvPicPr>
        <p:blipFill>
          <a:blip r:embed="rId5"/>
          <a:srcRect/>
          <a:stretch>
            <a:fillRect/>
          </a:stretch>
        </p:blipFill>
        <p:spPr bwMode="auto">
          <a:xfrm>
            <a:off x="6400800" y="762000"/>
            <a:ext cx="2438400" cy="3352800"/>
          </a:xfrm>
          <a:prstGeom prst="rect">
            <a:avLst/>
          </a:prstGeom>
          <a:noFill/>
        </p:spPr>
      </p:pic>
      <p:pic>
        <p:nvPicPr>
          <p:cNvPr id="1026" name="Picture 2" descr="C:\Users\Kalpana\Pictures\apri-may 2015\whatsapp\IMG-20150515-WA0017.jpg"/>
          <p:cNvPicPr>
            <a:picLocks noChangeAspect="1" noChangeArrowheads="1"/>
          </p:cNvPicPr>
          <p:nvPr/>
        </p:nvPicPr>
        <p:blipFill>
          <a:blip r:embed="rId6"/>
          <a:srcRect/>
          <a:stretch>
            <a:fillRect/>
          </a:stretch>
        </p:blipFill>
        <p:spPr bwMode="auto">
          <a:xfrm>
            <a:off x="4038600" y="4267200"/>
            <a:ext cx="4495800" cy="2438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lpana\Pictures\apri-may 2015\whatsapp\IMG-20150514-WA0000.jpg"/>
          <p:cNvPicPr>
            <a:picLocks noGrp="1" noChangeAspect="1" noChangeArrowheads="1"/>
          </p:cNvPicPr>
          <p:nvPr>
            <p:ph idx="1"/>
          </p:nvPr>
        </p:nvPicPr>
        <p:blipFill>
          <a:blip r:embed="rId2"/>
          <a:srcRect/>
          <a:stretch>
            <a:fillRect/>
          </a:stretch>
        </p:blipFill>
        <p:spPr bwMode="auto">
          <a:xfrm>
            <a:off x="457200" y="457200"/>
            <a:ext cx="3886200" cy="3114675"/>
          </a:xfrm>
          <a:prstGeom prst="rect">
            <a:avLst/>
          </a:prstGeom>
          <a:noFill/>
        </p:spPr>
      </p:pic>
      <p:pic>
        <p:nvPicPr>
          <p:cNvPr id="6" name="Picture 5" descr="DSC_3033.jpg"/>
          <p:cNvPicPr>
            <a:picLocks noChangeAspect="1"/>
          </p:cNvPicPr>
          <p:nvPr/>
        </p:nvPicPr>
        <p:blipFill>
          <a:blip r:embed="rId3" cstate="print"/>
          <a:stretch>
            <a:fillRect/>
          </a:stretch>
        </p:blipFill>
        <p:spPr>
          <a:xfrm>
            <a:off x="4648200" y="381000"/>
            <a:ext cx="4114800" cy="3048000"/>
          </a:xfrm>
          <a:prstGeom prst="rect">
            <a:avLst/>
          </a:prstGeom>
        </p:spPr>
      </p:pic>
      <p:pic>
        <p:nvPicPr>
          <p:cNvPr id="7" name="Picture 6" descr="DSC_3041.jpg"/>
          <p:cNvPicPr>
            <a:picLocks noChangeAspect="1"/>
          </p:cNvPicPr>
          <p:nvPr/>
        </p:nvPicPr>
        <p:blipFill>
          <a:blip r:embed="rId4" cstate="print"/>
          <a:stretch>
            <a:fillRect/>
          </a:stretch>
        </p:blipFill>
        <p:spPr>
          <a:xfrm>
            <a:off x="609600" y="3733800"/>
            <a:ext cx="3657600" cy="2819400"/>
          </a:xfrm>
          <a:prstGeom prst="rect">
            <a:avLst/>
          </a:prstGeom>
        </p:spPr>
      </p:pic>
      <p:pic>
        <p:nvPicPr>
          <p:cNvPr id="8" name="Picture 2" descr="C:\Users\Kalpana\Pictures\apri-may 2015\DSC_2946.jpg"/>
          <p:cNvPicPr>
            <a:picLocks noChangeAspect="1" noChangeArrowheads="1"/>
          </p:cNvPicPr>
          <p:nvPr/>
        </p:nvPicPr>
        <p:blipFill>
          <a:blip r:embed="rId5" cstate="print"/>
          <a:srcRect/>
          <a:stretch>
            <a:fillRect/>
          </a:stretch>
        </p:blipFill>
        <p:spPr bwMode="auto">
          <a:xfrm>
            <a:off x="4724400" y="3647090"/>
            <a:ext cx="3962400" cy="297968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Times New Roman" pitchFamily="18" charset="0"/>
                <a:cs typeface="Times New Roman" pitchFamily="18" charset="0"/>
              </a:rPr>
              <a:t>Practices requiring improvement</a:t>
            </a:r>
            <a:endParaRPr lang="en-US" sz="2400" b="1" dirty="0">
              <a:latin typeface="Times New Roman" pitchFamily="18" charset="0"/>
              <a:cs typeface="Times New Roman" pitchFamily="18" charset="0"/>
            </a:endParaRPr>
          </a:p>
        </p:txBody>
      </p:sp>
      <p:pic>
        <p:nvPicPr>
          <p:cNvPr id="5" name="Content Placeholder 4" descr="DSC_3044.jpg"/>
          <p:cNvPicPr>
            <a:picLocks noGrp="1" noChangeAspect="1"/>
          </p:cNvPicPr>
          <p:nvPr>
            <p:ph idx="1"/>
          </p:nvPr>
        </p:nvPicPr>
        <p:blipFill>
          <a:blip r:embed="rId2" cstate="print"/>
          <a:stretch>
            <a:fillRect/>
          </a:stretch>
        </p:blipFill>
        <p:spPr>
          <a:xfrm>
            <a:off x="457200" y="914400"/>
            <a:ext cx="4038600" cy="2743200"/>
          </a:xfrm>
        </p:spPr>
      </p:pic>
      <p:pic>
        <p:nvPicPr>
          <p:cNvPr id="1026" name="Picture 2" descr="C:\Users\Kalpana\Pictures\apri-may 2015\whatsapp\IMG-20150515-WA0007.jpg"/>
          <p:cNvPicPr>
            <a:picLocks noChangeAspect="1" noChangeArrowheads="1"/>
          </p:cNvPicPr>
          <p:nvPr/>
        </p:nvPicPr>
        <p:blipFill>
          <a:blip r:embed="rId3"/>
          <a:srcRect/>
          <a:stretch>
            <a:fillRect/>
          </a:stretch>
        </p:blipFill>
        <p:spPr bwMode="auto">
          <a:xfrm>
            <a:off x="5257800" y="838200"/>
            <a:ext cx="2590800" cy="3276600"/>
          </a:xfrm>
          <a:prstGeom prst="rect">
            <a:avLst/>
          </a:prstGeom>
          <a:noFill/>
        </p:spPr>
      </p:pic>
      <p:pic>
        <p:nvPicPr>
          <p:cNvPr id="1027" name="Picture 3" descr="C:\Users\Kalpana\Pictures\apri-may 2015\whatsapp\IMG-20150515-WA0005.jpg"/>
          <p:cNvPicPr>
            <a:picLocks noChangeAspect="1" noChangeArrowheads="1"/>
          </p:cNvPicPr>
          <p:nvPr/>
        </p:nvPicPr>
        <p:blipFill>
          <a:blip r:embed="rId4"/>
          <a:srcRect/>
          <a:stretch>
            <a:fillRect/>
          </a:stretch>
        </p:blipFill>
        <p:spPr bwMode="auto">
          <a:xfrm>
            <a:off x="457200" y="3962400"/>
            <a:ext cx="4038600" cy="2514600"/>
          </a:xfrm>
          <a:prstGeom prst="rect">
            <a:avLst/>
          </a:prstGeom>
          <a:noFill/>
        </p:spPr>
      </p:pic>
      <p:pic>
        <p:nvPicPr>
          <p:cNvPr id="3074" name="Picture 2" descr="C:\Users\Kalpana\Pictures\apri-may 2015\DSC_3034.jpg"/>
          <p:cNvPicPr>
            <a:picLocks noChangeAspect="1" noChangeArrowheads="1"/>
          </p:cNvPicPr>
          <p:nvPr/>
        </p:nvPicPr>
        <p:blipFill>
          <a:blip r:embed="rId5" cstate="print"/>
          <a:srcRect/>
          <a:stretch>
            <a:fillRect/>
          </a:stretch>
        </p:blipFill>
        <p:spPr bwMode="auto">
          <a:xfrm>
            <a:off x="4800600" y="4267200"/>
            <a:ext cx="3200400" cy="24003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Times New Roman" pitchFamily="18" charset="0"/>
                <a:cs typeface="Times New Roman" pitchFamily="18" charset="0"/>
              </a:rPr>
              <a:t>RECOMMENDATIONS </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382000" cy="5410200"/>
          </a:xfrm>
        </p:spPr>
        <p:txBody>
          <a:bodyPr>
            <a:normAutofit/>
          </a:bodyPr>
          <a:lstStyle/>
          <a:p>
            <a:r>
              <a:rPr lang="en-US" sz="2000" dirty="0" smtClean="0">
                <a:latin typeface="Times New Roman" pitchFamily="18" charset="0"/>
                <a:cs typeface="Times New Roman" pitchFamily="18" charset="0"/>
              </a:rPr>
              <a:t>Ensure availability of privacy and restricted entry into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a:t>
            </a:r>
          </a:p>
          <a:p>
            <a:r>
              <a:rPr lang="en-US" sz="2000" dirty="0" smtClean="0">
                <a:latin typeface="Times New Roman" pitchFamily="18" charset="0"/>
                <a:cs typeface="Times New Roman" pitchFamily="18" charset="0"/>
              </a:rPr>
              <a:t>Ensure separate area for dirty linen and for baby wash area.</a:t>
            </a:r>
          </a:p>
          <a:p>
            <a:r>
              <a:rPr lang="en-US" sz="2000" dirty="0" smtClean="0">
                <a:latin typeface="Times New Roman" pitchFamily="18" charset="0"/>
                <a:cs typeface="Times New Roman" pitchFamily="18" charset="0"/>
              </a:rPr>
              <a:t>Separate footwear for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 should be ensured and updating knowledge of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 staff .</a:t>
            </a:r>
          </a:p>
          <a:p>
            <a:r>
              <a:rPr lang="en-US" sz="2000" dirty="0" smtClean="0">
                <a:latin typeface="Times New Roman" pitchFamily="18" charset="0"/>
                <a:cs typeface="Times New Roman" pitchFamily="18" charset="0"/>
              </a:rPr>
              <a:t>Skill building sessions for implementing practices to prevent cross infection.</a:t>
            </a:r>
          </a:p>
          <a:p>
            <a:r>
              <a:rPr lang="en-US" sz="2000" dirty="0" smtClean="0">
                <a:latin typeface="Times New Roman" pitchFamily="18" charset="0"/>
                <a:cs typeface="Times New Roman" pitchFamily="18" charset="0"/>
              </a:rPr>
              <a:t>Ensuring  availability and functionality of shadow-less light source in NBCC.</a:t>
            </a:r>
          </a:p>
          <a:p>
            <a:r>
              <a:rPr lang="en-US" sz="2000" dirty="0" smtClean="0">
                <a:latin typeface="Times New Roman" pitchFamily="18" charset="0"/>
                <a:cs typeface="Times New Roman" pitchFamily="18" charset="0"/>
              </a:rPr>
              <a:t>Updating knowledge of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 staff regarding usage of separate footwear for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a:t>
            </a:r>
          </a:p>
          <a:p>
            <a:r>
              <a:rPr lang="en-US" sz="2000" dirty="0" smtClean="0">
                <a:latin typeface="Times New Roman" pitchFamily="18" charset="0"/>
                <a:cs typeface="Times New Roman" pitchFamily="18" charset="0"/>
              </a:rPr>
              <a:t>More focus to be put on the non focus block( </a:t>
            </a:r>
            <a:r>
              <a:rPr lang="en-US" sz="2000" dirty="0" err="1" smtClean="0">
                <a:latin typeface="Times New Roman" pitchFamily="18" charset="0"/>
                <a:cs typeface="Times New Roman" pitchFamily="18" charset="0"/>
              </a:rPr>
              <a:t>shahbad</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sehzadnagar</a:t>
            </a:r>
            <a:r>
              <a:rPr lang="en-US" sz="2000" dirty="0" smtClean="0">
                <a:latin typeface="Times New Roman" pitchFamily="18" charset="0"/>
                <a:cs typeface="Times New Roman" pitchFamily="18" charset="0"/>
              </a:rPr>
              <a:t>) through nurse mentoring.</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latin typeface="Times New Roman" pitchFamily="18" charset="0"/>
                <a:cs typeface="Times New Roman" pitchFamily="18" charset="0"/>
              </a:rPr>
              <a:t>Limitations of study</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IN" sz="2000" dirty="0" smtClean="0">
                <a:latin typeface="Times New Roman" pitchFamily="18" charset="0"/>
                <a:cs typeface="Times New Roman" pitchFamily="18" charset="0"/>
              </a:rPr>
              <a:t>Time constraint</a:t>
            </a:r>
          </a:p>
          <a:p>
            <a:r>
              <a:rPr lang="en-IN" sz="2000" dirty="0" smtClean="0">
                <a:latin typeface="Times New Roman" pitchFamily="18" charset="0"/>
                <a:cs typeface="Times New Roman" pitchFamily="18" charset="0"/>
              </a:rPr>
              <a:t>Limited sample size</a:t>
            </a:r>
          </a:p>
          <a:p>
            <a:r>
              <a:rPr lang="en-IN" sz="2000" dirty="0" smtClean="0">
                <a:latin typeface="Times New Roman" pitchFamily="18" charset="0"/>
                <a:cs typeface="Times New Roman" pitchFamily="18" charset="0"/>
              </a:rPr>
              <a:t>Political and religious issues.</a:t>
            </a:r>
          </a:p>
          <a:p>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792162"/>
          </a:xfrm>
        </p:spPr>
        <p:txBody>
          <a:bodyPr>
            <a:normAutofit/>
          </a:bodyPr>
          <a:lstStyle/>
          <a:p>
            <a:r>
              <a:rPr lang="en-US" sz="2000" b="1" dirty="0" smtClean="0">
                <a:latin typeface="Times New Roman" pitchFamily="18" charset="0"/>
                <a:cs typeface="Times New Roman" pitchFamily="18" charset="0"/>
              </a:rPr>
              <a:t>ORGANIZATIONAL PROFILE- IHAT</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382000" cy="5181600"/>
          </a:xfrm>
        </p:spPr>
        <p:txBody>
          <a:bodyPr>
            <a:noAutofit/>
          </a:bodyPr>
          <a:lstStyle/>
          <a:p>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Government of Uttar Pradesh (</a:t>
            </a:r>
            <a:r>
              <a:rPr lang="en-US" sz="1800" dirty="0" err="1" smtClean="0">
                <a:latin typeface="Times New Roman" pitchFamily="18" charset="0"/>
                <a:cs typeface="Times New Roman" pitchFamily="18" charset="0"/>
              </a:rPr>
              <a:t>GoUP</a:t>
            </a:r>
            <a:r>
              <a:rPr lang="en-US" sz="1800" dirty="0" smtClean="0">
                <a:latin typeface="Times New Roman" pitchFamily="18" charset="0"/>
                <a:cs typeface="Times New Roman" pitchFamily="18" charset="0"/>
              </a:rPr>
              <a:t>) and Bill &amp; Melinda Gates Foundation (BMGF) signed a MOC on December 13th 2012</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In pursuance of the MOC, BMGF has contracted India Health Action Trust (IHAT) to set up a Technical Support Unit (TSU) that will report to the Principal Secretary Health, Government of Uttar Pradesh in </a:t>
            </a:r>
            <a:r>
              <a:rPr lang="en-US" sz="1800" dirty="0" err="1" smtClean="0">
                <a:latin typeface="Times New Roman" pitchFamily="18" charset="0"/>
                <a:cs typeface="Times New Roman" pitchFamily="18" charset="0"/>
              </a:rPr>
              <a:t>Lucknow</a:t>
            </a:r>
            <a:r>
              <a:rPr lang="en-US" sz="1800" dirty="0" smtClean="0">
                <a:latin typeface="Times New Roman" pitchFamily="18" charset="0"/>
                <a:cs typeface="Times New Roman" pitchFamily="18" charset="0"/>
              </a:rPr>
              <a:t>. </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TSU have the support structures in select divisions, districts, and blocks to advise and support government structures (state/district/divisional level machinery, PHCs, sub-</a:t>
            </a:r>
            <a:r>
              <a:rPr lang="en-US" sz="1800" dirty="0" err="1" smtClean="0">
                <a:latin typeface="Times New Roman" pitchFamily="18" charset="0"/>
                <a:cs typeface="Times New Roman" pitchFamily="18" charset="0"/>
              </a:rPr>
              <a:t>centres</a:t>
            </a:r>
            <a:r>
              <a:rPr lang="en-US" sz="1800" dirty="0" smtClean="0">
                <a:latin typeface="Times New Roman" pitchFamily="18" charset="0"/>
                <a:cs typeface="Times New Roman" pitchFamily="18" charset="0"/>
              </a:rPr>
              <a:t>, and ICDS </a:t>
            </a:r>
            <a:r>
              <a:rPr lang="en-US" sz="1800" dirty="0" err="1" smtClean="0">
                <a:latin typeface="Times New Roman" pitchFamily="18" charset="0"/>
                <a:cs typeface="Times New Roman" pitchFamily="18" charset="0"/>
              </a:rPr>
              <a:t>centres</a:t>
            </a:r>
            <a:r>
              <a:rPr lang="en-US" sz="1800" dirty="0" smtClean="0">
                <a:latin typeface="Times New Roman" pitchFamily="18" charset="0"/>
                <a:cs typeface="Times New Roman" pitchFamily="18" charset="0"/>
              </a:rPr>
              <a:t>, etc.), frontline workers (FLW) and other service delivery points</a:t>
            </a:r>
          </a:p>
        </p:txBody>
      </p:sp>
      <p:pic>
        <p:nvPicPr>
          <p:cNvPr id="4" name="Picture 3" descr="Untitled.png"/>
          <p:cNvPicPr>
            <a:picLocks noChangeAspect="1"/>
          </p:cNvPicPr>
          <p:nvPr/>
        </p:nvPicPr>
        <p:blipFill>
          <a:blip r:embed="rId2"/>
          <a:stretch>
            <a:fillRect/>
          </a:stretch>
        </p:blipFill>
        <p:spPr>
          <a:xfrm>
            <a:off x="6934200" y="228600"/>
            <a:ext cx="1828800" cy="1143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Times New Roman" pitchFamily="18" charset="0"/>
                <a:cs typeface="Times New Roman" pitchFamily="18" charset="0"/>
              </a:rPr>
              <a:t>CONCLUSION</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914400"/>
            <a:ext cx="8382000" cy="5638800"/>
          </a:xfrm>
        </p:spPr>
        <p:txBody>
          <a:bodyPr>
            <a:normAutofit/>
          </a:bodyPr>
          <a:lstStyle/>
          <a:p>
            <a:r>
              <a:rPr lang="en-US" sz="2000" dirty="0" smtClean="0">
                <a:latin typeface="Times New Roman" pitchFamily="18" charset="0"/>
                <a:cs typeface="Times New Roman" pitchFamily="18" charset="0"/>
              </a:rPr>
              <a:t>The study was aimed to find out the gaps and assess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in the PHCs of 7 blocks of district Rampur (4 focus blocks and 3 non focus blocks). The gaps in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with the NBCC were assessed according to a prescribed IPHS criteria. As evident from the findings of the study , not all of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of PHCs meet the IPHS norms fully. There are variations in PHCs across the district of Rampur . While deliveries are being reported to be carried out in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of all the 7 PHCs included in the study, all the criteria as prescribed in the IPHS guidelines for PHCs (revised) 2012 are not being met in some of the PHCs (mostly non focus blocks).</a:t>
            </a:r>
          </a:p>
          <a:p>
            <a:r>
              <a:rPr lang="en-US" sz="2000" dirty="0" smtClean="0">
                <a:latin typeface="Times New Roman" pitchFamily="18" charset="0"/>
                <a:cs typeface="Times New Roman" pitchFamily="18" charset="0"/>
              </a:rPr>
              <a:t>The condition of NBCC were slightly better than that of the rest of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rooms as 4 out of 5 required criteria for NBCC are being fully compiled within all PHCs.</a:t>
            </a:r>
          </a:p>
          <a:p>
            <a:r>
              <a:rPr lang="en-US" sz="2000" dirty="0" smtClean="0">
                <a:latin typeface="Times New Roman" pitchFamily="18" charset="0"/>
                <a:cs typeface="Times New Roman" pitchFamily="18" charset="0"/>
              </a:rPr>
              <a:t>Hence, there is a need to enhance the knowledge of SN and ANM, as well as need to equip the </a:t>
            </a:r>
            <a:r>
              <a:rPr lang="en-US" sz="2000" dirty="0" err="1" smtClean="0">
                <a:latin typeface="Times New Roman" pitchFamily="18" charset="0"/>
                <a:cs typeface="Times New Roman" pitchFamily="18" charset="0"/>
              </a:rPr>
              <a:t>labour</a:t>
            </a:r>
            <a:r>
              <a:rPr lang="en-US" sz="2000" dirty="0" smtClean="0">
                <a:latin typeface="Times New Roman" pitchFamily="18" charset="0"/>
                <a:cs typeface="Times New Roman" pitchFamily="18" charset="0"/>
              </a:rPr>
              <a:t> room especially with better facilities, which will ultimately improve the quality of care &amp; the outcomes.</a:t>
            </a:r>
          </a:p>
          <a:p>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400" b="1" dirty="0" smtClean="0">
                <a:latin typeface="Algerian" pitchFamily="82" charset="0"/>
              </a:rPr>
              <a:t>                 THANKYOU</a:t>
            </a:r>
            <a:endParaRPr lang="en-US" sz="4400" b="1" dirty="0">
              <a:latin typeface="Algerian" pitchFamily="82" charset="0"/>
            </a:endParaRPr>
          </a:p>
        </p:txBody>
      </p:sp>
      <p:pic>
        <p:nvPicPr>
          <p:cNvPr id="2050" name="Picture 2" descr="C:\Users\Kalpana\Desktop\PPT DISSERTATION\3.png"/>
          <p:cNvPicPr>
            <a:picLocks noChangeAspect="1" noChangeArrowheads="1"/>
          </p:cNvPicPr>
          <p:nvPr/>
        </p:nvPicPr>
        <p:blipFill>
          <a:blip r:embed="rId2"/>
          <a:srcRect/>
          <a:stretch>
            <a:fillRect/>
          </a:stretch>
        </p:blipFill>
        <p:spPr bwMode="auto">
          <a:xfrm>
            <a:off x="1219200" y="2362200"/>
            <a:ext cx="6477000" cy="4267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876800"/>
          </a:xfrm>
        </p:spPr>
        <p:txBody>
          <a:bodyPr>
            <a:normAutofit/>
          </a:bodyPr>
          <a:lstStyle/>
          <a:p>
            <a:r>
              <a:rPr lang="en-US" sz="1800" b="1" u="sng" dirty="0" smtClean="0">
                <a:latin typeface="Times New Roman" pitchFamily="18" charset="0"/>
                <a:cs typeface="Times New Roman" pitchFamily="18" charset="0"/>
              </a:rPr>
              <a:t>Objectives</a:t>
            </a:r>
          </a:p>
          <a:p>
            <a:pPr>
              <a:buNone/>
            </a:pPr>
            <a:endParaRPr lang="en-US" sz="1800" b="1" u="sng"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To reduce maternal, neonatal and child morbidity and mortality, total fertility and improve key nutrition and health outcomes by scaling up existing and new innovative solutions through public and private sectors through techno-managerial support to the public health system to improve the reach, coverage and quality of essential primary health, immunization and nutrition services for children under five years and women of reproductive age especially pregnant women, newborns and children under five years – as per targets in the State Program Implementation Plan in the areas mentioned above</a:t>
            </a:r>
          </a:p>
          <a:p>
            <a:pPr algn="just">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TSU’s goal is to support the government to increase the efficiency, effectiveness and equity of the delivery of key RMNCH+A services to improve RMNCH+A outcomes in UP.</a:t>
            </a:r>
          </a:p>
          <a:p>
            <a:endParaRPr lang="en-US"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a:bodyPr>
          <a:lstStyle/>
          <a:p>
            <a:r>
              <a:rPr lang="en-US" sz="2400" b="1" dirty="0" smtClean="0">
                <a:latin typeface="Times New Roman" pitchFamily="18" charset="0"/>
                <a:cs typeface="Times New Roman" pitchFamily="18" charset="0"/>
              </a:rPr>
              <a:t>RMNCH+A Program </a:t>
            </a:r>
            <a:endParaRPr lang="en-US" sz="2400" b="1" dirty="0">
              <a:latin typeface="Times New Roman" pitchFamily="18" charset="0"/>
              <a:cs typeface="Times New Roman" pitchFamily="18" charset="0"/>
            </a:endParaRPr>
          </a:p>
        </p:txBody>
      </p:sp>
      <p:pic>
        <p:nvPicPr>
          <p:cNvPr id="4" name="Content Placeholder 3" descr="5x5 matrix.png"/>
          <p:cNvPicPr>
            <a:picLocks noGrp="1" noChangeAspect="1"/>
          </p:cNvPicPr>
          <p:nvPr>
            <p:ph idx="1"/>
          </p:nvPr>
        </p:nvPicPr>
        <p:blipFill>
          <a:blip r:embed="rId2"/>
          <a:stretch>
            <a:fillRect/>
          </a:stretch>
        </p:blipFill>
        <p:spPr>
          <a:xfrm>
            <a:off x="457200" y="990600"/>
            <a:ext cx="8153400" cy="55626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Times New Roman" pitchFamily="18" charset="0"/>
                <a:cs typeface="Times New Roman" pitchFamily="18" charset="0"/>
              </a:rPr>
              <a:t>SITUATIONAL ANALYSIS</a:t>
            </a:r>
            <a:endParaRPr lang="en-US" sz="2400"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457200" y="838200"/>
          <a:ext cx="8229600" cy="4952997"/>
        </p:xfrm>
        <a:graphic>
          <a:graphicData uri="http://schemas.openxmlformats.org/drawingml/2006/table">
            <a:tbl>
              <a:tblPr firstRow="1" bandRow="1">
                <a:tableStyleId>{93296810-A885-4BE3-A3E7-6D5BEEA58F35}</a:tableStyleId>
              </a:tblPr>
              <a:tblGrid>
                <a:gridCol w="609600"/>
                <a:gridCol w="2682240"/>
                <a:gridCol w="1645920"/>
                <a:gridCol w="1645920"/>
                <a:gridCol w="1645920"/>
              </a:tblGrid>
              <a:tr h="707571">
                <a:tc>
                  <a:txBody>
                    <a:bodyPr/>
                    <a:lstStyle/>
                    <a:p>
                      <a:r>
                        <a:rPr lang="en-US" sz="1800" b="1" dirty="0" smtClean="0">
                          <a:latin typeface="Times New Roman" pitchFamily="18" charset="0"/>
                          <a:cs typeface="Times New Roman" pitchFamily="18" charset="0"/>
                        </a:rPr>
                        <a:t>SNO</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INDICATOR</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INDIA</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UP</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RAMPUR</a:t>
                      </a:r>
                      <a:endParaRPr lang="en-US" sz="1800" b="1" dirty="0">
                        <a:latin typeface="Times New Roman" pitchFamily="18" charset="0"/>
                        <a:cs typeface="Times New Roman" pitchFamily="18" charset="0"/>
                      </a:endParaRPr>
                    </a:p>
                  </a:txBody>
                  <a:tcPr/>
                </a:tc>
              </a:tr>
              <a:tr h="707571">
                <a:tc>
                  <a:txBody>
                    <a:bodyPr/>
                    <a:lstStyle/>
                    <a:p>
                      <a:r>
                        <a:rPr lang="en-US" sz="1800" b="1" dirty="0" smtClean="0">
                          <a:latin typeface="Times New Roman" pitchFamily="18" charset="0"/>
                          <a:cs typeface="Times New Roman" pitchFamily="18" charset="0"/>
                        </a:rPr>
                        <a:t>1</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Population</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121 </a:t>
                      </a:r>
                      <a:r>
                        <a:rPr lang="en-US" sz="1800" b="1" dirty="0" err="1" smtClean="0">
                          <a:latin typeface="Times New Roman" pitchFamily="18" charset="0"/>
                          <a:cs typeface="Times New Roman" pitchFamily="18" charset="0"/>
                        </a:rPr>
                        <a:t>crore</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19.96 </a:t>
                      </a:r>
                      <a:r>
                        <a:rPr lang="en-US" sz="1800" b="1" dirty="0" err="1" smtClean="0">
                          <a:latin typeface="Times New Roman" pitchFamily="18" charset="0"/>
                          <a:cs typeface="Times New Roman" pitchFamily="18" charset="0"/>
                        </a:rPr>
                        <a:t>crore</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2335398</a:t>
                      </a:r>
                      <a:endParaRPr lang="en-US" sz="1800" b="1" dirty="0">
                        <a:latin typeface="Times New Roman" pitchFamily="18" charset="0"/>
                        <a:cs typeface="Times New Roman" pitchFamily="18" charset="0"/>
                      </a:endParaRPr>
                    </a:p>
                  </a:txBody>
                  <a:tcPr/>
                </a:tc>
              </a:tr>
              <a:tr h="707571">
                <a:tc>
                  <a:txBody>
                    <a:bodyPr/>
                    <a:lstStyle/>
                    <a:p>
                      <a:r>
                        <a:rPr lang="en-US"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Sex ratio</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940</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912</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909</a:t>
                      </a:r>
                      <a:endParaRPr lang="en-US" sz="1800" b="1" dirty="0">
                        <a:latin typeface="Times New Roman" pitchFamily="18" charset="0"/>
                        <a:cs typeface="Times New Roman" pitchFamily="18" charset="0"/>
                      </a:endParaRPr>
                    </a:p>
                  </a:txBody>
                  <a:tcPr/>
                </a:tc>
              </a:tr>
              <a:tr h="707571">
                <a:tc>
                  <a:txBody>
                    <a:bodyPr/>
                    <a:lstStyle/>
                    <a:p>
                      <a:r>
                        <a:rPr lang="en-US" sz="1800" b="1" dirty="0" smtClean="0">
                          <a:latin typeface="Times New Roman" pitchFamily="18" charset="0"/>
                          <a:cs typeface="Times New Roman" pitchFamily="18" charset="0"/>
                        </a:rPr>
                        <a:t>3</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TFR</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2.5</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3.8</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3.7</a:t>
                      </a:r>
                      <a:endParaRPr lang="en-US" sz="1800" b="1" dirty="0">
                        <a:latin typeface="Times New Roman" pitchFamily="18" charset="0"/>
                        <a:cs typeface="Times New Roman" pitchFamily="18" charset="0"/>
                      </a:endParaRPr>
                    </a:p>
                  </a:txBody>
                  <a:tcPr/>
                </a:tc>
              </a:tr>
              <a:tr h="707571">
                <a:tc>
                  <a:txBody>
                    <a:bodyPr/>
                    <a:lstStyle/>
                    <a:p>
                      <a:r>
                        <a:rPr lang="en-US" sz="1800" b="1" dirty="0" smtClean="0">
                          <a:latin typeface="Times New Roman" pitchFamily="18" charset="0"/>
                          <a:cs typeface="Times New Roman" pitchFamily="18" charset="0"/>
                        </a:rPr>
                        <a:t>3</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MMR</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178</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392</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282</a:t>
                      </a:r>
                      <a:endParaRPr lang="en-US" sz="1800" b="1" dirty="0">
                        <a:latin typeface="Times New Roman" pitchFamily="18" charset="0"/>
                        <a:cs typeface="Times New Roman" pitchFamily="18" charset="0"/>
                      </a:endParaRPr>
                    </a:p>
                  </a:txBody>
                  <a:tcPr/>
                </a:tc>
              </a:tr>
              <a:tr h="707571">
                <a:tc>
                  <a:txBody>
                    <a:bodyPr/>
                    <a:lstStyle/>
                    <a:p>
                      <a:r>
                        <a:rPr lang="en-US" sz="1800" b="1" dirty="0" smtClean="0">
                          <a:latin typeface="Times New Roman" pitchFamily="18" charset="0"/>
                          <a:cs typeface="Times New Roman" pitchFamily="18" charset="0"/>
                        </a:rPr>
                        <a:t>4</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IMR</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42</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50</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64</a:t>
                      </a:r>
                      <a:endParaRPr lang="en-US" sz="1800" b="1" dirty="0">
                        <a:latin typeface="Times New Roman" pitchFamily="18" charset="0"/>
                        <a:cs typeface="Times New Roman" pitchFamily="18" charset="0"/>
                      </a:endParaRPr>
                    </a:p>
                  </a:txBody>
                  <a:tcPr/>
                </a:tc>
              </a:tr>
              <a:tr h="707571">
                <a:tc>
                  <a:txBody>
                    <a:bodyPr/>
                    <a:lstStyle/>
                    <a:p>
                      <a:r>
                        <a:rPr lang="en-US" sz="1800" b="1" dirty="0" smtClean="0">
                          <a:latin typeface="Times New Roman" pitchFamily="18" charset="0"/>
                          <a:cs typeface="Times New Roman" pitchFamily="18" charset="0"/>
                        </a:rPr>
                        <a:t>5</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 Institutional</a:t>
                      </a:r>
                      <a:r>
                        <a:rPr lang="en-US" sz="1800" b="1" baseline="0" dirty="0" smtClean="0">
                          <a:latin typeface="Times New Roman" pitchFamily="18" charset="0"/>
                          <a:cs typeface="Times New Roman" pitchFamily="18" charset="0"/>
                        </a:rPr>
                        <a:t> deliveries</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49.3%</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22.1%</a:t>
                      </a:r>
                      <a:endParaRPr lang="en-US" sz="1800" b="1" dirty="0">
                        <a:latin typeface="Times New Roman" pitchFamily="18" charset="0"/>
                        <a:cs typeface="Times New Roman" pitchFamily="18" charset="0"/>
                      </a:endParaRPr>
                    </a:p>
                  </a:txBody>
                  <a:tcPr/>
                </a:tc>
                <a:tc>
                  <a:txBody>
                    <a:bodyPr/>
                    <a:lstStyle/>
                    <a:p>
                      <a:r>
                        <a:rPr lang="en-US" sz="1800" b="1" dirty="0" smtClean="0">
                          <a:latin typeface="Times New Roman" pitchFamily="18" charset="0"/>
                          <a:cs typeface="Times New Roman" pitchFamily="18" charset="0"/>
                        </a:rPr>
                        <a:t>43.9%</a:t>
                      </a:r>
                      <a:endParaRPr lang="en-US" sz="1800" b="1" dirty="0">
                        <a:latin typeface="Times New Roman" pitchFamily="18" charset="0"/>
                        <a:cs typeface="Times New Roman" pitchFamily="18" charset="0"/>
                      </a:endParaRPr>
                    </a:p>
                  </a:txBody>
                  <a:tcPr/>
                </a:tc>
              </a:tr>
            </a:tbl>
          </a:graphicData>
        </a:graphic>
      </p:graphicFrame>
      <p:sp>
        <p:nvSpPr>
          <p:cNvPr id="6" name="Rectangle 5"/>
          <p:cNvSpPr/>
          <p:nvPr/>
        </p:nvSpPr>
        <p:spPr>
          <a:xfrm>
            <a:off x="609600" y="6096000"/>
            <a:ext cx="7162800" cy="304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rPr>
              <a:t>Source- census2011 , NFHS 3,AHS 2011,SRS 2013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b="1" dirty="0" smtClean="0">
                <a:latin typeface="Times New Roman" pitchFamily="18" charset="0"/>
                <a:cs typeface="Times New Roman" pitchFamily="18" charset="0"/>
              </a:rPr>
              <a:t>DISTRICT RAMPUR</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381000" y="1143000"/>
            <a:ext cx="3962400" cy="5257800"/>
          </a:xfrm>
        </p:spPr>
        <p:txBody>
          <a:bodyPr>
            <a:normAutofit/>
          </a:bodyPr>
          <a:lstStyle/>
          <a:p>
            <a:r>
              <a:rPr lang="en-US" sz="2000" dirty="0" smtClean="0">
                <a:latin typeface="Times New Roman" pitchFamily="18" charset="0"/>
                <a:cs typeface="Times New Roman" pitchFamily="18" charset="0"/>
              </a:rPr>
              <a:t>7 blocks</a:t>
            </a:r>
          </a:p>
          <a:p>
            <a:r>
              <a:rPr lang="en-US" sz="2000" dirty="0" smtClean="0">
                <a:latin typeface="Times New Roman" pitchFamily="18" charset="0"/>
                <a:cs typeface="Times New Roman" pitchFamily="18" charset="0"/>
              </a:rPr>
              <a:t>- </a:t>
            </a:r>
            <a:r>
              <a:rPr lang="en-US" sz="2000" dirty="0" smtClean="0">
                <a:solidFill>
                  <a:srgbClr val="0070C0"/>
                </a:solidFill>
                <a:latin typeface="Times New Roman" pitchFamily="18" charset="0"/>
                <a:cs typeface="Times New Roman" pitchFamily="18" charset="0"/>
              </a:rPr>
              <a:t>MILAK</a:t>
            </a:r>
          </a:p>
          <a:p>
            <a:r>
              <a:rPr lang="en-US" sz="2000" dirty="0" smtClean="0">
                <a:solidFill>
                  <a:srgbClr val="0070C0"/>
                </a:solidFill>
                <a:latin typeface="Times New Roman" pitchFamily="18" charset="0"/>
                <a:cs typeface="Times New Roman" pitchFamily="18" charset="0"/>
              </a:rPr>
              <a:t>- CHAMRAWA</a:t>
            </a:r>
          </a:p>
          <a:p>
            <a:r>
              <a:rPr lang="en-US" sz="2000" dirty="0" smtClean="0">
                <a:solidFill>
                  <a:srgbClr val="0070C0"/>
                </a:solidFill>
                <a:latin typeface="Times New Roman" pitchFamily="18" charset="0"/>
                <a:cs typeface="Times New Roman" pitchFamily="18" charset="0"/>
              </a:rPr>
              <a:t>- SWAR</a:t>
            </a:r>
          </a:p>
          <a:p>
            <a:r>
              <a:rPr lang="en-US" sz="2000" dirty="0" smtClean="0">
                <a:solidFill>
                  <a:srgbClr val="0070C0"/>
                </a:solidFill>
                <a:latin typeface="Times New Roman" pitchFamily="18" charset="0"/>
                <a:cs typeface="Times New Roman" pitchFamily="18" charset="0"/>
              </a:rPr>
              <a:t>- BILASPUR</a:t>
            </a:r>
          </a:p>
          <a:p>
            <a:r>
              <a:rPr lang="en-US" sz="2000" dirty="0" smtClean="0">
                <a:latin typeface="Times New Roman" pitchFamily="18" charset="0"/>
                <a:cs typeface="Times New Roman" pitchFamily="18" charset="0"/>
              </a:rPr>
              <a:t>- </a:t>
            </a:r>
            <a:r>
              <a:rPr lang="en-US" sz="2000" dirty="0" smtClean="0">
                <a:solidFill>
                  <a:srgbClr val="FF0000"/>
                </a:solidFill>
                <a:latin typeface="Times New Roman" pitchFamily="18" charset="0"/>
                <a:cs typeface="Times New Roman" pitchFamily="18" charset="0"/>
              </a:rPr>
              <a:t>SHAHZADNAGAR</a:t>
            </a:r>
          </a:p>
          <a:p>
            <a:r>
              <a:rPr lang="en-US" sz="2000" dirty="0" smtClean="0">
                <a:solidFill>
                  <a:srgbClr val="FF0000"/>
                </a:solidFill>
                <a:latin typeface="Times New Roman" pitchFamily="18" charset="0"/>
                <a:cs typeface="Times New Roman" pitchFamily="18" charset="0"/>
              </a:rPr>
              <a:t>- SHAHBAD</a:t>
            </a:r>
          </a:p>
          <a:p>
            <a:r>
              <a:rPr lang="en-US" sz="2000" dirty="0" smtClean="0">
                <a:solidFill>
                  <a:srgbClr val="FF0000"/>
                </a:solidFill>
                <a:latin typeface="Times New Roman" pitchFamily="18" charset="0"/>
                <a:cs typeface="Times New Roman" pitchFamily="18" charset="0"/>
              </a:rPr>
              <a:t>- TANDA</a:t>
            </a:r>
          </a:p>
          <a:p>
            <a:endParaRPr lang="en-US" sz="20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srcRect/>
          <a:stretch>
            <a:fillRect/>
          </a:stretch>
        </p:blipFill>
        <p:spPr bwMode="auto">
          <a:xfrm>
            <a:off x="4724400" y="1143000"/>
            <a:ext cx="410524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400" b="1" dirty="0" smtClean="0">
                <a:latin typeface="Times New Roman" pitchFamily="18" charset="0"/>
                <a:cs typeface="Times New Roman" pitchFamily="18" charset="0"/>
              </a:rPr>
              <a:t>Assessment of </a:t>
            </a:r>
            <a:r>
              <a:rPr lang="en-US" sz="2400" b="1" dirty="0" err="1" smtClean="0">
                <a:latin typeface="Times New Roman" pitchFamily="18" charset="0"/>
                <a:cs typeface="Times New Roman" pitchFamily="18" charset="0"/>
              </a:rPr>
              <a:t>labour</a:t>
            </a:r>
            <a:r>
              <a:rPr lang="en-US" sz="2400" b="1" dirty="0" smtClean="0">
                <a:latin typeface="Times New Roman" pitchFamily="18" charset="0"/>
                <a:cs typeface="Times New Roman" pitchFamily="18" charset="0"/>
              </a:rPr>
              <a:t> rooms of PHCs in district Rampur ,U.P based on Indian Public Health Standards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png"/>
          <p:cNvPicPr>
            <a:picLocks noGrp="1" noChangeAspect="1"/>
          </p:cNvPicPr>
          <p:nvPr>
            <p:ph idx="1"/>
          </p:nvPr>
        </p:nvPicPr>
        <p:blipFill>
          <a:blip r:embed="rId2"/>
          <a:stretch>
            <a:fillRect/>
          </a:stretch>
        </p:blipFill>
        <p:spPr>
          <a:xfrm>
            <a:off x="228600" y="533400"/>
            <a:ext cx="4107490" cy="571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2.png"/>
          <p:cNvPicPr>
            <a:picLocks noChangeAspect="1"/>
          </p:cNvPicPr>
          <p:nvPr/>
        </p:nvPicPr>
        <p:blipFill>
          <a:blip r:embed="rId3"/>
          <a:stretch>
            <a:fillRect/>
          </a:stretch>
        </p:blipFill>
        <p:spPr>
          <a:xfrm>
            <a:off x="4495800" y="533400"/>
            <a:ext cx="39624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000" b="1" dirty="0" smtClean="0">
                <a:latin typeface="Times New Roman" pitchFamily="18" charset="0"/>
                <a:cs typeface="Times New Roman" pitchFamily="18" charset="0"/>
              </a:rPr>
              <a:t>OBJECTIVES</a:t>
            </a:r>
            <a:endParaRPr lang="en-US" sz="2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838200"/>
            <a:ext cx="8229600" cy="5791200"/>
          </a:xfrm>
        </p:spPr>
        <p:txBody>
          <a:bodyPr>
            <a:normAutofit/>
          </a:bodyPr>
          <a:lstStyle/>
          <a:p>
            <a:pPr>
              <a:buNone/>
            </a:pPr>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General Objectives</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To assess the existing status of the labor rooms available in the PHC establishments in Rampur district ,Uttar Pradesh as per the IPHS norms developed under the NRHM.</a:t>
            </a:r>
          </a:p>
          <a:p>
            <a:pPr>
              <a:buNone/>
            </a:pPr>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Specific Objectives</a:t>
            </a:r>
          </a:p>
          <a:p>
            <a:pPr>
              <a:buNone/>
            </a:pPr>
            <a:endParaRPr lang="en-US" sz="1800" b="1" dirty="0" smtClean="0">
              <a:latin typeface="Times New Roman" pitchFamily="18" charset="0"/>
              <a:cs typeface="Times New Roman" pitchFamily="18" charset="0"/>
            </a:endParaRPr>
          </a:p>
          <a:p>
            <a:pPr lvl="0"/>
            <a:r>
              <a:rPr lang="en-US" sz="1800" dirty="0" smtClean="0">
                <a:latin typeface="Times New Roman" pitchFamily="18" charset="0"/>
                <a:cs typeface="Times New Roman" pitchFamily="18" charset="0"/>
              </a:rPr>
              <a:t>To assess the existing status of the labor rooms available in the PHC with respect to dimensions and cleanliness and maintenance activities.</a:t>
            </a:r>
          </a:p>
          <a:p>
            <a:pPr lvl="0"/>
            <a:r>
              <a:rPr lang="en-US" sz="1800" dirty="0" smtClean="0">
                <a:latin typeface="Times New Roman" pitchFamily="18" charset="0"/>
                <a:cs typeface="Times New Roman" pitchFamily="18" charset="0"/>
              </a:rPr>
              <a:t>To assess the existing status of the </a:t>
            </a:r>
            <a:r>
              <a:rPr lang="en-US" sz="1800" dirty="0" err="1" smtClean="0">
                <a:latin typeface="Times New Roman" pitchFamily="18" charset="0"/>
                <a:cs typeface="Times New Roman" pitchFamily="18" charset="0"/>
              </a:rPr>
              <a:t>labour</a:t>
            </a:r>
            <a:r>
              <a:rPr lang="en-US" sz="1800" dirty="0" smtClean="0">
                <a:latin typeface="Times New Roman" pitchFamily="18" charset="0"/>
                <a:cs typeface="Times New Roman" pitchFamily="18" charset="0"/>
              </a:rPr>
              <a:t> rooms available in the PHC with respect to practices to prevent cross infection.</a:t>
            </a:r>
          </a:p>
          <a:p>
            <a:pPr lvl="0"/>
            <a:r>
              <a:rPr lang="en-US" sz="1800" dirty="0" smtClean="0">
                <a:latin typeface="Times New Roman" pitchFamily="18" charset="0"/>
                <a:cs typeface="Times New Roman" pitchFamily="18" charset="0"/>
              </a:rPr>
              <a:t>To assess the existing status of the </a:t>
            </a:r>
            <a:r>
              <a:rPr lang="en-US" sz="1800" dirty="0" err="1" smtClean="0">
                <a:latin typeface="Times New Roman" pitchFamily="18" charset="0"/>
                <a:cs typeface="Times New Roman" pitchFamily="18" charset="0"/>
              </a:rPr>
              <a:t>labour</a:t>
            </a:r>
            <a:r>
              <a:rPr lang="en-US" sz="1800" dirty="0" smtClean="0">
                <a:latin typeface="Times New Roman" pitchFamily="18" charset="0"/>
                <a:cs typeface="Times New Roman" pitchFamily="18" charset="0"/>
              </a:rPr>
              <a:t> rooms available in the PHC with respect to preparedness of </a:t>
            </a:r>
            <a:r>
              <a:rPr lang="en-US" sz="1800" dirty="0" err="1" smtClean="0">
                <a:latin typeface="Times New Roman" pitchFamily="18" charset="0"/>
                <a:cs typeface="Times New Roman" pitchFamily="18" charset="0"/>
              </a:rPr>
              <a:t>labour</a:t>
            </a:r>
            <a:r>
              <a:rPr lang="en-US" sz="1800" dirty="0" smtClean="0">
                <a:latin typeface="Times New Roman" pitchFamily="18" charset="0"/>
                <a:cs typeface="Times New Roman" pitchFamily="18" charset="0"/>
              </a:rPr>
              <a:t> rooms to handle septic and infected deliveries.</a:t>
            </a:r>
          </a:p>
          <a:p>
            <a:pPr lvl="0"/>
            <a:r>
              <a:rPr lang="en-US" sz="1800" dirty="0" smtClean="0">
                <a:latin typeface="Times New Roman" pitchFamily="18" charset="0"/>
                <a:cs typeface="Times New Roman" pitchFamily="18" charset="0"/>
              </a:rPr>
              <a:t>To assess the existing status of the newborn care corners in </a:t>
            </a:r>
            <a:r>
              <a:rPr lang="en-US" sz="1800" dirty="0" err="1" smtClean="0">
                <a:latin typeface="Times New Roman" pitchFamily="18" charset="0"/>
                <a:cs typeface="Times New Roman" pitchFamily="18" charset="0"/>
              </a:rPr>
              <a:t>labour</a:t>
            </a:r>
            <a:r>
              <a:rPr lang="en-US" sz="1800" dirty="0" smtClean="0">
                <a:latin typeface="Times New Roman" pitchFamily="18" charset="0"/>
                <a:cs typeface="Times New Roman" pitchFamily="18" charset="0"/>
              </a:rPr>
              <a:t> rooms available in the PHC.</a:t>
            </a:r>
          </a:p>
          <a:p>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1822</TotalTime>
  <Words>1194</Words>
  <Application>Microsoft Office PowerPoint</Application>
  <PresentationFormat>On-screen Show (4:3)</PresentationFormat>
  <Paragraphs>168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Assessment of Labour rooms of PHCs in District Rampur, UP based on Indian Public Health Standards</vt:lpstr>
      <vt:lpstr>ORGANIZATIONAL PROFILE- IHAT</vt:lpstr>
      <vt:lpstr>Slide 3</vt:lpstr>
      <vt:lpstr>RMNCH+A Program </vt:lpstr>
      <vt:lpstr>SITUATIONAL ANALYSIS</vt:lpstr>
      <vt:lpstr>DISTRICT RAMPUR</vt:lpstr>
      <vt:lpstr>Assessment of labour rooms of PHCs in district Rampur ,U.P based on Indian Public Health Standards</vt:lpstr>
      <vt:lpstr>Slide 8</vt:lpstr>
      <vt:lpstr>OBJECTIVES</vt:lpstr>
      <vt:lpstr>Slide 10</vt:lpstr>
      <vt:lpstr>FINDINGS</vt:lpstr>
      <vt:lpstr>Slide 12</vt:lpstr>
      <vt:lpstr>Slide 13</vt:lpstr>
      <vt:lpstr>Slide 14</vt:lpstr>
      <vt:lpstr>Good practices</vt:lpstr>
      <vt:lpstr>Slide 16</vt:lpstr>
      <vt:lpstr>Practices requiring improvement</vt:lpstr>
      <vt:lpstr>RECOMMENDATIONS </vt:lpstr>
      <vt:lpstr>Limitations of study</vt:lpstr>
      <vt:lpstr>CONCLUSION</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LABOUR ROOMS OF COMMUNITY HEALTH CENTRES IN DISTRICT RAMPUR,UP BASED ON INDIAN PUBLIC HEALTH STANDARDS</dc:title>
  <dc:creator>Kalpana</dc:creator>
  <cp:lastModifiedBy>Kalpana</cp:lastModifiedBy>
  <cp:revision>109</cp:revision>
  <dcterms:created xsi:type="dcterms:W3CDTF">2006-08-16T00:00:00Z</dcterms:created>
  <dcterms:modified xsi:type="dcterms:W3CDTF">2015-05-16T05:52:50Z</dcterms:modified>
</cp:coreProperties>
</file>