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5" r:id="rId5"/>
    <p:sldId id="276" r:id="rId6"/>
    <p:sldId id="277"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4" r:id="rId22"/>
    <p:sldId id="273"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krishna\Desktop\New%20Microsoft%20Excel%20Worksheet.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krishna\Desktop\New%20Microsoft%20Excel%20Worksheet.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krishna\Desktop\New%20Microsoft%20Excel%20Worksheet.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krishna\Desktop\New%20Microsoft%20Excel%20Worksheet.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krishna\Desktop\New%20Microsoft%20Excel%20Worksheet.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krishna\Desktop\New%20Microsoft%20Excel%20Worksheet.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krishna\Desktop\New%20Microsoft%20Excel%20Worksheet.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krishna\Desktop\New%20Microsoft%20Excel%20Worksheet.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krishna\Desktop\New%20Microsoft%20Excel%20Worksheet.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krishna\Desktop\New%20Microsoft%20Excel%20Workshee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krishna\Desktop\New%20Microsoft%20Excel%20Workshee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krishna\Desktop\New%20Microsoft%20Excel%20Workshee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krishna\Desktop\New%20Microsoft%20Excel%20Workshee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krishna\Desktop\New%20Microsoft%20Excel%20Workshee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krishna\Desktop\New%20Microsoft%20Excel%20Workshee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krishna\Desktop\New%20Microsoft%20Excel%20Workshee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krishna\Desktop\New%20Microsoft%20Excel%20Worksheet.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krishna\Desktop\New%20Microsoft%20Excel%20Worksh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Sheet1!$B$7</c:f>
              <c:strCache>
                <c:ptCount val="1"/>
                <c:pt idx="0">
                  <c:v>Team A</c:v>
                </c:pt>
              </c:strCache>
            </c:strRef>
          </c:tx>
          <c:explosion val="25"/>
          <c:dPt>
            <c:idx val="0"/>
            <c:bubble3D val="0"/>
            <c:explosion val="0"/>
          </c:dPt>
          <c:dLbls>
            <c:showLegendKey val="0"/>
            <c:showVal val="0"/>
            <c:showCatName val="0"/>
            <c:showSerName val="0"/>
            <c:showPercent val="1"/>
            <c:showBubbleSize val="0"/>
            <c:showLeaderLines val="1"/>
          </c:dLbls>
          <c:cat>
            <c:strRef>
              <c:f>Sheet1!$A$8:$A$9</c:f>
              <c:strCache>
                <c:ptCount val="2"/>
                <c:pt idx="0">
                  <c:v>They Know</c:v>
                </c:pt>
                <c:pt idx="1">
                  <c:v>They don't know</c:v>
                </c:pt>
              </c:strCache>
            </c:strRef>
          </c:cat>
          <c:val>
            <c:numRef>
              <c:f>Sheet1!$B$8:$B$9</c:f>
              <c:numCache>
                <c:formatCode>General</c:formatCode>
                <c:ptCount val="2"/>
                <c:pt idx="0">
                  <c:v>31</c:v>
                </c:pt>
                <c:pt idx="1">
                  <c:v>19</c:v>
                </c:pt>
              </c:numCache>
            </c:numRef>
          </c:val>
        </c:ser>
        <c:dLbls>
          <c:showLegendKey val="0"/>
          <c:showVal val="0"/>
          <c:showCatName val="0"/>
          <c:showSerName val="0"/>
          <c:showPercent val="1"/>
          <c:showBubbleSize val="0"/>
          <c:showLeaderLines val="1"/>
        </c:dLbls>
      </c:pie3DChart>
    </c:plotArea>
    <c:legend>
      <c:legendPos val="t"/>
      <c:layout/>
      <c:overlay val="0"/>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Sheet1!$B$64</c:f>
              <c:strCache>
                <c:ptCount val="1"/>
                <c:pt idx="0">
                  <c:v>Team B</c:v>
                </c:pt>
              </c:strCache>
            </c:strRef>
          </c:tx>
          <c:explosion val="25"/>
          <c:dLbls>
            <c:showLegendKey val="0"/>
            <c:showVal val="0"/>
            <c:showCatName val="0"/>
            <c:showSerName val="0"/>
            <c:showPercent val="1"/>
            <c:showBubbleSize val="0"/>
            <c:showLeaderLines val="1"/>
          </c:dLbls>
          <c:cat>
            <c:strRef>
              <c:f>Sheet1!$A$65:$A$66</c:f>
              <c:strCache>
                <c:ptCount val="2"/>
                <c:pt idx="0">
                  <c:v>favoral response</c:v>
                </c:pt>
                <c:pt idx="1">
                  <c:v>Unfavorable response</c:v>
                </c:pt>
              </c:strCache>
            </c:strRef>
          </c:cat>
          <c:val>
            <c:numRef>
              <c:f>Sheet1!$B$65:$B$66</c:f>
              <c:numCache>
                <c:formatCode>General</c:formatCode>
                <c:ptCount val="2"/>
                <c:pt idx="0">
                  <c:v>38</c:v>
                </c:pt>
                <c:pt idx="1">
                  <c:v>12</c:v>
                </c:pt>
              </c:numCache>
            </c:numRef>
          </c:val>
        </c:ser>
        <c:dLbls>
          <c:showLegendKey val="0"/>
          <c:showVal val="0"/>
          <c:showCatName val="0"/>
          <c:showSerName val="0"/>
          <c:showPercent val="1"/>
          <c:showBubbleSize val="0"/>
          <c:showLeaderLines val="1"/>
        </c:dLbls>
      </c:pie3DChart>
    </c:plotArea>
    <c:legend>
      <c:legendPos val="t"/>
      <c:layout/>
      <c:overlay val="0"/>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4752997601918467"/>
          <c:y val="6.2221433743365202E-2"/>
        </c:manualLayout>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Sheet1!$B$72</c:f>
              <c:strCache>
                <c:ptCount val="1"/>
                <c:pt idx="0">
                  <c:v>Team A</c:v>
                </c:pt>
              </c:strCache>
            </c:strRef>
          </c:tx>
          <c:explosion val="25"/>
          <c:dLbls>
            <c:showLegendKey val="0"/>
            <c:showVal val="0"/>
            <c:showCatName val="0"/>
            <c:showSerName val="0"/>
            <c:showPercent val="1"/>
            <c:showBubbleSize val="0"/>
            <c:showLeaderLines val="1"/>
          </c:dLbls>
          <c:cat>
            <c:strRef>
              <c:f>Sheet1!$A$73:$A$74</c:f>
              <c:strCache>
                <c:ptCount val="2"/>
                <c:pt idx="0">
                  <c:v>favoral response</c:v>
                </c:pt>
                <c:pt idx="1">
                  <c:v>Unfavorable response</c:v>
                </c:pt>
              </c:strCache>
            </c:strRef>
          </c:cat>
          <c:val>
            <c:numRef>
              <c:f>Sheet1!$B$73:$B$74</c:f>
              <c:numCache>
                <c:formatCode>General</c:formatCode>
                <c:ptCount val="2"/>
                <c:pt idx="0">
                  <c:v>49</c:v>
                </c:pt>
                <c:pt idx="1">
                  <c:v>11</c:v>
                </c:pt>
              </c:numCache>
            </c:numRef>
          </c:val>
        </c:ser>
        <c:dLbls>
          <c:showLegendKey val="0"/>
          <c:showVal val="0"/>
          <c:showCatName val="0"/>
          <c:showSerName val="0"/>
          <c:showPercent val="1"/>
          <c:showBubbleSize val="0"/>
          <c:showLeaderLines val="1"/>
        </c:dLbls>
      </c:pie3DChart>
    </c:plotArea>
    <c:legend>
      <c:legendPos val="t"/>
      <c:layout/>
      <c:overlay val="0"/>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Sheet1!$B$78</c:f>
              <c:strCache>
                <c:ptCount val="1"/>
                <c:pt idx="0">
                  <c:v>Team B</c:v>
                </c:pt>
              </c:strCache>
            </c:strRef>
          </c:tx>
          <c:explosion val="25"/>
          <c:dLbls>
            <c:showLegendKey val="0"/>
            <c:showVal val="0"/>
            <c:showCatName val="0"/>
            <c:showSerName val="0"/>
            <c:showPercent val="1"/>
            <c:showBubbleSize val="0"/>
            <c:showLeaderLines val="1"/>
          </c:dLbls>
          <c:cat>
            <c:strRef>
              <c:f>Sheet1!$A$79:$A$80</c:f>
              <c:strCache>
                <c:ptCount val="2"/>
                <c:pt idx="0">
                  <c:v>favoral response</c:v>
                </c:pt>
                <c:pt idx="1">
                  <c:v>Unfavorable response</c:v>
                </c:pt>
              </c:strCache>
            </c:strRef>
          </c:cat>
          <c:val>
            <c:numRef>
              <c:f>Sheet1!$B$79:$B$80</c:f>
              <c:numCache>
                <c:formatCode>General</c:formatCode>
                <c:ptCount val="2"/>
                <c:pt idx="0">
                  <c:v>30</c:v>
                </c:pt>
                <c:pt idx="1">
                  <c:v>20</c:v>
                </c:pt>
              </c:numCache>
            </c:numRef>
          </c:val>
        </c:ser>
        <c:dLbls>
          <c:showLegendKey val="0"/>
          <c:showVal val="0"/>
          <c:showCatName val="0"/>
          <c:showSerName val="0"/>
          <c:showPercent val="1"/>
          <c:showBubbleSize val="0"/>
          <c:showLeaderLines val="1"/>
        </c:dLbls>
      </c:pie3DChart>
    </c:plotArea>
    <c:legend>
      <c:legendPos val="t"/>
      <c:layout/>
      <c:overlay val="0"/>
    </c:legend>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Sheet1!$B$85</c:f>
              <c:strCache>
                <c:ptCount val="1"/>
                <c:pt idx="0">
                  <c:v>Team A</c:v>
                </c:pt>
              </c:strCache>
            </c:strRef>
          </c:tx>
          <c:explosion val="25"/>
          <c:dLbls>
            <c:showLegendKey val="0"/>
            <c:showVal val="0"/>
            <c:showCatName val="0"/>
            <c:showSerName val="0"/>
            <c:showPercent val="1"/>
            <c:showBubbleSize val="0"/>
            <c:showLeaderLines val="1"/>
          </c:dLbls>
          <c:cat>
            <c:strRef>
              <c:f>Sheet1!$A$86:$A$87</c:f>
              <c:strCache>
                <c:ptCount val="2"/>
                <c:pt idx="0">
                  <c:v>favoral response</c:v>
                </c:pt>
                <c:pt idx="1">
                  <c:v>Unfavorable response</c:v>
                </c:pt>
              </c:strCache>
            </c:strRef>
          </c:cat>
          <c:val>
            <c:numRef>
              <c:f>Sheet1!$B$86:$B$87</c:f>
              <c:numCache>
                <c:formatCode>General</c:formatCode>
                <c:ptCount val="2"/>
                <c:pt idx="0">
                  <c:v>44</c:v>
                </c:pt>
                <c:pt idx="1">
                  <c:v>6</c:v>
                </c:pt>
              </c:numCache>
            </c:numRef>
          </c:val>
        </c:ser>
        <c:dLbls>
          <c:showLegendKey val="0"/>
          <c:showVal val="0"/>
          <c:showCatName val="0"/>
          <c:showSerName val="0"/>
          <c:showPercent val="1"/>
          <c:showBubbleSize val="0"/>
          <c:showLeaderLines val="1"/>
        </c:dLbls>
      </c:pie3DChart>
    </c:plotArea>
    <c:legend>
      <c:legendPos val="t"/>
      <c:layout/>
      <c:overlay val="0"/>
    </c:legend>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Sheet1!$B$91</c:f>
              <c:strCache>
                <c:ptCount val="1"/>
                <c:pt idx="0">
                  <c:v>Team B</c:v>
                </c:pt>
              </c:strCache>
            </c:strRef>
          </c:tx>
          <c:explosion val="25"/>
          <c:dLbls>
            <c:showLegendKey val="0"/>
            <c:showVal val="0"/>
            <c:showCatName val="0"/>
            <c:showSerName val="0"/>
            <c:showPercent val="1"/>
            <c:showBubbleSize val="0"/>
            <c:showLeaderLines val="1"/>
          </c:dLbls>
          <c:cat>
            <c:strRef>
              <c:f>Sheet1!$A$92:$A$93</c:f>
              <c:strCache>
                <c:ptCount val="2"/>
                <c:pt idx="0">
                  <c:v>favoral response</c:v>
                </c:pt>
                <c:pt idx="1">
                  <c:v>Unfavorable response</c:v>
                </c:pt>
              </c:strCache>
            </c:strRef>
          </c:cat>
          <c:val>
            <c:numRef>
              <c:f>Sheet1!$B$92:$B$93</c:f>
              <c:numCache>
                <c:formatCode>General</c:formatCode>
                <c:ptCount val="2"/>
                <c:pt idx="0">
                  <c:v>32</c:v>
                </c:pt>
                <c:pt idx="1">
                  <c:v>18</c:v>
                </c:pt>
              </c:numCache>
            </c:numRef>
          </c:val>
        </c:ser>
        <c:dLbls>
          <c:showLegendKey val="0"/>
          <c:showVal val="0"/>
          <c:showCatName val="0"/>
          <c:showSerName val="0"/>
          <c:showPercent val="1"/>
          <c:showBubbleSize val="0"/>
          <c:showLeaderLines val="1"/>
        </c:dLbls>
      </c:pie3DChart>
    </c:plotArea>
    <c:legend>
      <c:legendPos val="t"/>
      <c:layout>
        <c:manualLayout>
          <c:xMode val="edge"/>
          <c:yMode val="edge"/>
          <c:x val="0.23862657411725974"/>
          <c:y val="0.19895097858530394"/>
          <c:w val="0.52274645982840995"/>
          <c:h val="0.1865258368127713"/>
        </c:manualLayout>
      </c:layout>
      <c:overlay val="0"/>
    </c:legend>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Sheet1!$B$98</c:f>
              <c:strCache>
                <c:ptCount val="1"/>
                <c:pt idx="0">
                  <c:v>Team A</c:v>
                </c:pt>
              </c:strCache>
            </c:strRef>
          </c:tx>
          <c:explosion val="25"/>
          <c:dLbls>
            <c:showLegendKey val="0"/>
            <c:showVal val="0"/>
            <c:showCatName val="0"/>
            <c:showSerName val="0"/>
            <c:showPercent val="1"/>
            <c:showBubbleSize val="0"/>
            <c:showLeaderLines val="1"/>
          </c:dLbls>
          <c:cat>
            <c:strRef>
              <c:f>Sheet1!$A$99:$A$100</c:f>
              <c:strCache>
                <c:ptCount val="2"/>
                <c:pt idx="0">
                  <c:v>favoral response</c:v>
                </c:pt>
                <c:pt idx="1">
                  <c:v>Unfavorable response</c:v>
                </c:pt>
              </c:strCache>
            </c:strRef>
          </c:cat>
          <c:val>
            <c:numRef>
              <c:f>Sheet1!$B$99:$B$100</c:f>
              <c:numCache>
                <c:formatCode>General</c:formatCode>
                <c:ptCount val="2"/>
                <c:pt idx="0">
                  <c:v>46</c:v>
                </c:pt>
                <c:pt idx="1">
                  <c:v>4</c:v>
                </c:pt>
              </c:numCache>
            </c:numRef>
          </c:val>
        </c:ser>
        <c:dLbls>
          <c:showLegendKey val="0"/>
          <c:showVal val="0"/>
          <c:showCatName val="0"/>
          <c:showSerName val="0"/>
          <c:showPercent val="1"/>
          <c:showBubbleSize val="0"/>
          <c:showLeaderLines val="1"/>
        </c:dLbls>
      </c:pie3DChart>
    </c:plotArea>
    <c:legend>
      <c:legendPos val="t"/>
      <c:layout/>
      <c:overlay val="0"/>
    </c:legend>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Sheet1!$B$104</c:f>
              <c:strCache>
                <c:ptCount val="1"/>
                <c:pt idx="0">
                  <c:v>Team B</c:v>
                </c:pt>
              </c:strCache>
            </c:strRef>
          </c:tx>
          <c:explosion val="25"/>
          <c:dLbls>
            <c:showLegendKey val="0"/>
            <c:showVal val="0"/>
            <c:showCatName val="0"/>
            <c:showSerName val="0"/>
            <c:showPercent val="1"/>
            <c:showBubbleSize val="0"/>
            <c:showLeaderLines val="1"/>
          </c:dLbls>
          <c:cat>
            <c:strRef>
              <c:f>Sheet1!$A$105:$A$106</c:f>
              <c:strCache>
                <c:ptCount val="2"/>
                <c:pt idx="0">
                  <c:v>favoral response</c:v>
                </c:pt>
                <c:pt idx="1">
                  <c:v>Unfavorable response</c:v>
                </c:pt>
              </c:strCache>
            </c:strRef>
          </c:cat>
          <c:val>
            <c:numRef>
              <c:f>Sheet1!$B$105:$B$106</c:f>
              <c:numCache>
                <c:formatCode>General</c:formatCode>
                <c:ptCount val="2"/>
                <c:pt idx="0">
                  <c:v>34</c:v>
                </c:pt>
                <c:pt idx="1">
                  <c:v>16</c:v>
                </c:pt>
              </c:numCache>
            </c:numRef>
          </c:val>
        </c:ser>
        <c:dLbls>
          <c:showLegendKey val="0"/>
          <c:showVal val="0"/>
          <c:showCatName val="0"/>
          <c:showSerName val="0"/>
          <c:showPercent val="1"/>
          <c:showBubbleSize val="0"/>
          <c:showLeaderLines val="1"/>
        </c:dLbls>
      </c:pie3DChart>
    </c:plotArea>
    <c:legend>
      <c:legendPos val="t"/>
      <c:layout/>
      <c:overlay val="0"/>
    </c:legend>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IN"/>
              <a:t>Team</a:t>
            </a:r>
            <a:r>
              <a:rPr lang="en-IN" baseline="0"/>
              <a:t> A Results</a:t>
            </a:r>
            <a:endParaRPr lang="en-IN"/>
          </a:p>
        </c:rich>
      </c:tx>
      <c:layout>
        <c:manualLayout>
          <c:xMode val="edge"/>
          <c:yMode val="edge"/>
          <c:x val="0.33249999999999996"/>
          <c:y val="2.7777777777777776E-2"/>
        </c:manualLayout>
      </c:layout>
      <c:overlay val="0"/>
    </c:title>
    <c:autoTitleDeleted val="0"/>
    <c:plotArea>
      <c:layout>
        <c:manualLayout>
          <c:layoutTarget val="inner"/>
          <c:xMode val="edge"/>
          <c:yMode val="edge"/>
          <c:x val="3.8080101098473804E-2"/>
          <c:y val="0.13620995129899346"/>
          <c:w val="0.82236026052299016"/>
          <c:h val="0.8057744079707716"/>
        </c:manualLayout>
      </c:layout>
      <c:barChart>
        <c:barDir val="col"/>
        <c:grouping val="clustered"/>
        <c:varyColors val="0"/>
        <c:ser>
          <c:idx val="0"/>
          <c:order val="0"/>
          <c:tx>
            <c:strRef>
              <c:f>Sheet1!$E$114</c:f>
              <c:strCache>
                <c:ptCount val="1"/>
                <c:pt idx="0">
                  <c:v>favorable</c:v>
                </c:pt>
              </c:strCache>
            </c:strRef>
          </c:tx>
          <c:invertIfNegative val="0"/>
          <c:val>
            <c:numRef>
              <c:f>Sheet1!$E$115:$E$122</c:f>
              <c:numCache>
                <c:formatCode>General</c:formatCode>
                <c:ptCount val="8"/>
                <c:pt idx="0">
                  <c:v>62</c:v>
                </c:pt>
                <c:pt idx="1">
                  <c:v>92</c:v>
                </c:pt>
                <c:pt idx="2">
                  <c:v>80</c:v>
                </c:pt>
                <c:pt idx="3">
                  <c:v>68</c:v>
                </c:pt>
                <c:pt idx="4">
                  <c:v>94</c:v>
                </c:pt>
                <c:pt idx="5">
                  <c:v>98</c:v>
                </c:pt>
                <c:pt idx="6">
                  <c:v>88</c:v>
                </c:pt>
                <c:pt idx="7">
                  <c:v>92</c:v>
                </c:pt>
              </c:numCache>
            </c:numRef>
          </c:val>
        </c:ser>
        <c:ser>
          <c:idx val="1"/>
          <c:order val="1"/>
          <c:tx>
            <c:strRef>
              <c:f>Sheet1!$F$114</c:f>
              <c:strCache>
                <c:ptCount val="1"/>
                <c:pt idx="0">
                  <c:v>unfavorable</c:v>
                </c:pt>
              </c:strCache>
            </c:strRef>
          </c:tx>
          <c:invertIfNegative val="0"/>
          <c:val>
            <c:numRef>
              <c:f>Sheet1!$F$115:$F$122</c:f>
              <c:numCache>
                <c:formatCode>General</c:formatCode>
                <c:ptCount val="8"/>
                <c:pt idx="0">
                  <c:v>38</c:v>
                </c:pt>
                <c:pt idx="1">
                  <c:v>8</c:v>
                </c:pt>
                <c:pt idx="2">
                  <c:v>20</c:v>
                </c:pt>
                <c:pt idx="3">
                  <c:v>32</c:v>
                </c:pt>
                <c:pt idx="4">
                  <c:v>6</c:v>
                </c:pt>
                <c:pt idx="5">
                  <c:v>22</c:v>
                </c:pt>
                <c:pt idx="6">
                  <c:v>12</c:v>
                </c:pt>
                <c:pt idx="7">
                  <c:v>8</c:v>
                </c:pt>
              </c:numCache>
            </c:numRef>
          </c:val>
        </c:ser>
        <c:dLbls>
          <c:showLegendKey val="0"/>
          <c:showVal val="0"/>
          <c:showCatName val="0"/>
          <c:showSerName val="0"/>
          <c:showPercent val="0"/>
          <c:showBubbleSize val="0"/>
        </c:dLbls>
        <c:gapWidth val="150"/>
        <c:axId val="84446592"/>
        <c:axId val="84669952"/>
      </c:barChart>
      <c:catAx>
        <c:axId val="84446592"/>
        <c:scaling>
          <c:orientation val="minMax"/>
        </c:scaling>
        <c:delete val="0"/>
        <c:axPos val="b"/>
        <c:majorTickMark val="out"/>
        <c:minorTickMark val="none"/>
        <c:tickLblPos val="nextTo"/>
        <c:crossAx val="84669952"/>
        <c:crosses val="autoZero"/>
        <c:auto val="1"/>
        <c:lblAlgn val="ctr"/>
        <c:lblOffset val="100"/>
        <c:noMultiLvlLbl val="0"/>
      </c:catAx>
      <c:valAx>
        <c:axId val="84669952"/>
        <c:scaling>
          <c:orientation val="minMax"/>
        </c:scaling>
        <c:delete val="0"/>
        <c:axPos val="l"/>
        <c:majorGridlines/>
        <c:numFmt formatCode="General" sourceLinked="1"/>
        <c:majorTickMark val="out"/>
        <c:minorTickMark val="none"/>
        <c:tickLblPos val="nextTo"/>
        <c:crossAx val="8444659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IN"/>
              <a:t>Team</a:t>
            </a:r>
            <a:r>
              <a:rPr lang="en-IN" baseline="0"/>
              <a:t> A Results</a:t>
            </a:r>
            <a:endParaRPr lang="en-IN"/>
          </a:p>
        </c:rich>
      </c:tx>
      <c:layout>
        <c:manualLayout>
          <c:xMode val="edge"/>
          <c:yMode val="edge"/>
          <c:x val="0.33249999999999996"/>
          <c:y val="2.7777777777777776E-2"/>
        </c:manualLayout>
      </c:layout>
      <c:overlay val="0"/>
    </c:title>
    <c:autoTitleDeleted val="0"/>
    <c:plotArea>
      <c:layout/>
      <c:barChart>
        <c:barDir val="col"/>
        <c:grouping val="clustered"/>
        <c:varyColors val="0"/>
        <c:ser>
          <c:idx val="0"/>
          <c:order val="0"/>
          <c:tx>
            <c:strRef>
              <c:f>Sheet1!$E$114</c:f>
              <c:strCache>
                <c:ptCount val="1"/>
                <c:pt idx="0">
                  <c:v>favorable</c:v>
                </c:pt>
              </c:strCache>
            </c:strRef>
          </c:tx>
          <c:invertIfNegative val="0"/>
          <c:val>
            <c:numRef>
              <c:f>Sheet1!$E$115:$E$122</c:f>
              <c:numCache>
                <c:formatCode>General</c:formatCode>
                <c:ptCount val="8"/>
                <c:pt idx="0">
                  <c:v>62</c:v>
                </c:pt>
                <c:pt idx="1">
                  <c:v>92</c:v>
                </c:pt>
                <c:pt idx="2">
                  <c:v>80</c:v>
                </c:pt>
                <c:pt idx="3">
                  <c:v>68</c:v>
                </c:pt>
                <c:pt idx="4">
                  <c:v>94</c:v>
                </c:pt>
                <c:pt idx="5">
                  <c:v>98</c:v>
                </c:pt>
                <c:pt idx="6">
                  <c:v>88</c:v>
                </c:pt>
                <c:pt idx="7">
                  <c:v>92</c:v>
                </c:pt>
              </c:numCache>
            </c:numRef>
          </c:val>
        </c:ser>
        <c:ser>
          <c:idx val="1"/>
          <c:order val="1"/>
          <c:tx>
            <c:strRef>
              <c:f>Sheet1!$F$114</c:f>
              <c:strCache>
                <c:ptCount val="1"/>
                <c:pt idx="0">
                  <c:v>unfavorable</c:v>
                </c:pt>
              </c:strCache>
            </c:strRef>
          </c:tx>
          <c:invertIfNegative val="0"/>
          <c:val>
            <c:numRef>
              <c:f>Sheet1!$F$115:$F$122</c:f>
              <c:numCache>
                <c:formatCode>General</c:formatCode>
                <c:ptCount val="8"/>
                <c:pt idx="0">
                  <c:v>38</c:v>
                </c:pt>
                <c:pt idx="1">
                  <c:v>8</c:v>
                </c:pt>
                <c:pt idx="2">
                  <c:v>20</c:v>
                </c:pt>
                <c:pt idx="3">
                  <c:v>32</c:v>
                </c:pt>
                <c:pt idx="4">
                  <c:v>6</c:v>
                </c:pt>
                <c:pt idx="5">
                  <c:v>22</c:v>
                </c:pt>
                <c:pt idx="6">
                  <c:v>12</c:v>
                </c:pt>
                <c:pt idx="7">
                  <c:v>8</c:v>
                </c:pt>
              </c:numCache>
            </c:numRef>
          </c:val>
        </c:ser>
        <c:dLbls>
          <c:showLegendKey val="0"/>
          <c:showVal val="0"/>
          <c:showCatName val="0"/>
          <c:showSerName val="0"/>
          <c:showPercent val="0"/>
          <c:showBubbleSize val="0"/>
        </c:dLbls>
        <c:gapWidth val="150"/>
        <c:axId val="88053632"/>
        <c:axId val="88064768"/>
      </c:barChart>
      <c:catAx>
        <c:axId val="88053632"/>
        <c:scaling>
          <c:orientation val="minMax"/>
        </c:scaling>
        <c:delete val="0"/>
        <c:axPos val="b"/>
        <c:majorTickMark val="out"/>
        <c:minorTickMark val="none"/>
        <c:tickLblPos val="nextTo"/>
        <c:crossAx val="88064768"/>
        <c:crosses val="autoZero"/>
        <c:auto val="1"/>
        <c:lblAlgn val="ctr"/>
        <c:lblOffset val="100"/>
        <c:noMultiLvlLbl val="0"/>
      </c:catAx>
      <c:valAx>
        <c:axId val="88064768"/>
        <c:scaling>
          <c:orientation val="minMax"/>
        </c:scaling>
        <c:delete val="0"/>
        <c:axPos val="l"/>
        <c:majorGridlines/>
        <c:numFmt formatCode="General" sourceLinked="1"/>
        <c:majorTickMark val="out"/>
        <c:minorTickMark val="none"/>
        <c:tickLblPos val="nextTo"/>
        <c:crossAx val="8805363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19913910761154854"/>
          <c:y val="0"/>
        </c:manualLayout>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0.11265946407861809"/>
          <c:y val="0.35818592046201059"/>
          <c:w val="0.7746810718427638"/>
          <c:h val="0.5488289620316168"/>
        </c:manualLayout>
      </c:layout>
      <c:pie3DChart>
        <c:varyColors val="1"/>
        <c:ser>
          <c:idx val="0"/>
          <c:order val="0"/>
          <c:tx>
            <c:strRef>
              <c:f>Sheet1!$B$2</c:f>
              <c:strCache>
                <c:ptCount val="1"/>
                <c:pt idx="0">
                  <c:v>Team B</c:v>
                </c:pt>
              </c:strCache>
            </c:strRef>
          </c:tx>
          <c:dPt>
            <c:idx val="0"/>
            <c:bubble3D val="0"/>
            <c:explosion val="25"/>
          </c:dPt>
          <c:dLbls>
            <c:showLegendKey val="0"/>
            <c:showVal val="0"/>
            <c:showCatName val="0"/>
            <c:showSerName val="0"/>
            <c:showPercent val="1"/>
            <c:showBubbleSize val="0"/>
            <c:showLeaderLines val="1"/>
          </c:dLbls>
          <c:cat>
            <c:strRef>
              <c:f>Sheet1!$A$3:$A$4</c:f>
              <c:strCache>
                <c:ptCount val="2"/>
                <c:pt idx="0">
                  <c:v>They Know</c:v>
                </c:pt>
                <c:pt idx="1">
                  <c:v>They don't know</c:v>
                </c:pt>
              </c:strCache>
            </c:strRef>
          </c:cat>
          <c:val>
            <c:numRef>
              <c:f>Sheet1!$B$3:$B$4</c:f>
              <c:numCache>
                <c:formatCode>General</c:formatCode>
                <c:ptCount val="2"/>
                <c:pt idx="0">
                  <c:v>25</c:v>
                </c:pt>
                <c:pt idx="1">
                  <c:v>25</c:v>
                </c:pt>
              </c:numCache>
            </c:numRef>
          </c:val>
        </c:ser>
        <c:dLbls>
          <c:showLegendKey val="0"/>
          <c:showVal val="0"/>
          <c:showCatName val="0"/>
          <c:showSerName val="0"/>
          <c:showPercent val="1"/>
          <c:showBubbleSize val="0"/>
          <c:showLeaderLines val="1"/>
        </c:dLbls>
      </c:pie3DChart>
    </c:plotArea>
    <c:legend>
      <c:legendPos val="t"/>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Sheet1!$B$17</c:f>
              <c:strCache>
                <c:ptCount val="1"/>
                <c:pt idx="0">
                  <c:v>Team A</c:v>
                </c:pt>
              </c:strCache>
            </c:strRef>
          </c:tx>
          <c:explosion val="25"/>
          <c:dLbls>
            <c:showLegendKey val="0"/>
            <c:showVal val="0"/>
            <c:showCatName val="0"/>
            <c:showSerName val="0"/>
            <c:showPercent val="1"/>
            <c:showBubbleSize val="0"/>
            <c:showLeaderLines val="1"/>
          </c:dLbls>
          <c:cat>
            <c:strRef>
              <c:f>Sheet1!$A$18:$A$19</c:f>
              <c:strCache>
                <c:ptCount val="2"/>
                <c:pt idx="0">
                  <c:v>favoral response</c:v>
                </c:pt>
                <c:pt idx="1">
                  <c:v>Unfavorable response</c:v>
                </c:pt>
              </c:strCache>
            </c:strRef>
          </c:cat>
          <c:val>
            <c:numRef>
              <c:f>Sheet1!$B$18:$B$19</c:f>
              <c:numCache>
                <c:formatCode>General</c:formatCode>
                <c:ptCount val="2"/>
                <c:pt idx="0">
                  <c:v>46</c:v>
                </c:pt>
                <c:pt idx="1">
                  <c:v>4</c:v>
                </c:pt>
              </c:numCache>
            </c:numRef>
          </c:val>
        </c:ser>
        <c:dLbls>
          <c:showLegendKey val="0"/>
          <c:showVal val="0"/>
          <c:showCatName val="0"/>
          <c:showSerName val="0"/>
          <c:showPercent val="1"/>
          <c:showBubbleSize val="0"/>
          <c:showLeaderLines val="1"/>
        </c:dLbls>
      </c:pie3DChart>
    </c:plotArea>
    <c:legend>
      <c:legendPos val="t"/>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Sheet1!$B$23</c:f>
              <c:strCache>
                <c:ptCount val="1"/>
                <c:pt idx="0">
                  <c:v>Team B</c:v>
                </c:pt>
              </c:strCache>
            </c:strRef>
          </c:tx>
          <c:explosion val="25"/>
          <c:dLbls>
            <c:showLegendKey val="0"/>
            <c:showVal val="0"/>
            <c:showCatName val="0"/>
            <c:showSerName val="0"/>
            <c:showPercent val="1"/>
            <c:showBubbleSize val="0"/>
            <c:showLeaderLines val="1"/>
          </c:dLbls>
          <c:cat>
            <c:strRef>
              <c:f>Sheet1!$A$24:$A$25</c:f>
              <c:strCache>
                <c:ptCount val="2"/>
                <c:pt idx="0">
                  <c:v>favoral response</c:v>
                </c:pt>
                <c:pt idx="1">
                  <c:v>Unfavorable response</c:v>
                </c:pt>
              </c:strCache>
            </c:strRef>
          </c:cat>
          <c:val>
            <c:numRef>
              <c:f>Sheet1!$B$24:$B$25</c:f>
              <c:numCache>
                <c:formatCode>General</c:formatCode>
                <c:ptCount val="2"/>
                <c:pt idx="0">
                  <c:v>39</c:v>
                </c:pt>
                <c:pt idx="1">
                  <c:v>11</c:v>
                </c:pt>
              </c:numCache>
            </c:numRef>
          </c:val>
        </c:ser>
        <c:dLbls>
          <c:showLegendKey val="0"/>
          <c:showVal val="0"/>
          <c:showCatName val="0"/>
          <c:showSerName val="0"/>
          <c:showPercent val="1"/>
          <c:showBubbleSize val="0"/>
          <c:showLeaderLines val="1"/>
        </c:dLbls>
      </c:pie3DChart>
    </c:plotArea>
    <c:legend>
      <c:legendPos val="t"/>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Sheet1!$B$31</c:f>
              <c:strCache>
                <c:ptCount val="1"/>
                <c:pt idx="0">
                  <c:v>Team A</c:v>
                </c:pt>
              </c:strCache>
            </c:strRef>
          </c:tx>
          <c:explosion val="25"/>
          <c:dLbls>
            <c:showLegendKey val="0"/>
            <c:showVal val="0"/>
            <c:showCatName val="0"/>
            <c:showSerName val="0"/>
            <c:showPercent val="1"/>
            <c:showBubbleSize val="0"/>
            <c:showLeaderLines val="1"/>
          </c:dLbls>
          <c:cat>
            <c:strRef>
              <c:f>Sheet1!$A$32:$A$33</c:f>
              <c:strCache>
                <c:ptCount val="2"/>
                <c:pt idx="0">
                  <c:v>favoral response</c:v>
                </c:pt>
                <c:pt idx="1">
                  <c:v>Unfavorable response</c:v>
                </c:pt>
              </c:strCache>
            </c:strRef>
          </c:cat>
          <c:val>
            <c:numRef>
              <c:f>Sheet1!$B$32:$B$33</c:f>
              <c:numCache>
                <c:formatCode>General</c:formatCode>
                <c:ptCount val="2"/>
                <c:pt idx="0">
                  <c:v>40</c:v>
                </c:pt>
                <c:pt idx="1">
                  <c:v>10</c:v>
                </c:pt>
              </c:numCache>
            </c:numRef>
          </c:val>
        </c:ser>
        <c:dLbls>
          <c:showLegendKey val="0"/>
          <c:showVal val="0"/>
          <c:showCatName val="0"/>
          <c:showSerName val="0"/>
          <c:showPercent val="1"/>
          <c:showBubbleSize val="0"/>
          <c:showLeaderLines val="1"/>
        </c:dLbls>
      </c:pie3DChart>
    </c:plotArea>
    <c:legend>
      <c:legendPos val="t"/>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Sheet1!$B$37</c:f>
              <c:strCache>
                <c:ptCount val="1"/>
                <c:pt idx="0">
                  <c:v>Team B</c:v>
                </c:pt>
              </c:strCache>
            </c:strRef>
          </c:tx>
          <c:explosion val="15"/>
          <c:dLbls>
            <c:showLegendKey val="0"/>
            <c:showVal val="0"/>
            <c:showCatName val="0"/>
            <c:showSerName val="0"/>
            <c:showPercent val="1"/>
            <c:showBubbleSize val="0"/>
            <c:showLeaderLines val="1"/>
          </c:dLbls>
          <c:cat>
            <c:strRef>
              <c:f>Sheet1!$A$38:$A$39</c:f>
              <c:strCache>
                <c:ptCount val="2"/>
                <c:pt idx="0">
                  <c:v>favoral response</c:v>
                </c:pt>
                <c:pt idx="1">
                  <c:v>Unfavorable response</c:v>
                </c:pt>
              </c:strCache>
            </c:strRef>
          </c:cat>
          <c:val>
            <c:numRef>
              <c:f>Sheet1!$B$38:$B$39</c:f>
              <c:numCache>
                <c:formatCode>General</c:formatCode>
                <c:ptCount val="2"/>
                <c:pt idx="0">
                  <c:v>28</c:v>
                </c:pt>
                <c:pt idx="1">
                  <c:v>22</c:v>
                </c:pt>
              </c:numCache>
            </c:numRef>
          </c:val>
        </c:ser>
        <c:dLbls>
          <c:showLegendKey val="0"/>
          <c:showVal val="0"/>
          <c:showCatName val="0"/>
          <c:showSerName val="0"/>
          <c:showPercent val="1"/>
          <c:showBubbleSize val="0"/>
          <c:showLeaderLines val="1"/>
        </c:dLbls>
      </c:pie3DChart>
    </c:plotArea>
    <c:legend>
      <c:legendPos val="t"/>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Sheet1!$B$31</c:f>
              <c:strCache>
                <c:ptCount val="1"/>
                <c:pt idx="0">
                  <c:v>Team A</c:v>
                </c:pt>
              </c:strCache>
            </c:strRef>
          </c:tx>
          <c:explosion val="25"/>
          <c:dLbls>
            <c:showLegendKey val="0"/>
            <c:showVal val="0"/>
            <c:showCatName val="0"/>
            <c:showSerName val="0"/>
            <c:showPercent val="1"/>
            <c:showBubbleSize val="0"/>
            <c:showLeaderLines val="1"/>
          </c:dLbls>
          <c:cat>
            <c:strRef>
              <c:f>Sheet1!$A$32:$A$33</c:f>
              <c:strCache>
                <c:ptCount val="2"/>
                <c:pt idx="0">
                  <c:v>favoral response</c:v>
                </c:pt>
                <c:pt idx="1">
                  <c:v>Unfavorable response</c:v>
                </c:pt>
              </c:strCache>
            </c:strRef>
          </c:cat>
          <c:val>
            <c:numRef>
              <c:f>Sheet1!$B$32:$B$33</c:f>
              <c:numCache>
                <c:formatCode>General</c:formatCode>
                <c:ptCount val="2"/>
                <c:pt idx="0">
                  <c:v>40</c:v>
                </c:pt>
                <c:pt idx="1">
                  <c:v>10</c:v>
                </c:pt>
              </c:numCache>
            </c:numRef>
          </c:val>
        </c:ser>
        <c:dLbls>
          <c:showLegendKey val="0"/>
          <c:showVal val="0"/>
          <c:showCatName val="0"/>
          <c:showSerName val="0"/>
          <c:showPercent val="1"/>
          <c:showBubbleSize val="0"/>
          <c:showLeaderLines val="1"/>
        </c:dLbls>
      </c:pie3DChart>
    </c:plotArea>
    <c:legend>
      <c:legendPos val="t"/>
      <c:layout/>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Sheet1!$B$49</c:f>
              <c:strCache>
                <c:ptCount val="1"/>
                <c:pt idx="0">
                  <c:v>Team B</c:v>
                </c:pt>
              </c:strCache>
            </c:strRef>
          </c:tx>
          <c:explosion val="25"/>
          <c:dLbls>
            <c:showLegendKey val="0"/>
            <c:showVal val="0"/>
            <c:showCatName val="0"/>
            <c:showSerName val="0"/>
            <c:showPercent val="1"/>
            <c:showBubbleSize val="0"/>
            <c:showLeaderLines val="1"/>
          </c:dLbls>
          <c:cat>
            <c:strRef>
              <c:f>Sheet1!$A$50:$A$51</c:f>
              <c:strCache>
                <c:ptCount val="2"/>
                <c:pt idx="0">
                  <c:v>favoral response</c:v>
                </c:pt>
                <c:pt idx="1">
                  <c:v>Unfavorable response</c:v>
                </c:pt>
              </c:strCache>
            </c:strRef>
          </c:cat>
          <c:val>
            <c:numRef>
              <c:f>Sheet1!$B$50:$B$51</c:f>
              <c:numCache>
                <c:formatCode>General</c:formatCode>
                <c:ptCount val="2"/>
                <c:pt idx="0">
                  <c:v>24</c:v>
                </c:pt>
                <c:pt idx="1">
                  <c:v>26</c:v>
                </c:pt>
              </c:numCache>
            </c:numRef>
          </c:val>
        </c:ser>
        <c:dLbls>
          <c:showLegendKey val="0"/>
          <c:showVal val="0"/>
          <c:showCatName val="0"/>
          <c:showSerName val="0"/>
          <c:showPercent val="1"/>
          <c:showBubbleSize val="0"/>
          <c:showLeaderLines val="1"/>
        </c:dLbls>
      </c:pie3DChart>
    </c:plotArea>
    <c:legend>
      <c:legendPos val="t"/>
      <c:layout/>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Sheet1!$B$58</c:f>
              <c:strCache>
                <c:ptCount val="1"/>
                <c:pt idx="0">
                  <c:v>Team A</c:v>
                </c:pt>
              </c:strCache>
            </c:strRef>
          </c:tx>
          <c:explosion val="25"/>
          <c:dLbls>
            <c:showLegendKey val="0"/>
            <c:showVal val="0"/>
            <c:showCatName val="0"/>
            <c:showSerName val="0"/>
            <c:showPercent val="1"/>
            <c:showBubbleSize val="0"/>
            <c:showLeaderLines val="1"/>
          </c:dLbls>
          <c:cat>
            <c:strRef>
              <c:f>Sheet1!$A$59:$A$60</c:f>
              <c:strCache>
                <c:ptCount val="2"/>
                <c:pt idx="0">
                  <c:v>favoral response</c:v>
                </c:pt>
                <c:pt idx="1">
                  <c:v>Unfavorable response</c:v>
                </c:pt>
              </c:strCache>
            </c:strRef>
          </c:cat>
          <c:val>
            <c:numRef>
              <c:f>Sheet1!$B$59:$B$60</c:f>
              <c:numCache>
                <c:formatCode>General</c:formatCode>
                <c:ptCount val="2"/>
                <c:pt idx="0">
                  <c:v>47</c:v>
                </c:pt>
                <c:pt idx="1">
                  <c:v>3</c:v>
                </c:pt>
              </c:numCache>
            </c:numRef>
          </c:val>
        </c:ser>
        <c:dLbls>
          <c:showLegendKey val="0"/>
          <c:showVal val="0"/>
          <c:showCatName val="0"/>
          <c:showSerName val="0"/>
          <c:showPercent val="1"/>
          <c:showBubbleSize val="0"/>
          <c:showLeaderLines val="1"/>
        </c:dLbls>
      </c:pie3DChart>
    </c:plotArea>
    <c:legend>
      <c:legendPos val="t"/>
      <c:layout/>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5/18/2015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5/18/2015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4495800"/>
          </a:xfrm>
        </p:spPr>
        <p:txBody>
          <a:bodyPr>
            <a:normAutofit fontScale="90000"/>
          </a:bodyPr>
          <a:lstStyle/>
          <a:p>
            <a:r>
              <a:rPr lang="en-US" b="1" dirty="0"/>
              <a:t>Analysis of Change management training at go-live HMIS Implementation </a:t>
            </a:r>
            <a:r>
              <a:rPr lang="en-IN" dirty="0"/>
              <a:t/>
            </a:r>
            <a:br>
              <a:rPr lang="en-IN" dirty="0"/>
            </a:br>
            <a:r>
              <a:rPr lang="en-US" b="1" dirty="0"/>
              <a:t>In General Hospital Panchkula, Haryana </a:t>
            </a:r>
            <a:endParaRPr lang="en-IN" dirty="0"/>
          </a:p>
        </p:txBody>
      </p:sp>
    </p:spTree>
    <p:extLst>
      <p:ext uri="{BB962C8B-B14F-4D97-AF65-F5344CB8AC3E}">
        <p14:creationId xmlns:p14="http://schemas.microsoft.com/office/powerpoint/2010/main" val="588883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a:t>Study Tool:</a:t>
            </a:r>
            <a:endParaRPr lang="en-IN" dirty="0"/>
          </a:p>
          <a:p>
            <a:r>
              <a:rPr lang="en-US" dirty="0"/>
              <a:t>Data were generated directly from the respondents through the questions</a:t>
            </a:r>
            <a:r>
              <a:rPr lang="en-US" dirty="0" smtClean="0"/>
              <a:t>.</a:t>
            </a:r>
          </a:p>
          <a:p>
            <a:endParaRPr lang="en-US" dirty="0"/>
          </a:p>
          <a:p>
            <a:pPr marL="0" indent="0">
              <a:buNone/>
            </a:pPr>
            <a:endParaRPr lang="en-IN" dirty="0"/>
          </a:p>
          <a:p>
            <a:r>
              <a:rPr lang="en-US" b="1" dirty="0"/>
              <a:t>Analysis technique:</a:t>
            </a:r>
            <a:endParaRPr lang="en-IN" dirty="0"/>
          </a:p>
          <a:p>
            <a:r>
              <a:rPr lang="en-US" dirty="0"/>
              <a:t>Analysis done through the MS Excel for calculation</a:t>
            </a:r>
            <a:endParaRPr lang="en-IN" dirty="0"/>
          </a:p>
        </p:txBody>
      </p:sp>
    </p:spTree>
    <p:extLst>
      <p:ext uri="{BB962C8B-B14F-4D97-AF65-F5344CB8AC3E}">
        <p14:creationId xmlns:p14="http://schemas.microsoft.com/office/powerpoint/2010/main" val="3719293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Observation</a:t>
            </a:r>
            <a:r>
              <a:rPr lang="en-IN" dirty="0"/>
              <a:t/>
            </a:r>
            <a:br>
              <a:rPr lang="en-IN" dirty="0"/>
            </a:br>
            <a:endParaRPr lang="en-IN" dirty="0"/>
          </a:p>
        </p:txBody>
      </p:sp>
      <p:sp>
        <p:nvSpPr>
          <p:cNvPr id="3" name="Content Placeholder 2"/>
          <p:cNvSpPr>
            <a:spLocks noGrp="1"/>
          </p:cNvSpPr>
          <p:nvPr>
            <p:ph idx="1"/>
          </p:nvPr>
        </p:nvSpPr>
        <p:spPr/>
        <p:txBody>
          <a:bodyPr>
            <a:normAutofit fontScale="92500" lnSpcReduction="10000"/>
          </a:bodyPr>
          <a:lstStyle/>
          <a:p>
            <a:r>
              <a:rPr lang="en-US" sz="2400" dirty="0"/>
              <a:t>Findings done through the questioners, Questionnaires asked after go-live to the end user.</a:t>
            </a:r>
            <a:endParaRPr lang="en-IN" sz="2400" dirty="0"/>
          </a:p>
          <a:p>
            <a:pPr lvl="0"/>
            <a:r>
              <a:rPr lang="en-US" sz="2400" dirty="0"/>
              <a:t>Do you know what is HMIS?</a:t>
            </a:r>
            <a:r>
              <a:rPr lang="en-US" sz="2400" b="1" dirty="0"/>
              <a:t> </a:t>
            </a:r>
            <a:endParaRPr lang="en-IN" sz="2400" b="1" dirty="0"/>
          </a:p>
          <a:p>
            <a:endParaRPr lang="en-US" dirty="0" smtClean="0"/>
          </a:p>
          <a:p>
            <a:endParaRPr lang="en-US" dirty="0"/>
          </a:p>
          <a:p>
            <a:endParaRPr lang="en-US" dirty="0" smtClean="0"/>
          </a:p>
          <a:p>
            <a:endParaRPr lang="en-US" dirty="0"/>
          </a:p>
          <a:p>
            <a:endParaRPr lang="en-US" dirty="0" smtClean="0"/>
          </a:p>
          <a:p>
            <a:r>
              <a:rPr lang="en-IN" dirty="0"/>
              <a:t>End user they trained by team A result is 62% which is 12% more then End user trained </a:t>
            </a:r>
            <a:r>
              <a:rPr lang="en-IN" dirty="0" err="1"/>
              <a:t>trained</a:t>
            </a:r>
            <a:r>
              <a:rPr lang="en-IN" dirty="0"/>
              <a:t> by team B and team B 50% positive result.</a:t>
            </a:r>
            <a:endParaRPr lang="en-IN" dirty="0"/>
          </a:p>
        </p:txBody>
      </p:sp>
      <p:graphicFrame>
        <p:nvGraphicFramePr>
          <p:cNvPr id="4" name="Chart 3"/>
          <p:cNvGraphicFramePr/>
          <p:nvPr>
            <p:extLst>
              <p:ext uri="{D42A27DB-BD31-4B8C-83A1-F6EECF244321}">
                <p14:modId xmlns:p14="http://schemas.microsoft.com/office/powerpoint/2010/main" val="4174807812"/>
              </p:ext>
            </p:extLst>
          </p:nvPr>
        </p:nvGraphicFramePr>
        <p:xfrm>
          <a:off x="1447801" y="2895600"/>
          <a:ext cx="2438400" cy="2286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extLst>
              <p:ext uri="{D42A27DB-BD31-4B8C-83A1-F6EECF244321}">
                <p14:modId xmlns:p14="http://schemas.microsoft.com/office/powerpoint/2010/main" val="1647645802"/>
              </p:ext>
            </p:extLst>
          </p:nvPr>
        </p:nvGraphicFramePr>
        <p:xfrm>
          <a:off x="4572000" y="2819400"/>
          <a:ext cx="2667000" cy="228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47057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US" dirty="0"/>
              <a:t>Do you understand how the new system will impact your </a:t>
            </a:r>
            <a:r>
              <a:rPr lang="en-US" dirty="0" smtClean="0"/>
              <a:t>daily </a:t>
            </a:r>
            <a:r>
              <a:rPr lang="en-US" dirty="0"/>
              <a:t>work</a:t>
            </a:r>
            <a:r>
              <a:rPr lang="en-US" dirty="0" smtClean="0"/>
              <a:t>?</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sz="2200" dirty="0"/>
              <a:t>92% end users know how HMIS implementation impact there daily work they trained by team A and give them go-live support that is more then end users trained by team B, team A more productive 14% then team B productivity.</a:t>
            </a:r>
            <a:endParaRPr lang="en-IN" sz="2200" dirty="0"/>
          </a:p>
        </p:txBody>
      </p:sp>
      <p:graphicFrame>
        <p:nvGraphicFramePr>
          <p:cNvPr id="4" name="Chart 3"/>
          <p:cNvGraphicFramePr/>
          <p:nvPr>
            <p:extLst>
              <p:ext uri="{D42A27DB-BD31-4B8C-83A1-F6EECF244321}">
                <p14:modId xmlns:p14="http://schemas.microsoft.com/office/powerpoint/2010/main" val="4149326398"/>
              </p:ext>
            </p:extLst>
          </p:nvPr>
        </p:nvGraphicFramePr>
        <p:xfrm>
          <a:off x="457200" y="2590800"/>
          <a:ext cx="4038600" cy="2590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extLst>
              <p:ext uri="{D42A27DB-BD31-4B8C-83A1-F6EECF244321}">
                <p14:modId xmlns:p14="http://schemas.microsoft.com/office/powerpoint/2010/main" val="1036937646"/>
              </p:ext>
            </p:extLst>
          </p:nvPr>
        </p:nvGraphicFramePr>
        <p:xfrm>
          <a:off x="4800600" y="2514600"/>
          <a:ext cx="2781300" cy="271907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42880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5" name="Content Placeholder 4"/>
          <p:cNvSpPr>
            <a:spLocks noGrp="1"/>
          </p:cNvSpPr>
          <p:nvPr>
            <p:ph idx="1"/>
          </p:nvPr>
        </p:nvSpPr>
        <p:spPr/>
        <p:txBody>
          <a:bodyPr/>
          <a:lstStyle/>
          <a:p>
            <a:r>
              <a:rPr lang="en-US" dirty="0"/>
              <a:t>I have the skills and knowledge to effectively complete my tasks following the </a:t>
            </a:r>
            <a:r>
              <a:rPr lang="en-US" dirty="0" smtClean="0"/>
              <a:t>Go-live</a:t>
            </a:r>
          </a:p>
          <a:p>
            <a:endParaRPr lang="en-IN" dirty="0"/>
          </a:p>
        </p:txBody>
      </p:sp>
      <p:graphicFrame>
        <p:nvGraphicFramePr>
          <p:cNvPr id="6" name="Chart 5"/>
          <p:cNvGraphicFramePr/>
          <p:nvPr>
            <p:extLst>
              <p:ext uri="{D42A27DB-BD31-4B8C-83A1-F6EECF244321}">
                <p14:modId xmlns:p14="http://schemas.microsoft.com/office/powerpoint/2010/main" val="2943913004"/>
              </p:ext>
            </p:extLst>
          </p:nvPr>
        </p:nvGraphicFramePr>
        <p:xfrm>
          <a:off x="1143000" y="2743200"/>
          <a:ext cx="2771775" cy="24860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extLst>
              <p:ext uri="{D42A27DB-BD31-4B8C-83A1-F6EECF244321}">
                <p14:modId xmlns:p14="http://schemas.microsoft.com/office/powerpoint/2010/main" val="3288696383"/>
              </p:ext>
            </p:extLst>
          </p:nvPr>
        </p:nvGraphicFramePr>
        <p:xfrm>
          <a:off x="5486400" y="2743200"/>
          <a:ext cx="2714625" cy="2480945"/>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p:cNvSpPr/>
          <p:nvPr/>
        </p:nvSpPr>
        <p:spPr>
          <a:xfrm>
            <a:off x="609600" y="4953000"/>
            <a:ext cx="8077200" cy="923330"/>
          </a:xfrm>
          <a:prstGeom prst="rect">
            <a:avLst/>
          </a:prstGeom>
        </p:spPr>
        <p:txBody>
          <a:bodyPr wrap="square">
            <a:spAutoFit/>
          </a:bodyPr>
          <a:lstStyle/>
          <a:p>
            <a:r>
              <a:rPr lang="en-US" dirty="0"/>
              <a:t>80% end users are confident they have been trained by team A and only 56% end users confident they have been trained by team B, difference of performance of team A and team B is 24%.</a:t>
            </a:r>
            <a:endParaRPr lang="en-IN" dirty="0"/>
          </a:p>
        </p:txBody>
      </p:sp>
    </p:spTree>
    <p:extLst>
      <p:ext uri="{BB962C8B-B14F-4D97-AF65-F5344CB8AC3E}">
        <p14:creationId xmlns:p14="http://schemas.microsoft.com/office/powerpoint/2010/main" val="2371485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US" dirty="0"/>
              <a:t>I feel ready to go live with the new system</a:t>
            </a:r>
            <a:r>
              <a:rPr lang="en-US" b="1" dirty="0"/>
              <a:t>.</a:t>
            </a:r>
            <a:endParaRPr lang="en-IN" b="1" dirty="0"/>
          </a:p>
          <a:p>
            <a:pPr marL="0" indent="0">
              <a:buNone/>
            </a:pPr>
            <a:endParaRPr lang="en-IN" dirty="0"/>
          </a:p>
        </p:txBody>
      </p:sp>
      <p:graphicFrame>
        <p:nvGraphicFramePr>
          <p:cNvPr id="4" name="Chart 3"/>
          <p:cNvGraphicFramePr/>
          <p:nvPr>
            <p:extLst>
              <p:ext uri="{D42A27DB-BD31-4B8C-83A1-F6EECF244321}">
                <p14:modId xmlns:p14="http://schemas.microsoft.com/office/powerpoint/2010/main" val="1559864163"/>
              </p:ext>
            </p:extLst>
          </p:nvPr>
        </p:nvGraphicFramePr>
        <p:xfrm>
          <a:off x="1219200" y="2514600"/>
          <a:ext cx="2721610" cy="248793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extLst>
              <p:ext uri="{D42A27DB-BD31-4B8C-83A1-F6EECF244321}">
                <p14:modId xmlns:p14="http://schemas.microsoft.com/office/powerpoint/2010/main" val="1493129544"/>
              </p:ext>
            </p:extLst>
          </p:nvPr>
        </p:nvGraphicFramePr>
        <p:xfrm>
          <a:off x="4800600" y="2514600"/>
          <a:ext cx="2710815" cy="2477135"/>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685800" y="5410200"/>
            <a:ext cx="7620000" cy="646331"/>
          </a:xfrm>
          <a:prstGeom prst="rect">
            <a:avLst/>
          </a:prstGeom>
        </p:spPr>
        <p:txBody>
          <a:bodyPr wrap="square">
            <a:spAutoFit/>
          </a:bodyPr>
          <a:lstStyle/>
          <a:p>
            <a:r>
              <a:rPr lang="en-US" dirty="0"/>
              <a:t>80% end users ready to use HMIS system of team A and team B’s end users not ready to use more then 50% . </a:t>
            </a:r>
            <a:endParaRPr lang="en-IN" b="1" dirty="0"/>
          </a:p>
        </p:txBody>
      </p:sp>
    </p:spTree>
    <p:extLst>
      <p:ext uri="{BB962C8B-B14F-4D97-AF65-F5344CB8AC3E}">
        <p14:creationId xmlns:p14="http://schemas.microsoft.com/office/powerpoint/2010/main" val="1670329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dirty="0"/>
              <a:t>I feel that </a:t>
            </a:r>
            <a:r>
              <a:rPr lang="en-US" dirty="0" smtClean="0"/>
              <a:t>the </a:t>
            </a:r>
            <a:r>
              <a:rPr lang="en-US" dirty="0"/>
              <a:t>new system will work for </a:t>
            </a:r>
            <a:r>
              <a:rPr lang="en-US" dirty="0" smtClean="0"/>
              <a:t>me.</a:t>
            </a:r>
            <a:r>
              <a:rPr lang="en-US" dirty="0"/>
              <a:t>  </a:t>
            </a:r>
            <a:endParaRPr lang="en-US" dirty="0" smtClean="0"/>
          </a:p>
          <a:p>
            <a:pPr marL="0" indent="0">
              <a:buNone/>
            </a:pPr>
            <a:r>
              <a:rPr lang="en-US" dirty="0"/>
              <a:t> </a:t>
            </a:r>
            <a:r>
              <a:rPr lang="en-US" dirty="0" smtClean="0"/>
              <a:t> </a:t>
            </a:r>
            <a:r>
              <a:rPr lang="en-US" dirty="0"/>
              <a:t> </a:t>
            </a:r>
            <a:endParaRPr lang="en-IN" dirty="0"/>
          </a:p>
        </p:txBody>
      </p:sp>
      <p:graphicFrame>
        <p:nvGraphicFramePr>
          <p:cNvPr id="4" name="Chart 3"/>
          <p:cNvGraphicFramePr/>
          <p:nvPr>
            <p:extLst>
              <p:ext uri="{D42A27DB-BD31-4B8C-83A1-F6EECF244321}">
                <p14:modId xmlns:p14="http://schemas.microsoft.com/office/powerpoint/2010/main" val="855230222"/>
              </p:ext>
            </p:extLst>
          </p:nvPr>
        </p:nvGraphicFramePr>
        <p:xfrm>
          <a:off x="685800" y="2819400"/>
          <a:ext cx="2695575" cy="24669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extLst>
              <p:ext uri="{D42A27DB-BD31-4B8C-83A1-F6EECF244321}">
                <p14:modId xmlns:p14="http://schemas.microsoft.com/office/powerpoint/2010/main" val="391953182"/>
              </p:ext>
            </p:extLst>
          </p:nvPr>
        </p:nvGraphicFramePr>
        <p:xfrm>
          <a:off x="4267200" y="2743200"/>
          <a:ext cx="2615565" cy="246634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685800" y="5257800"/>
            <a:ext cx="8077200" cy="646331"/>
          </a:xfrm>
          <a:prstGeom prst="rect">
            <a:avLst/>
          </a:prstGeom>
        </p:spPr>
        <p:txBody>
          <a:bodyPr wrap="square">
            <a:spAutoFit/>
          </a:bodyPr>
          <a:lstStyle/>
          <a:p>
            <a:r>
              <a:rPr lang="en-US" dirty="0"/>
              <a:t>94% users agree that system will work for them of team A and only 67% users agree that system will work  for them, difference is 18%.</a:t>
            </a:r>
            <a:endParaRPr lang="en-IN" dirty="0"/>
          </a:p>
        </p:txBody>
      </p:sp>
    </p:spTree>
    <p:extLst>
      <p:ext uri="{BB962C8B-B14F-4D97-AF65-F5344CB8AC3E}">
        <p14:creationId xmlns:p14="http://schemas.microsoft.com/office/powerpoint/2010/main" val="4155516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US" dirty="0"/>
              <a:t>I have sufficient information about the project.</a:t>
            </a:r>
            <a:endParaRPr lang="en-IN" b="1" dirty="0"/>
          </a:p>
          <a:p>
            <a:endParaRPr lang="en-IN" dirty="0"/>
          </a:p>
        </p:txBody>
      </p:sp>
      <p:graphicFrame>
        <p:nvGraphicFramePr>
          <p:cNvPr id="4" name="Chart 3"/>
          <p:cNvGraphicFramePr/>
          <p:nvPr>
            <p:extLst>
              <p:ext uri="{D42A27DB-BD31-4B8C-83A1-F6EECF244321}">
                <p14:modId xmlns:p14="http://schemas.microsoft.com/office/powerpoint/2010/main" val="2104265767"/>
              </p:ext>
            </p:extLst>
          </p:nvPr>
        </p:nvGraphicFramePr>
        <p:xfrm>
          <a:off x="914400" y="2590800"/>
          <a:ext cx="2647950" cy="242379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extLst>
              <p:ext uri="{D42A27DB-BD31-4B8C-83A1-F6EECF244321}">
                <p14:modId xmlns:p14="http://schemas.microsoft.com/office/powerpoint/2010/main" val="2714064349"/>
              </p:ext>
            </p:extLst>
          </p:nvPr>
        </p:nvGraphicFramePr>
        <p:xfrm>
          <a:off x="4876800" y="2590800"/>
          <a:ext cx="2638425" cy="2423795"/>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7" name="Rectangle 4"/>
          <p:cNvSpPr>
            <a:spLocks noChangeArrowheads="1"/>
          </p:cNvSpPr>
          <p:nvPr/>
        </p:nvSpPr>
        <p:spPr bwMode="auto">
          <a:xfrm>
            <a:off x="0" y="2895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609600" y="4980057"/>
            <a:ext cx="80010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82% users know about the project of Haryana HMIS they trained by A and 60% users know the project.</a:t>
            </a:r>
            <a:endParaRPr kumimoji="0" lang="en-US" altLang="en-US"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136279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US" dirty="0"/>
              <a:t>My work becomes easy through the system.</a:t>
            </a:r>
            <a:endParaRPr lang="en-IN" b="1" dirty="0"/>
          </a:p>
          <a:p>
            <a:pPr marL="0" indent="0">
              <a:buNone/>
            </a:pPr>
            <a:r>
              <a:rPr lang="en-US" dirty="0"/>
              <a:t> </a:t>
            </a:r>
            <a:r>
              <a:rPr lang="en-IN" b="1" dirty="0"/>
              <a:t> </a:t>
            </a:r>
            <a:r>
              <a:rPr lang="en-US" dirty="0"/>
              <a:t>      </a:t>
            </a:r>
            <a:endParaRPr lang="en-IN" b="1" dirty="0"/>
          </a:p>
          <a:p>
            <a:endParaRPr lang="en-US" dirty="0" smtClean="0"/>
          </a:p>
          <a:p>
            <a:endParaRPr lang="en-US" dirty="0"/>
          </a:p>
          <a:p>
            <a:endParaRPr lang="en-US" dirty="0" smtClean="0"/>
          </a:p>
          <a:p>
            <a:endParaRPr lang="en-US" dirty="0"/>
          </a:p>
          <a:p>
            <a:r>
              <a:rPr lang="en-US" dirty="0" smtClean="0"/>
              <a:t>88</a:t>
            </a:r>
            <a:r>
              <a:rPr lang="en-US" dirty="0"/>
              <a:t>% users accept becomes easy their work through the system they trained by team A and 64% users trained by team accept that system will easy their work.</a:t>
            </a:r>
            <a:endParaRPr lang="en-IN" dirty="0"/>
          </a:p>
        </p:txBody>
      </p:sp>
      <p:graphicFrame>
        <p:nvGraphicFramePr>
          <p:cNvPr id="4" name="Chart 3"/>
          <p:cNvGraphicFramePr/>
          <p:nvPr>
            <p:extLst>
              <p:ext uri="{D42A27DB-BD31-4B8C-83A1-F6EECF244321}">
                <p14:modId xmlns:p14="http://schemas.microsoft.com/office/powerpoint/2010/main" val="2051500144"/>
              </p:ext>
            </p:extLst>
          </p:nvPr>
        </p:nvGraphicFramePr>
        <p:xfrm>
          <a:off x="1447800" y="2828925"/>
          <a:ext cx="2647950" cy="23571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extLst>
              <p:ext uri="{D42A27DB-BD31-4B8C-83A1-F6EECF244321}">
                <p14:modId xmlns:p14="http://schemas.microsoft.com/office/powerpoint/2010/main" val="3726782642"/>
              </p:ext>
            </p:extLst>
          </p:nvPr>
        </p:nvGraphicFramePr>
        <p:xfrm>
          <a:off x="5105400" y="2895773"/>
          <a:ext cx="2551430" cy="2360295"/>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4"/>
          <p:cNvSpPr>
            <a:spLocks noChangeArrowheads="1"/>
          </p:cNvSpPr>
          <p:nvPr/>
        </p:nvSpPr>
        <p:spPr bwMode="auto">
          <a:xfrm>
            <a:off x="0" y="28289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602127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lvl="0"/>
            <a:r>
              <a:rPr lang="en-US" dirty="0"/>
              <a:t>System easy to understand.</a:t>
            </a:r>
            <a:endParaRPr lang="en-IN" b="1" dirty="0"/>
          </a:p>
          <a:p>
            <a:pPr marL="0" indent="0">
              <a:buNone/>
            </a:pPr>
            <a:r>
              <a:rPr lang="en-US" dirty="0"/>
              <a:t>      </a:t>
            </a:r>
            <a:endParaRPr lang="en-IN" b="1" dirty="0"/>
          </a:p>
          <a:p>
            <a:endParaRPr lang="en-US" dirty="0" smtClean="0"/>
          </a:p>
          <a:p>
            <a:endParaRPr lang="en-US" dirty="0"/>
          </a:p>
          <a:p>
            <a:endParaRPr lang="en-US" dirty="0" smtClean="0"/>
          </a:p>
          <a:p>
            <a:endParaRPr lang="en-US" dirty="0"/>
          </a:p>
          <a:p>
            <a:endParaRPr lang="en-US" sz="2000" dirty="0" smtClean="0"/>
          </a:p>
          <a:p>
            <a:r>
              <a:rPr lang="en-US" sz="2000" dirty="0" smtClean="0"/>
              <a:t>End </a:t>
            </a:r>
            <a:r>
              <a:rPr lang="en-US" sz="2000" dirty="0"/>
              <a:t>user trained by team A said that system easy to understand an another site only 64% end users agree that system easy to understand the difference is 24% in both results.</a:t>
            </a:r>
            <a:endParaRPr lang="en-IN" sz="2000" dirty="0"/>
          </a:p>
        </p:txBody>
      </p:sp>
      <p:graphicFrame>
        <p:nvGraphicFramePr>
          <p:cNvPr id="4" name="Chart 3"/>
          <p:cNvGraphicFramePr/>
          <p:nvPr>
            <p:extLst>
              <p:ext uri="{D42A27DB-BD31-4B8C-83A1-F6EECF244321}">
                <p14:modId xmlns:p14="http://schemas.microsoft.com/office/powerpoint/2010/main" val="129915401"/>
              </p:ext>
            </p:extLst>
          </p:nvPr>
        </p:nvGraphicFramePr>
        <p:xfrm>
          <a:off x="1371600" y="2743200"/>
          <a:ext cx="2667000" cy="242379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extLst>
              <p:ext uri="{D42A27DB-BD31-4B8C-83A1-F6EECF244321}">
                <p14:modId xmlns:p14="http://schemas.microsoft.com/office/powerpoint/2010/main" val="1730456600"/>
              </p:ext>
            </p:extLst>
          </p:nvPr>
        </p:nvGraphicFramePr>
        <p:xfrm>
          <a:off x="5638800" y="2743200"/>
          <a:ext cx="2604770" cy="243459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4"/>
          <p:cNvSpPr>
            <a:spLocks noChangeArrowheads="1"/>
          </p:cNvSpPr>
          <p:nvPr/>
        </p:nvSpPr>
        <p:spPr bwMode="auto">
          <a:xfrm>
            <a:off x="0" y="2895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308767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r>
              <a:rPr lang="en-US" sz="3600" u="sng" dirty="0"/>
              <a:t>Findings of Team </a:t>
            </a:r>
            <a:r>
              <a:rPr lang="en-US" sz="3600" u="sng" dirty="0" smtClean="0"/>
              <a:t>A</a:t>
            </a:r>
            <a:endParaRPr lang="en-IN"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30460067"/>
              </p:ext>
            </p:extLst>
          </p:nvPr>
        </p:nvGraphicFramePr>
        <p:xfrm>
          <a:off x="457200" y="1450254"/>
          <a:ext cx="8229600" cy="4389437"/>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533400" y="5867400"/>
            <a:ext cx="8229600" cy="923330"/>
          </a:xfrm>
          <a:prstGeom prst="rect">
            <a:avLst/>
          </a:prstGeom>
        </p:spPr>
        <p:txBody>
          <a:bodyPr wrap="square">
            <a:spAutoFit/>
          </a:bodyPr>
          <a:lstStyle/>
          <a:p>
            <a:r>
              <a:rPr lang="en-US" dirty="0"/>
              <a:t>Team A performance shown in the figure. They have overall good results for change from the end users and meet their expectation to make system adaptable to the end user.</a:t>
            </a:r>
            <a:endParaRPr lang="en-IN" dirty="0"/>
          </a:p>
        </p:txBody>
      </p:sp>
    </p:spTree>
    <p:extLst>
      <p:ext uri="{BB962C8B-B14F-4D97-AF65-F5344CB8AC3E}">
        <p14:creationId xmlns:p14="http://schemas.microsoft.com/office/powerpoint/2010/main" val="2400158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4000" dirty="0" smtClean="0"/>
              <a:t>Organization Profile</a:t>
            </a:r>
            <a:endParaRPr lang="en-IN" sz="4000" dirty="0"/>
          </a:p>
        </p:txBody>
      </p:sp>
      <p:sp>
        <p:nvSpPr>
          <p:cNvPr id="3" name="Content Placeholder 2"/>
          <p:cNvSpPr>
            <a:spLocks noGrp="1"/>
          </p:cNvSpPr>
          <p:nvPr>
            <p:ph idx="1"/>
          </p:nvPr>
        </p:nvSpPr>
        <p:spPr>
          <a:xfrm>
            <a:off x="457200" y="1524000"/>
            <a:ext cx="8229600" cy="4800600"/>
          </a:xfrm>
        </p:spPr>
        <p:txBody>
          <a:bodyPr/>
          <a:lstStyle/>
          <a:p>
            <a:r>
              <a:rPr lang="en-IN" dirty="0"/>
              <a:t>UnitedHealth Group is the most diversified health care company in the United States and a leader worldwide in helping people live healthier lives and helping to make the health system work better for everyone.</a:t>
            </a:r>
          </a:p>
          <a:p>
            <a:r>
              <a:rPr lang="en-US" dirty="0" smtClean="0"/>
              <a:t>United Health Group</a:t>
            </a:r>
            <a:r>
              <a:rPr lang="en-IN" dirty="0" smtClean="0"/>
              <a:t> </a:t>
            </a:r>
            <a:r>
              <a:rPr lang="en-IN" dirty="0"/>
              <a:t>serve </a:t>
            </a:r>
            <a:r>
              <a:rPr lang="en-IN" dirty="0" smtClean="0"/>
              <a:t>their </a:t>
            </a:r>
            <a:r>
              <a:rPr lang="en-IN" dirty="0"/>
              <a:t>clients and consumers through two distinct platforms:</a:t>
            </a:r>
            <a:r>
              <a:rPr lang="en-US" dirty="0" smtClean="0"/>
              <a:t> </a:t>
            </a:r>
          </a:p>
          <a:p>
            <a:pPr marL="0" indent="0">
              <a:buNone/>
            </a:pPr>
            <a:r>
              <a:rPr lang="en-US" dirty="0" smtClean="0"/>
              <a:t>     1. </a:t>
            </a:r>
            <a:r>
              <a:rPr lang="en-IN" b="1" dirty="0" err="1" smtClean="0"/>
              <a:t>UnitedHealthcare</a:t>
            </a:r>
            <a:r>
              <a:rPr lang="en-IN" dirty="0"/>
              <a:t>, which provides </a:t>
            </a:r>
            <a:r>
              <a:rPr lang="en-IN" dirty="0" smtClean="0"/>
              <a:t>health </a:t>
            </a:r>
            <a:r>
              <a:rPr lang="en-IN" dirty="0"/>
              <a:t>care </a:t>
            </a:r>
            <a:r>
              <a:rPr lang="en-IN" dirty="0" smtClean="0"/>
              <a:t>       coverage </a:t>
            </a:r>
            <a:r>
              <a:rPr lang="en-IN" dirty="0"/>
              <a:t>and benefits services. </a:t>
            </a:r>
          </a:p>
          <a:p>
            <a:pPr marL="0" indent="0">
              <a:buNone/>
            </a:pPr>
            <a:r>
              <a:rPr lang="en-IN" b="1" dirty="0" smtClean="0"/>
              <a:t>     2.  </a:t>
            </a:r>
            <a:r>
              <a:rPr lang="en-IN" b="1" dirty="0" err="1" smtClean="0"/>
              <a:t>Optum</a:t>
            </a:r>
            <a:r>
              <a:rPr lang="en-IN" dirty="0"/>
              <a:t>, which provides information and </a:t>
            </a:r>
            <a:r>
              <a:rPr lang="en-IN" dirty="0" smtClean="0"/>
              <a:t> technology-enabled </a:t>
            </a:r>
            <a:r>
              <a:rPr lang="en-IN" dirty="0"/>
              <a:t>health services</a:t>
            </a:r>
            <a:r>
              <a:rPr lang="en-IN" dirty="0" smtClean="0"/>
              <a:t>.</a:t>
            </a:r>
            <a:endParaRPr lang="en-IN" dirty="0"/>
          </a:p>
        </p:txBody>
      </p:sp>
    </p:spTree>
    <p:extLst>
      <p:ext uri="{BB962C8B-B14F-4D97-AF65-F5344CB8AC3E}">
        <p14:creationId xmlns:p14="http://schemas.microsoft.com/office/powerpoint/2010/main" val="39182040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3600" u="sng" dirty="0"/>
              <a:t>Findings of </a:t>
            </a:r>
            <a:r>
              <a:rPr lang="en-US" sz="3600" u="sng" dirty="0" smtClean="0"/>
              <a:t>Team </a:t>
            </a:r>
            <a:r>
              <a:rPr lang="en-US" sz="3600" u="sng" dirty="0"/>
              <a:t>B:</a:t>
            </a:r>
            <a:endParaRPr lang="en-IN"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5068267"/>
              </p:ext>
            </p:extLst>
          </p:nvPr>
        </p:nvGraphicFramePr>
        <p:xfrm>
          <a:off x="457200" y="1935163"/>
          <a:ext cx="8229600" cy="3551237"/>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609600" y="5562600"/>
            <a:ext cx="8077200" cy="923330"/>
          </a:xfrm>
          <a:prstGeom prst="rect">
            <a:avLst/>
          </a:prstGeom>
        </p:spPr>
        <p:txBody>
          <a:bodyPr wrap="square">
            <a:spAutoFit/>
          </a:bodyPr>
          <a:lstStyle/>
          <a:p>
            <a:r>
              <a:rPr lang="en-US" dirty="0"/>
              <a:t>Team A performance shown in the figure. They have overall good results for change from the end users and meet their expectation to make system adaptable to the end user.  </a:t>
            </a:r>
            <a:endParaRPr lang="en-IN" dirty="0"/>
          </a:p>
        </p:txBody>
      </p:sp>
    </p:spTree>
    <p:extLst>
      <p:ext uri="{BB962C8B-B14F-4D97-AF65-F5344CB8AC3E}">
        <p14:creationId xmlns:p14="http://schemas.microsoft.com/office/powerpoint/2010/main" val="31930863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32688"/>
          </a:xfrm>
        </p:spPr>
        <p:txBody>
          <a:bodyPr>
            <a:normAutofit fontScale="90000"/>
          </a:bodyPr>
          <a:lstStyle/>
          <a:p>
            <a:pPr algn="ctr"/>
            <a:r>
              <a:rPr lang="en-US" sz="4000" b="1" dirty="0"/>
              <a:t>Suggestions: </a:t>
            </a:r>
            <a:r>
              <a:rPr lang="en-IN" dirty="0"/>
              <a:t/>
            </a:r>
            <a:br>
              <a:rPr lang="en-IN" dirty="0"/>
            </a:br>
            <a:endParaRPr lang="en-IN" dirty="0"/>
          </a:p>
        </p:txBody>
      </p:sp>
      <p:sp>
        <p:nvSpPr>
          <p:cNvPr id="3" name="Content Placeholder 2"/>
          <p:cNvSpPr>
            <a:spLocks noGrp="1"/>
          </p:cNvSpPr>
          <p:nvPr>
            <p:ph idx="1"/>
          </p:nvPr>
        </p:nvSpPr>
        <p:spPr>
          <a:xfrm>
            <a:off x="457200" y="1752600"/>
            <a:ext cx="8229600" cy="4572000"/>
          </a:xfrm>
        </p:spPr>
        <p:txBody>
          <a:bodyPr>
            <a:normAutofit lnSpcReduction="10000"/>
          </a:bodyPr>
          <a:lstStyle/>
          <a:p>
            <a:pPr marL="0" indent="0">
              <a:buNone/>
            </a:pPr>
            <a:r>
              <a:rPr lang="en-US" dirty="0"/>
              <a:t>1. Team B didn’t explain and aware the hospital staff about the HMIS.</a:t>
            </a:r>
            <a:endParaRPr lang="en-IN" dirty="0"/>
          </a:p>
          <a:p>
            <a:pPr marL="0" indent="0">
              <a:buNone/>
            </a:pPr>
            <a:r>
              <a:rPr lang="en-US" dirty="0"/>
              <a:t>2. Benefits of HMIS should be well explained to the superintendent of hospital and staff of hospital.</a:t>
            </a:r>
            <a:endParaRPr lang="en-IN" dirty="0"/>
          </a:p>
          <a:p>
            <a:pPr marL="0" indent="0">
              <a:buNone/>
            </a:pPr>
            <a:r>
              <a:rPr lang="en-US" dirty="0"/>
              <a:t>3. Implementation team should be pre prepared for training for HIS and should be aware about problems through the dry run.</a:t>
            </a:r>
            <a:endParaRPr lang="en-IN" dirty="0"/>
          </a:p>
          <a:p>
            <a:pPr marL="0" indent="0">
              <a:buNone/>
            </a:pPr>
            <a:r>
              <a:rPr lang="en-US" dirty="0"/>
              <a:t>4. Medical or paramedical staff should be trained on basic computer training before training of HMIS.</a:t>
            </a:r>
            <a:endParaRPr lang="en-IN" dirty="0"/>
          </a:p>
          <a:p>
            <a:pPr marL="0" indent="0">
              <a:buNone/>
            </a:pPr>
            <a:r>
              <a:rPr lang="en-US" dirty="0"/>
              <a:t>5. participation in change management activity must be done for implementation.</a:t>
            </a:r>
            <a:endParaRPr lang="en-IN" dirty="0"/>
          </a:p>
          <a:p>
            <a:endParaRPr lang="en-IN" dirty="0"/>
          </a:p>
        </p:txBody>
      </p:sp>
    </p:spTree>
    <p:extLst>
      <p:ext uri="{BB962C8B-B14F-4D97-AF65-F5344CB8AC3E}">
        <p14:creationId xmlns:p14="http://schemas.microsoft.com/office/powerpoint/2010/main" val="62097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466088"/>
          </a:xfrm>
        </p:spPr>
        <p:txBody>
          <a:bodyPr>
            <a:normAutofit fontScale="90000"/>
          </a:bodyPr>
          <a:lstStyle/>
          <a:p>
            <a:pPr algn="ctr"/>
            <a:r>
              <a:rPr lang="en-US" b="1" u="sng" dirty="0"/>
              <a:t>Conclusion</a:t>
            </a:r>
            <a:r>
              <a:rPr lang="en-IN" dirty="0"/>
              <a:t/>
            </a:r>
            <a:br>
              <a:rPr lang="en-IN" dirty="0"/>
            </a:br>
            <a:endParaRPr lang="en-IN"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The primary purpose of this study is identifying the gap in support and training of end user. How get </a:t>
            </a:r>
            <a:r>
              <a:rPr lang="en-IN" dirty="0"/>
              <a:t>a good level of acceptance and awareness of HIS implementation, the level of acceptance and awareness should be high in hospital staff through skilled and well prepared implementation team they train the medical and paramedical staff. Well trained and prepared team required to make hospital staff understand about the benefits of use the system, while for the </a:t>
            </a:r>
            <a:r>
              <a:rPr lang="en-IN" dirty="0" err="1"/>
              <a:t>behavior</a:t>
            </a:r>
            <a:r>
              <a:rPr lang="en-IN" dirty="0"/>
              <a:t> aspect of use which influence benefits of use HMIS and change management activities less performed by team B necessary for implementation. Change management activities should be necessary for implementation team and trainers.</a:t>
            </a:r>
          </a:p>
          <a:p>
            <a:endParaRPr lang="en-IN" dirty="0"/>
          </a:p>
        </p:txBody>
      </p:sp>
    </p:spTree>
    <p:extLst>
      <p:ext uri="{BB962C8B-B14F-4D97-AF65-F5344CB8AC3E}">
        <p14:creationId xmlns:p14="http://schemas.microsoft.com/office/powerpoint/2010/main" val="7317838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a:p>
        </p:txBody>
      </p:sp>
      <p:pic>
        <p:nvPicPr>
          <p:cNvPr id="4098" name="Picture 2" descr="C:\Users\krishna\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76400"/>
            <a:ext cx="8229600" cy="4648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9798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62000"/>
          </a:xfrm>
        </p:spPr>
        <p:txBody>
          <a:bodyPr>
            <a:normAutofit fontScale="90000"/>
          </a:bodyPr>
          <a:lstStyle/>
          <a:p>
            <a:r>
              <a:rPr lang="en-IN" dirty="0"/>
              <a:t/>
            </a:r>
            <a:br>
              <a:rPr lang="en-IN" dirty="0"/>
            </a:br>
            <a:r>
              <a:rPr lang="en-IN" dirty="0"/>
              <a:t>Our Mission</a:t>
            </a:r>
          </a:p>
        </p:txBody>
      </p:sp>
      <p:sp>
        <p:nvSpPr>
          <p:cNvPr id="3" name="Content Placeholder 2"/>
          <p:cNvSpPr>
            <a:spLocks noGrp="1"/>
          </p:cNvSpPr>
          <p:nvPr>
            <p:ph idx="1"/>
          </p:nvPr>
        </p:nvSpPr>
        <p:spPr>
          <a:xfrm>
            <a:off x="457200" y="1600200"/>
            <a:ext cx="8229600" cy="4724400"/>
          </a:xfrm>
        </p:spPr>
        <p:txBody>
          <a:bodyPr/>
          <a:lstStyle/>
          <a:p>
            <a:r>
              <a:rPr lang="en-IN" dirty="0"/>
              <a:t>We seek to enhance the performance of the health system and improve the overall health and well-being of the people we serve and their communities.  </a:t>
            </a:r>
          </a:p>
          <a:p>
            <a:r>
              <a:rPr lang="en-IN" dirty="0"/>
              <a:t>We work with health care professionals and other key partners to expand access to quality health care so people get the care they need at an affordable price.  </a:t>
            </a:r>
          </a:p>
          <a:p>
            <a:r>
              <a:rPr lang="en-IN" dirty="0"/>
              <a:t>We support the physician/patient relationship and empower people with the information, guidance and tools they need to make personal health choices and decisions. </a:t>
            </a:r>
          </a:p>
          <a:p>
            <a:pPr marL="0" indent="0">
              <a:buNone/>
            </a:pPr>
            <a:endParaRPr lang="en-IN" dirty="0"/>
          </a:p>
        </p:txBody>
      </p:sp>
    </p:spTree>
    <p:extLst>
      <p:ext uri="{BB962C8B-B14F-4D97-AF65-F5344CB8AC3E}">
        <p14:creationId xmlns:p14="http://schemas.microsoft.com/office/powerpoint/2010/main" val="161089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828800"/>
          </a:xfrm>
        </p:spPr>
        <p:txBody>
          <a:bodyPr>
            <a:normAutofit fontScale="90000"/>
          </a:bodyPr>
          <a:lstStyle/>
          <a:p>
            <a:r>
              <a:rPr lang="en-US" sz="4000" b="1" u="sng" dirty="0"/>
              <a:t/>
            </a:r>
            <a:br>
              <a:rPr lang="en-US" sz="4000" b="1" u="sng" dirty="0"/>
            </a:br>
            <a:r>
              <a:rPr lang="en-US" sz="4000" b="1" u="sng" dirty="0" smtClean="0"/>
              <a:t/>
            </a:r>
            <a:br>
              <a:rPr lang="en-US" sz="4000" b="1" u="sng" dirty="0" smtClean="0"/>
            </a:br>
            <a:r>
              <a:rPr lang="en-US" sz="4000" b="1" u="sng" dirty="0"/>
              <a:t/>
            </a:r>
            <a:br>
              <a:rPr lang="en-US" sz="4000" b="1" u="sng" dirty="0"/>
            </a:br>
            <a:r>
              <a:rPr lang="en-US" sz="4000" b="1" u="sng" dirty="0" smtClean="0"/>
              <a:t/>
            </a:r>
            <a:br>
              <a:rPr lang="en-US" sz="4000" b="1" u="sng" dirty="0" smtClean="0"/>
            </a:br>
            <a:r>
              <a:rPr lang="en-US" sz="4000" b="1" u="sng" dirty="0"/>
              <a:t/>
            </a:r>
            <a:br>
              <a:rPr lang="en-US" sz="4000" b="1" u="sng" dirty="0"/>
            </a:br>
            <a:r>
              <a:rPr lang="en-US" sz="4000" b="1" u="sng" dirty="0" smtClean="0"/>
              <a:t>TRAINING </a:t>
            </a:r>
            <a:r>
              <a:rPr lang="en-US" sz="4000" b="1" u="sng" dirty="0"/>
              <a:t>SESSION/ CAPACITY BUILDING FOR THE END </a:t>
            </a:r>
            <a:r>
              <a:rPr lang="en-US" sz="4000" b="1" u="sng" dirty="0" smtClean="0"/>
              <a:t>USER</a:t>
            </a:r>
            <a:r>
              <a:rPr lang="en-IN" dirty="0"/>
              <a:t/>
            </a:r>
            <a:br>
              <a:rPr lang="en-IN" dirty="0"/>
            </a:br>
            <a:endParaRPr lang="en-IN" dirty="0"/>
          </a:p>
        </p:txBody>
      </p:sp>
      <p:sp>
        <p:nvSpPr>
          <p:cNvPr id="3" name="Content Placeholder 2"/>
          <p:cNvSpPr>
            <a:spLocks noGrp="1"/>
          </p:cNvSpPr>
          <p:nvPr>
            <p:ph idx="1"/>
          </p:nvPr>
        </p:nvSpPr>
        <p:spPr/>
        <p:txBody>
          <a:bodyPr>
            <a:normAutofit/>
          </a:bodyPr>
          <a:lstStyle/>
          <a:p>
            <a:pPr lvl="0"/>
            <a:r>
              <a:rPr lang="en-US" b="1" dirty="0"/>
              <a:t>TRAINING OBJECTIVE </a:t>
            </a:r>
            <a:endParaRPr lang="en-US" b="1" dirty="0" smtClean="0"/>
          </a:p>
          <a:p>
            <a:pPr marL="0" indent="0">
              <a:buNone/>
            </a:pPr>
            <a:r>
              <a:rPr lang="en-US" dirty="0"/>
              <a:t>Training is required in order to prepare the end users to be compatible and comfortable </a:t>
            </a:r>
            <a:r>
              <a:rPr lang="en-US" dirty="0" smtClean="0"/>
              <a:t>in</a:t>
            </a:r>
            <a:r>
              <a:rPr lang="en-IN" dirty="0"/>
              <a:t> </a:t>
            </a:r>
            <a:r>
              <a:rPr lang="en-US" dirty="0" smtClean="0"/>
              <a:t>using </a:t>
            </a:r>
            <a:r>
              <a:rPr lang="en-US" dirty="0"/>
              <a:t>the product developed in the most effective way so that it is accessible by the staff </a:t>
            </a:r>
            <a:r>
              <a:rPr lang="en-US" dirty="0" smtClean="0"/>
              <a:t>in</a:t>
            </a:r>
            <a:r>
              <a:rPr lang="en-IN" dirty="0"/>
              <a:t> </a:t>
            </a:r>
            <a:r>
              <a:rPr lang="en-US" dirty="0" smtClean="0"/>
              <a:t>the </a:t>
            </a:r>
            <a:r>
              <a:rPr lang="en-US" dirty="0"/>
              <a:t>full ﬂedged way. Important issues can be discovered to help improve the </a:t>
            </a:r>
            <a:r>
              <a:rPr lang="en-US" dirty="0" smtClean="0"/>
              <a:t>overall</a:t>
            </a:r>
            <a:r>
              <a:rPr lang="en-IN" dirty="0"/>
              <a:t> </a:t>
            </a:r>
            <a:r>
              <a:rPr lang="en-US" dirty="0" smtClean="0"/>
              <a:t>acceptance </a:t>
            </a:r>
            <a:r>
              <a:rPr lang="en-US" dirty="0"/>
              <a:t>of the system and usability. It involves delivering learning in regard to </a:t>
            </a:r>
            <a:r>
              <a:rPr lang="en-US" dirty="0" smtClean="0"/>
              <a:t>product</a:t>
            </a:r>
            <a:r>
              <a:rPr lang="en-IN" dirty="0"/>
              <a:t> </a:t>
            </a:r>
            <a:r>
              <a:rPr lang="en-US" dirty="0" smtClean="0"/>
              <a:t>usage </a:t>
            </a:r>
            <a:r>
              <a:rPr lang="en-US" dirty="0"/>
              <a:t>and management depending upon the need of different kinds of users.</a:t>
            </a:r>
            <a:endParaRPr lang="en-IN" dirty="0"/>
          </a:p>
          <a:p>
            <a:pPr marL="0" lvl="0" indent="0">
              <a:buNone/>
            </a:pPr>
            <a:endParaRPr lang="en-IN" b="1" dirty="0"/>
          </a:p>
          <a:p>
            <a:endParaRPr lang="en-IN" dirty="0"/>
          </a:p>
        </p:txBody>
      </p:sp>
    </p:spTree>
    <p:extLst>
      <p:ext uri="{BB962C8B-B14F-4D97-AF65-F5344CB8AC3E}">
        <p14:creationId xmlns:p14="http://schemas.microsoft.com/office/powerpoint/2010/main" val="1508238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000" dirty="0"/>
              <a:t>BASIC REQUIRMENTS</a:t>
            </a:r>
            <a:r>
              <a:rPr lang="en-IN" b="1" dirty="0"/>
              <a:t/>
            </a:r>
            <a:br>
              <a:rPr lang="en-IN" b="1" dirty="0"/>
            </a:br>
            <a:endParaRPr lang="en-IN" dirty="0"/>
          </a:p>
        </p:txBody>
      </p:sp>
      <p:sp>
        <p:nvSpPr>
          <p:cNvPr id="3" name="Content Placeholder 2"/>
          <p:cNvSpPr>
            <a:spLocks noGrp="1"/>
          </p:cNvSpPr>
          <p:nvPr>
            <p:ph idx="1"/>
          </p:nvPr>
        </p:nvSpPr>
        <p:spPr>
          <a:xfrm>
            <a:off x="457200" y="1447800"/>
            <a:ext cx="8229600" cy="4876800"/>
          </a:xfrm>
        </p:spPr>
        <p:txBody>
          <a:bodyPr>
            <a:normAutofit/>
          </a:bodyPr>
          <a:lstStyle/>
          <a:p>
            <a:pPr marL="0" indent="0">
              <a:buNone/>
            </a:pPr>
            <a:r>
              <a:rPr lang="en-US" sz="1800" b="1" dirty="0"/>
              <a:t>All GH staff that needs to be trained for different modules should </a:t>
            </a:r>
            <a:r>
              <a:rPr lang="en-US" sz="1800" b="1" dirty="0" smtClean="0"/>
              <a:t>have-</a:t>
            </a:r>
          </a:p>
          <a:p>
            <a:pPr marL="0" indent="0">
              <a:buNone/>
            </a:pPr>
            <a:endParaRPr lang="en-US" sz="1800" b="1" dirty="0"/>
          </a:p>
          <a:p>
            <a:pPr marL="0" indent="0">
              <a:buNone/>
            </a:pPr>
            <a:endParaRPr lang="en-US" sz="1800" b="1" dirty="0" smtClean="0"/>
          </a:p>
          <a:p>
            <a:pPr lvl="0"/>
            <a:r>
              <a:rPr lang="en-US" sz="1800" b="1" dirty="0"/>
              <a:t>Basic computing skills</a:t>
            </a:r>
            <a:endParaRPr lang="en-IN" sz="1800" b="1" dirty="0"/>
          </a:p>
          <a:p>
            <a:pPr lvl="0"/>
            <a:r>
              <a:rPr lang="en-US" sz="1800" b="1" dirty="0"/>
              <a:t>Working knowledge of English language</a:t>
            </a:r>
            <a:endParaRPr lang="en-IN" sz="1800" b="1" dirty="0"/>
          </a:p>
          <a:p>
            <a:pPr lvl="0"/>
            <a:r>
              <a:rPr lang="en-US" sz="1800" b="1" dirty="0"/>
              <a:t>Approval from GH administration for this training</a:t>
            </a:r>
            <a:endParaRPr lang="en-IN" sz="1800" b="1" dirty="0"/>
          </a:p>
          <a:p>
            <a:pPr lvl="0"/>
            <a:r>
              <a:rPr lang="en-US" sz="1800" b="1" dirty="0"/>
              <a:t>To get the information of shift timings of all the users according to that training sessions should be designed.</a:t>
            </a:r>
            <a:endParaRPr lang="en-IN" sz="1800" b="1" dirty="0"/>
          </a:p>
          <a:p>
            <a:pPr lvl="0"/>
            <a:r>
              <a:rPr lang="en-US" sz="1800" b="1" dirty="0"/>
              <a:t>Training practices for both the clinical and nonclinical staff were planned out</a:t>
            </a:r>
            <a:endParaRPr lang="en-IN" sz="1800" b="1" dirty="0"/>
          </a:p>
          <a:p>
            <a:pPr lvl="0"/>
            <a:r>
              <a:rPr lang="en-US" sz="1800" b="1" dirty="0"/>
              <a:t>Training </a:t>
            </a:r>
            <a:r>
              <a:rPr lang="en-US" sz="1800" b="1" dirty="0" err="1"/>
              <a:t>programme</a:t>
            </a:r>
            <a:r>
              <a:rPr lang="en-US" sz="1800" b="1" dirty="0"/>
              <a:t> documentation was review to provide training in a </a:t>
            </a:r>
            <a:r>
              <a:rPr lang="en-US" sz="1800" b="1" dirty="0" smtClean="0"/>
              <a:t>standard</a:t>
            </a:r>
            <a:r>
              <a:rPr lang="en-IN" sz="1800" b="1" dirty="0"/>
              <a:t> </a:t>
            </a:r>
            <a:r>
              <a:rPr lang="en-US" sz="1800" b="1" dirty="0" smtClean="0"/>
              <a:t>format</a:t>
            </a:r>
            <a:endParaRPr lang="en-IN" sz="1800" b="1" dirty="0"/>
          </a:p>
          <a:p>
            <a:pPr lvl="0"/>
            <a:r>
              <a:rPr lang="en-US" sz="1800" b="1" dirty="0"/>
              <a:t>The organization reviewed and commented on the training format and </a:t>
            </a:r>
            <a:r>
              <a:rPr lang="en-US" sz="1800" b="1" dirty="0" smtClean="0"/>
              <a:t>necessary</a:t>
            </a:r>
            <a:r>
              <a:rPr lang="en-IN" sz="1800" b="1" dirty="0"/>
              <a:t> </a:t>
            </a:r>
            <a:r>
              <a:rPr lang="en-US" sz="1800" b="1" dirty="0" smtClean="0"/>
              <a:t>changes </a:t>
            </a:r>
            <a:r>
              <a:rPr lang="en-US" sz="1800" b="1" dirty="0"/>
              <a:t>were made.</a:t>
            </a:r>
            <a:endParaRPr lang="en-IN" sz="1800" b="1" dirty="0"/>
          </a:p>
        </p:txBody>
      </p:sp>
    </p:spTree>
    <p:extLst>
      <p:ext uri="{BB962C8B-B14F-4D97-AF65-F5344CB8AC3E}">
        <p14:creationId xmlns:p14="http://schemas.microsoft.com/office/powerpoint/2010/main" val="3241711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81912"/>
          </a:xfrm>
        </p:spPr>
        <p:txBody>
          <a:bodyPr>
            <a:normAutofit fontScale="90000"/>
          </a:bodyPr>
          <a:lstStyle/>
          <a:p>
            <a:pPr lvl="0"/>
            <a:r>
              <a:rPr lang="en-US" sz="4000" dirty="0"/>
              <a:t>IDENTIFICATION AND ASSESSMENT OF TRAINING NEEDS</a:t>
            </a:r>
            <a:r>
              <a:rPr lang="en-IN" b="1" dirty="0"/>
              <a:t/>
            </a:r>
            <a:br>
              <a:rPr lang="en-IN" b="1" dirty="0"/>
            </a:br>
            <a:endParaRPr lang="en-IN" dirty="0"/>
          </a:p>
        </p:txBody>
      </p:sp>
      <p:sp>
        <p:nvSpPr>
          <p:cNvPr id="3" name="Content Placeholder 2"/>
          <p:cNvSpPr>
            <a:spLocks noGrp="1"/>
          </p:cNvSpPr>
          <p:nvPr>
            <p:ph idx="1"/>
          </p:nvPr>
        </p:nvSpPr>
        <p:spPr/>
        <p:txBody>
          <a:bodyPr>
            <a:normAutofit/>
          </a:bodyPr>
          <a:lstStyle/>
          <a:p>
            <a:pPr lvl="0"/>
            <a:r>
              <a:rPr lang="en-US" sz="2400" b="1" dirty="0"/>
              <a:t>Identify and document the skills required for each job description.</a:t>
            </a:r>
            <a:endParaRPr lang="en-IN" sz="2400" b="1" dirty="0"/>
          </a:p>
          <a:p>
            <a:pPr lvl="0"/>
            <a:r>
              <a:rPr lang="en-US" sz="2400" b="1" dirty="0"/>
              <a:t>Address overall current skill speciﬁc training issues.</a:t>
            </a:r>
            <a:endParaRPr lang="en-IN" sz="2400" b="1" dirty="0"/>
          </a:p>
          <a:p>
            <a:pPr lvl="0"/>
            <a:r>
              <a:rPr lang="en-US" sz="2400" b="1" dirty="0"/>
              <a:t>Perform a gap analysis to determine where training is </a:t>
            </a:r>
            <a:r>
              <a:rPr lang="en-US" sz="2400" b="1" dirty="0" smtClean="0"/>
              <a:t>needed.</a:t>
            </a:r>
            <a:endParaRPr lang="en-IN" sz="2400" b="1" dirty="0"/>
          </a:p>
          <a:p>
            <a:pPr lvl="0"/>
            <a:r>
              <a:rPr lang="en-US" sz="2400" b="1" dirty="0"/>
              <a:t>Identify people who have high potential and provide them specialized </a:t>
            </a:r>
            <a:r>
              <a:rPr lang="en-US" sz="2400" b="1" dirty="0" smtClean="0"/>
              <a:t>training</a:t>
            </a:r>
            <a:r>
              <a:rPr lang="en-IN" sz="2400" b="1" dirty="0"/>
              <a:t> </a:t>
            </a:r>
            <a:r>
              <a:rPr lang="en-US" sz="2400" b="1" dirty="0" smtClean="0"/>
              <a:t>opportunities</a:t>
            </a:r>
            <a:r>
              <a:rPr lang="en-US" sz="2400" b="1" dirty="0"/>
              <a:t>.</a:t>
            </a:r>
            <a:endParaRPr lang="en-IN" sz="2400" b="1" dirty="0"/>
          </a:p>
          <a:p>
            <a:pPr lvl="0"/>
            <a:r>
              <a:rPr lang="en-US" sz="2400" b="1" dirty="0"/>
              <a:t>Ensure that resources are allocated and timelines are decided</a:t>
            </a:r>
            <a:endParaRPr lang="en-IN" sz="2400" b="1" dirty="0"/>
          </a:p>
          <a:p>
            <a:endParaRPr lang="en-IN" dirty="0"/>
          </a:p>
        </p:txBody>
      </p:sp>
    </p:spTree>
    <p:extLst>
      <p:ext uri="{BB962C8B-B14F-4D97-AF65-F5344CB8AC3E}">
        <p14:creationId xmlns:p14="http://schemas.microsoft.com/office/powerpoint/2010/main" val="1928789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fontScale="90000"/>
          </a:bodyPr>
          <a:lstStyle/>
          <a:p>
            <a:pPr algn="ctr"/>
            <a:r>
              <a:rPr lang="en-US" b="1" u="sng" dirty="0" smtClean="0"/>
              <a:t>                       </a:t>
            </a:r>
            <a:br>
              <a:rPr lang="en-US" b="1" u="sng" dirty="0" smtClean="0"/>
            </a:br>
            <a:r>
              <a:rPr lang="en-US" b="1" u="sng" dirty="0"/>
              <a:t/>
            </a:r>
            <a:br>
              <a:rPr lang="en-US" b="1" u="sng" dirty="0"/>
            </a:br>
            <a:r>
              <a:rPr lang="en-US" b="1" u="sng" dirty="0" smtClean="0"/>
              <a:t/>
            </a:r>
            <a:br>
              <a:rPr lang="en-US" b="1" u="sng" dirty="0" smtClean="0"/>
            </a:br>
            <a:r>
              <a:rPr lang="en-US" b="1" u="sng" dirty="0"/>
              <a:t/>
            </a:r>
            <a:br>
              <a:rPr lang="en-US" b="1" u="sng" dirty="0"/>
            </a:br>
            <a:r>
              <a:rPr lang="en-US" b="1" u="sng" dirty="0" smtClean="0"/>
              <a:t/>
            </a:r>
            <a:br>
              <a:rPr lang="en-US" b="1" u="sng" dirty="0" smtClean="0"/>
            </a:br>
            <a:r>
              <a:rPr lang="en-US" b="1" u="sng" dirty="0"/>
              <a:t/>
            </a:r>
            <a:br>
              <a:rPr lang="en-US" b="1" u="sng" dirty="0"/>
            </a:br>
            <a:r>
              <a:rPr lang="en-US" b="1" u="sng" dirty="0" smtClean="0"/>
              <a:t/>
            </a:r>
            <a:br>
              <a:rPr lang="en-US" b="1" u="sng" dirty="0" smtClean="0"/>
            </a:br>
            <a:r>
              <a:rPr lang="en-US" b="1" u="sng" dirty="0" smtClean="0"/>
              <a:t>Objective</a:t>
            </a:r>
            <a:endParaRPr lang="en-IN" dirty="0"/>
          </a:p>
        </p:txBody>
      </p:sp>
      <p:sp>
        <p:nvSpPr>
          <p:cNvPr id="3" name="Content Placeholder 2"/>
          <p:cNvSpPr>
            <a:spLocks noGrp="1"/>
          </p:cNvSpPr>
          <p:nvPr>
            <p:ph idx="1"/>
          </p:nvPr>
        </p:nvSpPr>
        <p:spPr/>
        <p:txBody>
          <a:bodyPr/>
          <a:lstStyle/>
          <a:p>
            <a:pPr marL="0" indent="0">
              <a:buNone/>
            </a:pPr>
            <a:endParaRPr lang="en-IN" dirty="0"/>
          </a:p>
          <a:p>
            <a:pPr lvl="0"/>
            <a:r>
              <a:rPr lang="en-US" b="1" dirty="0"/>
              <a:t>To access the current knowledge of hospital staff about computer.</a:t>
            </a:r>
            <a:endParaRPr lang="en-IN" b="1" dirty="0"/>
          </a:p>
          <a:p>
            <a:pPr lvl="0"/>
            <a:r>
              <a:rPr lang="en-US" b="1" dirty="0"/>
              <a:t>Good training should be provided to the Medical or Paramedical staff.</a:t>
            </a:r>
            <a:endParaRPr lang="en-IN" b="1" dirty="0"/>
          </a:p>
          <a:p>
            <a:endParaRPr lang="en-IN" dirty="0"/>
          </a:p>
        </p:txBody>
      </p:sp>
    </p:spTree>
    <p:extLst>
      <p:ext uri="{BB962C8B-B14F-4D97-AF65-F5344CB8AC3E}">
        <p14:creationId xmlns:p14="http://schemas.microsoft.com/office/powerpoint/2010/main" val="2615974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IN" dirty="0"/>
          </a:p>
        </p:txBody>
      </p:sp>
      <p:sp>
        <p:nvSpPr>
          <p:cNvPr id="3" name="Content Placeholder 2"/>
          <p:cNvSpPr>
            <a:spLocks noGrp="1"/>
          </p:cNvSpPr>
          <p:nvPr>
            <p:ph idx="1"/>
          </p:nvPr>
        </p:nvSpPr>
        <p:spPr/>
        <p:txBody>
          <a:bodyPr/>
          <a:lstStyle/>
          <a:p>
            <a:r>
              <a:rPr lang="en-US" b="1" dirty="0"/>
              <a:t>Study type:</a:t>
            </a:r>
            <a:endParaRPr lang="en-IN" dirty="0"/>
          </a:p>
          <a:p>
            <a:r>
              <a:rPr lang="en-US" dirty="0"/>
              <a:t>Comparative study was conducted in the departments of General Hospital, Panchkula. The method employed in this study was sample survey. The samples were drawn through the technique of simple random sampling. The sample of interest of this study is users of IS and people involved in the system developed process. I have chosen these respondents because they have basic knowledge of computer.</a:t>
            </a:r>
            <a:endParaRPr lang="en-IN" dirty="0"/>
          </a:p>
          <a:p>
            <a:endParaRPr lang="en-IN" dirty="0"/>
          </a:p>
        </p:txBody>
      </p:sp>
    </p:spTree>
    <p:extLst>
      <p:ext uri="{BB962C8B-B14F-4D97-AF65-F5344CB8AC3E}">
        <p14:creationId xmlns:p14="http://schemas.microsoft.com/office/powerpoint/2010/main" val="90542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b="1" dirty="0"/>
              <a:t>Study Setting</a:t>
            </a:r>
            <a:r>
              <a:rPr lang="en-US" b="1" dirty="0" smtClean="0"/>
              <a:t>:</a:t>
            </a:r>
            <a:endParaRPr lang="en-IN" dirty="0"/>
          </a:p>
          <a:p>
            <a:r>
              <a:rPr lang="en-US" dirty="0"/>
              <a:t>General Hospital Panchkula, Haryana.</a:t>
            </a:r>
            <a:endParaRPr lang="en-IN" dirty="0"/>
          </a:p>
          <a:p>
            <a:endParaRPr lang="en-IN" dirty="0"/>
          </a:p>
          <a:p>
            <a:r>
              <a:rPr lang="en-US" b="1" dirty="0"/>
              <a:t>Sample size: </a:t>
            </a:r>
            <a:endParaRPr lang="en-IN" dirty="0"/>
          </a:p>
          <a:p>
            <a:r>
              <a:rPr lang="en-US" dirty="0"/>
              <a:t>The sample size undertaking for this study was 40 staff member from hospital. Out of 50 staff members 20 are staff nurse, 5 from lab, 7 pharmacist, 5 doctors, 3 from main store and 10 front desk user.</a:t>
            </a:r>
            <a:endParaRPr lang="en-IN" dirty="0"/>
          </a:p>
          <a:p>
            <a:endParaRPr lang="en-IN" dirty="0"/>
          </a:p>
        </p:txBody>
      </p:sp>
    </p:spTree>
    <p:extLst>
      <p:ext uri="{BB962C8B-B14F-4D97-AF65-F5344CB8AC3E}">
        <p14:creationId xmlns:p14="http://schemas.microsoft.com/office/powerpoint/2010/main" val="37440950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211</TotalTime>
  <Words>1178</Words>
  <Application>Microsoft Office PowerPoint</Application>
  <PresentationFormat>On-screen Show (4:3)</PresentationFormat>
  <Paragraphs>121</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Flow</vt:lpstr>
      <vt:lpstr>Analysis of Change management training at go-live HMIS Implementation  In General Hospital Panchkula, Haryana </vt:lpstr>
      <vt:lpstr>Organization Profile</vt:lpstr>
      <vt:lpstr> Our Mission</vt:lpstr>
      <vt:lpstr>     TRAINING SESSION/ CAPACITY BUILDING FOR THE END USER </vt:lpstr>
      <vt:lpstr>BASIC REQUIRMENTS </vt:lpstr>
      <vt:lpstr>IDENTIFICATION AND ASSESSMENT OF TRAINING NEEDS </vt:lpstr>
      <vt:lpstr>                              Objective</vt:lpstr>
      <vt:lpstr>Methodology</vt:lpstr>
      <vt:lpstr>PowerPoint Presentation</vt:lpstr>
      <vt:lpstr>PowerPoint Presentation</vt:lpstr>
      <vt:lpstr>Observation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Findings of Team A</vt:lpstr>
      <vt:lpstr>Findings of Team B:</vt:lpstr>
      <vt:lpstr>Suggestions:  </vt:lpstr>
      <vt:lpstr>Conclusion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krishna</dc:creator>
  <cp:lastModifiedBy>krishna</cp:lastModifiedBy>
  <cp:revision>10</cp:revision>
  <dcterms:created xsi:type="dcterms:W3CDTF">2006-08-16T00:00:00Z</dcterms:created>
  <dcterms:modified xsi:type="dcterms:W3CDTF">2015-05-18T09:48:22Z</dcterms:modified>
</cp:coreProperties>
</file>