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61" r:id="rId8"/>
    <p:sldId id="263" r:id="rId9"/>
    <p:sldId id="262" r:id="rId10"/>
    <p:sldId id="264" r:id="rId11"/>
    <p:sldId id="265" r:id="rId12"/>
    <p:sldId id="266" r:id="rId13"/>
    <p:sldId id="267" r:id="rId14"/>
    <p:sldId id="275" r:id="rId15"/>
    <p:sldId id="268" r:id="rId16"/>
    <p:sldId id="270" r:id="rId17"/>
    <p:sldId id="271" r:id="rId18"/>
    <p:sldId id="274" r:id="rId19"/>
    <p:sldId id="269"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Gaurav%20Kumar\Desktop\pi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aurav%20Kumar\Desktop\pi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aurav%20Kumar\Desktop\pi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aurav%20Kumar\Desktop\Desktop\Dissertation\pi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aurav%20Kumar\Desktop\pi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Sheet1!$B$1</c:f>
              <c:strCache>
                <c:ptCount val="1"/>
                <c:pt idx="0">
                  <c:v>Sales</c:v>
                </c:pt>
              </c:strCache>
            </c:strRef>
          </c:tx>
          <c:cat>
            <c:strRef>
              <c:f>Sheet1!$A$2:$A$7</c:f>
              <c:strCache>
                <c:ptCount val="6"/>
                <c:pt idx="0">
                  <c:v>Surfing Internet</c:v>
                </c:pt>
                <c:pt idx="1">
                  <c:v>Sending and Receiving Mails</c:v>
                </c:pt>
                <c:pt idx="2">
                  <c:v>To read Medical Guielines</c:v>
                </c:pt>
                <c:pt idx="3">
                  <c:v>To maintain Patient Details</c:v>
                </c:pt>
                <c:pt idx="4">
                  <c:v>Entertainment</c:v>
                </c:pt>
                <c:pt idx="5">
                  <c:v>Others</c:v>
                </c:pt>
              </c:strCache>
            </c:strRef>
          </c:cat>
          <c:val>
            <c:numRef>
              <c:f>Sheet1!$B$2:$B$7</c:f>
              <c:numCache>
                <c:formatCode>0%</c:formatCode>
                <c:ptCount val="6"/>
                <c:pt idx="0">
                  <c:v>1</c:v>
                </c:pt>
                <c:pt idx="1">
                  <c:v>1</c:v>
                </c:pt>
                <c:pt idx="2">
                  <c:v>1</c:v>
                </c:pt>
                <c:pt idx="3">
                  <c:v>9.0000000000000066E-2</c:v>
                </c:pt>
                <c:pt idx="4">
                  <c:v>0.86000000000000065</c:v>
                </c:pt>
                <c:pt idx="5">
                  <c:v>0.8</c:v>
                </c:pt>
              </c:numCache>
            </c:numRef>
          </c:val>
        </c:ser>
        <c:axId val="120924416"/>
        <c:axId val="120958976"/>
      </c:barChart>
      <c:catAx>
        <c:axId val="120924416"/>
        <c:scaling>
          <c:orientation val="minMax"/>
        </c:scaling>
        <c:axPos val="b"/>
        <c:tickLblPos val="nextTo"/>
        <c:crossAx val="120958976"/>
        <c:crosses val="autoZero"/>
        <c:auto val="1"/>
        <c:lblAlgn val="ctr"/>
        <c:lblOffset val="100"/>
      </c:catAx>
      <c:valAx>
        <c:axId val="120958976"/>
        <c:scaling>
          <c:orientation val="minMax"/>
        </c:scaling>
        <c:axPos val="l"/>
        <c:majorGridlines/>
        <c:numFmt formatCode="0%" sourceLinked="1"/>
        <c:tickLblPos val="nextTo"/>
        <c:crossAx val="12092441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Sheet1!$B$1</c:f>
              <c:strCache>
                <c:ptCount val="1"/>
                <c:pt idx="0">
                  <c:v>Doctors having Computer System in the OPD</c:v>
                </c:pt>
              </c:strCache>
            </c:strRef>
          </c:tx>
          <c:dLbls>
            <c:dLbl>
              <c:idx val="0"/>
              <c:layout>
                <c:manualLayout>
                  <c:x val="-0.25123288172780123"/>
                  <c:y val="-0.18643136232476437"/>
                </c:manualLayout>
              </c:layout>
              <c:tx>
                <c:rich>
                  <a:bodyPr/>
                  <a:lstStyle/>
                  <a:p>
                    <a:r>
                      <a:rPr lang="en-US" sz="1200"/>
                      <a:t> Yes
58%</a:t>
                    </a:r>
                    <a:endParaRPr lang="en-US"/>
                  </a:p>
                </c:rich>
              </c:tx>
              <c:showCatName val="1"/>
              <c:showPercent val="1"/>
            </c:dLbl>
            <c:dLbl>
              <c:idx val="1"/>
              <c:layout>
                <c:manualLayout>
                  <c:x val="0.19852569923335239"/>
                  <c:y val="2.8222620310870011E-2"/>
                </c:manualLayout>
              </c:layout>
              <c:tx>
                <c:rich>
                  <a:bodyPr/>
                  <a:lstStyle/>
                  <a:p>
                    <a:r>
                      <a:rPr lang="en-US" sz="1200"/>
                      <a:t> No
42%</a:t>
                    </a:r>
                    <a:endParaRPr lang="en-US"/>
                  </a:p>
                </c:rich>
              </c:tx>
              <c:showCatName val="1"/>
              <c:showPercent val="1"/>
            </c:dLbl>
            <c:showCatName val="1"/>
            <c:showPercent val="1"/>
            <c:showLeaderLines val="1"/>
          </c:dLbls>
          <c:cat>
            <c:strRef>
              <c:f>Sheet1!$A$2:$A$3</c:f>
              <c:strCache>
                <c:ptCount val="2"/>
                <c:pt idx="0">
                  <c:v> Yes</c:v>
                </c:pt>
                <c:pt idx="1">
                  <c:v> No</c:v>
                </c:pt>
              </c:strCache>
            </c:strRef>
          </c:cat>
          <c:val>
            <c:numRef>
              <c:f>Sheet1!$B$2:$B$3</c:f>
              <c:numCache>
                <c:formatCode>General</c:formatCode>
                <c:ptCount val="2"/>
                <c:pt idx="0">
                  <c:v>7</c:v>
                </c:pt>
                <c:pt idx="1">
                  <c:v>5</c:v>
                </c:pt>
              </c:numCache>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Sheet1!$B$1</c:f>
              <c:strCache>
                <c:ptCount val="1"/>
                <c:pt idx="0">
                  <c:v>No. of Patients seen by Doctors on daily basis</c:v>
                </c:pt>
              </c:strCache>
            </c:strRef>
          </c:tx>
          <c:dLbls>
            <c:dLbl>
              <c:idx val="0"/>
              <c:layout>
                <c:manualLayout>
                  <c:x val="-0.11737054754514606"/>
                  <c:y val="0.1202574637993304"/>
                </c:manualLayout>
              </c:layout>
              <c:tx>
                <c:rich>
                  <a:bodyPr/>
                  <a:lstStyle/>
                  <a:p>
                    <a:r>
                      <a:rPr lang="en-US" sz="1200"/>
                      <a:t>  &lt; 5
17%</a:t>
                    </a:r>
                    <a:endParaRPr lang="en-US"/>
                  </a:p>
                </c:rich>
              </c:tx>
              <c:showCatName val="1"/>
              <c:showPercent val="1"/>
            </c:dLbl>
            <c:dLbl>
              <c:idx val="1"/>
              <c:layout>
                <c:manualLayout>
                  <c:x val="-0.19645589662146895"/>
                  <c:y val="-0.16696467487580521"/>
                </c:manualLayout>
              </c:layout>
              <c:tx>
                <c:rich>
                  <a:bodyPr/>
                  <a:lstStyle/>
                  <a:p>
                    <a:r>
                      <a:rPr lang="en-US"/>
                      <a:t> </a:t>
                    </a:r>
                    <a:r>
                      <a:rPr lang="en-US" sz="1200"/>
                      <a:t>5 to 10
33%</a:t>
                    </a:r>
                    <a:endParaRPr lang="en-US"/>
                  </a:p>
                </c:rich>
              </c:tx>
              <c:showCatName val="1"/>
              <c:showPercent val="1"/>
            </c:dLbl>
            <c:dLbl>
              <c:idx val="2"/>
              <c:layout>
                <c:manualLayout>
                  <c:x val="0.20430071297203625"/>
                  <c:y val="-9.9672913156627227E-2"/>
                </c:manualLayout>
              </c:layout>
              <c:tx>
                <c:rich>
                  <a:bodyPr/>
                  <a:lstStyle/>
                  <a:p>
                    <a:r>
                      <a:rPr lang="en-US" sz="1200"/>
                      <a:t>  &gt; 10
50%</a:t>
                    </a:r>
                  </a:p>
                </c:rich>
              </c:tx>
              <c:showCatName val="1"/>
              <c:showPercent val="1"/>
            </c:dLbl>
            <c:showCatName val="1"/>
            <c:showPercent val="1"/>
            <c:showLeaderLines val="1"/>
          </c:dLbls>
          <c:cat>
            <c:strRef>
              <c:f>Sheet1!$A$2:$A$4</c:f>
              <c:strCache>
                <c:ptCount val="3"/>
                <c:pt idx="0">
                  <c:v>  &lt; 5</c:v>
                </c:pt>
                <c:pt idx="1">
                  <c:v> 5 to 10</c:v>
                </c:pt>
                <c:pt idx="2">
                  <c:v>  &gt; 10</c:v>
                </c:pt>
              </c:strCache>
            </c:strRef>
          </c:cat>
          <c:val>
            <c:numRef>
              <c:f>Sheet1!$B$2:$B$4</c:f>
              <c:numCache>
                <c:formatCode>General</c:formatCode>
                <c:ptCount val="3"/>
                <c:pt idx="0">
                  <c:v>2</c:v>
                </c:pt>
                <c:pt idx="1">
                  <c:v>4</c:v>
                </c:pt>
                <c:pt idx="2">
                  <c:v>6</c:v>
                </c:pt>
              </c:numCache>
            </c:numRef>
          </c:val>
        </c:ser>
        <c:dLbls>
          <c:showCatName val="1"/>
          <c:showPercent val="1"/>
        </c:dLbls>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Sheet2!$B$1</c:f>
              <c:strCache>
                <c:ptCount val="1"/>
                <c:pt idx="0">
                  <c:v>Average time of consultation</c:v>
                </c:pt>
              </c:strCache>
            </c:strRef>
          </c:tx>
          <c:dLbls>
            <c:dLbl>
              <c:idx val="0"/>
              <c:layout>
                <c:manualLayout>
                  <c:x val="-0.24060626837452342"/>
                  <c:y val="-0.29995642214099438"/>
                </c:manualLayout>
              </c:layout>
              <c:tx>
                <c:rich>
                  <a:bodyPr/>
                  <a:lstStyle/>
                  <a:p>
                    <a:r>
                      <a:rPr lang="en-US" sz="1200"/>
                      <a:t> 10 to 15 Min.
75%</a:t>
                    </a:r>
                    <a:endParaRPr lang="en-US"/>
                  </a:p>
                </c:rich>
              </c:tx>
              <c:showCatName val="1"/>
              <c:showPercent val="1"/>
            </c:dLbl>
            <c:dLbl>
              <c:idx val="1"/>
              <c:layout>
                <c:manualLayout>
                  <c:x val="0.15617511481568577"/>
                  <c:y val="9.3602045024717764E-2"/>
                </c:manualLayout>
              </c:layout>
              <c:tx>
                <c:rich>
                  <a:bodyPr/>
                  <a:lstStyle/>
                  <a:p>
                    <a:r>
                      <a:rPr lang="en-US" sz="1200"/>
                      <a:t>  &gt; 15 Min.
25%</a:t>
                    </a:r>
                    <a:endParaRPr lang="en-US"/>
                  </a:p>
                </c:rich>
              </c:tx>
              <c:showCatName val="1"/>
              <c:showPercent val="1"/>
            </c:dLbl>
            <c:showCatName val="1"/>
            <c:showPercent val="1"/>
            <c:showLeaderLines val="1"/>
          </c:dLbls>
          <c:cat>
            <c:strRef>
              <c:f>Sheet2!$A$2:$A$3</c:f>
              <c:strCache>
                <c:ptCount val="2"/>
                <c:pt idx="0">
                  <c:v> 10 to 15 Min</c:v>
                </c:pt>
                <c:pt idx="1">
                  <c:v>  &gt; 15 Min</c:v>
                </c:pt>
              </c:strCache>
            </c:strRef>
          </c:cat>
          <c:val>
            <c:numRef>
              <c:f>Sheet2!$B$2:$B$3</c:f>
              <c:numCache>
                <c:formatCode>General</c:formatCode>
                <c:ptCount val="2"/>
                <c:pt idx="0">
                  <c:v>9</c:v>
                </c:pt>
                <c:pt idx="1">
                  <c:v>3</c:v>
                </c:pt>
              </c:numCache>
            </c:numRef>
          </c:val>
        </c:ser>
        <c:dLbls>
          <c:showCatName val="1"/>
          <c:showPercent val="1"/>
        </c:dLbls>
      </c:pie3D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sz="3600" dirty="0"/>
              <a:t>Doctors that have used </a:t>
            </a:r>
            <a:r>
              <a:rPr lang="en-IN" sz="3600" dirty="0" smtClean="0"/>
              <a:t>EMR</a:t>
            </a:r>
            <a:endParaRPr lang="en-IN" sz="2400" dirty="0"/>
          </a:p>
        </c:rich>
      </c:tx>
      <c:layout/>
    </c:title>
    <c:plotArea>
      <c:layout>
        <c:manualLayout>
          <c:layoutTarget val="inner"/>
          <c:xMode val="edge"/>
          <c:yMode val="edge"/>
          <c:x val="8.9100278322933546E-2"/>
          <c:y val="0.20939394053194849"/>
          <c:w val="0.85565441876929293"/>
          <c:h val="0.72420231120529854"/>
        </c:manualLayout>
      </c:layout>
      <c:ofPieChart>
        <c:ofPieType val="bar"/>
        <c:varyColors val="1"/>
        <c:ser>
          <c:idx val="0"/>
          <c:order val="0"/>
          <c:tx>
            <c:strRef>
              <c:f>Sheet5!$B$1</c:f>
              <c:strCache>
                <c:ptCount val="1"/>
                <c:pt idx="0">
                  <c:v>Doctors that have used any EMR</c:v>
                </c:pt>
              </c:strCache>
            </c:strRef>
          </c:tx>
          <c:dLbls>
            <c:dLbl>
              <c:idx val="0"/>
              <c:layout>
                <c:manualLayout>
                  <c:x val="0.14017570720326625"/>
                  <c:y val="-8.8787529607579543E-3"/>
                </c:manualLayout>
              </c:layout>
              <c:tx>
                <c:rich>
                  <a:bodyPr/>
                  <a:lstStyle/>
                  <a:p>
                    <a:r>
                      <a:rPr lang="en-US" sz="2400" dirty="0"/>
                      <a:t>Doctor's don't</a:t>
                    </a:r>
                    <a:r>
                      <a:rPr lang="en-US" sz="2400" baseline="0" dirty="0"/>
                      <a:t> know about EMR</a:t>
                    </a:r>
                    <a:r>
                      <a:rPr lang="en-US" sz="2400" dirty="0"/>
                      <a:t>
50%</a:t>
                    </a:r>
                  </a:p>
                </c:rich>
              </c:tx>
              <c:dLblPos val="bestFit"/>
              <c:showCatName val="1"/>
              <c:showPercent val="1"/>
            </c:dLbl>
            <c:dLbl>
              <c:idx val="2"/>
              <c:layout>
                <c:manualLayout>
                  <c:x val="-7.6666909691844073E-2"/>
                  <c:y val="-7.3375584149542282E-3"/>
                </c:manualLayout>
              </c:layout>
              <c:tx>
                <c:rich>
                  <a:bodyPr/>
                  <a:lstStyle/>
                  <a:p>
                    <a:r>
                      <a:rPr lang="en-US" sz="2400" dirty="0"/>
                      <a:t>Already used EMR
25%</a:t>
                    </a:r>
                  </a:p>
                </c:rich>
              </c:tx>
              <c:dLblPos val="bestFit"/>
              <c:showCatName val="1"/>
              <c:showPercent val="1"/>
            </c:dLbl>
            <c:dLbl>
              <c:idx val="3"/>
              <c:layout>
                <c:manualLayout>
                  <c:x val="-7.1575896762904642E-2"/>
                  <c:y val="-1.2910505089302861E-3"/>
                </c:manualLayout>
              </c:layout>
              <c:tx>
                <c:rich>
                  <a:bodyPr/>
                  <a:lstStyle/>
                  <a:p>
                    <a:r>
                      <a:rPr lang="en-US" sz="2400" dirty="0"/>
                      <a:t>Just</a:t>
                    </a:r>
                    <a:r>
                      <a:rPr lang="en-US" sz="2400" baseline="0" dirty="0"/>
                      <a:t> have Seen EMR</a:t>
                    </a:r>
                    <a:r>
                      <a:rPr lang="en-US" sz="2400" dirty="0"/>
                      <a:t>
25%</a:t>
                    </a:r>
                  </a:p>
                </c:rich>
              </c:tx>
              <c:dLblPos val="bestFit"/>
              <c:showCatName val="1"/>
              <c:showPercent val="1"/>
            </c:dLbl>
            <c:dLbl>
              <c:idx val="4"/>
              <c:layout>
                <c:manualLayout>
                  <c:x val="-0.26025116652085156"/>
                  <c:y val="-2.4346392676525191E-2"/>
                </c:manualLayout>
              </c:layout>
              <c:tx>
                <c:rich>
                  <a:bodyPr/>
                  <a:lstStyle/>
                  <a:p>
                    <a:r>
                      <a:rPr lang="en-US" sz="2400" dirty="0"/>
                      <a:t>Doctor's Know about EMR
50%</a:t>
                    </a:r>
                  </a:p>
                </c:rich>
              </c:tx>
              <c:dLblPos val="bestFit"/>
              <c:showCatName val="1"/>
              <c:showPercent val="1"/>
            </c:dLbl>
            <c:dLblPos val="bestFit"/>
            <c:showCatName val="1"/>
            <c:showPercent val="1"/>
            <c:showLeaderLines val="1"/>
          </c:dLbls>
          <c:cat>
            <c:strRef>
              <c:f>Sheet5!$A$2:$A$5</c:f>
              <c:strCache>
                <c:ptCount val="4"/>
                <c:pt idx="0">
                  <c:v>Yes</c:v>
                </c:pt>
                <c:pt idx="2">
                  <c:v>Used Before</c:v>
                </c:pt>
                <c:pt idx="3">
                  <c:v>a</c:v>
                </c:pt>
              </c:strCache>
            </c:strRef>
          </c:cat>
          <c:val>
            <c:numRef>
              <c:f>Sheet5!$B$2:$B$5</c:f>
              <c:numCache>
                <c:formatCode>General</c:formatCode>
                <c:ptCount val="4"/>
                <c:pt idx="0">
                  <c:v>6</c:v>
                </c:pt>
                <c:pt idx="2">
                  <c:v>3</c:v>
                </c:pt>
                <c:pt idx="3">
                  <c:v>3</c:v>
                </c:pt>
              </c:numCache>
            </c:numRef>
          </c:val>
        </c:ser>
        <c:dLbls>
          <c:showCatName val="1"/>
          <c:showPercent val="1"/>
        </c:dLbls>
        <c:gapWidth val="100"/>
        <c:secondPieSize val="75"/>
        <c:serLines/>
      </c:of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sz="3600" dirty="0"/>
              <a:t>Willingness to use EMR</a:t>
            </a:r>
          </a:p>
        </c:rich>
      </c:tx>
      <c:layout/>
    </c:title>
    <c:view3D>
      <c:rotX val="30"/>
      <c:perspective val="30"/>
    </c:view3D>
    <c:plotArea>
      <c:layout/>
      <c:pie3DChart>
        <c:varyColors val="1"/>
        <c:ser>
          <c:idx val="0"/>
          <c:order val="0"/>
          <c:tx>
            <c:strRef>
              <c:f>Sheet3!$B$1</c:f>
              <c:strCache>
                <c:ptCount val="1"/>
                <c:pt idx="0">
                  <c:v>Willing to use EMR</c:v>
                </c:pt>
              </c:strCache>
            </c:strRef>
          </c:tx>
          <c:dLbls>
            <c:dLbl>
              <c:idx val="0"/>
              <c:layout>
                <c:manualLayout>
                  <c:x val="-0.28700751933035396"/>
                  <c:y val="-0.19284452869317262"/>
                </c:manualLayout>
              </c:layout>
              <c:tx>
                <c:rich>
                  <a:bodyPr/>
                  <a:lstStyle/>
                  <a:p>
                    <a:r>
                      <a:rPr lang="en-US" sz="3200" dirty="0"/>
                      <a:t>Yes
58%</a:t>
                    </a:r>
                    <a:endParaRPr lang="en-US" sz="2000" dirty="0"/>
                  </a:p>
                </c:rich>
              </c:tx>
              <c:showCatName val="1"/>
              <c:showPercent val="1"/>
            </c:dLbl>
            <c:dLbl>
              <c:idx val="1"/>
              <c:layout>
                <c:manualLayout>
                  <c:x val="0.19265415023895843"/>
                  <c:y val="-0.14460570269625389"/>
                </c:manualLayout>
              </c:layout>
              <c:tx>
                <c:rich>
                  <a:bodyPr/>
                  <a:lstStyle/>
                  <a:p>
                    <a:r>
                      <a:rPr lang="en-US" sz="2000" dirty="0"/>
                      <a:t>Require an Assistant
25%</a:t>
                    </a:r>
                  </a:p>
                </c:rich>
              </c:tx>
              <c:showCatName val="1"/>
              <c:showPercent val="1"/>
            </c:dLbl>
            <c:dLbl>
              <c:idx val="2"/>
              <c:layout>
                <c:manualLayout>
                  <c:x val="0.12354697651198442"/>
                  <c:y val="0.1225841088045812"/>
                </c:manualLayout>
              </c:layout>
              <c:tx>
                <c:rich>
                  <a:bodyPr/>
                  <a:lstStyle/>
                  <a:p>
                    <a:r>
                      <a:rPr lang="en-US" sz="2000" dirty="0"/>
                      <a:t>No
17%</a:t>
                    </a:r>
                  </a:p>
                </c:rich>
              </c:tx>
              <c:showCatName val="1"/>
              <c:showPercent val="1"/>
            </c:dLbl>
            <c:showCatName val="1"/>
            <c:showPercent val="1"/>
            <c:showLeaderLines val="1"/>
          </c:dLbls>
          <c:cat>
            <c:strRef>
              <c:f>Sheet3!$A$2:$A$4</c:f>
              <c:strCache>
                <c:ptCount val="3"/>
                <c:pt idx="0">
                  <c:v>Yes</c:v>
                </c:pt>
                <c:pt idx="1">
                  <c:v>Require an Assistant</c:v>
                </c:pt>
                <c:pt idx="2">
                  <c:v>No</c:v>
                </c:pt>
              </c:strCache>
            </c:strRef>
          </c:cat>
          <c:val>
            <c:numRef>
              <c:f>Sheet3!$B$2:$B$4</c:f>
              <c:numCache>
                <c:formatCode>General</c:formatCode>
                <c:ptCount val="3"/>
                <c:pt idx="0">
                  <c:v>7</c:v>
                </c:pt>
                <c:pt idx="1">
                  <c:v>3</c:v>
                </c:pt>
                <c:pt idx="2">
                  <c:v>2</c:v>
                </c:pt>
              </c:numCache>
            </c:numRef>
          </c:val>
        </c:ser>
        <c:dLbls>
          <c:showCatName val="1"/>
          <c:showPercent val="1"/>
        </c:dLbls>
      </c:pie3D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90600"/>
            <a:ext cx="8305800" cy="2743199"/>
          </a:xfrm>
        </p:spPr>
        <p:txBody>
          <a:bodyPr>
            <a:noAutofit/>
          </a:bodyPr>
          <a:lstStyle/>
          <a:p>
            <a:r>
              <a:rPr lang="en-US" sz="5400" b="1" dirty="0" smtClean="0"/>
              <a:t>To Understand End User Perception for using EMR </a:t>
            </a:r>
            <a:endParaRPr lang="en-IN" sz="5400" dirty="0"/>
          </a:p>
        </p:txBody>
      </p:sp>
      <p:sp>
        <p:nvSpPr>
          <p:cNvPr id="3" name="Subtitle 2"/>
          <p:cNvSpPr>
            <a:spLocks noGrp="1"/>
          </p:cNvSpPr>
          <p:nvPr>
            <p:ph type="subTitle" idx="1"/>
          </p:nvPr>
        </p:nvSpPr>
        <p:spPr>
          <a:xfrm>
            <a:off x="3276600" y="5410200"/>
            <a:ext cx="2590800" cy="1219200"/>
          </a:xfrm>
        </p:spPr>
        <p:txBody>
          <a:bodyPr>
            <a:normAutofit/>
          </a:bodyPr>
          <a:lstStyle/>
          <a:p>
            <a:r>
              <a:rPr lang="en-IN" sz="2000" dirty="0" smtClean="0">
                <a:solidFill>
                  <a:schemeClr val="tx1"/>
                </a:solidFill>
              </a:rPr>
              <a:t>Presented by:</a:t>
            </a:r>
          </a:p>
          <a:p>
            <a:r>
              <a:rPr lang="en-IN" sz="2000" dirty="0" err="1" smtClean="0">
                <a:solidFill>
                  <a:schemeClr val="tx1"/>
                </a:solidFill>
              </a:rPr>
              <a:t>Dr.Gaurav</a:t>
            </a:r>
            <a:r>
              <a:rPr lang="en-IN" sz="2000" dirty="0" smtClean="0">
                <a:solidFill>
                  <a:schemeClr val="tx1"/>
                </a:solidFill>
              </a:rPr>
              <a:t> Kumar</a:t>
            </a:r>
          </a:p>
          <a:p>
            <a:r>
              <a:rPr lang="en-IN" sz="2000" dirty="0" smtClean="0">
                <a:solidFill>
                  <a:schemeClr val="tx1"/>
                </a:solidFill>
              </a:rPr>
              <a:t>PG/13/023</a:t>
            </a:r>
            <a:endParaRPr lang="en-IN"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457200" y="1371600"/>
            <a:ext cx="8229600" cy="5486400"/>
          </a:xfrm>
        </p:spPr>
        <p:txBody>
          <a:bodyPr>
            <a:normAutofit fontScale="70000" lnSpcReduction="20000"/>
          </a:bodyPr>
          <a:lstStyle/>
          <a:p>
            <a:pPr>
              <a:buNone/>
            </a:pPr>
            <a:r>
              <a:rPr lang="en-US" dirty="0" smtClean="0"/>
              <a:t>	It’s a Descriptive Study. </a:t>
            </a:r>
            <a:r>
              <a:rPr lang="en-IN" dirty="0" smtClean="0"/>
              <a:t>It also include a questionnaire based cross sectional study </a:t>
            </a:r>
            <a:endParaRPr lang="en-US" dirty="0" smtClean="0"/>
          </a:p>
          <a:p>
            <a:pPr>
              <a:buNone/>
            </a:pPr>
            <a:endParaRPr lang="en-IN" dirty="0" smtClean="0"/>
          </a:p>
          <a:p>
            <a:pPr>
              <a:buNone/>
            </a:pPr>
            <a:r>
              <a:rPr lang="en-US" dirty="0" smtClean="0"/>
              <a:t> Plan:</a:t>
            </a:r>
            <a:endParaRPr lang="en-IN" dirty="0" smtClean="0"/>
          </a:p>
          <a:p>
            <a:r>
              <a:rPr lang="en-IN" dirty="0" smtClean="0"/>
              <a:t>Pre-implementation training survey</a:t>
            </a:r>
          </a:p>
          <a:p>
            <a:r>
              <a:rPr lang="en-IN" dirty="0" smtClean="0"/>
              <a:t>Demonstration of the product</a:t>
            </a:r>
          </a:p>
          <a:p>
            <a:r>
              <a:rPr lang="en-IN" dirty="0" smtClean="0"/>
              <a:t>Hands on training </a:t>
            </a:r>
          </a:p>
          <a:p>
            <a:r>
              <a:rPr lang="en-IN" dirty="0" smtClean="0"/>
              <a:t>Post Training Evaluation</a:t>
            </a:r>
          </a:p>
          <a:p>
            <a:r>
              <a:rPr lang="en-IN" dirty="0" smtClean="0"/>
              <a:t>Evaluation after 6 months</a:t>
            </a:r>
          </a:p>
          <a:p>
            <a:pPr>
              <a:buNone/>
            </a:pPr>
            <a:endParaRPr lang="en-US" dirty="0" smtClean="0"/>
          </a:p>
          <a:p>
            <a:pPr>
              <a:buNone/>
            </a:pPr>
            <a:r>
              <a:rPr lang="en-IN" dirty="0" smtClean="0"/>
              <a:t>Sampling Technique used:</a:t>
            </a:r>
            <a:r>
              <a:rPr lang="en-US" dirty="0" smtClean="0"/>
              <a:t>  Convenient Sampling</a:t>
            </a:r>
            <a:endParaRPr lang="en-IN" dirty="0" smtClean="0"/>
          </a:p>
          <a:p>
            <a:pPr>
              <a:buNone/>
            </a:pPr>
            <a:endParaRPr lang="en-US" dirty="0" smtClean="0"/>
          </a:p>
          <a:p>
            <a:pPr>
              <a:buNone/>
            </a:pPr>
            <a:r>
              <a:rPr lang="en-US" dirty="0" smtClean="0"/>
              <a:t>User: - Doctors </a:t>
            </a:r>
            <a:endParaRPr lang="en-IN" dirty="0" smtClean="0"/>
          </a:p>
          <a:p>
            <a:pPr>
              <a:buNone/>
            </a:pPr>
            <a:r>
              <a:rPr lang="en-US" dirty="0" smtClean="0"/>
              <a:t> </a:t>
            </a:r>
            <a:endParaRPr lang="en-IN" dirty="0" smtClean="0"/>
          </a:p>
          <a:p>
            <a:pPr>
              <a:buNone/>
            </a:pPr>
            <a:r>
              <a:rPr lang="en-US" dirty="0" smtClean="0"/>
              <a:t>Tools: - Pre-training Survey via Questionnaire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Results</a:t>
            </a:r>
            <a:endParaRPr lang="en-IN" dirty="0"/>
          </a:p>
        </p:txBody>
      </p:sp>
      <p:sp>
        <p:nvSpPr>
          <p:cNvPr id="3" name="Content Placeholder 2"/>
          <p:cNvSpPr>
            <a:spLocks noGrp="1"/>
          </p:cNvSpPr>
          <p:nvPr>
            <p:ph idx="1"/>
          </p:nvPr>
        </p:nvSpPr>
        <p:spPr>
          <a:xfrm>
            <a:off x="228600" y="1295400"/>
            <a:ext cx="8610600" cy="1676400"/>
          </a:xfrm>
        </p:spPr>
        <p:txBody>
          <a:bodyPr>
            <a:normAutofit/>
          </a:bodyPr>
          <a:lstStyle/>
          <a:p>
            <a:pPr>
              <a:buNone/>
            </a:pPr>
            <a:r>
              <a:rPr lang="en-US" dirty="0" smtClean="0"/>
              <a:t>Every doctor knows about how to use a Computer</a:t>
            </a:r>
          </a:p>
          <a:p>
            <a:pPr>
              <a:buNone/>
            </a:pPr>
            <a:endParaRPr lang="en-IN" sz="1200" dirty="0" smtClean="0"/>
          </a:p>
          <a:p>
            <a:pPr>
              <a:buNone/>
            </a:pPr>
            <a:r>
              <a:rPr lang="en-US" dirty="0" smtClean="0"/>
              <a:t>Purpose to use Computer</a:t>
            </a:r>
            <a:endParaRPr lang="en-IN" dirty="0" smtClean="0"/>
          </a:p>
        </p:txBody>
      </p:sp>
      <p:graphicFrame>
        <p:nvGraphicFramePr>
          <p:cNvPr id="4" name="Chart 3"/>
          <p:cNvGraphicFramePr/>
          <p:nvPr/>
        </p:nvGraphicFramePr>
        <p:xfrm>
          <a:off x="457200" y="2895600"/>
          <a:ext cx="8229600" cy="3657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1828800" y="3352800"/>
          <a:ext cx="5257800"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0" y="228600"/>
          <a:ext cx="48006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495800" y="304800"/>
          <a:ext cx="4856978" cy="299857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609600" y="381000"/>
          <a:ext cx="8229600" cy="624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04800" y="381000"/>
          <a:ext cx="8458200" cy="6172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Does every doctor know how to use a computer?</a:t>
            </a:r>
            <a:endParaRPr lang="en-IN" dirty="0" smtClean="0"/>
          </a:p>
          <a:p>
            <a:pPr>
              <a:buNone/>
            </a:pPr>
            <a:r>
              <a:rPr lang="en-US" dirty="0" smtClean="0"/>
              <a:t> </a:t>
            </a:r>
            <a:endParaRPr lang="en-IN" dirty="0" smtClean="0"/>
          </a:p>
          <a:p>
            <a:pPr algn="just">
              <a:buNone/>
            </a:pPr>
            <a:r>
              <a:rPr lang="en-US" dirty="0" smtClean="0"/>
              <a:t>	As shown in results every doctor knows about the computer and uses it on daily basis for surfing internet, sending and receiving E-mails, to read Medical Guidelines, Entertainment and for making presentations etc. This will make easier to introduce the EMR to Doctor’s that they will easily understand what to do and how to do in an easier and proper way. </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algn="just">
              <a:buNone/>
            </a:pPr>
            <a:r>
              <a:rPr lang="en-US" dirty="0" smtClean="0"/>
              <a:t>	Does a doctor have little extra time to spend on entering the Medical data of patient in EMR? </a:t>
            </a:r>
            <a:endParaRPr lang="en-IN" dirty="0" smtClean="0"/>
          </a:p>
          <a:p>
            <a:pPr>
              <a:buNone/>
            </a:pPr>
            <a:r>
              <a:rPr lang="en-US" dirty="0" smtClean="0"/>
              <a:t> </a:t>
            </a:r>
            <a:endParaRPr lang="en-IN" dirty="0" smtClean="0"/>
          </a:p>
          <a:p>
            <a:pPr algn="just">
              <a:buNone/>
            </a:pPr>
            <a:r>
              <a:rPr lang="en-US" dirty="0" smtClean="0"/>
              <a:t>	Doctor’s schedule is too much busy to give best available treatment to the patients. As shown in results 50% doctors have seen more than 10 patients on daily basis, 33% have seen 5 to 10 patients and 17% doctors have seen less than 5 patients in a day. On an average 75% doctors spend 10 to 15 Minutes with the patients for consultation and on the other hand 25% doctors spend more that15 minutes it will exceed up to 30 to 45 minutes also. It is very hard to accept that new system with day 1 gets accepted as compared to the manual paper prescription. So this is going to create an issue regarding time consumption in filling patient data in EMR. To get rid of it, it is decided to fill only minimum required fields by the doctors in EMR.</a:t>
            </a:r>
            <a:endParaRPr lang="en-IN" dirty="0" smtClean="0"/>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What is the awareness of EMR among Doctors?</a:t>
            </a:r>
            <a:endParaRPr lang="en-IN" dirty="0" smtClean="0"/>
          </a:p>
          <a:p>
            <a:pPr algn="just">
              <a:buNone/>
            </a:pPr>
            <a:r>
              <a:rPr lang="en-US" dirty="0" smtClean="0"/>
              <a:t> </a:t>
            </a:r>
            <a:endParaRPr lang="en-IN" dirty="0" smtClean="0"/>
          </a:p>
          <a:p>
            <a:pPr algn="just">
              <a:buNone/>
            </a:pPr>
            <a:r>
              <a:rPr lang="en-US" dirty="0" smtClean="0"/>
              <a:t>	Only 50% Doctors knows about the EMR and that doctors have also seen the EMR in some hospital but only 25% Doctors have used the EMR. Those who knows about EMR are willing to use EMR but those who don’t know for those there is a challenge to make them use of EMR</a:t>
            </a:r>
            <a:endParaRPr lang="en-IN" dirty="0" smtClean="0"/>
          </a:p>
          <a:p>
            <a:pPr algn="just">
              <a:buNone/>
            </a:pPr>
            <a:r>
              <a:rPr lang="en-US" dirty="0" smtClean="0"/>
              <a:t>	After demonstration 58% doctors are ready to use EMR while 25% doctors that are old aged demand for an assistant to feed the data in EMR and 17% Doctors directly denied entering the patient data in EMR.</a:t>
            </a: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fontScale="92500"/>
          </a:bodyPr>
          <a:lstStyle/>
          <a:p>
            <a:pPr algn="just">
              <a:buNone/>
            </a:pPr>
            <a:r>
              <a:rPr lang="en-US" dirty="0" smtClean="0"/>
              <a:t>	If facilities provided to doctors and changes done according to them are they ready to use EMR Module?</a:t>
            </a:r>
            <a:endParaRPr lang="en-IN" dirty="0" smtClean="0"/>
          </a:p>
          <a:p>
            <a:pPr algn="just">
              <a:buNone/>
            </a:pPr>
            <a:r>
              <a:rPr lang="en-US" dirty="0" smtClean="0"/>
              <a:t> </a:t>
            </a:r>
            <a:endParaRPr lang="en-IN" dirty="0" smtClean="0"/>
          </a:p>
          <a:p>
            <a:pPr algn="just">
              <a:buNone/>
            </a:pPr>
            <a:r>
              <a:rPr lang="en-US" dirty="0" smtClean="0"/>
              <a:t>	Yes, most of the doctors agreed to use EMR module and make data entry of patient’s medical record with filling minimum required fields. Some doctors are willing with the help of an assistant because they have heavy OPD patient load.</a:t>
            </a: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Recommendations</a:t>
            </a:r>
            <a:endParaRPr lang="en-IN" dirty="0"/>
          </a:p>
        </p:txBody>
      </p:sp>
      <p:sp>
        <p:nvSpPr>
          <p:cNvPr id="3" name="Content Placeholder 2"/>
          <p:cNvSpPr>
            <a:spLocks noGrp="1"/>
          </p:cNvSpPr>
          <p:nvPr>
            <p:ph idx="1"/>
          </p:nvPr>
        </p:nvSpPr>
        <p:spPr/>
        <p:txBody>
          <a:bodyPr/>
          <a:lstStyle/>
          <a:p>
            <a:pPr algn="just"/>
            <a:r>
              <a:rPr lang="en-IN" dirty="0" smtClean="0"/>
              <a:t>“Change before change” – infrastructure must be provided by the hospital to doctors before implementation of EMR</a:t>
            </a:r>
          </a:p>
          <a:p>
            <a:pPr algn="just"/>
            <a:r>
              <a:rPr lang="en-IN" dirty="0" smtClean="0"/>
              <a:t>Can give the overview of the product collectively to all doctors by conducting a small conference</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Organization Profile</a:t>
            </a:r>
            <a:endParaRPr lang="en-IN" dirty="0"/>
          </a:p>
        </p:txBody>
      </p:sp>
      <p:sp>
        <p:nvSpPr>
          <p:cNvPr id="3" name="Content Placeholder 2"/>
          <p:cNvSpPr>
            <a:spLocks noGrp="1"/>
          </p:cNvSpPr>
          <p:nvPr>
            <p:ph idx="1"/>
          </p:nvPr>
        </p:nvSpPr>
        <p:spPr>
          <a:xfrm>
            <a:off x="-304800" y="1524000"/>
            <a:ext cx="9296400" cy="2133600"/>
          </a:xfrm>
        </p:spPr>
        <p:txBody>
          <a:bodyPr>
            <a:normAutofit fontScale="92500"/>
          </a:bodyPr>
          <a:lstStyle/>
          <a:p>
            <a:pPr algn="just">
              <a:buNone/>
            </a:pPr>
            <a:r>
              <a:rPr lang="en-US" dirty="0" smtClean="0"/>
              <a:t>    </a:t>
            </a:r>
            <a:r>
              <a:rPr lang="en-US" dirty="0" err="1" smtClean="0"/>
              <a:t>Akhil</a:t>
            </a:r>
            <a:r>
              <a:rPr lang="en-US" dirty="0" smtClean="0"/>
              <a:t> Systems Pvt. Ltd. (ASPL) is the leading provider of innovative health information systems and services that transform the administrative and clinical operations of healthcare organizations of all sizes.</a:t>
            </a:r>
          </a:p>
        </p:txBody>
      </p:sp>
      <p:sp>
        <p:nvSpPr>
          <p:cNvPr id="4" name="TextBox 3"/>
          <p:cNvSpPr txBox="1"/>
          <p:nvPr/>
        </p:nvSpPr>
        <p:spPr>
          <a:xfrm>
            <a:off x="228600" y="3886200"/>
            <a:ext cx="8534400" cy="1938992"/>
          </a:xfrm>
          <a:prstGeom prst="rect">
            <a:avLst/>
          </a:prstGeom>
          <a:noFill/>
        </p:spPr>
        <p:txBody>
          <a:bodyPr wrap="square" rtlCol="0">
            <a:spAutoFit/>
          </a:bodyPr>
          <a:lstStyle/>
          <a:p>
            <a:pPr algn="just">
              <a:buFont typeface="Wingdings" pitchFamily="2" charset="2"/>
              <a:buChar char="v"/>
            </a:pPr>
            <a:r>
              <a:rPr lang="en-US" sz="2400" dirty="0" smtClean="0"/>
              <a:t>  20 years of experience in the single domain of healthcare</a:t>
            </a:r>
          </a:p>
          <a:p>
            <a:pPr algn="just">
              <a:buFont typeface="Wingdings" pitchFamily="2" charset="2"/>
              <a:buChar char="v"/>
            </a:pPr>
            <a:endParaRPr lang="en-US" sz="2400" dirty="0" smtClean="0"/>
          </a:p>
          <a:p>
            <a:pPr algn="just">
              <a:buFont typeface="Wingdings" pitchFamily="2" charset="2"/>
              <a:buChar char="v"/>
            </a:pPr>
            <a:r>
              <a:rPr lang="en-IN" sz="2400" dirty="0" smtClean="0"/>
              <a:t>  150+ projects running across pan India and worldwide</a:t>
            </a:r>
          </a:p>
          <a:p>
            <a:pPr algn="just">
              <a:buFont typeface="Wingdings" pitchFamily="2" charset="2"/>
              <a:buChar char="v"/>
            </a:pPr>
            <a:endParaRPr lang="en-IN" sz="2400" dirty="0" smtClean="0"/>
          </a:p>
          <a:p>
            <a:pPr algn="just">
              <a:buFont typeface="Wingdings" pitchFamily="2" charset="2"/>
              <a:buChar char="v"/>
            </a:pPr>
            <a:r>
              <a:rPr lang="en-US" sz="2400" dirty="0" smtClean="0"/>
              <a:t> “Best HIS and HIMS Provider of the Year -2013” by e-India Award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90800"/>
            <a:ext cx="10287000" cy="1828800"/>
          </a:xfrm>
        </p:spPr>
        <p:txBody>
          <a:bodyPr>
            <a:noAutofit/>
          </a:bodyPr>
          <a:lstStyle/>
          <a:p>
            <a:pPr algn="ctr">
              <a:buNone/>
            </a:pPr>
            <a:r>
              <a:rPr lang="en-IN" sz="11000" dirty="0" smtClean="0">
                <a:solidFill>
                  <a:srgbClr val="FF0000"/>
                </a:solidFill>
                <a:latin typeface="Tekton Pro Ext" pitchFamily="34" charset="0"/>
              </a:rPr>
              <a:t>THANK YOU</a:t>
            </a:r>
            <a:endParaRPr lang="en-IN" sz="11000" dirty="0">
              <a:solidFill>
                <a:srgbClr val="FF0000"/>
              </a:solidFill>
              <a:latin typeface="Tekton Pro Ex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1026" name="Picture 3"/>
          <p:cNvPicPr>
            <a:picLocks noChangeAspect="1" noChangeArrowheads="1"/>
          </p:cNvPicPr>
          <p:nvPr/>
        </p:nvPicPr>
        <p:blipFill>
          <a:blip r:embed="rId2" cstate="print"/>
          <a:srcRect l="12421" r="12337" b="1112"/>
          <a:stretch>
            <a:fillRect/>
          </a:stretch>
        </p:blipFill>
        <p:spPr bwMode="auto">
          <a:xfrm>
            <a:off x="-26371" y="0"/>
            <a:ext cx="9231427"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Internship Report</a:t>
            </a:r>
            <a:endParaRPr lang="en-IN" dirty="0"/>
          </a:p>
        </p:txBody>
      </p:sp>
      <p:sp>
        <p:nvSpPr>
          <p:cNvPr id="3" name="Content Placeholder 2"/>
          <p:cNvSpPr>
            <a:spLocks noGrp="1"/>
          </p:cNvSpPr>
          <p:nvPr>
            <p:ph idx="1"/>
          </p:nvPr>
        </p:nvSpPr>
        <p:spPr>
          <a:xfrm>
            <a:off x="457200" y="1905000"/>
            <a:ext cx="8305800" cy="4114800"/>
          </a:xfrm>
        </p:spPr>
        <p:txBody>
          <a:bodyPr>
            <a:normAutofit/>
          </a:bodyPr>
          <a:lstStyle/>
          <a:p>
            <a:pPr lvl="0" algn="just"/>
            <a:r>
              <a:rPr lang="en-US" dirty="0" smtClean="0"/>
              <a:t>Working as Clinical Consultant</a:t>
            </a:r>
            <a:endParaRPr lang="en-IN" dirty="0" smtClean="0"/>
          </a:p>
          <a:p>
            <a:pPr lvl="0" algn="just"/>
            <a:r>
              <a:rPr lang="en-US" dirty="0" smtClean="0"/>
              <a:t>UAT of EMR module</a:t>
            </a:r>
            <a:endParaRPr lang="en-IN" dirty="0" smtClean="0"/>
          </a:p>
          <a:p>
            <a:pPr lvl="0" algn="just"/>
            <a:r>
              <a:rPr lang="en-US" dirty="0" smtClean="0"/>
              <a:t>Lead the project of Implementation of  EMR Module in a Multispecialty Hospital</a:t>
            </a:r>
          </a:p>
          <a:p>
            <a:pPr lvl="0" algn="just"/>
            <a:r>
              <a:rPr lang="en-US" dirty="0" smtClean="0"/>
              <a:t>Prepare User Manual of EMR</a:t>
            </a:r>
          </a:p>
          <a:p>
            <a:pPr lvl="0" algn="just"/>
            <a:r>
              <a:rPr lang="en-US" dirty="0" smtClean="0"/>
              <a:t>Give Training of EMR Module of HIS to Doctors</a:t>
            </a:r>
            <a:endParaRPr lang="en-IN" dirty="0" smtClean="0"/>
          </a:p>
          <a:p>
            <a:pPr lvl="0" algn="just"/>
            <a:r>
              <a:rPr lang="en-US" dirty="0" smtClean="0"/>
              <a:t>Also giving training to newcomers to company</a:t>
            </a:r>
            <a:endParaRPr lang="en-IN"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Internship Report</a:t>
            </a:r>
            <a:endParaRPr lang="en-IN" dirty="0"/>
          </a:p>
        </p:txBody>
      </p:sp>
      <p:sp>
        <p:nvSpPr>
          <p:cNvPr id="3" name="Content Placeholder 2"/>
          <p:cNvSpPr>
            <a:spLocks noGrp="1"/>
          </p:cNvSpPr>
          <p:nvPr>
            <p:ph idx="1"/>
          </p:nvPr>
        </p:nvSpPr>
        <p:spPr>
          <a:xfrm>
            <a:off x="457200" y="1447800"/>
            <a:ext cx="8229600" cy="4953000"/>
          </a:xfrm>
        </p:spPr>
        <p:txBody>
          <a:bodyPr>
            <a:normAutofit fontScale="92500" lnSpcReduction="10000"/>
          </a:bodyPr>
          <a:lstStyle/>
          <a:p>
            <a:pPr algn="just">
              <a:buNone/>
            </a:pPr>
            <a:r>
              <a:rPr lang="en-IN" dirty="0" smtClean="0"/>
              <a:t>1</a:t>
            </a:r>
            <a:r>
              <a:rPr lang="en-IN" baseline="30000" dirty="0" smtClean="0"/>
              <a:t>st</a:t>
            </a:r>
            <a:r>
              <a:rPr lang="en-IN" dirty="0" smtClean="0"/>
              <a:t> Month : </a:t>
            </a:r>
          </a:p>
          <a:p>
            <a:pPr algn="just"/>
            <a:r>
              <a:rPr lang="en-IN" dirty="0" smtClean="0"/>
              <a:t>Orientation of the company and get familiar with the Product HIS and got training of all Modules</a:t>
            </a:r>
          </a:p>
          <a:p>
            <a:pPr algn="just">
              <a:buNone/>
            </a:pPr>
            <a:r>
              <a:rPr lang="en-IN" dirty="0" smtClean="0"/>
              <a:t>2</a:t>
            </a:r>
            <a:r>
              <a:rPr lang="en-IN" baseline="30000" dirty="0" smtClean="0"/>
              <a:t>nd</a:t>
            </a:r>
            <a:r>
              <a:rPr lang="en-IN" dirty="0" smtClean="0"/>
              <a:t> Month : </a:t>
            </a:r>
          </a:p>
          <a:p>
            <a:pPr algn="just"/>
            <a:r>
              <a:rPr lang="en-IN" dirty="0" smtClean="0"/>
              <a:t>Testing the product specifically EMR Module and start customizing it</a:t>
            </a:r>
          </a:p>
          <a:p>
            <a:pPr algn="just"/>
            <a:r>
              <a:rPr lang="en-IN" dirty="0" smtClean="0"/>
              <a:t>Get Exposure of the running Projects</a:t>
            </a:r>
          </a:p>
          <a:p>
            <a:pPr algn="just">
              <a:buNone/>
            </a:pPr>
            <a:r>
              <a:rPr lang="en-IN" dirty="0" smtClean="0"/>
              <a:t>3</a:t>
            </a:r>
            <a:r>
              <a:rPr lang="en-IN" baseline="30000" dirty="0" smtClean="0"/>
              <a:t>rd</a:t>
            </a:r>
            <a:r>
              <a:rPr lang="en-IN" dirty="0" smtClean="0"/>
              <a:t> Month : </a:t>
            </a:r>
          </a:p>
          <a:p>
            <a:pPr algn="just"/>
            <a:r>
              <a:rPr lang="en-IN" dirty="0" smtClean="0"/>
              <a:t>Took charge individually of the project to Implement EMR in a Multispecialty Hospital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t>Implementing EMR - Change Management</a:t>
            </a:r>
            <a:endParaRPr lang="en-IN" sz="3600" b="1" dirty="0"/>
          </a:p>
        </p:txBody>
      </p:sp>
      <p:sp>
        <p:nvSpPr>
          <p:cNvPr id="3" name="Content Placeholder 2"/>
          <p:cNvSpPr>
            <a:spLocks noGrp="1"/>
          </p:cNvSpPr>
          <p:nvPr>
            <p:ph idx="1"/>
          </p:nvPr>
        </p:nvSpPr>
        <p:spPr>
          <a:xfrm>
            <a:off x="304800" y="1447800"/>
            <a:ext cx="8534400" cy="5410200"/>
          </a:xfrm>
        </p:spPr>
        <p:txBody>
          <a:bodyPr>
            <a:normAutofit fontScale="70000" lnSpcReduction="20000"/>
          </a:bodyPr>
          <a:lstStyle/>
          <a:p>
            <a:pPr>
              <a:buNone/>
            </a:pPr>
            <a:r>
              <a:rPr lang="en-IN" sz="3800" b="1" dirty="0" smtClean="0"/>
              <a:t>Scope:</a:t>
            </a:r>
          </a:p>
          <a:p>
            <a:pPr>
              <a:buNone/>
            </a:pPr>
            <a:endParaRPr lang="en-IN" dirty="0" smtClean="0"/>
          </a:p>
          <a:p>
            <a:pPr lvl="0" algn="just"/>
            <a:r>
              <a:rPr lang="en-US" dirty="0" smtClean="0"/>
              <a:t>Provide a process for implementing change required by the system</a:t>
            </a:r>
            <a:endParaRPr lang="en-IN" dirty="0" smtClean="0"/>
          </a:p>
          <a:p>
            <a:pPr lvl="0" algn="just"/>
            <a:r>
              <a:rPr lang="en-US" dirty="0" smtClean="0"/>
              <a:t>Manage the handling of gaps between institution processes and procedures and the baseline system being implemented</a:t>
            </a:r>
            <a:endParaRPr lang="en-IN" dirty="0" smtClean="0"/>
          </a:p>
          <a:p>
            <a:pPr lvl="0" algn="just"/>
            <a:r>
              <a:rPr lang="en-US" dirty="0" smtClean="0"/>
              <a:t>Evaluate and prioritize all changes to the project implementation plan at the institutional level</a:t>
            </a:r>
            <a:endParaRPr lang="en-IN" dirty="0" smtClean="0"/>
          </a:p>
          <a:p>
            <a:pPr lvl="0" algn="just"/>
            <a:r>
              <a:rPr lang="en-US" dirty="0" smtClean="0"/>
              <a:t>Manage and control scope change during the Implementation Project</a:t>
            </a:r>
            <a:endParaRPr lang="en-IN" dirty="0" smtClean="0"/>
          </a:p>
          <a:p>
            <a:pPr lvl="0" algn="just"/>
            <a:r>
              <a:rPr lang="en-US" dirty="0" smtClean="0"/>
              <a:t>Ensure that the project is implemented on time and within the approved budget and scope</a:t>
            </a:r>
            <a:endParaRPr lang="en-IN" dirty="0" smtClean="0"/>
          </a:p>
          <a:p>
            <a:pPr lvl="0" algn="just"/>
            <a:r>
              <a:rPr lang="en-US" dirty="0" smtClean="0"/>
              <a:t>Align efforts and institution resources to meet institutional needs.</a:t>
            </a:r>
            <a:endParaRPr lang="en-IN" dirty="0" smtClean="0"/>
          </a:p>
          <a:p>
            <a:pPr lvl="0" algn="just"/>
            <a:r>
              <a:rPr lang="en-US" dirty="0" smtClean="0"/>
              <a:t>Encourage process and policy change before system modifications.</a:t>
            </a:r>
            <a:endParaRPr lang="en-IN" dirty="0" smtClean="0"/>
          </a:p>
          <a:p>
            <a:pPr lvl="0" algn="just"/>
            <a:r>
              <a:rPr lang="en-US" dirty="0" smtClean="0"/>
              <a:t>This study would help the implementation team for their future implementation of EMR module in other hospitals.</a:t>
            </a:r>
            <a:endParaRPr lang="en-IN"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Literature Review</a:t>
            </a:r>
            <a:endParaRPr lang="en-IN" dirty="0"/>
          </a:p>
        </p:txBody>
      </p:sp>
      <p:sp>
        <p:nvSpPr>
          <p:cNvPr id="3" name="Content Placeholder 2"/>
          <p:cNvSpPr>
            <a:spLocks noGrp="1"/>
          </p:cNvSpPr>
          <p:nvPr>
            <p:ph idx="1"/>
          </p:nvPr>
        </p:nvSpPr>
        <p:spPr>
          <a:xfrm>
            <a:off x="457200" y="1600200"/>
            <a:ext cx="8229600" cy="4571999"/>
          </a:xfrm>
        </p:spPr>
        <p:txBody>
          <a:bodyPr>
            <a:normAutofit fontScale="70000" lnSpcReduction="20000"/>
          </a:bodyPr>
          <a:lstStyle/>
          <a:p>
            <a:pPr algn="just">
              <a:buNone/>
            </a:pPr>
            <a:r>
              <a:rPr lang="en-US" dirty="0" smtClean="0"/>
              <a:t>	Change in health care is moving at a rapid pace as practices strive to implement regulatory and policy requirements, such as ICD10 and continue their own quality improvement efforts</a:t>
            </a:r>
          </a:p>
          <a:p>
            <a:pPr algn="just">
              <a:buNone/>
            </a:pPr>
            <a:r>
              <a:rPr lang="en-US" dirty="0" smtClean="0"/>
              <a:t>	</a:t>
            </a:r>
          </a:p>
          <a:p>
            <a:pPr algn="just">
              <a:buNone/>
            </a:pPr>
            <a:r>
              <a:rPr lang="en-US" dirty="0" smtClean="0"/>
              <a:t>The journey will be smoother if everyone understands:</a:t>
            </a:r>
            <a:endParaRPr lang="en-IN" dirty="0" smtClean="0"/>
          </a:p>
          <a:p>
            <a:pPr algn="just">
              <a:buNone/>
            </a:pPr>
            <a:endParaRPr lang="en-IN" dirty="0" smtClean="0"/>
          </a:p>
          <a:p>
            <a:pPr lvl="0" algn="just"/>
            <a:r>
              <a:rPr lang="en-IN" dirty="0" smtClean="0"/>
              <a:t>Why they need to leave the Current State?</a:t>
            </a:r>
          </a:p>
          <a:p>
            <a:pPr lvl="0" algn="just"/>
            <a:r>
              <a:rPr lang="en-IN" dirty="0" smtClean="0"/>
              <a:t>Why the Future State is better for their patients and the practice?</a:t>
            </a:r>
          </a:p>
          <a:p>
            <a:pPr lvl="0" algn="just"/>
            <a:r>
              <a:rPr lang="en-IN" dirty="0" smtClean="0"/>
              <a:t>What changes in workflows will be necessary?</a:t>
            </a:r>
          </a:p>
          <a:p>
            <a:pPr lvl="0" algn="just"/>
            <a:r>
              <a:rPr lang="en-IN" dirty="0" smtClean="0"/>
              <a:t>What technologies and new skills will be required?</a:t>
            </a:r>
          </a:p>
          <a:p>
            <a:pPr lvl="0" algn="just"/>
            <a:r>
              <a:rPr lang="en-IN" dirty="0" smtClean="0"/>
              <a:t>How staff will learn those new skills and gain knowledge of how the technology fits into their everyday work life?</a:t>
            </a:r>
          </a:p>
        </p:txBody>
      </p:sp>
      <p:sp>
        <p:nvSpPr>
          <p:cNvPr id="4" name="TextBox 3"/>
          <p:cNvSpPr txBox="1"/>
          <p:nvPr/>
        </p:nvSpPr>
        <p:spPr>
          <a:xfrm>
            <a:off x="381000" y="6400800"/>
            <a:ext cx="8534400" cy="369332"/>
          </a:xfrm>
          <a:prstGeom prst="rect">
            <a:avLst/>
          </a:prstGeom>
          <a:noFill/>
        </p:spPr>
        <p:txBody>
          <a:bodyPr wrap="square" rtlCol="0">
            <a:spAutoFit/>
          </a:bodyPr>
          <a:lstStyle/>
          <a:p>
            <a:pPr algn="ctr"/>
            <a:r>
              <a:rPr lang="en-US" dirty="0" smtClean="0"/>
              <a:t>http://www.healthit.gov/sites/default/files/tools/nlc_changemanagementprimer.pdf</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Phases of </a:t>
            </a:r>
            <a:r>
              <a:rPr lang="en-US" dirty="0" err="1" smtClean="0"/>
              <a:t>Kotter’s</a:t>
            </a:r>
            <a:r>
              <a:rPr lang="en-US" dirty="0" smtClean="0"/>
              <a:t> Change</a:t>
            </a:r>
            <a:endParaRPr lang="en-IN" dirty="0" smtClean="0"/>
          </a:p>
        </p:txBody>
      </p:sp>
      <p:sp>
        <p:nvSpPr>
          <p:cNvPr id="3" name="Content Placeholder 2"/>
          <p:cNvSpPr>
            <a:spLocks noGrp="1"/>
          </p:cNvSpPr>
          <p:nvPr>
            <p:ph idx="1"/>
          </p:nvPr>
        </p:nvSpPr>
        <p:spPr>
          <a:xfrm>
            <a:off x="457200" y="1371600"/>
            <a:ext cx="8229600" cy="4724400"/>
          </a:xfrm>
        </p:spPr>
        <p:txBody>
          <a:bodyPr>
            <a:normAutofit fontScale="77500" lnSpcReduction="20000"/>
          </a:bodyPr>
          <a:lstStyle/>
          <a:p>
            <a:pPr algn="just">
              <a:buNone/>
            </a:pPr>
            <a:r>
              <a:rPr lang="en-IN" b="1" dirty="0" smtClean="0"/>
              <a:t>Phase 1: </a:t>
            </a:r>
            <a:r>
              <a:rPr lang="en-IN" dirty="0" smtClean="0"/>
              <a:t>Creating a Climate for Change</a:t>
            </a:r>
          </a:p>
          <a:p>
            <a:pPr algn="just"/>
            <a:r>
              <a:rPr lang="en-IN" dirty="0" smtClean="0"/>
              <a:t>Create a Future State (vision)</a:t>
            </a:r>
          </a:p>
          <a:p>
            <a:pPr algn="just"/>
            <a:r>
              <a:rPr lang="en-IN" dirty="0" smtClean="0"/>
              <a:t>Identify a champion</a:t>
            </a:r>
          </a:p>
          <a:p>
            <a:pPr algn="just"/>
            <a:r>
              <a:rPr lang="en-IN" dirty="0" smtClean="0"/>
              <a:t>Establish a project plan</a:t>
            </a:r>
          </a:p>
          <a:p>
            <a:pPr algn="just">
              <a:buNone/>
            </a:pPr>
            <a:r>
              <a:rPr lang="en-IN" b="1" dirty="0" smtClean="0"/>
              <a:t>Phase 2: </a:t>
            </a:r>
            <a:r>
              <a:rPr lang="en-IN" dirty="0" smtClean="0"/>
              <a:t>Engaging and Enabling the Organization</a:t>
            </a:r>
          </a:p>
          <a:p>
            <a:pPr algn="just"/>
            <a:r>
              <a:rPr lang="en-IN" dirty="0" smtClean="0"/>
              <a:t>Engage practice staff in all facets of system selection and practice redesign/transformation</a:t>
            </a:r>
          </a:p>
          <a:p>
            <a:pPr algn="just"/>
            <a:r>
              <a:rPr lang="en-IN" dirty="0" smtClean="0"/>
              <a:t>Conduct trainings</a:t>
            </a:r>
          </a:p>
          <a:p>
            <a:pPr algn="just"/>
            <a:r>
              <a:rPr lang="en-IN" dirty="0" smtClean="0"/>
              <a:t>Evaluate usability</a:t>
            </a:r>
          </a:p>
          <a:p>
            <a:pPr algn="just">
              <a:buNone/>
            </a:pPr>
            <a:r>
              <a:rPr lang="en-IN" b="1" dirty="0" smtClean="0"/>
              <a:t>Phase 3: </a:t>
            </a:r>
            <a:r>
              <a:rPr lang="en-IN" dirty="0" smtClean="0"/>
              <a:t>Implementing and Sustaining the Changes </a:t>
            </a:r>
          </a:p>
          <a:p>
            <a:pPr algn="just"/>
            <a:r>
              <a:rPr lang="en-IN" dirty="0" smtClean="0"/>
              <a:t>Update system based on feedback</a:t>
            </a:r>
          </a:p>
          <a:p>
            <a:pPr algn="just"/>
            <a:r>
              <a:rPr lang="en-IN" dirty="0" smtClean="0"/>
              <a:t>Reward staff</a:t>
            </a:r>
            <a:endParaRPr lang="en-IN" dirty="0"/>
          </a:p>
        </p:txBody>
      </p:sp>
      <p:sp>
        <p:nvSpPr>
          <p:cNvPr id="4" name="TextBox 3"/>
          <p:cNvSpPr txBox="1"/>
          <p:nvPr/>
        </p:nvSpPr>
        <p:spPr>
          <a:xfrm>
            <a:off x="381000" y="6400800"/>
            <a:ext cx="8534400" cy="369332"/>
          </a:xfrm>
          <a:prstGeom prst="rect">
            <a:avLst/>
          </a:prstGeom>
          <a:noFill/>
        </p:spPr>
        <p:txBody>
          <a:bodyPr wrap="square" rtlCol="0">
            <a:spAutoFit/>
          </a:bodyPr>
          <a:lstStyle/>
          <a:p>
            <a:r>
              <a:rPr lang="en-US" dirty="0" smtClean="0"/>
              <a:t>http://www.healthit.gov/sites/default/files/tools/nlc_changemanagementprimer.pdf</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a:xfrm>
            <a:off x="533400" y="1600200"/>
            <a:ext cx="8229600" cy="4191000"/>
          </a:xfrm>
        </p:spPr>
        <p:txBody>
          <a:bodyPr>
            <a:noAutofit/>
          </a:bodyPr>
          <a:lstStyle/>
          <a:p>
            <a:r>
              <a:rPr lang="en-US" sz="2400" dirty="0" smtClean="0"/>
              <a:t>The general objective of this dissertation is to know the challenges faced while implementing the EMR Module in a multispecialty hospital.</a:t>
            </a:r>
            <a:endParaRPr lang="en-IN" sz="2400" dirty="0" smtClean="0"/>
          </a:p>
          <a:p>
            <a:pPr>
              <a:buNone/>
            </a:pPr>
            <a:endParaRPr lang="en-IN" sz="2400" dirty="0" smtClean="0"/>
          </a:p>
          <a:p>
            <a:pPr>
              <a:buNone/>
            </a:pPr>
            <a:r>
              <a:rPr lang="en-US" sz="2400" b="1" dirty="0" smtClean="0"/>
              <a:t>Specific Objectives are: </a:t>
            </a:r>
            <a:r>
              <a:rPr lang="en-US" sz="2400" dirty="0" smtClean="0"/>
              <a:t> </a:t>
            </a:r>
            <a:endParaRPr lang="en-IN" sz="2400" dirty="0" smtClean="0"/>
          </a:p>
          <a:p>
            <a:pPr lvl="0"/>
            <a:r>
              <a:rPr lang="en-IN" sz="2400" dirty="0" smtClean="0"/>
              <a:t>To know the awareness of  EMR among Doctors </a:t>
            </a:r>
          </a:p>
          <a:p>
            <a:pPr lvl="0"/>
            <a:r>
              <a:rPr lang="en-IN" sz="2400" dirty="0" smtClean="0"/>
              <a:t>To know the willingness of doctors regarding the use of EMR</a:t>
            </a:r>
          </a:p>
          <a:p>
            <a:pPr lvl="0"/>
            <a:r>
              <a:rPr lang="en-IN" sz="2400" dirty="0" smtClean="0"/>
              <a:t>To know the doctors preference of prescription i.e. old traditional Paper prescription or Paperless EMR.</a:t>
            </a:r>
          </a:p>
          <a:p>
            <a:pPr lvl="0"/>
            <a:r>
              <a:rPr lang="en-IN" sz="2400" dirty="0" smtClean="0"/>
              <a:t>To know the challenges facing while implementing EMR</a:t>
            </a:r>
            <a:endParaRPr lang="en-IN"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5700</TotalTime>
  <Words>530</Words>
  <Application>Microsoft Office PowerPoint</Application>
  <PresentationFormat>On-screen Show (4:3)</PresentationFormat>
  <Paragraphs>128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To Understand End User Perception for using EMR </vt:lpstr>
      <vt:lpstr>Organization Profile</vt:lpstr>
      <vt:lpstr>Slide 3</vt:lpstr>
      <vt:lpstr>Internship Report</vt:lpstr>
      <vt:lpstr>Internship Report</vt:lpstr>
      <vt:lpstr>Implementing EMR - Change Management</vt:lpstr>
      <vt:lpstr>Literature Review</vt:lpstr>
      <vt:lpstr>Three Phases of Kotter’s Change</vt:lpstr>
      <vt:lpstr>Objectives</vt:lpstr>
      <vt:lpstr>Methodology</vt:lpstr>
      <vt:lpstr>Results</vt:lpstr>
      <vt:lpstr>Slide 12</vt:lpstr>
      <vt:lpstr>Slide 13</vt:lpstr>
      <vt:lpstr>Slide 14</vt:lpstr>
      <vt:lpstr>Discussion</vt:lpstr>
      <vt:lpstr>Discussion</vt:lpstr>
      <vt:lpstr>Discussion</vt:lpstr>
      <vt:lpstr>Discussion</vt:lpstr>
      <vt:lpstr>Recommendations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Management while Implementing EMR in a Multispecialty Hospital</dc:title>
  <dc:creator>Gaurav Kumar</dc:creator>
  <cp:lastModifiedBy>Gaurav Kumar</cp:lastModifiedBy>
  <cp:revision>183</cp:revision>
  <dcterms:created xsi:type="dcterms:W3CDTF">2006-08-16T00:00:00Z</dcterms:created>
  <dcterms:modified xsi:type="dcterms:W3CDTF">2015-06-05T07:06:57Z</dcterms:modified>
</cp:coreProperties>
</file>