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8" r:id="rId4"/>
    <p:sldId id="269" r:id="rId5"/>
    <p:sldId id="270" r:id="rId6"/>
    <p:sldId id="271" r:id="rId7"/>
    <p:sldId id="272" r:id="rId8"/>
    <p:sldId id="266" r:id="rId9"/>
    <p:sldId id="267" r:id="rId10"/>
    <p:sldId id="275" r:id="rId11"/>
    <p:sldId id="273" r:id="rId12"/>
    <p:sldId id="261" r:id="rId13"/>
    <p:sldId id="279" r:id="rId14"/>
    <p:sldId id="276" r:id="rId15"/>
    <p:sldId id="277" r:id="rId16"/>
    <p:sldId id="278" r:id="rId17"/>
    <p:sldId id="280" r:id="rId18"/>
    <p:sldId id="281"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9964" autoAdjust="0"/>
  </p:normalViewPr>
  <p:slideViewPr>
    <p:cSldViewPr>
      <p:cViewPr varScale="1">
        <p:scale>
          <a:sx n="65" d="100"/>
          <a:sy n="65" d="100"/>
        </p:scale>
        <p:origin x="-1536"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FF0582-7486-4892-AC7C-F400229A18DB}" type="doc">
      <dgm:prSet loTypeId="urn:microsoft.com/office/officeart/2005/8/layout/process4" loCatId="list" qsTypeId="urn:microsoft.com/office/officeart/2005/8/quickstyle/3d1" qsCatId="3D" csTypeId="urn:microsoft.com/office/officeart/2005/8/colors/accent2_2" csCatId="accent2" phldr="1"/>
      <dgm:spPr/>
      <dgm:t>
        <a:bodyPr/>
        <a:lstStyle/>
        <a:p>
          <a:endParaRPr lang="en-IN"/>
        </a:p>
      </dgm:t>
    </dgm:pt>
    <dgm:pt modelId="{85030838-66A7-494B-8866-9E4BE2F55CA3}">
      <dgm:prSet phldrT="[Text]" custT="1"/>
      <dgm:spPr/>
      <dgm:t>
        <a:bodyPr/>
        <a:lstStyle/>
        <a:p>
          <a:pPr algn="l"/>
          <a:r>
            <a:rPr lang="en-US" sz="2800" b="1" dirty="0" smtClean="0"/>
            <a:t>State Level</a:t>
          </a:r>
          <a:endParaRPr lang="en-IN" sz="2800" b="1" dirty="0"/>
        </a:p>
      </dgm:t>
    </dgm:pt>
    <dgm:pt modelId="{9A3EF8EF-6098-4A7E-82E9-6098AE3E422A}" type="parTrans" cxnId="{6CC49315-4153-4A27-94D4-02CA630C9EC0}">
      <dgm:prSet/>
      <dgm:spPr/>
      <dgm:t>
        <a:bodyPr/>
        <a:lstStyle/>
        <a:p>
          <a:endParaRPr lang="en-IN"/>
        </a:p>
      </dgm:t>
    </dgm:pt>
    <dgm:pt modelId="{6428954D-BC29-4799-9872-B7DB67D20A7C}" type="sibTrans" cxnId="{6CC49315-4153-4A27-94D4-02CA630C9EC0}">
      <dgm:prSet/>
      <dgm:spPr/>
      <dgm:t>
        <a:bodyPr/>
        <a:lstStyle/>
        <a:p>
          <a:endParaRPr lang="en-IN"/>
        </a:p>
      </dgm:t>
    </dgm:pt>
    <dgm:pt modelId="{8DCF64FB-F2D6-42D4-A5FA-6D7F0B213677}">
      <dgm:prSet phldrT="[Text]" custT="1"/>
      <dgm:spPr/>
      <dgm:t>
        <a:bodyPr/>
        <a:lstStyle/>
        <a:p>
          <a:pPr algn="l"/>
          <a:r>
            <a:rPr lang="en-US" sz="2800" b="1" dirty="0" smtClean="0"/>
            <a:t>District Level</a:t>
          </a:r>
          <a:endParaRPr lang="en-IN" sz="2800" b="1" dirty="0"/>
        </a:p>
      </dgm:t>
    </dgm:pt>
    <dgm:pt modelId="{5A44D8AD-E751-4586-A90E-99541F20726A}" type="parTrans" cxnId="{7C52CE36-0CE2-4165-8BD4-F992F8DCCAFD}">
      <dgm:prSet/>
      <dgm:spPr/>
      <dgm:t>
        <a:bodyPr/>
        <a:lstStyle/>
        <a:p>
          <a:endParaRPr lang="en-IN"/>
        </a:p>
      </dgm:t>
    </dgm:pt>
    <dgm:pt modelId="{8234751E-1106-4CB1-BC35-4A39BCAEC48C}" type="sibTrans" cxnId="{7C52CE36-0CE2-4165-8BD4-F992F8DCCAFD}">
      <dgm:prSet/>
      <dgm:spPr/>
      <dgm:t>
        <a:bodyPr/>
        <a:lstStyle/>
        <a:p>
          <a:endParaRPr lang="en-IN"/>
        </a:p>
      </dgm:t>
    </dgm:pt>
    <dgm:pt modelId="{600CCB00-AE15-244D-A833-4676BB67FE1A}">
      <dgm:prSet custT="1"/>
      <dgm:spPr/>
      <dgm:t>
        <a:bodyPr/>
        <a:lstStyle/>
        <a:p>
          <a:pPr algn="l">
            <a:lnSpc>
              <a:spcPct val="70000"/>
            </a:lnSpc>
          </a:pPr>
          <a:r>
            <a:rPr lang="en-US" sz="2800" b="1" dirty="0" smtClean="0"/>
            <a:t>National Level</a:t>
          </a:r>
        </a:p>
      </dgm:t>
    </dgm:pt>
    <dgm:pt modelId="{C45B1215-E96C-9E46-9531-5A8968ECB001}" type="parTrans" cxnId="{7BE2D887-7EE4-A54C-B193-F9F6BD6E4B2D}">
      <dgm:prSet/>
      <dgm:spPr/>
      <dgm:t>
        <a:bodyPr/>
        <a:lstStyle/>
        <a:p>
          <a:endParaRPr lang="en-US"/>
        </a:p>
      </dgm:t>
    </dgm:pt>
    <dgm:pt modelId="{A9D0868C-648B-E344-9CAF-15C1A5EF3386}" type="sibTrans" cxnId="{7BE2D887-7EE4-A54C-B193-F9F6BD6E4B2D}">
      <dgm:prSet/>
      <dgm:spPr/>
      <dgm:t>
        <a:bodyPr/>
        <a:lstStyle/>
        <a:p>
          <a:endParaRPr lang="en-US"/>
        </a:p>
      </dgm:t>
    </dgm:pt>
    <dgm:pt modelId="{CFCB9618-7591-43C5-9565-425DA410010B}">
      <dgm:prSet phldrT="[Text]" custT="1"/>
      <dgm:spPr/>
      <dgm:t>
        <a:bodyPr/>
        <a:lstStyle/>
        <a:p>
          <a:pPr algn="l"/>
          <a:r>
            <a:rPr lang="en-US" sz="2800" b="1" dirty="0" smtClean="0"/>
            <a:t>Facility Level </a:t>
          </a:r>
          <a:endParaRPr lang="en-IN" sz="2800" b="1" dirty="0"/>
        </a:p>
      </dgm:t>
    </dgm:pt>
    <dgm:pt modelId="{D797C5AF-0470-4C13-BCB0-6D07E128CF16}" type="sibTrans" cxnId="{0E584CA0-6282-4EA3-8D7F-C26709A7ABA1}">
      <dgm:prSet/>
      <dgm:spPr/>
      <dgm:t>
        <a:bodyPr/>
        <a:lstStyle/>
        <a:p>
          <a:endParaRPr lang="en-IN"/>
        </a:p>
      </dgm:t>
    </dgm:pt>
    <dgm:pt modelId="{594628C5-0B3C-4652-AC58-81FAEA3D75F7}" type="parTrans" cxnId="{0E584CA0-6282-4EA3-8D7F-C26709A7ABA1}">
      <dgm:prSet/>
      <dgm:spPr/>
      <dgm:t>
        <a:bodyPr/>
        <a:lstStyle/>
        <a:p>
          <a:endParaRPr lang="en-IN"/>
        </a:p>
      </dgm:t>
    </dgm:pt>
    <dgm:pt modelId="{CC2352B0-16B1-4582-BC1E-57D37CF8447A}" type="pres">
      <dgm:prSet presAssocID="{EDFF0582-7486-4892-AC7C-F400229A18DB}" presName="Name0" presStyleCnt="0">
        <dgm:presLayoutVars>
          <dgm:dir/>
          <dgm:animLvl val="lvl"/>
          <dgm:resizeHandles val="exact"/>
        </dgm:presLayoutVars>
      </dgm:prSet>
      <dgm:spPr/>
      <dgm:t>
        <a:bodyPr/>
        <a:lstStyle/>
        <a:p>
          <a:endParaRPr lang="en-IN"/>
        </a:p>
      </dgm:t>
    </dgm:pt>
    <dgm:pt modelId="{D2F0FE81-78B5-402C-B3E4-9C66126124DE}" type="pres">
      <dgm:prSet presAssocID="{CFCB9618-7591-43C5-9565-425DA410010B}" presName="boxAndChildren" presStyleCnt="0"/>
      <dgm:spPr/>
    </dgm:pt>
    <dgm:pt modelId="{CD67C287-AFBC-40FA-AB61-8F4406EC8733}" type="pres">
      <dgm:prSet presAssocID="{CFCB9618-7591-43C5-9565-425DA410010B}" presName="parentTextBox" presStyleLbl="node1" presStyleIdx="0" presStyleCnt="4"/>
      <dgm:spPr/>
      <dgm:t>
        <a:bodyPr/>
        <a:lstStyle/>
        <a:p>
          <a:endParaRPr lang="en-IN"/>
        </a:p>
      </dgm:t>
    </dgm:pt>
    <dgm:pt modelId="{3EA94128-60AE-4E85-AF29-A55223A69E1B}" type="pres">
      <dgm:prSet presAssocID="{8234751E-1106-4CB1-BC35-4A39BCAEC48C}" presName="sp" presStyleCnt="0"/>
      <dgm:spPr/>
    </dgm:pt>
    <dgm:pt modelId="{60D6A432-414F-42FF-BB02-215F3900D6F2}" type="pres">
      <dgm:prSet presAssocID="{8DCF64FB-F2D6-42D4-A5FA-6D7F0B213677}" presName="arrowAndChildren" presStyleCnt="0"/>
      <dgm:spPr/>
    </dgm:pt>
    <dgm:pt modelId="{4FA81760-28DD-4D9D-80FD-73CEE41A9CE7}" type="pres">
      <dgm:prSet presAssocID="{8DCF64FB-F2D6-42D4-A5FA-6D7F0B213677}" presName="parentTextArrow" presStyleLbl="node1" presStyleIdx="1" presStyleCnt="4"/>
      <dgm:spPr/>
      <dgm:t>
        <a:bodyPr/>
        <a:lstStyle/>
        <a:p>
          <a:endParaRPr lang="en-IN"/>
        </a:p>
      </dgm:t>
    </dgm:pt>
    <dgm:pt modelId="{A0CD8E95-9842-4348-AD37-FB08D375F34D}" type="pres">
      <dgm:prSet presAssocID="{6428954D-BC29-4799-9872-B7DB67D20A7C}" presName="sp" presStyleCnt="0"/>
      <dgm:spPr/>
    </dgm:pt>
    <dgm:pt modelId="{744F6158-6AB0-4521-BC97-5D7C9133B15D}" type="pres">
      <dgm:prSet presAssocID="{85030838-66A7-494B-8866-9E4BE2F55CA3}" presName="arrowAndChildren" presStyleCnt="0"/>
      <dgm:spPr/>
    </dgm:pt>
    <dgm:pt modelId="{65BE5BA0-C337-40AA-82F2-DB62DF1ED52C}" type="pres">
      <dgm:prSet presAssocID="{85030838-66A7-494B-8866-9E4BE2F55CA3}" presName="parentTextArrow" presStyleLbl="node1" presStyleIdx="2" presStyleCnt="4"/>
      <dgm:spPr/>
      <dgm:t>
        <a:bodyPr/>
        <a:lstStyle/>
        <a:p>
          <a:endParaRPr lang="en-IN"/>
        </a:p>
      </dgm:t>
    </dgm:pt>
    <dgm:pt modelId="{E88CC6DD-2230-0041-B585-2B9F4F4BA4C0}" type="pres">
      <dgm:prSet presAssocID="{A9D0868C-648B-E344-9CAF-15C1A5EF3386}" presName="sp" presStyleCnt="0"/>
      <dgm:spPr/>
    </dgm:pt>
    <dgm:pt modelId="{65628B09-3DF1-564E-95A0-A0E1F4C874AE}" type="pres">
      <dgm:prSet presAssocID="{600CCB00-AE15-244D-A833-4676BB67FE1A}" presName="arrowAndChildren" presStyleCnt="0"/>
      <dgm:spPr/>
    </dgm:pt>
    <dgm:pt modelId="{A6D6E202-B24A-AD4D-942D-1AED97A7B94B}" type="pres">
      <dgm:prSet presAssocID="{600CCB00-AE15-244D-A833-4676BB67FE1A}" presName="parentTextArrow" presStyleLbl="node1" presStyleIdx="3" presStyleCnt="4" custLinFactNeighborY="-123"/>
      <dgm:spPr/>
      <dgm:t>
        <a:bodyPr/>
        <a:lstStyle/>
        <a:p>
          <a:endParaRPr lang="en-US"/>
        </a:p>
      </dgm:t>
    </dgm:pt>
  </dgm:ptLst>
  <dgm:cxnLst>
    <dgm:cxn modelId="{D4C189C9-79A0-4D49-827D-A3E3FC7C9E07}" type="presOf" srcId="{CFCB9618-7591-43C5-9565-425DA410010B}" destId="{CD67C287-AFBC-40FA-AB61-8F4406EC8733}" srcOrd="0" destOrd="0" presId="urn:microsoft.com/office/officeart/2005/8/layout/process4"/>
    <dgm:cxn modelId="{6ADC5E65-A778-4452-B468-9EF056DF079F}" type="presOf" srcId="{85030838-66A7-494B-8866-9E4BE2F55CA3}" destId="{65BE5BA0-C337-40AA-82F2-DB62DF1ED52C}" srcOrd="0" destOrd="0" presId="urn:microsoft.com/office/officeart/2005/8/layout/process4"/>
    <dgm:cxn modelId="{6CC49315-4153-4A27-94D4-02CA630C9EC0}" srcId="{EDFF0582-7486-4892-AC7C-F400229A18DB}" destId="{85030838-66A7-494B-8866-9E4BE2F55CA3}" srcOrd="1" destOrd="0" parTransId="{9A3EF8EF-6098-4A7E-82E9-6098AE3E422A}" sibTransId="{6428954D-BC29-4799-9872-B7DB67D20A7C}"/>
    <dgm:cxn modelId="{EBB8C3C2-8E7F-4EEB-8030-7FF4F4040F87}" type="presOf" srcId="{EDFF0582-7486-4892-AC7C-F400229A18DB}" destId="{CC2352B0-16B1-4582-BC1E-57D37CF8447A}" srcOrd="0" destOrd="0" presId="urn:microsoft.com/office/officeart/2005/8/layout/process4"/>
    <dgm:cxn modelId="{735A8AAD-6BAA-4B97-8A4F-087A424E1FCA}" type="presOf" srcId="{8DCF64FB-F2D6-42D4-A5FA-6D7F0B213677}" destId="{4FA81760-28DD-4D9D-80FD-73CEE41A9CE7}" srcOrd="0" destOrd="0" presId="urn:microsoft.com/office/officeart/2005/8/layout/process4"/>
    <dgm:cxn modelId="{0E584CA0-6282-4EA3-8D7F-C26709A7ABA1}" srcId="{EDFF0582-7486-4892-AC7C-F400229A18DB}" destId="{CFCB9618-7591-43C5-9565-425DA410010B}" srcOrd="3" destOrd="0" parTransId="{594628C5-0B3C-4652-AC58-81FAEA3D75F7}" sibTransId="{D797C5AF-0470-4C13-BCB0-6D07E128CF16}"/>
    <dgm:cxn modelId="{ED4D2E39-1BEC-4615-9F62-2E499AAC7408}" type="presOf" srcId="{600CCB00-AE15-244D-A833-4676BB67FE1A}" destId="{A6D6E202-B24A-AD4D-942D-1AED97A7B94B}" srcOrd="0" destOrd="0" presId="urn:microsoft.com/office/officeart/2005/8/layout/process4"/>
    <dgm:cxn modelId="{7C52CE36-0CE2-4165-8BD4-F992F8DCCAFD}" srcId="{EDFF0582-7486-4892-AC7C-F400229A18DB}" destId="{8DCF64FB-F2D6-42D4-A5FA-6D7F0B213677}" srcOrd="2" destOrd="0" parTransId="{5A44D8AD-E751-4586-A90E-99541F20726A}" sibTransId="{8234751E-1106-4CB1-BC35-4A39BCAEC48C}"/>
    <dgm:cxn modelId="{7BE2D887-7EE4-A54C-B193-F9F6BD6E4B2D}" srcId="{EDFF0582-7486-4892-AC7C-F400229A18DB}" destId="{600CCB00-AE15-244D-A833-4676BB67FE1A}" srcOrd="0" destOrd="0" parTransId="{C45B1215-E96C-9E46-9531-5A8968ECB001}" sibTransId="{A9D0868C-648B-E344-9CAF-15C1A5EF3386}"/>
    <dgm:cxn modelId="{F27183B0-77C7-4A87-BB3E-F9AD51A18220}" type="presParOf" srcId="{CC2352B0-16B1-4582-BC1E-57D37CF8447A}" destId="{D2F0FE81-78B5-402C-B3E4-9C66126124DE}" srcOrd="0" destOrd="0" presId="urn:microsoft.com/office/officeart/2005/8/layout/process4"/>
    <dgm:cxn modelId="{ACD12E76-66A9-458B-B07F-21B5AB085168}" type="presParOf" srcId="{D2F0FE81-78B5-402C-B3E4-9C66126124DE}" destId="{CD67C287-AFBC-40FA-AB61-8F4406EC8733}" srcOrd="0" destOrd="0" presId="urn:microsoft.com/office/officeart/2005/8/layout/process4"/>
    <dgm:cxn modelId="{1C5D551B-BB66-4F32-8C48-93A1751921E3}" type="presParOf" srcId="{CC2352B0-16B1-4582-BC1E-57D37CF8447A}" destId="{3EA94128-60AE-4E85-AF29-A55223A69E1B}" srcOrd="1" destOrd="0" presId="urn:microsoft.com/office/officeart/2005/8/layout/process4"/>
    <dgm:cxn modelId="{827F084C-70D5-448C-8A39-9DA2ADC50645}" type="presParOf" srcId="{CC2352B0-16B1-4582-BC1E-57D37CF8447A}" destId="{60D6A432-414F-42FF-BB02-215F3900D6F2}" srcOrd="2" destOrd="0" presId="urn:microsoft.com/office/officeart/2005/8/layout/process4"/>
    <dgm:cxn modelId="{089029FB-B4FE-4D07-A268-424B40554992}" type="presParOf" srcId="{60D6A432-414F-42FF-BB02-215F3900D6F2}" destId="{4FA81760-28DD-4D9D-80FD-73CEE41A9CE7}" srcOrd="0" destOrd="0" presId="urn:microsoft.com/office/officeart/2005/8/layout/process4"/>
    <dgm:cxn modelId="{67867367-243D-4EE0-894E-01424F0C9932}" type="presParOf" srcId="{CC2352B0-16B1-4582-BC1E-57D37CF8447A}" destId="{A0CD8E95-9842-4348-AD37-FB08D375F34D}" srcOrd="3" destOrd="0" presId="urn:microsoft.com/office/officeart/2005/8/layout/process4"/>
    <dgm:cxn modelId="{78DCFE0A-1054-4C18-8DF0-B34B49017DC3}" type="presParOf" srcId="{CC2352B0-16B1-4582-BC1E-57D37CF8447A}" destId="{744F6158-6AB0-4521-BC97-5D7C9133B15D}" srcOrd="4" destOrd="0" presId="urn:microsoft.com/office/officeart/2005/8/layout/process4"/>
    <dgm:cxn modelId="{E818C384-80FC-4A7C-A2A2-0E1E5D3C0F54}" type="presParOf" srcId="{744F6158-6AB0-4521-BC97-5D7C9133B15D}" destId="{65BE5BA0-C337-40AA-82F2-DB62DF1ED52C}" srcOrd="0" destOrd="0" presId="urn:microsoft.com/office/officeart/2005/8/layout/process4"/>
    <dgm:cxn modelId="{2AF35C89-B867-437B-BB6F-EB24D560E2B8}" type="presParOf" srcId="{CC2352B0-16B1-4582-BC1E-57D37CF8447A}" destId="{E88CC6DD-2230-0041-B585-2B9F4F4BA4C0}" srcOrd="5" destOrd="0" presId="urn:microsoft.com/office/officeart/2005/8/layout/process4"/>
    <dgm:cxn modelId="{06372AD0-59C0-45D8-97CD-C85E9BD4FA63}" type="presParOf" srcId="{CC2352B0-16B1-4582-BC1E-57D37CF8447A}" destId="{65628B09-3DF1-564E-95A0-A0E1F4C874AE}" srcOrd="6" destOrd="0" presId="urn:microsoft.com/office/officeart/2005/8/layout/process4"/>
    <dgm:cxn modelId="{0087441D-9EA1-4C34-8D1B-9BE59FEB3095}" type="presParOf" srcId="{65628B09-3DF1-564E-95A0-A0E1F4C874AE}" destId="{A6D6E202-B24A-AD4D-942D-1AED97A7B94B}" srcOrd="0" destOrd="0" presId="urn:microsoft.com/office/officeart/2005/8/layout/process4"/>
  </dgm:cxnLst>
  <dgm:bg/>
  <dgm:whole/>
</dgm:dataModel>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file:///E:\dissertation\qlty\Maternity%20Ward" TargetMode="External"/><Relationship Id="rId7" Type="http://schemas.openxmlformats.org/officeDocument/2006/relationships/hyperlink" Target="file:///E:\dissertation\qlty\Auxillary" TargetMode="External"/><Relationship Id="rId2" Type="http://schemas.openxmlformats.org/officeDocument/2006/relationships/hyperlink" Target="file:///E:\dissertation\qlty\Labour%20Room" TargetMode="External"/><Relationship Id="rId1" Type="http://schemas.openxmlformats.org/officeDocument/2006/relationships/slideLayout" Target="../slideLayouts/slideLayout2.xml"/><Relationship Id="rId6" Type="http://schemas.openxmlformats.org/officeDocument/2006/relationships/hyperlink" Target="file:///E:\dissertation\qlty\Radiology" TargetMode="External"/><Relationship Id="rId5" Type="http://schemas.openxmlformats.org/officeDocument/2006/relationships/hyperlink" Target="file:///E:\dissertation\qlty\PP%20Unit" TargetMode="External"/><Relationship Id="rId4" Type="http://schemas.openxmlformats.org/officeDocument/2006/relationships/hyperlink" Target="file:///E:\dissertation\qlty\SNC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95800" y="0"/>
            <a:ext cx="4648200" cy="4800600"/>
          </a:xfrm>
        </p:spPr>
        <p:txBody>
          <a:bodyPr>
            <a:noAutofit/>
          </a:bodyPr>
          <a:lstStyle/>
          <a:p>
            <a:r>
              <a:rPr lang="en-US" b="1" u="sng" dirty="0" smtClean="0">
                <a:cs typeface="Times New Roman" pitchFamily="18" charset="0"/>
              </a:rPr>
              <a:t>Baseline Assessment of District Women Hospital, Lucknow </a:t>
            </a:r>
            <a:br>
              <a:rPr lang="en-US" b="1" u="sng" dirty="0" smtClean="0">
                <a:cs typeface="Times New Roman" pitchFamily="18" charset="0"/>
              </a:rPr>
            </a:br>
            <a:r>
              <a:rPr lang="en-US" b="1" u="sng" dirty="0" smtClean="0">
                <a:cs typeface="Times New Roman" pitchFamily="18" charset="0"/>
              </a:rPr>
              <a:t>using NQAS</a:t>
            </a:r>
            <a:endParaRPr lang="en-US" u="sng" dirty="0">
              <a:cs typeface="Times New Roman" pitchFamily="18" charset="0"/>
            </a:endParaRPr>
          </a:p>
        </p:txBody>
      </p:sp>
      <p:sp>
        <p:nvSpPr>
          <p:cNvPr id="3" name="Subtitle 2"/>
          <p:cNvSpPr>
            <a:spLocks noGrp="1"/>
          </p:cNvSpPr>
          <p:nvPr>
            <p:ph type="subTitle" idx="1"/>
          </p:nvPr>
        </p:nvSpPr>
        <p:spPr>
          <a:xfrm>
            <a:off x="4800600" y="5105400"/>
            <a:ext cx="4343400" cy="1600200"/>
          </a:xfrm>
        </p:spPr>
        <p:txBody>
          <a:bodyPr>
            <a:noAutofit/>
          </a:bodyPr>
          <a:lstStyle/>
          <a:p>
            <a:r>
              <a:rPr lang="en-US" sz="2800" b="1" dirty="0" smtClean="0">
                <a:solidFill>
                  <a:schemeClr val="tx1"/>
                </a:solidFill>
              </a:rPr>
              <a:t> Dr. Pankaj Kumar Grover</a:t>
            </a:r>
          </a:p>
          <a:p>
            <a:r>
              <a:rPr lang="en-US" sz="2800" b="1" dirty="0" smtClean="0">
                <a:solidFill>
                  <a:schemeClr val="tx1"/>
                </a:solidFill>
              </a:rPr>
              <a:t>PG/13/076</a:t>
            </a:r>
          </a:p>
          <a:p>
            <a:r>
              <a:rPr lang="en-US" sz="2800" b="1" dirty="0" smtClean="0">
                <a:solidFill>
                  <a:schemeClr val="tx1"/>
                </a:solidFill>
              </a:rPr>
              <a:t>QI – Intern (NHSRC)</a:t>
            </a:r>
            <a:endParaRPr lang="en-US" sz="2800" b="1" dirty="0">
              <a:solidFill>
                <a:schemeClr val="tx1"/>
              </a:solidFill>
            </a:endParaRPr>
          </a:p>
        </p:txBody>
      </p:sp>
      <p:pic>
        <p:nvPicPr>
          <p:cNvPr id="4" name="Content Placeholder 3"/>
          <p:cNvPicPr>
            <a:picLocks noChangeAspect="1"/>
          </p:cNvPicPr>
          <p:nvPr/>
        </p:nvPicPr>
        <p:blipFill>
          <a:blip r:embed="rId3"/>
          <a:stretch>
            <a:fillRect/>
          </a:stretch>
        </p:blipFill>
        <p:spPr>
          <a:xfrm>
            <a:off x="0" y="0"/>
            <a:ext cx="4495801" cy="6858000"/>
          </a:xfrm>
          <a:prstGeom prst="rect">
            <a:avLst/>
          </a:prstGeom>
          <a:effectLst>
            <a:outerShdw blurRad="76200" dir="18900000" sy="23000" kx="-1200000" algn="bl" rotWithShape="0">
              <a:prstClr val="black">
                <a:alpha val="2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latin typeface="Times New Roman" pitchFamily="18" charset="0"/>
                <a:cs typeface="Times New Roman" pitchFamily="18" charset="0"/>
              </a:rPr>
              <a:t>District Women Hospital, Lucknow</a:t>
            </a:r>
            <a:endParaRPr lang="en-US" dirty="0">
              <a:latin typeface="Times New Roman" pitchFamily="18" charset="0"/>
              <a:cs typeface="Times New Roman" pitchFamily="18" charset="0"/>
            </a:endParaRPr>
          </a:p>
        </p:txBody>
      </p:sp>
      <p:pic>
        <p:nvPicPr>
          <p:cNvPr id="4" name="Content Placeholder 3" descr="C:\Users\Pankaj grover\Downloads\IMG_20150425_141544.jpg"/>
          <p:cNvPicPr>
            <a:picLocks noGrp="1"/>
          </p:cNvPicPr>
          <p:nvPr>
            <p:ph idx="1"/>
          </p:nvPr>
        </p:nvPicPr>
        <p:blipFill>
          <a:blip r:embed="rId2" cstate="print"/>
          <a:srcRect/>
          <a:stretch>
            <a:fillRect/>
          </a:stretch>
        </p:blipFill>
        <p:spPr bwMode="auto">
          <a:xfrm>
            <a:off x="685801" y="1600200"/>
            <a:ext cx="7620000"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itchFamily="18" charset="0"/>
                <a:cs typeface="Times New Roman" pitchFamily="18" charset="0"/>
              </a:rPr>
              <a:t>Departments</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a:xfrm>
            <a:off x="381000" y="1447800"/>
            <a:ext cx="8229600" cy="4525963"/>
          </a:xfrm>
        </p:spPr>
        <p:txBody>
          <a:bodyPr>
            <a:noAutofit/>
          </a:bodyPr>
          <a:lstStyle/>
          <a:p>
            <a:pPr marL="514350" lvl="0" indent="-514350">
              <a:buFont typeface="+mj-lt"/>
              <a:buAutoNum type="arabicParenR"/>
            </a:pPr>
            <a:r>
              <a:rPr lang="en-US" sz="2000" b="1" dirty="0" smtClean="0">
                <a:latin typeface="Times New Roman" pitchFamily="18" charset="0"/>
                <a:cs typeface="Times New Roman" pitchFamily="18" charset="0"/>
              </a:rPr>
              <a:t>Female Emergency </a:t>
            </a:r>
            <a:endParaRPr lang="en-US" sz="2000" dirty="0" smtClean="0">
              <a:latin typeface="Times New Roman" pitchFamily="18" charset="0"/>
              <a:cs typeface="Times New Roman" pitchFamily="18" charset="0"/>
            </a:endParaRPr>
          </a:p>
          <a:p>
            <a:pPr marL="514350" lvl="0" indent="-514350">
              <a:buFont typeface="+mj-lt"/>
              <a:buAutoNum type="arabicParenR"/>
            </a:pPr>
            <a:r>
              <a:rPr lang="en-US" sz="2000" b="1" dirty="0" smtClean="0">
                <a:latin typeface="Times New Roman" pitchFamily="18" charset="0"/>
                <a:cs typeface="Times New Roman" pitchFamily="18" charset="0"/>
              </a:rPr>
              <a:t>Out Patient Department </a:t>
            </a:r>
          </a:p>
          <a:p>
            <a:pPr marL="514350" lvl="0" indent="-514350">
              <a:buFont typeface="+mj-lt"/>
              <a:buAutoNum type="arabicParenR"/>
            </a:pPr>
            <a:r>
              <a:rPr lang="en-US" sz="2000" b="1" dirty="0" smtClean="0">
                <a:latin typeface="Times New Roman" pitchFamily="18" charset="0"/>
                <a:cs typeface="Times New Roman" pitchFamily="18" charset="0"/>
              </a:rPr>
              <a:t>Operation Theater</a:t>
            </a:r>
            <a:endParaRPr lang="en-US" sz="2000" dirty="0" smtClean="0">
              <a:latin typeface="Times New Roman" pitchFamily="18" charset="0"/>
              <a:cs typeface="Times New Roman" pitchFamily="18" charset="0"/>
            </a:endParaRPr>
          </a:p>
          <a:p>
            <a:pPr marL="514350" lvl="0" indent="-514350">
              <a:buFont typeface="+mj-lt"/>
              <a:buAutoNum type="arabicParenR"/>
            </a:pPr>
            <a:r>
              <a:rPr lang="en-US" sz="2000" b="1" dirty="0" smtClean="0">
                <a:latin typeface="Times New Roman" pitchFamily="18" charset="0"/>
                <a:cs typeface="Times New Roman" pitchFamily="18" charset="0"/>
              </a:rPr>
              <a:t>SNCU</a:t>
            </a:r>
            <a:endParaRPr lang="en-US" sz="2000" dirty="0" smtClean="0">
              <a:latin typeface="Times New Roman" pitchFamily="18" charset="0"/>
              <a:cs typeface="Times New Roman" pitchFamily="18" charset="0"/>
            </a:endParaRPr>
          </a:p>
          <a:p>
            <a:pPr marL="514350" lvl="0" indent="-514350">
              <a:buFont typeface="+mj-lt"/>
              <a:buAutoNum type="arabicParenR"/>
            </a:pPr>
            <a:r>
              <a:rPr lang="en-US" sz="2000" b="1" dirty="0" smtClean="0">
                <a:latin typeface="Times New Roman" pitchFamily="18" charset="0"/>
                <a:cs typeface="Times New Roman" pitchFamily="18" charset="0"/>
              </a:rPr>
              <a:t>Labour Room</a:t>
            </a:r>
            <a:endParaRPr lang="en-US" sz="2000" dirty="0" smtClean="0">
              <a:latin typeface="Times New Roman" pitchFamily="18" charset="0"/>
              <a:cs typeface="Times New Roman" pitchFamily="18" charset="0"/>
            </a:endParaRPr>
          </a:p>
          <a:p>
            <a:pPr marL="514350" lvl="0" indent="-514350">
              <a:buFont typeface="+mj-lt"/>
              <a:buAutoNum type="arabicParenR"/>
            </a:pPr>
            <a:r>
              <a:rPr lang="en-US" sz="2000" b="1" dirty="0" smtClean="0">
                <a:latin typeface="Times New Roman" pitchFamily="18" charset="0"/>
                <a:cs typeface="Times New Roman" pitchFamily="18" charset="0"/>
              </a:rPr>
              <a:t>Maternity Ward</a:t>
            </a:r>
            <a:endParaRPr lang="en-US" sz="2000" dirty="0" smtClean="0">
              <a:latin typeface="Times New Roman" pitchFamily="18" charset="0"/>
              <a:cs typeface="Times New Roman" pitchFamily="18" charset="0"/>
            </a:endParaRPr>
          </a:p>
          <a:p>
            <a:pPr marL="514350" lvl="0" indent="-514350">
              <a:buFont typeface="+mj-lt"/>
              <a:buAutoNum type="arabicParenR"/>
            </a:pPr>
            <a:r>
              <a:rPr lang="en-US" sz="2000" b="1" dirty="0" smtClean="0">
                <a:latin typeface="Times New Roman" pitchFamily="18" charset="0"/>
                <a:cs typeface="Times New Roman" pitchFamily="18" charset="0"/>
              </a:rPr>
              <a:t>Radiology Department</a:t>
            </a:r>
            <a:endParaRPr lang="en-US" sz="2000" dirty="0" smtClean="0">
              <a:latin typeface="Times New Roman" pitchFamily="18" charset="0"/>
              <a:cs typeface="Times New Roman" pitchFamily="18" charset="0"/>
            </a:endParaRPr>
          </a:p>
          <a:p>
            <a:pPr marL="514350" lvl="0" indent="-514350">
              <a:buFont typeface="+mj-lt"/>
              <a:buAutoNum type="arabicParenR"/>
            </a:pPr>
            <a:r>
              <a:rPr lang="en-US" sz="2000" b="1" dirty="0" smtClean="0">
                <a:latin typeface="Times New Roman" pitchFamily="18" charset="0"/>
                <a:cs typeface="Times New Roman" pitchFamily="18" charset="0"/>
              </a:rPr>
              <a:t>PPU</a:t>
            </a:r>
            <a:endParaRPr lang="en-US" sz="2000" dirty="0" smtClean="0">
              <a:latin typeface="Times New Roman" pitchFamily="18" charset="0"/>
              <a:cs typeface="Times New Roman" pitchFamily="18" charset="0"/>
            </a:endParaRPr>
          </a:p>
          <a:p>
            <a:pPr marL="514350" lvl="0" indent="-514350">
              <a:buFont typeface="+mj-lt"/>
              <a:buAutoNum type="arabicParenR"/>
            </a:pPr>
            <a:r>
              <a:rPr lang="en-US" sz="2000" b="1" dirty="0" smtClean="0">
                <a:latin typeface="Times New Roman" pitchFamily="18" charset="0"/>
                <a:cs typeface="Times New Roman" pitchFamily="18" charset="0"/>
              </a:rPr>
              <a:t>Pharmacy</a:t>
            </a:r>
            <a:endParaRPr lang="en-US" sz="2000" dirty="0" smtClean="0">
              <a:latin typeface="Times New Roman" pitchFamily="18" charset="0"/>
              <a:cs typeface="Times New Roman" pitchFamily="18" charset="0"/>
            </a:endParaRPr>
          </a:p>
          <a:p>
            <a:pPr marL="514350" lvl="0" indent="-514350">
              <a:buFont typeface="+mj-lt"/>
              <a:buAutoNum type="arabicParenR"/>
            </a:pPr>
            <a:r>
              <a:rPr lang="en-US" sz="2000" b="1" dirty="0" smtClean="0">
                <a:latin typeface="Times New Roman" pitchFamily="18" charset="0"/>
                <a:cs typeface="Times New Roman" pitchFamily="18" charset="0"/>
              </a:rPr>
              <a:t>Laboratory</a:t>
            </a:r>
            <a:endParaRPr lang="en-US" sz="2000" dirty="0" smtClean="0">
              <a:latin typeface="Times New Roman" pitchFamily="18" charset="0"/>
              <a:cs typeface="Times New Roman" pitchFamily="18" charset="0"/>
            </a:endParaRPr>
          </a:p>
          <a:p>
            <a:pPr marL="514350" lvl="0" indent="-514350">
              <a:buFont typeface="+mj-lt"/>
              <a:buAutoNum type="arabicParenR"/>
            </a:pPr>
            <a:r>
              <a:rPr lang="en-US" sz="2000" b="1" dirty="0" smtClean="0">
                <a:latin typeface="Times New Roman" pitchFamily="18" charset="0"/>
                <a:cs typeface="Times New Roman" pitchFamily="18" charset="0"/>
              </a:rPr>
              <a:t>Auxiliary Services</a:t>
            </a:r>
            <a:endParaRPr lang="en-US" sz="2000" dirty="0" smtClean="0">
              <a:latin typeface="Times New Roman" pitchFamily="18" charset="0"/>
              <a:cs typeface="Times New Roman" pitchFamily="18" charset="0"/>
            </a:endParaRPr>
          </a:p>
          <a:p>
            <a:pPr marL="514350" lvl="0" indent="-514350">
              <a:buFont typeface="+mj-lt"/>
              <a:buAutoNum type="arabicParenR"/>
            </a:pPr>
            <a:r>
              <a:rPr lang="en-US" sz="2000" b="1" dirty="0" smtClean="0">
                <a:latin typeface="Times New Roman" pitchFamily="18" charset="0"/>
                <a:cs typeface="Times New Roman" pitchFamily="18" charset="0"/>
              </a:rPr>
              <a:t>General Administration</a:t>
            </a:r>
          </a:p>
          <a:p>
            <a:pPr marL="514350" lvl="0" indent="-514350">
              <a:buFont typeface="+mj-lt"/>
              <a:buAutoNum type="arabicParenR"/>
            </a:pPr>
            <a:endParaRPr lang="en-US" sz="1050" dirty="0" smtClean="0">
              <a:latin typeface="Times New Roman" pitchFamily="18" charset="0"/>
              <a:cs typeface="Times New Roman" pitchFamily="18" charset="0"/>
            </a:endParaRPr>
          </a:p>
          <a:p>
            <a:pPr marL="514350" indent="-514350">
              <a:buNone/>
            </a:pPr>
            <a:r>
              <a:rPr lang="en-US" sz="1800" b="1" dirty="0" smtClean="0">
                <a:latin typeface="Times New Roman" pitchFamily="18" charset="0"/>
                <a:cs typeface="Times New Roman" pitchFamily="18" charset="0"/>
              </a:rPr>
              <a:t>     *Mortuary, Blood bank, NRC, Pediatric ward, ICU, IPD not included for assessment i.e. for DH(18 departments)</a:t>
            </a:r>
            <a:endParaRPr lang="en-US" sz="1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b="1" u="sng" dirty="0" smtClean="0">
                <a:latin typeface="Times New Roman" pitchFamily="18" charset="0"/>
                <a:cs typeface="Times New Roman" pitchFamily="18" charset="0"/>
              </a:rPr>
              <a:t>Hospital Score Card</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dirty="0">
              <a:latin typeface="Times New Roman" pitchFamily="18" charset="0"/>
              <a:cs typeface="Times New Roman" pitchFamily="18" charset="0"/>
            </a:endParaRPr>
          </a:p>
        </p:txBody>
      </p:sp>
      <p:sp>
        <p:nvSpPr>
          <p:cNvPr id="5" name="Rectangle 4"/>
          <p:cNvSpPr/>
          <p:nvPr/>
        </p:nvSpPr>
        <p:spPr>
          <a:xfrm>
            <a:off x="228600" y="1066800"/>
            <a:ext cx="8534400" cy="556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Times New Roman" pitchFamily="18" charset="0"/>
              <a:cs typeface="Times New Roman" pitchFamily="18" charset="0"/>
            </a:endParaRPr>
          </a:p>
        </p:txBody>
      </p:sp>
      <p:graphicFrame>
        <p:nvGraphicFramePr>
          <p:cNvPr id="6" name="Content Placeholder 6"/>
          <p:cNvGraphicFramePr>
            <a:graphicFrameLocks/>
          </p:cNvGraphicFramePr>
          <p:nvPr/>
        </p:nvGraphicFramePr>
        <p:xfrm>
          <a:off x="228600" y="1066800"/>
          <a:ext cx="8610600" cy="5498455"/>
        </p:xfrm>
        <a:graphic>
          <a:graphicData uri="http://schemas.openxmlformats.org/drawingml/2006/table">
            <a:tbl>
              <a:tblPr/>
              <a:tblGrid>
                <a:gridCol w="2148353"/>
                <a:gridCol w="2131166"/>
                <a:gridCol w="2148353"/>
                <a:gridCol w="2182728"/>
              </a:tblGrid>
              <a:tr h="442403">
                <a:tc gridSpan="4">
                  <a:txBody>
                    <a:bodyPr/>
                    <a:lstStyle/>
                    <a:p>
                      <a:pPr algn="ctr" fontAlgn="b"/>
                      <a:r>
                        <a:rPr lang="en-US" sz="2400" b="1" i="0" u="none" strike="noStrike" dirty="0">
                          <a:solidFill>
                            <a:schemeClr val="tx1"/>
                          </a:solidFill>
                          <a:latin typeface="Calibri"/>
                        </a:rPr>
                        <a:t>Hospital Score Card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000000"/>
                      </a:fgClr>
                      <a:bgClr>
                        <a:srgbClr val="B8CCE4"/>
                      </a:bgClr>
                    </a:pattFill>
                  </a:tcPr>
                </a:tc>
                <a:tc hMerge="1">
                  <a:txBody>
                    <a:bodyPr/>
                    <a:lstStyle/>
                    <a:p>
                      <a:endParaRPr lang="en-US"/>
                    </a:p>
                  </a:txBody>
                  <a:tcPr/>
                </a:tc>
                <a:tc hMerge="1">
                  <a:txBody>
                    <a:bodyPr/>
                    <a:lstStyle/>
                    <a:p>
                      <a:endParaRPr lang="en-US"/>
                    </a:p>
                  </a:txBody>
                  <a:tcPr/>
                </a:tc>
                <a:tc hMerge="1">
                  <a:txBody>
                    <a:bodyPr/>
                    <a:lstStyle/>
                    <a:p>
                      <a:endParaRPr lang="en-US"/>
                    </a:p>
                  </a:txBody>
                  <a:tcPr/>
                </a:tc>
              </a:tr>
              <a:tr h="409235">
                <a:tc gridSpan="4">
                  <a:txBody>
                    <a:bodyPr/>
                    <a:lstStyle/>
                    <a:p>
                      <a:pPr algn="ctr" fontAlgn="ctr"/>
                      <a:r>
                        <a:rPr lang="en-US" sz="1800" b="1" i="0" u="none" strike="noStrike" dirty="0">
                          <a:solidFill>
                            <a:schemeClr val="tx1"/>
                          </a:solidFill>
                          <a:latin typeface="Calibri"/>
                        </a:rPr>
                        <a:t>District Women Hospital</a:t>
                      </a:r>
                      <a:endParaRPr lang="en-US" sz="1400" b="1" i="0" u="none" strike="noStrike" dirty="0">
                        <a:solidFill>
                          <a:schemeClr val="tx1"/>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3CDDD"/>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09235">
                <a:tc gridSpan="4">
                  <a:txBody>
                    <a:bodyPr/>
                    <a:lstStyle/>
                    <a:p>
                      <a:pPr algn="ctr" fontAlgn="ctr"/>
                      <a:r>
                        <a:rPr lang="en-US" sz="1800" b="0" i="0" u="none" strike="noStrike" dirty="0">
                          <a:solidFill>
                            <a:schemeClr val="tx1"/>
                          </a:solidFill>
                          <a:latin typeface="Calibri"/>
                        </a:rPr>
                        <a:t>Departmental Scores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96860">
                <a:tc>
                  <a:txBody>
                    <a:bodyPr/>
                    <a:lstStyle/>
                    <a:p>
                      <a:pPr algn="ctr" fontAlgn="ctr"/>
                      <a:r>
                        <a:rPr lang="en-US" sz="2000" b="1" i="0" u="none" strike="noStrike" dirty="0">
                          <a:solidFill>
                            <a:schemeClr val="tx1"/>
                          </a:solidFill>
                          <a:latin typeface="Calibri"/>
                          <a:hlinkClick r:id="" action="ppaction://hlinkfile"/>
                        </a:rPr>
                        <a:t>EMERGENCY</a:t>
                      </a:r>
                      <a:endParaRPr lang="en-US" sz="2000" b="1" i="0" u="none" strike="noStrike" dirty="0">
                        <a:solidFill>
                          <a:schemeClr val="tx1"/>
                        </a:solidFill>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000" b="1" i="0" u="none" strike="noStrike" dirty="0">
                          <a:solidFill>
                            <a:schemeClr val="tx1"/>
                          </a:solidFill>
                          <a:latin typeface="Calibri"/>
                          <a:hlinkClick r:id="" action="ppaction://hlinkfile"/>
                        </a:rPr>
                        <a:t>OPD</a:t>
                      </a:r>
                      <a:endParaRPr lang="en-US" sz="2000" b="1" i="0" u="none" strike="noStrike" dirty="0">
                        <a:solidFill>
                          <a:schemeClr val="tx1"/>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000" b="1" i="0" u="none" strike="noStrike" dirty="0">
                          <a:solidFill>
                            <a:schemeClr val="tx1"/>
                          </a:solidFill>
                          <a:latin typeface="Calibri"/>
                          <a:hlinkClick r:id="rId2" action="ppaction://hlinkfile"/>
                        </a:rPr>
                        <a:t>LABOUR ROOM</a:t>
                      </a:r>
                      <a:endParaRPr lang="en-US" sz="2000" b="1" i="0" u="none" strike="noStrike" dirty="0">
                        <a:solidFill>
                          <a:schemeClr val="tx1"/>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000" b="1" i="0" u="none" strike="noStrike" dirty="0">
                          <a:solidFill>
                            <a:schemeClr val="tx1"/>
                          </a:solidFill>
                          <a:latin typeface="Calibri"/>
                          <a:hlinkClick r:id="rId3" action="ppaction://hlinkfile"/>
                        </a:rPr>
                        <a:t>MATERNITY WARD</a:t>
                      </a:r>
                      <a:endParaRPr lang="en-US" sz="2000" b="1" i="0" u="none" strike="noStrike" dirty="0">
                        <a:solidFill>
                          <a:schemeClr val="tx1"/>
                        </a:solidFill>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28267">
                <a:tc>
                  <a:txBody>
                    <a:bodyPr/>
                    <a:lstStyle/>
                    <a:p>
                      <a:pPr algn="ctr" fontAlgn="ctr"/>
                      <a:r>
                        <a:rPr lang="en-US" sz="2000" b="0" i="0" u="none" strike="noStrike" dirty="0">
                          <a:solidFill>
                            <a:schemeClr val="tx1"/>
                          </a:solidFill>
                          <a:latin typeface="Calibri"/>
                        </a:rPr>
                        <a:t>26.9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ctr"/>
                      <a:r>
                        <a:rPr lang="en-US" sz="2000" b="0" i="0" u="none" strike="noStrike" dirty="0">
                          <a:solidFill>
                            <a:schemeClr val="tx1"/>
                          </a:solidFill>
                          <a:latin typeface="Calibri"/>
                        </a:rPr>
                        <a:t>34.6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2000" b="0" i="0" u="none" strike="noStrike">
                          <a:solidFill>
                            <a:schemeClr val="tx1"/>
                          </a:solidFill>
                          <a:latin typeface="Calibri"/>
                        </a:rPr>
                        <a:t>38.7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ctr"/>
                      <a:r>
                        <a:rPr lang="en-US" sz="2000" b="0" i="0" u="none" strike="noStrike" dirty="0">
                          <a:solidFill>
                            <a:schemeClr val="tx1"/>
                          </a:solidFill>
                          <a:latin typeface="Calibri"/>
                        </a:rPr>
                        <a:t>34.7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368670">
                <a:tc>
                  <a:txBody>
                    <a:bodyPr/>
                    <a:lstStyle/>
                    <a:p>
                      <a:pPr algn="ctr" fontAlgn="ctr"/>
                      <a:r>
                        <a:rPr lang="en-US" sz="2000" b="1" i="0" u="none" strike="noStrike">
                          <a:solidFill>
                            <a:schemeClr val="tx1"/>
                          </a:solidFill>
                          <a:latin typeface="Calibri"/>
                          <a:hlinkClick r:id="rId4" action="ppaction://hlinkfile"/>
                        </a:rPr>
                        <a:t>SNCU</a:t>
                      </a:r>
                      <a:endParaRPr lang="en-US" sz="2000" b="1" i="0" u="none" strike="noStrike">
                        <a:solidFill>
                          <a:schemeClr val="tx1"/>
                        </a:solidFill>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2000" b="1" i="0" u="none" strike="noStrike">
                          <a:solidFill>
                            <a:schemeClr val="tx1"/>
                          </a:solidFill>
                          <a:latin typeface="Arial Black"/>
                        </a:rPr>
                        <a:t>THE QUALITY 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r>
                        <a:rPr lang="en-US" sz="2000" b="1" i="0" u="none" strike="noStrike" dirty="0">
                          <a:solidFill>
                            <a:schemeClr val="tx1"/>
                          </a:solidFill>
                          <a:latin typeface="Calibri"/>
                          <a:hlinkClick r:id="rId5" action="ppaction://hlinkfile"/>
                        </a:rPr>
                        <a:t>POST PARTUM UNIT</a:t>
                      </a:r>
                      <a:endParaRPr lang="en-US" sz="2000" b="1" i="0" u="none" strike="noStrike" dirty="0">
                        <a:solidFill>
                          <a:schemeClr val="tx1"/>
                        </a:solidFill>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21930">
                <a:tc>
                  <a:txBody>
                    <a:bodyPr/>
                    <a:lstStyle/>
                    <a:p>
                      <a:pPr algn="ctr" fontAlgn="ctr"/>
                      <a:r>
                        <a:rPr lang="en-US" sz="2000" b="0" i="0" u="none" strike="noStrike" dirty="0">
                          <a:solidFill>
                            <a:schemeClr val="tx1"/>
                          </a:solidFill>
                          <a:latin typeface="Calibri"/>
                        </a:rPr>
                        <a:t>24.7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rowSpan="3" gridSpan="2">
                  <a:txBody>
                    <a:bodyPr/>
                    <a:lstStyle/>
                    <a:p>
                      <a:pPr algn="ctr" fontAlgn="ctr"/>
                      <a:r>
                        <a:rPr lang="en-US" sz="9600" b="0" i="0" u="none" strike="noStrike" dirty="0">
                          <a:solidFill>
                            <a:schemeClr val="tx1"/>
                          </a:solidFill>
                          <a:latin typeface="Calibri"/>
                        </a:rPr>
                        <a:t>28.6</a:t>
                      </a:r>
                      <a:endParaRPr lang="en-US" sz="2000" b="0" i="0" u="none" strike="noStrike" dirty="0">
                        <a:solidFill>
                          <a:schemeClr val="tx1"/>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c rowSpan="3" hMerge="1">
                  <a:txBody>
                    <a:bodyPr/>
                    <a:lstStyle/>
                    <a:p>
                      <a:endParaRPr lang="en-US"/>
                    </a:p>
                  </a:txBody>
                  <a:tcPr/>
                </a:tc>
                <a:tc>
                  <a:txBody>
                    <a:bodyPr/>
                    <a:lstStyle/>
                    <a:p>
                      <a:pPr algn="ctr" fontAlgn="ctr"/>
                      <a:r>
                        <a:rPr lang="en-US" sz="2000" b="0" i="0" u="none" strike="noStrike" dirty="0">
                          <a:solidFill>
                            <a:schemeClr val="tx1"/>
                          </a:solidFill>
                          <a:latin typeface="Calibri"/>
                        </a:rPr>
                        <a:t>25.2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r h="582997">
                <a:tc>
                  <a:txBody>
                    <a:bodyPr/>
                    <a:lstStyle/>
                    <a:p>
                      <a:pPr algn="ctr" fontAlgn="ctr"/>
                      <a:r>
                        <a:rPr lang="en-US" sz="2000" b="1" i="0" u="none" strike="noStrike">
                          <a:solidFill>
                            <a:schemeClr val="tx1"/>
                          </a:solidFill>
                          <a:latin typeface="Calibri"/>
                          <a:hlinkClick r:id="" action="ppaction://hlinkfile"/>
                        </a:rPr>
                        <a:t>OT   </a:t>
                      </a:r>
                      <a:endParaRPr lang="en-US" sz="2000" b="1" i="0" u="none" strike="noStrike">
                        <a:solidFill>
                          <a:schemeClr val="tx1"/>
                        </a:solidFill>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vMerge="1">
                  <a:txBody>
                    <a:bodyPr/>
                    <a:lstStyle/>
                    <a:p>
                      <a:endParaRPr lang="en-US"/>
                    </a:p>
                  </a:txBody>
                  <a:tcPr/>
                </a:tc>
                <a:tc hMerge="1" vMerge="1">
                  <a:txBody>
                    <a:bodyPr/>
                    <a:lstStyle/>
                    <a:p>
                      <a:endParaRPr lang="en-US"/>
                    </a:p>
                  </a:txBody>
                  <a:tcPr/>
                </a:tc>
                <a:tc>
                  <a:txBody>
                    <a:bodyPr/>
                    <a:lstStyle/>
                    <a:p>
                      <a:pPr algn="ctr" fontAlgn="ctr"/>
                      <a:r>
                        <a:rPr lang="en-US" sz="2000" b="1" i="0" u="none" strike="noStrike" dirty="0">
                          <a:solidFill>
                            <a:schemeClr val="tx1"/>
                          </a:solidFill>
                          <a:latin typeface="Calibri"/>
                          <a:hlinkClick r:id="" action="ppaction://hlinkfile"/>
                        </a:rPr>
                        <a:t>LABORATORY</a:t>
                      </a:r>
                      <a:endParaRPr lang="en-US" sz="2000" b="1" i="0" u="none" strike="noStrike" dirty="0">
                        <a:solidFill>
                          <a:schemeClr val="tx1"/>
                        </a:solidFill>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20712">
                <a:tc>
                  <a:txBody>
                    <a:bodyPr/>
                    <a:lstStyle/>
                    <a:p>
                      <a:pPr algn="ctr" fontAlgn="ctr"/>
                      <a:r>
                        <a:rPr lang="en-US" sz="2000" b="0" i="0" u="none" strike="noStrike">
                          <a:solidFill>
                            <a:schemeClr val="tx1"/>
                          </a:solidFill>
                          <a:latin typeface="Calibri"/>
                        </a:rPr>
                        <a:t>31.8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gridSpan="2" vMerge="1">
                  <a:txBody>
                    <a:bodyPr/>
                    <a:lstStyle/>
                    <a:p>
                      <a:endParaRPr lang="en-US"/>
                    </a:p>
                  </a:txBody>
                  <a:tcPr/>
                </a:tc>
                <a:tc hMerge="1" vMerge="1">
                  <a:txBody>
                    <a:bodyPr/>
                    <a:lstStyle/>
                    <a:p>
                      <a:endParaRPr lang="en-US"/>
                    </a:p>
                  </a:txBody>
                  <a:tcPr/>
                </a:tc>
                <a:tc>
                  <a:txBody>
                    <a:bodyPr/>
                    <a:lstStyle/>
                    <a:p>
                      <a:pPr algn="ctr" fontAlgn="ctr"/>
                      <a:r>
                        <a:rPr lang="en-US" sz="2000" b="0" i="0" u="none" strike="noStrike" dirty="0">
                          <a:solidFill>
                            <a:schemeClr val="tx1"/>
                          </a:solidFill>
                          <a:latin typeface="Calibri"/>
                        </a:rPr>
                        <a:t>25.4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552908">
                <a:tc>
                  <a:txBody>
                    <a:bodyPr/>
                    <a:lstStyle/>
                    <a:p>
                      <a:pPr algn="ctr" fontAlgn="ctr"/>
                      <a:r>
                        <a:rPr lang="en-US" sz="2000" b="1" i="0" u="none" strike="noStrike">
                          <a:solidFill>
                            <a:schemeClr val="tx1"/>
                          </a:solidFill>
                          <a:latin typeface="Calibri"/>
                          <a:hlinkClick r:id="rId6" action="ppaction://hlinkfile"/>
                        </a:rPr>
                        <a:t>RADIOLOGY</a:t>
                      </a:r>
                      <a:endParaRPr lang="en-US" sz="2000" b="1" i="0" u="none" strike="noStrike">
                        <a:solidFill>
                          <a:schemeClr val="tx1"/>
                        </a:solidFill>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000" b="1" i="0" u="none" strike="noStrike">
                          <a:solidFill>
                            <a:schemeClr val="tx1"/>
                          </a:solidFill>
                          <a:latin typeface="Calibri"/>
                          <a:hlinkClick r:id="" action="ppaction://hlinkfile"/>
                        </a:rPr>
                        <a:t>PHARMACY</a:t>
                      </a:r>
                      <a:endParaRPr lang="en-US" sz="2000" b="1" i="0" u="none" strike="noStrike">
                        <a:solidFill>
                          <a:schemeClr val="tx1"/>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000" b="1" i="0" u="none" strike="noStrike">
                          <a:solidFill>
                            <a:schemeClr val="tx1"/>
                          </a:solidFill>
                          <a:latin typeface="Calibri"/>
                          <a:hlinkClick r:id="rId7" action="ppaction://hlinkfile"/>
                        </a:rPr>
                        <a:t>AUXILLARY</a:t>
                      </a:r>
                      <a:endParaRPr lang="en-US" sz="2000" b="1" i="0" u="none" strike="noStrike">
                        <a:solidFill>
                          <a:schemeClr val="tx1"/>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000" b="1" i="0" u="none" strike="noStrike" dirty="0">
                          <a:solidFill>
                            <a:schemeClr val="tx1"/>
                          </a:solidFill>
                          <a:latin typeface="Calibri"/>
                          <a:hlinkClick r:id="" action="ppaction://hlinkfile"/>
                        </a:rPr>
                        <a:t>GENERAL</a:t>
                      </a:r>
                      <a:endParaRPr lang="en-US" sz="2000" b="1" i="0" u="none" strike="noStrike" dirty="0">
                        <a:solidFill>
                          <a:schemeClr val="tx1"/>
                        </a:solidFill>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65238">
                <a:tc>
                  <a:txBody>
                    <a:bodyPr/>
                    <a:lstStyle/>
                    <a:p>
                      <a:pPr algn="ctr" fontAlgn="ctr"/>
                      <a:r>
                        <a:rPr lang="en-US" sz="2000" b="0" i="0" u="none" strike="noStrike">
                          <a:solidFill>
                            <a:schemeClr val="tx1"/>
                          </a:solidFill>
                          <a:latin typeface="Calibri"/>
                        </a:rPr>
                        <a:t>21.1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2000" b="0" i="0" u="none" strike="noStrike">
                          <a:solidFill>
                            <a:schemeClr val="tx1"/>
                          </a:solidFill>
                          <a:latin typeface="Calibri"/>
                        </a:rPr>
                        <a:t>36.3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fontAlgn="ctr"/>
                      <a:r>
                        <a:rPr lang="en-US" sz="2000" b="0" i="0" u="none" strike="noStrike" dirty="0">
                          <a:solidFill>
                            <a:schemeClr val="tx1"/>
                          </a:solidFill>
                          <a:latin typeface="Calibri"/>
                        </a:rPr>
                        <a:t>20.9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2000" b="0" i="0" u="none" strike="noStrike" dirty="0">
                          <a:solidFill>
                            <a:schemeClr val="tx1"/>
                          </a:solidFill>
                          <a:latin typeface="Calibri"/>
                        </a:rPr>
                        <a:t>23.2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itchFamily="18" charset="0"/>
                <a:cs typeface="Times New Roman" pitchFamily="18" charset="0"/>
              </a:rPr>
              <a:t>Calculation</a:t>
            </a:r>
            <a:endParaRPr lang="en-US" b="1" u="sng"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nvPr>
        </p:nvGraphicFramePr>
        <p:xfrm>
          <a:off x="5105400" y="1447797"/>
          <a:ext cx="3886200" cy="5257803"/>
        </p:xfrm>
        <a:graphic>
          <a:graphicData uri="http://schemas.openxmlformats.org/drawingml/2006/table">
            <a:tbl>
              <a:tblPr/>
              <a:tblGrid>
                <a:gridCol w="381000"/>
                <a:gridCol w="2286000"/>
                <a:gridCol w="1219200"/>
              </a:tblGrid>
              <a:tr h="1457324">
                <a:tc gridSpan="3">
                  <a:txBody>
                    <a:bodyPr/>
                    <a:lstStyle/>
                    <a:p>
                      <a:pPr algn="ctr" fontAlgn="t"/>
                      <a:r>
                        <a:rPr lang="en-US" sz="3600" b="1" i="0" u="none" strike="noStrike" dirty="0">
                          <a:solidFill>
                            <a:srgbClr val="FFFFFF"/>
                          </a:solidFill>
                          <a:latin typeface="Calibri"/>
                        </a:rPr>
                        <a:t>Labour room Score Card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r>
              <a:tr h="825137">
                <a:tc>
                  <a:txBody>
                    <a:bodyPr/>
                    <a:lstStyle/>
                    <a:p>
                      <a:pPr algn="l" fontAlgn="t"/>
                      <a:r>
                        <a:rPr lang="en-US" sz="1100" b="0" i="0" u="none" strike="noStrike" dirty="0">
                          <a:solidFill>
                            <a:srgbClr val="000000"/>
                          </a:solidFill>
                          <a:latin typeface="Calibri"/>
                        </a:rPr>
                        <a:t> </a:t>
                      </a:r>
                    </a:p>
                  </a:txBody>
                  <a:tcPr marL="0" marR="0" marT="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70C0"/>
                    </a:solidFill>
                  </a:tcPr>
                </a:tc>
                <a:tc>
                  <a:txBody>
                    <a:bodyPr/>
                    <a:lstStyle/>
                    <a:p>
                      <a:pPr algn="ctr" fontAlgn="t"/>
                      <a:r>
                        <a:rPr lang="en-US" sz="2400" b="1" i="0" u="none" strike="noStrike" dirty="0">
                          <a:solidFill>
                            <a:srgbClr val="000000"/>
                          </a:solidFill>
                          <a:latin typeface="Calibri"/>
                        </a:rPr>
                        <a:t>Labour room Score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3600" b="1" i="0" u="none" strike="noStrike" dirty="0" smtClean="0">
                          <a:solidFill>
                            <a:srgbClr val="000000"/>
                          </a:solidFill>
                          <a:latin typeface="Calibri"/>
                        </a:rPr>
                        <a:t>38.7</a:t>
                      </a:r>
                      <a:endParaRPr lang="en-US" sz="36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35940">
                <a:tc>
                  <a:txBody>
                    <a:bodyPr/>
                    <a:lstStyle/>
                    <a:p>
                      <a:pPr algn="l" fontAlgn="t"/>
                      <a:r>
                        <a:rPr lang="en-US" sz="1100" b="0" i="0" u="none" strike="noStrike" dirty="0">
                          <a:solidFill>
                            <a:srgbClr val="000000"/>
                          </a:solidFill>
                          <a:latin typeface="Calibri"/>
                        </a:rPr>
                        <a:t> </a:t>
                      </a:r>
                    </a:p>
                  </a:txBody>
                  <a:tcPr marL="0" marR="0" marT="0"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70C0"/>
                    </a:solidFill>
                  </a:tcPr>
                </a:tc>
                <a:tc gridSpan="2">
                  <a:txBody>
                    <a:bodyPr/>
                    <a:lstStyle/>
                    <a:p>
                      <a:pPr algn="ctr" fontAlgn="t"/>
                      <a:r>
                        <a:rPr lang="en-US" sz="2000" b="0" i="0" u="none" strike="noStrike" dirty="0">
                          <a:solidFill>
                            <a:srgbClr val="000000"/>
                          </a:solidFill>
                          <a:latin typeface="Calibri"/>
                        </a:rPr>
                        <a:t>Area of Concern wise Score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r>
              <a:tr h="306664">
                <a:tc>
                  <a:txBody>
                    <a:bodyPr/>
                    <a:lstStyle/>
                    <a:p>
                      <a:pPr algn="ctr" fontAlgn="t"/>
                      <a:r>
                        <a:rPr lang="en-US" sz="1100" b="1" i="0" u="none" strike="noStrike" dirty="0">
                          <a:solidFill>
                            <a:srgbClr val="FFFFFF"/>
                          </a:solidFill>
                          <a:latin typeface="Calibri"/>
                        </a:rPr>
                        <a:t>A</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600" b="0" i="0" u="none" strike="noStrike" dirty="0" smtClean="0">
                          <a:solidFill>
                            <a:srgbClr val="000000"/>
                          </a:solidFill>
                          <a:latin typeface="Calibri"/>
                        </a:rPr>
                        <a:t>  Service </a:t>
                      </a:r>
                      <a:r>
                        <a:rPr lang="en-US" sz="1600" b="0" i="0" u="none" strike="noStrike" dirty="0">
                          <a:solidFill>
                            <a:srgbClr val="000000"/>
                          </a:solidFill>
                          <a:latin typeface="Calibri"/>
                        </a:rPr>
                        <a:t>Provision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latin typeface="Calibri"/>
                        </a:rPr>
                        <a:t>83.33333333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54210">
                <a:tc>
                  <a:txBody>
                    <a:bodyPr/>
                    <a:lstStyle/>
                    <a:p>
                      <a:pPr algn="ctr" fontAlgn="t"/>
                      <a:r>
                        <a:rPr lang="en-US" sz="1100" b="1" i="0" u="none" strike="noStrike" dirty="0">
                          <a:solidFill>
                            <a:srgbClr val="FFFFFF"/>
                          </a:solidFill>
                          <a:latin typeface="Calibri"/>
                        </a:rPr>
                        <a:t>B</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600" b="0" i="0" u="none" strike="noStrike" dirty="0" smtClean="0">
                          <a:solidFill>
                            <a:srgbClr val="000000"/>
                          </a:solidFill>
                          <a:latin typeface="Calibri"/>
                        </a:rPr>
                        <a:t>  Patient </a:t>
                      </a:r>
                      <a:r>
                        <a:rPr lang="en-US" sz="1600" b="0" i="0" u="none" strike="noStrike" dirty="0">
                          <a:solidFill>
                            <a:srgbClr val="000000"/>
                          </a:solidFill>
                          <a:latin typeface="Calibri"/>
                        </a:rPr>
                        <a:t>Rights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latin typeface="Calibri"/>
                        </a:rPr>
                        <a:t>51.78571429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0853">
                <a:tc>
                  <a:txBody>
                    <a:bodyPr/>
                    <a:lstStyle/>
                    <a:p>
                      <a:pPr algn="ctr" fontAlgn="t"/>
                      <a:r>
                        <a:rPr lang="en-US" sz="1100" b="1" i="0" u="none" strike="noStrike" dirty="0">
                          <a:solidFill>
                            <a:srgbClr val="FFFFFF"/>
                          </a:solidFill>
                          <a:latin typeface="Calibri"/>
                        </a:rPr>
                        <a:t>C</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600" b="0" i="0" u="none" strike="noStrike" dirty="0" smtClean="0">
                          <a:solidFill>
                            <a:srgbClr val="000000"/>
                          </a:solidFill>
                          <a:latin typeface="Calibri"/>
                        </a:rPr>
                        <a:t>  Inputs </a:t>
                      </a:r>
                      <a:endParaRPr lang="en-US" sz="1600" b="0" i="0" u="none" strike="noStrike" dirty="0">
                        <a:solidFill>
                          <a:srgbClr val="000000"/>
                        </a:solidFill>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latin typeface="Calibri"/>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54210">
                <a:tc>
                  <a:txBody>
                    <a:bodyPr/>
                    <a:lstStyle/>
                    <a:p>
                      <a:pPr algn="ctr" fontAlgn="t"/>
                      <a:r>
                        <a:rPr lang="en-US" sz="1100" b="1" i="0" u="none" strike="noStrike" dirty="0">
                          <a:solidFill>
                            <a:srgbClr val="FFFFFF"/>
                          </a:solidFill>
                          <a:latin typeface="Calibri"/>
                        </a:rPr>
                        <a:t>D</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600" b="0" i="0" u="none" strike="noStrike" dirty="0" smtClean="0">
                          <a:solidFill>
                            <a:srgbClr val="000000"/>
                          </a:solidFill>
                          <a:latin typeface="Calibri"/>
                        </a:rPr>
                        <a:t>  Support </a:t>
                      </a:r>
                      <a:r>
                        <a:rPr lang="en-US" sz="1600" b="0" i="0" u="none" strike="noStrike" dirty="0">
                          <a:solidFill>
                            <a:srgbClr val="000000"/>
                          </a:solidFill>
                          <a:latin typeface="Calibri"/>
                        </a:rPr>
                        <a:t>Services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latin typeface="Calibri"/>
                        </a:rPr>
                        <a:t>38.67924528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54210">
                <a:tc>
                  <a:txBody>
                    <a:bodyPr/>
                    <a:lstStyle/>
                    <a:p>
                      <a:pPr algn="ctr" fontAlgn="t"/>
                      <a:r>
                        <a:rPr lang="en-US" sz="1100" b="1" i="0" u="none" strike="noStrike" dirty="0">
                          <a:solidFill>
                            <a:srgbClr val="FFFFFF"/>
                          </a:solidFill>
                          <a:latin typeface="Calibri"/>
                        </a:rPr>
                        <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600" b="0" i="0" u="none" strike="noStrike" dirty="0" smtClean="0">
                          <a:solidFill>
                            <a:srgbClr val="000000"/>
                          </a:solidFill>
                          <a:latin typeface="Calibri"/>
                        </a:rPr>
                        <a:t>  Clinical </a:t>
                      </a:r>
                      <a:r>
                        <a:rPr lang="en-US" sz="1600" b="0" i="0" u="none" strike="noStrike" dirty="0">
                          <a:solidFill>
                            <a:srgbClr val="000000"/>
                          </a:solidFill>
                          <a:latin typeface="Calibri"/>
                        </a:rPr>
                        <a:t>Services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latin typeface="Calibri"/>
                        </a:rPr>
                        <a:t>40.81632653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54210">
                <a:tc>
                  <a:txBody>
                    <a:bodyPr/>
                    <a:lstStyle/>
                    <a:p>
                      <a:pPr algn="ctr" fontAlgn="t"/>
                      <a:r>
                        <a:rPr lang="en-US" sz="1100" b="1" i="0" u="none" strike="noStrike" dirty="0">
                          <a:solidFill>
                            <a:srgbClr val="FFFFFF"/>
                          </a:solidFill>
                          <a:latin typeface="Calibri"/>
                        </a:rPr>
                        <a:t>F</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600" b="0" i="0" u="none" strike="noStrike" dirty="0" smtClean="0">
                          <a:solidFill>
                            <a:srgbClr val="000000"/>
                          </a:solidFill>
                          <a:latin typeface="Calibri"/>
                        </a:rPr>
                        <a:t>  Infection </a:t>
                      </a:r>
                      <a:r>
                        <a:rPr lang="en-US" sz="1600" b="0" i="0" u="none" strike="noStrike" dirty="0">
                          <a:solidFill>
                            <a:srgbClr val="000000"/>
                          </a:solidFill>
                          <a:latin typeface="Calibri"/>
                        </a:rPr>
                        <a:t>Control</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latin typeface="Calibri"/>
                        </a:rPr>
                        <a:t>42.75362319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0835">
                <a:tc>
                  <a:txBody>
                    <a:bodyPr/>
                    <a:lstStyle/>
                    <a:p>
                      <a:pPr algn="ctr" fontAlgn="t"/>
                      <a:r>
                        <a:rPr lang="en-US" sz="1100" b="1" i="0" u="none" strike="noStrike" dirty="0">
                          <a:solidFill>
                            <a:srgbClr val="FFFFFF"/>
                          </a:solidFill>
                          <a:latin typeface="Calibri"/>
                        </a:rPr>
                        <a:t>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600" b="0" i="0" u="none" strike="noStrike" dirty="0" smtClean="0">
                          <a:solidFill>
                            <a:srgbClr val="000000"/>
                          </a:solidFill>
                          <a:latin typeface="Calibri"/>
                        </a:rPr>
                        <a:t>  Quality </a:t>
                      </a:r>
                      <a:r>
                        <a:rPr lang="en-US" sz="1600" b="0" i="0" u="none" strike="noStrike" dirty="0">
                          <a:solidFill>
                            <a:srgbClr val="000000"/>
                          </a:solidFill>
                          <a:latin typeface="Calibri"/>
                        </a:rPr>
                        <a:t>Management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54210">
                <a:tc>
                  <a:txBody>
                    <a:bodyPr/>
                    <a:lstStyle/>
                    <a:p>
                      <a:pPr algn="ctr" fontAlgn="t"/>
                      <a:r>
                        <a:rPr lang="en-US" sz="1100" b="1" i="0" u="none" strike="noStrike" dirty="0">
                          <a:solidFill>
                            <a:srgbClr val="FFFFFF"/>
                          </a:solidFill>
                          <a:latin typeface="Calibri"/>
                        </a:rPr>
                        <a:t>H</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600" b="0" i="0" u="none" strike="noStrike" dirty="0" smtClean="0">
                          <a:solidFill>
                            <a:srgbClr val="000000"/>
                          </a:solidFill>
                          <a:latin typeface="Calibri"/>
                        </a:rPr>
                        <a:t>  Outcome </a:t>
                      </a:r>
                      <a:endParaRPr lang="en-US" sz="1600" b="0" i="0" u="none" strike="noStrike" dirty="0">
                        <a:solidFill>
                          <a:srgbClr val="000000"/>
                        </a:solidFill>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Rectangle 3"/>
          <p:cNvSpPr/>
          <p:nvPr/>
        </p:nvSpPr>
        <p:spPr>
          <a:xfrm>
            <a:off x="5105400" y="1447800"/>
            <a:ext cx="3886200" cy="525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28600" y="1447800"/>
            <a:ext cx="4648200" cy="5181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Table 6"/>
          <p:cNvGraphicFramePr>
            <a:graphicFrameLocks noGrp="1"/>
          </p:cNvGraphicFramePr>
          <p:nvPr/>
        </p:nvGraphicFramePr>
        <p:xfrm>
          <a:off x="228600" y="1447800"/>
          <a:ext cx="4648200" cy="5181601"/>
        </p:xfrm>
        <a:graphic>
          <a:graphicData uri="http://schemas.openxmlformats.org/drawingml/2006/table">
            <a:tbl>
              <a:tblPr/>
              <a:tblGrid>
                <a:gridCol w="638111"/>
                <a:gridCol w="1523302"/>
                <a:gridCol w="1178129"/>
                <a:gridCol w="182761"/>
                <a:gridCol w="400262"/>
                <a:gridCol w="699325"/>
                <a:gridCol w="26310"/>
              </a:tblGrid>
              <a:tr h="673701">
                <a:tc>
                  <a:txBody>
                    <a:bodyPr/>
                    <a:lstStyle/>
                    <a:p>
                      <a:pPr algn="l" fontAlgn="t"/>
                      <a:r>
                        <a:rPr lang="en-US" sz="1200" b="0" i="0" u="none" strike="noStrike" dirty="0">
                          <a:solidFill>
                            <a:schemeClr val="tx1"/>
                          </a:solidFill>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gridSpan="6">
                  <a:txBody>
                    <a:bodyPr/>
                    <a:lstStyle/>
                    <a:p>
                      <a:pPr algn="ctr" fontAlgn="t"/>
                      <a:r>
                        <a:rPr lang="en-US" sz="1800" b="1" i="0" u="none" strike="noStrike">
                          <a:solidFill>
                            <a:schemeClr val="tx1"/>
                          </a:solidFill>
                          <a:latin typeface="Calibri"/>
                        </a:rPr>
                        <a:t>Area of Concern - A Service Provision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43494">
                <a:tc>
                  <a:txBody>
                    <a:bodyPr/>
                    <a:lstStyle/>
                    <a:p>
                      <a:pPr algn="l" fontAlgn="t"/>
                      <a:r>
                        <a:rPr lang="en-US" sz="1200" b="1" i="0" u="none" strike="noStrike">
                          <a:solidFill>
                            <a:schemeClr val="tx1"/>
                          </a:solidFill>
                          <a:latin typeface="Calibri"/>
                        </a:rPr>
                        <a:t>Standard A1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gridSpan="6">
                  <a:txBody>
                    <a:bodyPr/>
                    <a:lstStyle/>
                    <a:p>
                      <a:pPr algn="ctr" fontAlgn="ctr"/>
                      <a:r>
                        <a:rPr lang="en-US" sz="1600" b="1" i="0" u="none" strike="noStrike">
                          <a:solidFill>
                            <a:schemeClr val="tx1"/>
                          </a:solidFill>
                          <a:latin typeface="Calibri"/>
                        </a:rPr>
                        <a:t>The facility provides Curative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26110">
                <a:tc>
                  <a:txBody>
                    <a:bodyPr/>
                    <a:lstStyle/>
                    <a:p>
                      <a:pPr algn="l" fontAlgn="t"/>
                      <a:r>
                        <a:rPr lang="en-US" sz="1200" b="1" i="0" u="none" strike="noStrike">
                          <a:solidFill>
                            <a:schemeClr val="tx1"/>
                          </a:solidFill>
                          <a:latin typeface="Calibri"/>
                        </a:rPr>
                        <a:t>ME A1.3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200" b="0" i="0" u="none" strike="noStrike" dirty="0" smtClean="0">
                          <a:solidFill>
                            <a:schemeClr val="tx1"/>
                          </a:solidFill>
                          <a:latin typeface="Calibri"/>
                        </a:rPr>
                        <a:t>  The </a:t>
                      </a:r>
                      <a:r>
                        <a:rPr lang="en-US" sz="1200" b="0" i="0" u="none" strike="noStrike" dirty="0">
                          <a:solidFill>
                            <a:schemeClr val="tx1"/>
                          </a:solidFill>
                          <a:latin typeface="Calibri"/>
                        </a:rPr>
                        <a:t>facility provides Obstetrics &amp; </a:t>
                      </a:r>
                      <a:r>
                        <a:rPr lang="en-US" sz="1200" b="0" i="0" u="none" strike="noStrike" dirty="0" err="1">
                          <a:solidFill>
                            <a:schemeClr val="tx1"/>
                          </a:solidFill>
                          <a:latin typeface="Calibri"/>
                        </a:rPr>
                        <a:t>Gynaecology</a:t>
                      </a:r>
                      <a:r>
                        <a:rPr lang="en-US" sz="1200" b="0" i="0" u="none" strike="noStrike" dirty="0">
                          <a:solidFill>
                            <a:schemeClr val="tx1"/>
                          </a:solidFill>
                          <a:latin typeface="Calibri"/>
                        </a:rPr>
                        <a:t> Services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smtClean="0">
                          <a:solidFill>
                            <a:schemeClr val="tx1"/>
                          </a:solidFill>
                          <a:latin typeface="Calibri"/>
                        </a:rPr>
                        <a:t>  Availability </a:t>
                      </a:r>
                      <a:r>
                        <a:rPr lang="en-US" sz="1200" b="0" i="0" u="none" strike="noStrike" dirty="0">
                          <a:solidFill>
                            <a:schemeClr val="tx1"/>
                          </a:solidFill>
                          <a:latin typeface="Calibri"/>
                        </a:rPr>
                        <a:t>of </a:t>
                      </a:r>
                      <a:r>
                        <a:rPr lang="en-US" sz="1200" b="0" i="0" u="none" strike="noStrike" dirty="0" smtClean="0">
                          <a:solidFill>
                            <a:schemeClr val="tx1"/>
                          </a:solidFill>
                          <a:latin typeface="Calibri"/>
                        </a:rPr>
                        <a:t>        comprehensive                  obstetric </a:t>
                      </a:r>
                      <a:r>
                        <a:rPr lang="en-US" sz="1200" b="0" i="0" u="none" strike="noStrike" dirty="0">
                          <a:solidFill>
                            <a:schemeClr val="tx1"/>
                          </a:solidFill>
                          <a:latin typeface="Calibri"/>
                        </a:rPr>
                        <a:t>services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solidFill>
                            <a:schemeClr val="tx1"/>
                          </a:solidFill>
                          <a:latin typeface="Calibri"/>
                        </a:rPr>
                        <a:t>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chemeClr val="tx1"/>
                          </a:solidFill>
                          <a:latin typeface="Calibri"/>
                        </a:rPr>
                        <a:t>SI/OB</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chemeClr val="tx1"/>
                          </a:solidFill>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chemeClr val="tx1"/>
                          </a:solidFill>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9044">
                <a:tc>
                  <a:txBody>
                    <a:bodyPr/>
                    <a:lstStyle/>
                    <a:p>
                      <a:pPr algn="l" fontAlgn="t"/>
                      <a:r>
                        <a:rPr lang="en-US" sz="1200" b="1" i="0" u="none" strike="noStrike">
                          <a:solidFill>
                            <a:schemeClr val="tx1"/>
                          </a:solidFill>
                          <a:latin typeface="Calibri"/>
                        </a:rPr>
                        <a:t>ME A1.14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200" b="0" i="0" u="none" strike="noStrike" dirty="0">
                          <a:solidFill>
                            <a:schemeClr val="tx1"/>
                          </a:solidFill>
                          <a:latin typeface="Calibri"/>
                        </a:rPr>
                        <a:t>Services are available for the time period as mandated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chemeClr val="tx1"/>
                          </a:solidFill>
                          <a:latin typeface="Calibri"/>
                        </a:rPr>
                        <a:t>Labour room service are functional 24X7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solidFill>
                            <a:schemeClr val="tx1"/>
                          </a:solidFill>
                          <a:latin typeface="Calibri"/>
                        </a:rPr>
                        <a:t>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latin typeface="Calibri"/>
                        </a:rPr>
                        <a:t>SI/RR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chemeClr val="tx1"/>
                          </a:solidFill>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8152">
                <a:tc>
                  <a:txBody>
                    <a:bodyPr/>
                    <a:lstStyle/>
                    <a:p>
                      <a:pPr algn="l" fontAlgn="t"/>
                      <a:r>
                        <a:rPr lang="en-US" sz="1200" b="1" i="0" u="none" strike="noStrike">
                          <a:solidFill>
                            <a:schemeClr val="tx1"/>
                          </a:solidFill>
                          <a:latin typeface="Calibri"/>
                        </a:rPr>
                        <a:t>Standard A2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gridSpan="6">
                  <a:txBody>
                    <a:bodyPr/>
                    <a:lstStyle/>
                    <a:p>
                      <a:pPr algn="ctr" fontAlgn="ctr"/>
                      <a:r>
                        <a:rPr lang="en-US" sz="1600" b="1" i="0" u="none" strike="noStrike" dirty="0">
                          <a:solidFill>
                            <a:schemeClr val="tx1"/>
                          </a:solidFill>
                          <a:latin typeface="Calibri"/>
                        </a:rPr>
                        <a:t>The facility provides RMNCHA Services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10550">
                <a:tc>
                  <a:txBody>
                    <a:bodyPr/>
                    <a:lstStyle/>
                    <a:p>
                      <a:pPr algn="l" fontAlgn="t"/>
                      <a:r>
                        <a:rPr lang="en-US" sz="1200" b="1" i="0" u="none" strike="noStrike">
                          <a:solidFill>
                            <a:schemeClr val="tx1"/>
                          </a:solidFill>
                          <a:latin typeface="Calibri"/>
                        </a:rPr>
                        <a:t>ME A2.1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200" b="0" i="0" u="none" strike="noStrike" dirty="0">
                          <a:solidFill>
                            <a:schemeClr val="tx1"/>
                          </a:solidFill>
                          <a:latin typeface="Calibri"/>
                        </a:rPr>
                        <a:t>The facility provides Reproductive health  Services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chemeClr val="tx1"/>
                          </a:solidFill>
                          <a:latin typeface="Calibri"/>
                        </a:rPr>
                        <a:t>Availability of Post partum sterilization services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solidFill>
                            <a:schemeClr val="tx1"/>
                          </a:solidFill>
                          <a:latin typeface="Calibri"/>
                        </a:rPr>
                        <a:t>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solidFill>
                            <a:schemeClr val="tx1"/>
                          </a:solidFill>
                          <a:latin typeface="Calibri"/>
                        </a:rPr>
                        <a:t>SI/OB</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solidFill>
                            <a:schemeClr val="tx1"/>
                          </a:solidFill>
                          <a:latin typeface="Calibri"/>
                        </a:rPr>
                        <a:t>PPIUD insertion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chemeClr val="tx1"/>
                          </a:solidFill>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10550">
                <a:tc>
                  <a:txBody>
                    <a:bodyPr/>
                    <a:lstStyle/>
                    <a:p>
                      <a:pPr algn="l" fontAlgn="t"/>
                      <a:r>
                        <a:rPr lang="en-US" sz="1200" b="1" i="0" u="none" strike="noStrike">
                          <a:solidFill>
                            <a:schemeClr val="tx1"/>
                          </a:solidFill>
                          <a:latin typeface="Calibri"/>
                        </a:rPr>
                        <a:t>ME A2.2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200" b="0" i="0" u="none" strike="noStrike" dirty="0">
                          <a:solidFill>
                            <a:schemeClr val="tx1"/>
                          </a:solidFill>
                          <a:latin typeface="Calibri"/>
                        </a:rPr>
                        <a:t>The facility provides Maternal health Services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chemeClr val="tx1"/>
                          </a:solidFill>
                          <a:latin typeface="Calibri"/>
                        </a:rPr>
                        <a:t>Vaginal Delivery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0" i="0" u="none" strike="noStrike" dirty="0">
                          <a:solidFill>
                            <a:schemeClr val="tx1"/>
                          </a:solidFill>
                          <a:latin typeface="Calibri"/>
                        </a:rPr>
                        <a:t>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chemeClr val="tx1"/>
                          </a:solidFill>
                          <a:latin typeface="Calibri"/>
                        </a:rPr>
                        <a:t>SI/OB</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chemeClr val="tx1"/>
                          </a:solidFill>
                          <a:latin typeface="Calibri"/>
                        </a:rPr>
                        <a:t>Term, post Date and pre term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chemeClr val="tx1"/>
                          </a:solidFill>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b="1" u="sng" dirty="0" smtClean="0">
                <a:latin typeface="Times New Roman" pitchFamily="18" charset="0"/>
                <a:cs typeface="Times New Roman" pitchFamily="18" charset="0"/>
              </a:rPr>
              <a:t>Major Findings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5029200"/>
          </a:xfrm>
        </p:spPr>
        <p:txBody>
          <a:bodyPr>
            <a:normAutofit fontScale="92500" lnSpcReduction="10000"/>
          </a:bodyPr>
          <a:lstStyle/>
          <a:p>
            <a:pPr lvl="0">
              <a:buFont typeface="Wingdings" pitchFamily="2" charset="2"/>
              <a:buChar char="Ø"/>
            </a:pPr>
            <a:r>
              <a:rPr lang="en-US" dirty="0" smtClean="0">
                <a:latin typeface="Times New Roman" pitchFamily="18" charset="0"/>
                <a:cs typeface="Times New Roman" pitchFamily="18" charset="0"/>
              </a:rPr>
              <a:t>Poor Bio Medical waste management practices</a:t>
            </a:r>
          </a:p>
          <a:p>
            <a:pPr lvl="0">
              <a:buFont typeface="Wingdings" pitchFamily="2" charset="2"/>
              <a:buChar char="Ø"/>
            </a:pPr>
            <a:r>
              <a:rPr lang="en-US" dirty="0" smtClean="0">
                <a:latin typeface="Times New Roman" pitchFamily="18" charset="0"/>
                <a:cs typeface="Times New Roman" pitchFamily="18" charset="0"/>
              </a:rPr>
              <a:t>Standard Sterilization practices of instruments and consumables are not being followed. </a:t>
            </a:r>
          </a:p>
          <a:p>
            <a:pPr lvl="0">
              <a:buFont typeface="Wingdings" pitchFamily="2" charset="2"/>
              <a:buChar char="Ø"/>
            </a:pPr>
            <a:r>
              <a:rPr lang="en-US" dirty="0" smtClean="0">
                <a:latin typeface="Times New Roman" pitchFamily="18" charset="0"/>
                <a:cs typeface="Times New Roman" pitchFamily="18" charset="0"/>
              </a:rPr>
              <a:t>Space in Labour Room</a:t>
            </a:r>
          </a:p>
          <a:p>
            <a:pPr lvl="0">
              <a:buFont typeface="Wingdings" pitchFamily="2" charset="2"/>
              <a:buChar char="Ø"/>
            </a:pPr>
            <a:r>
              <a:rPr lang="en-US" dirty="0" smtClean="0">
                <a:latin typeface="Times New Roman" pitchFamily="18" charset="0"/>
                <a:cs typeface="Times New Roman" pitchFamily="18" charset="0"/>
              </a:rPr>
              <a:t>IEC materials are not displayed</a:t>
            </a:r>
          </a:p>
          <a:p>
            <a:pPr lvl="0">
              <a:buFont typeface="Wingdings" pitchFamily="2" charset="2"/>
              <a:buChar char="Ø"/>
            </a:pPr>
            <a:r>
              <a:rPr lang="en-US" dirty="0" smtClean="0">
                <a:latin typeface="Times New Roman" pitchFamily="18" charset="0"/>
                <a:cs typeface="Times New Roman" pitchFamily="18" charset="0"/>
              </a:rPr>
              <a:t>Demarcation for departments not present at the entrance eg. Laboratories, OPD etc</a:t>
            </a:r>
          </a:p>
          <a:p>
            <a:pPr>
              <a:buFont typeface="Wingdings" pitchFamily="2" charset="2"/>
              <a:buChar char="Ø"/>
            </a:pPr>
            <a:r>
              <a:rPr lang="en-US" dirty="0" smtClean="0">
                <a:latin typeface="Times New Roman" pitchFamily="18" charset="0"/>
                <a:cs typeface="Times New Roman" pitchFamily="18" charset="0"/>
              </a:rPr>
              <a:t>Personal Protective Equipments</a:t>
            </a:r>
          </a:p>
          <a:p>
            <a:pPr lvl="0">
              <a:buFont typeface="Wingdings" pitchFamily="2" charset="2"/>
              <a:buChar char="Ø"/>
            </a:pPr>
            <a:r>
              <a:rPr lang="en-US" dirty="0" smtClean="0">
                <a:latin typeface="Times New Roman" pitchFamily="18" charset="0"/>
                <a:cs typeface="Times New Roman" pitchFamily="18" charset="0"/>
              </a:rPr>
              <a:t>No Visitor policy</a:t>
            </a:r>
          </a:p>
          <a:p>
            <a:pPr>
              <a:buFont typeface="Wingdings" pitchFamily="2" charset="2"/>
              <a:buChar char="Ø"/>
            </a:pPr>
            <a:r>
              <a:rPr lang="en-US" dirty="0" smtClean="0">
                <a:latin typeface="Times New Roman" pitchFamily="18" charset="0"/>
                <a:cs typeface="Times New Roman" pitchFamily="18" charset="0"/>
              </a:rPr>
              <a:t>No Triaging at EMR ,SNCU Departments. </a:t>
            </a:r>
          </a:p>
          <a:p>
            <a:pPr lvl="0">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endParaRPr lang="en-US" dirty="0" smtClean="0">
              <a:latin typeface="Times New Roman" pitchFamily="18" charset="0"/>
              <a:cs typeface="Times New Roman" pitchFamily="18" charset="0"/>
            </a:endParaRPr>
          </a:p>
          <a:p>
            <a:pPr lvl="0">
              <a:buFont typeface="Wingdings" pitchFamily="2" charset="2"/>
              <a:buChar char="Ø"/>
            </a:pP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b="1" u="sng" dirty="0" smtClean="0">
                <a:latin typeface="Times New Roman" pitchFamily="18" charset="0"/>
                <a:cs typeface="Times New Roman" pitchFamily="18" charset="0"/>
              </a:rPr>
              <a:t>Major Findings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81000" y="1219200"/>
            <a:ext cx="8229600" cy="5410200"/>
          </a:xfrm>
        </p:spPr>
        <p:txBody>
          <a:bodyPr>
            <a:normAutofit fontScale="85000" lnSpcReduction="10000"/>
          </a:bodyPr>
          <a:lstStyle/>
          <a:p>
            <a:pPr lvl="0">
              <a:buFont typeface="Wingdings" pitchFamily="2" charset="2"/>
              <a:buChar char="Ø"/>
            </a:pPr>
            <a:r>
              <a:rPr lang="en-US" dirty="0" smtClean="0">
                <a:latin typeface="Times New Roman" pitchFamily="18" charset="0"/>
                <a:cs typeface="Times New Roman" pitchFamily="18" charset="0"/>
              </a:rPr>
              <a:t>Orientation and Training were not provided in hospital </a:t>
            </a:r>
          </a:p>
          <a:p>
            <a:pPr lvl="0"/>
            <a:r>
              <a:rPr lang="en-US" dirty="0" smtClean="0">
                <a:latin typeface="Times New Roman" pitchFamily="18" charset="0"/>
                <a:cs typeface="Times New Roman" pitchFamily="18" charset="0"/>
              </a:rPr>
              <a:t>Infection Control,</a:t>
            </a:r>
          </a:p>
          <a:p>
            <a:pPr lvl="0"/>
            <a:r>
              <a:rPr lang="en-US" dirty="0" smtClean="0">
                <a:latin typeface="Times New Roman" pitchFamily="18" charset="0"/>
                <a:cs typeface="Times New Roman" pitchFamily="18" charset="0"/>
              </a:rPr>
              <a:t>Patients Safety</a:t>
            </a:r>
          </a:p>
          <a:p>
            <a:pPr lvl="0"/>
            <a:r>
              <a:rPr lang="en-US" dirty="0" smtClean="0">
                <a:latin typeface="Times New Roman" pitchFamily="18" charset="0"/>
                <a:cs typeface="Times New Roman" pitchFamily="18" charset="0"/>
              </a:rPr>
              <a:t>Bio Medical Waste Management</a:t>
            </a:r>
          </a:p>
          <a:p>
            <a:pPr lvl="0"/>
            <a:r>
              <a:rPr lang="en-US" dirty="0" smtClean="0">
                <a:latin typeface="Times New Roman" pitchFamily="18" charset="0"/>
                <a:cs typeface="Times New Roman" pitchFamily="18" charset="0"/>
              </a:rPr>
              <a:t>Radiation safety</a:t>
            </a:r>
          </a:p>
          <a:p>
            <a:r>
              <a:rPr lang="en-US" dirty="0" smtClean="0">
                <a:latin typeface="Times New Roman" pitchFamily="18" charset="0"/>
                <a:cs typeface="Times New Roman" pitchFamily="18" charset="0"/>
              </a:rPr>
              <a:t>Laboratory safety, Essential Clinical Protocols etc. </a:t>
            </a:r>
          </a:p>
          <a:p>
            <a:pPr>
              <a:buFont typeface="Wingdings" pitchFamily="2" charset="2"/>
              <a:buChar char="Ø"/>
            </a:pPr>
            <a:r>
              <a:rPr lang="en-US" dirty="0" smtClean="0">
                <a:latin typeface="Times New Roman" pitchFamily="18" charset="0"/>
                <a:cs typeface="Times New Roman" pitchFamily="18" charset="0"/>
              </a:rPr>
              <a:t>Staff  vaccination</a:t>
            </a:r>
          </a:p>
          <a:p>
            <a:pPr lvl="0">
              <a:buFont typeface="Wingdings" pitchFamily="2" charset="2"/>
              <a:buChar char="Ø"/>
            </a:pPr>
            <a:r>
              <a:rPr lang="en-US" dirty="0" smtClean="0">
                <a:latin typeface="Times New Roman" pitchFamily="18" charset="0"/>
                <a:cs typeface="Times New Roman" pitchFamily="18" charset="0"/>
              </a:rPr>
              <a:t>Calibration of equipment</a:t>
            </a:r>
          </a:p>
          <a:p>
            <a:pPr lvl="0">
              <a:buFont typeface="Wingdings" pitchFamily="2" charset="2"/>
              <a:buChar char="Ø"/>
            </a:pPr>
            <a:r>
              <a:rPr lang="en-US" dirty="0" smtClean="0">
                <a:latin typeface="Times New Roman" pitchFamily="18" charset="0"/>
                <a:cs typeface="Times New Roman" pitchFamily="18" charset="0"/>
              </a:rPr>
              <a:t>Laboratory - only few investigation</a:t>
            </a:r>
          </a:p>
          <a:p>
            <a:pPr lvl="0">
              <a:buFont typeface="Wingdings" pitchFamily="2" charset="2"/>
              <a:buChar char="Ø"/>
            </a:pPr>
            <a:r>
              <a:rPr lang="en-US" dirty="0" smtClean="0">
                <a:latin typeface="Times New Roman" pitchFamily="18" charset="0"/>
                <a:cs typeface="Times New Roman" pitchFamily="18" charset="0"/>
              </a:rPr>
              <a:t>Radiology department was only open for OPD hours not for 24X7</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itchFamily="18" charset="0"/>
                <a:cs typeface="Times New Roman" pitchFamily="18" charset="0"/>
              </a:rPr>
              <a:t>Patient Satisfaction Survey</a:t>
            </a:r>
            <a:endParaRPr lang="en-US" b="1" u="sng"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nvPr>
        </p:nvGraphicFramePr>
        <p:xfrm>
          <a:off x="457199" y="1447799"/>
          <a:ext cx="8382001" cy="5181601"/>
        </p:xfrm>
        <a:graphic>
          <a:graphicData uri="http://schemas.openxmlformats.org/drawingml/2006/table">
            <a:tbl>
              <a:tblPr/>
              <a:tblGrid>
                <a:gridCol w="455425"/>
                <a:gridCol w="3387214"/>
                <a:gridCol w="426960"/>
                <a:gridCol w="512350"/>
                <a:gridCol w="420254"/>
                <a:gridCol w="341128"/>
                <a:gridCol w="341128"/>
                <a:gridCol w="426410"/>
                <a:gridCol w="426410"/>
                <a:gridCol w="341128"/>
                <a:gridCol w="341128"/>
                <a:gridCol w="426410"/>
                <a:gridCol w="536056"/>
              </a:tblGrid>
              <a:tr h="320615">
                <a:tc gridSpan="13">
                  <a:txBody>
                    <a:bodyPr/>
                    <a:lstStyle/>
                    <a:p>
                      <a:pPr marL="0" marR="0" algn="ctr">
                        <a:spcBef>
                          <a:spcPts val="0"/>
                        </a:spcBef>
                        <a:spcAft>
                          <a:spcPts val="0"/>
                        </a:spcAft>
                      </a:pPr>
                      <a:r>
                        <a:rPr lang="en-US" sz="1600" b="1" dirty="0">
                          <a:latin typeface="Times New Roman"/>
                          <a:ea typeface="Times New Roman"/>
                          <a:cs typeface="Arial"/>
                        </a:rPr>
                        <a:t>Patients Satisfaction Survey Report (OPD)</a:t>
                      </a:r>
                      <a:endParaRPr lang="en-US" sz="11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81691">
                <a:tc>
                  <a:txBody>
                    <a:bodyPr/>
                    <a:lstStyle/>
                    <a:p>
                      <a:pPr marL="0" marR="0" algn="just">
                        <a:spcBef>
                          <a:spcPts val="0"/>
                        </a:spcBef>
                        <a:spcAft>
                          <a:spcPts val="0"/>
                        </a:spcAft>
                      </a:pPr>
                      <a:r>
                        <a:rPr lang="en-US" sz="1100" b="1">
                          <a:latin typeface="Times New Roman"/>
                          <a:ea typeface="Times New Roman"/>
                          <a:cs typeface="Arial"/>
                        </a:rPr>
                        <a:t>Sr. No</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marL="0" marR="0" algn="just">
                        <a:spcBef>
                          <a:spcPts val="0"/>
                        </a:spcBef>
                        <a:spcAft>
                          <a:spcPts val="0"/>
                        </a:spcAft>
                      </a:pPr>
                      <a:r>
                        <a:rPr lang="en-US" sz="1100" b="1">
                          <a:latin typeface="Times New Roman"/>
                          <a:ea typeface="Times New Roman"/>
                          <a:cs typeface="Arial"/>
                        </a:rPr>
                        <a:t>Attributes</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marL="0" marR="0" algn="just">
                        <a:spcBef>
                          <a:spcPts val="0"/>
                        </a:spcBef>
                        <a:spcAft>
                          <a:spcPts val="0"/>
                        </a:spcAft>
                      </a:pPr>
                      <a:r>
                        <a:rPr lang="en-US" sz="1100" b="1">
                          <a:latin typeface="Times New Roman"/>
                          <a:ea typeface="Times New Roman"/>
                          <a:cs typeface="Arial"/>
                        </a:rPr>
                        <a:t>P1</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marL="0" marR="0" algn="just">
                        <a:spcBef>
                          <a:spcPts val="0"/>
                        </a:spcBef>
                        <a:spcAft>
                          <a:spcPts val="0"/>
                        </a:spcAft>
                      </a:pPr>
                      <a:r>
                        <a:rPr lang="en-US" sz="1100" b="1">
                          <a:latin typeface="Times New Roman"/>
                          <a:ea typeface="Times New Roman"/>
                          <a:cs typeface="Arial"/>
                        </a:rPr>
                        <a:t>P2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marL="0" marR="0" algn="just">
                        <a:spcBef>
                          <a:spcPts val="0"/>
                        </a:spcBef>
                        <a:spcAft>
                          <a:spcPts val="0"/>
                        </a:spcAft>
                      </a:pPr>
                      <a:r>
                        <a:rPr lang="en-US" sz="1100" b="1">
                          <a:latin typeface="Times New Roman"/>
                          <a:ea typeface="Times New Roman"/>
                          <a:cs typeface="Arial"/>
                        </a:rPr>
                        <a:t>P3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marL="0" marR="0" algn="just">
                        <a:spcBef>
                          <a:spcPts val="0"/>
                        </a:spcBef>
                        <a:spcAft>
                          <a:spcPts val="0"/>
                        </a:spcAft>
                      </a:pPr>
                      <a:r>
                        <a:rPr lang="en-US" sz="1100" b="1">
                          <a:latin typeface="Times New Roman"/>
                          <a:ea typeface="Times New Roman"/>
                          <a:cs typeface="Arial"/>
                        </a:rPr>
                        <a:t>P4</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marL="0" marR="0" algn="just">
                        <a:spcBef>
                          <a:spcPts val="0"/>
                        </a:spcBef>
                        <a:spcAft>
                          <a:spcPts val="0"/>
                        </a:spcAft>
                      </a:pPr>
                      <a:r>
                        <a:rPr lang="en-US" sz="1100" b="1">
                          <a:latin typeface="Times New Roman"/>
                          <a:ea typeface="Times New Roman"/>
                          <a:cs typeface="Arial"/>
                        </a:rPr>
                        <a:t>P5</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marL="0" marR="0" algn="just">
                        <a:spcBef>
                          <a:spcPts val="0"/>
                        </a:spcBef>
                        <a:spcAft>
                          <a:spcPts val="0"/>
                        </a:spcAft>
                      </a:pPr>
                      <a:r>
                        <a:rPr lang="en-US" sz="1100" b="1">
                          <a:latin typeface="Times New Roman"/>
                          <a:ea typeface="Times New Roman"/>
                          <a:cs typeface="Arial"/>
                        </a:rPr>
                        <a:t>P6</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marL="0" marR="0" algn="just">
                        <a:spcBef>
                          <a:spcPts val="0"/>
                        </a:spcBef>
                        <a:spcAft>
                          <a:spcPts val="0"/>
                        </a:spcAft>
                      </a:pPr>
                      <a:r>
                        <a:rPr lang="en-US" sz="1100" b="1">
                          <a:latin typeface="Times New Roman"/>
                          <a:ea typeface="Times New Roman"/>
                          <a:cs typeface="Arial"/>
                        </a:rPr>
                        <a:t>P7</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marL="0" marR="0" algn="just">
                        <a:spcBef>
                          <a:spcPts val="0"/>
                        </a:spcBef>
                        <a:spcAft>
                          <a:spcPts val="0"/>
                        </a:spcAft>
                      </a:pPr>
                      <a:r>
                        <a:rPr lang="en-US" sz="1100" b="1">
                          <a:latin typeface="Times New Roman"/>
                          <a:ea typeface="Times New Roman"/>
                          <a:cs typeface="Arial"/>
                        </a:rPr>
                        <a:t>P8</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marL="0" marR="0" algn="just">
                        <a:spcBef>
                          <a:spcPts val="0"/>
                        </a:spcBef>
                        <a:spcAft>
                          <a:spcPts val="0"/>
                        </a:spcAft>
                      </a:pPr>
                      <a:r>
                        <a:rPr lang="en-US" sz="1100" b="1">
                          <a:latin typeface="Times New Roman"/>
                          <a:ea typeface="Times New Roman"/>
                          <a:cs typeface="Arial"/>
                        </a:rPr>
                        <a:t>P9</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marL="0" marR="0" algn="just">
                        <a:spcBef>
                          <a:spcPts val="0"/>
                        </a:spcBef>
                        <a:spcAft>
                          <a:spcPts val="0"/>
                        </a:spcAft>
                      </a:pPr>
                      <a:r>
                        <a:rPr lang="en-US" sz="1100" b="1">
                          <a:latin typeface="Times New Roman"/>
                          <a:ea typeface="Times New Roman"/>
                          <a:cs typeface="Arial"/>
                        </a:rPr>
                        <a:t>P10</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c>
                  <a:txBody>
                    <a:bodyPr/>
                    <a:lstStyle/>
                    <a:p>
                      <a:pPr marL="0" marR="0" algn="just">
                        <a:spcBef>
                          <a:spcPts val="0"/>
                        </a:spcBef>
                        <a:spcAft>
                          <a:spcPts val="0"/>
                        </a:spcAft>
                      </a:pPr>
                      <a:r>
                        <a:rPr lang="en-US" sz="1100" b="1">
                          <a:latin typeface="Times New Roman"/>
                          <a:ea typeface="Times New Roman"/>
                          <a:cs typeface="Arial"/>
                        </a:rPr>
                        <a:t>Average</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r>
              <a:tr h="400768">
                <a:tc>
                  <a:txBody>
                    <a:bodyPr/>
                    <a:lstStyle/>
                    <a:p>
                      <a:pPr marL="0" marR="0" algn="just">
                        <a:spcBef>
                          <a:spcPts val="0"/>
                        </a:spcBef>
                        <a:spcAft>
                          <a:spcPts val="0"/>
                        </a:spcAft>
                      </a:pPr>
                      <a:r>
                        <a:rPr lang="en-US" sz="1100">
                          <a:latin typeface="Times New Roman"/>
                          <a:ea typeface="Times New Roman"/>
                          <a:cs typeface="Arial"/>
                        </a:rPr>
                        <a:t>1</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b="1">
                          <a:latin typeface="Times New Roman"/>
                          <a:ea typeface="Times New Roman"/>
                          <a:cs typeface="Arial"/>
                        </a:rPr>
                        <a:t>Availability of sufficient information in Hospital</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1</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b="1">
                          <a:latin typeface="Times New Roman"/>
                          <a:ea typeface="Times New Roman"/>
                          <a:cs typeface="Arial"/>
                        </a:rPr>
                        <a:t>2.3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768">
                <a:tc>
                  <a:txBody>
                    <a:bodyPr/>
                    <a:lstStyle/>
                    <a:p>
                      <a:pPr marL="0" marR="0" algn="just">
                        <a:spcBef>
                          <a:spcPts val="0"/>
                        </a:spcBef>
                        <a:spcAft>
                          <a:spcPts val="0"/>
                        </a:spcAft>
                      </a:pPr>
                      <a:r>
                        <a:rPr lang="en-US" sz="1100">
                          <a:latin typeface="Times New Roman"/>
                          <a:ea typeface="Times New Roman"/>
                          <a:cs typeface="Arial"/>
                        </a:rPr>
                        <a:t>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b="1">
                          <a:latin typeface="Times New Roman"/>
                          <a:ea typeface="Times New Roman"/>
                          <a:cs typeface="Arial"/>
                        </a:rPr>
                        <a:t>Waiting time at the registration counter</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4</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b="1" dirty="0">
                          <a:latin typeface="Times New Roman"/>
                          <a:ea typeface="Times New Roman"/>
                          <a:cs typeface="Arial"/>
                        </a:rPr>
                        <a:t>2.8</a:t>
                      </a:r>
                      <a:endParaRPr lang="en-US" sz="11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424">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b="1">
                          <a:latin typeface="Times New Roman"/>
                          <a:ea typeface="Times New Roman"/>
                          <a:cs typeface="Arial"/>
                        </a:rPr>
                        <a:t>Behavior and attitude of Hospital Staff</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4</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4</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b="1">
                          <a:latin typeface="Times New Roman"/>
                          <a:ea typeface="Times New Roman"/>
                          <a:cs typeface="Arial"/>
                        </a:rPr>
                        <a:t>3.2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768">
                <a:tc>
                  <a:txBody>
                    <a:bodyPr/>
                    <a:lstStyle/>
                    <a:p>
                      <a:pPr marL="0" marR="0" algn="just">
                        <a:spcBef>
                          <a:spcPts val="0"/>
                        </a:spcBef>
                        <a:spcAft>
                          <a:spcPts val="0"/>
                        </a:spcAft>
                      </a:pPr>
                      <a:r>
                        <a:rPr lang="en-US" sz="1100">
                          <a:latin typeface="Times New Roman"/>
                          <a:ea typeface="Times New Roman"/>
                          <a:cs typeface="Arial"/>
                        </a:rPr>
                        <a:t>4</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b="1">
                          <a:latin typeface="Times New Roman"/>
                          <a:ea typeface="Times New Roman"/>
                          <a:cs typeface="Arial"/>
                        </a:rPr>
                        <a:t>Cleanliness of the OPD, Bathrooms &amp; toilets</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marL="0" marR="0" algn="just">
                        <a:spcBef>
                          <a:spcPts val="0"/>
                        </a:spcBef>
                        <a:spcAft>
                          <a:spcPts val="0"/>
                        </a:spcAft>
                      </a:pPr>
                      <a:r>
                        <a:rPr lang="en-US" sz="1100">
                          <a:latin typeface="Times New Roman"/>
                          <a:ea typeface="Times New Roman"/>
                          <a:cs typeface="Arial"/>
                        </a:rPr>
                        <a:t>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latin typeface="Times New Roman"/>
                          <a:ea typeface="Times New Roman"/>
                          <a:cs typeface="Arial"/>
                        </a:rPr>
                        <a:t>3</a:t>
                      </a:r>
                      <a:endParaRPr lang="en-US" sz="11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b="1">
                          <a:latin typeface="Times New Roman"/>
                          <a:ea typeface="Times New Roman"/>
                          <a:cs typeface="Arial"/>
                        </a:rPr>
                        <a:t>2.5</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481">
                <a:tc>
                  <a:txBody>
                    <a:bodyPr/>
                    <a:lstStyle/>
                    <a:p>
                      <a:pPr marL="0" marR="0" algn="just">
                        <a:spcBef>
                          <a:spcPts val="0"/>
                        </a:spcBef>
                        <a:spcAft>
                          <a:spcPts val="0"/>
                        </a:spcAft>
                      </a:pPr>
                      <a:r>
                        <a:rPr lang="en-US" sz="1100">
                          <a:latin typeface="Times New Roman"/>
                          <a:ea typeface="Times New Roman"/>
                          <a:cs typeface="Arial"/>
                        </a:rPr>
                        <a:t>5</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b="1">
                          <a:latin typeface="Times New Roman"/>
                          <a:ea typeface="Times New Roman"/>
                          <a:cs typeface="Arial"/>
                        </a:rPr>
                        <a:t>Attitude &amp;  communication of Doctors </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marL="0" marR="0" algn="just">
                        <a:spcBef>
                          <a:spcPts val="0"/>
                        </a:spcBef>
                        <a:spcAft>
                          <a:spcPts val="0"/>
                        </a:spcAft>
                      </a:pPr>
                      <a:r>
                        <a:rPr lang="en-US" sz="1100">
                          <a:latin typeface="Times New Roman"/>
                          <a:ea typeface="Times New Roman"/>
                          <a:cs typeface="Arial"/>
                        </a:rPr>
                        <a:t>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latin typeface="Times New Roman"/>
                          <a:ea typeface="Times New Roman"/>
                          <a:cs typeface="Arial"/>
                        </a:rPr>
                        <a:t>3</a:t>
                      </a:r>
                      <a:endParaRPr lang="en-US" sz="11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b="1">
                          <a:latin typeface="Times New Roman"/>
                          <a:ea typeface="Times New Roman"/>
                          <a:cs typeface="Arial"/>
                        </a:rPr>
                        <a:t>2.4</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768">
                <a:tc>
                  <a:txBody>
                    <a:bodyPr/>
                    <a:lstStyle/>
                    <a:p>
                      <a:pPr marL="0" marR="0" algn="just">
                        <a:spcBef>
                          <a:spcPts val="0"/>
                        </a:spcBef>
                        <a:spcAft>
                          <a:spcPts val="0"/>
                        </a:spcAft>
                      </a:pPr>
                      <a:r>
                        <a:rPr lang="en-US" sz="1100">
                          <a:latin typeface="Times New Roman"/>
                          <a:ea typeface="Times New Roman"/>
                          <a:cs typeface="Arial"/>
                        </a:rPr>
                        <a:t>6</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b="1">
                          <a:latin typeface="Times New Roman"/>
                          <a:ea typeface="Times New Roman"/>
                          <a:cs typeface="Arial"/>
                        </a:rPr>
                        <a:t>Time spent for examination   and counseling </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b="1">
                          <a:latin typeface="Times New Roman"/>
                          <a:ea typeface="Times New Roman"/>
                          <a:cs typeface="Arial"/>
                        </a:rPr>
                        <a:t>2.6</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169">
                <a:tc>
                  <a:txBody>
                    <a:bodyPr/>
                    <a:lstStyle/>
                    <a:p>
                      <a:pPr marL="0" marR="0" algn="just">
                        <a:spcBef>
                          <a:spcPts val="0"/>
                        </a:spcBef>
                        <a:spcAft>
                          <a:spcPts val="0"/>
                        </a:spcAft>
                      </a:pPr>
                      <a:r>
                        <a:rPr lang="en-US" sz="1100">
                          <a:latin typeface="Times New Roman"/>
                          <a:ea typeface="Times New Roman"/>
                          <a:cs typeface="Arial"/>
                        </a:rPr>
                        <a:t>7</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b="1">
                          <a:latin typeface="Times New Roman"/>
                          <a:ea typeface="Times New Roman"/>
                          <a:cs typeface="Arial"/>
                        </a:rPr>
                        <a:t>Availability of Lab and radiology tests.   </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marL="0" marR="0" algn="just">
                        <a:spcBef>
                          <a:spcPts val="0"/>
                        </a:spcBef>
                        <a:spcAft>
                          <a:spcPts val="0"/>
                        </a:spcAft>
                      </a:pPr>
                      <a:r>
                        <a:rPr lang="en-US" sz="1100">
                          <a:latin typeface="Times New Roman"/>
                          <a:ea typeface="Times New Roman"/>
                          <a:cs typeface="Arial"/>
                        </a:rPr>
                        <a:t>1</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latin typeface="Times New Roman"/>
                          <a:ea typeface="Times New Roman"/>
                          <a:cs typeface="Arial"/>
                        </a:rPr>
                        <a:t>1</a:t>
                      </a:r>
                      <a:endParaRPr lang="en-US" sz="11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1</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1</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b="1">
                          <a:latin typeface="Times New Roman"/>
                          <a:ea typeface="Times New Roman"/>
                          <a:cs typeface="Arial"/>
                        </a:rPr>
                        <a:t>1.6</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768">
                <a:tc>
                  <a:txBody>
                    <a:bodyPr/>
                    <a:lstStyle/>
                    <a:p>
                      <a:pPr marL="0" marR="0" algn="just">
                        <a:spcBef>
                          <a:spcPts val="0"/>
                        </a:spcBef>
                        <a:spcAft>
                          <a:spcPts val="0"/>
                        </a:spcAft>
                      </a:pPr>
                      <a:r>
                        <a:rPr lang="en-US" sz="1100">
                          <a:latin typeface="Times New Roman"/>
                          <a:ea typeface="Times New Roman"/>
                          <a:cs typeface="Arial"/>
                        </a:rPr>
                        <a:t>8</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b="1">
                          <a:latin typeface="Times New Roman"/>
                          <a:ea typeface="Times New Roman"/>
                          <a:cs typeface="Arial"/>
                        </a:rPr>
                        <a:t>Promptness at Medicine  distribution counter </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marL="0" marR="0" algn="just">
                        <a:spcBef>
                          <a:spcPts val="0"/>
                        </a:spcBef>
                        <a:spcAft>
                          <a:spcPts val="0"/>
                        </a:spcAft>
                      </a:pPr>
                      <a:r>
                        <a:rPr lang="en-US" sz="1100">
                          <a:latin typeface="Times New Roman"/>
                          <a:ea typeface="Times New Roman"/>
                          <a:cs typeface="Arial"/>
                        </a:rPr>
                        <a:t>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latin typeface="Times New Roman"/>
                          <a:ea typeface="Times New Roman"/>
                          <a:cs typeface="Arial"/>
                        </a:rPr>
                        <a:t>2</a:t>
                      </a:r>
                      <a:endParaRPr lang="en-US" sz="11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b="1">
                          <a:latin typeface="Times New Roman"/>
                          <a:ea typeface="Times New Roman"/>
                          <a:cs typeface="Arial"/>
                        </a:rPr>
                        <a:t>2.5</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768">
                <a:tc>
                  <a:txBody>
                    <a:bodyPr/>
                    <a:lstStyle/>
                    <a:p>
                      <a:pPr marL="0" marR="0" algn="just">
                        <a:spcBef>
                          <a:spcPts val="0"/>
                        </a:spcBef>
                        <a:spcAft>
                          <a:spcPts val="0"/>
                        </a:spcAft>
                      </a:pPr>
                      <a:r>
                        <a:rPr lang="en-US" sz="1100">
                          <a:latin typeface="Times New Roman"/>
                          <a:ea typeface="Times New Roman"/>
                          <a:cs typeface="Arial"/>
                        </a:rPr>
                        <a:t>9</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b="1">
                          <a:latin typeface="Times New Roman"/>
                          <a:ea typeface="Times New Roman"/>
                          <a:cs typeface="Arial"/>
                        </a:rPr>
                        <a:t>Availability of drugs at the hospital dispensary</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4</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b="1">
                          <a:latin typeface="Times New Roman"/>
                          <a:ea typeface="Times New Roman"/>
                          <a:cs typeface="Arial"/>
                        </a:rPr>
                        <a:t>2.9</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768">
                <a:tc>
                  <a:txBody>
                    <a:bodyPr/>
                    <a:lstStyle/>
                    <a:p>
                      <a:pPr marL="0" marR="0" algn="just">
                        <a:spcBef>
                          <a:spcPts val="0"/>
                        </a:spcBef>
                        <a:spcAft>
                          <a:spcPts val="0"/>
                        </a:spcAft>
                      </a:pPr>
                      <a:r>
                        <a:rPr lang="en-US" sz="1100">
                          <a:latin typeface="Times New Roman"/>
                          <a:ea typeface="Times New Roman"/>
                          <a:cs typeface="Arial"/>
                        </a:rPr>
                        <a:t>10</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000" b="1">
                          <a:latin typeface="Times New Roman"/>
                          <a:ea typeface="Times New Roman"/>
                          <a:cs typeface="Arial"/>
                        </a:rPr>
                        <a:t>Your  overall satisfaction  during the  visit to the hospital </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Times New Roman"/>
                          <a:ea typeface="Times New Roman"/>
                          <a:cs typeface="Arial"/>
                        </a:rPr>
                        <a:t>3</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b="1">
                          <a:latin typeface="Times New Roman"/>
                          <a:ea typeface="Times New Roman"/>
                          <a:cs typeface="Arial"/>
                        </a:rPr>
                        <a:t>2.7</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845">
                <a:tc gridSpan="2">
                  <a:txBody>
                    <a:bodyPr/>
                    <a:lstStyle/>
                    <a:p>
                      <a:pPr marL="0" marR="0" algn="just">
                        <a:spcBef>
                          <a:spcPts val="0"/>
                        </a:spcBef>
                        <a:spcAft>
                          <a:spcPts val="0"/>
                        </a:spcAft>
                      </a:pPr>
                      <a:r>
                        <a:rPr lang="en-US" sz="1100" b="1">
                          <a:latin typeface="Times New Roman"/>
                          <a:ea typeface="Times New Roman"/>
                          <a:cs typeface="Arial"/>
                        </a:rPr>
                        <a:t>Average</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marL="0" marR="0" algn="just">
                        <a:spcBef>
                          <a:spcPts val="0"/>
                        </a:spcBef>
                        <a:spcAft>
                          <a:spcPts val="0"/>
                        </a:spcAft>
                      </a:pPr>
                      <a:r>
                        <a:rPr lang="en-US" sz="1100" b="1">
                          <a:latin typeface="Times New Roman"/>
                          <a:ea typeface="Times New Roman"/>
                          <a:cs typeface="Arial"/>
                        </a:rPr>
                        <a:t>2.5</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b="1">
                          <a:latin typeface="Times New Roman"/>
                          <a:ea typeface="Times New Roman"/>
                          <a:cs typeface="Arial"/>
                        </a:rPr>
                        <a:t>2.7</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b="1">
                          <a:latin typeface="Times New Roman"/>
                          <a:ea typeface="Times New Roman"/>
                          <a:cs typeface="Arial"/>
                        </a:rPr>
                        <a:t>2.5</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b="1">
                          <a:latin typeface="Times New Roman"/>
                          <a:ea typeface="Times New Roman"/>
                          <a:cs typeface="Arial"/>
                        </a:rPr>
                        <a:t>2.7</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b="1">
                          <a:latin typeface="Times New Roman"/>
                          <a:ea typeface="Times New Roman"/>
                          <a:cs typeface="Arial"/>
                        </a:rPr>
                        <a:t>2.5</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b="1">
                          <a:latin typeface="Times New Roman"/>
                          <a:ea typeface="Times New Roman"/>
                          <a:cs typeface="Arial"/>
                        </a:rPr>
                        <a:t>2.4</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b="1">
                          <a:latin typeface="Times New Roman"/>
                          <a:ea typeface="Times New Roman"/>
                          <a:cs typeface="Arial"/>
                        </a:rPr>
                        <a:t>2.7</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b="1">
                          <a:latin typeface="Times New Roman"/>
                          <a:ea typeface="Times New Roman"/>
                          <a:cs typeface="Arial"/>
                        </a:rPr>
                        <a:t>2.7</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b="1">
                          <a:latin typeface="Times New Roman"/>
                          <a:ea typeface="Times New Roman"/>
                          <a:cs typeface="Arial"/>
                        </a:rPr>
                        <a:t>2.4</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b="1">
                          <a:latin typeface="Times New Roman"/>
                          <a:ea typeface="Times New Roman"/>
                          <a:cs typeface="Arial"/>
                        </a:rPr>
                        <a:t>2.4</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b="1" dirty="0">
                          <a:latin typeface="Times New Roman"/>
                          <a:ea typeface="Times New Roman"/>
                          <a:cs typeface="Arial"/>
                        </a:rPr>
                        <a:t>2.5</a:t>
                      </a:r>
                      <a:endParaRPr lang="en-US" sz="11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6D0A"/>
                    </a:solidFill>
                  </a:tcPr>
                </a:tc>
              </a:tr>
            </a:tbl>
          </a:graphicData>
        </a:graphic>
      </p:graphicFrame>
      <p:sp>
        <p:nvSpPr>
          <p:cNvPr id="4" name="Rectangle 3"/>
          <p:cNvSpPr/>
          <p:nvPr/>
        </p:nvSpPr>
        <p:spPr>
          <a:xfrm>
            <a:off x="381000" y="1371600"/>
            <a:ext cx="8534400" cy="533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u="sng" dirty="0" smtClean="0">
                <a:latin typeface="Times New Roman" pitchFamily="18" charset="0"/>
                <a:cs typeface="Times New Roman" pitchFamily="18" charset="0"/>
              </a:rPr>
              <a:t>Recommendation</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5105400"/>
          </a:xfrm>
        </p:spPr>
        <p:txBody>
          <a:bodyPr>
            <a:normAutofit fontScale="92500" lnSpcReduction="20000"/>
          </a:bodyPr>
          <a:lstStyle/>
          <a:p>
            <a:pPr lvl="0"/>
            <a:r>
              <a:rPr lang="en-US" dirty="0" smtClean="0"/>
              <a:t>Biomedical waste management should be proper</a:t>
            </a:r>
          </a:p>
          <a:p>
            <a:pPr lvl="0"/>
            <a:r>
              <a:rPr lang="en-US" dirty="0" smtClean="0"/>
              <a:t>Training </a:t>
            </a:r>
            <a:r>
              <a:rPr lang="en-US" dirty="0" smtClean="0"/>
              <a:t>should be </a:t>
            </a:r>
            <a:r>
              <a:rPr lang="en-US" dirty="0" smtClean="0"/>
              <a:t>necessary for staff. </a:t>
            </a:r>
            <a:endParaRPr lang="en-US" dirty="0" smtClean="0"/>
          </a:p>
          <a:p>
            <a:pPr lvl="0"/>
            <a:r>
              <a:rPr lang="en-US" dirty="0" smtClean="0"/>
              <a:t>Insufficient </a:t>
            </a:r>
            <a:r>
              <a:rPr lang="en-US" dirty="0" smtClean="0"/>
              <a:t>manpower </a:t>
            </a:r>
            <a:r>
              <a:rPr lang="en-US" dirty="0" smtClean="0"/>
              <a:t>,the </a:t>
            </a:r>
            <a:r>
              <a:rPr lang="en-US" dirty="0" smtClean="0"/>
              <a:t>work distribution is not as per load. </a:t>
            </a:r>
            <a:endParaRPr lang="en-US" dirty="0" smtClean="0"/>
          </a:p>
          <a:p>
            <a:pPr lvl="0"/>
            <a:r>
              <a:rPr lang="en-US" dirty="0" smtClean="0"/>
              <a:t>Staff </a:t>
            </a:r>
            <a:r>
              <a:rPr lang="en-US" dirty="0" smtClean="0"/>
              <a:t>should be in </a:t>
            </a:r>
            <a:r>
              <a:rPr lang="en-US" dirty="0" smtClean="0"/>
              <a:t>Proper uniform</a:t>
            </a:r>
          </a:p>
          <a:p>
            <a:pPr lvl="0"/>
            <a:r>
              <a:rPr lang="en-US" dirty="0" smtClean="0"/>
              <a:t>Area </a:t>
            </a:r>
            <a:r>
              <a:rPr lang="en-US" dirty="0" smtClean="0"/>
              <a:t>for parking of vehicle and Ambulances should be identified. </a:t>
            </a:r>
          </a:p>
          <a:p>
            <a:pPr lvl="0"/>
            <a:r>
              <a:rPr lang="en-US" dirty="0" smtClean="0"/>
              <a:t>Signage’s system should be proper and user </a:t>
            </a:r>
            <a:r>
              <a:rPr lang="en-US" dirty="0" smtClean="0"/>
              <a:t>friendly</a:t>
            </a:r>
          </a:p>
          <a:p>
            <a:pPr lvl="0"/>
            <a:r>
              <a:rPr lang="en-US" dirty="0" smtClean="0"/>
              <a:t>The </a:t>
            </a:r>
            <a:r>
              <a:rPr lang="en-US" dirty="0" smtClean="0"/>
              <a:t>behavior of staff should be empathetic and courteous. </a:t>
            </a:r>
          </a:p>
          <a:p>
            <a:endParaRPr lang="en-US" dirty="0" smtClean="0"/>
          </a:p>
          <a:p>
            <a:pPr lvl="0"/>
            <a:endParaRPr lang="en-US"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u="sng" dirty="0" smtClean="0">
                <a:latin typeface="Times New Roman" pitchFamily="18" charset="0"/>
                <a:cs typeface="Times New Roman" pitchFamily="18" charset="0"/>
              </a:rPr>
              <a:t>Recommendation</a:t>
            </a:r>
            <a:endParaRPr lang="en-US" dirty="0"/>
          </a:p>
        </p:txBody>
      </p:sp>
      <p:sp>
        <p:nvSpPr>
          <p:cNvPr id="3" name="Content Placeholder 2"/>
          <p:cNvSpPr>
            <a:spLocks noGrp="1"/>
          </p:cNvSpPr>
          <p:nvPr>
            <p:ph idx="1"/>
          </p:nvPr>
        </p:nvSpPr>
        <p:spPr>
          <a:xfrm>
            <a:off x="457200" y="1447800"/>
            <a:ext cx="8229600" cy="5181600"/>
          </a:xfrm>
        </p:spPr>
        <p:txBody>
          <a:bodyPr>
            <a:normAutofit fontScale="92500" lnSpcReduction="20000"/>
          </a:bodyPr>
          <a:lstStyle/>
          <a:p>
            <a:pPr lvl="0"/>
            <a:r>
              <a:rPr lang="en-US" dirty="0" smtClean="0"/>
              <a:t>Drinking water and Sitting facility should be at Patients area. </a:t>
            </a:r>
          </a:p>
          <a:p>
            <a:r>
              <a:rPr lang="en-US" dirty="0" smtClean="0"/>
              <a:t>Toilets are specified for male, female, Handicapped and vulnerable </a:t>
            </a:r>
            <a:r>
              <a:rPr lang="en-US" dirty="0" smtClean="0"/>
              <a:t>patients.</a:t>
            </a:r>
          </a:p>
          <a:p>
            <a:r>
              <a:rPr lang="en-US" dirty="0" smtClean="0"/>
              <a:t>Sterilization </a:t>
            </a:r>
            <a:r>
              <a:rPr lang="en-US" dirty="0" smtClean="0"/>
              <a:t>of instruments and consumables are as standard manner.  </a:t>
            </a:r>
          </a:p>
          <a:p>
            <a:r>
              <a:rPr lang="en-US" dirty="0" smtClean="0"/>
              <a:t>All Record must be maintained by the departments as per state guideline</a:t>
            </a:r>
            <a:r>
              <a:rPr lang="en-US" dirty="0" smtClean="0"/>
              <a:t>.</a:t>
            </a:r>
          </a:p>
          <a:p>
            <a:r>
              <a:rPr lang="en-US" dirty="0" smtClean="0"/>
              <a:t> </a:t>
            </a:r>
            <a:r>
              <a:rPr lang="en-US" dirty="0" smtClean="0"/>
              <a:t>Cleanliness of the hospital should be in roster wise. </a:t>
            </a:r>
          </a:p>
          <a:p>
            <a:r>
              <a:rPr lang="en-US" dirty="0" smtClean="0"/>
              <a:t>Patients Satisfaction survey must be conducted at least one in a month. </a:t>
            </a:r>
          </a:p>
          <a:p>
            <a:pPr lvl="0"/>
            <a:endParaRPr lang="en-US"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type="pic" idx="1"/>
          </p:nvPr>
        </p:nvPicPr>
        <p:blipFill>
          <a:blip r:embed="rId2" cstate="email">
            <a:extLst>
              <a:ext uri="{28A0092B-C50C-407E-A947-70E740481C1C}">
                <a14:useLocalDpi xmlns="" xmlns:a14="http://schemas.microsoft.com/office/drawing/2010/main"/>
              </a:ext>
            </a:extLst>
          </a:blip>
          <a:srcRect/>
          <a:stretch>
            <a:fillRect/>
          </a:stretch>
        </p:blipFill>
        <p:spPr bwMode="auto">
          <a:xfrm>
            <a:off x="500063" y="571481"/>
            <a:ext cx="2786062" cy="4929208"/>
          </a:xfrm>
          <a:prstGeom prst="rect">
            <a:avLst/>
          </a:prstGeom>
          <a:noFill/>
          <a:ln w="9525">
            <a:noFill/>
            <a:miter lim="800000"/>
            <a:headEnd/>
            <a:tailEnd/>
          </a:ln>
          <a:effectLst/>
        </p:spPr>
      </p:pic>
      <p:sp>
        <p:nvSpPr>
          <p:cNvPr id="6" name="Text Placeholder 5"/>
          <p:cNvSpPr>
            <a:spLocks noGrp="1"/>
          </p:cNvSpPr>
          <p:nvPr>
            <p:ph type="body" sz="half" idx="2"/>
          </p:nvPr>
        </p:nvSpPr>
        <p:spPr>
          <a:xfrm>
            <a:off x="3714744" y="500042"/>
            <a:ext cx="4786346" cy="5672158"/>
          </a:xfrm>
        </p:spPr>
        <p:txBody>
          <a:bodyPr>
            <a:normAutofit fontScale="92500"/>
          </a:bodyPr>
          <a:lstStyle/>
          <a:p>
            <a:r>
              <a:rPr lang="en-IN" sz="2800" dirty="0" smtClean="0">
                <a:latin typeface="Britannic Bold" pitchFamily="34" charset="0"/>
              </a:rPr>
              <a:t>A customer is the most important visitor on our premises, he is not dependent on us. We are dependent on him. He is not an interruption in our work. He is the purpose of it. He is not an outsider in our business. He is part of it. We are not doing him a favour by serving him. He is doing us a favour by giving us an opportunity to do so</a:t>
            </a:r>
            <a:r>
              <a:rPr lang="en-IN" dirty="0" smtClean="0">
                <a:latin typeface="Britannic Bold" pitchFamily="34" charset="0"/>
              </a:rPr>
              <a:t>.</a:t>
            </a:r>
          </a:p>
          <a:p>
            <a:r>
              <a:rPr lang="en-US" sz="2800" dirty="0" smtClean="0">
                <a:latin typeface="Britannic Bold" pitchFamily="34" charset="0"/>
              </a:rPr>
              <a:t>                   - Mahatma Gandhi</a:t>
            </a:r>
            <a:endParaRPr lang="en-IN" sz="2800" dirty="0" smtClean="0">
              <a:latin typeface="Britannic Bold" pitchFamily="34" charset="0"/>
            </a:endParaRPr>
          </a:p>
          <a:p>
            <a:endParaRPr lang="en-IN" dirty="0"/>
          </a:p>
        </p:txBody>
      </p:sp>
      <p:sp>
        <p:nvSpPr>
          <p:cNvPr id="4" name="Rounded Rectangle 3"/>
          <p:cNvSpPr/>
          <p:nvPr/>
        </p:nvSpPr>
        <p:spPr>
          <a:xfrm>
            <a:off x="0" y="5867400"/>
            <a:ext cx="9144000" cy="9906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tx1"/>
                </a:solidFill>
                <a:latin typeface="Baskerville Old Face" pitchFamily="18" charset="0"/>
              </a:rPr>
              <a:t>Thanks</a:t>
            </a:r>
            <a:endParaRPr lang="en-US" sz="5400" b="1" dirty="0">
              <a:solidFill>
                <a:schemeClr val="tx1"/>
              </a:solidFill>
              <a:latin typeface="Baskerville Old Face" pitchFamily="18" charset="0"/>
            </a:endParaRPr>
          </a:p>
        </p:txBody>
      </p:sp>
    </p:spTree>
    <p:extLst>
      <p:ext uri="{BB962C8B-B14F-4D97-AF65-F5344CB8AC3E}">
        <p14:creationId xmlns="" xmlns:p14="http://schemas.microsoft.com/office/powerpoint/2010/main" val="330493064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itchFamily="18" charset="0"/>
                <a:cs typeface="Times New Roman" pitchFamily="18" charset="0"/>
              </a:rPr>
              <a:t>Quality</a:t>
            </a:r>
            <a:endParaRPr lang="en-US" b="1" u="sng"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4953000"/>
          </a:xfrm>
          <a:blipFill>
            <a:blip r:embed="rId2"/>
            <a:tile tx="0" ty="0" sx="100000" sy="100000" flip="none" algn="tl"/>
          </a:blipFill>
        </p:spPr>
        <p:txBody>
          <a:bodyPr>
            <a:normAutofit/>
          </a:bodyPr>
          <a:lstStyle/>
          <a:p>
            <a:endParaRPr lang="en-US" sz="1000" b="1" dirty="0" smtClean="0">
              <a:latin typeface="Times New Roman" pitchFamily="18" charset="0"/>
              <a:cs typeface="Times New Roman" pitchFamily="18" charset="0"/>
            </a:endParaRPr>
          </a:p>
          <a:p>
            <a:r>
              <a:rPr lang="en-US" sz="4000" b="1" dirty="0" smtClean="0">
                <a:latin typeface="Times New Roman" pitchFamily="18" charset="0"/>
                <a:cs typeface="Times New Roman" pitchFamily="18" charset="0"/>
              </a:rPr>
              <a:t>“Quality is not as act but a habit”</a:t>
            </a:r>
          </a:p>
          <a:p>
            <a:pPr algn="r">
              <a:buNone/>
            </a:pPr>
            <a:r>
              <a:rPr lang="en-US" sz="2800" b="1" i="1" dirty="0" smtClean="0">
                <a:solidFill>
                  <a:srgbClr val="FF0000"/>
                </a:solidFill>
                <a:latin typeface="Times New Roman" pitchFamily="18" charset="0"/>
                <a:cs typeface="Times New Roman" pitchFamily="18" charset="0"/>
              </a:rPr>
              <a:t>Aristotle...</a:t>
            </a:r>
          </a:p>
          <a:p>
            <a:r>
              <a:rPr lang="en-US" sz="4000" b="1" dirty="0" smtClean="0">
                <a:latin typeface="Times New Roman" pitchFamily="18" charset="0"/>
                <a:cs typeface="Times New Roman" pitchFamily="18" charset="0"/>
              </a:rPr>
              <a:t>“Quality is very sweet for speak but very difficult to implement.” </a:t>
            </a:r>
          </a:p>
          <a:p>
            <a:endParaRPr lang="en-US" sz="1000" b="1" dirty="0" smtClean="0">
              <a:latin typeface="Times New Roman" pitchFamily="18" charset="0"/>
              <a:cs typeface="Times New Roman" pitchFamily="18" charset="0"/>
            </a:endParaRPr>
          </a:p>
          <a:p>
            <a:r>
              <a:rPr lang="en-US" sz="4000" b="1" dirty="0" smtClean="0">
                <a:latin typeface="Times New Roman" pitchFamily="18" charset="0"/>
                <a:cs typeface="Times New Roman" pitchFamily="18" charset="0"/>
              </a:rPr>
              <a:t>“Quality never improve without truth.” </a:t>
            </a:r>
          </a:p>
          <a:p>
            <a:endParaRPr lang="en-US" sz="4000" b="1" dirty="0" smtClean="0">
              <a:latin typeface="Times New Roman" pitchFamily="18" charset="0"/>
              <a:cs typeface="Times New Roman" pitchFamily="18" charset="0"/>
            </a:endParaRPr>
          </a:p>
          <a:p>
            <a:endParaRPr lang="en-U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Times New Roman" pitchFamily="18" charset="0"/>
                <a:cs typeface="Times New Roman" pitchFamily="18" charset="0"/>
              </a:rPr>
              <a:t>Perspectives of Quality </a:t>
            </a:r>
            <a:endParaRPr lang="en-US" b="1" u="sng" dirty="0">
              <a:latin typeface="Times New Roman" pitchFamily="18" charset="0"/>
              <a:cs typeface="Times New Roman" pitchFamily="18" charset="0"/>
            </a:endParaRPr>
          </a:p>
        </p:txBody>
      </p:sp>
      <p:sp>
        <p:nvSpPr>
          <p:cNvPr id="6" name="TextBox 5"/>
          <p:cNvSpPr txBox="1"/>
          <p:nvPr/>
        </p:nvSpPr>
        <p:spPr>
          <a:xfrm>
            <a:off x="404694" y="2651783"/>
            <a:ext cx="1869968" cy="369332"/>
          </a:xfrm>
          <a:prstGeom prst="rect">
            <a:avLst/>
          </a:prstGeom>
          <a:noFill/>
        </p:spPr>
        <p:txBody>
          <a:bodyPr wrap="square" rtlCol="0">
            <a:spAutoFit/>
          </a:bodyPr>
          <a:lstStyle/>
          <a:p>
            <a:endParaRPr lang="en-US" dirty="0">
              <a:latin typeface="Times New Roman" pitchFamily="18" charset="0"/>
              <a:cs typeface="Times New Roman" pitchFamily="18" charset="0"/>
            </a:endParaRPr>
          </a:p>
        </p:txBody>
      </p:sp>
      <p:pic>
        <p:nvPicPr>
          <p:cNvPr id="12" name="Picture 11"/>
          <p:cNvPicPr>
            <a:picLocks noChangeAspect="1"/>
          </p:cNvPicPr>
          <p:nvPr/>
        </p:nvPicPr>
        <p:blipFill>
          <a:blip r:embed="rId2" cstate="email">
            <a:duotone>
              <a:prstClr val="black"/>
              <a:srgbClr val="D9C3A5">
                <a:tint val="50000"/>
                <a:satMod val="180000"/>
              </a:srgbClr>
            </a:duotone>
            <a:alphaModFix amt="30000"/>
            <a:extLst>
              <a:ext uri="{28A0092B-C50C-407E-A947-70E740481C1C}">
                <a14:useLocalDpi xmlns="" xmlns:a14="http://schemas.microsoft.com/office/drawing/2010/main"/>
              </a:ext>
            </a:extLst>
          </a:blip>
          <a:stretch>
            <a:fillRect/>
          </a:stretch>
        </p:blipFill>
        <p:spPr>
          <a:xfrm>
            <a:off x="0" y="1143000"/>
            <a:ext cx="6858000" cy="5360894"/>
          </a:xfrm>
          <a:prstGeom prst="rect">
            <a:avLst/>
          </a:prstGeom>
        </p:spPr>
      </p:pic>
      <p:sp>
        <p:nvSpPr>
          <p:cNvPr id="7" name="TextBox 6"/>
          <p:cNvSpPr txBox="1"/>
          <p:nvPr/>
        </p:nvSpPr>
        <p:spPr>
          <a:xfrm>
            <a:off x="4876800" y="1524000"/>
            <a:ext cx="3826014"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What Patients want ?</a:t>
            </a:r>
            <a:endParaRPr lang="en-US" sz="2800" b="1" dirty="0">
              <a:latin typeface="Times New Roman" pitchFamily="18" charset="0"/>
              <a:cs typeface="Times New Roman" pitchFamily="18" charset="0"/>
            </a:endParaRPr>
          </a:p>
        </p:txBody>
      </p:sp>
      <p:sp>
        <p:nvSpPr>
          <p:cNvPr id="8" name="TextBox 7"/>
          <p:cNvSpPr txBox="1"/>
          <p:nvPr/>
        </p:nvSpPr>
        <p:spPr>
          <a:xfrm>
            <a:off x="5486400" y="2286000"/>
            <a:ext cx="3446880" cy="440120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342900" indent="-342900">
              <a:buFont typeface="Wingdings" charset="2"/>
              <a:buChar char="Ø"/>
            </a:pPr>
            <a:r>
              <a:rPr lang="en-US" sz="2000" b="1" dirty="0" smtClean="0">
                <a:solidFill>
                  <a:schemeClr val="tx1"/>
                </a:solidFill>
                <a:latin typeface="Times New Roman" pitchFamily="18" charset="0"/>
                <a:cs typeface="Times New Roman" pitchFamily="18" charset="0"/>
              </a:rPr>
              <a:t>Availability of Services </a:t>
            </a:r>
          </a:p>
          <a:p>
            <a:endParaRPr lang="en-US" sz="2000" b="1" dirty="0" smtClean="0">
              <a:solidFill>
                <a:schemeClr val="tx1"/>
              </a:solidFill>
              <a:latin typeface="Times New Roman" pitchFamily="18" charset="0"/>
              <a:cs typeface="Times New Roman" pitchFamily="18" charset="0"/>
            </a:endParaRPr>
          </a:p>
          <a:p>
            <a:pPr marL="342900" indent="-342900">
              <a:buFont typeface="Wingdings" charset="2"/>
              <a:buChar char="Ø"/>
            </a:pPr>
            <a:r>
              <a:rPr lang="en-US" sz="2000" b="1" dirty="0" smtClean="0">
                <a:solidFill>
                  <a:schemeClr val="tx1"/>
                </a:solidFill>
                <a:latin typeface="Times New Roman" pitchFamily="18" charset="0"/>
                <a:cs typeface="Times New Roman" pitchFamily="18" charset="0"/>
              </a:rPr>
              <a:t>Accessibility  of Services </a:t>
            </a:r>
          </a:p>
          <a:p>
            <a:endParaRPr lang="en-US" sz="2000" b="1" dirty="0" smtClean="0">
              <a:solidFill>
                <a:schemeClr val="tx1"/>
              </a:solidFill>
              <a:latin typeface="Times New Roman" pitchFamily="18" charset="0"/>
              <a:cs typeface="Times New Roman" pitchFamily="18" charset="0"/>
            </a:endParaRPr>
          </a:p>
          <a:p>
            <a:pPr marL="342900" indent="-342900">
              <a:buFont typeface="Wingdings" charset="2"/>
              <a:buChar char="Ø"/>
            </a:pPr>
            <a:r>
              <a:rPr lang="en-US" sz="2000" b="1" dirty="0">
                <a:solidFill>
                  <a:schemeClr val="tx1"/>
                </a:solidFill>
                <a:latin typeface="Times New Roman" pitchFamily="18" charset="0"/>
                <a:cs typeface="Times New Roman" pitchFamily="18" charset="0"/>
              </a:rPr>
              <a:t>Affordable Care </a:t>
            </a:r>
            <a:endParaRPr lang="en-US" sz="2000" b="1" dirty="0" smtClean="0">
              <a:solidFill>
                <a:schemeClr val="tx1"/>
              </a:solidFill>
              <a:latin typeface="Times New Roman" pitchFamily="18" charset="0"/>
              <a:cs typeface="Times New Roman" pitchFamily="18" charset="0"/>
            </a:endParaRPr>
          </a:p>
          <a:p>
            <a:pPr marL="342900" indent="-342900">
              <a:buFont typeface="Wingdings" charset="2"/>
              <a:buChar char="Ø"/>
            </a:pPr>
            <a:endParaRPr lang="en-US" sz="2000" b="1" dirty="0">
              <a:solidFill>
                <a:schemeClr val="tx1"/>
              </a:solidFill>
              <a:latin typeface="Times New Roman" pitchFamily="18" charset="0"/>
              <a:cs typeface="Times New Roman" pitchFamily="18" charset="0"/>
            </a:endParaRPr>
          </a:p>
          <a:p>
            <a:pPr marL="342900" indent="-342900">
              <a:buFont typeface="Wingdings" charset="2"/>
              <a:buChar char="Ø"/>
            </a:pPr>
            <a:r>
              <a:rPr lang="en-US" sz="2000" b="1" dirty="0" smtClean="0">
                <a:solidFill>
                  <a:schemeClr val="tx1"/>
                </a:solidFill>
                <a:latin typeface="Times New Roman" pitchFamily="18" charset="0"/>
                <a:cs typeface="Times New Roman" pitchFamily="18" charset="0"/>
              </a:rPr>
              <a:t>Prompt Services </a:t>
            </a:r>
          </a:p>
          <a:p>
            <a:endParaRPr lang="en-US" sz="2000" b="1" dirty="0" smtClean="0">
              <a:solidFill>
                <a:schemeClr val="tx1"/>
              </a:solidFill>
              <a:latin typeface="Times New Roman" pitchFamily="18" charset="0"/>
              <a:cs typeface="Times New Roman" pitchFamily="18" charset="0"/>
            </a:endParaRPr>
          </a:p>
          <a:p>
            <a:pPr marL="342900" indent="-342900">
              <a:buFont typeface="Wingdings" charset="2"/>
              <a:buChar char="Ø"/>
            </a:pPr>
            <a:r>
              <a:rPr lang="en-US" sz="2000" b="1" dirty="0" smtClean="0">
                <a:solidFill>
                  <a:schemeClr val="tx1"/>
                </a:solidFill>
                <a:latin typeface="Times New Roman" pitchFamily="18" charset="0"/>
                <a:cs typeface="Times New Roman" pitchFamily="18" charset="0"/>
              </a:rPr>
              <a:t>Courteous  Behavior</a:t>
            </a:r>
          </a:p>
          <a:p>
            <a:endParaRPr lang="en-US" sz="2000" b="1" dirty="0" smtClean="0">
              <a:solidFill>
                <a:schemeClr val="tx1"/>
              </a:solidFill>
              <a:latin typeface="Times New Roman" pitchFamily="18" charset="0"/>
              <a:cs typeface="Times New Roman" pitchFamily="18" charset="0"/>
            </a:endParaRPr>
          </a:p>
          <a:p>
            <a:pPr marL="342900" indent="-342900">
              <a:buFont typeface="Wingdings" charset="2"/>
              <a:buChar char="Ø"/>
            </a:pPr>
            <a:r>
              <a:rPr lang="en-US" sz="2000" b="1" dirty="0" smtClean="0">
                <a:solidFill>
                  <a:schemeClr val="tx1"/>
                </a:solidFill>
                <a:latin typeface="Times New Roman" pitchFamily="18" charset="0"/>
                <a:cs typeface="Times New Roman" pitchFamily="18" charset="0"/>
              </a:rPr>
              <a:t> Privacy &amp; Dignity </a:t>
            </a:r>
          </a:p>
          <a:p>
            <a:endParaRPr lang="en-US" sz="2000" b="1" dirty="0" smtClean="0">
              <a:solidFill>
                <a:schemeClr val="tx1"/>
              </a:solidFill>
              <a:latin typeface="Times New Roman" pitchFamily="18" charset="0"/>
              <a:cs typeface="Times New Roman" pitchFamily="18" charset="0"/>
            </a:endParaRPr>
          </a:p>
          <a:p>
            <a:pPr marL="342900" indent="-342900">
              <a:buFont typeface="Wingdings" charset="2"/>
              <a:buChar char="Ø"/>
            </a:pPr>
            <a:r>
              <a:rPr lang="en-US" sz="2000" b="1" dirty="0" smtClean="0">
                <a:solidFill>
                  <a:schemeClr val="tx1"/>
                </a:solidFill>
                <a:latin typeface="Times New Roman" pitchFamily="18" charset="0"/>
                <a:cs typeface="Times New Roman" pitchFamily="18" charset="0"/>
              </a:rPr>
              <a:t>Informed Treatment &amp; Cure </a:t>
            </a:r>
            <a:endParaRPr lang="en-US" sz="2000" b="1" dirty="0">
              <a:solidFill>
                <a:schemeClr val="tx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267979690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500"/>
                                        <p:tgtEl>
                                          <p:spTgt spid="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fade">
                                      <p:cBhvr>
                                        <p:cTn id="25" dur="500"/>
                                        <p:tgtEl>
                                          <p:spTgt spid="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6" end="6"/>
                                            </p:txEl>
                                          </p:spTgt>
                                        </p:tgtEl>
                                        <p:attrNameLst>
                                          <p:attrName>style.visibility</p:attrName>
                                        </p:attrNameLst>
                                      </p:cBhvr>
                                      <p:to>
                                        <p:strVal val="visible"/>
                                      </p:to>
                                    </p:set>
                                    <p:animEffect transition="in" filter="fade">
                                      <p:cBhvr>
                                        <p:cTn id="30" dur="500"/>
                                        <p:tgtEl>
                                          <p:spTgt spid="8">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animEffect transition="in" filter="fade">
                                      <p:cBhvr>
                                        <p:cTn id="35" dur="500"/>
                                        <p:tgtEl>
                                          <p:spTgt spid="8">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
                                            <p:txEl>
                                              <p:pRg st="10" end="10"/>
                                            </p:txEl>
                                          </p:spTgt>
                                        </p:tgtEl>
                                        <p:attrNameLst>
                                          <p:attrName>style.visibility</p:attrName>
                                        </p:attrNameLst>
                                      </p:cBhvr>
                                      <p:to>
                                        <p:strVal val="visible"/>
                                      </p:to>
                                    </p:set>
                                    <p:animEffect transition="in" filter="fade">
                                      <p:cBhvr>
                                        <p:cTn id="40" dur="500"/>
                                        <p:tgtEl>
                                          <p:spTgt spid="8">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
                                            <p:txEl>
                                              <p:pRg st="12" end="12"/>
                                            </p:txEl>
                                          </p:spTgt>
                                        </p:tgtEl>
                                        <p:attrNameLst>
                                          <p:attrName>style.visibility</p:attrName>
                                        </p:attrNameLst>
                                      </p:cBhvr>
                                      <p:to>
                                        <p:strVal val="visible"/>
                                      </p:to>
                                    </p:set>
                                    <p:animEffect transition="in" filter="fade">
                                      <p:cBhvr>
                                        <p:cTn id="45"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l="3000" t="24000" r="4000" b="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r>
              <a:rPr lang="en-US" b="1" u="sng" dirty="0" smtClean="0">
                <a:latin typeface="Times New Roman" pitchFamily="18" charset="0"/>
                <a:cs typeface="Times New Roman" pitchFamily="18" charset="0"/>
              </a:rPr>
              <a:t>What Service Providers Want ???</a:t>
            </a:r>
            <a:endParaRPr lang="en-US" b="1" u="sng" dirty="0">
              <a:latin typeface="Times New Roman" pitchFamily="18" charset="0"/>
              <a:cs typeface="Times New Roman" pitchFamily="18" charset="0"/>
            </a:endParaRPr>
          </a:p>
        </p:txBody>
      </p:sp>
      <p:sp>
        <p:nvSpPr>
          <p:cNvPr id="4" name="Content Placeholder 3"/>
          <p:cNvSpPr txBox="1">
            <a:spLocks noGrp="1"/>
          </p:cNvSpPr>
          <p:nvPr>
            <p:ph idx="1"/>
          </p:nvPr>
        </p:nvSpPr>
        <p:spPr>
          <a:xfrm>
            <a:off x="304800" y="1828800"/>
            <a:ext cx="8153400" cy="3687163"/>
          </a:xfrm>
          <a:prstGeom prst="rect">
            <a:avLst/>
          </a:prstGeom>
          <a:noFill/>
        </p:spPr>
        <p:txBody>
          <a:bodyPr wrap="square" rtlCol="0">
            <a:spAutoFit/>
          </a:bodyPr>
          <a:lstStyle/>
          <a:p>
            <a:pPr>
              <a:buNone/>
            </a:pPr>
            <a:endParaRPr lang="en-US" b="1" dirty="0" smtClean="0">
              <a:latin typeface="Times New Roman" pitchFamily="18" charset="0"/>
              <a:cs typeface="Times New Roman" pitchFamily="18" charset="0"/>
            </a:endParaRPr>
          </a:p>
          <a:p>
            <a:pPr>
              <a:buFont typeface="Wingdings" charset="2"/>
              <a:buChar char="Ø"/>
            </a:pPr>
            <a:r>
              <a:rPr lang="en-US" sz="2800" b="1" dirty="0" smtClean="0">
                <a:latin typeface="Times New Roman" pitchFamily="18" charset="0"/>
                <a:cs typeface="Times New Roman" pitchFamily="18" charset="0"/>
              </a:rPr>
              <a:t>Infrastructure  &amp; Equipment</a:t>
            </a:r>
          </a:p>
          <a:p>
            <a:pPr>
              <a:buFont typeface="Wingdings" charset="2"/>
              <a:buChar char="Ø"/>
            </a:pPr>
            <a:r>
              <a:rPr lang="en-US" sz="2800" b="1" dirty="0" smtClean="0">
                <a:latin typeface="Times New Roman" pitchFamily="18" charset="0"/>
                <a:cs typeface="Times New Roman" pitchFamily="18" charset="0"/>
              </a:rPr>
              <a:t>Work Environment  </a:t>
            </a:r>
            <a:endParaRPr lang="en-US" sz="2800" b="1" dirty="0" smtClean="0">
              <a:latin typeface="Times New Roman" pitchFamily="18" charset="0"/>
              <a:cs typeface="Times New Roman" pitchFamily="18" charset="0"/>
            </a:endParaRPr>
          </a:p>
          <a:p>
            <a:pPr>
              <a:buFont typeface="Wingdings" charset="2"/>
              <a:buChar char="Ø"/>
            </a:pPr>
            <a:r>
              <a:rPr lang="en-US" sz="2800" b="1" dirty="0" smtClean="0">
                <a:latin typeface="Times New Roman" pitchFamily="18" charset="0"/>
                <a:cs typeface="Times New Roman" pitchFamily="18" charset="0"/>
              </a:rPr>
              <a:t>Clinical </a:t>
            </a:r>
            <a:r>
              <a:rPr lang="en-US" sz="2800" b="1" dirty="0" smtClean="0">
                <a:latin typeface="Times New Roman" pitchFamily="18" charset="0"/>
                <a:cs typeface="Times New Roman" pitchFamily="18" charset="0"/>
              </a:rPr>
              <a:t>Protocols </a:t>
            </a:r>
          </a:p>
          <a:p>
            <a:pPr>
              <a:buFont typeface="Wingdings" charset="2"/>
              <a:buChar char="Ø"/>
            </a:pPr>
            <a:r>
              <a:rPr lang="en-US" sz="2800" b="1" dirty="0" smtClean="0">
                <a:latin typeface="Times New Roman" pitchFamily="18" charset="0"/>
                <a:cs typeface="Times New Roman" pitchFamily="18" charset="0"/>
              </a:rPr>
              <a:t>Outcome of care </a:t>
            </a:r>
          </a:p>
          <a:p>
            <a:pPr>
              <a:buFont typeface="Wingdings" charset="2"/>
              <a:buChar char="Ø"/>
            </a:pPr>
            <a:r>
              <a:rPr lang="en-US" sz="2800" b="1" dirty="0" smtClean="0">
                <a:latin typeface="Times New Roman" pitchFamily="18" charset="0"/>
                <a:cs typeface="Times New Roman" pitchFamily="18" charset="0"/>
              </a:rPr>
              <a:t> Personal Protection </a:t>
            </a:r>
          </a:p>
          <a:p>
            <a:pPr>
              <a:buFont typeface="Wingdings" charset="2"/>
              <a:buChar char="Ø"/>
            </a:pPr>
            <a:r>
              <a:rPr lang="en-US" sz="2800" b="1" dirty="0" smtClean="0">
                <a:latin typeface="Times New Roman" pitchFamily="18" charset="0"/>
                <a:cs typeface="Times New Roman" pitchFamily="18" charset="0"/>
              </a:rPr>
              <a:t>Skill &amp; Career Development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b="1" u="sng" dirty="0" smtClean="0">
                <a:latin typeface="Times New Roman" pitchFamily="18" charset="0"/>
                <a:cs typeface="Times New Roman" pitchFamily="18" charset="0"/>
              </a:rPr>
              <a:t>Operational  Guideline for Quality Assurance</a:t>
            </a:r>
            <a:endParaRPr lang="en-US" b="1" u="sng" dirty="0">
              <a:latin typeface="Times New Roman" pitchFamily="18" charset="0"/>
              <a:cs typeface="Times New Roman" pitchFamily="18" charset="0"/>
            </a:endParaRPr>
          </a:p>
        </p:txBody>
      </p:sp>
      <p:pic>
        <p:nvPicPr>
          <p:cNvPr id="7" name="Picture 2"/>
          <p:cNvPicPr>
            <a:picLocks noGrp="1" noChangeAspect="1" noChangeArrowheads="1"/>
          </p:cNvPicPr>
          <p:nvPr>
            <p:ph idx="1"/>
          </p:nvPr>
        </p:nvPicPr>
        <p:blipFill>
          <a:blip r:embed="rId2"/>
          <a:srcRect/>
          <a:stretch>
            <a:fillRect/>
          </a:stretch>
        </p:blipFill>
        <p:spPr bwMode="auto">
          <a:xfrm>
            <a:off x="1752600" y="1524000"/>
            <a:ext cx="5410200" cy="5105400"/>
          </a:xfrm>
          <a:prstGeom prst="rect">
            <a:avLst/>
          </a:prstGeom>
          <a:noFill/>
          <a:ln w="9525">
            <a:noFill/>
            <a:miter lim="800000"/>
            <a:headEnd/>
            <a:tailEnd/>
          </a:ln>
          <a:effectLst/>
        </p:spPr>
      </p:pic>
      <p:sp>
        <p:nvSpPr>
          <p:cNvPr id="9" name="Rectangle 8"/>
          <p:cNvSpPr/>
          <p:nvPr/>
        </p:nvSpPr>
        <p:spPr>
          <a:xfrm>
            <a:off x="381000" y="1447800"/>
            <a:ext cx="4267200" cy="3785652"/>
          </a:xfrm>
          <a:prstGeom prst="rect">
            <a:avLst/>
          </a:prstGeom>
        </p:spPr>
        <p:txBody>
          <a:bodyPr wrap="square">
            <a:spAutoFit/>
          </a:bodyPr>
          <a:lstStyle/>
          <a:p>
            <a:pPr algn="ctr">
              <a:defRPr/>
            </a:pPr>
            <a:endParaRPr lang="en-US" sz="2400" b="1" dirty="0" smtClean="0">
              <a:latin typeface="Times New Roman" pitchFamily="18" charset="0"/>
              <a:cs typeface="Times New Roman" pitchFamily="18" charset="0"/>
            </a:endParaRPr>
          </a:p>
          <a:p>
            <a:pPr algn="ctr">
              <a:defRPr/>
            </a:pPr>
            <a:endParaRPr lang="en-US" sz="2400" b="1" dirty="0" smtClean="0">
              <a:latin typeface="Times New Roman" pitchFamily="18" charset="0"/>
              <a:cs typeface="Times New Roman" pitchFamily="18" charset="0"/>
            </a:endParaRPr>
          </a:p>
          <a:p>
            <a:pPr algn="ctr">
              <a:defRPr/>
            </a:pPr>
            <a:endParaRPr lang="en-US" sz="2400" b="1" dirty="0" smtClean="0">
              <a:latin typeface="Times New Roman" pitchFamily="18" charset="0"/>
              <a:cs typeface="Times New Roman" pitchFamily="18" charset="0"/>
            </a:endParaRPr>
          </a:p>
          <a:p>
            <a:pPr algn="ctr">
              <a:defRPr/>
            </a:pPr>
            <a:endParaRPr lang="en-US" sz="2400" b="1" dirty="0" smtClean="0">
              <a:latin typeface="Times New Roman" pitchFamily="18" charset="0"/>
              <a:cs typeface="Times New Roman" pitchFamily="18" charset="0"/>
            </a:endParaRPr>
          </a:p>
          <a:p>
            <a:pPr algn="ctr">
              <a:defRPr/>
            </a:pPr>
            <a:endParaRPr lang="en-US" sz="2400" b="1" dirty="0" smtClean="0">
              <a:latin typeface="Times New Roman" pitchFamily="18" charset="0"/>
              <a:cs typeface="Times New Roman" pitchFamily="18" charset="0"/>
            </a:endParaRPr>
          </a:p>
          <a:p>
            <a:pPr algn="ctr">
              <a:defRPr/>
            </a:pPr>
            <a:endParaRPr lang="en-US" sz="2400" b="1" dirty="0" smtClean="0">
              <a:latin typeface="Times New Roman" pitchFamily="18" charset="0"/>
              <a:cs typeface="Times New Roman" pitchFamily="18" charset="0"/>
            </a:endParaRPr>
          </a:p>
          <a:p>
            <a:pPr algn="ctr">
              <a:defRPr/>
            </a:pPr>
            <a:endParaRPr lang="en-US" sz="2400" b="1" dirty="0" smtClean="0">
              <a:latin typeface="Times New Roman" pitchFamily="18" charset="0"/>
              <a:cs typeface="Times New Roman" pitchFamily="18" charset="0"/>
            </a:endParaRPr>
          </a:p>
          <a:p>
            <a:pPr algn="ctr">
              <a:defRPr/>
            </a:pPr>
            <a:endParaRPr lang="en-US" sz="2400" b="1" dirty="0" smtClean="0">
              <a:latin typeface="Times New Roman" pitchFamily="18" charset="0"/>
              <a:cs typeface="Times New Roman" pitchFamily="18" charset="0"/>
            </a:endParaRPr>
          </a:p>
          <a:p>
            <a:pPr algn="ctr">
              <a:defRPr/>
            </a:pPr>
            <a:endParaRPr lang="en-US" sz="2400" b="1" dirty="0" smtClean="0">
              <a:latin typeface="Times New Roman" pitchFamily="18" charset="0"/>
              <a:cs typeface="Times New Roman" pitchFamily="18" charset="0"/>
            </a:endParaRPr>
          </a:p>
          <a:p>
            <a:pPr algn="ctr">
              <a:defRPr/>
            </a:pP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latin typeface="Times New Roman" pitchFamily="18" charset="0"/>
                <a:cs typeface="Times New Roman" pitchFamily="18" charset="0"/>
              </a:rPr>
              <a:t>Quality Assurance Institutional Structure </a:t>
            </a:r>
            <a:endParaRPr lang="en-US" b="1" u="sng" dirty="0">
              <a:latin typeface="Times New Roman" pitchFamily="18" charset="0"/>
              <a:cs typeface="Times New Roman" pitchFamily="18" charset="0"/>
            </a:endParaRPr>
          </a:p>
        </p:txBody>
      </p:sp>
      <p:graphicFrame>
        <p:nvGraphicFramePr>
          <p:cNvPr id="6" name="Content Placeholder 4"/>
          <p:cNvGraphicFramePr>
            <a:graphicFrameLocks noGrp="1"/>
          </p:cNvGraphicFramePr>
          <p:nvPr>
            <p:ph idx="1"/>
            <p:extLst>
              <p:ext uri="{D42A27DB-BD31-4B8C-83A1-F6EECF244321}">
                <p14:modId xmlns="" xmlns:p14="http://schemas.microsoft.com/office/powerpoint/2010/main" val="236290702"/>
              </p:ext>
            </p:extLst>
          </p:nvPr>
        </p:nvGraphicFramePr>
        <p:xfrm>
          <a:off x="457200" y="17224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867400" y="1752600"/>
            <a:ext cx="1939741" cy="687881"/>
          </a:xfrm>
          <a:prstGeom prst="rect">
            <a:avLst/>
          </a:prstGeom>
          <a:blipFill dpi="0" rotWithShape="1">
            <a:blip r:embed="rId6">
              <a:alphaModFix amt="33000"/>
              <a:duotone>
                <a:schemeClr val="accent1">
                  <a:shade val="40000"/>
                  <a:satMod val="130000"/>
                </a:schemeClr>
                <a:schemeClr val="accent1">
                  <a:satMod val="275000"/>
                </a:schemeClr>
              </a:duotone>
            </a:blip>
            <a:srcRect/>
            <a:stretch>
              <a:fillRect/>
            </a:stretch>
          </a:blipFill>
        </p:spPr>
        <p:style>
          <a:lnRef idx="1">
            <a:schemeClr val="accent1"/>
          </a:lnRef>
          <a:fillRef idx="3">
            <a:schemeClr val="accent1"/>
          </a:fillRef>
          <a:effectRef idx="2">
            <a:schemeClr val="accent1"/>
          </a:effectRef>
          <a:fontRef idx="minor">
            <a:schemeClr val="lt1"/>
          </a:fontRef>
        </p:style>
        <p:txBody>
          <a:bodyPr wrap="square" rtlCol="0">
            <a:spAutoFit/>
          </a:bodyPr>
          <a:lstStyle/>
          <a:p>
            <a:pPr lvl="0" algn="ctr">
              <a:lnSpc>
                <a:spcPct val="70000"/>
              </a:lnSpc>
            </a:pPr>
            <a:r>
              <a:rPr lang="en-US" b="1" dirty="0" smtClean="0">
                <a:latin typeface="Times New Roman" pitchFamily="18" charset="0"/>
                <a:cs typeface="Times New Roman" pitchFamily="18" charset="0"/>
              </a:rPr>
              <a:t>Central Quality Supervisory Committee </a:t>
            </a:r>
            <a:endParaRPr lang="en-US" b="1" dirty="0">
              <a:latin typeface="Times New Roman" pitchFamily="18" charset="0"/>
              <a:cs typeface="Times New Roman" pitchFamily="18" charset="0"/>
            </a:endParaRPr>
          </a:p>
        </p:txBody>
      </p:sp>
      <p:sp>
        <p:nvSpPr>
          <p:cNvPr id="8" name="TextBox 7"/>
          <p:cNvSpPr txBox="1"/>
          <p:nvPr/>
        </p:nvSpPr>
        <p:spPr>
          <a:xfrm>
            <a:off x="4800600" y="2971800"/>
            <a:ext cx="1648197" cy="687881"/>
          </a:xfrm>
          <a:prstGeom prst="rect">
            <a:avLst/>
          </a:prstGeom>
          <a:blipFill dpi="0" rotWithShape="1">
            <a:blip r:embed="rId7" cstate="email">
              <a:alphaModFix amt="33000"/>
              <a:duotone>
                <a:schemeClr val="accent1">
                  <a:shade val="40000"/>
                  <a:satMod val="130000"/>
                </a:schemeClr>
                <a:schemeClr val="accent1">
                  <a:satMod val="275000"/>
                </a:schemeClr>
              </a:duotone>
              <a:extLst>
                <a:ext uri="{28A0092B-C50C-407E-A947-70E740481C1C}">
                  <a14:useLocalDpi xmlns="" xmlns:a14="http://schemas.microsoft.com/office/drawing/2010/main"/>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wrap="square" rtlCol="0">
            <a:spAutoFit/>
          </a:bodyPr>
          <a:lstStyle/>
          <a:p>
            <a:pPr lvl="0" algn="ctr">
              <a:lnSpc>
                <a:spcPct val="70000"/>
              </a:lnSpc>
            </a:pPr>
            <a:r>
              <a:rPr lang="en-US" b="1" dirty="0" smtClean="0">
                <a:latin typeface="Times New Roman" pitchFamily="18" charset="0"/>
                <a:cs typeface="Times New Roman" pitchFamily="18" charset="0"/>
              </a:rPr>
              <a:t>State Quality Assurance Committee </a:t>
            </a:r>
            <a:endParaRPr lang="en-US" b="1" dirty="0">
              <a:latin typeface="Times New Roman" pitchFamily="18" charset="0"/>
              <a:cs typeface="Times New Roman" pitchFamily="18" charset="0"/>
            </a:endParaRPr>
          </a:p>
        </p:txBody>
      </p:sp>
      <p:sp>
        <p:nvSpPr>
          <p:cNvPr id="9" name="TextBox 8"/>
          <p:cNvSpPr txBox="1"/>
          <p:nvPr/>
        </p:nvSpPr>
        <p:spPr>
          <a:xfrm>
            <a:off x="6858001" y="2971800"/>
            <a:ext cx="1828800" cy="687881"/>
          </a:xfrm>
          <a:prstGeom prst="rect">
            <a:avLst/>
          </a:prstGeom>
          <a:blipFill dpi="0" rotWithShape="1">
            <a:blip r:embed="rId6">
              <a:alphaModFix amt="33000"/>
              <a:duotone>
                <a:schemeClr val="accent1">
                  <a:shade val="40000"/>
                  <a:satMod val="130000"/>
                </a:schemeClr>
                <a:schemeClr val="accent1">
                  <a:satMod val="275000"/>
                </a:schemeClr>
              </a:duotone>
            </a:blip>
            <a:srcRect/>
            <a:stretch>
              <a:fillRect/>
            </a:stretch>
          </a:blipFill>
        </p:spPr>
        <p:style>
          <a:lnRef idx="1">
            <a:schemeClr val="accent1"/>
          </a:lnRef>
          <a:fillRef idx="3">
            <a:schemeClr val="accent1"/>
          </a:fillRef>
          <a:effectRef idx="2">
            <a:schemeClr val="accent1"/>
          </a:effectRef>
          <a:fontRef idx="minor">
            <a:schemeClr val="lt1"/>
          </a:fontRef>
        </p:style>
        <p:txBody>
          <a:bodyPr wrap="square" rtlCol="0">
            <a:spAutoFit/>
          </a:bodyPr>
          <a:lstStyle/>
          <a:p>
            <a:pPr lvl="0" algn="ctr">
              <a:lnSpc>
                <a:spcPct val="70000"/>
              </a:lnSpc>
            </a:pPr>
            <a:r>
              <a:rPr lang="en-US" b="1" dirty="0" smtClean="0">
                <a:latin typeface="Times New Roman" pitchFamily="18" charset="0"/>
                <a:cs typeface="Times New Roman" pitchFamily="18" charset="0"/>
              </a:rPr>
              <a:t>State Quality Assurance Unit</a:t>
            </a:r>
          </a:p>
          <a:p>
            <a:pPr lvl="0" algn="ctr">
              <a:lnSpc>
                <a:spcPct val="70000"/>
              </a:lnSpc>
            </a:pPr>
            <a:r>
              <a:rPr lang="en-US"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sp>
        <p:nvSpPr>
          <p:cNvPr id="10" name="TextBox 9"/>
          <p:cNvSpPr txBox="1"/>
          <p:nvPr/>
        </p:nvSpPr>
        <p:spPr>
          <a:xfrm>
            <a:off x="4876800" y="4191000"/>
            <a:ext cx="1842056" cy="687881"/>
          </a:xfrm>
          <a:prstGeom prst="rect">
            <a:avLst/>
          </a:prstGeom>
          <a:blipFill dpi="0" rotWithShape="1">
            <a:blip r:embed="rId8" cstate="email">
              <a:alphaModFix amt="33000"/>
              <a:duotone>
                <a:schemeClr val="accent1">
                  <a:shade val="40000"/>
                  <a:satMod val="130000"/>
                </a:schemeClr>
                <a:schemeClr val="accent1">
                  <a:satMod val="275000"/>
                </a:schemeClr>
              </a:duotone>
              <a:extLst>
                <a:ext uri="{28A0092B-C50C-407E-A947-70E740481C1C}">
                  <a14:useLocalDpi xmlns="" xmlns:a14="http://schemas.microsoft.com/office/drawing/2010/main"/>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wrap="square" rtlCol="0">
            <a:spAutoFit/>
          </a:bodyPr>
          <a:lstStyle/>
          <a:p>
            <a:pPr lvl="0" algn="ctr">
              <a:lnSpc>
                <a:spcPct val="70000"/>
              </a:lnSpc>
            </a:pPr>
            <a:r>
              <a:rPr lang="en-US" b="1" dirty="0" smtClean="0">
                <a:latin typeface="Times New Roman" pitchFamily="18" charset="0"/>
                <a:cs typeface="Times New Roman" pitchFamily="18" charset="0"/>
              </a:rPr>
              <a:t>District Quality Assurance Committee</a:t>
            </a:r>
            <a:endParaRPr lang="en-US" b="1" dirty="0">
              <a:latin typeface="Times New Roman" pitchFamily="18" charset="0"/>
              <a:cs typeface="Times New Roman" pitchFamily="18" charset="0"/>
            </a:endParaRPr>
          </a:p>
        </p:txBody>
      </p:sp>
      <p:sp>
        <p:nvSpPr>
          <p:cNvPr id="11" name="TextBox 10"/>
          <p:cNvSpPr txBox="1"/>
          <p:nvPr/>
        </p:nvSpPr>
        <p:spPr>
          <a:xfrm>
            <a:off x="6934200" y="4191000"/>
            <a:ext cx="1676400" cy="867930"/>
          </a:xfrm>
          <a:prstGeom prst="rect">
            <a:avLst/>
          </a:prstGeom>
          <a:blipFill dpi="0" rotWithShape="1">
            <a:blip r:embed="rId8" cstate="email">
              <a:alphaModFix amt="33000"/>
              <a:duotone>
                <a:schemeClr val="accent1">
                  <a:shade val="40000"/>
                  <a:satMod val="130000"/>
                </a:schemeClr>
                <a:schemeClr val="accent1">
                  <a:satMod val="275000"/>
                </a:schemeClr>
              </a:duotone>
              <a:extLst>
                <a:ext uri="{28A0092B-C50C-407E-A947-70E740481C1C}">
                  <a14:useLocalDpi xmlns="" xmlns:a14="http://schemas.microsoft.com/office/drawing/2010/main"/>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wrap="square" rtlCol="0">
            <a:spAutoFit/>
          </a:bodyPr>
          <a:lstStyle/>
          <a:p>
            <a:pPr lvl="0" algn="ctr">
              <a:lnSpc>
                <a:spcPct val="70000"/>
              </a:lnSpc>
            </a:pPr>
            <a:r>
              <a:rPr lang="en-US" b="1" dirty="0" smtClean="0">
                <a:latin typeface="Times New Roman" pitchFamily="18" charset="0"/>
                <a:cs typeface="Times New Roman" pitchFamily="18" charset="0"/>
              </a:rPr>
              <a:t>District Quality Assurance   Unit</a:t>
            </a:r>
            <a:endParaRPr lang="en-US" b="1" dirty="0">
              <a:latin typeface="Times New Roman" pitchFamily="18" charset="0"/>
              <a:cs typeface="Times New Roman" pitchFamily="18" charset="0"/>
            </a:endParaRPr>
          </a:p>
        </p:txBody>
      </p:sp>
      <p:sp>
        <p:nvSpPr>
          <p:cNvPr id="12" name="TextBox 11"/>
          <p:cNvSpPr txBox="1"/>
          <p:nvPr/>
        </p:nvSpPr>
        <p:spPr>
          <a:xfrm>
            <a:off x="5943600" y="5486400"/>
            <a:ext cx="1842054" cy="674031"/>
          </a:xfrm>
          <a:prstGeom prst="rect">
            <a:avLst/>
          </a:prstGeom>
          <a:blipFill dpi="0" rotWithShape="1">
            <a:blip r:embed="rId8" cstate="email">
              <a:alphaModFix amt="33000"/>
              <a:duotone>
                <a:schemeClr val="accent1">
                  <a:shade val="40000"/>
                  <a:satMod val="130000"/>
                </a:schemeClr>
                <a:schemeClr val="accent1">
                  <a:satMod val="275000"/>
                </a:schemeClr>
              </a:duotone>
              <a:extLst>
                <a:ext uri="{28A0092B-C50C-407E-A947-70E740481C1C}">
                  <a14:useLocalDpi xmlns="" xmlns:a14="http://schemas.microsoft.com/office/drawing/2010/main"/>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wrap="square" rtlCol="0">
            <a:spAutoFit/>
          </a:bodyPr>
          <a:lstStyle/>
          <a:p>
            <a:pPr lvl="0" algn="ctr">
              <a:lnSpc>
                <a:spcPct val="70000"/>
              </a:lnSpc>
            </a:pPr>
            <a:endParaRPr lang="en-US" b="1" dirty="0" smtClean="0">
              <a:latin typeface="Times New Roman" pitchFamily="18" charset="0"/>
              <a:cs typeface="Times New Roman" pitchFamily="18" charset="0"/>
            </a:endParaRPr>
          </a:p>
          <a:p>
            <a:pPr lvl="0" algn="ctr">
              <a:lnSpc>
                <a:spcPct val="70000"/>
              </a:lnSpc>
            </a:pPr>
            <a:r>
              <a:rPr lang="en-US" b="1" dirty="0" smtClean="0">
                <a:latin typeface="Times New Roman" pitchFamily="18" charset="0"/>
                <a:cs typeface="Times New Roman" pitchFamily="18" charset="0"/>
              </a:rPr>
              <a:t>Quality Team</a:t>
            </a:r>
          </a:p>
          <a:p>
            <a:pPr lvl="0" algn="ctr">
              <a:lnSpc>
                <a:spcPct val="70000"/>
              </a:lnSpc>
            </a:pPr>
            <a:r>
              <a:rPr lang="en-US"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2714397" y="2475137"/>
            <a:ext cx="1709842" cy="1510043"/>
          </a:xfrm>
          <a:prstGeom prst="rect">
            <a:avLst/>
          </a:prstGeom>
        </p:spPr>
        <p:style>
          <a:lnRef idx="1">
            <a:schemeClr val="accent2"/>
          </a:lnRef>
          <a:fillRef idx="3">
            <a:schemeClr val="accent2"/>
          </a:fillRef>
          <a:effectRef idx="2">
            <a:schemeClr val="accent2"/>
          </a:effectRef>
          <a:fontRef idx="minor">
            <a:schemeClr val="lt1"/>
          </a:fontRef>
        </p:style>
        <p:txBody>
          <a:bodyPr wrap="square" rtlCol="0">
            <a:noAutofit/>
          </a:bodyPr>
          <a:lstStyle/>
          <a:p>
            <a:pPr lvl="0" algn="ctr"/>
            <a:endParaRPr lang="en-US" sz="2000" b="1" dirty="0">
              <a:latin typeface="Times New Roman" pitchFamily="18" charset="0"/>
              <a:cs typeface="Times New Roman" pitchFamily="18" charset="0"/>
            </a:endParaRPr>
          </a:p>
        </p:txBody>
      </p:sp>
      <p:sp>
        <p:nvSpPr>
          <p:cNvPr id="35" name="TextBox 34"/>
          <p:cNvSpPr txBox="1"/>
          <p:nvPr/>
        </p:nvSpPr>
        <p:spPr>
          <a:xfrm>
            <a:off x="443753" y="5068037"/>
            <a:ext cx="1709842" cy="1510043"/>
          </a:xfrm>
          <a:prstGeom prst="rect">
            <a:avLst/>
          </a:prstGeom>
        </p:spPr>
        <p:style>
          <a:lnRef idx="1">
            <a:schemeClr val="accent2"/>
          </a:lnRef>
          <a:fillRef idx="3">
            <a:schemeClr val="accent2"/>
          </a:fillRef>
          <a:effectRef idx="2">
            <a:schemeClr val="accent2"/>
          </a:effectRef>
          <a:fontRef idx="minor">
            <a:schemeClr val="lt1"/>
          </a:fontRef>
        </p:style>
        <p:txBody>
          <a:bodyPr wrap="square" rtlCol="0">
            <a:noAutofit/>
          </a:bodyPr>
          <a:lstStyle/>
          <a:p>
            <a:pPr lvl="0" algn="ctr"/>
            <a:endParaRPr lang="en-US" sz="2000" b="1" dirty="0">
              <a:latin typeface="Times New Roman" pitchFamily="18" charset="0"/>
              <a:cs typeface="Times New Roman" pitchFamily="18" charset="0"/>
            </a:endParaRPr>
          </a:p>
        </p:txBody>
      </p:sp>
      <p:sp>
        <p:nvSpPr>
          <p:cNvPr id="29" name="TextBox 28"/>
          <p:cNvSpPr txBox="1"/>
          <p:nvPr/>
        </p:nvSpPr>
        <p:spPr>
          <a:xfrm>
            <a:off x="2598737" y="5068037"/>
            <a:ext cx="1709842" cy="1510043"/>
          </a:xfrm>
          <a:prstGeom prst="rect">
            <a:avLst/>
          </a:prstGeom>
        </p:spPr>
        <p:style>
          <a:lnRef idx="1">
            <a:schemeClr val="accent2"/>
          </a:lnRef>
          <a:fillRef idx="3">
            <a:schemeClr val="accent2"/>
          </a:fillRef>
          <a:effectRef idx="2">
            <a:schemeClr val="accent2"/>
          </a:effectRef>
          <a:fontRef idx="minor">
            <a:schemeClr val="lt1"/>
          </a:fontRef>
        </p:style>
        <p:txBody>
          <a:bodyPr wrap="square" rtlCol="0">
            <a:noAutofit/>
          </a:bodyPr>
          <a:lstStyle/>
          <a:p>
            <a:pPr lvl="0" algn="ctr" defTabSz="1066800">
              <a:lnSpc>
                <a:spcPct val="90000"/>
              </a:lnSpc>
              <a:spcBef>
                <a:spcPct val="0"/>
              </a:spcBef>
              <a:spcAft>
                <a:spcPct val="35000"/>
              </a:spcAft>
            </a:pPr>
            <a:endParaRPr lang="en-US" sz="2000" b="1" dirty="0">
              <a:latin typeface="Times New Roman" pitchFamily="18" charset="0"/>
              <a:cs typeface="Times New Roman" pitchFamily="18" charset="0"/>
            </a:endParaRPr>
          </a:p>
        </p:txBody>
      </p:sp>
      <p:sp>
        <p:nvSpPr>
          <p:cNvPr id="28" name="TextBox 27"/>
          <p:cNvSpPr txBox="1"/>
          <p:nvPr/>
        </p:nvSpPr>
        <p:spPr>
          <a:xfrm>
            <a:off x="381000" y="2485341"/>
            <a:ext cx="1709842" cy="1510043"/>
          </a:xfrm>
          <a:prstGeom prst="rect">
            <a:avLst/>
          </a:prstGeom>
        </p:spPr>
        <p:style>
          <a:lnRef idx="1">
            <a:schemeClr val="accent2"/>
          </a:lnRef>
          <a:fillRef idx="3">
            <a:schemeClr val="accent2"/>
          </a:fillRef>
          <a:effectRef idx="2">
            <a:schemeClr val="accent2"/>
          </a:effectRef>
          <a:fontRef idx="minor">
            <a:schemeClr val="lt1"/>
          </a:fontRef>
        </p:style>
        <p:txBody>
          <a:bodyPr wrap="square" rtlCol="0">
            <a:noAutofit/>
          </a:bodyPr>
          <a:lstStyle/>
          <a:p>
            <a:pPr lvl="0" algn="ctr" defTabSz="1066800">
              <a:lnSpc>
                <a:spcPct val="90000"/>
              </a:lnSpc>
              <a:spcBef>
                <a:spcPct val="0"/>
              </a:spcBef>
              <a:spcAft>
                <a:spcPct val="35000"/>
              </a:spcAft>
            </a:pPr>
            <a:endParaRPr lang="en-US" sz="2000" b="1" dirty="0">
              <a:latin typeface="Times New Roman" pitchFamily="18" charset="0"/>
              <a:cs typeface="Times New Roman" pitchFamily="18" charset="0"/>
            </a:endParaRPr>
          </a:p>
        </p:txBody>
      </p:sp>
      <p:sp>
        <p:nvSpPr>
          <p:cNvPr id="33" name="TextBox 32"/>
          <p:cNvSpPr txBox="1"/>
          <p:nvPr/>
        </p:nvSpPr>
        <p:spPr>
          <a:xfrm>
            <a:off x="4843358" y="2485341"/>
            <a:ext cx="1709842" cy="1510043"/>
          </a:xfrm>
          <a:prstGeom prst="rect">
            <a:avLst/>
          </a:prstGeom>
        </p:spPr>
        <p:style>
          <a:lnRef idx="1">
            <a:schemeClr val="accent2"/>
          </a:lnRef>
          <a:fillRef idx="3">
            <a:schemeClr val="accent2"/>
          </a:fillRef>
          <a:effectRef idx="2">
            <a:schemeClr val="accent2"/>
          </a:effectRef>
          <a:fontRef idx="minor">
            <a:schemeClr val="lt1"/>
          </a:fontRef>
        </p:style>
        <p:txBody>
          <a:bodyPr wrap="square" rtlCol="0">
            <a:noAutofit/>
          </a:bodyPr>
          <a:lstStyle/>
          <a:p>
            <a:pPr lvl="0" algn="ctr"/>
            <a:endParaRPr lang="en-US" sz="2000" b="1" dirty="0">
              <a:latin typeface="Times New Roman" pitchFamily="18" charset="0"/>
              <a:cs typeface="Times New Roman" pitchFamily="18" charset="0"/>
            </a:endParaRPr>
          </a:p>
        </p:txBody>
      </p:sp>
      <p:sp>
        <p:nvSpPr>
          <p:cNvPr id="2" name="Title 1"/>
          <p:cNvSpPr>
            <a:spLocks noGrp="1"/>
          </p:cNvSpPr>
          <p:nvPr>
            <p:ph type="title"/>
          </p:nvPr>
        </p:nvSpPr>
        <p:spPr>
          <a:xfrm>
            <a:off x="381000" y="228600"/>
            <a:ext cx="8229600" cy="914400"/>
          </a:xfrm>
        </p:spPr>
        <p:txBody>
          <a:bodyPr>
            <a:noAutofit/>
          </a:bodyPr>
          <a:lstStyle/>
          <a:p>
            <a:r>
              <a:rPr lang="en-US" sz="3200" b="1" u="sng" dirty="0">
                <a:latin typeface="Times New Roman" pitchFamily="18" charset="0"/>
                <a:cs typeface="Times New Roman" pitchFamily="18" charset="0"/>
              </a:rPr>
              <a:t>National Quality Assurance Standards </a:t>
            </a:r>
            <a:br>
              <a:rPr lang="en-US" sz="3200" b="1" u="sng" dirty="0">
                <a:latin typeface="Times New Roman" pitchFamily="18" charset="0"/>
                <a:cs typeface="Times New Roman" pitchFamily="18" charset="0"/>
              </a:rPr>
            </a:br>
            <a:r>
              <a:rPr lang="en-US" sz="3200" b="1" u="sng" dirty="0">
                <a:latin typeface="Times New Roman" pitchFamily="18" charset="0"/>
                <a:cs typeface="Times New Roman" pitchFamily="18" charset="0"/>
              </a:rPr>
              <a:t>(Areas of </a:t>
            </a:r>
            <a:r>
              <a:rPr lang="en-US" sz="3200" b="1" u="sng" dirty="0" smtClean="0">
                <a:latin typeface="Times New Roman" pitchFamily="18" charset="0"/>
                <a:cs typeface="Times New Roman" pitchFamily="18" charset="0"/>
              </a:rPr>
              <a:t>Concern)</a:t>
            </a:r>
            <a:endParaRPr lang="en-US" sz="3200" b="1" u="sng" dirty="0">
              <a:latin typeface="Times New Roman" pitchFamily="18" charset="0"/>
              <a:cs typeface="Times New Roman" pitchFamily="18" charset="0"/>
            </a:endParaRPr>
          </a:p>
        </p:txBody>
      </p:sp>
      <p:sp>
        <p:nvSpPr>
          <p:cNvPr id="31" name="TextBox 30"/>
          <p:cNvSpPr txBox="1"/>
          <p:nvPr/>
        </p:nvSpPr>
        <p:spPr>
          <a:xfrm>
            <a:off x="6900758" y="5054080"/>
            <a:ext cx="1709842" cy="1510043"/>
          </a:xfrm>
          <a:prstGeom prst="rect">
            <a:avLst/>
          </a:prstGeom>
        </p:spPr>
        <p:style>
          <a:lnRef idx="1">
            <a:schemeClr val="accent2"/>
          </a:lnRef>
          <a:fillRef idx="3">
            <a:schemeClr val="accent2"/>
          </a:fillRef>
          <a:effectRef idx="2">
            <a:schemeClr val="accent2"/>
          </a:effectRef>
          <a:fontRef idx="minor">
            <a:schemeClr val="lt1"/>
          </a:fontRef>
        </p:style>
        <p:txBody>
          <a:bodyPr wrap="square" rtlCol="0">
            <a:noAutofit/>
          </a:bodyPr>
          <a:lstStyle/>
          <a:p>
            <a:pPr algn="ctr"/>
            <a:endParaRPr lang="en-IN" sz="2000" b="1" dirty="0">
              <a:solidFill>
                <a:schemeClr val="bg1"/>
              </a:solidFill>
              <a:latin typeface="Times New Roman" pitchFamily="18" charset="0"/>
              <a:cs typeface="Times New Roman" pitchFamily="18" charset="0"/>
            </a:endParaRPr>
          </a:p>
        </p:txBody>
      </p:sp>
      <p:sp>
        <p:nvSpPr>
          <p:cNvPr id="34" name="TextBox 33"/>
          <p:cNvSpPr txBox="1"/>
          <p:nvPr/>
        </p:nvSpPr>
        <p:spPr>
          <a:xfrm>
            <a:off x="6904567" y="2457808"/>
            <a:ext cx="1709842" cy="1510043"/>
          </a:xfrm>
          <a:prstGeom prst="rect">
            <a:avLst/>
          </a:prstGeom>
        </p:spPr>
        <p:style>
          <a:lnRef idx="1">
            <a:schemeClr val="accent2"/>
          </a:lnRef>
          <a:fillRef idx="3">
            <a:schemeClr val="accent2"/>
          </a:fillRef>
          <a:effectRef idx="2">
            <a:schemeClr val="accent2"/>
          </a:effectRef>
          <a:fontRef idx="minor">
            <a:schemeClr val="lt1"/>
          </a:fontRef>
        </p:style>
        <p:txBody>
          <a:bodyPr wrap="square" rtlCol="0">
            <a:noAutofit/>
          </a:bodyPr>
          <a:lstStyle/>
          <a:p>
            <a:pPr lvl="0" algn="ctr"/>
            <a:endParaRPr lang="en-US" sz="2000" b="1" dirty="0">
              <a:latin typeface="Times New Roman" pitchFamily="18" charset="0"/>
              <a:cs typeface="Times New Roman" pitchFamily="18" charset="0"/>
            </a:endParaRPr>
          </a:p>
        </p:txBody>
      </p:sp>
      <p:sp>
        <p:nvSpPr>
          <p:cNvPr id="30" name="TextBox 29"/>
          <p:cNvSpPr txBox="1"/>
          <p:nvPr/>
        </p:nvSpPr>
        <p:spPr>
          <a:xfrm>
            <a:off x="4843358" y="5054080"/>
            <a:ext cx="1709842" cy="1510043"/>
          </a:xfrm>
          <a:prstGeom prst="rect">
            <a:avLst/>
          </a:prstGeom>
        </p:spPr>
        <p:style>
          <a:lnRef idx="1">
            <a:schemeClr val="accent2"/>
          </a:lnRef>
          <a:fillRef idx="3">
            <a:schemeClr val="accent2"/>
          </a:fillRef>
          <a:effectRef idx="2">
            <a:schemeClr val="accent2"/>
          </a:effectRef>
          <a:fontRef idx="minor">
            <a:schemeClr val="lt1"/>
          </a:fontRef>
        </p:style>
        <p:txBody>
          <a:bodyPr wrap="square" rtlCol="0">
            <a:noAutofit/>
          </a:bodyPr>
          <a:lstStyle/>
          <a:p>
            <a:pPr lvl="0" algn="ctr" defTabSz="1066800">
              <a:lnSpc>
                <a:spcPct val="90000"/>
              </a:lnSpc>
              <a:spcBef>
                <a:spcPct val="0"/>
              </a:spcBef>
              <a:spcAft>
                <a:spcPct val="35000"/>
              </a:spcAft>
            </a:pPr>
            <a:endParaRPr lang="en-US" b="1" dirty="0">
              <a:latin typeface="Times New Roman" pitchFamily="18" charset="0"/>
              <a:cs typeface="Times New Roman" pitchFamily="18" charset="0"/>
            </a:endParaRPr>
          </a:p>
        </p:txBody>
      </p:sp>
      <p:sp>
        <p:nvSpPr>
          <p:cNvPr id="20" name="TextBox 19"/>
          <p:cNvSpPr txBox="1"/>
          <p:nvPr/>
        </p:nvSpPr>
        <p:spPr>
          <a:xfrm>
            <a:off x="381000" y="1770478"/>
            <a:ext cx="1709842" cy="707886"/>
          </a:xfrm>
          <a:prstGeom prst="rect">
            <a:avLst/>
          </a:prstGeom>
          <a:solidFill>
            <a:schemeClr val="bg1"/>
          </a:solidFill>
        </p:spPr>
        <p:txBody>
          <a:bodyPr wrap="square" rtlCol="0">
            <a:spAutoFit/>
          </a:bodyPr>
          <a:lstStyle/>
          <a:p>
            <a:pPr algn="ctr"/>
            <a:r>
              <a:rPr lang="en-US" sz="2000" dirty="0" smtClean="0">
                <a:latin typeface="Times New Roman" pitchFamily="18" charset="0"/>
                <a:cs typeface="Times New Roman" pitchFamily="18" charset="0"/>
              </a:rPr>
              <a:t>Service Provision </a:t>
            </a:r>
            <a:endParaRPr lang="en-US" sz="2000" dirty="0">
              <a:latin typeface="Times New Roman" pitchFamily="18" charset="0"/>
              <a:cs typeface="Times New Roman" pitchFamily="18" charset="0"/>
            </a:endParaRPr>
          </a:p>
        </p:txBody>
      </p:sp>
      <p:sp>
        <p:nvSpPr>
          <p:cNvPr id="21" name="TextBox 20"/>
          <p:cNvSpPr txBox="1"/>
          <p:nvPr/>
        </p:nvSpPr>
        <p:spPr>
          <a:xfrm>
            <a:off x="4843358" y="1756521"/>
            <a:ext cx="1709842" cy="707886"/>
          </a:xfrm>
          <a:prstGeom prst="rect">
            <a:avLst/>
          </a:prstGeom>
          <a:solidFill>
            <a:srgbClr val="FFFFFF"/>
          </a:solidFill>
        </p:spPr>
        <p:txBody>
          <a:bodyPr wrap="square" rtlCol="0">
            <a:spAutoFit/>
          </a:bodyPr>
          <a:lstStyle/>
          <a:p>
            <a:pPr algn="ctr"/>
            <a:r>
              <a:rPr lang="en-US" sz="2000" dirty="0" smtClean="0">
                <a:latin typeface="Times New Roman" pitchFamily="18" charset="0"/>
                <a:cs typeface="Times New Roman" pitchFamily="18" charset="0"/>
              </a:rPr>
              <a:t>Inputs</a:t>
            </a:r>
          </a:p>
          <a:p>
            <a:pPr algn="ct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
        <p:nvSpPr>
          <p:cNvPr id="22" name="TextBox 21"/>
          <p:cNvSpPr txBox="1"/>
          <p:nvPr/>
        </p:nvSpPr>
        <p:spPr>
          <a:xfrm>
            <a:off x="6904566" y="1749922"/>
            <a:ext cx="1706033" cy="707886"/>
          </a:xfrm>
          <a:prstGeom prst="rect">
            <a:avLst/>
          </a:prstGeom>
          <a:solidFill>
            <a:srgbClr val="FFFFFF"/>
          </a:solidFill>
        </p:spPr>
        <p:txBody>
          <a:bodyPr wrap="square" rtlCol="0">
            <a:spAutoFit/>
          </a:bodyPr>
          <a:lstStyle/>
          <a:p>
            <a:pPr algn="ctr"/>
            <a:r>
              <a:rPr lang="en-US" sz="2000" dirty="0" smtClean="0">
                <a:latin typeface="Times New Roman" pitchFamily="18" charset="0"/>
                <a:cs typeface="Times New Roman" pitchFamily="18" charset="0"/>
              </a:rPr>
              <a:t>Support Services </a:t>
            </a:r>
            <a:endParaRPr lang="en-US" sz="2000" dirty="0">
              <a:latin typeface="Times New Roman" pitchFamily="18" charset="0"/>
              <a:cs typeface="Times New Roman" pitchFamily="18" charset="0"/>
            </a:endParaRPr>
          </a:p>
        </p:txBody>
      </p:sp>
      <p:sp>
        <p:nvSpPr>
          <p:cNvPr id="23" name="TextBox 22"/>
          <p:cNvSpPr txBox="1"/>
          <p:nvPr/>
        </p:nvSpPr>
        <p:spPr>
          <a:xfrm>
            <a:off x="443753" y="4360151"/>
            <a:ext cx="1709842" cy="707886"/>
          </a:xfrm>
          <a:prstGeom prst="rect">
            <a:avLst/>
          </a:prstGeom>
          <a:solidFill>
            <a:srgbClr val="FFFFFF"/>
          </a:solidFill>
        </p:spPr>
        <p:txBody>
          <a:bodyPr wrap="square" rtlCol="0">
            <a:spAutoFit/>
          </a:bodyPr>
          <a:lstStyle/>
          <a:p>
            <a:pPr algn="ctr"/>
            <a:r>
              <a:rPr lang="en-US" sz="2000" dirty="0" smtClean="0">
                <a:latin typeface="Times New Roman" pitchFamily="18" charset="0"/>
                <a:cs typeface="Times New Roman" pitchFamily="18" charset="0"/>
              </a:rPr>
              <a:t>Clinical </a:t>
            </a:r>
          </a:p>
          <a:p>
            <a:pPr algn="ctr"/>
            <a:r>
              <a:rPr lang="en-US" sz="2000" dirty="0" smtClean="0">
                <a:latin typeface="Times New Roman" pitchFamily="18" charset="0"/>
                <a:cs typeface="Times New Roman" pitchFamily="18" charset="0"/>
              </a:rPr>
              <a:t>Care </a:t>
            </a:r>
            <a:endParaRPr lang="en-US" sz="2000" dirty="0">
              <a:latin typeface="Times New Roman" pitchFamily="18" charset="0"/>
              <a:cs typeface="Times New Roman" pitchFamily="18" charset="0"/>
            </a:endParaRPr>
          </a:p>
        </p:txBody>
      </p:sp>
      <p:sp>
        <p:nvSpPr>
          <p:cNvPr id="24" name="TextBox 23"/>
          <p:cNvSpPr txBox="1"/>
          <p:nvPr/>
        </p:nvSpPr>
        <p:spPr>
          <a:xfrm>
            <a:off x="2598737" y="4346194"/>
            <a:ext cx="1709842" cy="707886"/>
          </a:xfrm>
          <a:prstGeom prst="rect">
            <a:avLst/>
          </a:prstGeom>
          <a:solidFill>
            <a:srgbClr val="FFFFFF"/>
          </a:solidFill>
        </p:spPr>
        <p:txBody>
          <a:bodyPr wrap="square" rtlCol="0">
            <a:spAutoFit/>
          </a:bodyPr>
          <a:lstStyle/>
          <a:p>
            <a:pPr algn="ctr"/>
            <a:r>
              <a:rPr lang="en-US" sz="2000" dirty="0" smtClean="0">
                <a:latin typeface="Times New Roman" pitchFamily="18" charset="0"/>
                <a:cs typeface="Times New Roman" pitchFamily="18" charset="0"/>
              </a:rPr>
              <a:t>Infection Control</a:t>
            </a:r>
            <a:endParaRPr lang="en-US" sz="2000" dirty="0">
              <a:latin typeface="Times New Roman" pitchFamily="18" charset="0"/>
              <a:cs typeface="Times New Roman" pitchFamily="18" charset="0"/>
            </a:endParaRPr>
          </a:p>
        </p:txBody>
      </p:sp>
      <p:sp>
        <p:nvSpPr>
          <p:cNvPr id="25" name="TextBox 24"/>
          <p:cNvSpPr txBox="1"/>
          <p:nvPr/>
        </p:nvSpPr>
        <p:spPr>
          <a:xfrm>
            <a:off x="4843358" y="4346194"/>
            <a:ext cx="1709842" cy="707886"/>
          </a:xfrm>
          <a:prstGeom prst="rect">
            <a:avLst/>
          </a:prstGeom>
          <a:solidFill>
            <a:srgbClr val="FFFFFF"/>
          </a:solidFill>
        </p:spPr>
        <p:txBody>
          <a:bodyPr wrap="square" rtlCol="0">
            <a:spAutoFit/>
          </a:bodyPr>
          <a:lstStyle/>
          <a:p>
            <a:pPr algn="ctr"/>
            <a:r>
              <a:rPr lang="en-US" sz="2000" dirty="0" smtClean="0">
                <a:latin typeface="Times New Roman" pitchFamily="18" charset="0"/>
                <a:cs typeface="Times New Roman" pitchFamily="18" charset="0"/>
              </a:rPr>
              <a:t>Quality Management</a:t>
            </a:r>
            <a:endParaRPr lang="en-US" sz="2000" dirty="0">
              <a:latin typeface="Times New Roman" pitchFamily="18" charset="0"/>
              <a:cs typeface="Times New Roman" pitchFamily="18" charset="0"/>
            </a:endParaRPr>
          </a:p>
        </p:txBody>
      </p:sp>
      <p:sp>
        <p:nvSpPr>
          <p:cNvPr id="26" name="TextBox 25"/>
          <p:cNvSpPr txBox="1"/>
          <p:nvPr/>
        </p:nvSpPr>
        <p:spPr>
          <a:xfrm>
            <a:off x="6904568" y="4346194"/>
            <a:ext cx="1685328" cy="707886"/>
          </a:xfrm>
          <a:prstGeom prst="rect">
            <a:avLst/>
          </a:prstGeom>
          <a:solidFill>
            <a:srgbClr val="FFFFFF"/>
          </a:solidFill>
        </p:spPr>
        <p:txBody>
          <a:bodyPr wrap="square" rtlCol="0">
            <a:spAutoFit/>
          </a:bodyPr>
          <a:lstStyle/>
          <a:p>
            <a:pPr algn="ctr"/>
            <a:r>
              <a:rPr lang="en-US" sz="2000" dirty="0" smtClean="0">
                <a:latin typeface="Times New Roman" pitchFamily="18" charset="0"/>
                <a:cs typeface="Times New Roman" pitchFamily="18" charset="0"/>
              </a:rPr>
              <a:t>Outcome</a:t>
            </a:r>
          </a:p>
          <a:p>
            <a:pPr algn="ct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
        <p:nvSpPr>
          <p:cNvPr id="27" name="TextBox 26"/>
          <p:cNvSpPr txBox="1"/>
          <p:nvPr/>
        </p:nvSpPr>
        <p:spPr>
          <a:xfrm>
            <a:off x="2714397" y="1756521"/>
            <a:ext cx="1709841" cy="400110"/>
          </a:xfrm>
          <a:prstGeom prst="rect">
            <a:avLst/>
          </a:prstGeom>
          <a:solidFill>
            <a:srgbClr val="FFFFFF"/>
          </a:solidFill>
        </p:spPr>
        <p:txBody>
          <a:bodyPr wrap="square" rtlCol="0">
            <a:spAutoFit/>
          </a:bodyPr>
          <a:lstStyle/>
          <a:p>
            <a:pPr algn="ctr"/>
            <a:r>
              <a:rPr lang="en-US" sz="2000" dirty="0" smtClean="0">
                <a:latin typeface="Times New Roman" pitchFamily="18" charset="0"/>
                <a:cs typeface="Times New Roman" pitchFamily="18" charset="0"/>
              </a:rPr>
              <a:t>Patient Rights</a:t>
            </a:r>
            <a:endParaRPr lang="en-US" sz="2000" dirty="0">
              <a:latin typeface="Times New Roman" pitchFamily="18" charset="0"/>
              <a:cs typeface="Times New Roman" pitchFamily="18" charset="0"/>
            </a:endParaRPr>
          </a:p>
        </p:txBody>
      </p:sp>
      <p:sp>
        <p:nvSpPr>
          <p:cNvPr id="36" name="Rounded Rectangle 35"/>
          <p:cNvSpPr/>
          <p:nvPr/>
        </p:nvSpPr>
        <p:spPr>
          <a:xfrm>
            <a:off x="381000" y="2468013"/>
            <a:ext cx="1709842" cy="1499839"/>
          </a:xfrm>
          <a:prstGeom prst="roundRect">
            <a:avLst/>
          </a:prstGeom>
          <a:blipFill>
            <a:blip r:embed="rId2" cstate="email">
              <a:extLst>
                <a:ext uri="{28A0092B-C50C-407E-A947-70E740481C1C}">
                  <a14:useLocalDpi xmlns=""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37" name="Rounded Rectangle 36"/>
          <p:cNvSpPr/>
          <p:nvPr/>
        </p:nvSpPr>
        <p:spPr>
          <a:xfrm>
            <a:off x="2682979" y="2457808"/>
            <a:ext cx="1709841" cy="1482510"/>
          </a:xfrm>
          <a:prstGeom prst="roundRect">
            <a:avLst/>
          </a:prstGeom>
          <a:blipFill>
            <a:blip r:embed="rId3" cstate="email">
              <a:extLst>
                <a:ext uri="{28A0092B-C50C-407E-A947-70E740481C1C}">
                  <a14:useLocalDpi xmlns=""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3">
              <a:hueOff val="3214362"/>
              <a:satOff val="-4823"/>
              <a:lumOff val="-784"/>
              <a:alphaOff val="0"/>
            </a:schemeClr>
          </a:effectRef>
          <a:fontRef idx="minor">
            <a:schemeClr val="lt1"/>
          </a:fontRef>
        </p:style>
      </p:sp>
      <p:sp>
        <p:nvSpPr>
          <p:cNvPr id="38" name="Rounded Rectangle 37"/>
          <p:cNvSpPr/>
          <p:nvPr/>
        </p:nvSpPr>
        <p:spPr>
          <a:xfrm>
            <a:off x="4843358" y="2475137"/>
            <a:ext cx="1709842" cy="1510043"/>
          </a:xfrm>
          <a:prstGeom prst="roundRect">
            <a:avLst/>
          </a:prstGeom>
          <a:blipFill>
            <a:blip r:embed="rId4" cstate="email">
              <a:extLst>
                <a:ext uri="{28A0092B-C50C-407E-A947-70E740481C1C}">
                  <a14:useLocalDpi xmlns=""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3">
              <a:hueOff val="1607181"/>
              <a:satOff val="-2411"/>
              <a:lumOff val="-392"/>
              <a:alphaOff val="0"/>
            </a:schemeClr>
          </a:effectRef>
          <a:fontRef idx="minor">
            <a:schemeClr val="lt1"/>
          </a:fontRef>
        </p:style>
      </p:sp>
      <p:sp>
        <p:nvSpPr>
          <p:cNvPr id="39" name="Rounded Rectangle 38"/>
          <p:cNvSpPr/>
          <p:nvPr/>
        </p:nvSpPr>
        <p:spPr>
          <a:xfrm>
            <a:off x="6925271" y="2495546"/>
            <a:ext cx="1689138" cy="1499838"/>
          </a:xfrm>
          <a:prstGeom prst="roundRect">
            <a:avLst/>
          </a:prstGeom>
          <a:blipFill>
            <a:blip r:embed="rId5" cstate="email">
              <a:extLst>
                <a:ext uri="{28A0092B-C50C-407E-A947-70E740481C1C}">
                  <a14:useLocalDpi xmlns=""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3">
              <a:hueOff val="4821542"/>
              <a:satOff val="-7234"/>
              <a:lumOff val="-1176"/>
              <a:alphaOff val="0"/>
            </a:schemeClr>
          </a:effectRef>
          <a:fontRef idx="minor">
            <a:schemeClr val="lt1"/>
          </a:fontRef>
        </p:style>
      </p:sp>
      <p:sp>
        <p:nvSpPr>
          <p:cNvPr id="40" name="Rounded Rectangle 39"/>
          <p:cNvSpPr/>
          <p:nvPr/>
        </p:nvSpPr>
        <p:spPr>
          <a:xfrm>
            <a:off x="457200" y="5105400"/>
            <a:ext cx="1709842" cy="1506290"/>
          </a:xfrm>
          <a:prstGeom prst="roundRect">
            <a:avLst/>
          </a:prstGeom>
          <a:blipFill>
            <a:blip r:embed="rId6" cstate="email">
              <a:extLst>
                <a:ext uri="{28A0092B-C50C-407E-A947-70E740481C1C}">
                  <a14:useLocalDpi xmlns=""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3">
              <a:hueOff val="6428724"/>
              <a:satOff val="-9646"/>
              <a:lumOff val="-1569"/>
              <a:alphaOff val="0"/>
            </a:schemeClr>
          </a:effectRef>
          <a:fontRef idx="minor">
            <a:schemeClr val="lt1"/>
          </a:fontRef>
        </p:style>
      </p:sp>
      <p:sp>
        <p:nvSpPr>
          <p:cNvPr id="41" name="Rounded Rectangle 40"/>
          <p:cNvSpPr/>
          <p:nvPr/>
        </p:nvSpPr>
        <p:spPr>
          <a:xfrm>
            <a:off x="2598737" y="5089499"/>
            <a:ext cx="1736772" cy="1488581"/>
          </a:xfrm>
          <a:prstGeom prst="roundRect">
            <a:avLst/>
          </a:prstGeom>
          <a:blipFill>
            <a:blip r:embed="rId7" cstate="email">
              <a:extLst>
                <a:ext uri="{28A0092B-C50C-407E-A947-70E740481C1C}">
                  <a14:useLocalDpi xmlns=""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3">
              <a:hueOff val="8035904"/>
              <a:satOff val="-12057"/>
              <a:lumOff val="-1961"/>
              <a:alphaOff val="0"/>
            </a:schemeClr>
          </a:effectRef>
          <a:fontRef idx="minor">
            <a:schemeClr val="lt1"/>
          </a:fontRef>
        </p:style>
      </p:sp>
      <p:sp>
        <p:nvSpPr>
          <p:cNvPr id="42" name="Rounded Rectangle 41"/>
          <p:cNvSpPr/>
          <p:nvPr/>
        </p:nvSpPr>
        <p:spPr>
          <a:xfrm>
            <a:off x="4843358" y="5068037"/>
            <a:ext cx="1709842" cy="1496086"/>
          </a:xfrm>
          <a:prstGeom prst="roundRect">
            <a:avLst/>
          </a:prstGeom>
          <a:blipFill>
            <a:blip r:embed="rId8" cstate="email">
              <a:extLst>
                <a:ext uri="{28A0092B-C50C-407E-A947-70E740481C1C}">
                  <a14:useLocalDpi xmlns=""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3">
              <a:hueOff val="9643085"/>
              <a:satOff val="-14469"/>
              <a:lumOff val="-2353"/>
              <a:alphaOff val="0"/>
            </a:schemeClr>
          </a:effectRef>
          <a:fontRef idx="minor">
            <a:schemeClr val="lt1"/>
          </a:fontRef>
        </p:style>
      </p:sp>
      <p:sp>
        <p:nvSpPr>
          <p:cNvPr id="43" name="Rounded Rectangle 42"/>
          <p:cNvSpPr/>
          <p:nvPr/>
        </p:nvSpPr>
        <p:spPr>
          <a:xfrm>
            <a:off x="6876245" y="5089499"/>
            <a:ext cx="1713651" cy="1488581"/>
          </a:xfrm>
          <a:prstGeom prst="roundRect">
            <a:avLst/>
          </a:prstGeom>
          <a:blipFill>
            <a:blip r:embed="rId9" cstate="email">
              <a:extLst>
                <a:ext uri="{28A0092B-C50C-407E-A947-70E740481C1C}">
                  <a14:useLocalDpi xmlns=""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3">
              <a:hueOff val="11250266"/>
              <a:satOff val="-16880"/>
              <a:lumOff val="-2745"/>
              <a:alphaOff val="0"/>
            </a:schemeClr>
          </a:effectRef>
          <a:fontRef idx="minor">
            <a:schemeClr val="lt1"/>
          </a:fontRef>
        </p:style>
      </p:sp>
    </p:spTree>
    <p:extLst>
      <p:ext uri="{BB962C8B-B14F-4D97-AF65-F5344CB8AC3E}">
        <p14:creationId xmlns="" xmlns:p14="http://schemas.microsoft.com/office/powerpoint/2010/main" val="26286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29" grpId="0" animBg="1"/>
      <p:bldP spid="28" grpId="0" animBg="1"/>
      <p:bldP spid="33" grpId="0" animBg="1"/>
      <p:bldP spid="31" grpId="0" animBg="1"/>
      <p:bldP spid="34" grpId="0" animBg="1"/>
      <p:bldP spid="30"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u="sng" dirty="0" smtClean="0">
                <a:latin typeface="Times New Roman" pitchFamily="18" charset="0"/>
                <a:cs typeface="Times New Roman" pitchFamily="18" charset="0"/>
              </a:rPr>
              <a:t>Assessor Guidebook for Quality Assurance in District Hospitals </a:t>
            </a:r>
            <a:endParaRPr lang="en-US" b="1" u="sng" dirty="0">
              <a:latin typeface="Times New Roman" pitchFamily="18" charset="0"/>
              <a:cs typeface="Times New Roman" pitchFamily="18" charset="0"/>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609600" y="1676400"/>
            <a:ext cx="7848600"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u="sng" dirty="0" smtClean="0">
                <a:latin typeface="Times New Roman" pitchFamily="18" charset="0"/>
                <a:cs typeface="Times New Roman" pitchFamily="18" charset="0"/>
              </a:rPr>
              <a:t>Assessor Guidebook for Quality Assurance in District Hospitals </a:t>
            </a:r>
            <a:endParaRPr lang="en-US" b="1" dirty="0">
              <a:latin typeface="Times New Roman" pitchFamily="18" charset="0"/>
              <a:cs typeface="Times New Roman" pitchFamily="18" charset="0"/>
            </a:endParaRPr>
          </a:p>
        </p:txBody>
      </p:sp>
      <p:pic>
        <p:nvPicPr>
          <p:cNvPr id="18434" name="Picture 2"/>
          <p:cNvPicPr>
            <a:picLocks noGrp="1" noChangeAspect="1" noChangeArrowheads="1"/>
          </p:cNvPicPr>
          <p:nvPr>
            <p:ph idx="1"/>
          </p:nvPr>
        </p:nvPicPr>
        <p:blipFill>
          <a:blip r:embed="rId2" cstate="print"/>
          <a:srcRect/>
          <a:stretch>
            <a:fillRect/>
          </a:stretch>
        </p:blipFill>
        <p:spPr bwMode="auto">
          <a:xfrm>
            <a:off x="685801" y="1600200"/>
            <a:ext cx="7772400"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1642</TotalTime>
  <Words>970</Words>
  <Application>Microsoft Office PowerPoint</Application>
  <PresentationFormat>On-screen Show (4:3)</PresentationFormat>
  <Paragraphs>379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Baseline Assessment of District Women Hospital, Lucknow  using NQAS</vt:lpstr>
      <vt:lpstr>Quality</vt:lpstr>
      <vt:lpstr>Perspectives of Quality </vt:lpstr>
      <vt:lpstr>What Service Providers Want ???</vt:lpstr>
      <vt:lpstr>Operational  Guideline for Quality Assurance</vt:lpstr>
      <vt:lpstr>Quality Assurance Institutional Structure </vt:lpstr>
      <vt:lpstr>National Quality Assurance Standards  (Areas of Concern)</vt:lpstr>
      <vt:lpstr>Assessor Guidebook for Quality Assurance in District Hospitals </vt:lpstr>
      <vt:lpstr>Assessor Guidebook for Quality Assurance in District Hospitals </vt:lpstr>
      <vt:lpstr>District Women Hospital, Lucknow</vt:lpstr>
      <vt:lpstr>Departments</vt:lpstr>
      <vt:lpstr>Hospital Score Card</vt:lpstr>
      <vt:lpstr>Calculation</vt:lpstr>
      <vt:lpstr>Major Findings</vt:lpstr>
      <vt:lpstr>Major Findings</vt:lpstr>
      <vt:lpstr>Patient Satisfaction Survey</vt:lpstr>
      <vt:lpstr>Recommendation</vt:lpstr>
      <vt:lpstr>Recommendation</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Pankaj grover</dc:creator>
  <cp:lastModifiedBy>Pankaj grover</cp:lastModifiedBy>
  <cp:revision>138</cp:revision>
  <dcterms:created xsi:type="dcterms:W3CDTF">2006-08-16T00:00:00Z</dcterms:created>
  <dcterms:modified xsi:type="dcterms:W3CDTF">2015-05-16T05:54:10Z</dcterms:modified>
</cp:coreProperties>
</file>