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7.xml" ContentType="application/vnd.openxmlformats-officedocument.drawingml.chart+xml"/>
  <Override PartName="/ppt/slides/slide79.xml" ContentType="application/vnd.openxmlformats-officedocument.presentationml.slide+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charts/chart6.xml" ContentType="application/vnd.openxmlformats-officedocument.drawingml.chart+xml"/>
  <Override PartName="/ppt/charts/chart4.xml" ContentType="application/vnd.openxmlformats-officedocument.drawingml.char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charts/chart2.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1" r:id="rId1"/>
  </p:sldMasterIdLst>
  <p:notesMasterIdLst>
    <p:notesMasterId r:id="rId85"/>
  </p:notesMasterIdLst>
  <p:sldIdLst>
    <p:sldId id="297" r:id="rId2"/>
    <p:sldId id="337" r:id="rId3"/>
    <p:sldId id="338" r:id="rId4"/>
    <p:sldId id="405" r:id="rId5"/>
    <p:sldId id="339" r:id="rId6"/>
    <p:sldId id="341" r:id="rId7"/>
    <p:sldId id="342" r:id="rId8"/>
    <p:sldId id="344" r:id="rId9"/>
    <p:sldId id="346" r:id="rId10"/>
    <p:sldId id="345" r:id="rId11"/>
    <p:sldId id="348" r:id="rId12"/>
    <p:sldId id="347" r:id="rId13"/>
    <p:sldId id="349" r:id="rId14"/>
    <p:sldId id="352" r:id="rId15"/>
    <p:sldId id="353" r:id="rId16"/>
    <p:sldId id="413" r:id="rId17"/>
    <p:sldId id="414" r:id="rId18"/>
    <p:sldId id="415" r:id="rId19"/>
    <p:sldId id="416" r:id="rId20"/>
    <p:sldId id="417" r:id="rId21"/>
    <p:sldId id="418" r:id="rId22"/>
    <p:sldId id="419" r:id="rId23"/>
    <p:sldId id="420" r:id="rId24"/>
    <p:sldId id="421" r:id="rId25"/>
    <p:sldId id="422" r:id="rId26"/>
    <p:sldId id="407" r:id="rId27"/>
    <p:sldId id="406" r:id="rId28"/>
    <p:sldId id="408" r:id="rId29"/>
    <p:sldId id="409" r:id="rId30"/>
    <p:sldId id="410" r:id="rId31"/>
    <p:sldId id="411" r:id="rId32"/>
    <p:sldId id="412" r:id="rId33"/>
    <p:sldId id="354" r:id="rId34"/>
    <p:sldId id="355" r:id="rId35"/>
    <p:sldId id="357" r:id="rId36"/>
    <p:sldId id="358" r:id="rId37"/>
    <p:sldId id="350" r:id="rId38"/>
    <p:sldId id="363" r:id="rId39"/>
    <p:sldId id="364" r:id="rId40"/>
    <p:sldId id="365" r:id="rId41"/>
    <p:sldId id="366" r:id="rId42"/>
    <p:sldId id="367" r:id="rId43"/>
    <p:sldId id="368" r:id="rId44"/>
    <p:sldId id="369" r:id="rId45"/>
    <p:sldId id="370" r:id="rId46"/>
    <p:sldId id="371" r:id="rId47"/>
    <p:sldId id="372" r:id="rId48"/>
    <p:sldId id="373" r:id="rId49"/>
    <p:sldId id="374" r:id="rId50"/>
    <p:sldId id="375" r:id="rId51"/>
    <p:sldId id="376" r:id="rId52"/>
    <p:sldId id="377" r:id="rId53"/>
    <p:sldId id="378" r:id="rId54"/>
    <p:sldId id="379" r:id="rId55"/>
    <p:sldId id="423" r:id="rId56"/>
    <p:sldId id="426" r:id="rId57"/>
    <p:sldId id="427" r:id="rId58"/>
    <p:sldId id="428" r:id="rId59"/>
    <p:sldId id="429" r:id="rId60"/>
    <p:sldId id="430" r:id="rId61"/>
    <p:sldId id="431" r:id="rId62"/>
    <p:sldId id="432" r:id="rId63"/>
    <p:sldId id="433" r:id="rId64"/>
    <p:sldId id="384" r:id="rId65"/>
    <p:sldId id="385" r:id="rId66"/>
    <p:sldId id="386" r:id="rId67"/>
    <p:sldId id="383" r:id="rId68"/>
    <p:sldId id="387" r:id="rId69"/>
    <p:sldId id="388" r:id="rId70"/>
    <p:sldId id="389" r:id="rId71"/>
    <p:sldId id="391" r:id="rId72"/>
    <p:sldId id="392" r:id="rId73"/>
    <p:sldId id="393" r:id="rId74"/>
    <p:sldId id="394" r:id="rId75"/>
    <p:sldId id="395" r:id="rId76"/>
    <p:sldId id="396" r:id="rId77"/>
    <p:sldId id="397" r:id="rId78"/>
    <p:sldId id="398" r:id="rId79"/>
    <p:sldId id="400" r:id="rId80"/>
    <p:sldId id="402" r:id="rId81"/>
    <p:sldId id="399" r:id="rId82"/>
    <p:sldId id="403" r:id="rId83"/>
    <p:sldId id="296" r:id="rId8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0EB2"/>
    <a:srgbClr val="DCB6BE"/>
    <a:srgbClr val="FF3300"/>
    <a:srgbClr val="FF00FF"/>
  </p:clrMru>
</p:presentationPr>
</file>

<file path=ppt/tableStyles.xml><?xml version="1.0" encoding="utf-8"?>
<a:tblStyleLst xmlns:a="http://schemas.openxmlformats.org/drawingml/2006/main" def="{5C22544A-7EE6-4342-B048-85BDC9FD1C3A}">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628" autoAdjust="0"/>
  </p:normalViewPr>
  <p:slideViewPr>
    <p:cSldViewPr>
      <p:cViewPr varScale="1">
        <p:scale>
          <a:sx n="59" d="100"/>
          <a:sy n="59" d="100"/>
        </p:scale>
        <p:origin x="-1686" y="-90"/>
      </p:cViewPr>
      <p:guideLst>
        <p:guide orient="horz" pos="2160"/>
        <p:guide pos="2880"/>
      </p:guideLst>
    </p:cSldViewPr>
  </p:slideViewPr>
  <p:notesTextViewPr>
    <p:cViewPr>
      <p:scale>
        <a:sx n="1" d="1"/>
        <a:sy n="1" d="1"/>
      </p:scale>
      <p:origin x="0" y="0"/>
    </p:cViewPr>
  </p:notesTextViewPr>
  <p:sorterViewPr>
    <p:cViewPr>
      <p:scale>
        <a:sx n="100" d="100"/>
        <a:sy n="100" d="100"/>
      </p:scale>
      <p:origin x="0" y="1008"/>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Gayatri\Desktop\Check%20listQuality%20Scoring.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Gayatri\Desktop\Check%20listQuality%20Scoring.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Gayatri\Desktop\Check%20listQuality%20Scoring.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Gayatri\Desktop\Check%20listQuality%20Scoring.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Gayatri\Desktop\Check%20listQuality%20Scoring.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Gayatri\Desktop\Check%20listQuality%20Scoring.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Gayatri\Desktop\Check%20listQuality%20Scoring.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barChart>
        <c:barDir val="col"/>
        <c:grouping val="clustered"/>
        <c:ser>
          <c:idx val="0"/>
          <c:order val="0"/>
          <c:tx>
            <c:strRef>
              <c:f>Sheet3!$B$40</c:f>
              <c:strCache>
                <c:ptCount val="1"/>
                <c:pt idx="0">
                  <c:v>% of availability</c:v>
                </c:pt>
              </c:strCache>
            </c:strRef>
          </c:tx>
          <c:dLbls>
            <c:txPr>
              <a:bodyPr/>
              <a:lstStyle/>
              <a:p>
                <a:pPr>
                  <a:defRPr sz="1200" b="1"/>
                </a:pPr>
                <a:endParaRPr lang="en-US"/>
              </a:p>
            </c:txPr>
            <c:showVal val="1"/>
          </c:dLbls>
          <c:cat>
            <c:strRef>
              <c:f>Sheet3!$A$41:$A$57</c:f>
              <c:strCache>
                <c:ptCount val="17"/>
                <c:pt idx="0">
                  <c:v>Gloves</c:v>
                </c:pt>
                <c:pt idx="1">
                  <c:v>Cord clamp</c:v>
                </c:pt>
                <c:pt idx="2">
                  <c:v>Cord tie</c:v>
                </c:pt>
                <c:pt idx="3">
                  <c:v>Artery forceps - Curved </c:v>
                </c:pt>
                <c:pt idx="4">
                  <c:v>Straight stitch scissors,</c:v>
                </c:pt>
                <c:pt idx="5">
                  <c:v>Cord cutting scissors, curved, 135mm, S/S</c:v>
                </c:pt>
                <c:pt idx="6">
                  <c:v>Sponge holding forcep </c:v>
                </c:pt>
                <c:pt idx="7">
                  <c:v>Speculum </c:v>
                </c:pt>
                <c:pt idx="8">
                  <c:v>Stainless steel bowl </c:v>
                </c:pt>
                <c:pt idx="9">
                  <c:v>Kidney tray </c:v>
                </c:pt>
                <c:pt idx="10">
                  <c:v>Stainless steel  drum </c:v>
                </c:pt>
                <c:pt idx="11">
                  <c:v>Urinary cathetar (Red Rubber)</c:v>
                </c:pt>
                <c:pt idx="12">
                  <c:v>Urinary cathetar (Foley's Cathetar)</c:v>
                </c:pt>
                <c:pt idx="13">
                  <c:v>Cotton swabs</c:v>
                </c:pt>
                <c:pt idx="14">
                  <c:v>Functional IV stands</c:v>
                </c:pt>
                <c:pt idx="15">
                  <c:v>Sanitary pad</c:v>
                </c:pt>
                <c:pt idx="16">
                  <c:v>Functional Mayo's trolleys (to keep sterile instruments during procedure)</c:v>
                </c:pt>
              </c:strCache>
            </c:strRef>
          </c:cat>
          <c:val>
            <c:numRef>
              <c:f>Sheet3!$B$41:$B$57</c:f>
              <c:numCache>
                <c:formatCode>General</c:formatCode>
                <c:ptCount val="17"/>
                <c:pt idx="0">
                  <c:v>100</c:v>
                </c:pt>
                <c:pt idx="1">
                  <c:v>100</c:v>
                </c:pt>
                <c:pt idx="2">
                  <c:v>100</c:v>
                </c:pt>
                <c:pt idx="3">
                  <c:v>87.5</c:v>
                </c:pt>
                <c:pt idx="4">
                  <c:v>87.5</c:v>
                </c:pt>
                <c:pt idx="5">
                  <c:v>100</c:v>
                </c:pt>
                <c:pt idx="6">
                  <c:v>100</c:v>
                </c:pt>
                <c:pt idx="7">
                  <c:v>100</c:v>
                </c:pt>
                <c:pt idx="8">
                  <c:v>37.5</c:v>
                </c:pt>
                <c:pt idx="9">
                  <c:v>100</c:v>
                </c:pt>
                <c:pt idx="10">
                  <c:v>75</c:v>
                </c:pt>
                <c:pt idx="11">
                  <c:v>75</c:v>
                </c:pt>
                <c:pt idx="12">
                  <c:v>50</c:v>
                </c:pt>
                <c:pt idx="13">
                  <c:v>87.5</c:v>
                </c:pt>
                <c:pt idx="14">
                  <c:v>100</c:v>
                </c:pt>
                <c:pt idx="15">
                  <c:v>50</c:v>
                </c:pt>
                <c:pt idx="16">
                  <c:v>50</c:v>
                </c:pt>
              </c:numCache>
            </c:numRef>
          </c:val>
        </c:ser>
        <c:dLbls>
          <c:showVal val="1"/>
        </c:dLbls>
        <c:overlap val="-25"/>
        <c:axId val="93725440"/>
        <c:axId val="93726976"/>
      </c:barChart>
      <c:catAx>
        <c:axId val="93725440"/>
        <c:scaling>
          <c:orientation val="minMax"/>
        </c:scaling>
        <c:axPos val="b"/>
        <c:majorTickMark val="none"/>
        <c:tickLblPos val="nextTo"/>
        <c:txPr>
          <a:bodyPr/>
          <a:lstStyle/>
          <a:p>
            <a:pPr>
              <a:defRPr sz="1400" b="1"/>
            </a:pPr>
            <a:endParaRPr lang="en-US"/>
          </a:p>
        </c:txPr>
        <c:crossAx val="93726976"/>
        <c:crosses val="autoZero"/>
        <c:auto val="1"/>
        <c:lblAlgn val="ctr"/>
        <c:lblOffset val="100"/>
      </c:catAx>
      <c:valAx>
        <c:axId val="93726976"/>
        <c:scaling>
          <c:orientation val="minMax"/>
        </c:scaling>
        <c:delete val="1"/>
        <c:axPos val="l"/>
        <c:numFmt formatCode="General" sourceLinked="1"/>
        <c:majorTickMark val="none"/>
        <c:tickLblPos val="none"/>
        <c:crossAx val="93725440"/>
        <c:crosses val="autoZero"/>
        <c:crossBetween val="between"/>
      </c:valAx>
    </c:plotArea>
    <c:legend>
      <c:legendPos val="t"/>
      <c:layout/>
      <c:txPr>
        <a:bodyPr/>
        <a:lstStyle/>
        <a:p>
          <a:pPr>
            <a:defRPr b="1"/>
          </a:pPr>
          <a:endParaRPr lang="en-US"/>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barChart>
        <c:barDir val="col"/>
        <c:grouping val="clustered"/>
        <c:ser>
          <c:idx val="0"/>
          <c:order val="0"/>
          <c:tx>
            <c:strRef>
              <c:f>Sheet3!$B$60</c:f>
              <c:strCache>
                <c:ptCount val="1"/>
                <c:pt idx="0">
                  <c:v>% of availability</c:v>
                </c:pt>
              </c:strCache>
            </c:strRef>
          </c:tx>
          <c:dLbls>
            <c:txPr>
              <a:bodyPr/>
              <a:lstStyle/>
              <a:p>
                <a:pPr>
                  <a:defRPr sz="1200" b="1"/>
                </a:pPr>
                <a:endParaRPr lang="en-US"/>
              </a:p>
            </c:txPr>
            <c:showVal val="1"/>
          </c:dLbls>
          <c:cat>
            <c:strRef>
              <c:f>Sheet3!$A$61:$A$78</c:f>
              <c:strCache>
                <c:ptCount val="18"/>
                <c:pt idx="0">
                  <c:v>Oxytocin inj. (to be kept in refrigerator)</c:v>
                </c:pt>
                <c:pt idx="1">
                  <c:v>Misoprostol 200 micrograms (tab.)</c:v>
                </c:pt>
                <c:pt idx="2">
                  <c:v>Vitamin K inj.</c:v>
                </c:pt>
                <c:pt idx="3">
                  <c:v>Normal Saline</c:v>
                </c:pt>
                <c:pt idx="4">
                  <c:v>Dextrose 5 %</c:v>
                </c:pt>
                <c:pt idx="5">
                  <c:v>Dextrose 10 %</c:v>
                </c:pt>
                <c:pt idx="6">
                  <c:v>Dextrose normal saline</c:v>
                </c:pt>
                <c:pt idx="7">
                  <c:v>Ringer's lactate</c:v>
                </c:pt>
                <c:pt idx="8">
                  <c:v>Dextran/ Hemacel (Plasma expander)</c:v>
                </c:pt>
                <c:pt idx="9">
                  <c:v>Distilled water</c:v>
                </c:pt>
                <c:pt idx="10">
                  <c:v>Ampicillin inj.</c:v>
                </c:pt>
                <c:pt idx="11">
                  <c:v>Metronidazole inj.</c:v>
                </c:pt>
                <c:pt idx="12">
                  <c:v>Gentamicin inj.</c:v>
                </c:pt>
                <c:pt idx="13">
                  <c:v>Lignocaine 2% inj.</c:v>
                </c:pt>
                <c:pt idx="14">
                  <c:v>Diclofenc sodium (Injection / tab.)</c:v>
                </c:pt>
                <c:pt idx="15">
                  <c:v>Paracetamol (tab)</c:v>
                </c:pt>
                <c:pt idx="16">
                  <c:v>Inj Magnesium sulphate</c:v>
                </c:pt>
                <c:pt idx="17">
                  <c:v>Methyldopa </c:v>
                </c:pt>
              </c:strCache>
            </c:strRef>
          </c:cat>
          <c:val>
            <c:numRef>
              <c:f>Sheet3!$B$61:$B$78</c:f>
              <c:numCache>
                <c:formatCode>General</c:formatCode>
                <c:ptCount val="18"/>
                <c:pt idx="0">
                  <c:v>75</c:v>
                </c:pt>
                <c:pt idx="1">
                  <c:v>62.5</c:v>
                </c:pt>
                <c:pt idx="2">
                  <c:v>62.5</c:v>
                </c:pt>
                <c:pt idx="3">
                  <c:v>100</c:v>
                </c:pt>
                <c:pt idx="4">
                  <c:v>100</c:v>
                </c:pt>
                <c:pt idx="5">
                  <c:v>62.5</c:v>
                </c:pt>
                <c:pt idx="6">
                  <c:v>100</c:v>
                </c:pt>
                <c:pt idx="7">
                  <c:v>75</c:v>
                </c:pt>
                <c:pt idx="8">
                  <c:v>25</c:v>
                </c:pt>
                <c:pt idx="9">
                  <c:v>75</c:v>
                </c:pt>
                <c:pt idx="10">
                  <c:v>25</c:v>
                </c:pt>
                <c:pt idx="11">
                  <c:v>50</c:v>
                </c:pt>
                <c:pt idx="12">
                  <c:v>50</c:v>
                </c:pt>
                <c:pt idx="13">
                  <c:v>87.5</c:v>
                </c:pt>
                <c:pt idx="14">
                  <c:v>65</c:v>
                </c:pt>
                <c:pt idx="15">
                  <c:v>87.5</c:v>
                </c:pt>
                <c:pt idx="16">
                  <c:v>37.5</c:v>
                </c:pt>
                <c:pt idx="17">
                  <c:v>25</c:v>
                </c:pt>
              </c:numCache>
            </c:numRef>
          </c:val>
        </c:ser>
        <c:dLbls>
          <c:showVal val="1"/>
        </c:dLbls>
        <c:overlap val="-25"/>
        <c:axId val="93759744"/>
        <c:axId val="93761536"/>
      </c:barChart>
      <c:catAx>
        <c:axId val="93759744"/>
        <c:scaling>
          <c:orientation val="minMax"/>
        </c:scaling>
        <c:axPos val="b"/>
        <c:majorTickMark val="none"/>
        <c:tickLblPos val="nextTo"/>
        <c:txPr>
          <a:bodyPr/>
          <a:lstStyle/>
          <a:p>
            <a:pPr>
              <a:defRPr sz="1400" b="1"/>
            </a:pPr>
            <a:endParaRPr lang="en-US"/>
          </a:p>
        </c:txPr>
        <c:crossAx val="93761536"/>
        <c:crosses val="autoZero"/>
        <c:auto val="1"/>
        <c:lblAlgn val="ctr"/>
        <c:lblOffset val="100"/>
      </c:catAx>
      <c:valAx>
        <c:axId val="93761536"/>
        <c:scaling>
          <c:orientation val="minMax"/>
        </c:scaling>
        <c:delete val="1"/>
        <c:axPos val="l"/>
        <c:numFmt formatCode="General" sourceLinked="1"/>
        <c:majorTickMark val="none"/>
        <c:tickLblPos val="none"/>
        <c:crossAx val="93759744"/>
        <c:crosses val="autoZero"/>
        <c:crossBetween val="between"/>
      </c:valAx>
    </c:plotArea>
    <c:legend>
      <c:legendPos val="t"/>
      <c:layout/>
      <c:txPr>
        <a:bodyPr/>
        <a:lstStyle/>
        <a:p>
          <a:pPr>
            <a:defRPr sz="1200" b="1"/>
          </a:pPr>
          <a:endParaRPr lang="en-US"/>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barChart>
        <c:barDir val="col"/>
        <c:grouping val="clustered"/>
        <c:ser>
          <c:idx val="0"/>
          <c:order val="0"/>
          <c:tx>
            <c:strRef>
              <c:f>Sheet3!$B$80</c:f>
              <c:strCache>
                <c:ptCount val="1"/>
                <c:pt idx="0">
                  <c:v>%of availability</c:v>
                </c:pt>
              </c:strCache>
            </c:strRef>
          </c:tx>
          <c:dLbls>
            <c:txPr>
              <a:bodyPr/>
              <a:lstStyle/>
              <a:p>
                <a:pPr>
                  <a:defRPr sz="1200" b="1"/>
                </a:pPr>
                <a:endParaRPr lang="en-US"/>
              </a:p>
            </c:txPr>
            <c:showVal val="1"/>
          </c:dLbls>
          <c:cat>
            <c:strRef>
              <c:f>Sheet3!$A$81:$A$94</c:f>
              <c:strCache>
                <c:ptCount val="14"/>
                <c:pt idx="0">
                  <c:v>Inj. Adrenaline (epinephrine)</c:v>
                </c:pt>
                <c:pt idx="1">
                  <c:v>Inj. Aminophylline</c:v>
                </c:pt>
                <c:pt idx="2">
                  <c:v>Inj. Atropine</c:v>
                </c:pt>
                <c:pt idx="3">
                  <c:v>Inj. Calcium gluconate</c:v>
                </c:pt>
                <c:pt idx="4">
                  <c:v>Inj. Dexamethasone</c:v>
                </c:pt>
                <c:pt idx="5">
                  <c:v>Inj. Diazepam</c:v>
                </c:pt>
                <c:pt idx="6">
                  <c:v>Inj. Frusemide</c:v>
                </c:pt>
                <c:pt idx="7">
                  <c:v>Inj. Glucose 50%</c:v>
                </c:pt>
                <c:pt idx="8">
                  <c:v>Inj. Hydrocortisone</c:v>
                </c:pt>
                <c:pt idx="9">
                  <c:v>Inj. Hydralazine</c:v>
                </c:pt>
                <c:pt idx="10">
                  <c:v>Inj. Promethazine</c:v>
                </c:pt>
                <c:pt idx="11">
                  <c:v>Inj. Magnesium sulphate</c:v>
                </c:pt>
                <c:pt idx="12">
                  <c:v>Inj. Phenaramine Maleate</c:v>
                </c:pt>
                <c:pt idx="13">
                  <c:v>Methyldopa (tab)</c:v>
                </c:pt>
              </c:strCache>
            </c:strRef>
          </c:cat>
          <c:val>
            <c:numRef>
              <c:f>Sheet3!$B$81:$B$94</c:f>
              <c:numCache>
                <c:formatCode>General</c:formatCode>
                <c:ptCount val="14"/>
                <c:pt idx="0">
                  <c:v>16.7</c:v>
                </c:pt>
                <c:pt idx="1">
                  <c:v>33.300000000000004</c:v>
                </c:pt>
                <c:pt idx="2">
                  <c:v>50</c:v>
                </c:pt>
                <c:pt idx="3">
                  <c:v>33.300000000000004</c:v>
                </c:pt>
                <c:pt idx="4">
                  <c:v>66.7</c:v>
                </c:pt>
                <c:pt idx="5">
                  <c:v>50</c:v>
                </c:pt>
                <c:pt idx="6">
                  <c:v>50</c:v>
                </c:pt>
                <c:pt idx="7">
                  <c:v>0</c:v>
                </c:pt>
                <c:pt idx="8">
                  <c:v>33.300000000000004</c:v>
                </c:pt>
                <c:pt idx="9">
                  <c:v>16.7</c:v>
                </c:pt>
                <c:pt idx="10">
                  <c:v>16.7</c:v>
                </c:pt>
                <c:pt idx="11">
                  <c:v>50</c:v>
                </c:pt>
                <c:pt idx="12">
                  <c:v>33.300000000000004</c:v>
                </c:pt>
                <c:pt idx="13">
                  <c:v>33.300000000000004</c:v>
                </c:pt>
              </c:numCache>
            </c:numRef>
          </c:val>
        </c:ser>
        <c:dLbls>
          <c:showVal val="1"/>
        </c:dLbls>
        <c:overlap val="-25"/>
        <c:axId val="94175232"/>
        <c:axId val="94176768"/>
      </c:barChart>
      <c:catAx>
        <c:axId val="94175232"/>
        <c:scaling>
          <c:orientation val="minMax"/>
        </c:scaling>
        <c:axPos val="b"/>
        <c:majorTickMark val="none"/>
        <c:tickLblPos val="nextTo"/>
        <c:txPr>
          <a:bodyPr/>
          <a:lstStyle/>
          <a:p>
            <a:pPr>
              <a:defRPr sz="1400" b="1"/>
            </a:pPr>
            <a:endParaRPr lang="en-US"/>
          </a:p>
        </c:txPr>
        <c:crossAx val="94176768"/>
        <c:crosses val="autoZero"/>
        <c:auto val="1"/>
        <c:lblAlgn val="ctr"/>
        <c:lblOffset val="100"/>
      </c:catAx>
      <c:valAx>
        <c:axId val="94176768"/>
        <c:scaling>
          <c:orientation val="minMax"/>
        </c:scaling>
        <c:delete val="1"/>
        <c:axPos val="l"/>
        <c:numFmt formatCode="General" sourceLinked="1"/>
        <c:tickLblPos val="none"/>
        <c:crossAx val="94175232"/>
        <c:crosses val="autoZero"/>
        <c:crossBetween val="between"/>
      </c:valAx>
    </c:plotArea>
    <c:legend>
      <c:legendPos val="t"/>
      <c:layout/>
      <c:txPr>
        <a:bodyPr/>
        <a:lstStyle/>
        <a:p>
          <a:pPr>
            <a:defRPr sz="1200" b="1"/>
          </a:pPr>
          <a:endParaRPr lang="en-US"/>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barChart>
        <c:barDir val="col"/>
        <c:grouping val="clustered"/>
        <c:ser>
          <c:idx val="0"/>
          <c:order val="0"/>
          <c:tx>
            <c:strRef>
              <c:f>Sheet3!$B$97</c:f>
              <c:strCache>
                <c:ptCount val="1"/>
                <c:pt idx="0">
                  <c:v>% of availability</c:v>
                </c:pt>
              </c:strCache>
            </c:strRef>
          </c:tx>
          <c:dLbls>
            <c:txPr>
              <a:bodyPr/>
              <a:lstStyle/>
              <a:p>
                <a:pPr>
                  <a:defRPr sz="1200" b="1"/>
                </a:pPr>
                <a:endParaRPr lang="en-US"/>
              </a:p>
            </c:txPr>
            <c:showVal val="1"/>
          </c:dLbls>
          <c:cat>
            <c:strRef>
              <c:f>Sheet3!$A$98:$A$106</c:f>
              <c:strCache>
                <c:ptCount val="9"/>
                <c:pt idx="0">
                  <c:v>Adhesive tape</c:v>
                </c:pt>
                <c:pt idx="1">
                  <c:v>Gauze piece</c:v>
                </c:pt>
                <c:pt idx="2">
                  <c:v>Cotton swabs</c:v>
                </c:pt>
                <c:pt idx="3">
                  <c:v>Cotton pads</c:v>
                </c:pt>
                <c:pt idx="4">
                  <c:v>Catgut</c:v>
                </c:pt>
                <c:pt idx="5">
                  <c:v>Chlorhexidine glucose + cetrimide (Savlon)</c:v>
                </c:pt>
                <c:pt idx="6">
                  <c:v>Ethanol/ Spirit</c:v>
                </c:pt>
                <c:pt idx="7">
                  <c:v>Providin Iodine solution</c:v>
                </c:pt>
                <c:pt idx="8">
                  <c:v>Bleaching powder/ Hypochlorite Soulution</c:v>
                </c:pt>
              </c:strCache>
            </c:strRef>
          </c:cat>
          <c:val>
            <c:numRef>
              <c:f>Sheet3!$B$98:$B$106</c:f>
              <c:numCache>
                <c:formatCode>General</c:formatCode>
                <c:ptCount val="9"/>
                <c:pt idx="0">
                  <c:v>62.5</c:v>
                </c:pt>
                <c:pt idx="1">
                  <c:v>75</c:v>
                </c:pt>
                <c:pt idx="2">
                  <c:v>100</c:v>
                </c:pt>
                <c:pt idx="3">
                  <c:v>75</c:v>
                </c:pt>
                <c:pt idx="4">
                  <c:v>87.5</c:v>
                </c:pt>
                <c:pt idx="5">
                  <c:v>25</c:v>
                </c:pt>
                <c:pt idx="6">
                  <c:v>25</c:v>
                </c:pt>
                <c:pt idx="7">
                  <c:v>87.5</c:v>
                </c:pt>
                <c:pt idx="8">
                  <c:v>75</c:v>
                </c:pt>
              </c:numCache>
            </c:numRef>
          </c:val>
        </c:ser>
        <c:dLbls>
          <c:showVal val="1"/>
        </c:dLbls>
        <c:overlap val="-25"/>
        <c:axId val="94217728"/>
        <c:axId val="94219264"/>
      </c:barChart>
      <c:catAx>
        <c:axId val="94217728"/>
        <c:scaling>
          <c:orientation val="minMax"/>
        </c:scaling>
        <c:axPos val="b"/>
        <c:majorTickMark val="none"/>
        <c:tickLblPos val="nextTo"/>
        <c:txPr>
          <a:bodyPr/>
          <a:lstStyle/>
          <a:p>
            <a:pPr>
              <a:defRPr sz="1400" b="1"/>
            </a:pPr>
            <a:endParaRPr lang="en-US"/>
          </a:p>
        </c:txPr>
        <c:crossAx val="94219264"/>
        <c:crosses val="autoZero"/>
        <c:auto val="1"/>
        <c:lblAlgn val="ctr"/>
        <c:lblOffset val="100"/>
      </c:catAx>
      <c:valAx>
        <c:axId val="94219264"/>
        <c:scaling>
          <c:orientation val="minMax"/>
        </c:scaling>
        <c:delete val="1"/>
        <c:axPos val="l"/>
        <c:numFmt formatCode="General" sourceLinked="1"/>
        <c:tickLblPos val="none"/>
        <c:crossAx val="94217728"/>
        <c:crosses val="autoZero"/>
        <c:crossBetween val="between"/>
      </c:valAx>
    </c:plotArea>
    <c:legend>
      <c:legendPos val="t"/>
      <c:layout/>
      <c:txPr>
        <a:bodyPr/>
        <a:lstStyle/>
        <a:p>
          <a:pPr>
            <a:defRPr sz="1200" b="1"/>
          </a:pPr>
          <a:endParaRPr lang="en-US"/>
        </a:p>
      </c:txPr>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manualLayout>
          <c:layoutTarget val="inner"/>
          <c:xMode val="edge"/>
          <c:yMode val="edge"/>
          <c:x val="9.0482720909886252E-2"/>
          <c:y val="0.20408756197142044"/>
          <c:w val="0.86614698162729653"/>
          <c:h val="0.42901939340915873"/>
        </c:manualLayout>
      </c:layout>
      <c:barChart>
        <c:barDir val="col"/>
        <c:grouping val="clustered"/>
        <c:ser>
          <c:idx val="0"/>
          <c:order val="0"/>
          <c:tx>
            <c:strRef>
              <c:f>Sheet3!$E$110</c:f>
              <c:strCache>
                <c:ptCount val="1"/>
                <c:pt idx="0">
                  <c:v>% of availability</c:v>
                </c:pt>
              </c:strCache>
            </c:strRef>
          </c:tx>
          <c:dLbls>
            <c:txPr>
              <a:bodyPr/>
              <a:lstStyle/>
              <a:p>
                <a:pPr>
                  <a:defRPr sz="1200" b="1"/>
                </a:pPr>
                <a:endParaRPr lang="en-US"/>
              </a:p>
            </c:txPr>
            <c:showVal val="1"/>
          </c:dLbls>
          <c:cat>
            <c:strRef>
              <c:f>Sheet3!$D$111:$D$118</c:f>
              <c:strCache>
                <c:ptCount val="8"/>
                <c:pt idx="0">
                  <c:v>Assisted delivery</c:v>
                </c:pt>
                <c:pt idx="1">
                  <c:v>Newborn Resuscitation</c:v>
                </c:pt>
                <c:pt idx="2">
                  <c:v>AMTSL</c:v>
                </c:pt>
                <c:pt idx="3">
                  <c:v>Use of partograph</c:v>
                </c:pt>
                <c:pt idx="4">
                  <c:v>Manual removal of placenta</c:v>
                </c:pt>
                <c:pt idx="5">
                  <c:v>Birth doses of immunization</c:v>
                </c:pt>
                <c:pt idx="6">
                  <c:v>Safe birth checklist</c:v>
                </c:pt>
                <c:pt idx="7">
                  <c:v>Started breastfeeding within 1 hr of birth</c:v>
                </c:pt>
              </c:strCache>
            </c:strRef>
          </c:cat>
          <c:val>
            <c:numRef>
              <c:f>Sheet3!$E$111:$E$118</c:f>
              <c:numCache>
                <c:formatCode>General</c:formatCode>
                <c:ptCount val="8"/>
                <c:pt idx="0">
                  <c:v>0</c:v>
                </c:pt>
                <c:pt idx="1">
                  <c:v>25</c:v>
                </c:pt>
                <c:pt idx="2">
                  <c:v>100</c:v>
                </c:pt>
                <c:pt idx="3">
                  <c:v>0</c:v>
                </c:pt>
                <c:pt idx="4">
                  <c:v>100</c:v>
                </c:pt>
                <c:pt idx="5">
                  <c:v>37.5</c:v>
                </c:pt>
                <c:pt idx="6">
                  <c:v>0</c:v>
                </c:pt>
                <c:pt idx="7">
                  <c:v>100</c:v>
                </c:pt>
              </c:numCache>
            </c:numRef>
          </c:val>
        </c:ser>
        <c:dLbls>
          <c:showVal val="1"/>
        </c:dLbls>
        <c:overlap val="-25"/>
        <c:axId val="94325760"/>
        <c:axId val="94331648"/>
      </c:barChart>
      <c:catAx>
        <c:axId val="94325760"/>
        <c:scaling>
          <c:orientation val="minMax"/>
        </c:scaling>
        <c:axPos val="b"/>
        <c:majorTickMark val="none"/>
        <c:tickLblPos val="nextTo"/>
        <c:txPr>
          <a:bodyPr/>
          <a:lstStyle/>
          <a:p>
            <a:pPr>
              <a:defRPr sz="1000" b="1"/>
            </a:pPr>
            <a:endParaRPr lang="en-US"/>
          </a:p>
        </c:txPr>
        <c:crossAx val="94331648"/>
        <c:crosses val="autoZero"/>
        <c:auto val="1"/>
        <c:lblAlgn val="ctr"/>
        <c:lblOffset val="100"/>
      </c:catAx>
      <c:valAx>
        <c:axId val="94331648"/>
        <c:scaling>
          <c:orientation val="minMax"/>
        </c:scaling>
        <c:delete val="1"/>
        <c:axPos val="l"/>
        <c:numFmt formatCode="General" sourceLinked="1"/>
        <c:majorTickMark val="none"/>
        <c:tickLblPos val="none"/>
        <c:crossAx val="94325760"/>
        <c:crosses val="autoZero"/>
        <c:crossBetween val="between"/>
      </c:valAx>
    </c:plotArea>
    <c:legend>
      <c:legendPos val="t"/>
      <c:layout/>
      <c:txPr>
        <a:bodyPr/>
        <a:lstStyle/>
        <a:p>
          <a:pPr>
            <a:defRPr sz="1200" b="1"/>
          </a:pPr>
          <a:endParaRPr lang="en-US"/>
        </a:p>
      </c:txPr>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barChart>
        <c:barDir val="col"/>
        <c:grouping val="clustered"/>
        <c:ser>
          <c:idx val="0"/>
          <c:order val="0"/>
          <c:tx>
            <c:strRef>
              <c:f>Sheet3!$B$135</c:f>
              <c:strCache>
                <c:ptCount val="1"/>
                <c:pt idx="0">
                  <c:v>% available</c:v>
                </c:pt>
              </c:strCache>
            </c:strRef>
          </c:tx>
          <c:dLbls>
            <c:txPr>
              <a:bodyPr/>
              <a:lstStyle/>
              <a:p>
                <a:pPr>
                  <a:defRPr sz="1200" b="1"/>
                </a:pPr>
                <a:endParaRPr lang="en-US"/>
              </a:p>
            </c:txPr>
            <c:showVal val="1"/>
          </c:dLbls>
          <c:cat>
            <c:strRef>
              <c:f>Sheet3!$A$136:$A$140</c:f>
              <c:strCache>
                <c:ptCount val="5"/>
                <c:pt idx="0">
                  <c:v>Normal Delivery Register</c:v>
                </c:pt>
                <c:pt idx="1">
                  <c:v>Still birth register</c:v>
                </c:pt>
                <c:pt idx="2">
                  <c:v>Newborn resuscitation register</c:v>
                </c:pt>
                <c:pt idx="3">
                  <c:v>Newborn referral resister</c:v>
                </c:pt>
                <c:pt idx="4">
                  <c:v>NBCC register</c:v>
                </c:pt>
              </c:strCache>
            </c:strRef>
          </c:cat>
          <c:val>
            <c:numRef>
              <c:f>Sheet3!$B$136:$B$140</c:f>
              <c:numCache>
                <c:formatCode>General</c:formatCode>
                <c:ptCount val="5"/>
                <c:pt idx="0">
                  <c:v>100</c:v>
                </c:pt>
                <c:pt idx="1">
                  <c:v>50</c:v>
                </c:pt>
                <c:pt idx="2">
                  <c:v>0</c:v>
                </c:pt>
                <c:pt idx="3">
                  <c:v>25</c:v>
                </c:pt>
                <c:pt idx="4">
                  <c:v>0</c:v>
                </c:pt>
              </c:numCache>
            </c:numRef>
          </c:val>
        </c:ser>
        <c:dLbls>
          <c:showVal val="1"/>
        </c:dLbls>
        <c:overlap val="-25"/>
        <c:axId val="94368512"/>
        <c:axId val="94370048"/>
      </c:barChart>
      <c:catAx>
        <c:axId val="94368512"/>
        <c:scaling>
          <c:orientation val="minMax"/>
        </c:scaling>
        <c:axPos val="b"/>
        <c:majorTickMark val="none"/>
        <c:tickLblPos val="nextTo"/>
        <c:txPr>
          <a:bodyPr/>
          <a:lstStyle/>
          <a:p>
            <a:pPr>
              <a:defRPr sz="1400" b="1"/>
            </a:pPr>
            <a:endParaRPr lang="en-US"/>
          </a:p>
        </c:txPr>
        <c:crossAx val="94370048"/>
        <c:crosses val="autoZero"/>
        <c:auto val="1"/>
        <c:lblAlgn val="ctr"/>
        <c:lblOffset val="100"/>
      </c:catAx>
      <c:valAx>
        <c:axId val="94370048"/>
        <c:scaling>
          <c:orientation val="minMax"/>
        </c:scaling>
        <c:delete val="1"/>
        <c:axPos val="l"/>
        <c:numFmt formatCode="General" sourceLinked="1"/>
        <c:tickLblPos val="none"/>
        <c:crossAx val="94368512"/>
        <c:crosses val="autoZero"/>
        <c:crossBetween val="between"/>
      </c:valAx>
    </c:plotArea>
    <c:legend>
      <c:legendPos val="t"/>
      <c:layout/>
      <c:txPr>
        <a:bodyPr/>
        <a:lstStyle/>
        <a:p>
          <a:pPr>
            <a:defRPr sz="1200" b="1"/>
          </a:pPr>
          <a:endParaRPr lang="en-US"/>
        </a:p>
      </c:txPr>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barChart>
        <c:barDir val="col"/>
        <c:grouping val="clustered"/>
        <c:ser>
          <c:idx val="0"/>
          <c:order val="0"/>
          <c:tx>
            <c:strRef>
              <c:f>Sheet3!$B$152</c:f>
              <c:strCache>
                <c:ptCount val="1"/>
                <c:pt idx="0">
                  <c:v>% available</c:v>
                </c:pt>
              </c:strCache>
            </c:strRef>
          </c:tx>
          <c:dLbls>
            <c:txPr>
              <a:bodyPr/>
              <a:lstStyle/>
              <a:p>
                <a:pPr>
                  <a:defRPr sz="1200" b="1"/>
                </a:pPr>
                <a:endParaRPr lang="en-US"/>
              </a:p>
            </c:txPr>
            <c:showVal val="1"/>
          </c:dLbls>
          <c:cat>
            <c:strRef>
              <c:f>Sheet3!$A$153:$A$164</c:f>
              <c:strCache>
                <c:ptCount val="12"/>
                <c:pt idx="0">
                  <c:v>Soap and detergent Powder</c:v>
                </c:pt>
                <c:pt idx="1">
                  <c:v>Plastic Apron</c:v>
                </c:pt>
                <c:pt idx="2">
                  <c:v>Disposable delivery kit</c:v>
                </c:pt>
                <c:pt idx="3">
                  <c:v>Sleepers </c:v>
                </c:pt>
                <c:pt idx="4">
                  <c:v>Macintosh</c:v>
                </c:pt>
                <c:pt idx="5">
                  <c:v>Gloves</c:v>
                </c:pt>
                <c:pt idx="6">
                  <c:v>Kelly's pad</c:v>
                </c:pt>
                <c:pt idx="7">
                  <c:v>Buckets for cleaning the labour room</c:v>
                </c:pt>
                <c:pt idx="8">
                  <c:v>Sterile Gloves for NBCC</c:v>
                </c:pt>
                <c:pt idx="9">
                  <c:v>Disposable Syringe &amp; Needle</c:v>
                </c:pt>
                <c:pt idx="10">
                  <c:v>Baby Wrapping Towel</c:v>
                </c:pt>
                <c:pt idx="11">
                  <c:v>Mucous Sucker</c:v>
                </c:pt>
              </c:strCache>
            </c:strRef>
          </c:cat>
          <c:val>
            <c:numRef>
              <c:f>Sheet3!$B$153:$B$164</c:f>
              <c:numCache>
                <c:formatCode>General</c:formatCode>
                <c:ptCount val="12"/>
                <c:pt idx="0">
                  <c:v>87.5</c:v>
                </c:pt>
                <c:pt idx="1">
                  <c:v>100</c:v>
                </c:pt>
                <c:pt idx="2">
                  <c:v>87.5</c:v>
                </c:pt>
                <c:pt idx="3">
                  <c:v>12.5</c:v>
                </c:pt>
                <c:pt idx="4">
                  <c:v>12.5</c:v>
                </c:pt>
                <c:pt idx="5">
                  <c:v>100</c:v>
                </c:pt>
                <c:pt idx="6">
                  <c:v>0</c:v>
                </c:pt>
                <c:pt idx="7">
                  <c:v>87.5</c:v>
                </c:pt>
                <c:pt idx="8">
                  <c:v>100</c:v>
                </c:pt>
                <c:pt idx="9">
                  <c:v>87.5</c:v>
                </c:pt>
                <c:pt idx="10">
                  <c:v>87.5</c:v>
                </c:pt>
                <c:pt idx="11">
                  <c:v>100</c:v>
                </c:pt>
              </c:numCache>
            </c:numRef>
          </c:val>
        </c:ser>
        <c:dLbls>
          <c:showVal val="1"/>
        </c:dLbls>
        <c:overlap val="-25"/>
        <c:axId val="94272128"/>
        <c:axId val="94282112"/>
      </c:barChart>
      <c:catAx>
        <c:axId val="94272128"/>
        <c:scaling>
          <c:orientation val="minMax"/>
        </c:scaling>
        <c:axPos val="b"/>
        <c:majorTickMark val="none"/>
        <c:tickLblPos val="nextTo"/>
        <c:txPr>
          <a:bodyPr/>
          <a:lstStyle/>
          <a:p>
            <a:pPr>
              <a:defRPr sz="1200" b="1"/>
            </a:pPr>
            <a:endParaRPr lang="en-US"/>
          </a:p>
        </c:txPr>
        <c:crossAx val="94282112"/>
        <c:crosses val="autoZero"/>
        <c:auto val="1"/>
        <c:lblAlgn val="ctr"/>
        <c:lblOffset val="100"/>
      </c:catAx>
      <c:valAx>
        <c:axId val="94282112"/>
        <c:scaling>
          <c:orientation val="minMax"/>
        </c:scaling>
        <c:delete val="1"/>
        <c:axPos val="l"/>
        <c:numFmt formatCode="General" sourceLinked="1"/>
        <c:tickLblPos val="none"/>
        <c:crossAx val="94272128"/>
        <c:crosses val="autoZero"/>
        <c:crossBetween val="between"/>
      </c:valAx>
    </c:plotArea>
    <c:legend>
      <c:legendPos val="t"/>
      <c:layout>
        <c:manualLayout>
          <c:xMode val="edge"/>
          <c:yMode val="edge"/>
          <c:x val="0.42481080489939016"/>
          <c:y val="2.7777777777778078E-2"/>
          <c:w val="0.21148950131233699"/>
          <c:h val="7.2533902012248894E-2"/>
        </c:manualLayout>
      </c:layout>
      <c:txPr>
        <a:bodyPr/>
        <a:lstStyle/>
        <a:p>
          <a:pPr>
            <a:defRPr sz="1200" b="1"/>
          </a:pPr>
          <a:endParaRPr lang="en-US"/>
        </a:p>
      </c:txPr>
    </c:legend>
    <c:plotVisOnly val="1"/>
  </c:chart>
  <c:txPr>
    <a:bodyPr/>
    <a:lstStyle/>
    <a:p>
      <a:pPr>
        <a:defRPr sz="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26685031-14DE-4880-8B28-D154C1AC3CCF}" type="datetimeFigureOut">
              <a:rPr lang="en-IN"/>
              <a:pPr>
                <a:defRPr/>
              </a:pPr>
              <a:t>29-05-2015</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IN"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IN"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6D37A94-405B-4F86-A77A-1439A07C8E37}" type="slidenum">
              <a:rPr lang="en-IN"/>
              <a:pPr>
                <a:defRPr/>
              </a:pPr>
              <a:t>‹#›</a:t>
            </a:fld>
            <a:endParaRPr lang="en-I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mtClean="0"/>
              <a:t>35</a:t>
            </a:r>
            <a:endParaRPr lang="en-IN" dirty="0"/>
          </a:p>
        </p:txBody>
      </p:sp>
      <p:sp>
        <p:nvSpPr>
          <p:cNvPr id="4" name="Slide Number Placeholder 3"/>
          <p:cNvSpPr>
            <a:spLocks noGrp="1"/>
          </p:cNvSpPr>
          <p:nvPr>
            <p:ph type="sldNum" sz="quarter" idx="10"/>
          </p:nvPr>
        </p:nvSpPr>
        <p:spPr/>
        <p:txBody>
          <a:bodyPr/>
          <a:lstStyle/>
          <a:p>
            <a:fld id="{5D7C59D2-086E-449F-A387-606896DAD64D}" type="slidenum">
              <a:rPr lang="en-IN" smtClean="0"/>
              <a:pPr/>
              <a:t>59</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mtClean="0"/>
              <a:t>35</a:t>
            </a:r>
            <a:endParaRPr lang="en-IN" dirty="0"/>
          </a:p>
        </p:txBody>
      </p:sp>
      <p:sp>
        <p:nvSpPr>
          <p:cNvPr id="4" name="Slide Number Placeholder 3"/>
          <p:cNvSpPr>
            <a:spLocks noGrp="1"/>
          </p:cNvSpPr>
          <p:nvPr>
            <p:ph type="sldNum" sz="quarter" idx="10"/>
          </p:nvPr>
        </p:nvSpPr>
        <p:spPr/>
        <p:txBody>
          <a:bodyPr/>
          <a:lstStyle/>
          <a:p>
            <a:fld id="{5D7C59D2-086E-449F-A387-606896DAD64D}" type="slidenum">
              <a:rPr lang="en-IN" smtClean="0"/>
              <a:pPr/>
              <a:t>60</a:t>
            </a:fld>
            <a:endParaRPr lang="en-I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mtClean="0"/>
              <a:t>35</a:t>
            </a:r>
            <a:endParaRPr lang="en-IN" dirty="0"/>
          </a:p>
        </p:txBody>
      </p:sp>
      <p:sp>
        <p:nvSpPr>
          <p:cNvPr id="4" name="Slide Number Placeholder 3"/>
          <p:cNvSpPr>
            <a:spLocks noGrp="1"/>
          </p:cNvSpPr>
          <p:nvPr>
            <p:ph type="sldNum" sz="quarter" idx="10"/>
          </p:nvPr>
        </p:nvSpPr>
        <p:spPr/>
        <p:txBody>
          <a:bodyPr/>
          <a:lstStyle/>
          <a:p>
            <a:fld id="{5D7C59D2-086E-449F-A387-606896DAD64D}" type="slidenum">
              <a:rPr lang="en-IN" smtClean="0"/>
              <a:pPr/>
              <a:t>61</a:t>
            </a:fld>
            <a:endParaRPr lang="en-I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mtClean="0"/>
              <a:t>35</a:t>
            </a:r>
            <a:endParaRPr lang="en-IN" dirty="0"/>
          </a:p>
        </p:txBody>
      </p:sp>
      <p:sp>
        <p:nvSpPr>
          <p:cNvPr id="4" name="Slide Number Placeholder 3"/>
          <p:cNvSpPr>
            <a:spLocks noGrp="1"/>
          </p:cNvSpPr>
          <p:nvPr>
            <p:ph type="sldNum" sz="quarter" idx="10"/>
          </p:nvPr>
        </p:nvSpPr>
        <p:spPr/>
        <p:txBody>
          <a:bodyPr/>
          <a:lstStyle/>
          <a:p>
            <a:fld id="{5D7C59D2-086E-449F-A387-606896DAD64D}" type="slidenum">
              <a:rPr lang="en-IN" smtClean="0"/>
              <a:pPr/>
              <a:t>62</a:t>
            </a:fld>
            <a:endParaRPr lang="en-I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mtClean="0"/>
              <a:t>35</a:t>
            </a:r>
            <a:endParaRPr lang="en-IN" dirty="0"/>
          </a:p>
        </p:txBody>
      </p:sp>
      <p:sp>
        <p:nvSpPr>
          <p:cNvPr id="4" name="Slide Number Placeholder 3"/>
          <p:cNvSpPr>
            <a:spLocks noGrp="1"/>
          </p:cNvSpPr>
          <p:nvPr>
            <p:ph type="sldNum" sz="quarter" idx="10"/>
          </p:nvPr>
        </p:nvSpPr>
        <p:spPr/>
        <p:txBody>
          <a:bodyPr/>
          <a:lstStyle/>
          <a:p>
            <a:fld id="{5D7C59D2-086E-449F-A387-606896DAD64D}" type="slidenum">
              <a:rPr lang="en-IN" smtClean="0"/>
              <a:pPr/>
              <a:t>63</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60"/>
          <p:cNvGrpSpPr>
            <a:grpSpLocks/>
          </p:cNvGrpSpPr>
          <p:nvPr/>
        </p:nvGrpSpPr>
        <p:grpSpPr bwMode="auto">
          <a:xfrm>
            <a:off x="-382588" y="0"/>
            <a:ext cx="9932988" cy="6858000"/>
            <a:chOff x="-382404" y="0"/>
            <a:chExt cx="9932332" cy="6858000"/>
          </a:xfrm>
        </p:grpSpPr>
        <p:grpSp>
          <p:nvGrpSpPr>
            <p:cNvPr id="5" name="Group 44"/>
            <p:cNvGrpSpPr>
              <a:grpSpLocks/>
            </p:cNvGrpSpPr>
            <p:nvPr/>
          </p:nvGrpSpPr>
          <p:grpSpPr bwMode="auto">
            <a:xfrm>
              <a:off x="159" y="0"/>
              <a:ext cx="9143396" cy="6858000"/>
              <a:chOff x="159" y="0"/>
              <a:chExt cx="9143396" cy="6858000"/>
            </a:xfrm>
          </p:grpSpPr>
          <p:grpSp>
            <p:nvGrpSpPr>
              <p:cNvPr id="28" name="Group 4"/>
              <p:cNvGrpSpPr>
                <a:grpSpLocks/>
              </p:cNvGrpSpPr>
              <p:nvPr/>
            </p:nvGrpSpPr>
            <p:grpSpPr bwMode="auto">
              <a:xfrm>
                <a:off x="159" y="0"/>
                <a:ext cx="2514434" cy="6858000"/>
                <a:chOff x="159" y="0"/>
                <a:chExt cx="2514434" cy="6858000"/>
              </a:xfrm>
            </p:grpSpPr>
            <p:sp>
              <p:nvSpPr>
                <p:cNvPr id="40" name="Rectangle 39"/>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1"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29" name="Group 5"/>
              <p:cNvGrpSpPr>
                <a:grpSpLocks/>
              </p:cNvGrpSpPr>
              <p:nvPr/>
            </p:nvGrpSpPr>
            <p:grpSpPr bwMode="auto">
              <a:xfrm>
                <a:off x="422406" y="0"/>
                <a:ext cx="2514434" cy="6858000"/>
                <a:chOff x="-504" y="0"/>
                <a:chExt cx="2514434" cy="6858000"/>
              </a:xfrm>
            </p:grpSpPr>
            <p:sp>
              <p:nvSpPr>
                <p:cNvPr id="37" name="Rectangle 36"/>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8" name="Rectangle 37"/>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Rectangle 38"/>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0" name="Group 9"/>
              <p:cNvGrpSpPr>
                <a:grpSpLocks/>
              </p:cNvGrpSpPr>
              <p:nvPr/>
            </p:nvGrpSpPr>
            <p:grpSpPr bwMode="auto">
              <a:xfrm rot="10800000">
                <a:off x="6629121" y="0"/>
                <a:ext cx="2514434" cy="6858000"/>
                <a:chOff x="445" y="0"/>
                <a:chExt cx="2514434" cy="6858000"/>
              </a:xfrm>
            </p:grpSpPr>
            <p:sp>
              <p:nvSpPr>
                <p:cNvPr id="34" name="Rectangle 33"/>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5" name="Rectangle 34"/>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ectangle 35"/>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31" name="Rectangle 30"/>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 name="Rectangle 31"/>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ectangle 32"/>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6" name="Freeform 5"/>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7" name="Freeform 6"/>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8" name="Freeform 7"/>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9" name="Freeform 8"/>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0" name="Freeform 9"/>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1" name="Hexagon 10"/>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Hexagon 11"/>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Hexagon 12"/>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Hexagon 13"/>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Hexagon 14"/>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Freeform 15"/>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Hexagon 16"/>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Hexagon 17"/>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Hexagon 18"/>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Hexagon 19"/>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Hexagon 20"/>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Hexagon 21"/>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Hexagon 22"/>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Hexagon 23"/>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Hexagon 24"/>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Freeform 25"/>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 name="Freeform 26"/>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3" name="Rectangle 42"/>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4" name="Rectangle 43"/>
          <p:cNvSpPr/>
          <p:nvPr/>
        </p:nvSpPr>
        <p:spPr>
          <a:xfrm>
            <a:off x="4649788" y="-22225"/>
            <a:ext cx="3505200" cy="23129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 name="Rectangle 44"/>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6" name="Rectangle 45"/>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7" name="Date Placeholder 3"/>
          <p:cNvSpPr>
            <a:spLocks noGrp="1"/>
          </p:cNvSpPr>
          <p:nvPr>
            <p:ph type="dt" sz="half" idx="10"/>
          </p:nvPr>
        </p:nvSpPr>
        <p:spPr>
          <a:xfrm>
            <a:off x="4738688" y="1516063"/>
            <a:ext cx="2133600" cy="752475"/>
          </a:xfrm>
        </p:spPr>
        <p:txBody>
          <a:bodyPr anchor="b"/>
          <a:lstStyle>
            <a:lvl1pPr algn="l">
              <a:defRPr sz="2400"/>
            </a:lvl1pPr>
          </a:lstStyle>
          <a:p>
            <a:pPr>
              <a:defRPr/>
            </a:pPr>
            <a:fld id="{7D0277C5-A35C-4111-AD71-0E968B3D2B2E}" type="datetimeFigureOut">
              <a:rPr lang="en-US"/>
              <a:pPr>
                <a:defRPr/>
              </a:pPr>
              <a:t>5/29/2015</a:t>
            </a:fld>
            <a:endParaRPr lang="en-US" dirty="0"/>
          </a:p>
        </p:txBody>
      </p:sp>
      <p:sp>
        <p:nvSpPr>
          <p:cNvPr id="48" name="Footer Placeholder 4"/>
          <p:cNvSpPr>
            <a:spLocks noGrp="1"/>
          </p:cNvSpPr>
          <p:nvPr>
            <p:ph type="ftr" sz="quarter" idx="11"/>
          </p:nvPr>
        </p:nvSpPr>
        <p:spPr>
          <a:xfrm>
            <a:off x="5303838" y="5719763"/>
            <a:ext cx="2830512" cy="365125"/>
          </a:xfrm>
        </p:spPr>
        <p:txBody>
          <a:bodyPr>
            <a:normAutofit/>
          </a:bodyPr>
          <a:lstStyle>
            <a:lvl1pPr>
              <a:defRPr>
                <a:solidFill>
                  <a:schemeClr val="accent1"/>
                </a:solidFill>
              </a:defRPr>
            </a:lvl1pPr>
          </a:lstStyle>
          <a:p>
            <a:pPr>
              <a:defRPr/>
            </a:pPr>
            <a:endParaRPr lang="en-US"/>
          </a:p>
        </p:txBody>
      </p:sp>
      <p:sp>
        <p:nvSpPr>
          <p:cNvPr id="49" name="Slide Number Placeholder 5"/>
          <p:cNvSpPr>
            <a:spLocks noGrp="1"/>
          </p:cNvSpPr>
          <p:nvPr>
            <p:ph type="sldNum" sz="quarter" idx="12"/>
          </p:nvPr>
        </p:nvSpPr>
        <p:spPr>
          <a:xfrm>
            <a:off x="4649788" y="5719763"/>
            <a:ext cx="642937" cy="365125"/>
          </a:xfrm>
        </p:spPr>
        <p:txBody>
          <a:bodyPr/>
          <a:lstStyle>
            <a:lvl1pPr>
              <a:defRPr>
                <a:solidFill>
                  <a:schemeClr val="accent1"/>
                </a:solidFill>
              </a:defRPr>
            </a:lvl1pPr>
          </a:lstStyle>
          <a:p>
            <a:pPr>
              <a:defRPr/>
            </a:pPr>
            <a:fld id="{3B4D7D31-D252-4CF6-B798-404BCA57F6F7}"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E4E8087-A7A1-454A-8862-02F74254A307}" type="datetimeFigureOut">
              <a:rPr lang="en-US"/>
              <a:pPr>
                <a:defRPr/>
              </a:pPr>
              <a:t>5/29/2015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459EA30-5CB9-4749-9CFC-C183D8BC2CA4}"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61A3116-EBDA-4A35-838D-6ACB9EBB8C69}" type="datetimeFigureOut">
              <a:rPr lang="en-US"/>
              <a:pPr>
                <a:defRPr/>
              </a:pPr>
              <a:t>5/29/2015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69FCF90-5044-4CC7-B592-67D91341546C}"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F3D643C-EC4D-4723-951A-8D0878A5044E}" type="datetimeFigureOut">
              <a:rPr lang="en-US"/>
              <a:pPr>
                <a:defRPr/>
              </a:pPr>
              <a:t>5/29/2015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B1FD1D-AF4D-4599-99C5-BB938785D606}"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B9FA61D-D59C-4C51-A42E-DF599E241B47}" type="datetimeFigureOut">
              <a:rPr lang="en-US"/>
              <a:pPr>
                <a:defRPr/>
              </a:pPr>
              <a:t>5/29/2015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C8663E6-5F59-402D-9CDA-42A9E483D234}"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5"/>
          </p:nvPr>
        </p:nvSpPr>
        <p:spPr/>
        <p:txBody>
          <a:bodyPr/>
          <a:lstStyle>
            <a:lvl1pPr>
              <a:defRPr/>
            </a:lvl1pPr>
          </a:lstStyle>
          <a:p>
            <a:pPr>
              <a:defRPr/>
            </a:pPr>
            <a:fld id="{D08F388B-E34C-41DC-B9A8-32439FE230F1}" type="datetimeFigureOut">
              <a:rPr lang="en-US"/>
              <a:pPr>
                <a:defRPr/>
              </a:pPr>
              <a:t>5/29/2015</a:t>
            </a:fld>
            <a:endParaRPr lang="en-US" dirty="0"/>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pPr>
              <a:defRPr/>
            </a:pPr>
            <a:fld id="{E8FF7932-1AA8-4EB6-A956-AF8A06A8DAF9}"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E6850876-AEB3-46EF-8AD7-977AC01698D4}" type="datetimeFigureOut">
              <a:rPr lang="en-US"/>
              <a:pPr>
                <a:defRPr/>
              </a:pPr>
              <a:t>5/29/2015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3577796-71D0-4F16-882F-9400FFAEF639}"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7229C0F-AA29-46E8-A361-71CCC4D6A54E}" type="datetimeFigureOut">
              <a:rPr lang="en-US"/>
              <a:pPr>
                <a:defRPr/>
              </a:pPr>
              <a:t>5/29/2015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5C90BA5-19A1-4F05-B699-BC9DB470B4F9}"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2342EE-7C3F-45FD-960F-20328A61DE07}" type="datetimeFigureOut">
              <a:rPr lang="en-US"/>
              <a:pPr>
                <a:defRPr/>
              </a:pPr>
              <a:t>5/29/2015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FACD6EB-2E22-4662-A879-50EECD2F976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5" name="Group 60"/>
          <p:cNvGrpSpPr>
            <a:grpSpLocks/>
          </p:cNvGrpSpPr>
          <p:nvPr/>
        </p:nvGrpSpPr>
        <p:grpSpPr bwMode="auto">
          <a:xfrm>
            <a:off x="-382588" y="0"/>
            <a:ext cx="9932988" cy="6858000"/>
            <a:chOff x="-382404" y="0"/>
            <a:chExt cx="9932332" cy="6858000"/>
          </a:xfrm>
        </p:grpSpPr>
        <p:grpSp>
          <p:nvGrpSpPr>
            <p:cNvPr id="6" name="Group 61"/>
            <p:cNvGrpSpPr>
              <a:grpSpLocks/>
            </p:cNvGrpSpPr>
            <p:nvPr/>
          </p:nvGrpSpPr>
          <p:grpSpPr bwMode="auto">
            <a:xfrm>
              <a:off x="159" y="0"/>
              <a:ext cx="9143396" cy="6858000"/>
              <a:chOff x="159" y="0"/>
              <a:chExt cx="9143396" cy="6858000"/>
            </a:xfrm>
          </p:grpSpPr>
          <p:grpSp>
            <p:nvGrpSpPr>
              <p:cNvPr id="29" name="Group 4"/>
              <p:cNvGrpSpPr>
                <a:grpSpLocks/>
              </p:cNvGrpSpPr>
              <p:nvPr/>
            </p:nvGrpSpPr>
            <p:grpSpPr bwMode="auto">
              <a:xfrm>
                <a:off x="159" y="0"/>
                <a:ext cx="2514434" cy="6858000"/>
                <a:chOff x="159" y="0"/>
                <a:chExt cx="2514434" cy="6858000"/>
              </a:xfrm>
            </p:grpSpPr>
            <p:sp>
              <p:nvSpPr>
                <p:cNvPr id="41" name="Rectangle 40"/>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0" name="Group 5"/>
              <p:cNvGrpSpPr>
                <a:grpSpLocks/>
              </p:cNvGrpSpPr>
              <p:nvPr/>
            </p:nvGrpSpPr>
            <p:grpSpPr bwMode="auto">
              <a:xfrm>
                <a:off x="422406" y="0"/>
                <a:ext cx="2514434" cy="6858000"/>
                <a:chOff x="-504" y="0"/>
                <a:chExt cx="2514434" cy="6858000"/>
              </a:xfrm>
            </p:grpSpPr>
            <p:sp>
              <p:nvSpPr>
                <p:cNvPr id="38" name="Rectangle 37"/>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Rectangle 38"/>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Rectangle 39"/>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1" name="Group 9"/>
              <p:cNvGrpSpPr>
                <a:grpSpLocks/>
              </p:cNvGrpSpPr>
              <p:nvPr/>
            </p:nvGrpSpPr>
            <p:grpSpPr bwMode="auto">
              <a:xfrm rot="10800000">
                <a:off x="6629121" y="0"/>
                <a:ext cx="2514434" cy="6858000"/>
                <a:chOff x="445" y="0"/>
                <a:chExt cx="2514434" cy="6858000"/>
              </a:xfrm>
            </p:grpSpPr>
            <p:sp>
              <p:nvSpPr>
                <p:cNvPr id="35" name="Rectangle 34"/>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ectangle 35"/>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Rectangle 36"/>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32" name="Rectangle 31"/>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ectangle 32"/>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 name="Rectangle 33"/>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7" name="Freeform 6"/>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8" name="Freeform 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9" name="Freeform 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0" name="Freeform 9"/>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1" name="Freeform 10"/>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2" name="Hexagon 11"/>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Hexagon 12"/>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Hexagon 13"/>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Hexagon 14"/>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Hexagon 15"/>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Freeform 16"/>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Hexagon 17"/>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Hexagon 18"/>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Hexagon 19"/>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Hexagon 20"/>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Hexagon 21"/>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Hexagon 22"/>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Hexagon 23"/>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Hexagon 24"/>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Hexagon 25"/>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 name="Freeform 26"/>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 name="Freeform 27"/>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4" name="Rectangle 43"/>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 name="Rectangle 44"/>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6" name="Rectangle 45"/>
          <p:cNvSpPr/>
          <p:nvPr/>
        </p:nvSpPr>
        <p:spPr>
          <a:xfrm>
            <a:off x="904875" y="601663"/>
            <a:ext cx="3562350" cy="564832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7" name="Rectangle 46"/>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739833" y="2657434"/>
            <a:ext cx="3304572" cy="1463153"/>
          </a:xfrm>
        </p:spPr>
        <p:txBody>
          <a:bodyPr>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8" name="Date Placeholder 4"/>
          <p:cNvSpPr>
            <a:spLocks noGrp="1"/>
          </p:cNvSpPr>
          <p:nvPr>
            <p:ph type="dt" sz="half" idx="10"/>
          </p:nvPr>
        </p:nvSpPr>
        <p:spPr/>
        <p:txBody>
          <a:bodyPr/>
          <a:lstStyle>
            <a:lvl1pPr>
              <a:defRPr/>
            </a:lvl1pPr>
          </a:lstStyle>
          <a:p>
            <a:pPr>
              <a:defRPr/>
            </a:pPr>
            <a:fld id="{A44D7F38-B41E-4B0D-979F-EAE361200D88}" type="datetimeFigureOut">
              <a:rPr lang="en-US"/>
              <a:pPr>
                <a:defRPr/>
              </a:pPr>
              <a:t>5/29/2015</a:t>
            </a:fld>
            <a:endParaRPr lang="en-US" dirty="0"/>
          </a:p>
        </p:txBody>
      </p:sp>
      <p:sp>
        <p:nvSpPr>
          <p:cNvPr id="49" name="Slide Number Placeholder 6"/>
          <p:cNvSpPr>
            <a:spLocks noGrp="1"/>
          </p:cNvSpPr>
          <p:nvPr>
            <p:ph type="sldNum" sz="quarter" idx="11"/>
          </p:nvPr>
        </p:nvSpPr>
        <p:spPr/>
        <p:txBody>
          <a:bodyPr/>
          <a:lstStyle>
            <a:lvl1pPr>
              <a:defRPr/>
            </a:lvl1pPr>
          </a:lstStyle>
          <a:p>
            <a:pPr>
              <a:defRPr/>
            </a:pPr>
            <a:fld id="{E929E22D-0870-4C81-970A-E54AD77B6181}" type="slidenum">
              <a:rPr lang="en-US"/>
              <a:pPr>
                <a:defRPr/>
              </a:pPr>
              <a:t>‹#›</a:t>
            </a:fld>
            <a:endParaRPr lang="en-US" dirty="0"/>
          </a:p>
        </p:txBody>
      </p:sp>
      <p:sp>
        <p:nvSpPr>
          <p:cNvPr id="50" name="Footer Placeholder 5"/>
          <p:cNvSpPr>
            <a:spLocks noGrp="1"/>
          </p:cNvSpPr>
          <p:nvPr>
            <p:ph type="ftr" sz="quarter" idx="12"/>
          </p:nvPr>
        </p:nvSpPr>
        <p:spPr>
          <a:xfrm>
            <a:off x="4641850" y="5724525"/>
            <a:ext cx="3492500" cy="365125"/>
          </a:xfrm>
        </p:spPr>
        <p:txBody>
          <a:bodyPr>
            <a:normAutofit/>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5" name="Group 60"/>
          <p:cNvGrpSpPr>
            <a:grpSpLocks/>
          </p:cNvGrpSpPr>
          <p:nvPr/>
        </p:nvGrpSpPr>
        <p:grpSpPr bwMode="auto">
          <a:xfrm>
            <a:off x="-382588" y="0"/>
            <a:ext cx="9932988" cy="6858000"/>
            <a:chOff x="-382404" y="0"/>
            <a:chExt cx="9932332" cy="6858000"/>
          </a:xfrm>
        </p:grpSpPr>
        <p:grpSp>
          <p:nvGrpSpPr>
            <p:cNvPr id="6" name="Group 61"/>
            <p:cNvGrpSpPr>
              <a:grpSpLocks/>
            </p:cNvGrpSpPr>
            <p:nvPr/>
          </p:nvGrpSpPr>
          <p:grpSpPr bwMode="auto">
            <a:xfrm>
              <a:off x="159" y="0"/>
              <a:ext cx="9143396" cy="6858000"/>
              <a:chOff x="159" y="0"/>
              <a:chExt cx="9143396" cy="6858000"/>
            </a:xfrm>
          </p:grpSpPr>
          <p:grpSp>
            <p:nvGrpSpPr>
              <p:cNvPr id="29" name="Group 4"/>
              <p:cNvGrpSpPr>
                <a:grpSpLocks/>
              </p:cNvGrpSpPr>
              <p:nvPr/>
            </p:nvGrpSpPr>
            <p:grpSpPr bwMode="auto">
              <a:xfrm>
                <a:off x="159" y="0"/>
                <a:ext cx="2514434" cy="6858000"/>
                <a:chOff x="159" y="0"/>
                <a:chExt cx="2514434" cy="6858000"/>
              </a:xfrm>
            </p:grpSpPr>
            <p:sp>
              <p:nvSpPr>
                <p:cNvPr id="41" name="Rectangle 40"/>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0" name="Group 5"/>
              <p:cNvGrpSpPr>
                <a:grpSpLocks/>
              </p:cNvGrpSpPr>
              <p:nvPr/>
            </p:nvGrpSpPr>
            <p:grpSpPr bwMode="auto">
              <a:xfrm>
                <a:off x="422406" y="0"/>
                <a:ext cx="2514434" cy="6858000"/>
                <a:chOff x="-504" y="0"/>
                <a:chExt cx="2514434" cy="6858000"/>
              </a:xfrm>
            </p:grpSpPr>
            <p:sp>
              <p:nvSpPr>
                <p:cNvPr id="38" name="Rectangle 37"/>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Rectangle 38"/>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Rectangle 39"/>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1" name="Group 9"/>
              <p:cNvGrpSpPr>
                <a:grpSpLocks/>
              </p:cNvGrpSpPr>
              <p:nvPr/>
            </p:nvGrpSpPr>
            <p:grpSpPr bwMode="auto">
              <a:xfrm rot="10800000">
                <a:off x="6629121" y="0"/>
                <a:ext cx="2514434" cy="6858000"/>
                <a:chOff x="445" y="0"/>
                <a:chExt cx="2514434" cy="6858000"/>
              </a:xfrm>
            </p:grpSpPr>
            <p:sp>
              <p:nvSpPr>
                <p:cNvPr id="35" name="Rectangle 34"/>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ectangle 35"/>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Rectangle 36"/>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32" name="Rectangle 31"/>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ectangle 32"/>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 name="Rectangle 33"/>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7" name="Freeform 6"/>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8" name="Freeform 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9" name="Freeform 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0" name="Freeform 9"/>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1" name="Freeform 10"/>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2" name="Hexagon 11"/>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Hexagon 12"/>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Hexagon 13"/>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Hexagon 14"/>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Hexagon 15"/>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Freeform 16"/>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Hexagon 17"/>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Hexagon 18"/>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Hexagon 19"/>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Hexagon 20"/>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Hexagon 21"/>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Hexagon 22"/>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Hexagon 23"/>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Hexagon 24"/>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Hexagon 25"/>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 name="Freeform 26"/>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 name="Freeform 27"/>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4" name="Rectangle 43"/>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 name="Rectangle 44"/>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6" name="Rectangle 45"/>
          <p:cNvSpPr/>
          <p:nvPr/>
        </p:nvSpPr>
        <p:spPr>
          <a:xfrm>
            <a:off x="904875" y="601663"/>
            <a:ext cx="3562350" cy="564832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7" name="Rectangle 46"/>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4734424" y="2660904"/>
            <a:ext cx="3300984" cy="1463040"/>
          </a:xfrm>
        </p:spPr>
        <p:txBody>
          <a:bodyPr>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rtlCol="0">
            <a:normAutofit/>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8" name="Date Placeholder 4"/>
          <p:cNvSpPr>
            <a:spLocks noGrp="1"/>
          </p:cNvSpPr>
          <p:nvPr>
            <p:ph type="dt" sz="half" idx="10"/>
          </p:nvPr>
        </p:nvSpPr>
        <p:spPr/>
        <p:txBody>
          <a:bodyPr/>
          <a:lstStyle>
            <a:lvl1pPr>
              <a:defRPr/>
            </a:lvl1pPr>
          </a:lstStyle>
          <a:p>
            <a:pPr>
              <a:defRPr/>
            </a:pPr>
            <a:fld id="{B9B38CEE-95CB-4D74-824A-31906300F00D}" type="datetimeFigureOut">
              <a:rPr lang="en-US"/>
              <a:pPr>
                <a:defRPr/>
              </a:pPr>
              <a:t>5/29/2015</a:t>
            </a:fld>
            <a:endParaRPr lang="en-US" dirty="0"/>
          </a:p>
        </p:txBody>
      </p:sp>
      <p:sp>
        <p:nvSpPr>
          <p:cNvPr id="49" name="Footer Placeholder 5"/>
          <p:cNvSpPr>
            <a:spLocks noGrp="1"/>
          </p:cNvSpPr>
          <p:nvPr>
            <p:ph type="ftr" sz="quarter" idx="11"/>
          </p:nvPr>
        </p:nvSpPr>
        <p:spPr>
          <a:xfrm>
            <a:off x="4641850" y="5724525"/>
            <a:ext cx="3492500" cy="365125"/>
          </a:xfrm>
        </p:spPr>
        <p:txBody>
          <a:bodyPr>
            <a:normAutofit/>
          </a:bodyPr>
          <a:lstStyle>
            <a:lvl1pPr>
              <a:defRPr/>
            </a:lvl1pPr>
          </a:lstStyle>
          <a:p>
            <a:pPr>
              <a:defRPr/>
            </a:pPr>
            <a:endParaRPr lang="en-US"/>
          </a:p>
        </p:txBody>
      </p:sp>
      <p:sp>
        <p:nvSpPr>
          <p:cNvPr id="50" name="Slide Number Placeholder 6"/>
          <p:cNvSpPr>
            <a:spLocks noGrp="1"/>
          </p:cNvSpPr>
          <p:nvPr>
            <p:ph type="sldNum" sz="quarter" idx="12"/>
          </p:nvPr>
        </p:nvSpPr>
        <p:spPr/>
        <p:txBody>
          <a:bodyPr/>
          <a:lstStyle>
            <a:lvl1pPr>
              <a:defRPr/>
            </a:lvl1pPr>
          </a:lstStyle>
          <a:p>
            <a:pPr>
              <a:defRPr/>
            </a:pPr>
            <a:fld id="{617A3E4F-86ED-46DC-B0AC-D7BCC149BF24}"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C7EAF2"/>
            </a:gs>
            <a:gs pos="62000">
              <a:srgbClr val="8AABB2"/>
            </a:gs>
            <a:gs pos="100000">
              <a:srgbClr val="76989F"/>
            </a:gs>
          </a:gsLst>
          <a:lin ang="5400000"/>
        </a:gradFill>
        <a:effectLst/>
      </p:bgPr>
    </p:bg>
    <p:spTree>
      <p:nvGrpSpPr>
        <p:cNvPr id="1" name=""/>
        <p:cNvGrpSpPr/>
        <p:nvPr/>
      </p:nvGrpSpPr>
      <p:grpSpPr>
        <a:xfrm>
          <a:off x="0" y="0"/>
          <a:ext cx="0" cy="0"/>
          <a:chOff x="0" y="0"/>
          <a:chExt cx="0" cy="0"/>
        </a:xfrm>
      </p:grpSpPr>
      <p:grpSp>
        <p:nvGrpSpPr>
          <p:cNvPr id="1026" name="Group 41"/>
          <p:cNvGrpSpPr>
            <a:grpSpLocks/>
          </p:cNvGrpSpPr>
          <p:nvPr/>
        </p:nvGrpSpPr>
        <p:grpSpPr bwMode="auto">
          <a:xfrm>
            <a:off x="-304800" y="0"/>
            <a:ext cx="9932988" cy="6858000"/>
            <a:chOff x="-382404" y="0"/>
            <a:chExt cx="9932332" cy="6858000"/>
          </a:xfrm>
        </p:grpSpPr>
        <p:grpSp>
          <p:nvGrpSpPr>
            <p:cNvPr id="1035" name="Group 44"/>
            <p:cNvGrpSpPr>
              <a:grpSpLocks/>
            </p:cNvGrpSpPr>
            <p:nvPr/>
          </p:nvGrpSpPr>
          <p:grpSpPr bwMode="auto">
            <a:xfrm>
              <a:off x="0" y="0"/>
              <a:ext cx="9144000" cy="6858000"/>
              <a:chOff x="0" y="0"/>
              <a:chExt cx="9144000" cy="6858000"/>
            </a:xfrm>
          </p:grpSpPr>
          <p:grpSp>
            <p:nvGrpSpPr>
              <p:cNvPr id="1058" name="Group 4"/>
              <p:cNvGrpSpPr>
                <a:grpSpLocks/>
              </p:cNvGrpSpPr>
              <p:nvPr/>
            </p:nvGrpSpPr>
            <p:grpSpPr bwMode="auto">
              <a:xfrm>
                <a:off x="0" y="0"/>
                <a:ext cx="2514600" cy="6858000"/>
                <a:chOff x="0" y="0"/>
                <a:chExt cx="2514600" cy="6858000"/>
              </a:xfrm>
            </p:grpSpPr>
            <p:sp>
              <p:nvSpPr>
                <p:cNvPr id="113" name="Rectangle 112"/>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4"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5"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1059" name="Group 5"/>
              <p:cNvGrpSpPr>
                <a:grpSpLocks/>
              </p:cNvGrpSpPr>
              <p:nvPr/>
            </p:nvGrpSpPr>
            <p:grpSpPr bwMode="auto">
              <a:xfrm>
                <a:off x="422910" y="0"/>
                <a:ext cx="2514600" cy="6858000"/>
                <a:chOff x="0" y="0"/>
                <a:chExt cx="2514600" cy="6858000"/>
              </a:xfrm>
            </p:grpSpPr>
            <p:sp>
              <p:nvSpPr>
                <p:cNvPr id="110" name="Rectangle 109"/>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1" name="Rectangle 110"/>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2" name="Rectangle 111"/>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1060" name="Group 9"/>
              <p:cNvGrpSpPr>
                <a:grpSpLocks/>
              </p:cNvGrpSpPr>
              <p:nvPr/>
            </p:nvGrpSpPr>
            <p:grpSpPr bwMode="auto">
              <a:xfrm rot="10800000">
                <a:off x="6629400" y="0"/>
                <a:ext cx="2514600" cy="6858000"/>
                <a:chOff x="0" y="0"/>
                <a:chExt cx="2514600" cy="6858000"/>
              </a:xfrm>
            </p:grpSpPr>
            <p:sp>
              <p:nvSpPr>
                <p:cNvPr id="107" name="Rectangle 106"/>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8" name="Rectangle 107"/>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9" name="Rectangle 108"/>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104" name="Rectangle 103"/>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5" name="Rectangle 104"/>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6" name="Rectangle 105"/>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4" name="Freeform 43"/>
            <p:cNvSpPr/>
            <p:nvPr/>
          </p:nvSpPr>
          <p:spPr>
            <a:xfrm>
              <a:off x="-12540" y="5035550"/>
              <a:ext cx="9144983"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5" name="Freeform 44"/>
            <p:cNvSpPr/>
            <p:nvPr/>
          </p:nvSpPr>
          <p:spPr>
            <a:xfrm>
              <a:off x="-12540" y="3467100"/>
              <a:ext cx="9144983"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6" name="Freeform 45"/>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7" name="Freeform 46"/>
            <p:cNvSpPr/>
            <p:nvPr/>
          </p:nvSpPr>
          <p:spPr>
            <a:xfrm>
              <a:off x="-12540" y="5284788"/>
              <a:ext cx="9144983"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9" name="Freeform 48"/>
            <p:cNvSpPr/>
            <p:nvPr/>
          </p:nvSpPr>
          <p:spPr>
            <a:xfrm>
              <a:off x="2136793" y="5132388"/>
              <a:ext cx="6982951"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50" name="Hexagon 49"/>
            <p:cNvSpPr/>
            <p:nvPr/>
          </p:nvSpPr>
          <p:spPr>
            <a:xfrm rot="1800000">
              <a:off x="2995573" y="2859088"/>
              <a:ext cx="1601682"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1" name="Hexagon 50"/>
            <p:cNvSpPr/>
            <p:nvPr/>
          </p:nvSpPr>
          <p:spPr>
            <a:xfrm rot="1800000">
              <a:off x="3719425"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2" name="Hexagon 51"/>
            <p:cNvSpPr/>
            <p:nvPr/>
          </p:nvSpPr>
          <p:spPr>
            <a:xfrm rot="1800000">
              <a:off x="3728949" y="15922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3" name="Hexagon 52"/>
            <p:cNvSpPr/>
            <p:nvPr/>
          </p:nvSpPr>
          <p:spPr>
            <a:xfrm rot="1800000">
              <a:off x="2976524" y="325438"/>
              <a:ext cx="1601682"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4" name="Hexagon 53"/>
            <p:cNvSpPr/>
            <p:nvPr/>
          </p:nvSpPr>
          <p:spPr>
            <a:xfrm rot="1800000">
              <a:off x="4462326" y="5383213"/>
              <a:ext cx="1601682"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5" name="Freeform 54"/>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6" name="Hexagon 55"/>
            <p:cNvSpPr/>
            <p:nvPr/>
          </p:nvSpPr>
          <p:spPr>
            <a:xfrm rot="1800000">
              <a:off x="23969" y="540226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7" name="Hexagon 56"/>
            <p:cNvSpPr/>
            <p:nvPr/>
          </p:nvSpPr>
          <p:spPr>
            <a:xfrm rot="1800000">
              <a:off x="52542" y="28495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8" name="Hexagon 57"/>
            <p:cNvSpPr/>
            <p:nvPr/>
          </p:nvSpPr>
          <p:spPr>
            <a:xfrm rot="1800000">
              <a:off x="776394"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9" name="Hexagon 58"/>
            <p:cNvSpPr/>
            <p:nvPr/>
          </p:nvSpPr>
          <p:spPr>
            <a:xfrm rot="1800000">
              <a:off x="1509771" y="54117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0" name="Hexagon 59"/>
            <p:cNvSpPr/>
            <p:nvPr/>
          </p:nvSpPr>
          <p:spPr>
            <a:xfrm rot="1800000">
              <a:off x="1528820" y="2859088"/>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5" name="Hexagon 94"/>
            <p:cNvSpPr/>
            <p:nvPr/>
          </p:nvSpPr>
          <p:spPr>
            <a:xfrm rot="1800000">
              <a:off x="795443" y="15636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6" name="Hexagon 95"/>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7" name="Hexagon 96"/>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8" name="Hexagon 97"/>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9" name="Freeform 98"/>
            <p:cNvSpPr/>
            <p:nvPr/>
          </p:nvSpPr>
          <p:spPr>
            <a:xfrm rot="1800000">
              <a:off x="8306997" y="4056063"/>
              <a:ext cx="1242931"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0" name="Freeform 99"/>
            <p:cNvSpPr/>
            <p:nvPr/>
          </p:nvSpPr>
          <p:spPr>
            <a:xfrm rot="1800000">
              <a:off x="8306997"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66" name="Rectangle 65"/>
          <p:cNvSpPr/>
          <p:nvPr/>
        </p:nvSpPr>
        <p:spPr>
          <a:xfrm>
            <a:off x="457200" y="333375"/>
            <a:ext cx="8229600" cy="618648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0" name="Rectangle 69"/>
          <p:cNvSpPr/>
          <p:nvPr/>
        </p:nvSpPr>
        <p:spPr>
          <a:xfrm>
            <a:off x="4560888" y="-22225"/>
            <a:ext cx="3679825" cy="700088"/>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1" name="Rectangle 70"/>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30" name="Title Placeholder 1"/>
          <p:cNvSpPr>
            <a:spLocks noGrp="1"/>
          </p:cNvSpPr>
          <p:nvPr>
            <p:ph type="title"/>
          </p:nvPr>
        </p:nvSpPr>
        <p:spPr bwMode="auto">
          <a:xfrm>
            <a:off x="1042988" y="1027113"/>
            <a:ext cx="7024687"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1" name="Text Placeholder 2"/>
          <p:cNvSpPr>
            <a:spLocks noGrp="1"/>
          </p:cNvSpPr>
          <p:nvPr>
            <p:ph type="body" idx="1"/>
          </p:nvPr>
        </p:nvSpPr>
        <p:spPr bwMode="auto">
          <a:xfrm>
            <a:off x="1042988" y="2324100"/>
            <a:ext cx="6777037" cy="3508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997575" y="223838"/>
            <a:ext cx="2133600" cy="365125"/>
          </a:xfrm>
          <a:prstGeom prst="rect">
            <a:avLst/>
          </a:prstGeom>
        </p:spPr>
        <p:txBody>
          <a:bodyPr vert="horz" lIns="91440" tIns="45720" rIns="91440" bIns="45720" rtlCol="0" anchor="ctr"/>
          <a:lstStyle>
            <a:lvl1pPr algn="r">
              <a:defRPr sz="1200">
                <a:solidFill>
                  <a:srgbClr val="FEFEFE"/>
                </a:solidFill>
                <a:cs typeface="Arial" charset="0"/>
              </a:defRPr>
            </a:lvl1pPr>
          </a:lstStyle>
          <a:p>
            <a:pPr>
              <a:defRPr/>
            </a:pPr>
            <a:fld id="{F0E0FBF4-8DE6-4882-95E8-F4B94F862F09}" type="datetimeFigureOut">
              <a:rPr lang="en-US"/>
              <a:pPr>
                <a:defRPr/>
              </a:pPr>
              <a:t>5/29/2015</a:t>
            </a:fld>
            <a:endParaRPr lang="en-US" dirty="0"/>
          </a:p>
        </p:txBody>
      </p:sp>
      <p:sp>
        <p:nvSpPr>
          <p:cNvPr id="5" name="Footer Placeholder 4"/>
          <p:cNvSpPr>
            <a:spLocks noGrp="1"/>
          </p:cNvSpPr>
          <p:nvPr>
            <p:ph type="ftr" sz="quarter" idx="3"/>
          </p:nvPr>
        </p:nvSpPr>
        <p:spPr>
          <a:xfrm>
            <a:off x="4641850" y="5851525"/>
            <a:ext cx="3502025" cy="365125"/>
          </a:xfrm>
          <a:prstGeom prst="rect">
            <a:avLst/>
          </a:prstGeom>
        </p:spPr>
        <p:txBody>
          <a:bodyPr vert="horz" lIns="91440" tIns="45720" rIns="91440" bIns="45720" rtlCol="0" anchor="ctr"/>
          <a:lstStyle>
            <a:lvl1pPr algn="r">
              <a:defRPr sz="1200">
                <a:solidFill>
                  <a:schemeClr val="accent1"/>
                </a:solidFill>
                <a:cs typeface="Arial" charset="0"/>
              </a:defRPr>
            </a:lvl1pPr>
          </a:lstStyle>
          <a:p>
            <a:pPr>
              <a:defRPr/>
            </a:pPr>
            <a:endParaRPr lang="en-US"/>
          </a:p>
        </p:txBody>
      </p:sp>
      <p:sp>
        <p:nvSpPr>
          <p:cNvPr id="6" name="Slide Number Placeholder 5"/>
          <p:cNvSpPr>
            <a:spLocks noGrp="1"/>
          </p:cNvSpPr>
          <p:nvPr>
            <p:ph type="sldNum" sz="quarter" idx="4"/>
          </p:nvPr>
        </p:nvSpPr>
        <p:spPr>
          <a:xfrm>
            <a:off x="4649788" y="223838"/>
            <a:ext cx="1331912" cy="365125"/>
          </a:xfrm>
          <a:prstGeom prst="rect">
            <a:avLst/>
          </a:prstGeom>
        </p:spPr>
        <p:txBody>
          <a:bodyPr vert="horz" lIns="91440" tIns="45720" rIns="91440" bIns="45720" rtlCol="0" anchor="ctr"/>
          <a:lstStyle>
            <a:lvl1pPr algn="l">
              <a:defRPr sz="1200">
                <a:solidFill>
                  <a:srgbClr val="FEFEFE"/>
                </a:solidFill>
                <a:cs typeface="Arial" charset="0"/>
              </a:defRPr>
            </a:lvl1pPr>
          </a:lstStyle>
          <a:p>
            <a:pPr>
              <a:defRPr/>
            </a:pPr>
            <a:fld id="{DC7E171A-B0F9-46EC-81C7-5A0342CDF4E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62" r:id="rId1"/>
    <p:sldLayoutId id="2147484043" r:id="rId2"/>
    <p:sldLayoutId id="2147484044" r:id="rId3"/>
    <p:sldLayoutId id="2147484045" r:id="rId4"/>
    <p:sldLayoutId id="2147484046" r:id="rId5"/>
    <p:sldLayoutId id="2147484047" r:id="rId6"/>
    <p:sldLayoutId id="2147484048" r:id="rId7"/>
    <p:sldLayoutId id="2147484063" r:id="rId8"/>
    <p:sldLayoutId id="2147484064" r:id="rId9"/>
    <p:sldLayoutId id="2147484049" r:id="rId10"/>
    <p:sldLayoutId id="2147484050" r:id="rId11"/>
  </p:sldLayoutIdLst>
  <p:txStyles>
    <p:titleStyle>
      <a:lvl1pPr algn="l" rtl="0" eaLnBrk="0" fontAlgn="base" hangingPunct="0">
        <a:spcBef>
          <a:spcPct val="0"/>
        </a:spcBef>
        <a:spcAft>
          <a:spcPct val="0"/>
        </a:spcAft>
        <a:defRPr sz="4000" kern="1200">
          <a:solidFill>
            <a:schemeClr val="accent1"/>
          </a:solidFill>
          <a:latin typeface="+mj-lt"/>
          <a:ea typeface="+mj-ea"/>
          <a:cs typeface="+mj-cs"/>
        </a:defRPr>
      </a:lvl1pPr>
      <a:lvl2pPr algn="l" rtl="0" eaLnBrk="0" fontAlgn="base" hangingPunct="0">
        <a:spcBef>
          <a:spcPct val="0"/>
        </a:spcBef>
        <a:spcAft>
          <a:spcPct val="0"/>
        </a:spcAft>
        <a:defRPr sz="4000">
          <a:solidFill>
            <a:schemeClr val="accent1"/>
          </a:solidFill>
          <a:latin typeface="Century Gothic" pitchFamily="34" charset="0"/>
        </a:defRPr>
      </a:lvl2pPr>
      <a:lvl3pPr algn="l" rtl="0" eaLnBrk="0" fontAlgn="base" hangingPunct="0">
        <a:spcBef>
          <a:spcPct val="0"/>
        </a:spcBef>
        <a:spcAft>
          <a:spcPct val="0"/>
        </a:spcAft>
        <a:defRPr sz="4000">
          <a:solidFill>
            <a:schemeClr val="accent1"/>
          </a:solidFill>
          <a:latin typeface="Century Gothic" pitchFamily="34" charset="0"/>
        </a:defRPr>
      </a:lvl3pPr>
      <a:lvl4pPr algn="l" rtl="0" eaLnBrk="0" fontAlgn="base" hangingPunct="0">
        <a:spcBef>
          <a:spcPct val="0"/>
        </a:spcBef>
        <a:spcAft>
          <a:spcPct val="0"/>
        </a:spcAft>
        <a:defRPr sz="4000">
          <a:solidFill>
            <a:schemeClr val="accent1"/>
          </a:solidFill>
          <a:latin typeface="Century Gothic" pitchFamily="34" charset="0"/>
        </a:defRPr>
      </a:lvl4pPr>
      <a:lvl5pPr algn="l" rtl="0" eaLnBrk="0" fontAlgn="base" hangingPunct="0">
        <a:spcBef>
          <a:spcPct val="0"/>
        </a:spcBef>
        <a:spcAft>
          <a:spcPct val="0"/>
        </a:spcAft>
        <a:defRPr sz="4000">
          <a:solidFill>
            <a:schemeClr val="accent1"/>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3050" algn="l" rtl="0" eaLnBrk="0" fontAlgn="base" hangingPunct="0">
        <a:spcBef>
          <a:spcPct val="20000"/>
        </a:spcBef>
        <a:spcAft>
          <a:spcPct val="0"/>
        </a:spcAft>
        <a:buClr>
          <a:schemeClr val="accent1"/>
        </a:buClr>
        <a:buSzPct val="76000"/>
        <a:buFont typeface="Wingdings 2" pitchFamily="18" charset="2"/>
        <a:buChar char=""/>
        <a:defRPr sz="2400" kern="1200">
          <a:solidFill>
            <a:schemeClr val="tx2"/>
          </a:solidFill>
          <a:latin typeface="+mn-lt"/>
          <a:ea typeface="+mn-ea"/>
          <a:cs typeface="+mn-cs"/>
        </a:defRPr>
      </a:lvl1pPr>
      <a:lvl2pPr marL="639763" indent="-273050" algn="l" rtl="0" eaLnBrk="0" fontAlgn="base" hangingPunct="0">
        <a:spcBef>
          <a:spcPct val="20000"/>
        </a:spcBef>
        <a:spcAft>
          <a:spcPct val="0"/>
        </a:spcAft>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rtl="0" eaLnBrk="0" fontAlgn="base" hangingPunct="0">
        <a:spcBef>
          <a:spcPct val="20000"/>
        </a:spcBef>
        <a:spcAft>
          <a:spcPct val="0"/>
        </a:spcAft>
        <a:buClr>
          <a:schemeClr val="accent1"/>
        </a:buClr>
        <a:buSzPct val="76000"/>
        <a:buFont typeface="Wingdings 2" pitchFamily="18" charset="2"/>
        <a:buChar char=""/>
        <a:defRPr sz="2000" kern="1200">
          <a:solidFill>
            <a:schemeClr val="tx2"/>
          </a:solidFill>
          <a:latin typeface="+mn-lt"/>
          <a:ea typeface="+mn-ea"/>
          <a:cs typeface="+mn-cs"/>
        </a:defRPr>
      </a:lvl3pPr>
      <a:lvl4pPr marL="1123950" indent="-228600" algn="l" rtl="0" eaLnBrk="0" fontAlgn="base" hangingPunct="0">
        <a:spcBef>
          <a:spcPct val="20000"/>
        </a:spcBef>
        <a:spcAft>
          <a:spcPct val="0"/>
        </a:spcAft>
        <a:buClr>
          <a:schemeClr val="accent1"/>
        </a:buClr>
        <a:buSzPct val="76000"/>
        <a:buFont typeface="Wingdings 2" pitchFamily="18" charset="2"/>
        <a:buChar char=""/>
        <a:defRPr sz="2000" kern="1200">
          <a:solidFill>
            <a:schemeClr val="tx2"/>
          </a:solidFill>
          <a:latin typeface="+mn-lt"/>
          <a:ea typeface="+mn-ea"/>
          <a:cs typeface="+mn-cs"/>
        </a:defRPr>
      </a:lvl4pPr>
      <a:lvl5pPr marL="1325563" indent="-228600" algn="l" rtl="0" eaLnBrk="0" fontAlgn="base" hangingPunct="0">
        <a:spcBef>
          <a:spcPct val="20000"/>
        </a:spcBef>
        <a:spcAft>
          <a:spcPct val="0"/>
        </a:spcAft>
        <a:buClr>
          <a:schemeClr val="accent1"/>
        </a:buClr>
        <a:buSzPct val="76000"/>
        <a:buFont typeface="Wingdings 2" pitchFamily="18" charset="2"/>
        <a:buChar char=""/>
        <a:defRPr sz="1600" kern="120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59632" y="1947835"/>
            <a:ext cx="6480720" cy="1754326"/>
          </a:xfrm>
          <a:prstGeom prst="rect">
            <a:avLst/>
          </a:prstGeom>
          <a:noFill/>
          <a:ln>
            <a:solidFill>
              <a:schemeClr val="bg1"/>
            </a:solidFill>
          </a:ln>
        </p:spPr>
        <p:txBody>
          <a:bodyP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defRPr/>
            </a:pPr>
            <a:r>
              <a:rPr lang="en-US" sz="5400" b="1" cap="all" dirty="0" smtClean="0">
                <a:ln/>
                <a:solidFill>
                  <a:srgbClr val="0070C0"/>
                </a:solidFill>
                <a:effectLst>
                  <a:outerShdw blurRad="19685" dist="12700" dir="5400000" algn="tl" rotWithShape="0">
                    <a:schemeClr val="accent1">
                      <a:satMod val="130000"/>
                      <a:alpha val="60000"/>
                    </a:schemeClr>
                  </a:outerShdw>
                  <a:reflection blurRad="10000" stA="55000" endPos="48000" dist="500" dir="5400000" sy="-100000" algn="bl" rotWithShape="0"/>
                </a:effectLst>
                <a:cs typeface="Arial" charset="0"/>
              </a:rPr>
              <a:t>Dissertation</a:t>
            </a:r>
            <a:r>
              <a:rPr lang="en-US" sz="5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cs typeface="Arial" charset="0"/>
              </a:rPr>
              <a:t>       			</a:t>
            </a:r>
            <a:r>
              <a:rPr lang="en-US" sz="5400" b="1" cap="all" dirty="0" smtClean="0">
                <a:ln/>
                <a:solidFill>
                  <a:srgbClr val="0070C0"/>
                </a:solidFill>
                <a:effectLst>
                  <a:outerShdw blurRad="19685" dist="12700" dir="5400000" algn="tl" rotWithShape="0">
                    <a:schemeClr val="accent1">
                      <a:satMod val="130000"/>
                      <a:alpha val="60000"/>
                    </a:schemeClr>
                  </a:outerShdw>
                  <a:reflection blurRad="10000" stA="55000" endPos="48000" dist="500" dir="5400000" sy="-100000" algn="bl" rotWithShape="0"/>
                </a:effectLst>
                <a:cs typeface="Arial" charset="0"/>
              </a:rPr>
              <a:t>presentation</a:t>
            </a:r>
            <a:r>
              <a:rPr lang="en-US" sz="5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cs typeface="Arial" charset="0"/>
              </a:rPr>
              <a:t> </a:t>
            </a:r>
            <a:endParaRPr lang="en-IN" sz="5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cs typeface="Arial" charset="0"/>
            </a:endParaRPr>
          </a:p>
        </p:txBody>
      </p:sp>
      <p:sp>
        <p:nvSpPr>
          <p:cNvPr id="5" name="TextBox 4"/>
          <p:cNvSpPr txBox="1"/>
          <p:nvPr/>
        </p:nvSpPr>
        <p:spPr>
          <a:xfrm>
            <a:off x="4499992" y="4293096"/>
            <a:ext cx="3528392" cy="1200329"/>
          </a:xfrm>
          <a:prstGeom prst="rect">
            <a:avLst/>
          </a:prstGeom>
          <a:noFill/>
        </p:spPr>
        <p:txBody>
          <a:bodyPr wrap="square" rtlCol="0">
            <a:spAutoFit/>
          </a:bodyPr>
          <a:lstStyle/>
          <a:p>
            <a:r>
              <a:rPr lang="en-IN" b="1" dirty="0" smtClean="0"/>
              <a:t>PRESENTED   BY</a:t>
            </a:r>
          </a:p>
          <a:p>
            <a:r>
              <a:rPr lang="en-IN" dirty="0" smtClean="0"/>
              <a:t>Ms  </a:t>
            </a:r>
            <a:r>
              <a:rPr lang="en-IN" dirty="0" err="1" smtClean="0"/>
              <a:t>Gayatri</a:t>
            </a:r>
            <a:r>
              <a:rPr lang="en-IN" dirty="0" smtClean="0"/>
              <a:t>  Devi</a:t>
            </a:r>
          </a:p>
          <a:p>
            <a:r>
              <a:rPr lang="en-IN" dirty="0" smtClean="0"/>
              <a:t>Stream – Health  Management</a:t>
            </a:r>
          </a:p>
          <a:p>
            <a:r>
              <a:rPr lang="en-IN" dirty="0" smtClean="0"/>
              <a:t>Enrolment No.– PG/13/079</a:t>
            </a: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988" y="692697"/>
            <a:ext cx="7024687" cy="360039"/>
          </a:xfrm>
        </p:spPr>
        <p:txBody>
          <a:bodyPr/>
          <a:lstStyle/>
          <a:p>
            <a:r>
              <a:rPr lang="en-US"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ok Antiqua" pitchFamily="18" charset="0"/>
              </a:rPr>
              <a:t>Continues</a:t>
            </a: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ok Antiqua" pitchFamily="18" charset="0"/>
              </a:rPr>
              <a:t>…</a:t>
            </a:r>
            <a:endParaRPr lang="en-IN" dirty="0"/>
          </a:p>
        </p:txBody>
      </p:sp>
      <p:sp>
        <p:nvSpPr>
          <p:cNvPr id="4" name="TextBox 3"/>
          <p:cNvSpPr txBox="1"/>
          <p:nvPr/>
        </p:nvSpPr>
        <p:spPr>
          <a:xfrm>
            <a:off x="467544" y="1124744"/>
            <a:ext cx="7776864" cy="2862322"/>
          </a:xfrm>
          <a:prstGeom prst="rect">
            <a:avLst/>
          </a:prstGeom>
          <a:noFill/>
        </p:spPr>
        <p:txBody>
          <a:bodyPr wrap="square" rtlCol="0">
            <a:spAutoFit/>
          </a:bodyPr>
          <a:lstStyle/>
          <a:p>
            <a:pPr>
              <a:lnSpc>
                <a:spcPct val="150000"/>
              </a:lnSpc>
            </a:pPr>
            <a:r>
              <a:rPr lang="en-IN" sz="2400" dirty="0" smtClean="0">
                <a:latin typeface="Book Antiqua" pitchFamily="18" charset="0"/>
              </a:rPr>
              <a:t>The  present  study  aimed……</a:t>
            </a:r>
          </a:p>
          <a:p>
            <a:pPr algn="just">
              <a:lnSpc>
                <a:spcPct val="150000"/>
              </a:lnSpc>
              <a:buFont typeface="Wingdings" pitchFamily="2" charset="2"/>
              <a:buChar char="Ø"/>
            </a:pPr>
            <a:r>
              <a:rPr lang="en-IN" sz="2400" dirty="0" smtClean="0">
                <a:latin typeface="Book Antiqua" pitchFamily="18" charset="0"/>
              </a:rPr>
              <a:t>To examine  opportunities  for  strengthening  intra - partum care  at  the  public  health  facilities </a:t>
            </a:r>
          </a:p>
          <a:p>
            <a:pPr algn="just">
              <a:lnSpc>
                <a:spcPct val="150000"/>
              </a:lnSpc>
              <a:buFont typeface="Wingdings" pitchFamily="2" charset="2"/>
              <a:buChar char="Ø"/>
            </a:pPr>
            <a:r>
              <a:rPr lang="en-IN" sz="2400" dirty="0" smtClean="0">
                <a:latin typeface="Book Antiqua" pitchFamily="18" charset="0"/>
              </a:rPr>
              <a:t>By  exploring  the  current  status  of  rural  primary  care  model  of  labour  rooms  in  Assam.</a:t>
            </a:r>
            <a:endParaRPr lang="en-IN" sz="2400" dirty="0">
              <a:latin typeface="Book Antiqua"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539552" y="620689"/>
            <a:ext cx="7528123" cy="648071"/>
          </a:xfrm>
        </p:spPr>
        <p:txBody>
          <a:bodyPr/>
          <a:lstStyle/>
          <a:p>
            <a:r>
              <a:rPr lang="en-US"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ok Antiqua" pitchFamily="18" charset="0"/>
              </a:rPr>
              <a:t>             Study  objectives</a:t>
            </a:r>
            <a:endParaRPr lang="en-IN" dirty="0"/>
          </a:p>
        </p:txBody>
      </p:sp>
      <p:sp>
        <p:nvSpPr>
          <p:cNvPr id="5" name="TextBox 4"/>
          <p:cNvSpPr txBox="1"/>
          <p:nvPr/>
        </p:nvSpPr>
        <p:spPr>
          <a:xfrm>
            <a:off x="755576" y="1628800"/>
            <a:ext cx="7704856" cy="2862322"/>
          </a:xfrm>
          <a:prstGeom prst="rect">
            <a:avLst/>
          </a:prstGeom>
          <a:noFill/>
        </p:spPr>
        <p:txBody>
          <a:bodyPr wrap="square" rtlCol="0">
            <a:spAutoFit/>
          </a:bodyPr>
          <a:lstStyle/>
          <a:p>
            <a:pPr algn="just">
              <a:lnSpc>
                <a:spcPct val="150000"/>
              </a:lnSpc>
            </a:pPr>
            <a:r>
              <a:rPr lang="en-IN" sz="2400" b="1" dirty="0" smtClean="0">
                <a:latin typeface="Book Antiqua" pitchFamily="18" charset="0"/>
              </a:rPr>
              <a:t>General  objective</a:t>
            </a:r>
            <a:r>
              <a:rPr lang="en-IN" sz="2400" dirty="0" smtClean="0">
                <a:latin typeface="Book Antiqua" pitchFamily="18" charset="0"/>
              </a:rPr>
              <a:t>:  To assess  the  existing  status  of  labour  rooms  in  public health facilities  as  per  IPHS  guidelines  and  standard   laid  down  in  the  MNH  Toolkit</a:t>
            </a:r>
          </a:p>
          <a:p>
            <a:pPr algn="just">
              <a:lnSpc>
                <a:spcPct val="150000"/>
              </a:lnSpc>
            </a:pPr>
            <a:endParaRPr lang="en-IN" sz="2400" dirty="0">
              <a:latin typeface="Book Antiqua"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04665"/>
            <a:ext cx="7456115" cy="792088"/>
          </a:xfrm>
        </p:spPr>
        <p:txBody>
          <a:bodyPr/>
          <a:lstStyle/>
          <a:p>
            <a:r>
              <a:rPr lang="en-US"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ok Antiqua" pitchFamily="18" charset="0"/>
              </a:rPr>
              <a:t>Continues</a:t>
            </a: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ok Antiqua" pitchFamily="18" charset="0"/>
              </a:rPr>
              <a:t>…</a:t>
            </a:r>
            <a:endParaRPr lang="en-IN" dirty="0"/>
          </a:p>
        </p:txBody>
      </p:sp>
      <p:sp>
        <p:nvSpPr>
          <p:cNvPr id="3" name="TextBox 2"/>
          <p:cNvSpPr txBox="1"/>
          <p:nvPr/>
        </p:nvSpPr>
        <p:spPr>
          <a:xfrm>
            <a:off x="755576" y="1556792"/>
            <a:ext cx="7704856" cy="4524315"/>
          </a:xfrm>
          <a:prstGeom prst="rect">
            <a:avLst/>
          </a:prstGeom>
          <a:noFill/>
        </p:spPr>
        <p:txBody>
          <a:bodyPr wrap="square" rtlCol="0">
            <a:spAutoFit/>
          </a:bodyPr>
          <a:lstStyle/>
          <a:p>
            <a:r>
              <a:rPr lang="en-IN" sz="2400" b="1" dirty="0" smtClean="0">
                <a:latin typeface="Book Antiqua" pitchFamily="18" charset="0"/>
              </a:rPr>
              <a:t>Specific objectives:</a:t>
            </a:r>
          </a:p>
          <a:p>
            <a:pPr lvl="0" algn="just">
              <a:lnSpc>
                <a:spcPct val="150000"/>
              </a:lnSpc>
              <a:buFont typeface="Wingdings" pitchFamily="2" charset="2"/>
              <a:buChar char="Ø"/>
            </a:pPr>
            <a:r>
              <a:rPr lang="en-IN" sz="2400" b="1" dirty="0" smtClean="0">
                <a:latin typeface="Book Antiqua" pitchFamily="18" charset="0"/>
              </a:rPr>
              <a:t> </a:t>
            </a:r>
            <a:r>
              <a:rPr lang="en-IN" sz="2400" dirty="0" smtClean="0">
                <a:latin typeface="Book Antiqua" pitchFamily="18" charset="0"/>
              </a:rPr>
              <a:t>To  assess  the  availability  of  infrastructure,  human  resource  and  training, equipments,  drugs  and  surgical  items,  other  miscellaneous  items  along  with service  delivery  and  recording  system  in  Labour  Room  and  NBCC  of  different  levels  of  health  facilities  in  </a:t>
            </a:r>
            <a:r>
              <a:rPr lang="en-IN" sz="2400" dirty="0" err="1" smtClean="0">
                <a:latin typeface="Book Antiqua" pitchFamily="18" charset="0"/>
              </a:rPr>
              <a:t>Kamrup</a:t>
            </a:r>
            <a:r>
              <a:rPr lang="en-IN" sz="2400" dirty="0" smtClean="0">
                <a:latin typeface="Book Antiqua" pitchFamily="18" charset="0"/>
              </a:rPr>
              <a:t> (R)</a:t>
            </a:r>
          </a:p>
          <a:p>
            <a:pPr lvl="0"/>
            <a:endParaRPr lang="en-IN" sz="2400" dirty="0" smtClean="0">
              <a:latin typeface="Book Antiqua" pitchFamily="18" charset="0"/>
            </a:endParaRPr>
          </a:p>
          <a:p>
            <a:r>
              <a:rPr lang="en-IN" sz="2400" b="1" dirty="0" smtClean="0">
                <a:latin typeface="Book Antiqua" pitchFamily="18" charset="0"/>
              </a:rPr>
              <a:t>  </a:t>
            </a:r>
            <a:endParaRPr lang="en-IN" sz="2400" b="1" dirty="0">
              <a:latin typeface="Book Antiqua"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3"/>
            <a:ext cx="7992888" cy="648072"/>
          </a:xfrm>
        </p:spPr>
        <p:txBody>
          <a:bodyPr/>
          <a:lstStyle/>
          <a:p>
            <a:r>
              <a:rPr lang="en-US"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ok Antiqua" pitchFamily="18" charset="0"/>
              </a:rPr>
              <a:t>Continues</a:t>
            </a: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ok Antiqua" pitchFamily="18" charset="0"/>
              </a:rPr>
              <a:t>…</a:t>
            </a:r>
            <a:endParaRPr lang="en-IN" dirty="0"/>
          </a:p>
        </p:txBody>
      </p:sp>
      <p:sp>
        <p:nvSpPr>
          <p:cNvPr id="4" name="TextBox 3"/>
          <p:cNvSpPr txBox="1"/>
          <p:nvPr/>
        </p:nvSpPr>
        <p:spPr>
          <a:xfrm>
            <a:off x="683568" y="1844824"/>
            <a:ext cx="7560840" cy="3416320"/>
          </a:xfrm>
          <a:prstGeom prst="rect">
            <a:avLst/>
          </a:prstGeom>
          <a:noFill/>
        </p:spPr>
        <p:txBody>
          <a:bodyPr wrap="square" rtlCol="0">
            <a:spAutoFit/>
          </a:bodyPr>
          <a:lstStyle/>
          <a:p>
            <a:pPr lvl="0" algn="just">
              <a:lnSpc>
                <a:spcPct val="150000"/>
              </a:lnSpc>
              <a:buFont typeface="Wingdings" pitchFamily="2" charset="2"/>
              <a:buChar char="Ø"/>
            </a:pPr>
            <a:r>
              <a:rPr lang="en-IN" sz="2400" dirty="0" smtClean="0">
                <a:latin typeface="Book Antiqua" pitchFamily="18" charset="0"/>
              </a:rPr>
              <a:t>To  assess  the  knowledge  understand  regarding  standard  measures  to  be followed  in  Labour  room  among  the  key  staff  members</a:t>
            </a:r>
          </a:p>
          <a:p>
            <a:pPr lvl="0" algn="just">
              <a:lnSpc>
                <a:spcPct val="150000"/>
              </a:lnSpc>
              <a:buFont typeface="Wingdings" pitchFamily="2" charset="2"/>
              <a:buChar char="Ø"/>
            </a:pPr>
            <a:r>
              <a:rPr lang="en-IN" sz="2400" dirty="0" smtClean="0">
                <a:latin typeface="Book Antiqua" pitchFamily="18" charset="0"/>
              </a:rPr>
              <a:t>To  assess  the  compliance  to  quality  standard </a:t>
            </a:r>
          </a:p>
          <a:p>
            <a:pPr lvl="0" algn="just">
              <a:lnSpc>
                <a:spcPct val="150000"/>
              </a:lnSpc>
              <a:buFont typeface="Wingdings" pitchFamily="2" charset="2"/>
              <a:buChar char="Ø"/>
            </a:pPr>
            <a:r>
              <a:rPr lang="en-IN" sz="2400" dirty="0" smtClean="0">
                <a:latin typeface="Book Antiqua" pitchFamily="18" charset="0"/>
              </a:rPr>
              <a:t>To  suggest  measures  for  the  enhancement  of  functioning  of  the  Labour room.</a:t>
            </a:r>
            <a:endParaRPr lang="en-IN"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22" name="Rectangle 2"/>
          <p:cNvSpPr>
            <a:spLocks noGrp="1" noChangeArrowheads="1"/>
          </p:cNvSpPr>
          <p:nvPr>
            <p:ph type="title"/>
          </p:nvPr>
        </p:nvSpPr>
        <p:spPr/>
        <p:txBody>
          <a:bodyPr/>
          <a:lstStyle/>
          <a:p>
            <a:pPr>
              <a:defRPr/>
            </a:pPr>
            <a:r>
              <a:rPr lang="en-US" sz="2800" b="1" dirty="0" smtClean="0">
                <a:solidFill>
                  <a:schemeClr val="bg1"/>
                </a:solidFill>
              </a:rPr>
              <a:t>Areas of basic Intervention</a:t>
            </a:r>
            <a:endParaRPr lang="en-US" altLang="zh-CN" sz="2800" b="1" dirty="0" smtClean="0">
              <a:solidFill>
                <a:srgbClr val="FFFF00"/>
              </a:solidFill>
              <a:latin typeface="Verdana" pitchFamily="34" charset="0"/>
              <a:ea typeface="宋体" pitchFamily="2" charset="-122"/>
            </a:endParaRPr>
          </a:p>
        </p:txBody>
      </p:sp>
      <p:sp>
        <p:nvSpPr>
          <p:cNvPr id="1157123" name="Rectangle 3"/>
          <p:cNvSpPr>
            <a:spLocks noChangeArrowheads="1"/>
          </p:cNvSpPr>
          <p:nvPr/>
        </p:nvSpPr>
        <p:spPr bwMode="auto">
          <a:xfrm>
            <a:off x="467544" y="1628800"/>
            <a:ext cx="8208912" cy="936104"/>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flatTx/>
          </a:bodyPr>
          <a:lstStyle/>
          <a:p>
            <a:pPr algn="just"/>
            <a:r>
              <a:rPr lang="en-IN" sz="2400" dirty="0" smtClean="0">
                <a:latin typeface="Book Antiqua" pitchFamily="18" charset="0"/>
              </a:rPr>
              <a:t>H0: The labour room &amp; NBCC of public health institutions</a:t>
            </a:r>
          </a:p>
          <a:p>
            <a:pPr algn="just"/>
            <a:r>
              <a:rPr lang="en-IN" sz="2400" dirty="0" smtClean="0">
                <a:latin typeface="Book Antiqua" pitchFamily="18" charset="0"/>
              </a:rPr>
              <a:t> do not fulfil the criteria as per IPHS and MNH Toolkit</a:t>
            </a:r>
          </a:p>
        </p:txBody>
      </p:sp>
      <p:sp>
        <p:nvSpPr>
          <p:cNvPr id="1157124" name="Rectangle 4"/>
          <p:cNvSpPr>
            <a:spLocks noChangeArrowheads="1"/>
          </p:cNvSpPr>
          <p:nvPr/>
        </p:nvSpPr>
        <p:spPr bwMode="auto">
          <a:xfrm>
            <a:off x="467544" y="2852936"/>
            <a:ext cx="8208912" cy="936104"/>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flatTx/>
          </a:bodyPr>
          <a:lstStyle/>
          <a:p>
            <a:pPr algn="just"/>
            <a:r>
              <a:rPr lang="en-IN" sz="2400" dirty="0" smtClean="0">
                <a:latin typeface="Book Antiqua" pitchFamily="18" charset="0"/>
              </a:rPr>
              <a:t>H0: There is no awareness regarding standard measures to</a:t>
            </a:r>
          </a:p>
          <a:p>
            <a:pPr algn="just"/>
            <a:r>
              <a:rPr lang="en-IN" sz="2400" dirty="0" smtClean="0">
                <a:latin typeface="Book Antiqua" pitchFamily="18" charset="0"/>
              </a:rPr>
              <a:t> be followed in Labour room among key staff members</a:t>
            </a:r>
          </a:p>
        </p:txBody>
      </p:sp>
      <p:sp>
        <p:nvSpPr>
          <p:cNvPr id="1157125" name="Rectangle 5"/>
          <p:cNvSpPr>
            <a:spLocks noChangeArrowheads="1"/>
          </p:cNvSpPr>
          <p:nvPr/>
        </p:nvSpPr>
        <p:spPr bwMode="auto">
          <a:xfrm>
            <a:off x="467544" y="4149080"/>
            <a:ext cx="8208912" cy="1152128"/>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flatTx/>
          </a:bodyPr>
          <a:lstStyle/>
          <a:p>
            <a:pPr algn="just"/>
            <a:r>
              <a:rPr lang="en-IN" sz="2400" dirty="0" smtClean="0">
                <a:latin typeface="Book Antiqua" pitchFamily="18" charset="0"/>
              </a:rPr>
              <a:t>H0: The Labour room of public health facilities are not fully</a:t>
            </a:r>
          </a:p>
          <a:p>
            <a:pPr algn="just"/>
            <a:r>
              <a:rPr lang="en-IN" sz="2400" dirty="0" smtClean="0">
                <a:latin typeface="Book Antiqua" pitchFamily="18" charset="0"/>
              </a:rPr>
              <a:t> compliance as per the standards of IPHS and MNH Toolkit.    </a:t>
            </a:r>
            <a:endParaRPr lang="en-IN" sz="2400" dirty="0">
              <a:latin typeface="Book Antiqua" pitchFamily="18" charset="0"/>
            </a:endParaRPr>
          </a:p>
        </p:txBody>
      </p:sp>
      <p:sp>
        <p:nvSpPr>
          <p:cNvPr id="10" name="Rectangle 9"/>
          <p:cNvSpPr/>
          <p:nvPr/>
        </p:nvSpPr>
        <p:spPr>
          <a:xfrm>
            <a:off x="683568" y="548680"/>
            <a:ext cx="5184576" cy="707886"/>
          </a:xfrm>
          <a:prstGeom prst="rect">
            <a:avLst/>
          </a:prstGeom>
        </p:spPr>
        <p:txBody>
          <a:bodyPr wrap="square">
            <a:spAutoFit/>
          </a:bodyPr>
          <a:lstStyle/>
          <a:p>
            <a:r>
              <a:rPr lang="en-US" sz="40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ok Antiqua" pitchFamily="18" charset="0"/>
              </a:rPr>
              <a:t>                </a:t>
            </a:r>
            <a:r>
              <a:rPr lang="en-US" sz="40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j-lt"/>
              </a:rPr>
              <a:t>Hypothesis </a:t>
            </a:r>
            <a:endParaRPr lang="en-IN" sz="4000" dirty="0">
              <a:latin typeface="+mj-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57123"/>
                                        </p:tgtEl>
                                        <p:attrNameLst>
                                          <p:attrName>style.visibility</p:attrName>
                                        </p:attrNameLst>
                                      </p:cBhvr>
                                      <p:to>
                                        <p:strVal val="visible"/>
                                      </p:to>
                                    </p:set>
                                    <p:anim calcmode="lin" valueType="num">
                                      <p:cBhvr additive="base">
                                        <p:cTn id="7" dur="500" fill="hold"/>
                                        <p:tgtEl>
                                          <p:spTgt spid="1157123"/>
                                        </p:tgtEl>
                                        <p:attrNameLst>
                                          <p:attrName>ppt_x</p:attrName>
                                        </p:attrNameLst>
                                      </p:cBhvr>
                                      <p:tavLst>
                                        <p:tav tm="0">
                                          <p:val>
                                            <p:strVal val="#ppt_x"/>
                                          </p:val>
                                        </p:tav>
                                        <p:tav tm="100000">
                                          <p:val>
                                            <p:strVal val="#ppt_x"/>
                                          </p:val>
                                        </p:tav>
                                      </p:tavLst>
                                    </p:anim>
                                    <p:anim calcmode="lin" valueType="num">
                                      <p:cBhvr additive="base">
                                        <p:cTn id="8" dur="500" fill="hold"/>
                                        <p:tgtEl>
                                          <p:spTgt spid="115712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57124"/>
                                        </p:tgtEl>
                                        <p:attrNameLst>
                                          <p:attrName>style.visibility</p:attrName>
                                        </p:attrNameLst>
                                      </p:cBhvr>
                                      <p:to>
                                        <p:strVal val="visible"/>
                                      </p:to>
                                    </p:set>
                                    <p:anim calcmode="lin" valueType="num">
                                      <p:cBhvr additive="base">
                                        <p:cTn id="13" dur="500" fill="hold"/>
                                        <p:tgtEl>
                                          <p:spTgt spid="1157124"/>
                                        </p:tgtEl>
                                        <p:attrNameLst>
                                          <p:attrName>ppt_x</p:attrName>
                                        </p:attrNameLst>
                                      </p:cBhvr>
                                      <p:tavLst>
                                        <p:tav tm="0">
                                          <p:val>
                                            <p:strVal val="#ppt_x"/>
                                          </p:val>
                                        </p:tav>
                                        <p:tav tm="100000">
                                          <p:val>
                                            <p:strVal val="#ppt_x"/>
                                          </p:val>
                                        </p:tav>
                                      </p:tavLst>
                                    </p:anim>
                                    <p:anim calcmode="lin" valueType="num">
                                      <p:cBhvr additive="base">
                                        <p:cTn id="14" dur="500" fill="hold"/>
                                        <p:tgtEl>
                                          <p:spTgt spid="115712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57125"/>
                                        </p:tgtEl>
                                        <p:attrNameLst>
                                          <p:attrName>style.visibility</p:attrName>
                                        </p:attrNameLst>
                                      </p:cBhvr>
                                      <p:to>
                                        <p:strVal val="visible"/>
                                      </p:to>
                                    </p:set>
                                    <p:anim calcmode="lin" valueType="num">
                                      <p:cBhvr additive="base">
                                        <p:cTn id="19" dur="500" fill="hold"/>
                                        <p:tgtEl>
                                          <p:spTgt spid="1157125"/>
                                        </p:tgtEl>
                                        <p:attrNameLst>
                                          <p:attrName>ppt_x</p:attrName>
                                        </p:attrNameLst>
                                      </p:cBhvr>
                                      <p:tavLst>
                                        <p:tav tm="0">
                                          <p:val>
                                            <p:strVal val="#ppt_x"/>
                                          </p:val>
                                        </p:tav>
                                        <p:tav tm="100000">
                                          <p:val>
                                            <p:strVal val="#ppt_x"/>
                                          </p:val>
                                        </p:tav>
                                      </p:tavLst>
                                    </p:anim>
                                    <p:anim calcmode="lin" valueType="num">
                                      <p:cBhvr additive="base">
                                        <p:cTn id="20" dur="500" fill="hold"/>
                                        <p:tgtEl>
                                          <p:spTgt spid="11571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23" grpId="0" animBg="1" autoUpdateAnimBg="0"/>
      <p:bldP spid="1157124" grpId="0" animBg="1" autoUpdateAnimBg="0"/>
      <p:bldP spid="1157125"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99592" y="1340768"/>
            <a:ext cx="7488832" cy="4801314"/>
          </a:xfrm>
          <a:prstGeom prst="rect">
            <a:avLst/>
          </a:prstGeom>
          <a:noFill/>
        </p:spPr>
        <p:txBody>
          <a:bodyPr wrap="square" rtlCol="0">
            <a:spAutoFit/>
          </a:bodyPr>
          <a:lstStyle/>
          <a:p>
            <a:pPr algn="just">
              <a:lnSpc>
                <a:spcPct val="150000"/>
              </a:lnSpc>
            </a:pPr>
            <a:endParaRPr lang="en-IN" sz="2400" b="1" dirty="0" smtClean="0">
              <a:latin typeface="Book Antiqua" pitchFamily="18" charset="0"/>
            </a:endParaRPr>
          </a:p>
          <a:p>
            <a:pPr algn="just">
              <a:lnSpc>
                <a:spcPct val="150000"/>
              </a:lnSpc>
            </a:pPr>
            <a:endParaRPr lang="en-IN" sz="2400" b="1" dirty="0" smtClean="0">
              <a:latin typeface="Book Antiqua" pitchFamily="18" charset="0"/>
            </a:endParaRPr>
          </a:p>
          <a:p>
            <a:pPr algn="just">
              <a:lnSpc>
                <a:spcPct val="150000"/>
              </a:lnSpc>
            </a:pPr>
            <a:r>
              <a:rPr lang="en-IN" sz="2400" b="1" dirty="0" smtClean="0">
                <a:latin typeface="Book Antiqua" pitchFamily="18" charset="0"/>
              </a:rPr>
              <a:t>Research  variables:      </a:t>
            </a:r>
            <a:r>
              <a:rPr lang="en-IN" sz="2400" dirty="0" smtClean="0">
                <a:latin typeface="Book Antiqua" pitchFamily="18" charset="0"/>
              </a:rPr>
              <a:t>Standard  and  knowledge</a:t>
            </a:r>
          </a:p>
          <a:p>
            <a:pPr algn="just">
              <a:lnSpc>
                <a:spcPct val="150000"/>
              </a:lnSpc>
            </a:pPr>
            <a:endParaRPr lang="en-IN" sz="2400" dirty="0" smtClean="0">
              <a:latin typeface="Book Antiqua" pitchFamily="18" charset="0"/>
            </a:endParaRPr>
          </a:p>
          <a:p>
            <a:pPr algn="just">
              <a:lnSpc>
                <a:spcPct val="150000"/>
              </a:lnSpc>
            </a:pPr>
            <a:r>
              <a:rPr lang="en-IN" sz="2400" b="1" dirty="0" smtClean="0">
                <a:latin typeface="Book Antiqua" pitchFamily="18" charset="0"/>
              </a:rPr>
              <a:t>Demographic  variables:  </a:t>
            </a:r>
            <a:r>
              <a:rPr lang="en-US" sz="2400" dirty="0" smtClean="0">
                <a:latin typeface="Book Antiqua" pitchFamily="18" charset="0"/>
              </a:rPr>
              <a:t>Age,  sex, education/ level  of  training,  professions,  years  of  experience.  </a:t>
            </a:r>
            <a:r>
              <a:rPr lang="en-IN" sz="2400" dirty="0" smtClean="0">
                <a:latin typeface="Book Antiqua" pitchFamily="18" charset="0"/>
              </a:rPr>
              <a:t> </a:t>
            </a:r>
          </a:p>
          <a:p>
            <a:endParaRPr lang="en-IN" b="1" dirty="0" smtClean="0"/>
          </a:p>
          <a:p>
            <a:endParaRPr lang="en-IN" dirty="0" smtClean="0"/>
          </a:p>
          <a:p>
            <a:endParaRPr lang="en-IN" dirty="0" smtClean="0"/>
          </a:p>
          <a:p>
            <a:endParaRPr lang="en-IN" dirty="0" smtClean="0"/>
          </a:p>
          <a:p>
            <a:r>
              <a:rPr lang="en-IN" dirty="0" smtClean="0"/>
              <a:t> </a:t>
            </a:r>
            <a:endParaRPr lang="en-IN" dirty="0"/>
          </a:p>
        </p:txBody>
      </p:sp>
      <p:sp>
        <p:nvSpPr>
          <p:cNvPr id="7" name="TextBox 6"/>
          <p:cNvSpPr txBox="1"/>
          <p:nvPr/>
        </p:nvSpPr>
        <p:spPr>
          <a:xfrm>
            <a:off x="1259632" y="620688"/>
            <a:ext cx="5544616" cy="707886"/>
          </a:xfrm>
          <a:prstGeom prst="rect">
            <a:avLst/>
          </a:prstGeom>
          <a:noFill/>
        </p:spPr>
        <p:txBody>
          <a:bodyPr wrap="square" rtlCol="0">
            <a:spAutoFit/>
          </a:bodyPr>
          <a:lstStyle/>
          <a:p>
            <a:r>
              <a:rPr lang="en-US" sz="40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j-lt"/>
              </a:rPr>
              <a:t>         Study Variables</a:t>
            </a:r>
            <a:endParaRPr lang="en-IN" sz="4000" dirty="0">
              <a:latin typeface="+mj-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560" y="2204864"/>
            <a:ext cx="7416824" cy="2585323"/>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j-lt"/>
              </a:rPr>
              <a:t>REVIEW    OF   					LITERATURE  </a:t>
            </a:r>
          </a:p>
          <a:p>
            <a:r>
              <a:rPr lang="en-U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j-lt"/>
              </a:rPr>
              <a:t>             </a:t>
            </a:r>
            <a:endParaRPr lang="en-IN" sz="5400" dirty="0">
              <a:latin typeface="+mj-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67544" y="2060848"/>
            <a:ext cx="8208912" cy="4154984"/>
          </a:xfrm>
          <a:prstGeom prst="rect">
            <a:avLst/>
          </a:prstGeom>
          <a:noFill/>
        </p:spPr>
        <p:txBody>
          <a:bodyPr wrap="square" rtlCol="0">
            <a:spAutoFit/>
          </a:bodyPr>
          <a:lstStyle/>
          <a:p>
            <a:pPr algn="just"/>
            <a:r>
              <a:rPr lang="en-IN" sz="2400" dirty="0" smtClean="0">
                <a:latin typeface="Book Antiqua" pitchFamily="18" charset="0"/>
              </a:rPr>
              <a:t>Advent  Health  Care  Group  conducted  a  facility  survey  in  Assam  for  the  Mission Director  of  NRHM,  Assam  in  2007.  The  study  was  conducted  across  24  districts covering  a  total  5,425  health  centres  including  PHC,  CHC,  MPHC,  SD  and  SC. The  questionnaires  used  in  the  study  were  developed  on  the  basis  of  IPHS format  although  some  modifications  were  made  to  the  IPHS  format  to  suit  the state’s  specific  requirements.  The  study  found  that  most  of  the  CHCs  have  all necessary  infrastructure  and  furniture  like  delivery  table,  saline  stand;  94.1%  of CHCs  have  Labour  room.  </a:t>
            </a:r>
            <a:endParaRPr lang="en-IN" sz="2400" dirty="0">
              <a:latin typeface="Book Antiqua" pitchFamily="18" charset="0"/>
            </a:endParaRPr>
          </a:p>
        </p:txBody>
      </p:sp>
      <p:sp>
        <p:nvSpPr>
          <p:cNvPr id="4" name="TextBox 3"/>
          <p:cNvSpPr txBox="1"/>
          <p:nvPr/>
        </p:nvSpPr>
        <p:spPr>
          <a:xfrm>
            <a:off x="611560" y="692696"/>
            <a:ext cx="6624736" cy="646331"/>
          </a:xfrm>
          <a:prstGeom prst="rect">
            <a:avLst/>
          </a:prstGeom>
          <a:noFill/>
        </p:spPr>
        <p:txBody>
          <a:bodyPr wrap="square" rtlCol="0">
            <a:spAutoFit/>
          </a:bodyPr>
          <a:lstStyle/>
          <a:p>
            <a:r>
              <a:rPr lang="en-US" sz="36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j-lt"/>
              </a:rPr>
              <a:t>                    ROL -1</a:t>
            </a:r>
            <a:endParaRPr lang="en-IN" sz="3600" dirty="0">
              <a:latin typeface="+mj-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0689"/>
            <a:ext cx="8136904" cy="720079"/>
          </a:xfrm>
        </p:spPr>
        <p:txBody>
          <a:bodyPr/>
          <a:lstStyle/>
          <a:p>
            <a:r>
              <a:rPr lang="en-US" sz="36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ok Antiqua" pitchFamily="18" charset="0"/>
              </a:rPr>
              <a:t>ROL-1 Continues</a:t>
            </a:r>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ok Antiqua" pitchFamily="18" charset="0"/>
              </a:rPr>
              <a:t>…</a:t>
            </a:r>
            <a:endParaRPr lang="en-IN" sz="3600" dirty="0"/>
          </a:p>
        </p:txBody>
      </p:sp>
      <p:sp>
        <p:nvSpPr>
          <p:cNvPr id="3" name="TextBox 2"/>
          <p:cNvSpPr txBox="1"/>
          <p:nvPr/>
        </p:nvSpPr>
        <p:spPr>
          <a:xfrm>
            <a:off x="467544" y="1556792"/>
            <a:ext cx="8208912" cy="4896544"/>
          </a:xfrm>
          <a:prstGeom prst="rect">
            <a:avLst/>
          </a:prstGeom>
          <a:noFill/>
        </p:spPr>
        <p:txBody>
          <a:bodyPr wrap="square" rtlCol="0">
            <a:spAutoFit/>
          </a:bodyPr>
          <a:lstStyle/>
          <a:p>
            <a:pPr algn="just"/>
            <a:r>
              <a:rPr lang="en-IN" sz="2400" dirty="0" smtClean="0">
                <a:latin typeface="Book Antiqua" pitchFamily="18" charset="0"/>
              </a:rPr>
              <a:t>Among  Block  PHC  only  41.9 %  has  24x7  delivery services,  96%  of  BPHC  has  at  least  one  medical  officer  out  of  which  79%  has  2  or  more  medical  officers,  63%  of  BPHC  has  at  least  one  staff  nurse  while 28.2%  centres  have  3  or  more  staff  nurses  to  provide  24  hours  service.  Labour rooms  are  available  in  84.6  percent  of  BPHCs  and  labour  table  are  available  in 93.2  percent  facilities.  Among  basic  equipment  and  instruments, BP  instrument  is available  in  87.8  percent  BPHCs  where  as  stethoscope  is  only  55.4  percent, Infant  weighting  machines  are  available  in  only  79.7  percent  BPHCs. </a:t>
            </a:r>
          </a:p>
          <a:p>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1"/>
            <a:ext cx="8136904" cy="864096"/>
          </a:xfrm>
        </p:spPr>
        <p:txBody>
          <a:bodyPr/>
          <a:lstStyle/>
          <a:p>
            <a:r>
              <a:rPr lang="en-US" sz="36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ok Antiqua" pitchFamily="18" charset="0"/>
              </a:rPr>
              <a:t>ROL-1 Continues</a:t>
            </a:r>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ok Antiqua" pitchFamily="18" charset="0"/>
              </a:rPr>
              <a:t>…</a:t>
            </a:r>
            <a:endParaRPr lang="en-IN" sz="3600" dirty="0"/>
          </a:p>
        </p:txBody>
      </p:sp>
      <p:graphicFrame>
        <p:nvGraphicFramePr>
          <p:cNvPr id="4" name="Table 3"/>
          <p:cNvGraphicFramePr>
            <a:graphicFrameLocks noGrp="1"/>
          </p:cNvGraphicFramePr>
          <p:nvPr/>
        </p:nvGraphicFramePr>
        <p:xfrm>
          <a:off x="539552" y="1628800"/>
          <a:ext cx="8208912" cy="4896544"/>
        </p:xfrm>
        <a:graphic>
          <a:graphicData uri="http://schemas.openxmlformats.org/drawingml/2006/table">
            <a:tbl>
              <a:tblPr/>
              <a:tblGrid>
                <a:gridCol w="8208912"/>
              </a:tblGrid>
              <a:tr h="4896544">
                <a:tc>
                  <a:txBody>
                    <a:bodyPr/>
                    <a:lstStyle/>
                    <a:p>
                      <a:pPr algn="just">
                        <a:lnSpc>
                          <a:spcPct val="115000"/>
                        </a:lnSpc>
                        <a:spcAft>
                          <a:spcPts val="0"/>
                        </a:spcAft>
                      </a:pPr>
                      <a:r>
                        <a:rPr lang="en-IN" sz="2400" dirty="0">
                          <a:latin typeface="Book Antiqua" pitchFamily="18" charset="0"/>
                          <a:ea typeface="Calibri"/>
                          <a:cs typeface="Times New Roman"/>
                        </a:rPr>
                        <a:t>Only  17% of  MPHC  provide  24  hours  delivery  services.  Labour  tables  are  available  in 51.8%,  the  availability  of  electricity  (39.1%)  and  power  back  up  facility  (3.2%) is  very  low.  No  district  in  Assam  has  adequate  number  of  essential  newborn  care  equipments  such  as  resuscitation  bag,  radiant  warmer  and  phototherapy  unit. Among  SD  only  20%  has  24  hours  delivery  service.  Nearly  85  percent  of  SDs in  the  state  has at  least  a  medical  officer.  The  ones  not  having  a  medical  officer is  either  manned  by  an  AYUSH  doctor  or  a  </a:t>
                      </a:r>
                      <a:r>
                        <a:rPr lang="en-IN" sz="2400" dirty="0" smtClean="0">
                          <a:latin typeface="Book Antiqua" pitchFamily="18" charset="0"/>
                          <a:ea typeface="Calibri"/>
                          <a:cs typeface="Times New Roman"/>
                        </a:rPr>
                        <a:t>pharmacist</a:t>
                      </a:r>
                      <a:endParaRPr lang="en-IN" sz="2400" dirty="0">
                        <a:latin typeface="Book Antiqua" pitchFamily="18" charset="0"/>
                        <a:ea typeface="Calibri"/>
                        <a:cs typeface="Times New Roman"/>
                      </a:endParaRPr>
                    </a:p>
                  </a:txBody>
                  <a:tcPr marL="114300" marR="114300" marT="0"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7784" y="1052736"/>
            <a:ext cx="3888432" cy="1143000"/>
          </a:xfrm>
          <a:ln>
            <a:solidFill>
              <a:schemeClr val="bg1"/>
            </a:solidFill>
          </a:ln>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STUDY  TITLE </a:t>
            </a:r>
            <a:endParaRPr lang="en-IN" dirty="0"/>
          </a:p>
        </p:txBody>
      </p:sp>
      <p:sp>
        <p:nvSpPr>
          <p:cNvPr id="4" name="TextBox 3"/>
          <p:cNvSpPr txBox="1"/>
          <p:nvPr/>
        </p:nvSpPr>
        <p:spPr>
          <a:xfrm>
            <a:off x="755576" y="2636913"/>
            <a:ext cx="7848872" cy="2246769"/>
          </a:xfrm>
          <a:prstGeom prst="rect">
            <a:avLst/>
          </a:prstGeom>
          <a:noFill/>
        </p:spPr>
        <p:txBody>
          <a:bodyPr wrap="square" rtlCol="0">
            <a:spAutoFit/>
          </a:bodyPr>
          <a:lstStyle/>
          <a:p>
            <a:r>
              <a:rPr lang="en-IN" sz="2800" b="1" dirty="0" smtClean="0">
                <a:latin typeface="Book Antiqua" pitchFamily="18" charset="0"/>
              </a:rPr>
              <a:t>ASSESSMENT  OF  EXISTING  STATUS  OF  LABOUR  ROOM  AND  NEWBORN  CARE  CORNER  IN  PUBLIC  HEALTH FACILITIES  IN  KAMRUP  RURAL   DISTRICT  OF  				ASSAM </a:t>
            </a:r>
            <a:endParaRPr lang="en-IN" sz="2800" b="1" dirty="0">
              <a:latin typeface="Book Antiqua"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08912" cy="936103"/>
          </a:xfrm>
        </p:spPr>
        <p:txBody>
          <a:bodyPr/>
          <a:lstStyle/>
          <a:p>
            <a:r>
              <a:rPr lang="en-US" sz="36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ok Antiqua" pitchFamily="18" charset="0"/>
              </a:rPr>
              <a:t>ROL-1 Continues</a:t>
            </a:r>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ok Antiqua" pitchFamily="18" charset="0"/>
              </a:rPr>
              <a:t>…</a:t>
            </a:r>
            <a:endParaRPr lang="en-IN" sz="3600" dirty="0"/>
          </a:p>
        </p:txBody>
      </p:sp>
      <p:sp>
        <p:nvSpPr>
          <p:cNvPr id="3" name="TextBox 2"/>
          <p:cNvSpPr txBox="1"/>
          <p:nvPr/>
        </p:nvSpPr>
        <p:spPr>
          <a:xfrm>
            <a:off x="467544" y="1700808"/>
            <a:ext cx="8208912" cy="6186309"/>
          </a:xfrm>
          <a:prstGeom prst="rect">
            <a:avLst/>
          </a:prstGeom>
          <a:noFill/>
        </p:spPr>
        <p:txBody>
          <a:bodyPr wrap="square" rtlCol="0">
            <a:spAutoFit/>
          </a:bodyPr>
          <a:lstStyle/>
          <a:p>
            <a:pPr algn="just">
              <a:lnSpc>
                <a:spcPct val="150000"/>
              </a:lnSpc>
            </a:pPr>
            <a:r>
              <a:rPr lang="en-IN" sz="2400" dirty="0" smtClean="0">
                <a:latin typeface="Book Antiqua" pitchFamily="18" charset="0"/>
                <a:ea typeface="Calibri"/>
                <a:cs typeface="Times New Roman"/>
              </a:rPr>
              <a:t>Nearly  42.7%  SD  has labour  room  and  52.8%  has  labour  table.  Basic  infrastructure  facilities  like  water supply,  power  backup  (generator)  are  required  by  almost  95  percent  of  the  SDs. However,  no  district  in  Assam  has  adequate  number  of  essential  newborn  care equipments  like  Infant  resuscitation  bag,  Radiant  warmer  and  Photo – therapy  unit. </a:t>
            </a:r>
          </a:p>
          <a:p>
            <a:pPr algn="just"/>
            <a:endParaRPr lang="en-IN" sz="2400" dirty="0" smtClean="0">
              <a:latin typeface="Book Antiqua" pitchFamily="18" charset="0"/>
              <a:cs typeface="Times New Roman"/>
            </a:endParaRPr>
          </a:p>
          <a:p>
            <a:pPr algn="just"/>
            <a:endParaRPr lang="en-IN" sz="2400" dirty="0" smtClean="0">
              <a:latin typeface="Book Antiqua" pitchFamily="18" charset="0"/>
              <a:cs typeface="Times New Roman"/>
            </a:endParaRPr>
          </a:p>
          <a:p>
            <a:pPr algn="just"/>
            <a:endParaRPr lang="en-IN" sz="2400" dirty="0" smtClean="0">
              <a:latin typeface="Book Antiqua" pitchFamily="18" charset="0"/>
              <a:cs typeface="Times New Roman"/>
            </a:endParaRPr>
          </a:p>
          <a:p>
            <a:pPr algn="just"/>
            <a:endParaRPr lang="en-IN" sz="2400" dirty="0" smtClean="0">
              <a:latin typeface="Book Antiqua" pitchFamily="18" charset="0"/>
              <a:cs typeface="Times New Roman"/>
            </a:endParaRPr>
          </a:p>
          <a:p>
            <a:pPr algn="just"/>
            <a:endParaRPr lang="en-IN" sz="2400" dirty="0" smtClean="0">
              <a:latin typeface="Book Antiqua" pitchFamily="18" charset="0"/>
              <a:cs typeface="Times New Roman"/>
            </a:endParaRPr>
          </a:p>
          <a:p>
            <a:pPr algn="just"/>
            <a:endParaRPr lang="en-IN"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92697"/>
            <a:ext cx="8136904" cy="648071"/>
          </a:xfrm>
        </p:spPr>
        <p:txBody>
          <a:bodyPr/>
          <a:lstStyle/>
          <a:p>
            <a:r>
              <a:rPr lang="en-US" sz="36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ok Antiqua" pitchFamily="18" charset="0"/>
              </a:rPr>
              <a:t>                          ROL-2</a:t>
            </a:r>
            <a:endParaRPr lang="en-IN" sz="3600" dirty="0"/>
          </a:p>
        </p:txBody>
      </p:sp>
      <p:sp>
        <p:nvSpPr>
          <p:cNvPr id="3" name="TextBox 2"/>
          <p:cNvSpPr txBox="1"/>
          <p:nvPr/>
        </p:nvSpPr>
        <p:spPr>
          <a:xfrm>
            <a:off x="827584" y="1628800"/>
            <a:ext cx="7632848" cy="369332"/>
          </a:xfrm>
          <a:prstGeom prst="rect">
            <a:avLst/>
          </a:prstGeom>
          <a:noFill/>
        </p:spPr>
        <p:txBody>
          <a:bodyPr wrap="square" rtlCol="0">
            <a:spAutoFit/>
          </a:bodyPr>
          <a:lstStyle/>
          <a:p>
            <a:endParaRPr lang="en-IN" dirty="0"/>
          </a:p>
        </p:txBody>
      </p:sp>
      <p:graphicFrame>
        <p:nvGraphicFramePr>
          <p:cNvPr id="4" name="Table 3"/>
          <p:cNvGraphicFramePr>
            <a:graphicFrameLocks noGrp="1"/>
          </p:cNvGraphicFramePr>
          <p:nvPr/>
        </p:nvGraphicFramePr>
        <p:xfrm>
          <a:off x="467544" y="1340768"/>
          <a:ext cx="8208912" cy="5184576"/>
        </p:xfrm>
        <a:graphic>
          <a:graphicData uri="http://schemas.openxmlformats.org/drawingml/2006/table">
            <a:tbl>
              <a:tblPr/>
              <a:tblGrid>
                <a:gridCol w="8208912"/>
              </a:tblGrid>
              <a:tr h="5184576">
                <a:tc>
                  <a:txBody>
                    <a:bodyPr/>
                    <a:lstStyle/>
                    <a:p>
                      <a:pPr algn="just">
                        <a:lnSpc>
                          <a:spcPct val="115000"/>
                        </a:lnSpc>
                        <a:spcAft>
                          <a:spcPts val="1000"/>
                        </a:spcAft>
                      </a:pPr>
                      <a:r>
                        <a:rPr lang="en-IN" sz="2400" dirty="0" err="1">
                          <a:latin typeface="Book Antiqua" pitchFamily="18" charset="0"/>
                          <a:ea typeface="Calibri"/>
                          <a:cs typeface="Times New Roman"/>
                        </a:rPr>
                        <a:t>Thakor</a:t>
                      </a:r>
                      <a:r>
                        <a:rPr lang="en-IN" sz="2400" dirty="0">
                          <a:latin typeface="Book Antiqua" pitchFamily="18" charset="0"/>
                          <a:ea typeface="Calibri"/>
                          <a:cs typeface="Times New Roman"/>
                        </a:rPr>
                        <a:t>  </a:t>
                      </a:r>
                      <a:r>
                        <a:rPr lang="en-IN" sz="2400" dirty="0" err="1">
                          <a:latin typeface="Book Antiqua" pitchFamily="18" charset="0"/>
                          <a:ea typeface="Calibri"/>
                          <a:cs typeface="Times New Roman"/>
                        </a:rPr>
                        <a:t>Nilesh</a:t>
                      </a:r>
                      <a:r>
                        <a:rPr lang="en-IN" sz="2400" dirty="0">
                          <a:latin typeface="Book Antiqua" pitchFamily="18" charset="0"/>
                          <a:ea typeface="Calibri"/>
                          <a:cs typeface="Times New Roman"/>
                        </a:rPr>
                        <a:t>  et  al  conducted  a  cross – sectional  study  on  “Quality  assessment  of  facilities  available  at  Primary  Health  Care  Centres  in  Rajkot  District”.  The objective  of  the  study  was  to  assess  the  quality  of  facilities  available  at  primary health  care  centres  as  per  IPHS  guidelines.  The  study  was  conducted  in  14 PHCs randomly  selected,  2  from  7  blocks  of  Rajkot  district.  Pretested  close  ended questionnaire  was  used.  The  facility  was  assessed  according  to  IPHS  guidelines. </a:t>
                      </a:r>
                    </a:p>
                  </a:txBody>
                  <a:tcPr marL="114300" marR="114300" marT="0"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7"/>
            <a:ext cx="8280920" cy="648071"/>
          </a:xfrm>
        </p:spPr>
        <p:txBody>
          <a:bodyPr/>
          <a:lstStyle/>
          <a:p>
            <a:r>
              <a:rPr lang="en-US" sz="36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ok Antiqua" pitchFamily="18" charset="0"/>
              </a:rPr>
              <a:t>ROL-2 Continues</a:t>
            </a:r>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ok Antiqua" pitchFamily="18" charset="0"/>
              </a:rPr>
              <a:t>…</a:t>
            </a:r>
            <a:endParaRPr lang="en-IN" sz="3600" dirty="0"/>
          </a:p>
        </p:txBody>
      </p:sp>
      <p:sp>
        <p:nvSpPr>
          <p:cNvPr id="3" name="TextBox 2"/>
          <p:cNvSpPr txBox="1"/>
          <p:nvPr/>
        </p:nvSpPr>
        <p:spPr>
          <a:xfrm>
            <a:off x="539552" y="1556792"/>
            <a:ext cx="8064896" cy="3785652"/>
          </a:xfrm>
          <a:prstGeom prst="rect">
            <a:avLst/>
          </a:prstGeom>
          <a:noFill/>
        </p:spPr>
        <p:txBody>
          <a:bodyPr wrap="square" rtlCol="0">
            <a:spAutoFit/>
          </a:bodyPr>
          <a:lstStyle/>
          <a:p>
            <a:pPr algn="just"/>
            <a:r>
              <a:rPr lang="en-IN" sz="2400" dirty="0" smtClean="0">
                <a:latin typeface="Book Antiqua" pitchFamily="18" charset="0"/>
                <a:ea typeface="Calibri"/>
                <a:cs typeface="Times New Roman"/>
              </a:rPr>
              <a:t>The  study  revealed  that  50%  PHCs  was  located  within  the  village  area  and  28% was  within  1 KM  from  village;  Doctor,  Nurse,  lab-technician  and  Pharmacist  is available  in  92%,  57%,  100%  and  100%  PHCs  respectively.  Residential  facility  is  available  in  21%  of  PHCs.  More  than  85%  of  Doctors,  staff  nurses  and  health  worker  are  trained  for  IMNCI  and  ANC  services.  The  study  recommended that  incentives  should  be  given  to  work  at  remote  places  and  all  the  post  of  staff  should  be  filled  up  as  early  as  possible.</a:t>
            </a:r>
            <a:endParaRPr lang="en-IN"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9"/>
            <a:ext cx="8280920" cy="1008112"/>
          </a:xfrm>
        </p:spPr>
        <p:txBody>
          <a:bodyPr/>
          <a:lstStyle/>
          <a:p>
            <a:r>
              <a:rPr lang="en-US"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ok Antiqua" pitchFamily="18" charset="0"/>
              </a:rPr>
              <a:t>                         ROL-3</a:t>
            </a:r>
            <a:endParaRPr lang="en-IN" dirty="0"/>
          </a:p>
        </p:txBody>
      </p:sp>
      <p:sp>
        <p:nvSpPr>
          <p:cNvPr id="3" name="TextBox 2"/>
          <p:cNvSpPr txBox="1"/>
          <p:nvPr/>
        </p:nvSpPr>
        <p:spPr>
          <a:xfrm>
            <a:off x="467544" y="1556792"/>
            <a:ext cx="8208912" cy="4154984"/>
          </a:xfrm>
          <a:prstGeom prst="rect">
            <a:avLst/>
          </a:prstGeom>
          <a:noFill/>
        </p:spPr>
        <p:txBody>
          <a:bodyPr wrap="square" rtlCol="0">
            <a:spAutoFit/>
          </a:bodyPr>
          <a:lstStyle/>
          <a:p>
            <a:pPr algn="just"/>
            <a:r>
              <a:rPr lang="en-IN" sz="2400" dirty="0" err="1" smtClean="0">
                <a:latin typeface="Book Antiqua" pitchFamily="18" charset="0"/>
              </a:rPr>
              <a:t>Sodani</a:t>
            </a:r>
            <a:r>
              <a:rPr lang="en-IN" sz="2400" dirty="0" smtClean="0">
                <a:latin typeface="Book Antiqua" pitchFamily="18" charset="0"/>
              </a:rPr>
              <a:t>  </a:t>
            </a:r>
            <a:r>
              <a:rPr lang="en-IN" sz="2400" dirty="0" err="1" smtClean="0">
                <a:latin typeface="Book Antiqua" pitchFamily="18" charset="0"/>
              </a:rPr>
              <a:t>Rai</a:t>
            </a:r>
            <a:r>
              <a:rPr lang="en-IN" sz="2400" dirty="0" smtClean="0">
                <a:latin typeface="Book Antiqua" pitchFamily="18" charset="0"/>
              </a:rPr>
              <a:t>  </a:t>
            </a:r>
            <a:r>
              <a:rPr lang="en-IN" sz="2400" dirty="0" err="1" smtClean="0">
                <a:latin typeface="Book Antiqua" pitchFamily="18" charset="0"/>
              </a:rPr>
              <a:t>Prahlad</a:t>
            </a:r>
            <a:r>
              <a:rPr lang="en-IN" sz="2400" dirty="0" smtClean="0">
                <a:latin typeface="Book Antiqua" pitchFamily="18" charset="0"/>
              </a:rPr>
              <a:t>  et  al  conducted  a  study  on  “Assessing  Indian  Public  Health Standards  for  24x7  Primary  Health  Centres:  A  case  study  with  special  reference to  newborn  care  services”.  The  main  objective  of  the  present  study  is  to  identify the  existing  gap  with  respect  to  Indian  Public  Health  Standards  (IPHS)  for availability  of  infrastructure,  human  resources,  investigative  services  and  essential newborn  care  services  at  24 × 7  primary  health  centres  (PHCs)  of  </a:t>
            </a:r>
            <a:r>
              <a:rPr lang="en-IN" sz="2400" dirty="0" err="1" smtClean="0">
                <a:latin typeface="Book Antiqua" pitchFamily="18" charset="0"/>
              </a:rPr>
              <a:t>Bharatpur</a:t>
            </a:r>
            <a:r>
              <a:rPr lang="en-IN" sz="2400" dirty="0" smtClean="0">
                <a:latin typeface="Book Antiqua" pitchFamily="18" charset="0"/>
              </a:rPr>
              <a:t> district  of  Rajasthan  state.  All  the  19  PHCs  were  selected  for  the  study. </a:t>
            </a:r>
            <a:endParaRPr lang="en-IN" sz="2400" dirty="0">
              <a:latin typeface="Book Antiqua"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424936" cy="648072"/>
          </a:xfrm>
        </p:spPr>
        <p:txBody>
          <a:bodyPr/>
          <a:lstStyle/>
          <a:p>
            <a:r>
              <a:rPr lang="en-US" sz="36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ok Antiqua" pitchFamily="18" charset="0"/>
              </a:rPr>
              <a:t>ROL-3 Continues</a:t>
            </a:r>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ok Antiqua" pitchFamily="18" charset="0"/>
              </a:rPr>
              <a:t>…</a:t>
            </a:r>
            <a:endParaRPr lang="en-IN" sz="3600" dirty="0"/>
          </a:p>
        </p:txBody>
      </p:sp>
      <p:sp>
        <p:nvSpPr>
          <p:cNvPr id="3" name="TextBox 2"/>
          <p:cNvSpPr txBox="1"/>
          <p:nvPr/>
        </p:nvSpPr>
        <p:spPr>
          <a:xfrm>
            <a:off x="467544" y="1556792"/>
            <a:ext cx="8208912" cy="4154984"/>
          </a:xfrm>
          <a:prstGeom prst="rect">
            <a:avLst/>
          </a:prstGeom>
          <a:noFill/>
        </p:spPr>
        <p:txBody>
          <a:bodyPr wrap="square" rtlCol="0">
            <a:spAutoFit/>
          </a:bodyPr>
          <a:lstStyle/>
          <a:p>
            <a:pPr algn="just"/>
            <a:r>
              <a:rPr lang="en-IN" sz="2400" dirty="0" smtClean="0">
                <a:latin typeface="Book Antiqua" pitchFamily="18" charset="0"/>
              </a:rPr>
              <a:t>Data were  collected  from  medical  officer  in - charge  from  the  study  24 × 7  PHCs  to provide  required  data  on  infrastructure,  human  resources,  investigative  services and  newborn  health  care  services  through  the  well – structured  questionnaire.  It was  found  that  the  availability  of  operation  theatre,  telephone  and  E - mail  facility  were  not  satisfactory.  Labour  room  was  available  at  almost  all  the  24 × 7 PHCs  while  nearly  75%  of  the  24 × 7  PHCs  have  laboratory  and  cold  chain facility.  Shortage  of  human  resources,  especially  laboratory  technician  and pharmacist  were  observed. </a:t>
            </a:r>
            <a:endParaRPr lang="en-IN" sz="2400" dirty="0">
              <a:latin typeface="Book Antiqua"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9"/>
            <a:ext cx="8280920" cy="720080"/>
          </a:xfrm>
        </p:spPr>
        <p:txBody>
          <a:bodyPr/>
          <a:lstStyle/>
          <a:p>
            <a:r>
              <a:rPr lang="en-US" sz="36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ok Antiqua" pitchFamily="18" charset="0"/>
              </a:rPr>
              <a:t>ROL-3 Continues</a:t>
            </a:r>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ok Antiqua" pitchFamily="18" charset="0"/>
              </a:rPr>
              <a:t>…</a:t>
            </a:r>
            <a:endParaRPr lang="en-IN" sz="3600" dirty="0"/>
          </a:p>
        </p:txBody>
      </p:sp>
      <p:graphicFrame>
        <p:nvGraphicFramePr>
          <p:cNvPr id="4" name="Table 3"/>
          <p:cNvGraphicFramePr>
            <a:graphicFrameLocks noGrp="1"/>
          </p:cNvGraphicFramePr>
          <p:nvPr/>
        </p:nvGraphicFramePr>
        <p:xfrm>
          <a:off x="539552" y="1484784"/>
          <a:ext cx="8136904" cy="4968552"/>
        </p:xfrm>
        <a:graphic>
          <a:graphicData uri="http://schemas.openxmlformats.org/drawingml/2006/table">
            <a:tbl>
              <a:tblPr/>
              <a:tblGrid>
                <a:gridCol w="8136904"/>
              </a:tblGrid>
              <a:tr h="4968552">
                <a:tc>
                  <a:txBody>
                    <a:bodyPr/>
                    <a:lstStyle/>
                    <a:p>
                      <a:pPr algn="just">
                        <a:lnSpc>
                          <a:spcPct val="115000"/>
                        </a:lnSpc>
                        <a:spcAft>
                          <a:spcPts val="0"/>
                        </a:spcAft>
                      </a:pPr>
                      <a:r>
                        <a:rPr lang="en-IN" sz="2000" dirty="0">
                          <a:latin typeface="Book Antiqua" pitchFamily="18" charset="0"/>
                          <a:ea typeface="Calibri"/>
                          <a:cs typeface="Times New Roman"/>
                        </a:rPr>
                        <a:t>It  was  also  observed  that  none  of  the  24 × 7  PHCs have  fully  equipped  newborn  corner.  The  study  concluded  that  the  availability  of human  resources,  infrastructure  and  facilities  for  newborn  care  services  at  the  24 × 7  PHCs  were  not  satisfactory  as  per  the  prescribed  IPHS.  Efforts  are  required on  priority  to  strengthen  OT,  investigative  facilities  and  communication  facilities at  the  24 × 7  PHCs.  It  is  recommended  that  availability  of  pharmacist/compounder  shall  be  as  per  IPHS  norms  at  the  24 × 7  PHCs.  New born  care  corners  established  at  24 × 7  PHCs  should  be  provided  adequate equipment/items  as  recommended  by  the  IPHS  so  as  to  become  effective  and functional  to  provide  newborn  care  services  in  the  rural  areas.</a:t>
                      </a:r>
                    </a:p>
                  </a:txBody>
                  <a:tcPr marL="114300" marR="114300" marT="0"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5656" y="2204864"/>
            <a:ext cx="6192688" cy="2585323"/>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j-lt"/>
              </a:rPr>
              <a:t>        METHODOLOGY  </a:t>
            </a:r>
          </a:p>
          <a:p>
            <a:r>
              <a:rPr lang="en-U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j-lt"/>
              </a:rPr>
              <a:t>             </a:t>
            </a:r>
            <a:endParaRPr lang="en-IN" sz="5400" dirty="0">
              <a:latin typeface="+mj-l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9552" y="1268761"/>
            <a:ext cx="8136904" cy="5262979"/>
          </a:xfrm>
          <a:prstGeom prst="rect">
            <a:avLst/>
          </a:prstGeom>
          <a:noFill/>
        </p:spPr>
        <p:txBody>
          <a:bodyPr wrap="square" rtlCol="0">
            <a:spAutoFit/>
          </a:bodyPr>
          <a:lstStyle/>
          <a:p>
            <a:endParaRPr lang="en-IN" sz="2400" b="1" dirty="0" smtClean="0">
              <a:latin typeface="Book Antiqua" pitchFamily="18" charset="0"/>
            </a:endParaRPr>
          </a:p>
          <a:p>
            <a:endParaRPr lang="en-IN" sz="2400" b="1" dirty="0" smtClean="0">
              <a:latin typeface="Book Antiqua" pitchFamily="18" charset="0"/>
            </a:endParaRPr>
          </a:p>
          <a:p>
            <a:pPr algn="just">
              <a:buFont typeface="Wingdings" pitchFamily="2" charset="2"/>
              <a:buChar char="Ø"/>
            </a:pPr>
            <a:r>
              <a:rPr lang="en-IN" sz="2400" dirty="0" smtClean="0">
                <a:latin typeface="Book Antiqua" pitchFamily="18" charset="0"/>
              </a:rPr>
              <a:t>An  exploratory  quantitative  study  design  was adopted</a:t>
            </a:r>
          </a:p>
          <a:p>
            <a:pPr algn="just">
              <a:buFont typeface="Wingdings" pitchFamily="2" charset="2"/>
              <a:buChar char="Ø"/>
            </a:pPr>
            <a:r>
              <a:rPr lang="en-IN" sz="2400" dirty="0" smtClean="0">
                <a:latin typeface="Book Antiqua" pitchFamily="18" charset="0"/>
              </a:rPr>
              <a:t>In  the  study  district  </a:t>
            </a:r>
            <a:r>
              <a:rPr lang="en-IN" sz="2400" dirty="0" err="1" smtClean="0">
                <a:latin typeface="Book Antiqua" pitchFamily="18" charset="0"/>
              </a:rPr>
              <a:t>Kamrup</a:t>
            </a:r>
            <a:r>
              <a:rPr lang="en-IN" sz="2400" dirty="0" smtClean="0">
                <a:latin typeface="Book Antiqua" pitchFamily="18" charset="0"/>
              </a:rPr>
              <a:t>  Rural,  there  are  12  Block  PHC,  27  MPHC  and  22  SD</a:t>
            </a:r>
          </a:p>
          <a:p>
            <a:pPr algn="just">
              <a:buFont typeface="Wingdings" pitchFamily="2" charset="2"/>
              <a:buChar char="Ø"/>
            </a:pPr>
            <a:r>
              <a:rPr lang="en-IN" sz="2400" dirty="0" smtClean="0">
                <a:latin typeface="Book Antiqua" pitchFamily="18" charset="0"/>
              </a:rPr>
              <a:t>The study covered 4  Block  PHCs  out  of  which  3  serves  as  CHC/FRU,  3  Mini PHCs  and  3  SD</a:t>
            </a:r>
          </a:p>
          <a:p>
            <a:pPr algn="just">
              <a:buFont typeface="Wingdings" pitchFamily="2" charset="2"/>
              <a:buChar char="Ø"/>
            </a:pPr>
            <a:r>
              <a:rPr lang="en-IN" sz="2400" dirty="0" smtClean="0">
                <a:latin typeface="Book Antiqua" pitchFamily="18" charset="0"/>
              </a:rPr>
              <a:t>A  total  of  10  health  centres  were  selected randomly  to  cover  under  the  study. </a:t>
            </a:r>
          </a:p>
          <a:p>
            <a:pPr algn="just">
              <a:buFont typeface="Wingdings" pitchFamily="2" charset="2"/>
              <a:buChar char="Ø"/>
            </a:pPr>
            <a:r>
              <a:rPr lang="en-IN" sz="2400" dirty="0" smtClean="0">
                <a:latin typeface="Book Antiqua" pitchFamily="18" charset="0"/>
              </a:rPr>
              <a:t> For  the  interview  of  key  staff  members  30  samples  were  selected conveniently. </a:t>
            </a:r>
          </a:p>
          <a:p>
            <a:pPr>
              <a:buFont typeface="Wingdings" pitchFamily="2" charset="2"/>
              <a:buChar char="Ø"/>
            </a:pPr>
            <a:endParaRPr lang="en-IN" sz="2400" b="1" dirty="0" smtClean="0">
              <a:latin typeface="Book Antiqua" pitchFamily="18" charset="0"/>
            </a:endParaRPr>
          </a:p>
          <a:p>
            <a:endParaRPr lang="en-IN" sz="2400" dirty="0">
              <a:latin typeface="Book Antiqua" pitchFamily="18" charset="0"/>
            </a:endParaRPr>
          </a:p>
        </p:txBody>
      </p:sp>
      <p:sp>
        <p:nvSpPr>
          <p:cNvPr id="4" name="TextBox 3"/>
          <p:cNvSpPr txBox="1"/>
          <p:nvPr/>
        </p:nvSpPr>
        <p:spPr>
          <a:xfrm>
            <a:off x="539552" y="620688"/>
            <a:ext cx="7344816" cy="646331"/>
          </a:xfrm>
          <a:prstGeom prst="rect">
            <a:avLst/>
          </a:prstGeom>
          <a:noFill/>
        </p:spPr>
        <p:txBody>
          <a:bodyPr wrap="square" rtlCol="0">
            <a:spAutoFit/>
          </a:bodyPr>
          <a:lstStyle/>
          <a:p>
            <a:r>
              <a:rPr lang="en-US" sz="36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j-lt"/>
              </a:rPr>
              <a:t> Study  Design</a:t>
            </a:r>
            <a:endParaRPr lang="en-IN" sz="3600" dirty="0">
              <a:latin typeface="+mj-l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3608" y="1268760"/>
            <a:ext cx="7560840" cy="5724644"/>
          </a:xfrm>
          <a:prstGeom prst="rect">
            <a:avLst/>
          </a:prstGeom>
          <a:noFill/>
        </p:spPr>
        <p:txBody>
          <a:bodyPr wrap="square" rtlCol="0">
            <a:spAutoFit/>
          </a:bodyPr>
          <a:lstStyle/>
          <a:p>
            <a:r>
              <a:rPr lang="en-IN" sz="2400" b="1" dirty="0" smtClean="0">
                <a:latin typeface="Book Antiqua" pitchFamily="18" charset="0"/>
              </a:rPr>
              <a:t>Study  </a:t>
            </a:r>
            <a:r>
              <a:rPr lang="en-IN" sz="2400" b="1" dirty="0" err="1" smtClean="0">
                <a:latin typeface="Book Antiqua" pitchFamily="18" charset="0"/>
              </a:rPr>
              <a:t>Area:</a:t>
            </a:r>
            <a:r>
              <a:rPr lang="en-IN" sz="2400" dirty="0" err="1" smtClean="0">
                <a:latin typeface="Book Antiqua" pitchFamily="18" charset="0"/>
              </a:rPr>
              <a:t>Kamrup</a:t>
            </a:r>
            <a:r>
              <a:rPr lang="en-IN" sz="2400" dirty="0" smtClean="0">
                <a:latin typeface="Book Antiqua" pitchFamily="18" charset="0"/>
              </a:rPr>
              <a:t>  Rural  district of  the  state  Assam</a:t>
            </a:r>
          </a:p>
          <a:p>
            <a:endParaRPr lang="en-IN" sz="2400" b="1" dirty="0" smtClean="0">
              <a:latin typeface="Book Antiqua" pitchFamily="18" charset="0"/>
            </a:endParaRPr>
          </a:p>
          <a:p>
            <a:r>
              <a:rPr lang="en-IN" sz="2400" b="1" dirty="0" smtClean="0">
                <a:latin typeface="Book Antiqua" pitchFamily="18" charset="0"/>
              </a:rPr>
              <a:t>Data collection technique: </a:t>
            </a:r>
            <a:r>
              <a:rPr lang="en-IN" sz="2400" dirty="0" smtClean="0">
                <a:latin typeface="Book Antiqua" pitchFamily="18" charset="0"/>
              </a:rPr>
              <a:t>Data   was   collected   by  observation,  record  review  and  interview method</a:t>
            </a:r>
          </a:p>
          <a:p>
            <a:endParaRPr lang="en-IN" sz="2400" dirty="0" smtClean="0">
              <a:latin typeface="Book Antiqua" pitchFamily="18" charset="0"/>
            </a:endParaRPr>
          </a:p>
          <a:p>
            <a:r>
              <a:rPr lang="en-IN" sz="2400" b="1" dirty="0" smtClean="0">
                <a:latin typeface="Book Antiqua" pitchFamily="18" charset="0"/>
              </a:rPr>
              <a:t>Data collection period: </a:t>
            </a:r>
            <a:r>
              <a:rPr lang="en-IN" sz="2400" dirty="0" smtClean="0">
                <a:latin typeface="Book Antiqua" pitchFamily="18" charset="0"/>
              </a:rPr>
              <a:t>The  data  was  collected  for  a  period  of  2  weeks  (6</a:t>
            </a:r>
            <a:r>
              <a:rPr lang="en-IN" sz="2400" baseline="30000" dirty="0" smtClean="0">
                <a:latin typeface="Book Antiqua" pitchFamily="18" charset="0"/>
              </a:rPr>
              <a:t>th </a:t>
            </a:r>
            <a:r>
              <a:rPr lang="en-IN" sz="2400" dirty="0" smtClean="0">
                <a:latin typeface="Book Antiqua" pitchFamily="18" charset="0"/>
              </a:rPr>
              <a:t> to  22  April,  2015).</a:t>
            </a:r>
          </a:p>
          <a:p>
            <a:endParaRPr lang="en-IN" sz="2400" dirty="0" smtClean="0">
              <a:latin typeface="Book Antiqua" pitchFamily="18" charset="0"/>
            </a:endParaRPr>
          </a:p>
          <a:p>
            <a:r>
              <a:rPr lang="en-IN" sz="2400" b="1" dirty="0" smtClean="0">
                <a:latin typeface="Book Antiqua" pitchFamily="18" charset="0"/>
              </a:rPr>
              <a:t>Study  Tool:  </a:t>
            </a:r>
            <a:r>
              <a:rPr lang="en-IN" sz="2400" dirty="0" smtClean="0">
                <a:latin typeface="Book Antiqua" pitchFamily="18" charset="0"/>
              </a:rPr>
              <a:t>Semi-structured checklist &amp; Semi-structured questionnaires.</a:t>
            </a:r>
          </a:p>
          <a:p>
            <a:endParaRPr lang="en-IN" sz="2400" b="1" dirty="0" smtClean="0">
              <a:latin typeface="Book Antiqua" pitchFamily="18" charset="0"/>
            </a:endParaRPr>
          </a:p>
          <a:p>
            <a:r>
              <a:rPr lang="en-IN" sz="2400" b="1" dirty="0" smtClean="0">
                <a:latin typeface="Book Antiqua" pitchFamily="18" charset="0"/>
              </a:rPr>
              <a:t> </a:t>
            </a:r>
            <a:endParaRPr lang="en-IN" sz="2400" dirty="0" smtClean="0">
              <a:latin typeface="Book Antiqua" pitchFamily="18" charset="0"/>
            </a:endParaRPr>
          </a:p>
          <a:p>
            <a:endParaRPr lang="en-IN" dirty="0" smtClean="0"/>
          </a:p>
          <a:p>
            <a:endParaRPr lang="en-IN" dirty="0" smtClean="0"/>
          </a:p>
          <a:p>
            <a:r>
              <a:rPr lang="en-IN" b="1" dirty="0" smtClean="0">
                <a:latin typeface="Book Antiqua" pitchFamily="18" charset="0"/>
              </a:rPr>
              <a:t> </a:t>
            </a:r>
            <a:endParaRPr lang="en-IN"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67544" y="908720"/>
            <a:ext cx="8208912" cy="7755969"/>
          </a:xfrm>
          <a:prstGeom prst="rect">
            <a:avLst/>
          </a:prstGeom>
          <a:noFill/>
        </p:spPr>
        <p:txBody>
          <a:bodyPr wrap="square" rtlCol="0">
            <a:spAutoFit/>
          </a:bodyPr>
          <a:lstStyle/>
          <a:p>
            <a:r>
              <a:rPr lang="en-IN" sz="2400" b="1" dirty="0" smtClean="0">
                <a:latin typeface="Book Antiqua" pitchFamily="18" charset="0"/>
              </a:rPr>
              <a:t>Data  analysis: </a:t>
            </a:r>
            <a:r>
              <a:rPr lang="en-IN" sz="2400" dirty="0" smtClean="0">
                <a:latin typeface="Book Antiqua" pitchFamily="18" charset="0"/>
              </a:rPr>
              <a:t>Collected</a:t>
            </a:r>
            <a:r>
              <a:rPr lang="en-IN" sz="2400" b="1" dirty="0" smtClean="0">
                <a:latin typeface="Book Antiqua" pitchFamily="18" charset="0"/>
              </a:rPr>
              <a:t>  </a:t>
            </a:r>
            <a:r>
              <a:rPr lang="en-IN" sz="2400" dirty="0" smtClean="0">
                <a:latin typeface="Book Antiqua" pitchFamily="18" charset="0"/>
              </a:rPr>
              <a:t>quantitative </a:t>
            </a:r>
            <a:r>
              <a:rPr lang="en-IN" sz="2400" b="1" dirty="0" smtClean="0">
                <a:latin typeface="Book Antiqua" pitchFamily="18" charset="0"/>
              </a:rPr>
              <a:t> </a:t>
            </a:r>
            <a:r>
              <a:rPr lang="en-IN" sz="2400" dirty="0" smtClean="0">
                <a:latin typeface="Book Antiqua" pitchFamily="18" charset="0"/>
              </a:rPr>
              <a:t>data  were  entered  in  SPSS  version  16.0  and analysed  using  Excel  worksheet.  Data   were   analysed   calculating   average percentage.</a:t>
            </a:r>
          </a:p>
          <a:p>
            <a:endParaRPr lang="en-IN" sz="2400" dirty="0" smtClean="0">
              <a:latin typeface="Book Antiqua" pitchFamily="18" charset="0"/>
            </a:endParaRPr>
          </a:p>
          <a:p>
            <a:r>
              <a:rPr lang="en-IN" sz="2400" b="1" dirty="0" smtClean="0">
                <a:latin typeface="Book Antiqua" pitchFamily="18" charset="0"/>
              </a:rPr>
              <a:t>Challenges faced :</a:t>
            </a:r>
          </a:p>
          <a:p>
            <a:endParaRPr lang="en-IN" sz="2400" b="1" dirty="0" smtClean="0">
              <a:latin typeface="Book Antiqua" pitchFamily="18" charset="0"/>
            </a:endParaRPr>
          </a:p>
          <a:p>
            <a:pPr>
              <a:buFont typeface="Wingdings" pitchFamily="2" charset="2"/>
              <a:buChar char="Ø"/>
            </a:pPr>
            <a:r>
              <a:rPr lang="en-IN" sz="2400" dirty="0" smtClean="0">
                <a:latin typeface="Book Antiqua" pitchFamily="18" charset="0"/>
              </a:rPr>
              <a:t>Delay  in getting approval  for the facility visit from the Joint Directorate office </a:t>
            </a:r>
          </a:p>
          <a:p>
            <a:pPr>
              <a:buFont typeface="Wingdings" pitchFamily="2" charset="2"/>
              <a:buChar char="Ø"/>
            </a:pPr>
            <a:endParaRPr lang="en-IN" sz="2400" dirty="0" smtClean="0">
              <a:latin typeface="Book Antiqua" pitchFamily="18" charset="0"/>
            </a:endParaRPr>
          </a:p>
          <a:p>
            <a:pPr>
              <a:buFont typeface="Wingdings" pitchFamily="2" charset="2"/>
              <a:buChar char="Ø"/>
            </a:pPr>
            <a:r>
              <a:rPr lang="en-IN" sz="2400" dirty="0" smtClean="0">
                <a:latin typeface="Book Antiqua" pitchFamily="18" charset="0"/>
              </a:rPr>
              <a:t>Untimely rains &amp; weak transportation</a:t>
            </a:r>
          </a:p>
          <a:p>
            <a:pPr>
              <a:buFont typeface="Wingdings" pitchFamily="2" charset="2"/>
              <a:buChar char="Ø"/>
            </a:pPr>
            <a:endParaRPr lang="en-IN" sz="2400" dirty="0" smtClean="0">
              <a:latin typeface="Book Antiqua" pitchFamily="18" charset="0"/>
            </a:endParaRPr>
          </a:p>
          <a:p>
            <a:pPr>
              <a:buFont typeface="Wingdings" pitchFamily="2" charset="2"/>
              <a:buChar char="Ø"/>
            </a:pPr>
            <a:r>
              <a:rPr lang="en-IN" sz="2400" dirty="0" smtClean="0">
                <a:latin typeface="Book Antiqua" pitchFamily="18" charset="0"/>
              </a:rPr>
              <a:t>Non-availability of staff due to long </a:t>
            </a:r>
            <a:r>
              <a:rPr lang="en-IN" sz="2400" dirty="0" err="1" smtClean="0">
                <a:latin typeface="Book Antiqua" pitchFamily="18" charset="0"/>
              </a:rPr>
              <a:t>Bihu</a:t>
            </a:r>
            <a:r>
              <a:rPr lang="en-IN" sz="2400" dirty="0" smtClean="0">
                <a:latin typeface="Book Antiqua" pitchFamily="18" charset="0"/>
              </a:rPr>
              <a:t> festival.</a:t>
            </a:r>
          </a:p>
          <a:p>
            <a:endParaRPr lang="en-IN" sz="2400" dirty="0" smtClean="0">
              <a:latin typeface="Book Antiqua" pitchFamily="18" charset="0"/>
            </a:endParaRPr>
          </a:p>
          <a:p>
            <a:endParaRPr lang="en-IN" b="1" dirty="0" smtClean="0"/>
          </a:p>
          <a:p>
            <a:endParaRPr lang="en-IN" b="1" dirty="0" smtClean="0"/>
          </a:p>
          <a:p>
            <a:endParaRPr lang="en-IN" b="1" dirty="0" smtClean="0"/>
          </a:p>
          <a:p>
            <a:r>
              <a:rPr lang="en-IN" b="1" dirty="0" smtClean="0"/>
              <a:t>  </a:t>
            </a:r>
          </a:p>
          <a:p>
            <a:endParaRPr lang="en-IN" b="1" dirty="0" smtClean="0"/>
          </a:p>
          <a:p>
            <a:endParaRPr lang="en-IN" dirty="0" smtClean="0"/>
          </a:p>
          <a:p>
            <a:endParaRPr lang="en-IN" dirty="0" smtClean="0"/>
          </a:p>
          <a:p>
            <a:endParaRPr lang="en-IN" dirty="0" smtClean="0"/>
          </a:p>
          <a:p>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988" y="1027113"/>
            <a:ext cx="7201419" cy="601687"/>
          </a:xfrm>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OUTLINE  OF  PRESENTATION </a:t>
            </a:r>
            <a:endParaRPr lang="en-IN" dirty="0"/>
          </a:p>
        </p:txBody>
      </p:sp>
      <p:sp>
        <p:nvSpPr>
          <p:cNvPr id="4" name="TextBox 3"/>
          <p:cNvSpPr txBox="1"/>
          <p:nvPr/>
        </p:nvSpPr>
        <p:spPr>
          <a:xfrm>
            <a:off x="1115616" y="1916832"/>
            <a:ext cx="7416824" cy="5724644"/>
          </a:xfrm>
          <a:prstGeom prst="rect">
            <a:avLst/>
          </a:prstGeom>
          <a:noFill/>
        </p:spPr>
        <p:txBody>
          <a:bodyPr wrap="square" rtlCol="0">
            <a:spAutoFit/>
          </a:bodyPr>
          <a:lstStyle/>
          <a:p>
            <a:pPr>
              <a:lnSpc>
                <a:spcPct val="150000"/>
              </a:lnSpc>
            </a:pPr>
            <a:endParaRPr lang="en-IN" sz="2400" dirty="0" smtClean="0">
              <a:latin typeface="Book Antiqua" pitchFamily="18" charset="0"/>
            </a:endParaRPr>
          </a:p>
          <a:p>
            <a:pPr>
              <a:lnSpc>
                <a:spcPct val="150000"/>
              </a:lnSpc>
              <a:buFont typeface="Wingdings" pitchFamily="2" charset="2"/>
              <a:buChar char="Ø"/>
            </a:pPr>
            <a:r>
              <a:rPr lang="en-IN" sz="2400" dirty="0" smtClean="0">
                <a:latin typeface="Book Antiqua" pitchFamily="18" charset="0"/>
              </a:rPr>
              <a:t>Introduction of the study topic</a:t>
            </a:r>
          </a:p>
          <a:p>
            <a:pPr>
              <a:lnSpc>
                <a:spcPct val="150000"/>
              </a:lnSpc>
              <a:buFont typeface="Wingdings" pitchFamily="2" charset="2"/>
              <a:buChar char="Ø"/>
            </a:pPr>
            <a:r>
              <a:rPr lang="en-IN" sz="2400" dirty="0" smtClean="0">
                <a:latin typeface="Book Antiqua" pitchFamily="18" charset="0"/>
              </a:rPr>
              <a:t>Review of literature</a:t>
            </a:r>
          </a:p>
          <a:p>
            <a:pPr>
              <a:lnSpc>
                <a:spcPct val="150000"/>
              </a:lnSpc>
              <a:buFont typeface="Wingdings" pitchFamily="2" charset="2"/>
              <a:buChar char="Ø"/>
            </a:pPr>
            <a:r>
              <a:rPr lang="en-IN" sz="2400" dirty="0" smtClean="0">
                <a:latin typeface="Book Antiqua" pitchFamily="18" charset="0"/>
              </a:rPr>
              <a:t>Methodology</a:t>
            </a:r>
          </a:p>
          <a:p>
            <a:pPr>
              <a:lnSpc>
                <a:spcPct val="150000"/>
              </a:lnSpc>
              <a:buFont typeface="Wingdings" pitchFamily="2" charset="2"/>
              <a:buChar char="Ø"/>
            </a:pPr>
            <a:r>
              <a:rPr lang="en-IN" sz="2400" dirty="0" smtClean="0">
                <a:latin typeface="Book Antiqua" pitchFamily="18" charset="0"/>
              </a:rPr>
              <a:t>Result </a:t>
            </a:r>
          </a:p>
          <a:p>
            <a:pPr>
              <a:lnSpc>
                <a:spcPct val="150000"/>
              </a:lnSpc>
              <a:buFont typeface="Wingdings" pitchFamily="2" charset="2"/>
              <a:buChar char="Ø"/>
            </a:pPr>
            <a:r>
              <a:rPr lang="en-IN" sz="2400" dirty="0" smtClean="0">
                <a:latin typeface="Book Antiqua" pitchFamily="18" charset="0"/>
              </a:rPr>
              <a:t> Discussion</a:t>
            </a:r>
          </a:p>
          <a:p>
            <a:pPr>
              <a:lnSpc>
                <a:spcPct val="150000"/>
              </a:lnSpc>
              <a:buFont typeface="Wingdings" pitchFamily="2" charset="2"/>
              <a:buChar char="Ø"/>
            </a:pPr>
            <a:r>
              <a:rPr lang="en-IN" sz="2400" dirty="0" smtClean="0">
                <a:latin typeface="Book Antiqua" pitchFamily="18" charset="0"/>
              </a:rPr>
              <a:t>Conclusion &amp; Recommendations</a:t>
            </a:r>
          </a:p>
          <a:p>
            <a:pPr>
              <a:buFont typeface="Wingdings" pitchFamily="2" charset="2"/>
              <a:buChar char="Ø"/>
            </a:pPr>
            <a:endParaRPr lang="en-IN" sz="2400" dirty="0">
              <a:latin typeface="Book Antiqua" pitchFamily="18" charset="0"/>
            </a:endParaRPr>
          </a:p>
          <a:p>
            <a:endParaRPr lang="en-IN" sz="2400" dirty="0" smtClean="0">
              <a:latin typeface="Book Antiqua" pitchFamily="18" charset="0"/>
            </a:endParaRPr>
          </a:p>
          <a:p>
            <a:pPr>
              <a:buFont typeface="Wingdings" pitchFamily="2" charset="2"/>
              <a:buChar char="Ø"/>
            </a:pPr>
            <a:endParaRPr lang="en-IN" sz="2400" dirty="0">
              <a:latin typeface="Book Antiqua" pitchFamily="18" charset="0"/>
            </a:endParaRPr>
          </a:p>
          <a:p>
            <a:pPr>
              <a:buFont typeface="Wingdings" pitchFamily="2" charset="2"/>
              <a:buChar char="Ø"/>
            </a:pPr>
            <a:endParaRPr lang="en-IN" sz="2400" dirty="0" smtClean="0">
              <a:latin typeface="Book Antiqua" pitchFamily="18" charset="0"/>
            </a:endParaRPr>
          </a:p>
          <a:p>
            <a:endParaRPr lang="en-IN"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9552" y="1124744"/>
            <a:ext cx="8064896" cy="6740307"/>
          </a:xfrm>
          <a:prstGeom prst="rect">
            <a:avLst/>
          </a:prstGeom>
          <a:noFill/>
        </p:spPr>
        <p:txBody>
          <a:bodyPr wrap="square" rtlCol="0">
            <a:spAutoFit/>
          </a:bodyPr>
          <a:lstStyle/>
          <a:p>
            <a:r>
              <a:rPr lang="en-IN" sz="2400" b="1" dirty="0" smtClean="0">
                <a:latin typeface="Book Antiqua" pitchFamily="18" charset="0"/>
              </a:rPr>
              <a:t>Limitations  of the study:</a:t>
            </a:r>
          </a:p>
          <a:p>
            <a:endParaRPr lang="en-IN" b="1" dirty="0" smtClean="0">
              <a:latin typeface="Book Antiqua" pitchFamily="18" charset="0"/>
            </a:endParaRPr>
          </a:p>
          <a:p>
            <a:pPr algn="just">
              <a:lnSpc>
                <a:spcPct val="150000"/>
              </a:lnSpc>
              <a:buFont typeface="Wingdings" pitchFamily="2" charset="2"/>
              <a:buChar char="Ø"/>
            </a:pPr>
            <a:r>
              <a:rPr lang="en-IN" sz="2400" dirty="0" smtClean="0">
                <a:latin typeface="Book Antiqua" pitchFamily="18" charset="0"/>
              </a:rPr>
              <a:t>The health centres spread across the study district, because of difficult terrain &amp; closing of some of the facility at 1.30 pm the researcher had to shorten the interview period</a:t>
            </a:r>
          </a:p>
          <a:p>
            <a:pPr algn="just">
              <a:lnSpc>
                <a:spcPct val="150000"/>
              </a:lnSpc>
              <a:buFont typeface="Wingdings" pitchFamily="2" charset="2"/>
              <a:buChar char="Ø"/>
            </a:pPr>
            <a:endParaRPr lang="en-IN" sz="2400" dirty="0" smtClean="0">
              <a:latin typeface="Book Antiqua" pitchFamily="18" charset="0"/>
            </a:endParaRPr>
          </a:p>
          <a:p>
            <a:pPr algn="just">
              <a:lnSpc>
                <a:spcPct val="150000"/>
              </a:lnSpc>
              <a:buFont typeface="Wingdings" pitchFamily="2" charset="2"/>
              <a:buChar char="Ø"/>
            </a:pPr>
            <a:r>
              <a:rPr lang="en-IN" sz="2400" dirty="0" smtClean="0">
                <a:latin typeface="Book Antiqua" pitchFamily="18" charset="0"/>
              </a:rPr>
              <a:t>Many  a  time  staff  nurses   were  unaware  regarding  availability  of  labour room  equipments</a:t>
            </a:r>
          </a:p>
          <a:p>
            <a:endParaRPr lang="en-IN" sz="2400" dirty="0" smtClean="0">
              <a:latin typeface="Book Antiqua" pitchFamily="18" charset="0"/>
            </a:endParaRPr>
          </a:p>
          <a:p>
            <a:r>
              <a:rPr lang="en-IN" sz="2400" dirty="0" smtClean="0">
                <a:latin typeface="Book Antiqua" pitchFamily="18" charset="0"/>
              </a:rPr>
              <a:t>  </a:t>
            </a:r>
          </a:p>
          <a:p>
            <a:endParaRPr lang="en-IN" dirty="0" smtClean="0">
              <a:latin typeface="Book Antiqua" pitchFamily="18" charset="0"/>
            </a:endParaRPr>
          </a:p>
          <a:p>
            <a:endParaRPr lang="en-IN" dirty="0" smtClean="0">
              <a:latin typeface="Book Antiqua" pitchFamily="18" charset="0"/>
            </a:endParaRPr>
          </a:p>
          <a:p>
            <a:endParaRPr lang="en-IN" b="1" dirty="0" smtClean="0">
              <a:latin typeface="Book Antiqua" pitchFamily="18" charset="0"/>
            </a:endParaRPr>
          </a:p>
          <a:p>
            <a:endParaRPr lang="en-IN" b="1" dirty="0" smtClean="0">
              <a:latin typeface="Book Antiqua" pitchFamily="18" charset="0"/>
            </a:endParaRPr>
          </a:p>
          <a:p>
            <a:r>
              <a:rPr lang="en-IN" b="1" dirty="0" smtClean="0">
                <a:latin typeface="Book Antiqua" pitchFamily="18" charset="0"/>
              </a:rPr>
              <a:t> </a:t>
            </a:r>
            <a:endParaRPr lang="en-IN"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11560" y="1268760"/>
            <a:ext cx="8136904" cy="3693319"/>
          </a:xfrm>
          <a:prstGeom prst="rect">
            <a:avLst/>
          </a:prstGeom>
          <a:noFill/>
        </p:spPr>
        <p:txBody>
          <a:bodyPr wrap="square" rtlCol="0">
            <a:spAutoFit/>
          </a:bodyPr>
          <a:lstStyle/>
          <a:p>
            <a:pPr>
              <a:lnSpc>
                <a:spcPct val="150000"/>
              </a:lnSpc>
              <a:buFont typeface="Wingdings" pitchFamily="2" charset="2"/>
              <a:buChar char="Ø"/>
            </a:pPr>
            <a:r>
              <a:rPr lang="en-IN" sz="2400" dirty="0" smtClean="0">
                <a:latin typeface="Book Antiqua" pitchFamily="18" charset="0"/>
              </a:rPr>
              <a:t>Had  to  wait  for  long  hours  to  get  the  data  due  to  unavailability  or  busy  schedule  of  the  data  manager</a:t>
            </a:r>
          </a:p>
          <a:p>
            <a:pPr>
              <a:lnSpc>
                <a:spcPct val="150000"/>
              </a:lnSpc>
              <a:buFont typeface="Wingdings" pitchFamily="2" charset="2"/>
              <a:buChar char="Ø"/>
            </a:pPr>
            <a:endParaRPr lang="en-IN" sz="2400" dirty="0" smtClean="0">
              <a:latin typeface="Book Antiqua" pitchFamily="18" charset="0"/>
            </a:endParaRPr>
          </a:p>
          <a:p>
            <a:pPr>
              <a:lnSpc>
                <a:spcPct val="150000"/>
              </a:lnSpc>
              <a:buFont typeface="Wingdings" pitchFamily="2" charset="2"/>
              <a:buChar char="Ø"/>
            </a:pPr>
            <a:r>
              <a:rPr lang="en-IN" sz="2400" dirty="0" smtClean="0">
                <a:latin typeface="Book Antiqua" pitchFamily="18" charset="0"/>
              </a:rPr>
              <a:t>A  common  pro-forma  was  used  for  collecting  data  which  was  based  on  the  IPHS  document  and  MNH  Toolkit. The pro-forma needed more customization.</a:t>
            </a:r>
          </a:p>
          <a:p>
            <a:endParaRPr lang="en-IN"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67544" y="908720"/>
            <a:ext cx="8280920" cy="5078313"/>
          </a:xfrm>
          <a:prstGeom prst="rect">
            <a:avLst/>
          </a:prstGeom>
          <a:noFill/>
        </p:spPr>
        <p:txBody>
          <a:bodyPr wrap="square" rtlCol="0">
            <a:spAutoFit/>
          </a:bodyPr>
          <a:lstStyle/>
          <a:p>
            <a:endParaRPr lang="en-IN" b="1" dirty="0" smtClean="0">
              <a:latin typeface="Book Antiqua" pitchFamily="18" charset="0"/>
            </a:endParaRPr>
          </a:p>
          <a:p>
            <a:endParaRPr lang="en-IN" b="1" dirty="0" smtClean="0">
              <a:latin typeface="Book Antiqua" pitchFamily="18" charset="0"/>
            </a:endParaRPr>
          </a:p>
          <a:p>
            <a:pPr algn="just">
              <a:lnSpc>
                <a:spcPct val="150000"/>
              </a:lnSpc>
            </a:pPr>
            <a:r>
              <a:rPr lang="en-IN" sz="2400" b="1" dirty="0" smtClean="0">
                <a:latin typeface="Book Antiqua" pitchFamily="18" charset="0"/>
              </a:rPr>
              <a:t>Expected outcome of the study:  </a:t>
            </a:r>
            <a:r>
              <a:rPr lang="en-IN" sz="2400" dirty="0" smtClean="0">
                <a:latin typeface="Book Antiqua" pitchFamily="18" charset="0"/>
              </a:rPr>
              <a:t>The  study  provided  new  insight  for researchers  and  hospital  managers </a:t>
            </a:r>
            <a:endParaRPr lang="en-IN" sz="2400" b="1" dirty="0" smtClean="0">
              <a:latin typeface="Book Antiqua" pitchFamily="18" charset="0"/>
            </a:endParaRPr>
          </a:p>
          <a:p>
            <a:pPr algn="just">
              <a:lnSpc>
                <a:spcPct val="150000"/>
              </a:lnSpc>
            </a:pPr>
            <a:endParaRPr lang="en-IN" sz="2400" b="1" dirty="0" smtClean="0">
              <a:latin typeface="Book Antiqua" pitchFamily="18" charset="0"/>
            </a:endParaRPr>
          </a:p>
          <a:p>
            <a:pPr algn="just">
              <a:lnSpc>
                <a:spcPct val="150000"/>
              </a:lnSpc>
            </a:pPr>
            <a:endParaRPr lang="en-IN" sz="2400" b="1" dirty="0" smtClean="0">
              <a:latin typeface="Book Antiqua" pitchFamily="18" charset="0"/>
            </a:endParaRPr>
          </a:p>
          <a:p>
            <a:pPr algn="just">
              <a:lnSpc>
                <a:spcPct val="150000"/>
              </a:lnSpc>
            </a:pPr>
            <a:r>
              <a:rPr lang="en-IN" sz="2400" b="1" dirty="0" smtClean="0">
                <a:latin typeface="Book Antiqua" pitchFamily="18" charset="0"/>
              </a:rPr>
              <a:t>Ethical clearance:  </a:t>
            </a:r>
            <a:r>
              <a:rPr lang="en-IN" sz="2400" dirty="0" smtClean="0">
                <a:latin typeface="Book Antiqua" pitchFamily="18" charset="0"/>
              </a:rPr>
              <a:t>Approval  for  the  study  was  obtained  from  the  concerned  authority</a:t>
            </a:r>
            <a:r>
              <a:rPr lang="en-IN" sz="2400" b="1" dirty="0" smtClean="0">
                <a:latin typeface="Book Antiqua" pitchFamily="18" charset="0"/>
              </a:rPr>
              <a:t>, </a:t>
            </a:r>
            <a:r>
              <a:rPr lang="en-IN" sz="2400" dirty="0" smtClean="0">
                <a:latin typeface="Book Antiqua" pitchFamily="18" charset="0"/>
              </a:rPr>
              <a:t>all  interviews  were  conducted  after  obtaining verbal  consent  of  the  subject.</a:t>
            </a:r>
            <a:endParaRPr lang="en-IN" sz="2400" b="1" dirty="0" smtClean="0">
              <a:latin typeface="Book Antiqua" pitchFamily="18" charset="0"/>
            </a:endParaRPr>
          </a:p>
          <a:p>
            <a:endParaRPr lang="en-IN" b="1" dirty="0" smtClean="0">
              <a:latin typeface="Book Antiqua" pitchFamily="18" charset="0"/>
            </a:endParaRPr>
          </a:p>
          <a:p>
            <a:r>
              <a:rPr lang="en-IN" b="1" dirty="0" smtClean="0">
                <a:latin typeface="Book Antiqua" pitchFamily="18" charset="0"/>
              </a:rPr>
              <a:t> </a:t>
            </a:r>
            <a:endParaRPr lang="en-IN"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5656" y="2204864"/>
            <a:ext cx="6192688" cy="175432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j-lt"/>
              </a:rPr>
              <a:t>        Result  </a:t>
            </a:r>
          </a:p>
          <a:p>
            <a:r>
              <a:rPr lang="en-U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j-lt"/>
              </a:rPr>
              <a:t>             </a:t>
            </a:r>
            <a:endParaRPr lang="en-IN" sz="5400" dirty="0">
              <a:latin typeface="+mj-lt"/>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685800" y="908720"/>
          <a:ext cx="7486600" cy="5483001"/>
        </p:xfrm>
        <a:graphic>
          <a:graphicData uri="http://schemas.openxmlformats.org/drawingml/2006/table">
            <a:tbl>
              <a:tblPr firstRow="1" bandRow="1">
                <a:tableStyleId>{AF606853-7671-496A-8E4F-DF71F8EC918B}</a:tableStyleId>
              </a:tblPr>
              <a:tblGrid>
                <a:gridCol w="3743300"/>
                <a:gridCol w="3743300"/>
              </a:tblGrid>
              <a:tr h="720080">
                <a:tc gridSpan="2">
                  <a:txBody>
                    <a:bodyPr/>
                    <a:lstStyle/>
                    <a:p>
                      <a:pPr algn="ctr"/>
                      <a:r>
                        <a:rPr lang="en-US" sz="2400" b="1" dirty="0" smtClean="0">
                          <a:solidFill>
                            <a:schemeClr val="tx1"/>
                          </a:solidFill>
                        </a:rPr>
                        <a:t>List</a:t>
                      </a:r>
                      <a:r>
                        <a:rPr lang="en-US" sz="2400" b="1" baseline="0" dirty="0" smtClean="0">
                          <a:solidFill>
                            <a:schemeClr val="tx1"/>
                          </a:solidFill>
                        </a:rPr>
                        <a:t> of BPHCs and its corresponding MPHCs &amp; SDs covered under the study</a:t>
                      </a:r>
                      <a:endParaRPr lang="en-US" sz="2400" b="1" dirty="0">
                        <a:solidFill>
                          <a:schemeClr val="tx1"/>
                        </a:solidFill>
                      </a:endParaRPr>
                    </a:p>
                  </a:txBody>
                  <a:tcPr>
                    <a:solidFill>
                      <a:schemeClr val="bg1"/>
                    </a:solidFill>
                  </a:tcPr>
                </a:tc>
                <a:tc hMerge="1">
                  <a:txBody>
                    <a:bodyPr/>
                    <a:lstStyle/>
                    <a:p>
                      <a:endParaRPr lang="en-US" dirty="0"/>
                    </a:p>
                  </a:txBody>
                  <a:tcPr/>
                </a:tc>
              </a:tr>
              <a:tr h="747082">
                <a:tc>
                  <a:txBody>
                    <a:bodyPr/>
                    <a:lstStyle/>
                    <a:p>
                      <a:pPr algn="ctr"/>
                      <a:r>
                        <a:rPr lang="en-US" sz="1800" b="1" dirty="0" smtClean="0">
                          <a:solidFill>
                            <a:schemeClr val="tx1"/>
                          </a:solidFill>
                        </a:rPr>
                        <a:t>Name of BPHC</a:t>
                      </a:r>
                      <a:endParaRPr lang="en-US" sz="1800" b="1" dirty="0">
                        <a:solidFill>
                          <a:schemeClr val="tx1"/>
                        </a:solidFill>
                      </a:endParaRPr>
                    </a:p>
                  </a:txBody>
                  <a:tcPr>
                    <a:solidFill>
                      <a:schemeClr val="bg2">
                        <a:lumMod val="90000"/>
                      </a:schemeClr>
                    </a:solidFill>
                  </a:tcPr>
                </a:tc>
                <a:tc>
                  <a:txBody>
                    <a:bodyPr/>
                    <a:lstStyle/>
                    <a:p>
                      <a:pPr algn="ctr"/>
                      <a:r>
                        <a:rPr lang="en-US" sz="1800" b="1" dirty="0" smtClean="0">
                          <a:solidFill>
                            <a:schemeClr val="tx1"/>
                          </a:solidFill>
                        </a:rPr>
                        <a:t>Name of PHC</a:t>
                      </a:r>
                      <a:endParaRPr lang="en-US" sz="1800" b="1" dirty="0">
                        <a:solidFill>
                          <a:schemeClr val="tx1"/>
                        </a:solidFill>
                      </a:endParaRPr>
                    </a:p>
                  </a:txBody>
                  <a:tcPr>
                    <a:solidFill>
                      <a:schemeClr val="bg2">
                        <a:lumMod val="90000"/>
                      </a:schemeClr>
                    </a:solidFill>
                  </a:tcPr>
                </a:tc>
              </a:tr>
              <a:tr h="1008132">
                <a:tc>
                  <a:txBody>
                    <a:bodyPr/>
                    <a:lstStyle/>
                    <a:p>
                      <a:pPr algn="l"/>
                      <a:r>
                        <a:rPr lang="en-US" sz="1800" b="0" dirty="0" err="1" smtClean="0">
                          <a:solidFill>
                            <a:schemeClr val="tx1"/>
                          </a:solidFill>
                        </a:rPr>
                        <a:t>Boko</a:t>
                      </a:r>
                      <a:r>
                        <a:rPr lang="en-US" sz="1800" b="0" baseline="0" dirty="0" smtClean="0">
                          <a:solidFill>
                            <a:schemeClr val="tx1"/>
                          </a:solidFill>
                        </a:rPr>
                        <a:t>  BPHC/CHC/FRU</a:t>
                      </a:r>
                      <a:endParaRPr lang="en-US" sz="1800" b="0" dirty="0">
                        <a:solidFill>
                          <a:schemeClr val="tx1"/>
                        </a:solidFill>
                      </a:endParaRPr>
                    </a:p>
                  </a:txBody>
                  <a:tcPr>
                    <a:solidFill>
                      <a:schemeClr val="accent1"/>
                    </a:solidFill>
                  </a:tcPr>
                </a:tc>
                <a:tc>
                  <a:txBody>
                    <a:bodyPr/>
                    <a:lstStyle/>
                    <a:p>
                      <a:pPr algn="ctr"/>
                      <a:r>
                        <a:rPr lang="en-US" sz="1800" b="0" dirty="0" err="1" smtClean="0">
                          <a:solidFill>
                            <a:schemeClr val="tx1"/>
                          </a:solidFill>
                        </a:rPr>
                        <a:t>Deochar</a:t>
                      </a:r>
                      <a:r>
                        <a:rPr lang="en-US" sz="1800" b="0" baseline="0" dirty="0" smtClean="0">
                          <a:solidFill>
                            <a:schemeClr val="tx1"/>
                          </a:solidFill>
                        </a:rPr>
                        <a:t>  MPHC</a:t>
                      </a:r>
                    </a:p>
                    <a:p>
                      <a:pPr algn="ctr"/>
                      <a:endParaRPr lang="en-US" sz="1800" b="0" baseline="0" dirty="0" smtClean="0">
                        <a:solidFill>
                          <a:schemeClr val="tx1"/>
                        </a:solidFill>
                      </a:endParaRPr>
                    </a:p>
                    <a:p>
                      <a:pPr algn="ctr"/>
                      <a:r>
                        <a:rPr lang="en-US" sz="1800" b="0" baseline="0" dirty="0" err="1" smtClean="0">
                          <a:solidFill>
                            <a:schemeClr val="tx1"/>
                          </a:solidFill>
                        </a:rPr>
                        <a:t>Tarabari</a:t>
                      </a:r>
                      <a:r>
                        <a:rPr lang="en-US" sz="1800" b="0" baseline="0" dirty="0" smtClean="0">
                          <a:solidFill>
                            <a:schemeClr val="tx1"/>
                          </a:solidFill>
                        </a:rPr>
                        <a:t>  SD</a:t>
                      </a:r>
                      <a:endParaRPr lang="en-US" sz="1800" b="0" dirty="0">
                        <a:solidFill>
                          <a:schemeClr val="tx1"/>
                        </a:solidFill>
                      </a:endParaRPr>
                    </a:p>
                  </a:txBody>
                  <a:tcPr>
                    <a:solidFill>
                      <a:schemeClr val="accent1"/>
                    </a:solidFill>
                  </a:tcPr>
                </a:tc>
              </a:tr>
              <a:tr h="1135379">
                <a:tc>
                  <a:txBody>
                    <a:bodyPr/>
                    <a:lstStyle/>
                    <a:p>
                      <a:r>
                        <a:rPr lang="en-US" sz="1800" b="0" dirty="0" err="1" smtClean="0">
                          <a:solidFill>
                            <a:schemeClr val="tx1"/>
                          </a:solidFill>
                        </a:rPr>
                        <a:t>Kamalpur</a:t>
                      </a:r>
                      <a:r>
                        <a:rPr lang="en-US" sz="1800" b="0" baseline="0" dirty="0" smtClean="0">
                          <a:solidFill>
                            <a:schemeClr val="tx1"/>
                          </a:solidFill>
                        </a:rPr>
                        <a:t> BPHC/CHC/FRU</a:t>
                      </a:r>
                      <a:endParaRPr lang="en-US" sz="1800" b="0" dirty="0">
                        <a:solidFill>
                          <a:schemeClr val="tx1"/>
                        </a:solidFill>
                      </a:endParaRPr>
                    </a:p>
                  </a:txBody>
                  <a:tcPr>
                    <a:solidFill>
                      <a:schemeClr val="bg2">
                        <a:lumMod val="90000"/>
                      </a:schemeClr>
                    </a:solidFill>
                  </a:tcPr>
                </a:tc>
                <a:tc>
                  <a:txBody>
                    <a:bodyPr/>
                    <a:lstStyle/>
                    <a:p>
                      <a:pPr algn="ctr"/>
                      <a:r>
                        <a:rPr lang="en-IN" sz="1800" b="0" kern="1200" dirty="0" err="1" smtClean="0">
                          <a:solidFill>
                            <a:schemeClr val="tx1"/>
                          </a:solidFill>
                          <a:latin typeface="+mn-lt"/>
                          <a:ea typeface="+mn-ea"/>
                          <a:cs typeface="+mn-cs"/>
                        </a:rPr>
                        <a:t>Dorakohora</a:t>
                      </a:r>
                      <a:r>
                        <a:rPr lang="en-IN" sz="1800" b="0" kern="1200" dirty="0" smtClean="0">
                          <a:solidFill>
                            <a:schemeClr val="tx1"/>
                          </a:solidFill>
                          <a:latin typeface="+mn-lt"/>
                          <a:ea typeface="+mn-ea"/>
                          <a:cs typeface="+mn-cs"/>
                        </a:rPr>
                        <a:t> SD</a:t>
                      </a:r>
                    </a:p>
                    <a:p>
                      <a:pPr algn="ctr"/>
                      <a:endParaRPr lang="en-IN" sz="1800" b="0" kern="1200" dirty="0" smtClean="0">
                        <a:solidFill>
                          <a:schemeClr val="tx1"/>
                        </a:solidFill>
                        <a:latin typeface="+mn-lt"/>
                        <a:ea typeface="+mn-ea"/>
                        <a:cs typeface="+mn-cs"/>
                      </a:endParaRPr>
                    </a:p>
                    <a:p>
                      <a:pPr algn="ctr"/>
                      <a:r>
                        <a:rPr lang="en-IN" sz="1800" b="0" kern="1200" dirty="0" err="1" smtClean="0">
                          <a:solidFill>
                            <a:schemeClr val="tx1"/>
                          </a:solidFill>
                          <a:latin typeface="+mn-lt"/>
                          <a:ea typeface="+mn-ea"/>
                          <a:cs typeface="+mn-cs"/>
                        </a:rPr>
                        <a:t>Puthimari</a:t>
                      </a:r>
                      <a:r>
                        <a:rPr lang="en-IN" sz="1800" b="0" kern="1200" dirty="0" smtClean="0">
                          <a:solidFill>
                            <a:schemeClr val="tx1"/>
                          </a:solidFill>
                          <a:latin typeface="+mn-lt"/>
                          <a:ea typeface="+mn-ea"/>
                          <a:cs typeface="+mn-cs"/>
                        </a:rPr>
                        <a:t> MPHC </a:t>
                      </a:r>
                      <a:endParaRPr lang="en-US" sz="1800" b="0" dirty="0">
                        <a:solidFill>
                          <a:schemeClr val="tx1"/>
                        </a:solidFill>
                      </a:endParaRPr>
                    </a:p>
                  </a:txBody>
                  <a:tcPr>
                    <a:solidFill>
                      <a:schemeClr val="bg2">
                        <a:lumMod val="90000"/>
                      </a:schemeClr>
                    </a:solidFill>
                  </a:tcPr>
                </a:tc>
              </a:tr>
              <a:tr h="1008132">
                <a:tc>
                  <a:txBody>
                    <a:bodyPr/>
                    <a:lstStyle/>
                    <a:p>
                      <a:r>
                        <a:rPr lang="en-US" sz="1800" b="0" dirty="0" smtClean="0">
                          <a:solidFill>
                            <a:schemeClr val="tx1"/>
                          </a:solidFill>
                        </a:rPr>
                        <a:t>North </a:t>
                      </a:r>
                      <a:r>
                        <a:rPr lang="en-US" sz="1800" b="0" dirty="0" err="1" smtClean="0">
                          <a:solidFill>
                            <a:schemeClr val="tx1"/>
                          </a:solidFill>
                        </a:rPr>
                        <a:t>Guwahati</a:t>
                      </a:r>
                      <a:r>
                        <a:rPr lang="en-US" sz="1800" b="0" dirty="0" smtClean="0">
                          <a:solidFill>
                            <a:schemeClr val="tx1"/>
                          </a:solidFill>
                        </a:rPr>
                        <a:t> BPHC</a:t>
                      </a:r>
                      <a:endParaRPr lang="en-US" sz="1800" b="0" dirty="0">
                        <a:solidFill>
                          <a:schemeClr val="tx1"/>
                        </a:solidFill>
                      </a:endParaRPr>
                    </a:p>
                  </a:txBody>
                  <a:tcPr>
                    <a:solidFill>
                      <a:schemeClr val="accent1"/>
                    </a:solidFill>
                  </a:tcPr>
                </a:tc>
                <a:tc>
                  <a:txBody>
                    <a:bodyPr/>
                    <a:lstStyle/>
                    <a:p>
                      <a:pPr algn="ctr"/>
                      <a:r>
                        <a:rPr lang="en-US" sz="1800" b="0" dirty="0" err="1" smtClean="0">
                          <a:solidFill>
                            <a:schemeClr val="tx1"/>
                          </a:solidFill>
                        </a:rPr>
                        <a:t>Changsari</a:t>
                      </a:r>
                      <a:r>
                        <a:rPr lang="en-US" sz="1800" b="0" baseline="0" dirty="0" smtClean="0">
                          <a:solidFill>
                            <a:schemeClr val="tx1"/>
                          </a:solidFill>
                        </a:rPr>
                        <a:t> SD</a:t>
                      </a:r>
                    </a:p>
                    <a:p>
                      <a:pPr algn="ctr"/>
                      <a:endParaRPr lang="en-US" sz="1800" b="0" baseline="0" dirty="0" smtClean="0">
                        <a:solidFill>
                          <a:schemeClr val="tx1"/>
                        </a:solidFill>
                      </a:endParaRPr>
                    </a:p>
                    <a:p>
                      <a:pPr algn="ctr"/>
                      <a:r>
                        <a:rPr lang="en-US" sz="1800" b="0" baseline="0" dirty="0" err="1" smtClean="0">
                          <a:solidFill>
                            <a:schemeClr val="tx1"/>
                          </a:solidFill>
                        </a:rPr>
                        <a:t>Suktaguri</a:t>
                      </a:r>
                      <a:r>
                        <a:rPr lang="en-US" sz="1800" b="0" baseline="0" dirty="0" smtClean="0">
                          <a:solidFill>
                            <a:schemeClr val="tx1"/>
                          </a:solidFill>
                        </a:rPr>
                        <a:t> MPHC</a:t>
                      </a:r>
                      <a:endParaRPr lang="en-US" sz="1800" b="0" dirty="0">
                        <a:solidFill>
                          <a:schemeClr val="tx1"/>
                        </a:solidFill>
                      </a:endParaRPr>
                    </a:p>
                  </a:txBody>
                  <a:tcPr>
                    <a:solidFill>
                      <a:schemeClr val="accent1"/>
                    </a:solidFill>
                  </a:tcPr>
                </a:tc>
              </a:tr>
              <a:tr h="761316">
                <a:tc>
                  <a:txBody>
                    <a:bodyPr/>
                    <a:lstStyle/>
                    <a:p>
                      <a:r>
                        <a:rPr lang="en-US" sz="1800" b="0" dirty="0" err="1" smtClean="0">
                          <a:solidFill>
                            <a:schemeClr val="tx1"/>
                          </a:solidFill>
                        </a:rPr>
                        <a:t>Sualkuchi</a:t>
                      </a:r>
                      <a:r>
                        <a:rPr lang="en-US" sz="1800" b="0" dirty="0" smtClean="0">
                          <a:solidFill>
                            <a:schemeClr val="tx1"/>
                          </a:solidFill>
                        </a:rPr>
                        <a:t>  BPHC</a:t>
                      </a:r>
                      <a:endParaRPr lang="en-US" sz="1800" b="0" dirty="0">
                        <a:solidFill>
                          <a:schemeClr val="tx1"/>
                        </a:solidFill>
                      </a:endParaRPr>
                    </a:p>
                  </a:txBody>
                  <a:tcPr>
                    <a:solidFill>
                      <a:schemeClr val="bg2">
                        <a:lumMod val="90000"/>
                      </a:schemeClr>
                    </a:solidFill>
                  </a:tcPr>
                </a:tc>
                <a:tc>
                  <a:txBody>
                    <a:bodyPr/>
                    <a:lstStyle/>
                    <a:p>
                      <a:pPr algn="ctr"/>
                      <a:r>
                        <a:rPr lang="en-US" sz="1800" b="0" dirty="0" smtClean="0">
                          <a:solidFill>
                            <a:schemeClr val="tx1"/>
                          </a:solidFill>
                        </a:rPr>
                        <a:t>-----</a:t>
                      </a:r>
                      <a:endParaRPr lang="en-US" sz="1800" b="0" dirty="0">
                        <a:solidFill>
                          <a:schemeClr val="tx1"/>
                        </a:solidFill>
                      </a:endParaRPr>
                    </a:p>
                  </a:txBody>
                  <a:tcPr>
                    <a:solidFill>
                      <a:schemeClr val="bg2">
                        <a:lumMod val="90000"/>
                      </a:schemeClr>
                    </a:solidFill>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764704"/>
          <a:ext cx="9144000" cy="5924642"/>
        </p:xfrm>
        <a:graphic>
          <a:graphicData uri="http://schemas.openxmlformats.org/drawingml/2006/table">
            <a:tbl>
              <a:tblPr firstRow="1" bandRow="1">
                <a:tableStyleId>{AF606853-7671-496A-8E4F-DF71F8EC918B}</a:tableStyleId>
              </a:tblPr>
              <a:tblGrid>
                <a:gridCol w="700868"/>
                <a:gridCol w="2638479"/>
                <a:gridCol w="3518653"/>
                <a:gridCol w="2286000"/>
              </a:tblGrid>
              <a:tr h="1090479">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kern="1200" dirty="0" smtClean="0">
                          <a:solidFill>
                            <a:schemeClr val="tx1"/>
                          </a:solidFill>
                          <a:latin typeface="+mn-lt"/>
                          <a:ea typeface="+mn-ea"/>
                          <a:cs typeface="+mn-cs"/>
                        </a:rPr>
                        <a:t>Categorization </a:t>
                      </a:r>
                      <a:r>
                        <a:rPr lang="en-IN" sz="2000" b="1" kern="1200" dirty="0" smtClean="0">
                          <a:solidFill>
                            <a:schemeClr val="tx1"/>
                          </a:solidFill>
                          <a:latin typeface="+mn-lt"/>
                          <a:ea typeface="+mn-ea"/>
                          <a:cs typeface="+mn-cs"/>
                        </a:rPr>
                        <a:t>of  the  selected  health  facilities  in  to  L1,</a:t>
                      </a:r>
                      <a:r>
                        <a:rPr lang="en-IN" sz="2000" b="1" kern="1200" baseline="0" dirty="0" smtClean="0">
                          <a:solidFill>
                            <a:schemeClr val="tx1"/>
                          </a:solidFill>
                          <a:latin typeface="+mn-lt"/>
                          <a:ea typeface="+mn-ea"/>
                          <a:cs typeface="+mn-cs"/>
                        </a:rPr>
                        <a:t> </a:t>
                      </a:r>
                      <a:r>
                        <a:rPr lang="en-IN" sz="2000" b="1" kern="1200" dirty="0" smtClean="0">
                          <a:solidFill>
                            <a:schemeClr val="tx1"/>
                          </a:solidFill>
                          <a:latin typeface="+mn-lt"/>
                          <a:ea typeface="+mn-ea"/>
                          <a:cs typeface="+mn-cs"/>
                        </a:rPr>
                        <a:t>L2  &amp; L3   levels  as  per  guidelines  of  MNH  Toolkit</a:t>
                      </a:r>
                      <a:r>
                        <a:rPr lang="en-US" sz="2000" b="1" kern="1200" dirty="0" smtClean="0">
                          <a:solidFill>
                            <a:schemeClr val="tx1"/>
                          </a:solidFill>
                          <a:latin typeface="+mn-lt"/>
                          <a:ea typeface="+mn-ea"/>
                          <a:cs typeface="+mn-cs"/>
                        </a:rPr>
                        <a:t> </a:t>
                      </a:r>
                      <a:endParaRPr lang="en-IN" sz="2000" b="1" kern="1200" dirty="0" smtClean="0">
                        <a:solidFill>
                          <a:schemeClr val="tx1"/>
                        </a:solidFill>
                        <a:latin typeface="+mn-lt"/>
                        <a:ea typeface="+mn-ea"/>
                        <a:cs typeface="+mn-cs"/>
                      </a:endParaRPr>
                    </a:p>
                    <a:p>
                      <a:pPr algn="ctr"/>
                      <a:endParaRPr lang="en-US" sz="2400" b="1" dirty="0">
                        <a:solidFill>
                          <a:schemeClr val="tx1"/>
                        </a:solidFill>
                      </a:endParaRPr>
                    </a:p>
                  </a:txBody>
                  <a:tcPr>
                    <a:solidFill>
                      <a:schemeClr val="bg1"/>
                    </a:solidFill>
                  </a:tcPr>
                </a:tc>
                <a:tc hMerge="1">
                  <a:txBody>
                    <a:bodyPr/>
                    <a:lstStyle/>
                    <a:p>
                      <a:endParaRPr lang="en-IN"/>
                    </a:p>
                  </a:txBody>
                  <a:tcPr/>
                </a:tc>
                <a:tc hMerge="1">
                  <a:txBody>
                    <a:bodyPr/>
                    <a:lstStyle/>
                    <a:p>
                      <a:endParaRPr lang="en-IN"/>
                    </a:p>
                  </a:txBody>
                  <a:tcPr/>
                </a:tc>
                <a:tc hMerge="1">
                  <a:txBody>
                    <a:bodyPr/>
                    <a:lstStyle/>
                    <a:p>
                      <a:endParaRPr lang="en-US" dirty="0"/>
                    </a:p>
                  </a:txBody>
                  <a:tcPr/>
                </a:tc>
              </a:tr>
              <a:tr h="763665">
                <a:tc>
                  <a:txBody>
                    <a:bodyPr/>
                    <a:lstStyle/>
                    <a:p>
                      <a:pPr algn="ctr"/>
                      <a:r>
                        <a:rPr lang="en-US" sz="1800" b="1" dirty="0" smtClean="0">
                          <a:solidFill>
                            <a:schemeClr val="tx1"/>
                          </a:solidFill>
                        </a:rPr>
                        <a:t>Sl. No</a:t>
                      </a:r>
                      <a:endParaRPr lang="en-US" sz="1800" b="1" dirty="0">
                        <a:solidFill>
                          <a:schemeClr val="tx1"/>
                        </a:solidFill>
                      </a:endParaRPr>
                    </a:p>
                  </a:txBody>
                  <a:tcPr>
                    <a:solidFill>
                      <a:schemeClr val="bg2">
                        <a:lumMod val="90000"/>
                      </a:schemeClr>
                    </a:solidFill>
                  </a:tcPr>
                </a:tc>
                <a:tc>
                  <a:txBody>
                    <a:bodyPr/>
                    <a:lstStyle/>
                    <a:p>
                      <a:pPr algn="ctr"/>
                      <a:r>
                        <a:rPr lang="en-US" sz="1800" b="1" dirty="0" smtClean="0">
                          <a:solidFill>
                            <a:schemeClr val="tx1"/>
                          </a:solidFill>
                        </a:rPr>
                        <a:t>L3</a:t>
                      </a:r>
                      <a:r>
                        <a:rPr lang="en-US" sz="1800" b="1" baseline="0" dirty="0" smtClean="0">
                          <a:solidFill>
                            <a:schemeClr val="tx1"/>
                          </a:solidFill>
                        </a:rPr>
                        <a:t> (FRU/CHC)</a:t>
                      </a:r>
                      <a:endParaRPr lang="en-US" sz="1800" b="1" dirty="0">
                        <a:solidFill>
                          <a:schemeClr val="tx1"/>
                        </a:solidFill>
                      </a:endParaRPr>
                    </a:p>
                  </a:txBody>
                  <a:tcPr>
                    <a:solidFill>
                      <a:schemeClr val="bg2">
                        <a:lumMod val="90000"/>
                      </a:schemeClr>
                    </a:solidFill>
                  </a:tcPr>
                </a:tc>
                <a:tc>
                  <a:txBody>
                    <a:bodyPr/>
                    <a:lstStyle/>
                    <a:p>
                      <a:pPr algn="ctr"/>
                      <a:r>
                        <a:rPr lang="en-US" sz="1800" b="1" dirty="0" smtClean="0">
                          <a:solidFill>
                            <a:schemeClr val="tx1"/>
                          </a:solidFill>
                        </a:rPr>
                        <a:t>L2 </a:t>
                      </a:r>
                      <a:r>
                        <a:rPr lang="en-IN" sz="1800" b="1" kern="1200" dirty="0" smtClean="0">
                          <a:solidFill>
                            <a:schemeClr val="tx1"/>
                          </a:solidFill>
                          <a:latin typeface="+mn-lt"/>
                          <a:ea typeface="+mn-ea"/>
                          <a:cs typeface="+mn-cs"/>
                        </a:rPr>
                        <a:t>(24x7 PHC/Non FRU CHC)</a:t>
                      </a:r>
                      <a:endParaRPr lang="en-US" sz="1800" b="1" dirty="0">
                        <a:solidFill>
                          <a:schemeClr val="tx1"/>
                        </a:solidFill>
                      </a:endParaRPr>
                    </a:p>
                  </a:txBody>
                  <a:tcPr>
                    <a:solidFill>
                      <a:schemeClr val="bg2">
                        <a:lumMod val="90000"/>
                      </a:schemeClr>
                    </a:solidFill>
                  </a:tcPr>
                </a:tc>
                <a:tc>
                  <a:txBody>
                    <a:bodyPr/>
                    <a:lstStyle/>
                    <a:p>
                      <a:pPr algn="ctr"/>
                      <a:r>
                        <a:rPr lang="en-IN" sz="1800" b="1" kern="1200" dirty="0" smtClean="0">
                          <a:solidFill>
                            <a:schemeClr val="tx1"/>
                          </a:solidFill>
                          <a:latin typeface="+mn-lt"/>
                          <a:ea typeface="+mn-ea"/>
                          <a:cs typeface="+mn-cs"/>
                        </a:rPr>
                        <a:t>L1 (SC/Non 24X7 PHC)</a:t>
                      </a:r>
                      <a:endParaRPr lang="en-US" sz="1800" b="1" dirty="0">
                        <a:solidFill>
                          <a:schemeClr val="tx1"/>
                        </a:solidFill>
                      </a:endParaRPr>
                    </a:p>
                  </a:txBody>
                  <a:tcPr>
                    <a:solidFill>
                      <a:schemeClr val="bg2">
                        <a:lumMod val="90000"/>
                      </a:schemeClr>
                    </a:solidFill>
                  </a:tcPr>
                </a:tc>
              </a:tr>
              <a:tr h="1030509">
                <a:tc>
                  <a:txBody>
                    <a:bodyPr/>
                    <a:lstStyle/>
                    <a:p>
                      <a:pPr algn="l"/>
                      <a:r>
                        <a:rPr lang="en-US" sz="1800" b="0" dirty="0" smtClean="0">
                          <a:solidFill>
                            <a:schemeClr val="tx1"/>
                          </a:solidFill>
                        </a:rPr>
                        <a:t>1</a:t>
                      </a:r>
                      <a:endParaRPr lang="en-US" sz="1800" b="0" dirty="0">
                        <a:solidFill>
                          <a:schemeClr val="tx1"/>
                        </a:solidFill>
                      </a:endParaRPr>
                    </a:p>
                  </a:txBody>
                  <a:tcPr>
                    <a:solidFill>
                      <a:schemeClr val="accent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Boko</a:t>
                      </a:r>
                      <a:r>
                        <a:rPr lang="en-US" sz="1800" b="0" baseline="0" dirty="0" smtClean="0">
                          <a:solidFill>
                            <a:schemeClr val="tx1"/>
                          </a:solidFill>
                        </a:rPr>
                        <a:t>  BPHC/CHC/FRU</a:t>
                      </a:r>
                      <a:endParaRPr lang="en-US" sz="1800" b="0" dirty="0" smtClean="0">
                        <a:solidFill>
                          <a:schemeClr val="tx1"/>
                        </a:solidFill>
                      </a:endParaRPr>
                    </a:p>
                    <a:p>
                      <a:pPr algn="l"/>
                      <a:endParaRPr lang="en-US" sz="1800" b="0" dirty="0">
                        <a:solidFill>
                          <a:schemeClr val="tx1"/>
                        </a:solidFill>
                      </a:endParaRPr>
                    </a:p>
                  </a:txBody>
                  <a:tcPr>
                    <a:solidFill>
                      <a:schemeClr val="accent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smtClean="0">
                          <a:solidFill>
                            <a:schemeClr val="tx1"/>
                          </a:solidFill>
                        </a:rPr>
                        <a:t>North -</a:t>
                      </a:r>
                      <a:r>
                        <a:rPr lang="en-US" sz="1800" b="0" dirty="0" err="1" smtClean="0">
                          <a:solidFill>
                            <a:schemeClr val="tx1"/>
                          </a:solidFill>
                        </a:rPr>
                        <a:t>Guwahati</a:t>
                      </a:r>
                      <a:r>
                        <a:rPr lang="en-US" sz="1800" b="0" dirty="0" smtClean="0">
                          <a:solidFill>
                            <a:schemeClr val="tx1"/>
                          </a:solidFill>
                        </a:rPr>
                        <a:t> BPHC</a:t>
                      </a:r>
                    </a:p>
                    <a:p>
                      <a:pPr algn="l"/>
                      <a:endParaRPr lang="en-US" sz="1800" b="0" dirty="0">
                        <a:solidFill>
                          <a:schemeClr val="tx1"/>
                        </a:solidFill>
                      </a:endParaRPr>
                    </a:p>
                  </a:txBody>
                  <a:tcP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baseline="0" dirty="0" err="1" smtClean="0">
                          <a:solidFill>
                            <a:schemeClr val="tx1"/>
                          </a:solidFill>
                        </a:rPr>
                        <a:t>Tarabari</a:t>
                      </a:r>
                      <a:r>
                        <a:rPr lang="en-US" sz="1800" b="0" baseline="0" dirty="0" smtClean="0">
                          <a:solidFill>
                            <a:schemeClr val="tx1"/>
                          </a:solidFill>
                        </a:rPr>
                        <a:t>  SD</a:t>
                      </a:r>
                      <a:endParaRPr lang="en-US" sz="1800" b="0" dirty="0" smtClean="0">
                        <a:solidFill>
                          <a:schemeClr val="tx1"/>
                        </a:solidFill>
                      </a:endParaRPr>
                    </a:p>
                    <a:p>
                      <a:pPr algn="ctr"/>
                      <a:endParaRPr lang="en-US" sz="1800" b="0" baseline="0" dirty="0" smtClean="0">
                        <a:solidFill>
                          <a:schemeClr val="tx1"/>
                        </a:solidFill>
                      </a:endParaRPr>
                    </a:p>
                  </a:txBody>
                  <a:tcPr>
                    <a:solidFill>
                      <a:schemeClr val="accent1"/>
                    </a:solidFill>
                  </a:tcPr>
                </a:tc>
              </a:tr>
              <a:tr h="859763">
                <a:tc>
                  <a:txBody>
                    <a:bodyPr/>
                    <a:lstStyle/>
                    <a:p>
                      <a:r>
                        <a:rPr lang="en-US" sz="1800" b="0" dirty="0" smtClean="0">
                          <a:solidFill>
                            <a:schemeClr val="tx1"/>
                          </a:solidFill>
                        </a:rPr>
                        <a:t>2</a:t>
                      </a:r>
                      <a:endParaRPr lang="en-US" sz="1800" b="0" dirty="0">
                        <a:solidFill>
                          <a:schemeClr val="tx1"/>
                        </a:solidFill>
                      </a:endParaRPr>
                    </a:p>
                  </a:txBody>
                  <a:tcPr>
                    <a:solidFill>
                      <a:schemeClr val="bg2">
                        <a:lumMod val="9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Kamalpur</a:t>
                      </a:r>
                      <a:r>
                        <a:rPr lang="en-US" sz="1800" b="0" baseline="0" dirty="0" smtClean="0">
                          <a:solidFill>
                            <a:schemeClr val="tx1"/>
                          </a:solidFill>
                        </a:rPr>
                        <a:t> BPHC/CHC/FRU</a:t>
                      </a:r>
                      <a:endParaRPr lang="en-US" sz="1800" b="0" dirty="0" smtClean="0">
                        <a:solidFill>
                          <a:schemeClr val="tx1"/>
                        </a:solidFill>
                      </a:endParaRPr>
                    </a:p>
                    <a:p>
                      <a:endParaRPr lang="en-US" sz="1800" b="0" dirty="0">
                        <a:solidFill>
                          <a:schemeClr val="tx1"/>
                        </a:solidFill>
                      </a:endParaRPr>
                    </a:p>
                  </a:txBody>
                  <a:tcPr>
                    <a:solidFill>
                      <a:schemeClr val="bg2">
                        <a:lumMod val="9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Changsari</a:t>
                      </a:r>
                      <a:r>
                        <a:rPr lang="en-US" sz="1800" b="0" baseline="0" dirty="0" smtClean="0">
                          <a:solidFill>
                            <a:schemeClr val="tx1"/>
                          </a:solidFill>
                        </a:rPr>
                        <a:t> SD</a:t>
                      </a:r>
                    </a:p>
                    <a:p>
                      <a:endParaRPr lang="en-US" sz="1800" b="0" dirty="0">
                        <a:solidFill>
                          <a:schemeClr val="tx1"/>
                        </a:solidFill>
                      </a:endParaRPr>
                    </a:p>
                  </a:txBody>
                  <a:tcPr>
                    <a:solidFill>
                      <a:schemeClr val="bg2">
                        <a:lumMod val="9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800" b="1" kern="1200" dirty="0" err="1" smtClean="0">
                          <a:solidFill>
                            <a:srgbClr val="FF0000"/>
                          </a:solidFill>
                          <a:latin typeface="+mn-lt"/>
                          <a:ea typeface="+mn-ea"/>
                          <a:cs typeface="+mn-cs"/>
                        </a:rPr>
                        <a:t>Dorakohora</a:t>
                      </a:r>
                      <a:r>
                        <a:rPr lang="en-IN" sz="1800" b="1" kern="1200" dirty="0" smtClean="0">
                          <a:solidFill>
                            <a:srgbClr val="FF0000"/>
                          </a:solidFill>
                          <a:latin typeface="+mn-lt"/>
                          <a:ea typeface="+mn-ea"/>
                          <a:cs typeface="+mn-cs"/>
                        </a:rPr>
                        <a:t> SD</a:t>
                      </a:r>
                    </a:p>
                    <a:p>
                      <a:pPr algn="ctr"/>
                      <a:endParaRPr lang="en-US" sz="1800" b="0" dirty="0">
                        <a:solidFill>
                          <a:schemeClr val="tx1"/>
                        </a:solidFill>
                      </a:endParaRPr>
                    </a:p>
                  </a:txBody>
                  <a:tcPr>
                    <a:solidFill>
                      <a:schemeClr val="bg2">
                        <a:lumMod val="90000"/>
                      </a:schemeClr>
                    </a:solidFill>
                  </a:tcPr>
                </a:tc>
              </a:tr>
              <a:tr h="707294">
                <a:tc>
                  <a:txBody>
                    <a:bodyPr/>
                    <a:lstStyle/>
                    <a:p>
                      <a:r>
                        <a:rPr lang="en-US" sz="1800" b="0" dirty="0" smtClean="0">
                          <a:solidFill>
                            <a:schemeClr val="tx1"/>
                          </a:solidFill>
                        </a:rPr>
                        <a:t>3</a:t>
                      </a:r>
                      <a:endParaRPr lang="en-US" sz="1800" b="0" dirty="0">
                        <a:solidFill>
                          <a:schemeClr val="tx1"/>
                        </a:solidFill>
                      </a:endParaRPr>
                    </a:p>
                  </a:txBody>
                  <a:tcPr>
                    <a:solidFill>
                      <a:schemeClr val="accent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Sualkuchi</a:t>
                      </a:r>
                      <a:r>
                        <a:rPr lang="en-US" sz="1800" b="0" dirty="0" smtClean="0">
                          <a:solidFill>
                            <a:schemeClr val="tx1"/>
                          </a:solidFill>
                        </a:rPr>
                        <a:t>  BPHC</a:t>
                      </a:r>
                    </a:p>
                    <a:p>
                      <a:endParaRPr lang="en-US" sz="1800" b="0" dirty="0">
                        <a:solidFill>
                          <a:schemeClr val="tx1"/>
                        </a:solidFill>
                      </a:endParaRPr>
                    </a:p>
                  </a:txBody>
                  <a:tcPr>
                    <a:solidFill>
                      <a:schemeClr val="accent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Deochar</a:t>
                      </a:r>
                      <a:r>
                        <a:rPr lang="en-US" sz="1800" b="0" baseline="0" dirty="0" smtClean="0">
                          <a:solidFill>
                            <a:schemeClr val="tx1"/>
                          </a:solidFill>
                        </a:rPr>
                        <a:t>  MPHC</a:t>
                      </a:r>
                    </a:p>
                    <a:p>
                      <a:endParaRPr lang="en-US" sz="1800" b="0" dirty="0">
                        <a:solidFill>
                          <a:schemeClr val="tx1"/>
                        </a:solidFill>
                      </a:endParaRPr>
                    </a:p>
                  </a:txBody>
                  <a:tcP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800" b="1" kern="1200" dirty="0" err="1" smtClean="0">
                          <a:solidFill>
                            <a:srgbClr val="FF0000"/>
                          </a:solidFill>
                          <a:latin typeface="+mn-lt"/>
                          <a:ea typeface="+mn-ea"/>
                          <a:cs typeface="+mn-cs"/>
                        </a:rPr>
                        <a:t>Puthimari</a:t>
                      </a:r>
                      <a:r>
                        <a:rPr lang="en-IN" sz="1800" b="1" kern="1200" dirty="0" smtClean="0">
                          <a:solidFill>
                            <a:srgbClr val="FF0000"/>
                          </a:solidFill>
                          <a:latin typeface="+mn-lt"/>
                          <a:ea typeface="+mn-ea"/>
                          <a:cs typeface="+mn-cs"/>
                        </a:rPr>
                        <a:t>  MPHC </a:t>
                      </a:r>
                      <a:endParaRPr lang="en-US" sz="1800" b="1" dirty="0" smtClean="0">
                        <a:solidFill>
                          <a:srgbClr val="FF0000"/>
                        </a:solidFill>
                      </a:endParaRPr>
                    </a:p>
                    <a:p>
                      <a:pPr algn="ctr"/>
                      <a:endParaRPr lang="en-US" sz="1800" b="0" dirty="0">
                        <a:solidFill>
                          <a:schemeClr val="tx1"/>
                        </a:solidFill>
                      </a:endParaRPr>
                    </a:p>
                  </a:txBody>
                  <a:tcPr>
                    <a:solidFill>
                      <a:schemeClr val="accent1"/>
                    </a:solidFill>
                  </a:tcPr>
                </a:tc>
              </a:tr>
              <a:tr h="612889">
                <a:tc>
                  <a:txBody>
                    <a:bodyPr/>
                    <a:lstStyle/>
                    <a:p>
                      <a:r>
                        <a:rPr lang="en-US" sz="1800" b="0" dirty="0" smtClean="0">
                          <a:solidFill>
                            <a:schemeClr val="tx1"/>
                          </a:solidFill>
                        </a:rPr>
                        <a:t>4</a:t>
                      </a:r>
                      <a:endParaRPr lang="en-US" sz="1800" b="0" dirty="0">
                        <a:solidFill>
                          <a:schemeClr val="tx1"/>
                        </a:solidFill>
                      </a:endParaRPr>
                    </a:p>
                  </a:txBody>
                  <a:tcPr>
                    <a:solidFill>
                      <a:schemeClr val="bg2">
                        <a:lumMod val="90000"/>
                      </a:schemeClr>
                    </a:solidFill>
                  </a:tcPr>
                </a:tc>
                <a:tc>
                  <a:txBody>
                    <a:bodyPr/>
                    <a:lstStyle/>
                    <a:p>
                      <a:r>
                        <a:rPr lang="en-US" sz="1800" b="0" dirty="0" smtClean="0">
                          <a:solidFill>
                            <a:schemeClr val="tx1"/>
                          </a:solidFill>
                        </a:rPr>
                        <a:t>……………….</a:t>
                      </a:r>
                      <a:endParaRPr lang="en-US" sz="1800" b="0" dirty="0">
                        <a:solidFill>
                          <a:schemeClr val="tx1"/>
                        </a:solidFill>
                      </a:endParaRPr>
                    </a:p>
                  </a:txBody>
                  <a:tcPr>
                    <a:solidFill>
                      <a:schemeClr val="bg2">
                        <a:lumMod val="90000"/>
                      </a:schemeClr>
                    </a:solidFill>
                  </a:tcPr>
                </a:tc>
                <a:tc>
                  <a:txBody>
                    <a:bodyPr/>
                    <a:lstStyle/>
                    <a:p>
                      <a:r>
                        <a:rPr lang="en-US" sz="1800" b="0" dirty="0" smtClean="0">
                          <a:solidFill>
                            <a:schemeClr val="tx1"/>
                          </a:solidFill>
                        </a:rPr>
                        <a:t>………….</a:t>
                      </a:r>
                      <a:endParaRPr lang="en-US" sz="1800" b="0" dirty="0">
                        <a:solidFill>
                          <a:schemeClr val="tx1"/>
                        </a:solidFill>
                      </a:endParaRPr>
                    </a:p>
                  </a:txBody>
                  <a:tcPr>
                    <a:solidFill>
                      <a:schemeClr val="bg2">
                        <a:lumMod val="9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baseline="0" dirty="0" err="1" smtClean="0">
                          <a:solidFill>
                            <a:schemeClr val="tx1"/>
                          </a:solidFill>
                        </a:rPr>
                        <a:t>Suktaguri</a:t>
                      </a:r>
                      <a:r>
                        <a:rPr lang="en-US" sz="1800" b="0" baseline="0" dirty="0" smtClean="0">
                          <a:solidFill>
                            <a:schemeClr val="tx1"/>
                          </a:solidFill>
                        </a:rPr>
                        <a:t> MPHC</a:t>
                      </a:r>
                      <a:endParaRPr lang="en-US" sz="1800" b="0" dirty="0" smtClean="0">
                        <a:solidFill>
                          <a:schemeClr val="tx1"/>
                        </a:solidFill>
                      </a:endParaRPr>
                    </a:p>
                    <a:p>
                      <a:pPr algn="ctr"/>
                      <a:endParaRPr lang="en-US" sz="1800" b="0" dirty="0">
                        <a:solidFill>
                          <a:schemeClr val="tx1"/>
                        </a:solidFill>
                      </a:endParaRPr>
                    </a:p>
                  </a:txBody>
                  <a:tcPr>
                    <a:solidFill>
                      <a:schemeClr val="bg2">
                        <a:lumMod val="90000"/>
                      </a:schemeClr>
                    </a:solidFill>
                  </a:tcPr>
                </a:tc>
              </a:tr>
              <a:tr h="778215">
                <a:tc>
                  <a:txBody>
                    <a:bodyPr/>
                    <a:lstStyle/>
                    <a:p>
                      <a:r>
                        <a:rPr lang="en-US" sz="1800" b="0" dirty="0" smtClean="0">
                          <a:solidFill>
                            <a:schemeClr val="tx1"/>
                          </a:solidFill>
                        </a:rPr>
                        <a:t>Total</a:t>
                      </a:r>
                      <a:endParaRPr lang="en-US" sz="1800" b="0" dirty="0">
                        <a:solidFill>
                          <a:schemeClr val="tx1"/>
                        </a:solidFill>
                      </a:endParaRPr>
                    </a:p>
                  </a:txBody>
                  <a:tcPr>
                    <a:solidFill>
                      <a:schemeClr val="accent1"/>
                    </a:solidFill>
                  </a:tcPr>
                </a:tc>
                <a:tc>
                  <a:txBody>
                    <a:bodyPr/>
                    <a:lstStyle/>
                    <a:p>
                      <a:pPr algn="ctr"/>
                      <a:r>
                        <a:rPr lang="en-US" sz="1800" b="1" dirty="0" smtClean="0">
                          <a:solidFill>
                            <a:schemeClr val="tx1"/>
                          </a:solidFill>
                        </a:rPr>
                        <a:t>3</a:t>
                      </a:r>
                      <a:endParaRPr lang="en-US" sz="1800" b="1" dirty="0">
                        <a:solidFill>
                          <a:schemeClr val="tx1"/>
                        </a:solidFill>
                      </a:endParaRPr>
                    </a:p>
                  </a:txBody>
                  <a:tcPr>
                    <a:solidFill>
                      <a:schemeClr val="accent1"/>
                    </a:solidFill>
                  </a:tcPr>
                </a:tc>
                <a:tc>
                  <a:txBody>
                    <a:bodyPr/>
                    <a:lstStyle/>
                    <a:p>
                      <a:pPr algn="ctr"/>
                      <a:r>
                        <a:rPr lang="en-US" sz="1800" b="1" dirty="0" smtClean="0">
                          <a:solidFill>
                            <a:schemeClr val="tx1"/>
                          </a:solidFill>
                        </a:rPr>
                        <a:t>3</a:t>
                      </a:r>
                      <a:endParaRPr lang="en-US" sz="1800" b="1" dirty="0">
                        <a:solidFill>
                          <a:schemeClr val="tx1"/>
                        </a:solidFill>
                      </a:endParaRPr>
                    </a:p>
                  </a:txBody>
                  <a:tcPr>
                    <a:solidFill>
                      <a:schemeClr val="accent1"/>
                    </a:solidFill>
                  </a:tcPr>
                </a:tc>
                <a:tc>
                  <a:txBody>
                    <a:bodyPr/>
                    <a:lstStyle/>
                    <a:p>
                      <a:pPr algn="ctr"/>
                      <a:r>
                        <a:rPr lang="en-US" sz="1800" b="1" dirty="0" smtClean="0">
                          <a:solidFill>
                            <a:schemeClr val="tx1"/>
                          </a:solidFill>
                        </a:rPr>
                        <a:t>4</a:t>
                      </a:r>
                      <a:endParaRPr lang="en-US" sz="1800" b="1" dirty="0">
                        <a:solidFill>
                          <a:schemeClr val="tx1"/>
                        </a:solidFill>
                      </a:endParaRPr>
                    </a:p>
                  </a:txBody>
                  <a:tcPr>
                    <a:solidFill>
                      <a:schemeClr val="accent1"/>
                    </a:solidFill>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764704"/>
            <a:ext cx="7632848" cy="830997"/>
          </a:xfrm>
          <a:prstGeom prst="rect">
            <a:avLst/>
          </a:prstGeom>
          <a:noFill/>
        </p:spPr>
        <p:txBody>
          <a:bodyPr wrap="square" rtlCol="0">
            <a:spAutoFit/>
          </a:bodyPr>
          <a:lstStyle/>
          <a:p>
            <a:r>
              <a:rPr lang="en-US" sz="20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j-lt"/>
              </a:rPr>
              <a:t> </a:t>
            </a:r>
            <a:r>
              <a:rPr lang="en-US" sz="24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j-lt"/>
              </a:rPr>
              <a:t>Distribution of  health facilities by availability of     infrastructure as per IPHS(n=8)</a:t>
            </a:r>
            <a:endParaRPr lang="en-IN" sz="2400" dirty="0">
              <a:latin typeface="+mj-lt"/>
            </a:endParaRPr>
          </a:p>
        </p:txBody>
      </p:sp>
      <p:graphicFrame>
        <p:nvGraphicFramePr>
          <p:cNvPr id="3" name="Table 2"/>
          <p:cNvGraphicFramePr>
            <a:graphicFrameLocks noGrp="1"/>
          </p:cNvGraphicFramePr>
          <p:nvPr/>
        </p:nvGraphicFramePr>
        <p:xfrm>
          <a:off x="467544" y="1700808"/>
          <a:ext cx="8208911" cy="4824535"/>
        </p:xfrm>
        <a:graphic>
          <a:graphicData uri="http://schemas.openxmlformats.org/drawingml/2006/table">
            <a:tbl>
              <a:tblPr/>
              <a:tblGrid>
                <a:gridCol w="4072947"/>
                <a:gridCol w="4135964"/>
              </a:tblGrid>
              <a:tr h="804089">
                <a:tc>
                  <a:txBody>
                    <a:bodyPr/>
                    <a:lstStyle/>
                    <a:p>
                      <a:pPr>
                        <a:lnSpc>
                          <a:spcPct val="115000"/>
                        </a:lnSpc>
                        <a:spcAft>
                          <a:spcPts val="0"/>
                        </a:spcAft>
                      </a:pPr>
                      <a:r>
                        <a:rPr lang="en-IN" sz="1800" b="1" dirty="0">
                          <a:latin typeface="Book Antiqua" pitchFamily="18" charset="0"/>
                          <a:ea typeface="Calibri"/>
                          <a:cs typeface="Times New Roman"/>
                        </a:rPr>
                        <a:t>              Monitoring parameters</a:t>
                      </a:r>
                      <a:endParaRPr lang="en-IN" sz="1800" dirty="0">
                        <a:latin typeface="Book Antiqua" pitchFamily="18" charset="0"/>
                        <a:ea typeface="Calibri"/>
                        <a:cs typeface="Times New Roman"/>
                      </a:endParaRPr>
                    </a:p>
                  </a:txBody>
                  <a:tcPr marL="45798" marR="45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Book Antiqua" pitchFamily="18" charset="0"/>
                          <a:ea typeface="Calibri"/>
                          <a:cs typeface="Times New Roman"/>
                        </a:rPr>
                        <a:t>Percentage of health facilities(n%)</a:t>
                      </a:r>
                      <a:endParaRPr lang="en-IN" sz="1800">
                        <a:latin typeface="Book Antiqua" pitchFamily="18" charset="0"/>
                        <a:ea typeface="Calibri"/>
                        <a:cs typeface="Times New Roman"/>
                      </a:endParaRPr>
                    </a:p>
                  </a:txBody>
                  <a:tcPr marL="45798" marR="45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4089">
                <a:tc>
                  <a:txBody>
                    <a:bodyPr/>
                    <a:lstStyle/>
                    <a:p>
                      <a:pPr>
                        <a:lnSpc>
                          <a:spcPct val="115000"/>
                        </a:lnSpc>
                        <a:spcAft>
                          <a:spcPts val="0"/>
                        </a:spcAft>
                      </a:pPr>
                      <a:r>
                        <a:rPr lang="en-IN" sz="1800" dirty="0">
                          <a:latin typeface="Book Antiqua" pitchFamily="18" charset="0"/>
                          <a:ea typeface="Calibri"/>
                          <a:cs typeface="Times New Roman"/>
                        </a:rPr>
                        <a:t>Without water leakage/ Dampness from the room</a:t>
                      </a:r>
                    </a:p>
                  </a:txBody>
                  <a:tcPr marL="45798" marR="45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87.5</a:t>
                      </a:r>
                    </a:p>
                  </a:txBody>
                  <a:tcPr marL="45798" marR="45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4089">
                <a:tc>
                  <a:txBody>
                    <a:bodyPr/>
                    <a:lstStyle/>
                    <a:p>
                      <a:pPr>
                        <a:lnSpc>
                          <a:spcPct val="115000"/>
                        </a:lnSpc>
                        <a:spcAft>
                          <a:spcPts val="0"/>
                        </a:spcAft>
                      </a:pPr>
                      <a:r>
                        <a:rPr lang="en-IN" sz="1800" dirty="0">
                          <a:latin typeface="Book Antiqua" pitchFamily="18" charset="0"/>
                          <a:ea typeface="Calibri"/>
                          <a:cs typeface="Times New Roman"/>
                        </a:rPr>
                        <a:t>Intact door and windows with panes</a:t>
                      </a:r>
                    </a:p>
                  </a:txBody>
                  <a:tcPr marL="45798" marR="45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solidFill>
                            <a:srgbClr val="000000"/>
                          </a:solidFill>
                          <a:latin typeface="Book Antiqua" pitchFamily="18" charset="0"/>
                          <a:ea typeface="Times New Roman"/>
                          <a:cs typeface="Times New Roman"/>
                        </a:rPr>
                        <a:t>100</a:t>
                      </a:r>
                      <a:endParaRPr lang="en-IN" sz="1800" dirty="0">
                        <a:latin typeface="Book Antiqua" pitchFamily="18" charset="0"/>
                        <a:ea typeface="Calibri"/>
                        <a:cs typeface="Times New Roman"/>
                      </a:endParaRPr>
                    </a:p>
                  </a:txBody>
                  <a:tcPr marL="45798" marR="45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4089">
                <a:tc>
                  <a:txBody>
                    <a:bodyPr/>
                    <a:lstStyle/>
                    <a:p>
                      <a:pPr>
                        <a:lnSpc>
                          <a:spcPct val="115000"/>
                        </a:lnSpc>
                        <a:spcAft>
                          <a:spcPts val="0"/>
                        </a:spcAft>
                      </a:pPr>
                      <a:r>
                        <a:rPr lang="en-IN" sz="1800" dirty="0">
                          <a:latin typeface="Book Antiqua" pitchFamily="18" charset="0"/>
                          <a:ea typeface="Calibri"/>
                          <a:cs typeface="Times New Roman"/>
                        </a:rPr>
                        <a:t>Curtain and side screen between Labour tables</a:t>
                      </a:r>
                    </a:p>
                  </a:txBody>
                  <a:tcPr marL="45798" marR="45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solidFill>
                            <a:srgbClr val="000000"/>
                          </a:solidFill>
                          <a:latin typeface="Book Antiqua" pitchFamily="18" charset="0"/>
                          <a:ea typeface="Times New Roman"/>
                          <a:cs typeface="Times New Roman"/>
                        </a:rPr>
                        <a:t>62.5</a:t>
                      </a:r>
                      <a:endParaRPr lang="en-IN" sz="1800" dirty="0">
                        <a:latin typeface="Book Antiqua" pitchFamily="18" charset="0"/>
                        <a:ea typeface="Calibri"/>
                        <a:cs typeface="Times New Roman"/>
                      </a:endParaRPr>
                    </a:p>
                  </a:txBody>
                  <a:tcPr marL="45798" marR="45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2045">
                <a:tc>
                  <a:txBody>
                    <a:bodyPr/>
                    <a:lstStyle/>
                    <a:p>
                      <a:pPr>
                        <a:lnSpc>
                          <a:spcPct val="115000"/>
                        </a:lnSpc>
                        <a:spcAft>
                          <a:spcPts val="0"/>
                        </a:spcAft>
                      </a:pPr>
                      <a:r>
                        <a:rPr lang="en-IN" sz="1800" dirty="0">
                          <a:solidFill>
                            <a:srgbClr val="000000"/>
                          </a:solidFill>
                          <a:latin typeface="Book Antiqua" pitchFamily="18" charset="0"/>
                          <a:ea typeface="Times New Roman"/>
                          <a:cs typeface="Times New Roman"/>
                        </a:rPr>
                        <a:t>Clean  Labour Room </a:t>
                      </a:r>
                      <a:endParaRPr lang="en-IN" sz="1800" dirty="0">
                        <a:latin typeface="Book Antiqua" pitchFamily="18" charset="0"/>
                        <a:ea typeface="Calibri"/>
                        <a:cs typeface="Times New Roman"/>
                      </a:endParaRPr>
                    </a:p>
                  </a:txBody>
                  <a:tcPr marL="45798" marR="45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solidFill>
                            <a:srgbClr val="000000"/>
                          </a:solidFill>
                          <a:latin typeface="Book Antiqua" pitchFamily="18" charset="0"/>
                          <a:ea typeface="Times New Roman"/>
                          <a:cs typeface="Times New Roman"/>
                        </a:rPr>
                        <a:t>62.5</a:t>
                      </a:r>
                      <a:endParaRPr lang="en-IN" sz="1800" dirty="0">
                        <a:latin typeface="Book Antiqua" pitchFamily="18" charset="0"/>
                        <a:ea typeface="Calibri"/>
                        <a:cs typeface="Times New Roman"/>
                      </a:endParaRPr>
                    </a:p>
                  </a:txBody>
                  <a:tcPr marL="45798" marR="45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4089">
                <a:tc>
                  <a:txBody>
                    <a:bodyPr/>
                    <a:lstStyle/>
                    <a:p>
                      <a:pPr>
                        <a:lnSpc>
                          <a:spcPct val="115000"/>
                        </a:lnSpc>
                        <a:spcAft>
                          <a:spcPts val="0"/>
                        </a:spcAft>
                      </a:pPr>
                      <a:r>
                        <a:rPr lang="en-IN" sz="1800" dirty="0">
                          <a:solidFill>
                            <a:srgbClr val="000000"/>
                          </a:solidFill>
                          <a:latin typeface="Book Antiqua" pitchFamily="18" charset="0"/>
                          <a:ea typeface="Times New Roman"/>
                          <a:cs typeface="Times New Roman"/>
                        </a:rPr>
                        <a:t>Washbasin inside  Labour Room with  running water and soap</a:t>
                      </a:r>
                      <a:endParaRPr lang="en-IN" sz="1800" dirty="0">
                        <a:latin typeface="Book Antiqua" pitchFamily="18" charset="0"/>
                        <a:ea typeface="Calibri"/>
                        <a:cs typeface="Times New Roman"/>
                      </a:endParaRPr>
                    </a:p>
                  </a:txBody>
                  <a:tcPr marL="45798" marR="45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solidFill>
                            <a:srgbClr val="000000"/>
                          </a:solidFill>
                          <a:latin typeface="Book Antiqua" pitchFamily="18" charset="0"/>
                          <a:ea typeface="Times New Roman"/>
                          <a:cs typeface="Times New Roman"/>
                        </a:rPr>
                        <a:t>87.5</a:t>
                      </a:r>
                      <a:endParaRPr lang="en-IN" sz="1800" dirty="0">
                        <a:latin typeface="Book Antiqua" pitchFamily="18" charset="0"/>
                        <a:ea typeface="Calibri"/>
                        <a:cs typeface="Times New Roman"/>
                      </a:endParaRPr>
                    </a:p>
                  </a:txBody>
                  <a:tcPr marL="45798" marR="45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2045">
                <a:tc>
                  <a:txBody>
                    <a:bodyPr/>
                    <a:lstStyle/>
                    <a:p>
                      <a:pPr>
                        <a:lnSpc>
                          <a:spcPct val="115000"/>
                        </a:lnSpc>
                        <a:spcAft>
                          <a:spcPts val="0"/>
                        </a:spcAft>
                      </a:pPr>
                      <a:r>
                        <a:rPr lang="en-IN" sz="1800" dirty="0">
                          <a:solidFill>
                            <a:srgbClr val="000000"/>
                          </a:solidFill>
                          <a:latin typeface="Book Antiqua" pitchFamily="18" charset="0"/>
                          <a:ea typeface="Times New Roman"/>
                          <a:cs typeface="Times New Roman"/>
                        </a:rPr>
                        <a:t>Wash basin with elbow tap</a:t>
                      </a:r>
                      <a:endParaRPr lang="en-IN" sz="1800" dirty="0">
                        <a:latin typeface="Book Antiqua" pitchFamily="18" charset="0"/>
                        <a:ea typeface="Calibri"/>
                        <a:cs typeface="Times New Roman"/>
                      </a:endParaRPr>
                    </a:p>
                  </a:txBody>
                  <a:tcPr marL="45798" marR="45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solidFill>
                            <a:srgbClr val="000000"/>
                          </a:solidFill>
                          <a:latin typeface="Book Antiqua" pitchFamily="18" charset="0"/>
                          <a:ea typeface="Times New Roman"/>
                          <a:cs typeface="Times New Roman"/>
                        </a:rPr>
                        <a:t>0</a:t>
                      </a:r>
                      <a:endParaRPr lang="en-IN" sz="1800" dirty="0">
                        <a:latin typeface="Book Antiqua" pitchFamily="18" charset="0"/>
                        <a:ea typeface="Calibri"/>
                        <a:cs typeface="Times New Roman"/>
                      </a:endParaRPr>
                    </a:p>
                  </a:txBody>
                  <a:tcPr marL="45798" marR="45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548681"/>
            <a:ext cx="7024067" cy="504055"/>
          </a:xfrm>
        </p:spPr>
        <p:txBody>
          <a:bodyPr/>
          <a:lstStyle/>
          <a:p>
            <a:r>
              <a:rPr lang="en-US" sz="36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Continues…</a:t>
            </a:r>
            <a:endParaRPr lang="en-IN" sz="3600" dirty="0"/>
          </a:p>
        </p:txBody>
      </p:sp>
      <p:graphicFrame>
        <p:nvGraphicFramePr>
          <p:cNvPr id="3" name="Table 2"/>
          <p:cNvGraphicFramePr>
            <a:graphicFrameLocks noGrp="1"/>
          </p:cNvGraphicFramePr>
          <p:nvPr/>
        </p:nvGraphicFramePr>
        <p:xfrm>
          <a:off x="467544" y="980727"/>
          <a:ext cx="8208912" cy="5544616"/>
        </p:xfrm>
        <a:graphic>
          <a:graphicData uri="http://schemas.openxmlformats.org/drawingml/2006/table">
            <a:tbl>
              <a:tblPr/>
              <a:tblGrid>
                <a:gridCol w="4072947"/>
                <a:gridCol w="4135965"/>
              </a:tblGrid>
              <a:tr h="563134">
                <a:tc>
                  <a:txBody>
                    <a:bodyPr/>
                    <a:lstStyle/>
                    <a:p>
                      <a:pPr>
                        <a:lnSpc>
                          <a:spcPct val="115000"/>
                        </a:lnSpc>
                        <a:spcAft>
                          <a:spcPts val="0"/>
                        </a:spcAft>
                        <a:tabLst>
                          <a:tab pos="1738630" algn="l"/>
                          <a:tab pos="4515485" algn="l"/>
                        </a:tabLst>
                      </a:pPr>
                      <a:r>
                        <a:rPr lang="en-IN" sz="1800" dirty="0" smtClean="0">
                          <a:solidFill>
                            <a:srgbClr val="000000"/>
                          </a:solidFill>
                          <a:latin typeface="Book Antiqua" pitchFamily="18" charset="0"/>
                          <a:ea typeface="Times New Roman"/>
                          <a:cs typeface="Times New Roman"/>
                        </a:rPr>
                        <a:t>Attached </a:t>
                      </a:r>
                      <a:r>
                        <a:rPr lang="en-IN" sz="1800" dirty="0">
                          <a:solidFill>
                            <a:srgbClr val="000000"/>
                          </a:solidFill>
                          <a:latin typeface="Book Antiqua" pitchFamily="18" charset="0"/>
                          <a:ea typeface="Times New Roman"/>
                          <a:cs typeface="Times New Roman"/>
                        </a:rPr>
                        <a:t>Toilet with  Labour Room</a:t>
                      </a:r>
                      <a:endParaRPr lang="en-IN" sz="1800" dirty="0">
                        <a:latin typeface="Book Antiqua" pitchFamily="18" charset="0"/>
                        <a:ea typeface="Calibri"/>
                        <a:cs typeface="Times New Roman"/>
                      </a:endParaRPr>
                    </a:p>
                  </a:txBody>
                  <a:tcPr marL="45798" marR="45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solidFill>
                            <a:srgbClr val="000000"/>
                          </a:solidFill>
                          <a:latin typeface="Book Antiqua" pitchFamily="18" charset="0"/>
                          <a:ea typeface="Times New Roman"/>
                          <a:cs typeface="Times New Roman"/>
                        </a:rPr>
                        <a:t>87.5</a:t>
                      </a:r>
                      <a:endParaRPr lang="en-IN" sz="1800" dirty="0">
                        <a:latin typeface="Book Antiqua" pitchFamily="18" charset="0"/>
                        <a:ea typeface="Calibri"/>
                        <a:cs typeface="Times New Roman"/>
                      </a:endParaRPr>
                    </a:p>
                  </a:txBody>
                  <a:tcPr marL="45798" marR="45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9608">
                <a:tc>
                  <a:txBody>
                    <a:bodyPr/>
                    <a:lstStyle/>
                    <a:p>
                      <a:pPr>
                        <a:lnSpc>
                          <a:spcPct val="115000"/>
                        </a:lnSpc>
                        <a:spcAft>
                          <a:spcPts val="0"/>
                        </a:spcAft>
                        <a:tabLst>
                          <a:tab pos="1738630" algn="l"/>
                          <a:tab pos="4515485" algn="l"/>
                        </a:tabLst>
                      </a:pPr>
                      <a:r>
                        <a:rPr lang="en-IN" sz="1800" dirty="0">
                          <a:solidFill>
                            <a:srgbClr val="000000"/>
                          </a:solidFill>
                          <a:latin typeface="Book Antiqua" pitchFamily="18" charset="0"/>
                          <a:ea typeface="Times New Roman"/>
                          <a:cs typeface="Times New Roman"/>
                        </a:rPr>
                        <a:t>Clean toilet and running water supply</a:t>
                      </a:r>
                      <a:endParaRPr lang="en-IN" sz="1800" dirty="0">
                        <a:latin typeface="Book Antiqua" pitchFamily="18" charset="0"/>
                        <a:ea typeface="Calibri"/>
                        <a:cs typeface="Times New Roman"/>
                      </a:endParaRPr>
                    </a:p>
                  </a:txBody>
                  <a:tcPr marL="45798" marR="45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solidFill>
                            <a:srgbClr val="000000"/>
                          </a:solidFill>
                          <a:latin typeface="Book Antiqua" pitchFamily="18" charset="0"/>
                          <a:ea typeface="Times New Roman"/>
                          <a:cs typeface="Times New Roman"/>
                        </a:rPr>
                        <a:t>62.5</a:t>
                      </a:r>
                      <a:endParaRPr lang="en-IN" sz="1800" dirty="0">
                        <a:latin typeface="Book Antiqua" pitchFamily="18" charset="0"/>
                        <a:ea typeface="Calibri"/>
                        <a:cs typeface="Times New Roman"/>
                      </a:endParaRPr>
                    </a:p>
                  </a:txBody>
                  <a:tcPr marL="45798" marR="45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1092">
                <a:tc>
                  <a:txBody>
                    <a:bodyPr/>
                    <a:lstStyle/>
                    <a:p>
                      <a:pPr>
                        <a:lnSpc>
                          <a:spcPct val="115000"/>
                        </a:lnSpc>
                        <a:spcAft>
                          <a:spcPts val="0"/>
                        </a:spcAft>
                        <a:tabLst>
                          <a:tab pos="1738630" algn="l"/>
                          <a:tab pos="4515485" algn="l"/>
                        </a:tabLst>
                      </a:pPr>
                      <a:r>
                        <a:rPr lang="en-IN" sz="2000" dirty="0">
                          <a:solidFill>
                            <a:srgbClr val="000000"/>
                          </a:solidFill>
                          <a:latin typeface="Book Antiqua" pitchFamily="18" charset="0"/>
                          <a:ea typeface="Times New Roman"/>
                          <a:cs typeface="Times New Roman"/>
                        </a:rPr>
                        <a:t>Power Supply in  Labour Room</a:t>
                      </a:r>
                      <a:endParaRPr lang="en-IN" sz="2000" dirty="0">
                        <a:latin typeface="Book Antiqua" pitchFamily="18" charset="0"/>
                        <a:ea typeface="Calibri"/>
                        <a:cs typeface="Times New Roman"/>
                      </a:endParaRPr>
                    </a:p>
                  </a:txBody>
                  <a:tcPr marL="45798" marR="45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2000" dirty="0">
                          <a:solidFill>
                            <a:srgbClr val="000000"/>
                          </a:solidFill>
                          <a:latin typeface="Book Antiqua" pitchFamily="18" charset="0"/>
                          <a:ea typeface="Times New Roman"/>
                          <a:cs typeface="Times New Roman"/>
                        </a:rPr>
                        <a:t>100</a:t>
                      </a:r>
                      <a:endParaRPr lang="en-IN" sz="2000" dirty="0">
                        <a:latin typeface="Book Antiqua" pitchFamily="18" charset="0"/>
                        <a:ea typeface="Calibri"/>
                        <a:cs typeface="Times New Roman"/>
                      </a:endParaRPr>
                    </a:p>
                  </a:txBody>
                  <a:tcPr marL="45798" marR="45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3667">
                <a:tc>
                  <a:txBody>
                    <a:bodyPr/>
                    <a:lstStyle/>
                    <a:p>
                      <a:pPr>
                        <a:lnSpc>
                          <a:spcPct val="115000"/>
                        </a:lnSpc>
                        <a:spcAft>
                          <a:spcPts val="0"/>
                        </a:spcAft>
                        <a:tabLst>
                          <a:tab pos="1738630" algn="l"/>
                          <a:tab pos="4515485" algn="l"/>
                        </a:tabLst>
                      </a:pPr>
                      <a:r>
                        <a:rPr lang="en-IN" sz="2000" dirty="0">
                          <a:solidFill>
                            <a:srgbClr val="000000"/>
                          </a:solidFill>
                          <a:latin typeface="Book Antiqua" pitchFamily="18" charset="0"/>
                          <a:ea typeface="Times New Roman"/>
                          <a:cs typeface="Times New Roman"/>
                        </a:rPr>
                        <a:t>Backup power supply ( Generator or Inverter)</a:t>
                      </a:r>
                      <a:endParaRPr lang="en-IN" sz="2000" dirty="0">
                        <a:latin typeface="Book Antiqua" pitchFamily="18" charset="0"/>
                        <a:ea typeface="Calibri"/>
                        <a:cs typeface="Times New Roman"/>
                      </a:endParaRPr>
                    </a:p>
                  </a:txBody>
                  <a:tcPr marL="45798" marR="45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2000" dirty="0">
                          <a:solidFill>
                            <a:srgbClr val="000000"/>
                          </a:solidFill>
                          <a:latin typeface="Book Antiqua" pitchFamily="18" charset="0"/>
                          <a:ea typeface="Times New Roman"/>
                          <a:cs typeface="Times New Roman"/>
                        </a:rPr>
                        <a:t>62.5</a:t>
                      </a:r>
                      <a:endParaRPr lang="en-IN" sz="2000" dirty="0">
                        <a:latin typeface="Book Antiqua" pitchFamily="18" charset="0"/>
                        <a:ea typeface="Calibri"/>
                        <a:cs typeface="Times New Roman"/>
                      </a:endParaRPr>
                    </a:p>
                  </a:txBody>
                  <a:tcPr marL="45798" marR="45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2151">
                <a:tc>
                  <a:txBody>
                    <a:bodyPr/>
                    <a:lstStyle/>
                    <a:p>
                      <a:pPr>
                        <a:lnSpc>
                          <a:spcPct val="115000"/>
                        </a:lnSpc>
                        <a:spcAft>
                          <a:spcPts val="0"/>
                        </a:spcAft>
                        <a:tabLst>
                          <a:tab pos="1738630" algn="l"/>
                          <a:tab pos="4515485" algn="l"/>
                        </a:tabLst>
                      </a:pPr>
                      <a:r>
                        <a:rPr lang="en-IN" sz="2000" dirty="0">
                          <a:solidFill>
                            <a:srgbClr val="000000"/>
                          </a:solidFill>
                          <a:latin typeface="Book Antiqua" pitchFamily="18" charset="0"/>
                          <a:ea typeface="Times New Roman"/>
                          <a:cs typeface="Times New Roman"/>
                        </a:rPr>
                        <a:t>Functional fan, Bulb, Tube within Labour Room</a:t>
                      </a:r>
                      <a:endParaRPr lang="en-IN" sz="2000" dirty="0">
                        <a:latin typeface="Book Antiqua" pitchFamily="18" charset="0"/>
                        <a:ea typeface="Calibri"/>
                        <a:cs typeface="Times New Roman"/>
                      </a:endParaRPr>
                    </a:p>
                  </a:txBody>
                  <a:tcPr marL="45798" marR="45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2000" dirty="0">
                          <a:solidFill>
                            <a:srgbClr val="000000"/>
                          </a:solidFill>
                          <a:latin typeface="Book Antiqua" pitchFamily="18" charset="0"/>
                          <a:ea typeface="Times New Roman"/>
                          <a:cs typeface="Times New Roman"/>
                        </a:rPr>
                        <a:t>100</a:t>
                      </a:r>
                      <a:endParaRPr lang="en-IN" sz="2000" dirty="0">
                        <a:latin typeface="Book Antiqua" pitchFamily="18" charset="0"/>
                        <a:ea typeface="Calibri"/>
                        <a:cs typeface="Times New Roman"/>
                      </a:endParaRPr>
                    </a:p>
                  </a:txBody>
                  <a:tcPr marL="45798" marR="45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2718">
                <a:tc>
                  <a:txBody>
                    <a:bodyPr/>
                    <a:lstStyle/>
                    <a:p>
                      <a:pPr>
                        <a:lnSpc>
                          <a:spcPct val="115000"/>
                        </a:lnSpc>
                        <a:spcAft>
                          <a:spcPts val="0"/>
                        </a:spcAft>
                        <a:tabLst>
                          <a:tab pos="1738630" algn="l"/>
                          <a:tab pos="4515485" algn="l"/>
                        </a:tabLst>
                      </a:pPr>
                      <a:r>
                        <a:rPr lang="en-IN" sz="2000" dirty="0">
                          <a:solidFill>
                            <a:srgbClr val="000000"/>
                          </a:solidFill>
                          <a:latin typeface="Book Antiqua" pitchFamily="18" charset="0"/>
                          <a:ea typeface="Times New Roman"/>
                          <a:cs typeface="Times New Roman"/>
                        </a:rPr>
                        <a:t>Functional room heater for winter</a:t>
                      </a:r>
                      <a:endParaRPr lang="en-IN" sz="2000" dirty="0">
                        <a:latin typeface="Book Antiqua" pitchFamily="18" charset="0"/>
                        <a:ea typeface="Calibri"/>
                        <a:cs typeface="Times New Roman"/>
                      </a:endParaRPr>
                    </a:p>
                  </a:txBody>
                  <a:tcPr marL="45798" marR="45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2000" dirty="0">
                          <a:solidFill>
                            <a:srgbClr val="000000"/>
                          </a:solidFill>
                          <a:latin typeface="Book Antiqua" pitchFamily="18" charset="0"/>
                          <a:ea typeface="Times New Roman"/>
                          <a:cs typeface="Times New Roman"/>
                        </a:rPr>
                        <a:t>25</a:t>
                      </a:r>
                      <a:endParaRPr lang="en-IN" sz="2000" dirty="0">
                        <a:latin typeface="Book Antiqua" pitchFamily="18" charset="0"/>
                        <a:ea typeface="Calibri"/>
                        <a:cs typeface="Times New Roman"/>
                      </a:endParaRPr>
                    </a:p>
                  </a:txBody>
                  <a:tcPr marL="45798" marR="45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72246">
                <a:tc>
                  <a:txBody>
                    <a:bodyPr/>
                    <a:lstStyle/>
                    <a:p>
                      <a:pPr>
                        <a:lnSpc>
                          <a:spcPct val="115000"/>
                        </a:lnSpc>
                        <a:spcAft>
                          <a:spcPts val="0"/>
                        </a:spcAft>
                        <a:tabLst>
                          <a:tab pos="1738630" algn="l"/>
                          <a:tab pos="4515485" algn="l"/>
                        </a:tabLst>
                      </a:pPr>
                      <a:r>
                        <a:rPr lang="en-IN" sz="2000" dirty="0">
                          <a:solidFill>
                            <a:srgbClr val="000000"/>
                          </a:solidFill>
                          <a:latin typeface="Book Antiqua" pitchFamily="18" charset="0"/>
                          <a:ea typeface="Times New Roman"/>
                          <a:cs typeface="Times New Roman"/>
                        </a:rPr>
                        <a:t>High capacity torch with rechargeable cells</a:t>
                      </a:r>
                      <a:endParaRPr lang="en-IN" sz="2000" dirty="0">
                        <a:latin typeface="Book Antiqua" pitchFamily="18" charset="0"/>
                        <a:ea typeface="Calibri"/>
                        <a:cs typeface="Times New Roman"/>
                      </a:endParaRPr>
                    </a:p>
                  </a:txBody>
                  <a:tcPr marL="45798" marR="45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2000" dirty="0">
                          <a:solidFill>
                            <a:srgbClr val="000000"/>
                          </a:solidFill>
                          <a:latin typeface="Book Antiqua" pitchFamily="18" charset="0"/>
                          <a:ea typeface="Times New Roman"/>
                          <a:cs typeface="Times New Roman"/>
                        </a:rPr>
                        <a:t>62.5</a:t>
                      </a:r>
                      <a:endParaRPr lang="en-IN" sz="2000" dirty="0">
                        <a:latin typeface="Book Antiqua" pitchFamily="18" charset="0"/>
                        <a:ea typeface="Calibri"/>
                        <a:cs typeface="Times New Roman"/>
                      </a:endParaRPr>
                    </a:p>
                  </a:txBody>
                  <a:tcPr marL="45798" marR="45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052736"/>
            <a:ext cx="8064896" cy="720080"/>
          </a:xfrm>
        </p:spPr>
        <p:txBody>
          <a:bodyPr/>
          <a:lstStyle/>
          <a:p>
            <a:r>
              <a:rPr lang="en-US" sz="24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Distribution of  health facilities by availability of    </a:t>
            </a:r>
            <a:r>
              <a:rPr lang="en-US"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sz="24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Equipments &amp; Accessories in </a:t>
            </a:r>
            <a:r>
              <a:rPr lang="en-US" sz="2400" b="1"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Labour</a:t>
            </a:r>
            <a:r>
              <a:rPr lang="en-US" sz="24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room</a:t>
            </a:r>
            <a:endParaRPr lang="en-IN" sz="2400" dirty="0"/>
          </a:p>
        </p:txBody>
      </p:sp>
      <p:graphicFrame>
        <p:nvGraphicFramePr>
          <p:cNvPr id="3" name="Table 2"/>
          <p:cNvGraphicFramePr>
            <a:graphicFrameLocks noGrp="1"/>
          </p:cNvGraphicFramePr>
          <p:nvPr/>
        </p:nvGraphicFramePr>
        <p:xfrm>
          <a:off x="467544" y="1700808"/>
          <a:ext cx="8208912" cy="4823929"/>
        </p:xfrm>
        <a:graphic>
          <a:graphicData uri="http://schemas.openxmlformats.org/drawingml/2006/table">
            <a:tbl>
              <a:tblPr/>
              <a:tblGrid>
                <a:gridCol w="4544220"/>
                <a:gridCol w="3664692"/>
              </a:tblGrid>
              <a:tr h="348718">
                <a:tc>
                  <a:txBody>
                    <a:bodyPr/>
                    <a:lstStyle/>
                    <a:p>
                      <a:pPr>
                        <a:lnSpc>
                          <a:spcPct val="115000"/>
                        </a:lnSpc>
                        <a:spcAft>
                          <a:spcPts val="0"/>
                        </a:spcAft>
                      </a:pPr>
                      <a:r>
                        <a:rPr lang="en-IN" sz="1800" b="1" dirty="0">
                          <a:latin typeface="Book Antiqua" pitchFamily="18" charset="0"/>
                          <a:ea typeface="Calibri"/>
                          <a:cs typeface="Times New Roman"/>
                        </a:rPr>
                        <a:t>              Monitoring parameters</a:t>
                      </a:r>
                      <a:endParaRPr lang="en-IN" sz="1800" dirty="0">
                        <a:latin typeface="Book Antiqu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Book Antiqua" pitchFamily="18" charset="0"/>
                          <a:ea typeface="Calibri"/>
                          <a:cs typeface="Times New Roman"/>
                        </a:rPr>
                        <a:t>Percentage of health facilities</a:t>
                      </a:r>
                      <a:endParaRPr lang="en-IN" sz="1800">
                        <a:latin typeface="Book Antiqu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7436">
                <a:tc>
                  <a:txBody>
                    <a:bodyPr/>
                    <a:lstStyle/>
                    <a:p>
                      <a:pPr>
                        <a:lnSpc>
                          <a:spcPct val="115000"/>
                        </a:lnSpc>
                        <a:spcAft>
                          <a:spcPts val="0"/>
                        </a:spcAft>
                      </a:pPr>
                      <a:r>
                        <a:rPr lang="en-IN" sz="1800" dirty="0">
                          <a:latin typeface="Book Antiqua" pitchFamily="18" charset="0"/>
                          <a:ea typeface="Calibri"/>
                          <a:cs typeface="Times New Roman"/>
                        </a:rPr>
                        <a:t>Labour table with mattress, sheet, Macintosh, Foot-rest, Kelly's pad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solidFill>
                            <a:srgbClr val="000000"/>
                          </a:solidFill>
                          <a:latin typeface="Book Antiqua" pitchFamily="18" charset="0"/>
                          <a:ea typeface="Calibri"/>
                          <a:cs typeface="Times New Roman"/>
                        </a:rPr>
                        <a:t>50</a:t>
                      </a:r>
                      <a:endParaRPr lang="en-IN" sz="1800" dirty="0">
                        <a:latin typeface="Book Antiqu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0497">
                <a:tc>
                  <a:txBody>
                    <a:bodyPr/>
                    <a:lstStyle/>
                    <a:p>
                      <a:pPr>
                        <a:lnSpc>
                          <a:spcPct val="115000"/>
                        </a:lnSpc>
                        <a:spcAft>
                          <a:spcPts val="0"/>
                        </a:spcAft>
                      </a:pPr>
                      <a:r>
                        <a:rPr lang="en-IN" sz="1800" dirty="0">
                          <a:latin typeface="Book Antiqua" pitchFamily="18" charset="0"/>
                          <a:ea typeface="Calibri"/>
                          <a:cs typeface="Times New Roman"/>
                        </a:rPr>
                        <a:t>Suction Machine (Electrical / Foot operated)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37.5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1754">
                <a:tc>
                  <a:txBody>
                    <a:bodyPr/>
                    <a:lstStyle/>
                    <a:p>
                      <a:pPr>
                        <a:lnSpc>
                          <a:spcPct val="115000"/>
                        </a:lnSpc>
                        <a:spcAft>
                          <a:spcPts val="0"/>
                        </a:spcAft>
                      </a:pPr>
                      <a:r>
                        <a:rPr lang="en-IN" sz="1800" dirty="0">
                          <a:latin typeface="Book Antiqua" pitchFamily="18" charset="0"/>
                          <a:ea typeface="Calibri"/>
                          <a:cs typeface="Times New Roman"/>
                        </a:rPr>
                        <a:t> Mobile lamp with stand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12.5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868">
                <a:tc>
                  <a:txBody>
                    <a:bodyPr/>
                    <a:lstStyle/>
                    <a:p>
                      <a:pPr>
                        <a:lnSpc>
                          <a:spcPct val="115000"/>
                        </a:lnSpc>
                        <a:spcAft>
                          <a:spcPts val="0"/>
                        </a:spcAft>
                      </a:pPr>
                      <a:r>
                        <a:rPr lang="en-IN" sz="1800" dirty="0">
                          <a:latin typeface="Book Antiqua" pitchFamily="18" charset="0"/>
                          <a:ea typeface="Calibri"/>
                          <a:cs typeface="Times New Roman"/>
                        </a:rPr>
                        <a:t>Watch/ clock with second hand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718">
                <a:tc>
                  <a:txBody>
                    <a:bodyPr/>
                    <a:lstStyle/>
                    <a:p>
                      <a:pPr>
                        <a:lnSpc>
                          <a:spcPct val="115000"/>
                        </a:lnSpc>
                        <a:spcAft>
                          <a:spcPts val="0"/>
                        </a:spcAft>
                      </a:pPr>
                      <a:r>
                        <a:rPr lang="en-IN" sz="1800">
                          <a:latin typeface="Book Antiqua" pitchFamily="18" charset="0"/>
                          <a:ea typeface="Calibri"/>
                          <a:cs typeface="Times New Roman"/>
                        </a:rPr>
                        <a:t>Delivery tray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75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718">
                <a:tc>
                  <a:txBody>
                    <a:bodyPr/>
                    <a:lstStyle/>
                    <a:p>
                      <a:pPr>
                        <a:lnSpc>
                          <a:spcPct val="115000"/>
                        </a:lnSpc>
                        <a:spcAft>
                          <a:spcPts val="0"/>
                        </a:spcAft>
                      </a:pPr>
                      <a:r>
                        <a:rPr lang="en-IN" sz="1800">
                          <a:latin typeface="Book Antiqua" pitchFamily="18" charset="0"/>
                          <a:ea typeface="Calibri"/>
                          <a:cs typeface="Times New Roman"/>
                        </a:rPr>
                        <a:t>Episiotomy tray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75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718">
                <a:tc>
                  <a:txBody>
                    <a:bodyPr/>
                    <a:lstStyle/>
                    <a:p>
                      <a:pPr>
                        <a:lnSpc>
                          <a:spcPct val="115000"/>
                        </a:lnSpc>
                        <a:spcAft>
                          <a:spcPts val="0"/>
                        </a:spcAft>
                      </a:pPr>
                      <a:r>
                        <a:rPr lang="en-IN" sz="1800">
                          <a:latin typeface="Book Antiqua" pitchFamily="18" charset="0"/>
                          <a:ea typeface="Calibri"/>
                          <a:cs typeface="Times New Roman"/>
                        </a:rPr>
                        <a:t>Medicine tray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4066">
                <a:tc>
                  <a:txBody>
                    <a:bodyPr/>
                    <a:lstStyle/>
                    <a:p>
                      <a:pPr>
                        <a:lnSpc>
                          <a:spcPct val="115000"/>
                        </a:lnSpc>
                        <a:spcAft>
                          <a:spcPts val="0"/>
                        </a:spcAft>
                      </a:pPr>
                      <a:r>
                        <a:rPr lang="en-IN" sz="1800">
                          <a:latin typeface="Book Antiqua" pitchFamily="18" charset="0"/>
                          <a:ea typeface="Calibri"/>
                          <a:cs typeface="Times New Roman"/>
                        </a:rPr>
                        <a:t>Emergency drug tray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718">
                <a:tc>
                  <a:txBody>
                    <a:bodyPr/>
                    <a:lstStyle/>
                    <a:p>
                      <a:pPr>
                        <a:lnSpc>
                          <a:spcPct val="115000"/>
                        </a:lnSpc>
                        <a:spcAft>
                          <a:spcPts val="0"/>
                        </a:spcAft>
                      </a:pPr>
                      <a:r>
                        <a:rPr lang="en-IN" sz="1800">
                          <a:latin typeface="Book Antiqua" pitchFamily="18" charset="0"/>
                          <a:ea typeface="Calibri"/>
                          <a:cs typeface="Times New Roman"/>
                        </a:rPr>
                        <a:t>Baby tray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75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718">
                <a:tc>
                  <a:txBody>
                    <a:bodyPr/>
                    <a:lstStyle/>
                    <a:p>
                      <a:pPr>
                        <a:lnSpc>
                          <a:spcPct val="115000"/>
                        </a:lnSpc>
                        <a:spcAft>
                          <a:spcPts val="0"/>
                        </a:spcAft>
                      </a:pPr>
                      <a:r>
                        <a:rPr lang="en-IN" sz="1800">
                          <a:latin typeface="Book Antiqua" pitchFamily="18" charset="0"/>
                          <a:ea typeface="Calibri"/>
                          <a:cs typeface="Times New Roman"/>
                        </a:rPr>
                        <a:t>MVA tray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92697"/>
            <a:ext cx="8136904" cy="576063"/>
          </a:xfrm>
        </p:spPr>
        <p:txBody>
          <a:bodyPr/>
          <a:lstStyle/>
          <a:p>
            <a:r>
              <a:rPr lang="en-US" sz="36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Continues…</a:t>
            </a:r>
            <a:endParaRPr lang="en-IN" sz="3600" dirty="0"/>
          </a:p>
        </p:txBody>
      </p:sp>
      <p:graphicFrame>
        <p:nvGraphicFramePr>
          <p:cNvPr id="3" name="Table 2"/>
          <p:cNvGraphicFramePr>
            <a:graphicFrameLocks noGrp="1"/>
          </p:cNvGraphicFramePr>
          <p:nvPr/>
        </p:nvGraphicFramePr>
        <p:xfrm>
          <a:off x="467544" y="1268759"/>
          <a:ext cx="8208911" cy="5268196"/>
        </p:xfrm>
        <a:graphic>
          <a:graphicData uri="http://schemas.openxmlformats.org/drawingml/2006/table">
            <a:tbl>
              <a:tblPr/>
              <a:tblGrid>
                <a:gridCol w="4032938"/>
                <a:gridCol w="4175973"/>
              </a:tblGrid>
              <a:tr h="579138">
                <a:tc>
                  <a:txBody>
                    <a:bodyPr/>
                    <a:lstStyle/>
                    <a:p>
                      <a:pPr>
                        <a:lnSpc>
                          <a:spcPct val="115000"/>
                        </a:lnSpc>
                        <a:spcAft>
                          <a:spcPts val="0"/>
                        </a:spcAft>
                      </a:pPr>
                      <a:r>
                        <a:rPr lang="en-IN" sz="1800" dirty="0">
                          <a:latin typeface="Book Antiqua" pitchFamily="18" charset="0"/>
                          <a:ea typeface="Calibri"/>
                          <a:cs typeface="Times New Roman"/>
                        </a:rPr>
                        <a:t>Stethoscope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4999">
                <a:tc>
                  <a:txBody>
                    <a:bodyPr/>
                    <a:lstStyle/>
                    <a:p>
                      <a:pPr>
                        <a:lnSpc>
                          <a:spcPct val="115000"/>
                        </a:lnSpc>
                        <a:spcAft>
                          <a:spcPts val="0"/>
                        </a:spcAft>
                      </a:pPr>
                      <a:endParaRPr lang="en-IN" sz="1800" dirty="0">
                        <a:latin typeface="Book Antiqua" pitchFamily="18" charset="0"/>
                        <a:ea typeface="Calibri"/>
                        <a:cs typeface="Times New Roman"/>
                      </a:endParaRPr>
                    </a:p>
                    <a:p>
                      <a:pPr>
                        <a:lnSpc>
                          <a:spcPct val="115000"/>
                        </a:lnSpc>
                        <a:spcAft>
                          <a:spcPts val="0"/>
                        </a:spcAft>
                      </a:pPr>
                      <a:r>
                        <a:rPr lang="en-IN" sz="1800" dirty="0" err="1">
                          <a:latin typeface="Book Antiqua" pitchFamily="18" charset="0"/>
                          <a:ea typeface="Calibri"/>
                          <a:cs typeface="Times New Roman"/>
                        </a:rPr>
                        <a:t>Foeto</a:t>
                      </a:r>
                      <a:r>
                        <a:rPr lang="en-IN" sz="1800" dirty="0">
                          <a:latin typeface="Book Antiqua" pitchFamily="18" charset="0"/>
                          <a:ea typeface="Calibri"/>
                          <a:cs typeface="Times New Roman"/>
                        </a:rPr>
                        <a:t>-scope</a:t>
                      </a:r>
                    </a:p>
                    <a:p>
                      <a:pPr>
                        <a:lnSpc>
                          <a:spcPct val="115000"/>
                        </a:lnSpc>
                        <a:spcAft>
                          <a:spcPts val="0"/>
                        </a:spcAft>
                      </a:pPr>
                      <a:r>
                        <a:rPr lang="en-IN" sz="1800" dirty="0">
                          <a:latin typeface="Book Antiqua" pitchFamily="18" charset="0"/>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75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908">
                <a:tc>
                  <a:txBody>
                    <a:bodyPr/>
                    <a:lstStyle/>
                    <a:p>
                      <a:pPr>
                        <a:lnSpc>
                          <a:spcPct val="115000"/>
                        </a:lnSpc>
                        <a:spcAft>
                          <a:spcPts val="0"/>
                        </a:spcAft>
                      </a:pPr>
                      <a:r>
                        <a:rPr lang="en-IN" sz="1800" dirty="0">
                          <a:latin typeface="Book Antiqua" pitchFamily="18" charset="0"/>
                          <a:ea typeface="Calibri"/>
                          <a:cs typeface="Times New Roman"/>
                        </a:rPr>
                        <a:t> BP apparatus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1817">
                <a:tc>
                  <a:txBody>
                    <a:bodyPr/>
                    <a:lstStyle/>
                    <a:p>
                      <a:pPr>
                        <a:lnSpc>
                          <a:spcPct val="115000"/>
                        </a:lnSpc>
                        <a:spcAft>
                          <a:spcPts val="0"/>
                        </a:spcAft>
                      </a:pPr>
                      <a:r>
                        <a:rPr lang="en-IN" sz="1800" dirty="0">
                          <a:latin typeface="Book Antiqua" pitchFamily="18" charset="0"/>
                          <a:ea typeface="Calibri"/>
                          <a:cs typeface="Times New Roman"/>
                        </a:rPr>
                        <a:t> Weighing machine for newborn (Preferably Digital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908">
                <a:tc>
                  <a:txBody>
                    <a:bodyPr/>
                    <a:lstStyle/>
                    <a:p>
                      <a:pPr>
                        <a:lnSpc>
                          <a:spcPct val="115000"/>
                        </a:lnSpc>
                        <a:spcAft>
                          <a:spcPts val="0"/>
                        </a:spcAft>
                      </a:pPr>
                      <a:r>
                        <a:rPr lang="en-IN" sz="1800">
                          <a:latin typeface="Book Antiqua" pitchFamily="18" charset="0"/>
                          <a:ea typeface="Calibri"/>
                          <a:cs typeface="Times New Roman"/>
                        </a:rPr>
                        <a:t>Thermometer  (Digital)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6680">
                <a:tc>
                  <a:txBody>
                    <a:bodyPr/>
                    <a:lstStyle/>
                    <a:p>
                      <a:pPr>
                        <a:lnSpc>
                          <a:spcPct val="115000"/>
                        </a:lnSpc>
                        <a:spcAft>
                          <a:spcPts val="0"/>
                        </a:spcAft>
                      </a:pPr>
                      <a:r>
                        <a:rPr lang="en-IN" sz="1800" dirty="0">
                          <a:latin typeface="Book Antiqua" pitchFamily="18" charset="0"/>
                          <a:ea typeface="Calibri"/>
                          <a:cs typeface="Times New Roman"/>
                        </a:rPr>
                        <a:t>Measuring Tape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1164">
                <a:tc>
                  <a:txBody>
                    <a:bodyPr/>
                    <a:lstStyle/>
                    <a:p>
                      <a:pPr>
                        <a:lnSpc>
                          <a:spcPct val="115000"/>
                        </a:lnSpc>
                        <a:spcAft>
                          <a:spcPts val="0"/>
                        </a:spcAft>
                      </a:pPr>
                      <a:r>
                        <a:rPr lang="en-IN" sz="1800">
                          <a:latin typeface="Book Antiqua" pitchFamily="18" charset="0"/>
                          <a:ea typeface="Calibri"/>
                          <a:cs typeface="Times New Roman"/>
                        </a:rPr>
                        <a:t>Stretcher with trolley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908">
                <a:tc>
                  <a:txBody>
                    <a:bodyPr/>
                    <a:lstStyle/>
                    <a:p>
                      <a:pPr>
                        <a:lnSpc>
                          <a:spcPct val="115000"/>
                        </a:lnSpc>
                        <a:spcAft>
                          <a:spcPts val="0"/>
                        </a:spcAft>
                      </a:pPr>
                      <a:r>
                        <a:rPr lang="en-IN" sz="1800">
                          <a:latin typeface="Book Antiqua" pitchFamily="18" charset="0"/>
                          <a:ea typeface="Calibri"/>
                          <a:cs typeface="Times New Roman"/>
                        </a:rPr>
                        <a:t>Wheel Chair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62.5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117">
                <a:tc>
                  <a:txBody>
                    <a:bodyPr/>
                    <a:lstStyle/>
                    <a:p>
                      <a:pPr>
                        <a:lnSpc>
                          <a:spcPct val="115000"/>
                        </a:lnSpc>
                        <a:spcAft>
                          <a:spcPts val="0"/>
                        </a:spcAft>
                      </a:pPr>
                      <a:r>
                        <a:rPr lang="en-IN" sz="1800" b="1">
                          <a:latin typeface="Book Antiqua" pitchFamily="18" charset="0"/>
                          <a:ea typeface="Calibri"/>
                          <a:cs typeface="Times New Roman"/>
                        </a:rPr>
                        <a:t> </a:t>
                      </a:r>
                      <a:r>
                        <a:rPr lang="en-IN" sz="1800">
                          <a:latin typeface="Book Antiqua" pitchFamily="18" charset="0"/>
                          <a:ea typeface="Calibri"/>
                          <a:cs typeface="Times New Roman"/>
                        </a:rPr>
                        <a:t>Focused lighting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62.5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244">
                <a:tc>
                  <a:txBody>
                    <a:bodyPr/>
                    <a:lstStyle/>
                    <a:p>
                      <a:pPr>
                        <a:lnSpc>
                          <a:spcPct val="115000"/>
                        </a:lnSpc>
                        <a:spcAft>
                          <a:spcPts val="0"/>
                        </a:spcAft>
                      </a:pPr>
                      <a:r>
                        <a:rPr lang="en-IN" sz="1800">
                          <a:latin typeface="Book Antiqua" pitchFamily="18" charset="0"/>
                          <a:ea typeface="Calibri"/>
                          <a:cs typeface="Times New Roman"/>
                        </a:rPr>
                        <a:t>Stool for birth companion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37.5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908">
                <a:tc>
                  <a:txBody>
                    <a:bodyPr/>
                    <a:lstStyle/>
                    <a:p>
                      <a:pPr>
                        <a:lnSpc>
                          <a:spcPct val="115000"/>
                        </a:lnSpc>
                        <a:spcAft>
                          <a:spcPts val="0"/>
                        </a:spcAft>
                      </a:pPr>
                      <a:r>
                        <a:rPr lang="en-IN" sz="1800">
                          <a:latin typeface="Book Antiqua" pitchFamily="18" charset="0"/>
                          <a:ea typeface="Calibri"/>
                          <a:cs typeface="Times New Roman"/>
                        </a:rPr>
                        <a:t>Autoclave drums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75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5656" y="2204864"/>
            <a:ext cx="6192688" cy="175432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j-lt"/>
              </a:rPr>
              <a:t>   INTRODUCTION  </a:t>
            </a:r>
          </a:p>
          <a:p>
            <a:r>
              <a:rPr lang="en-U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j-lt"/>
              </a:rPr>
              <a:t>             </a:t>
            </a:r>
            <a:endParaRPr lang="en-IN" sz="5400" dirty="0">
              <a:latin typeface="+mj-lt"/>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7"/>
            <a:ext cx="8208912" cy="648071"/>
          </a:xfrm>
        </p:spPr>
        <p:txBody>
          <a:bodyPr/>
          <a:lstStyle/>
          <a:p>
            <a:r>
              <a:rPr lang="en-US" sz="36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Continues…</a:t>
            </a:r>
            <a:endParaRPr lang="en-IN" sz="3600" dirty="0"/>
          </a:p>
        </p:txBody>
      </p:sp>
      <p:graphicFrame>
        <p:nvGraphicFramePr>
          <p:cNvPr id="3" name="Table 2"/>
          <p:cNvGraphicFramePr>
            <a:graphicFrameLocks noGrp="1"/>
          </p:cNvGraphicFramePr>
          <p:nvPr/>
        </p:nvGraphicFramePr>
        <p:xfrm>
          <a:off x="467544" y="1268758"/>
          <a:ext cx="8208912" cy="5184578"/>
        </p:xfrm>
        <a:graphic>
          <a:graphicData uri="http://schemas.openxmlformats.org/drawingml/2006/table">
            <a:tbl>
              <a:tblPr/>
              <a:tblGrid>
                <a:gridCol w="4032939"/>
                <a:gridCol w="4175973"/>
              </a:tblGrid>
              <a:tr h="370327">
                <a:tc>
                  <a:txBody>
                    <a:bodyPr/>
                    <a:lstStyle/>
                    <a:p>
                      <a:pPr>
                        <a:lnSpc>
                          <a:spcPct val="115000"/>
                        </a:lnSpc>
                        <a:spcAft>
                          <a:spcPts val="0"/>
                        </a:spcAft>
                      </a:pPr>
                      <a:r>
                        <a:rPr lang="en-IN" sz="1800" dirty="0">
                          <a:latin typeface="Book Antiqua" pitchFamily="18" charset="0"/>
                          <a:ea typeface="Calibri"/>
                          <a:cs typeface="Times New Roman"/>
                        </a:rPr>
                        <a:t>Electrical sterilizer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327">
                <a:tc>
                  <a:txBody>
                    <a:bodyPr/>
                    <a:lstStyle/>
                    <a:p>
                      <a:pPr>
                        <a:lnSpc>
                          <a:spcPct val="115000"/>
                        </a:lnSpc>
                        <a:spcAft>
                          <a:spcPts val="0"/>
                        </a:spcAft>
                      </a:pPr>
                      <a:r>
                        <a:rPr lang="en-IN" sz="1800" dirty="0">
                          <a:latin typeface="Book Antiqua" pitchFamily="18" charset="0"/>
                          <a:ea typeface="Calibri"/>
                          <a:cs typeface="Times New Roman"/>
                        </a:rPr>
                        <a:t>Refrigerator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327">
                <a:tc>
                  <a:txBody>
                    <a:bodyPr/>
                    <a:lstStyle/>
                    <a:p>
                      <a:pPr>
                        <a:lnSpc>
                          <a:spcPct val="115000"/>
                        </a:lnSpc>
                        <a:spcAft>
                          <a:spcPts val="0"/>
                        </a:spcAft>
                      </a:pPr>
                      <a:r>
                        <a:rPr lang="en-IN" sz="1800" dirty="0">
                          <a:latin typeface="Book Antiqua" pitchFamily="18" charset="0"/>
                          <a:ea typeface="Calibri"/>
                          <a:cs typeface="Times New Roman"/>
                        </a:rPr>
                        <a:t>Pulse </a:t>
                      </a:r>
                      <a:r>
                        <a:rPr lang="en-IN" sz="1800" dirty="0" err="1">
                          <a:latin typeface="Book Antiqua" pitchFamily="18" charset="0"/>
                          <a:ea typeface="Calibri"/>
                          <a:cs typeface="Times New Roman"/>
                        </a:rPr>
                        <a:t>oxymeter</a:t>
                      </a:r>
                      <a:r>
                        <a:rPr lang="en-IN" sz="1800" dirty="0">
                          <a:latin typeface="Book Antiqua" pitchFamily="18" charset="0"/>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12.5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0654">
                <a:tc>
                  <a:txBody>
                    <a:bodyPr/>
                    <a:lstStyle/>
                    <a:p>
                      <a:pPr>
                        <a:lnSpc>
                          <a:spcPct val="115000"/>
                        </a:lnSpc>
                        <a:spcAft>
                          <a:spcPts val="0"/>
                        </a:spcAft>
                      </a:pPr>
                      <a:r>
                        <a:rPr lang="en-IN" sz="1800" dirty="0">
                          <a:latin typeface="Book Antiqua" pitchFamily="18" charset="0"/>
                          <a:ea typeface="Calibri"/>
                          <a:cs typeface="Times New Roman"/>
                        </a:rPr>
                        <a:t>Oxygen cylinder with flow meter tube + Mask + Wrench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62.5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327">
                <a:tc>
                  <a:txBody>
                    <a:bodyPr/>
                    <a:lstStyle/>
                    <a:p>
                      <a:pPr>
                        <a:lnSpc>
                          <a:spcPct val="115000"/>
                        </a:lnSpc>
                        <a:spcAft>
                          <a:spcPts val="0"/>
                        </a:spcAft>
                      </a:pPr>
                      <a:r>
                        <a:rPr lang="en-IN" sz="1800" dirty="0" err="1">
                          <a:latin typeface="Book Antiqua" pitchFamily="18" charset="0"/>
                          <a:ea typeface="Calibri"/>
                          <a:cs typeface="Times New Roman"/>
                        </a:rPr>
                        <a:t>Partograph</a:t>
                      </a:r>
                      <a:endParaRPr lang="en-IN" sz="1800" dirty="0">
                        <a:latin typeface="Book Antiqu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0654">
                <a:tc>
                  <a:txBody>
                    <a:bodyPr/>
                    <a:lstStyle/>
                    <a:p>
                      <a:pPr>
                        <a:lnSpc>
                          <a:spcPct val="115000"/>
                        </a:lnSpc>
                        <a:spcAft>
                          <a:spcPts val="0"/>
                        </a:spcAft>
                      </a:pPr>
                      <a:r>
                        <a:rPr lang="en-IN" sz="1800" dirty="0">
                          <a:latin typeface="Book Antiqua" pitchFamily="18" charset="0"/>
                          <a:ea typeface="Calibri"/>
                          <a:cs typeface="Times New Roman"/>
                        </a:rPr>
                        <a:t>Coloured bin for bio medical waste management (RED)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62.5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0654">
                <a:tc>
                  <a:txBody>
                    <a:bodyPr/>
                    <a:lstStyle/>
                    <a:p>
                      <a:pPr>
                        <a:lnSpc>
                          <a:spcPct val="115000"/>
                        </a:lnSpc>
                        <a:spcAft>
                          <a:spcPts val="0"/>
                        </a:spcAft>
                      </a:pPr>
                      <a:r>
                        <a:rPr lang="en-IN" sz="1800" dirty="0">
                          <a:latin typeface="Book Antiqua" pitchFamily="18" charset="0"/>
                          <a:ea typeface="Calibri"/>
                          <a:cs typeface="Times New Roman"/>
                        </a:rPr>
                        <a:t>Coloured bin for bio medical waste management YELLOW)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87.5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0654">
                <a:tc>
                  <a:txBody>
                    <a:bodyPr/>
                    <a:lstStyle/>
                    <a:p>
                      <a:pPr>
                        <a:lnSpc>
                          <a:spcPct val="115000"/>
                        </a:lnSpc>
                        <a:spcAft>
                          <a:spcPts val="0"/>
                        </a:spcAft>
                      </a:pPr>
                      <a:r>
                        <a:rPr lang="en-IN" sz="1800">
                          <a:latin typeface="Book Antiqua" pitchFamily="18" charset="0"/>
                          <a:ea typeface="Calibri"/>
                          <a:cs typeface="Times New Roman"/>
                        </a:rPr>
                        <a:t>Coloured bin for bio medical waste management (BLUE)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62.5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327">
                <a:tc>
                  <a:txBody>
                    <a:bodyPr/>
                    <a:lstStyle/>
                    <a:p>
                      <a:pPr>
                        <a:lnSpc>
                          <a:spcPct val="115000"/>
                        </a:lnSpc>
                        <a:spcAft>
                          <a:spcPts val="0"/>
                        </a:spcAft>
                      </a:pPr>
                      <a:r>
                        <a:rPr lang="en-IN" sz="1800">
                          <a:latin typeface="Book Antiqua" pitchFamily="18" charset="0"/>
                          <a:ea typeface="Calibri"/>
                          <a:cs typeface="Times New Roman"/>
                        </a:rPr>
                        <a:t>Hub cutter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12.5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327">
                <a:tc>
                  <a:txBody>
                    <a:bodyPr/>
                    <a:lstStyle/>
                    <a:p>
                      <a:pPr>
                        <a:lnSpc>
                          <a:spcPct val="115000"/>
                        </a:lnSpc>
                        <a:spcAft>
                          <a:spcPts val="0"/>
                        </a:spcAft>
                      </a:pPr>
                      <a:r>
                        <a:rPr lang="en-IN" sz="1800">
                          <a:latin typeface="Book Antiqua" pitchFamily="18" charset="0"/>
                          <a:ea typeface="Calibri"/>
                          <a:cs typeface="Times New Roman"/>
                        </a:rPr>
                        <a:t>Puncture proof container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5"/>
            <a:ext cx="8208912" cy="792088"/>
          </a:xfrm>
        </p:spPr>
        <p:txBody>
          <a:bodyPr/>
          <a:lstStyle/>
          <a:p>
            <a:r>
              <a:rPr lang="en-US" sz="24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Distribution of  health facilities by availability of Equipments &amp; Accessories in NBCC</a:t>
            </a:r>
            <a:endParaRPr lang="en-IN" sz="2400" dirty="0"/>
          </a:p>
        </p:txBody>
      </p:sp>
      <p:graphicFrame>
        <p:nvGraphicFramePr>
          <p:cNvPr id="3" name="Table 2"/>
          <p:cNvGraphicFramePr>
            <a:graphicFrameLocks noGrp="1"/>
          </p:cNvGraphicFramePr>
          <p:nvPr/>
        </p:nvGraphicFramePr>
        <p:xfrm>
          <a:off x="467544" y="1556791"/>
          <a:ext cx="8208912" cy="4991047"/>
        </p:xfrm>
        <a:graphic>
          <a:graphicData uri="http://schemas.openxmlformats.org/drawingml/2006/table">
            <a:tbl>
              <a:tblPr/>
              <a:tblGrid>
                <a:gridCol w="5085167"/>
                <a:gridCol w="3123745"/>
              </a:tblGrid>
              <a:tr h="614109">
                <a:tc>
                  <a:txBody>
                    <a:bodyPr/>
                    <a:lstStyle/>
                    <a:p>
                      <a:pPr>
                        <a:lnSpc>
                          <a:spcPct val="115000"/>
                        </a:lnSpc>
                        <a:spcAft>
                          <a:spcPts val="0"/>
                        </a:spcAft>
                      </a:pPr>
                      <a:r>
                        <a:rPr lang="en-IN" sz="1800" b="1" dirty="0">
                          <a:latin typeface="Book Antiqua" pitchFamily="18" charset="0"/>
                          <a:ea typeface="Calibri"/>
                          <a:cs typeface="Times New Roman"/>
                        </a:rPr>
                        <a:t>Monitoring parameters</a:t>
                      </a:r>
                      <a:endParaRPr lang="en-IN" sz="1800" dirty="0">
                        <a:latin typeface="Book Antiqu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b="1" dirty="0">
                          <a:latin typeface="Book Antiqua" pitchFamily="18" charset="0"/>
                          <a:ea typeface="Calibri"/>
                          <a:cs typeface="Times New Roman"/>
                        </a:rPr>
                        <a:t>Percentage of health facilities</a:t>
                      </a:r>
                      <a:endParaRPr lang="en-IN" sz="1800" dirty="0">
                        <a:latin typeface="Book Antiqu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4331">
                <a:tc>
                  <a:txBody>
                    <a:bodyPr/>
                    <a:lstStyle/>
                    <a:p>
                      <a:pPr>
                        <a:lnSpc>
                          <a:spcPct val="115000"/>
                        </a:lnSpc>
                        <a:spcAft>
                          <a:spcPts val="0"/>
                        </a:spcAft>
                      </a:pPr>
                      <a:r>
                        <a:rPr lang="en-IN" sz="1800" dirty="0">
                          <a:latin typeface="Book Antiqua" pitchFamily="18" charset="0"/>
                          <a:ea typeface="Calibri"/>
                          <a:cs typeface="Times New Roman"/>
                        </a:rPr>
                        <a:t>Radiant Warmer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75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4331">
                <a:tc>
                  <a:txBody>
                    <a:bodyPr/>
                    <a:lstStyle/>
                    <a:p>
                      <a:pPr>
                        <a:lnSpc>
                          <a:spcPct val="115000"/>
                        </a:lnSpc>
                        <a:spcAft>
                          <a:spcPts val="0"/>
                        </a:spcAft>
                      </a:pPr>
                      <a:r>
                        <a:rPr lang="en-IN" sz="1800" dirty="0">
                          <a:latin typeface="Book Antiqua" pitchFamily="18" charset="0"/>
                          <a:ea typeface="Calibri"/>
                          <a:cs typeface="Times New Roman"/>
                        </a:rPr>
                        <a:t>Phototherapy unit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446">
                <a:tc>
                  <a:txBody>
                    <a:bodyPr/>
                    <a:lstStyle/>
                    <a:p>
                      <a:pPr>
                        <a:lnSpc>
                          <a:spcPct val="115000"/>
                        </a:lnSpc>
                        <a:spcAft>
                          <a:spcPts val="0"/>
                        </a:spcAft>
                      </a:pPr>
                      <a:r>
                        <a:rPr lang="en-IN" sz="1800" dirty="0">
                          <a:latin typeface="Book Antiqua" pitchFamily="18" charset="0"/>
                          <a:ea typeface="Calibri"/>
                          <a:cs typeface="Times New Roman"/>
                        </a:rPr>
                        <a:t>Baby Scale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75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4331">
                <a:tc>
                  <a:txBody>
                    <a:bodyPr/>
                    <a:lstStyle/>
                    <a:p>
                      <a:pPr>
                        <a:lnSpc>
                          <a:spcPct val="115000"/>
                        </a:lnSpc>
                        <a:spcAft>
                          <a:spcPts val="0"/>
                        </a:spcAft>
                      </a:pPr>
                      <a:r>
                        <a:rPr lang="en-IN" sz="1800" dirty="0">
                          <a:latin typeface="Book Antiqua" pitchFamily="18" charset="0"/>
                          <a:ea typeface="Calibri"/>
                          <a:cs typeface="Times New Roman"/>
                        </a:rPr>
                        <a:t>Oxygen hood (Neonatal)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7028">
                <a:tc>
                  <a:txBody>
                    <a:bodyPr/>
                    <a:lstStyle/>
                    <a:p>
                      <a:pPr>
                        <a:lnSpc>
                          <a:spcPct val="115000"/>
                        </a:lnSpc>
                        <a:spcAft>
                          <a:spcPts val="0"/>
                        </a:spcAft>
                      </a:pPr>
                      <a:r>
                        <a:rPr lang="en-IN" sz="1800">
                          <a:latin typeface="Book Antiqua" pitchFamily="18" charset="0"/>
                          <a:ea typeface="Calibri"/>
                          <a:cs typeface="Times New Roman"/>
                        </a:rPr>
                        <a:t>Mucus extractor with suction tube and a foot operated suction machine NG tubes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62.5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1980">
                <a:tc>
                  <a:txBody>
                    <a:bodyPr/>
                    <a:lstStyle/>
                    <a:p>
                      <a:pPr>
                        <a:lnSpc>
                          <a:spcPct val="115000"/>
                        </a:lnSpc>
                        <a:spcAft>
                          <a:spcPts val="0"/>
                        </a:spcAft>
                      </a:pPr>
                      <a:r>
                        <a:rPr lang="en-IN" sz="1800">
                          <a:latin typeface="Book Antiqua" pitchFamily="18" charset="0"/>
                          <a:ea typeface="Calibri"/>
                          <a:cs typeface="Times New Roman"/>
                        </a:rPr>
                        <a:t>AMBU bag ( Size- 0 and 1) / Bag &amp; Mask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87.5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4331">
                <a:tc>
                  <a:txBody>
                    <a:bodyPr/>
                    <a:lstStyle/>
                    <a:p>
                      <a:pPr>
                        <a:lnSpc>
                          <a:spcPct val="115000"/>
                        </a:lnSpc>
                        <a:spcAft>
                          <a:spcPts val="0"/>
                        </a:spcAft>
                      </a:pPr>
                      <a:r>
                        <a:rPr lang="en-IN" sz="1800">
                          <a:latin typeface="Book Antiqua" pitchFamily="18" charset="0"/>
                          <a:ea typeface="Calibri"/>
                          <a:cs typeface="Times New Roman"/>
                        </a:rPr>
                        <a:t>Feeding tubes (Nasogastric tube)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2333">
                <a:tc>
                  <a:txBody>
                    <a:bodyPr/>
                    <a:lstStyle/>
                    <a:p>
                      <a:pPr>
                        <a:lnSpc>
                          <a:spcPct val="115000"/>
                        </a:lnSpc>
                        <a:spcAft>
                          <a:spcPts val="0"/>
                        </a:spcAft>
                      </a:pPr>
                      <a:r>
                        <a:rPr lang="en-IN" sz="1800" dirty="0">
                          <a:latin typeface="Book Antiqua" pitchFamily="18" charset="0"/>
                          <a:ea typeface="Calibri"/>
                          <a:cs typeface="Times New Roman"/>
                        </a:rPr>
                        <a:t>Laryngoscope and </a:t>
                      </a:r>
                      <a:r>
                        <a:rPr lang="en-IN" sz="1800" dirty="0" err="1">
                          <a:latin typeface="Book Antiqua" pitchFamily="18" charset="0"/>
                          <a:ea typeface="Calibri"/>
                          <a:cs typeface="Times New Roman"/>
                        </a:rPr>
                        <a:t>Endotracheal</a:t>
                      </a:r>
                      <a:r>
                        <a:rPr lang="en-IN" sz="1800" dirty="0">
                          <a:latin typeface="Book Antiqua" pitchFamily="18" charset="0"/>
                          <a:ea typeface="Calibri"/>
                          <a:cs typeface="Times New Roman"/>
                        </a:rPr>
                        <a:t> intubation tubes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5"/>
            <a:ext cx="8208912" cy="720080"/>
          </a:xfrm>
        </p:spPr>
        <p:txBody>
          <a:bodyPr/>
          <a:lstStyle/>
          <a:p>
            <a:r>
              <a:rPr lang="en-US" sz="24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Distribution of  health facilities by availability of   				Human Resource</a:t>
            </a:r>
            <a:endParaRPr lang="en-IN" sz="2400" dirty="0"/>
          </a:p>
        </p:txBody>
      </p:sp>
      <p:graphicFrame>
        <p:nvGraphicFramePr>
          <p:cNvPr id="3" name="Table 2"/>
          <p:cNvGraphicFramePr>
            <a:graphicFrameLocks noGrp="1"/>
          </p:cNvGraphicFramePr>
          <p:nvPr/>
        </p:nvGraphicFramePr>
        <p:xfrm>
          <a:off x="467543" y="1412776"/>
          <a:ext cx="8208912" cy="4464496"/>
        </p:xfrm>
        <a:graphic>
          <a:graphicData uri="http://schemas.openxmlformats.org/drawingml/2006/table">
            <a:tbl>
              <a:tblPr/>
              <a:tblGrid>
                <a:gridCol w="1558692"/>
                <a:gridCol w="1400587"/>
                <a:gridCol w="1400587"/>
                <a:gridCol w="625139"/>
                <a:gridCol w="547423"/>
                <a:gridCol w="543154"/>
                <a:gridCol w="543154"/>
                <a:gridCol w="549132"/>
                <a:gridCol w="549132"/>
                <a:gridCol w="491912"/>
              </a:tblGrid>
              <a:tr h="773403">
                <a:tc rowSpan="3">
                  <a:txBody>
                    <a:bodyPr/>
                    <a:lstStyle/>
                    <a:p>
                      <a:pPr algn="l">
                        <a:lnSpc>
                          <a:spcPct val="115000"/>
                        </a:lnSpc>
                        <a:spcAft>
                          <a:spcPts val="0"/>
                        </a:spcAft>
                      </a:pPr>
                      <a:r>
                        <a:rPr lang="en-IN" sz="1800" dirty="0">
                          <a:latin typeface="Book Antiqua" pitchFamily="18" charset="0"/>
                          <a:ea typeface="Calibri"/>
                          <a:cs typeface="Times New Roman"/>
                        </a:rPr>
                        <a:t>Human Resource</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l">
                        <a:lnSpc>
                          <a:spcPct val="115000"/>
                        </a:lnSpc>
                        <a:spcAft>
                          <a:spcPts val="0"/>
                        </a:spcAft>
                      </a:pPr>
                      <a:r>
                        <a:rPr lang="en-IN" sz="1800">
                          <a:latin typeface="Book Antiqua" pitchFamily="18" charset="0"/>
                          <a:ea typeface="Calibri"/>
                          <a:cs typeface="Times New Roman"/>
                        </a:rPr>
                        <a:t>Minimum requirement as per MNH Toolkit </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gridSpan="6">
                  <a:txBody>
                    <a:bodyPr/>
                    <a:lstStyle/>
                    <a:p>
                      <a:pPr algn="l">
                        <a:lnSpc>
                          <a:spcPct val="115000"/>
                        </a:lnSpc>
                        <a:spcAft>
                          <a:spcPts val="0"/>
                        </a:spcAft>
                      </a:pPr>
                      <a:r>
                        <a:rPr lang="en-IN" sz="1800" dirty="0">
                          <a:latin typeface="Book Antiqua" pitchFamily="18" charset="0"/>
                          <a:ea typeface="Calibri"/>
                          <a:cs typeface="Times New Roman"/>
                        </a:rPr>
                        <a:t>Facilities fulfilling the norms</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386701">
                <a:tc vMerge="1">
                  <a:txBody>
                    <a:bodyPr/>
                    <a:lstStyle/>
                    <a:p>
                      <a:endParaRPr lang="en-IN"/>
                    </a:p>
                  </a:txBody>
                  <a:tcPr/>
                </a:tc>
                <a:tc rowSpan="2">
                  <a:txBody>
                    <a:bodyPr/>
                    <a:lstStyle/>
                    <a:p>
                      <a:pPr algn="l">
                        <a:lnSpc>
                          <a:spcPct val="115000"/>
                        </a:lnSpc>
                        <a:spcAft>
                          <a:spcPts val="0"/>
                        </a:spcAft>
                      </a:pPr>
                      <a:r>
                        <a:rPr lang="en-IN" sz="1800" dirty="0">
                          <a:latin typeface="Book Antiqua" pitchFamily="18" charset="0"/>
                          <a:ea typeface="Calibri"/>
                          <a:cs typeface="Times New Roman"/>
                        </a:rPr>
                        <a:t>L3</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a:lnSpc>
                          <a:spcPct val="115000"/>
                        </a:lnSpc>
                        <a:spcAft>
                          <a:spcPts val="0"/>
                        </a:spcAft>
                      </a:pPr>
                      <a:r>
                        <a:rPr lang="en-IN" sz="1800" dirty="0">
                          <a:latin typeface="Book Antiqua" pitchFamily="18" charset="0"/>
                          <a:ea typeface="Calibri"/>
                          <a:cs typeface="Times New Roman"/>
                        </a:rPr>
                        <a:t>L2</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a:lnSpc>
                          <a:spcPct val="115000"/>
                        </a:lnSpc>
                        <a:spcAft>
                          <a:spcPts val="0"/>
                        </a:spcAft>
                      </a:pPr>
                      <a:r>
                        <a:rPr lang="en-IN" sz="1800" dirty="0">
                          <a:latin typeface="Book Antiqua" pitchFamily="18" charset="0"/>
                          <a:ea typeface="Calibri"/>
                          <a:cs typeface="Times New Roman"/>
                        </a:rPr>
                        <a:t>L1</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lnSpc>
                          <a:spcPct val="115000"/>
                        </a:lnSpc>
                        <a:spcAft>
                          <a:spcPts val="0"/>
                        </a:spcAft>
                      </a:pPr>
                      <a:r>
                        <a:rPr lang="en-IN" sz="1800" dirty="0">
                          <a:latin typeface="Book Antiqua" pitchFamily="18" charset="0"/>
                          <a:ea typeface="Calibri"/>
                          <a:cs typeface="Times New Roman"/>
                        </a:rPr>
                        <a:t>L3</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gridSpan="2">
                  <a:txBody>
                    <a:bodyPr/>
                    <a:lstStyle/>
                    <a:p>
                      <a:pPr algn="l">
                        <a:lnSpc>
                          <a:spcPct val="115000"/>
                        </a:lnSpc>
                        <a:spcAft>
                          <a:spcPts val="0"/>
                        </a:spcAft>
                      </a:pPr>
                      <a:r>
                        <a:rPr lang="en-IN" sz="1800" dirty="0">
                          <a:latin typeface="Book Antiqua" pitchFamily="18" charset="0"/>
                          <a:ea typeface="Calibri"/>
                          <a:cs typeface="Times New Roman"/>
                        </a:rPr>
                        <a:t>L2</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gridSpan="2">
                  <a:txBody>
                    <a:bodyPr/>
                    <a:lstStyle/>
                    <a:p>
                      <a:pPr algn="l">
                        <a:lnSpc>
                          <a:spcPct val="115000"/>
                        </a:lnSpc>
                        <a:spcAft>
                          <a:spcPts val="0"/>
                        </a:spcAft>
                      </a:pPr>
                      <a:r>
                        <a:rPr lang="en-IN" sz="1800" dirty="0">
                          <a:latin typeface="Book Antiqua" pitchFamily="18" charset="0"/>
                          <a:ea typeface="Calibri"/>
                          <a:cs typeface="Times New Roman"/>
                        </a:rPr>
                        <a:t>L1</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r h="386701">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algn="l">
                        <a:lnSpc>
                          <a:spcPct val="115000"/>
                        </a:lnSpc>
                        <a:spcAft>
                          <a:spcPts val="0"/>
                        </a:spcAft>
                      </a:pPr>
                      <a:r>
                        <a:rPr lang="en-IN" sz="1800">
                          <a:latin typeface="Book Antiqua" pitchFamily="18" charset="0"/>
                          <a:ea typeface="Calibri"/>
                          <a:cs typeface="Times New Roman"/>
                        </a:rPr>
                        <a:t>No.</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No.</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dirty="0">
                          <a:latin typeface="Book Antiqua" pitchFamily="18" charset="0"/>
                          <a:ea typeface="Calibri"/>
                          <a:cs typeface="Times New Roman"/>
                        </a:rPr>
                        <a:t>No.</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dirty="0">
                          <a:latin typeface="Book Antiqua" pitchFamily="18" charset="0"/>
                          <a:ea typeface="Calibri"/>
                          <a:cs typeface="Times New Roman"/>
                        </a:rPr>
                        <a:t>%</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74322">
                <a:tc>
                  <a:txBody>
                    <a:bodyPr/>
                    <a:lstStyle/>
                    <a:p>
                      <a:pPr algn="l">
                        <a:lnSpc>
                          <a:spcPct val="115000"/>
                        </a:lnSpc>
                        <a:spcAft>
                          <a:spcPts val="0"/>
                        </a:spcAft>
                      </a:pPr>
                      <a:r>
                        <a:rPr lang="en-IN" sz="1800">
                          <a:latin typeface="Book Antiqua" pitchFamily="18" charset="0"/>
                          <a:ea typeface="Calibri"/>
                          <a:cs typeface="Times New Roman"/>
                        </a:rPr>
                        <a:t>Medical officer(MBBS)</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dirty="0">
                          <a:latin typeface="Book Antiqua" pitchFamily="18" charset="0"/>
                          <a:ea typeface="Calibri"/>
                          <a:cs typeface="Times New Roman"/>
                        </a:rPr>
                        <a:t>*4</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dirty="0">
                          <a:latin typeface="Book Antiqua" pitchFamily="18" charset="0"/>
                          <a:ea typeface="Calibri"/>
                          <a:cs typeface="Times New Roman"/>
                        </a:rPr>
                        <a:t>1 to 2(on call after OPD hours)</a:t>
                      </a:r>
                      <a:br>
                        <a:rPr lang="en-IN" sz="1800" dirty="0">
                          <a:latin typeface="Book Antiqua" pitchFamily="18" charset="0"/>
                          <a:ea typeface="Calibri"/>
                          <a:cs typeface="Times New Roman"/>
                        </a:rPr>
                      </a:br>
                      <a:endParaRPr lang="en-IN" sz="1800" dirty="0">
                        <a:latin typeface="Book Antiqua" pitchFamily="18" charset="0"/>
                        <a:ea typeface="Calibri"/>
                        <a:cs typeface="Times New Roman"/>
                      </a:endParaRP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NE</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3</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100</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1</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33.3</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1</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50</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7628">
                <a:tc>
                  <a:txBody>
                    <a:bodyPr/>
                    <a:lstStyle/>
                    <a:p>
                      <a:pPr algn="l">
                        <a:lnSpc>
                          <a:spcPct val="115000"/>
                        </a:lnSpc>
                        <a:spcAft>
                          <a:spcPts val="0"/>
                        </a:spcAft>
                      </a:pPr>
                      <a:r>
                        <a:rPr lang="en-IN" sz="1800">
                          <a:latin typeface="Book Antiqua" pitchFamily="18" charset="0"/>
                          <a:ea typeface="Calibri"/>
                          <a:cs typeface="Times New Roman"/>
                        </a:rPr>
                        <a:t>Paediatrician</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1</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dirty="0">
                          <a:latin typeface="Book Antiqua" pitchFamily="18" charset="0"/>
                          <a:ea typeface="Calibri"/>
                          <a:cs typeface="Times New Roman"/>
                        </a:rPr>
                        <a:t>NE</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NE</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2</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66.7</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NE</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NE</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NE</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NE</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5741">
                <a:tc>
                  <a:txBody>
                    <a:bodyPr/>
                    <a:lstStyle/>
                    <a:p>
                      <a:pPr algn="l">
                        <a:lnSpc>
                          <a:spcPct val="115000"/>
                        </a:lnSpc>
                        <a:spcAft>
                          <a:spcPts val="0"/>
                        </a:spcAft>
                      </a:pPr>
                      <a:r>
                        <a:rPr lang="en-IN" sz="1800">
                          <a:latin typeface="Book Antiqua" pitchFamily="18" charset="0"/>
                          <a:ea typeface="Calibri"/>
                          <a:cs typeface="Times New Roman"/>
                        </a:rPr>
                        <a:t>Obstetric &amp; Gynaecology specialist</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1</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dirty="0">
                          <a:latin typeface="Book Antiqua" pitchFamily="18" charset="0"/>
                          <a:ea typeface="Calibri"/>
                          <a:cs typeface="Times New Roman"/>
                        </a:rPr>
                        <a:t>NE</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dirty="0">
                          <a:latin typeface="Book Antiqua" pitchFamily="18" charset="0"/>
                          <a:ea typeface="Calibri"/>
                          <a:cs typeface="Times New Roman"/>
                        </a:rPr>
                        <a:t>NE</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3</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dirty="0">
                          <a:latin typeface="Book Antiqua" pitchFamily="18" charset="0"/>
                          <a:ea typeface="Calibri"/>
                          <a:cs typeface="Times New Roman"/>
                        </a:rPr>
                        <a:t>100</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NE</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NE</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NE</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dirty="0">
                          <a:latin typeface="Book Antiqua" pitchFamily="18" charset="0"/>
                          <a:ea typeface="Calibri"/>
                          <a:cs typeface="Times New Roman"/>
                        </a:rPr>
                        <a:t>NE</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TextBox 3"/>
          <p:cNvSpPr txBox="1"/>
          <p:nvPr/>
        </p:nvSpPr>
        <p:spPr>
          <a:xfrm>
            <a:off x="467544" y="6021288"/>
            <a:ext cx="8208912" cy="861774"/>
          </a:xfrm>
          <a:prstGeom prst="rect">
            <a:avLst/>
          </a:prstGeom>
          <a:noFill/>
        </p:spPr>
        <p:txBody>
          <a:bodyPr wrap="square" rtlCol="0">
            <a:spAutoFit/>
          </a:bodyPr>
          <a:lstStyle/>
          <a:p>
            <a:r>
              <a:rPr lang="en-IN" sz="1600" dirty="0" smtClean="0">
                <a:latin typeface="Book Antiqua" pitchFamily="18" charset="0"/>
              </a:rPr>
              <a:t>*As per case load, for &lt;100 deliveries/ month requirement of MO is 1-2; for 100-200 deliveries/month requirement of MO is 4. NE: Not essential)</a:t>
            </a:r>
          </a:p>
          <a:p>
            <a:endParaRPr lang="en-IN"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7"/>
            <a:ext cx="8208912" cy="648071"/>
          </a:xfrm>
        </p:spPr>
        <p:txBody>
          <a:bodyPr/>
          <a:lstStyle/>
          <a:p>
            <a:r>
              <a:rPr lang="en-US" sz="36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Continues…</a:t>
            </a:r>
            <a:endParaRPr lang="en-IN" sz="3600" dirty="0"/>
          </a:p>
        </p:txBody>
      </p:sp>
      <p:graphicFrame>
        <p:nvGraphicFramePr>
          <p:cNvPr id="3" name="Table 2"/>
          <p:cNvGraphicFramePr>
            <a:graphicFrameLocks noGrp="1"/>
          </p:cNvGraphicFramePr>
          <p:nvPr/>
        </p:nvGraphicFramePr>
        <p:xfrm>
          <a:off x="467542" y="1412776"/>
          <a:ext cx="8208911" cy="1261872"/>
        </p:xfrm>
        <a:graphic>
          <a:graphicData uri="http://schemas.openxmlformats.org/drawingml/2006/table">
            <a:tbl>
              <a:tblPr/>
              <a:tblGrid>
                <a:gridCol w="1558691"/>
                <a:gridCol w="1400586"/>
                <a:gridCol w="1400586"/>
                <a:gridCol w="625139"/>
                <a:gridCol w="547423"/>
                <a:gridCol w="543155"/>
                <a:gridCol w="543155"/>
                <a:gridCol w="549132"/>
                <a:gridCol w="549132"/>
                <a:gridCol w="491912"/>
              </a:tblGrid>
              <a:tr h="612068">
                <a:tc rowSpan="3">
                  <a:txBody>
                    <a:bodyPr/>
                    <a:lstStyle/>
                    <a:p>
                      <a:pPr algn="l">
                        <a:lnSpc>
                          <a:spcPct val="115000"/>
                        </a:lnSpc>
                        <a:spcAft>
                          <a:spcPts val="0"/>
                        </a:spcAft>
                      </a:pPr>
                      <a:r>
                        <a:rPr lang="en-IN" sz="1800" dirty="0">
                          <a:latin typeface="Book Antiqua" pitchFamily="18" charset="0"/>
                          <a:ea typeface="Calibri"/>
                          <a:cs typeface="Times New Roman"/>
                        </a:rPr>
                        <a:t>Human Resource</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l">
                        <a:lnSpc>
                          <a:spcPct val="115000"/>
                        </a:lnSpc>
                        <a:spcAft>
                          <a:spcPts val="0"/>
                        </a:spcAft>
                      </a:pPr>
                      <a:r>
                        <a:rPr lang="en-IN" sz="1800">
                          <a:latin typeface="Book Antiqua" pitchFamily="18" charset="0"/>
                          <a:ea typeface="Calibri"/>
                          <a:cs typeface="Times New Roman"/>
                        </a:rPr>
                        <a:t>Minimum requirement as per MNH Toolkit </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gridSpan="6">
                  <a:txBody>
                    <a:bodyPr/>
                    <a:lstStyle/>
                    <a:p>
                      <a:pPr algn="l">
                        <a:lnSpc>
                          <a:spcPct val="115000"/>
                        </a:lnSpc>
                        <a:spcAft>
                          <a:spcPts val="0"/>
                        </a:spcAft>
                      </a:pPr>
                      <a:r>
                        <a:rPr lang="en-IN" sz="1800" dirty="0">
                          <a:latin typeface="Book Antiqua" pitchFamily="18" charset="0"/>
                          <a:ea typeface="Calibri"/>
                          <a:cs typeface="Times New Roman"/>
                        </a:rPr>
                        <a:t>Facilities fulfilling the norms</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306034">
                <a:tc vMerge="1">
                  <a:txBody>
                    <a:bodyPr/>
                    <a:lstStyle/>
                    <a:p>
                      <a:endParaRPr lang="en-IN"/>
                    </a:p>
                  </a:txBody>
                  <a:tcPr/>
                </a:tc>
                <a:tc rowSpan="2">
                  <a:txBody>
                    <a:bodyPr/>
                    <a:lstStyle/>
                    <a:p>
                      <a:pPr algn="l">
                        <a:lnSpc>
                          <a:spcPct val="115000"/>
                        </a:lnSpc>
                        <a:spcAft>
                          <a:spcPts val="0"/>
                        </a:spcAft>
                      </a:pPr>
                      <a:r>
                        <a:rPr lang="en-IN" sz="1800" dirty="0">
                          <a:latin typeface="Book Antiqua" pitchFamily="18" charset="0"/>
                          <a:ea typeface="Calibri"/>
                          <a:cs typeface="Times New Roman"/>
                        </a:rPr>
                        <a:t>L3</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a:lnSpc>
                          <a:spcPct val="115000"/>
                        </a:lnSpc>
                        <a:spcAft>
                          <a:spcPts val="0"/>
                        </a:spcAft>
                      </a:pPr>
                      <a:r>
                        <a:rPr lang="en-IN" sz="1800" dirty="0">
                          <a:latin typeface="Book Antiqua" pitchFamily="18" charset="0"/>
                          <a:ea typeface="Calibri"/>
                          <a:cs typeface="Times New Roman"/>
                        </a:rPr>
                        <a:t>L2</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a:lnSpc>
                          <a:spcPct val="115000"/>
                        </a:lnSpc>
                        <a:spcAft>
                          <a:spcPts val="0"/>
                        </a:spcAft>
                      </a:pPr>
                      <a:r>
                        <a:rPr lang="en-IN" sz="1800" dirty="0">
                          <a:latin typeface="Book Antiqua" pitchFamily="18" charset="0"/>
                          <a:ea typeface="Calibri"/>
                          <a:cs typeface="Times New Roman"/>
                        </a:rPr>
                        <a:t>L1</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lnSpc>
                          <a:spcPct val="115000"/>
                        </a:lnSpc>
                        <a:spcAft>
                          <a:spcPts val="0"/>
                        </a:spcAft>
                      </a:pPr>
                      <a:r>
                        <a:rPr lang="en-IN" sz="1800" dirty="0">
                          <a:latin typeface="Book Antiqua" pitchFamily="18" charset="0"/>
                          <a:ea typeface="Calibri"/>
                          <a:cs typeface="Times New Roman"/>
                        </a:rPr>
                        <a:t>L3</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gridSpan="2">
                  <a:txBody>
                    <a:bodyPr/>
                    <a:lstStyle/>
                    <a:p>
                      <a:pPr algn="l">
                        <a:lnSpc>
                          <a:spcPct val="115000"/>
                        </a:lnSpc>
                        <a:spcAft>
                          <a:spcPts val="0"/>
                        </a:spcAft>
                      </a:pPr>
                      <a:r>
                        <a:rPr lang="en-IN" sz="1800" dirty="0">
                          <a:latin typeface="Book Antiqua" pitchFamily="18" charset="0"/>
                          <a:ea typeface="Calibri"/>
                          <a:cs typeface="Times New Roman"/>
                        </a:rPr>
                        <a:t>L2</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gridSpan="2">
                  <a:txBody>
                    <a:bodyPr/>
                    <a:lstStyle/>
                    <a:p>
                      <a:pPr algn="l">
                        <a:lnSpc>
                          <a:spcPct val="115000"/>
                        </a:lnSpc>
                        <a:spcAft>
                          <a:spcPts val="0"/>
                        </a:spcAft>
                      </a:pPr>
                      <a:r>
                        <a:rPr lang="en-IN" sz="1800" dirty="0">
                          <a:latin typeface="Book Antiqua" pitchFamily="18" charset="0"/>
                          <a:ea typeface="Calibri"/>
                          <a:cs typeface="Times New Roman"/>
                        </a:rPr>
                        <a:t>L1</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r h="306034">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algn="l">
                        <a:lnSpc>
                          <a:spcPct val="115000"/>
                        </a:lnSpc>
                        <a:spcAft>
                          <a:spcPts val="0"/>
                        </a:spcAft>
                      </a:pPr>
                      <a:r>
                        <a:rPr lang="en-IN" sz="1800">
                          <a:latin typeface="Book Antiqua" pitchFamily="18" charset="0"/>
                          <a:ea typeface="Calibri"/>
                          <a:cs typeface="Times New Roman"/>
                        </a:rPr>
                        <a:t>No.</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No.</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dirty="0">
                          <a:latin typeface="Book Antiqua" pitchFamily="18" charset="0"/>
                          <a:ea typeface="Calibri"/>
                          <a:cs typeface="Times New Roman"/>
                        </a:rPr>
                        <a:t>No.</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dirty="0">
                          <a:latin typeface="Book Antiqua" pitchFamily="18" charset="0"/>
                          <a:ea typeface="Calibri"/>
                          <a:cs typeface="Times New Roman"/>
                        </a:rPr>
                        <a:t>%</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Table 3"/>
          <p:cNvGraphicFramePr>
            <a:graphicFrameLocks noGrp="1"/>
          </p:cNvGraphicFramePr>
          <p:nvPr/>
        </p:nvGraphicFramePr>
        <p:xfrm>
          <a:off x="467543" y="2636911"/>
          <a:ext cx="8208914" cy="3888432"/>
        </p:xfrm>
        <a:graphic>
          <a:graphicData uri="http://schemas.openxmlformats.org/drawingml/2006/table">
            <a:tbl>
              <a:tblPr/>
              <a:tblGrid>
                <a:gridCol w="1558691"/>
                <a:gridCol w="1400587"/>
                <a:gridCol w="1400587"/>
                <a:gridCol w="625140"/>
                <a:gridCol w="547423"/>
                <a:gridCol w="543155"/>
                <a:gridCol w="543155"/>
                <a:gridCol w="549132"/>
                <a:gridCol w="549132"/>
                <a:gridCol w="491912"/>
              </a:tblGrid>
              <a:tr h="432048">
                <a:tc>
                  <a:txBody>
                    <a:bodyPr/>
                    <a:lstStyle/>
                    <a:p>
                      <a:pPr algn="l">
                        <a:lnSpc>
                          <a:spcPct val="115000"/>
                        </a:lnSpc>
                        <a:spcAft>
                          <a:spcPts val="0"/>
                        </a:spcAft>
                      </a:pPr>
                      <a:r>
                        <a:rPr lang="en-IN" sz="1800" dirty="0">
                          <a:latin typeface="Book Antiqua" pitchFamily="18" charset="0"/>
                          <a:ea typeface="Calibri"/>
                          <a:cs typeface="Times New Roman"/>
                        </a:rPr>
                        <a:t>Anaesthetist</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1</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dirty="0">
                          <a:latin typeface="Book Antiqua" pitchFamily="18" charset="0"/>
                          <a:ea typeface="Calibri"/>
                          <a:cs typeface="Times New Roman"/>
                        </a:rPr>
                        <a:t>NE</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dirty="0">
                          <a:latin typeface="Book Antiqua" pitchFamily="18" charset="0"/>
                          <a:ea typeface="Calibri"/>
                          <a:cs typeface="Times New Roman"/>
                        </a:rPr>
                        <a:t>NE</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dirty="0">
                          <a:latin typeface="Book Antiqua" pitchFamily="18" charset="0"/>
                          <a:ea typeface="Calibri"/>
                          <a:cs typeface="Times New Roman"/>
                        </a:rPr>
                        <a:t>3</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100</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NE</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NE</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NE</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dirty="0">
                          <a:latin typeface="Book Antiqua" pitchFamily="18" charset="0"/>
                          <a:ea typeface="Calibri"/>
                          <a:cs typeface="Times New Roman"/>
                        </a:rPr>
                        <a:t>NE</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2048">
                <a:tc>
                  <a:txBody>
                    <a:bodyPr/>
                    <a:lstStyle/>
                    <a:p>
                      <a:pPr algn="l">
                        <a:lnSpc>
                          <a:spcPct val="115000"/>
                        </a:lnSpc>
                        <a:spcAft>
                          <a:spcPts val="0"/>
                        </a:spcAft>
                      </a:pPr>
                      <a:r>
                        <a:rPr lang="en-IN" sz="1800" dirty="0">
                          <a:latin typeface="Book Antiqua" pitchFamily="18" charset="0"/>
                          <a:ea typeface="Calibri"/>
                          <a:cs typeface="Times New Roman"/>
                        </a:rPr>
                        <a:t>Staff Nurse</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dirty="0">
                          <a:latin typeface="Book Antiqua" pitchFamily="18" charset="0"/>
                          <a:ea typeface="Calibri"/>
                          <a:cs typeface="Times New Roman"/>
                        </a:rPr>
                        <a:t>4</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dirty="0">
                          <a:latin typeface="Book Antiqua" pitchFamily="18" charset="0"/>
                          <a:ea typeface="Calibri"/>
                          <a:cs typeface="Times New Roman"/>
                        </a:rPr>
                        <a:t>2</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NE</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dirty="0">
                          <a:latin typeface="Book Antiqua" pitchFamily="18" charset="0"/>
                          <a:ea typeface="Calibri"/>
                          <a:cs typeface="Times New Roman"/>
                        </a:rPr>
                        <a:t>3</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100</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2</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66.7</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NE</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NE</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2048">
                <a:tc>
                  <a:txBody>
                    <a:bodyPr/>
                    <a:lstStyle/>
                    <a:p>
                      <a:pPr algn="l">
                        <a:lnSpc>
                          <a:spcPct val="115000"/>
                        </a:lnSpc>
                        <a:spcAft>
                          <a:spcPts val="0"/>
                        </a:spcAft>
                      </a:pPr>
                      <a:r>
                        <a:rPr lang="en-IN" sz="1800">
                          <a:latin typeface="Book Antiqua" pitchFamily="18" charset="0"/>
                          <a:ea typeface="Calibri"/>
                          <a:cs typeface="Times New Roman"/>
                        </a:rPr>
                        <a:t>ANM</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4</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dirty="0">
                          <a:latin typeface="Book Antiqua" pitchFamily="18" charset="0"/>
                          <a:ea typeface="Calibri"/>
                          <a:cs typeface="Times New Roman"/>
                        </a:rPr>
                        <a:t>2</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2</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dirty="0">
                          <a:latin typeface="Book Antiqua" pitchFamily="18" charset="0"/>
                          <a:ea typeface="Calibri"/>
                          <a:cs typeface="Times New Roman"/>
                        </a:rPr>
                        <a:t>2</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66.7</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1</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33.3</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1</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50</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4096">
                <a:tc>
                  <a:txBody>
                    <a:bodyPr/>
                    <a:lstStyle/>
                    <a:p>
                      <a:pPr algn="l">
                        <a:lnSpc>
                          <a:spcPct val="115000"/>
                        </a:lnSpc>
                        <a:spcAft>
                          <a:spcPts val="0"/>
                        </a:spcAft>
                      </a:pPr>
                      <a:r>
                        <a:rPr lang="en-IN" sz="1800">
                          <a:latin typeface="Book Antiqua" pitchFamily="18" charset="0"/>
                          <a:ea typeface="Calibri"/>
                          <a:cs typeface="Times New Roman"/>
                        </a:rPr>
                        <a:t>Laboratory Technician </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2</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2</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dirty="0">
                          <a:latin typeface="Book Antiqua" pitchFamily="18" charset="0"/>
                          <a:ea typeface="Calibri"/>
                          <a:cs typeface="Times New Roman"/>
                        </a:rPr>
                        <a:t>1</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dirty="0">
                          <a:latin typeface="Book Antiqua" pitchFamily="18" charset="0"/>
                          <a:ea typeface="Calibri"/>
                          <a:cs typeface="Times New Roman"/>
                        </a:rPr>
                        <a:t>3</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dirty="0">
                          <a:latin typeface="Book Antiqua" pitchFamily="18" charset="0"/>
                          <a:ea typeface="Calibri"/>
                          <a:cs typeface="Times New Roman"/>
                        </a:rPr>
                        <a:t>100</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dirty="0">
                          <a:latin typeface="Book Antiqua" pitchFamily="18" charset="0"/>
                          <a:ea typeface="Calibri"/>
                          <a:cs typeface="Times New Roman"/>
                        </a:rPr>
                        <a:t>1</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dirty="0">
                          <a:latin typeface="Book Antiqua" pitchFamily="18" charset="0"/>
                          <a:ea typeface="Calibri"/>
                          <a:cs typeface="Times New Roman"/>
                        </a:rPr>
                        <a:t>33.3</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2</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100</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96144">
                <a:tc>
                  <a:txBody>
                    <a:bodyPr/>
                    <a:lstStyle/>
                    <a:p>
                      <a:pPr algn="l">
                        <a:lnSpc>
                          <a:spcPct val="115000"/>
                        </a:lnSpc>
                        <a:spcAft>
                          <a:spcPts val="0"/>
                        </a:spcAft>
                      </a:pPr>
                      <a:r>
                        <a:rPr lang="en-IN" sz="1800">
                          <a:latin typeface="Book Antiqua" pitchFamily="18" charset="0"/>
                          <a:ea typeface="Calibri"/>
                          <a:cs typeface="Times New Roman"/>
                        </a:rPr>
                        <a:t>Counsellor/Health</a:t>
                      </a:r>
                    </a:p>
                    <a:p>
                      <a:pPr algn="l">
                        <a:lnSpc>
                          <a:spcPct val="115000"/>
                        </a:lnSpc>
                        <a:spcAft>
                          <a:spcPts val="0"/>
                        </a:spcAft>
                      </a:pPr>
                      <a:r>
                        <a:rPr lang="en-IN" sz="1800">
                          <a:latin typeface="Book Antiqua" pitchFamily="18" charset="0"/>
                          <a:ea typeface="Calibri"/>
                          <a:cs typeface="Times New Roman"/>
                        </a:rPr>
                        <a:t>educator </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1</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1</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1</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3</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100</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0</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dirty="0">
                          <a:latin typeface="Book Antiqua" pitchFamily="18" charset="0"/>
                          <a:ea typeface="Calibri"/>
                          <a:cs typeface="Times New Roman"/>
                        </a:rPr>
                        <a:t>0</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dirty="0">
                          <a:latin typeface="Book Antiqua" pitchFamily="18" charset="0"/>
                          <a:ea typeface="Calibri"/>
                          <a:cs typeface="Times New Roman"/>
                        </a:rPr>
                        <a:t>0</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dirty="0">
                          <a:latin typeface="Book Antiqua" pitchFamily="18" charset="0"/>
                          <a:ea typeface="Calibri"/>
                          <a:cs typeface="Times New Roman"/>
                        </a:rPr>
                        <a:t>0</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2048">
                <a:tc>
                  <a:txBody>
                    <a:bodyPr/>
                    <a:lstStyle/>
                    <a:p>
                      <a:pPr algn="l">
                        <a:lnSpc>
                          <a:spcPct val="115000"/>
                        </a:lnSpc>
                        <a:spcAft>
                          <a:spcPts val="0"/>
                        </a:spcAft>
                      </a:pPr>
                      <a:r>
                        <a:rPr lang="en-IN" sz="1800">
                          <a:latin typeface="Book Antiqua" pitchFamily="18" charset="0"/>
                          <a:ea typeface="Calibri"/>
                          <a:cs typeface="Times New Roman"/>
                        </a:rPr>
                        <a:t>Cleaner</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dirty="0">
                          <a:latin typeface="Book Antiqua" pitchFamily="18" charset="0"/>
                          <a:ea typeface="Calibri"/>
                          <a:cs typeface="Times New Roman"/>
                        </a:rPr>
                        <a:t>4</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3</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1</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0</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0</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0</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a:latin typeface="Book Antiqua" pitchFamily="18" charset="0"/>
                          <a:ea typeface="Calibri"/>
                          <a:cs typeface="Times New Roman"/>
                        </a:rPr>
                        <a:t>0</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dirty="0">
                          <a:latin typeface="Book Antiqua" pitchFamily="18" charset="0"/>
                          <a:ea typeface="Calibri"/>
                          <a:cs typeface="Times New Roman"/>
                        </a:rPr>
                        <a:t>0</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dirty="0">
                          <a:latin typeface="Book Antiqua" pitchFamily="18" charset="0"/>
                          <a:ea typeface="Calibri"/>
                          <a:cs typeface="Times New Roman"/>
                        </a:rPr>
                        <a:t>0</a:t>
                      </a:r>
                    </a:p>
                  </a:txBody>
                  <a:tcPr marL="63756" marR="637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5"/>
            <a:ext cx="8208912" cy="648072"/>
          </a:xfrm>
        </p:spPr>
        <p:txBody>
          <a:bodyPr/>
          <a:lstStyle/>
          <a:p>
            <a:r>
              <a:rPr lang="en-US" sz="24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Distribution of  health facilities by training status of HR</a:t>
            </a:r>
            <a:endParaRPr lang="en-IN" sz="2400" dirty="0"/>
          </a:p>
        </p:txBody>
      </p:sp>
      <p:graphicFrame>
        <p:nvGraphicFramePr>
          <p:cNvPr id="3" name="Table 2"/>
          <p:cNvGraphicFramePr>
            <a:graphicFrameLocks noGrp="1"/>
          </p:cNvGraphicFramePr>
          <p:nvPr/>
        </p:nvGraphicFramePr>
        <p:xfrm>
          <a:off x="467543" y="1556795"/>
          <a:ext cx="8208914" cy="4320481"/>
        </p:xfrm>
        <a:graphic>
          <a:graphicData uri="http://schemas.openxmlformats.org/drawingml/2006/table">
            <a:tbl>
              <a:tblPr/>
              <a:tblGrid>
                <a:gridCol w="2952329"/>
                <a:gridCol w="1080120"/>
                <a:gridCol w="792088"/>
                <a:gridCol w="864096"/>
                <a:gridCol w="648072"/>
                <a:gridCol w="864096"/>
                <a:gridCol w="1008113"/>
              </a:tblGrid>
              <a:tr h="360040">
                <a:tc rowSpan="3">
                  <a:txBody>
                    <a:bodyPr/>
                    <a:lstStyle/>
                    <a:p>
                      <a:pPr>
                        <a:lnSpc>
                          <a:spcPct val="115000"/>
                        </a:lnSpc>
                        <a:spcAft>
                          <a:spcPts val="0"/>
                        </a:spcAft>
                      </a:pPr>
                      <a:r>
                        <a:rPr lang="en-IN" sz="1800" b="1" dirty="0">
                          <a:latin typeface="Book Antiqua" pitchFamily="18" charset="0"/>
                          <a:ea typeface="Calibri"/>
                          <a:cs typeface="Times New Roman"/>
                        </a:rPr>
                        <a:t>Type of training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nSpc>
                          <a:spcPct val="115000"/>
                        </a:lnSpc>
                        <a:spcAft>
                          <a:spcPts val="0"/>
                        </a:spcAft>
                      </a:pPr>
                      <a:r>
                        <a:rPr lang="en-IN" sz="1800" b="1" dirty="0">
                          <a:latin typeface="Book Antiqua" pitchFamily="18" charset="0"/>
                          <a:ea typeface="Calibri"/>
                          <a:cs typeface="Times New Roman"/>
                        </a:rPr>
                        <a:t>         No. of staff trained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360040">
                <a:tc vMerge="1">
                  <a:txBody>
                    <a:bodyPr/>
                    <a:lstStyle/>
                    <a:p>
                      <a:endParaRPr lang="en-IN"/>
                    </a:p>
                  </a:txBody>
                  <a:tcPr/>
                </a:tc>
                <a:tc gridSpan="2">
                  <a:txBody>
                    <a:bodyPr/>
                    <a:lstStyle/>
                    <a:p>
                      <a:pPr>
                        <a:lnSpc>
                          <a:spcPct val="115000"/>
                        </a:lnSpc>
                        <a:spcAft>
                          <a:spcPts val="0"/>
                        </a:spcAft>
                      </a:pPr>
                      <a:r>
                        <a:rPr lang="en-IN" sz="1800" b="1" dirty="0">
                          <a:latin typeface="Book Antiqua" pitchFamily="18" charset="0"/>
                          <a:ea typeface="Calibri"/>
                          <a:cs typeface="Times New Roman"/>
                        </a:rPr>
                        <a:t>L3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gridSpan="2">
                  <a:txBody>
                    <a:bodyPr/>
                    <a:lstStyle/>
                    <a:p>
                      <a:pPr indent="457200">
                        <a:lnSpc>
                          <a:spcPct val="115000"/>
                        </a:lnSpc>
                        <a:spcAft>
                          <a:spcPts val="0"/>
                        </a:spcAft>
                      </a:pPr>
                      <a:r>
                        <a:rPr lang="en-IN" sz="1800" b="1" dirty="0">
                          <a:latin typeface="Book Antiqua" pitchFamily="18" charset="0"/>
                          <a:ea typeface="Calibri"/>
                          <a:cs typeface="Times New Roman"/>
                        </a:rPr>
                        <a:t>L2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gridSpan="2">
                  <a:txBody>
                    <a:bodyPr/>
                    <a:lstStyle/>
                    <a:p>
                      <a:pPr>
                        <a:lnSpc>
                          <a:spcPct val="115000"/>
                        </a:lnSpc>
                        <a:spcAft>
                          <a:spcPts val="0"/>
                        </a:spcAft>
                      </a:pPr>
                      <a:r>
                        <a:rPr lang="en-IN" sz="1800" b="1" dirty="0">
                          <a:latin typeface="Book Antiqua" pitchFamily="18" charset="0"/>
                          <a:ea typeface="Calibri"/>
                          <a:cs typeface="Times New Roman"/>
                        </a:rPr>
                        <a:t>L1</a:t>
                      </a:r>
                      <a:r>
                        <a:rPr lang="en-IN" sz="1800" dirty="0">
                          <a:latin typeface="Book Antiqua" pitchFamily="18" charset="0"/>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r>
              <a:tr h="720081">
                <a:tc vMerge="1">
                  <a:txBody>
                    <a:bodyPr/>
                    <a:lstStyle/>
                    <a:p>
                      <a:endParaRPr lang="en-IN"/>
                    </a:p>
                  </a:txBody>
                  <a:tcPr/>
                </a:tc>
                <a:tc>
                  <a:txBody>
                    <a:bodyPr/>
                    <a:lstStyle/>
                    <a:p>
                      <a:pPr>
                        <a:lnSpc>
                          <a:spcPct val="115000"/>
                        </a:lnSpc>
                        <a:spcAft>
                          <a:spcPts val="0"/>
                        </a:spcAft>
                      </a:pPr>
                      <a:r>
                        <a:rPr lang="en-IN" sz="1800" b="1" dirty="0">
                          <a:latin typeface="Book Antiqua" pitchFamily="18" charset="0"/>
                          <a:ea typeface="Calibri"/>
                          <a:cs typeface="Times New Roman"/>
                        </a:rPr>
                        <a:t>No.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dirty="0">
                          <a:latin typeface="Book Antiqua" pitchFamily="18" charset="0"/>
                          <a:ea typeface="Calibri"/>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dirty="0">
                          <a:latin typeface="Book Antiqua" pitchFamily="18" charset="0"/>
                          <a:ea typeface="Calibri"/>
                          <a:cs typeface="Times New Roman"/>
                        </a:rPr>
                        <a:t>No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dirty="0">
                          <a:latin typeface="Book Antiqua" pitchFamily="18" charset="0"/>
                          <a:ea typeface="Calibri"/>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dirty="0">
                          <a:latin typeface="Book Antiqua" pitchFamily="18" charset="0"/>
                          <a:ea typeface="Calibri"/>
                          <a:cs typeface="Times New Roman"/>
                        </a:rPr>
                        <a:t>No.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lgn="l">
                        <a:lnSpc>
                          <a:spcPct val="115000"/>
                        </a:lnSpc>
                        <a:spcAft>
                          <a:spcPts val="0"/>
                        </a:spcAft>
                      </a:pPr>
                      <a:r>
                        <a:rPr lang="en-IN" sz="1800" b="1" dirty="0" smtClean="0">
                          <a:latin typeface="Book Antiqua" pitchFamily="18" charset="0"/>
                          <a:ea typeface="Calibri"/>
                          <a:cs typeface="Times New Roman"/>
                        </a:rPr>
                        <a:t>%</a:t>
                      </a:r>
                      <a:endParaRPr lang="en-IN" sz="1800" b="1" dirty="0">
                        <a:latin typeface="Book Antiqu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40">
                <a:tc>
                  <a:txBody>
                    <a:bodyPr/>
                    <a:lstStyle/>
                    <a:p>
                      <a:pPr>
                        <a:lnSpc>
                          <a:spcPct val="115000"/>
                        </a:lnSpc>
                        <a:spcAft>
                          <a:spcPts val="0"/>
                        </a:spcAft>
                      </a:pPr>
                      <a:r>
                        <a:rPr lang="en-IN" sz="1800" dirty="0">
                          <a:latin typeface="Book Antiqua" pitchFamily="18" charset="0"/>
                          <a:ea typeface="Calibri"/>
                          <a:cs typeface="Times New Roman"/>
                        </a:rPr>
                        <a:t>MO trained with </a:t>
                      </a:r>
                      <a:r>
                        <a:rPr lang="en-IN" sz="1800" dirty="0" err="1">
                          <a:latin typeface="Book Antiqua" pitchFamily="18" charset="0"/>
                          <a:ea typeface="Calibri"/>
                          <a:cs typeface="Times New Roman"/>
                        </a:rPr>
                        <a:t>BEmOC</a:t>
                      </a:r>
                      <a:endParaRPr lang="en-IN" sz="1800" dirty="0">
                        <a:latin typeface="Book Antiqu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40">
                <a:tc>
                  <a:txBody>
                    <a:bodyPr/>
                    <a:lstStyle/>
                    <a:p>
                      <a:pPr>
                        <a:lnSpc>
                          <a:spcPct val="115000"/>
                        </a:lnSpc>
                        <a:spcAft>
                          <a:spcPts val="0"/>
                        </a:spcAft>
                      </a:pPr>
                      <a:r>
                        <a:rPr lang="en-IN" sz="1800">
                          <a:latin typeface="Book Antiqua" pitchFamily="18" charset="0"/>
                          <a:ea typeface="Calibri"/>
                          <a:cs typeface="Times New Roman"/>
                        </a:rPr>
                        <a:t>MO trained with FIMNCI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dirty="0">
                          <a:latin typeface="Book Antiqua" pitchFamily="18" charset="0"/>
                          <a:ea typeface="Calibri"/>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dirty="0">
                          <a:latin typeface="Book Antiqua" pitchFamily="18" charset="0"/>
                          <a:ea typeface="Calibri"/>
                          <a:cs typeface="Times New Roman"/>
                        </a:rPr>
                        <a:t>33.3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40">
                <a:tc>
                  <a:txBody>
                    <a:bodyPr/>
                    <a:lstStyle/>
                    <a:p>
                      <a:pPr>
                        <a:lnSpc>
                          <a:spcPct val="115000"/>
                        </a:lnSpc>
                        <a:spcAft>
                          <a:spcPts val="0"/>
                        </a:spcAft>
                      </a:pPr>
                      <a:r>
                        <a:rPr lang="en-IN" sz="1800" dirty="0">
                          <a:latin typeface="Book Antiqua" pitchFamily="18" charset="0"/>
                          <a:ea typeface="Calibri"/>
                          <a:cs typeface="Times New Roman"/>
                        </a:rPr>
                        <a:t>MO trained with NSSK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dirty="0">
                          <a:latin typeface="Book Antiqua" pitchFamily="18" charset="0"/>
                          <a:ea typeface="Calibri"/>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dirty="0">
                          <a:latin typeface="Book Antiqua" pitchFamily="18" charset="0"/>
                          <a:ea typeface="Calibri"/>
                          <a:cs typeface="Times New Roman"/>
                        </a:rPr>
                        <a:t>33.3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40">
                <a:tc>
                  <a:txBody>
                    <a:bodyPr/>
                    <a:lstStyle/>
                    <a:p>
                      <a:pPr>
                        <a:lnSpc>
                          <a:spcPct val="115000"/>
                        </a:lnSpc>
                        <a:spcAft>
                          <a:spcPts val="0"/>
                        </a:spcAft>
                      </a:pPr>
                      <a:r>
                        <a:rPr lang="en-IN" sz="1800">
                          <a:latin typeface="Book Antiqua" pitchFamily="18" charset="0"/>
                          <a:ea typeface="Calibri"/>
                          <a:cs typeface="Times New Roman"/>
                        </a:rPr>
                        <a:t>SBA trained SN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dirty="0">
                          <a:latin typeface="Book Antiqua" pitchFamily="18" charset="0"/>
                          <a:ea typeface="Calibri"/>
                          <a:cs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40">
                <a:tc>
                  <a:txBody>
                    <a:bodyPr/>
                    <a:lstStyle/>
                    <a:p>
                      <a:pPr>
                        <a:lnSpc>
                          <a:spcPct val="115000"/>
                        </a:lnSpc>
                        <a:spcAft>
                          <a:spcPts val="0"/>
                        </a:spcAft>
                      </a:pPr>
                      <a:r>
                        <a:rPr lang="en-IN" sz="1800">
                          <a:latin typeface="Book Antiqua" pitchFamily="18" charset="0"/>
                          <a:ea typeface="Calibri"/>
                          <a:cs typeface="Times New Roman"/>
                        </a:rPr>
                        <a:t>SBA trained ANM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33.3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dirty="0">
                          <a:latin typeface="Book Antiqua" pitchFamily="18" charset="0"/>
                          <a:ea typeface="Calibri"/>
                          <a:cs typeface="Times New Roman"/>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40">
                <a:tc>
                  <a:txBody>
                    <a:bodyPr/>
                    <a:lstStyle/>
                    <a:p>
                      <a:pPr>
                        <a:lnSpc>
                          <a:spcPct val="115000"/>
                        </a:lnSpc>
                        <a:spcAft>
                          <a:spcPts val="0"/>
                        </a:spcAft>
                      </a:pPr>
                      <a:r>
                        <a:rPr lang="en-IN" sz="1800">
                          <a:latin typeface="Book Antiqua" pitchFamily="18" charset="0"/>
                          <a:ea typeface="Calibri"/>
                          <a:cs typeface="Times New Roman"/>
                        </a:rPr>
                        <a:t>NSSK trained SN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66.7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33.3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dirty="0">
                          <a:latin typeface="Book Antiqua" pitchFamily="18" charset="0"/>
                          <a:ea typeface="Calibri"/>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dirty="0">
                          <a:latin typeface="Book Antiqua" pitchFamily="18" charset="0"/>
                          <a:ea typeface="Calibri"/>
                          <a:cs typeface="Times New Roman"/>
                        </a:rPr>
                        <a:t>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40">
                <a:tc>
                  <a:txBody>
                    <a:bodyPr/>
                    <a:lstStyle/>
                    <a:p>
                      <a:pPr>
                        <a:lnSpc>
                          <a:spcPct val="115000"/>
                        </a:lnSpc>
                        <a:spcAft>
                          <a:spcPts val="0"/>
                        </a:spcAft>
                      </a:pPr>
                      <a:r>
                        <a:rPr lang="en-IN" sz="1800">
                          <a:latin typeface="Book Antiqua" pitchFamily="18" charset="0"/>
                          <a:ea typeface="Calibri"/>
                          <a:cs typeface="Times New Roman"/>
                        </a:rPr>
                        <a:t>NSSK Trained ANM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33.3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33.3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40">
                <a:tc>
                  <a:txBody>
                    <a:bodyPr/>
                    <a:lstStyle/>
                    <a:p>
                      <a:pPr>
                        <a:lnSpc>
                          <a:spcPct val="115000"/>
                        </a:lnSpc>
                        <a:spcAft>
                          <a:spcPts val="0"/>
                        </a:spcAft>
                      </a:pPr>
                      <a:r>
                        <a:rPr lang="en-IN" sz="1800" dirty="0">
                          <a:latin typeface="Book Antiqua" pitchFamily="18" charset="0"/>
                          <a:ea typeface="Calibri"/>
                          <a:cs typeface="Times New Roman"/>
                        </a:rPr>
                        <a:t>FIMNCI trained SN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dirty="0">
                          <a:latin typeface="Book Antiqua" pitchFamily="18" charset="0"/>
                          <a:ea typeface="Calibri"/>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33.3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33.3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dirty="0">
                          <a:latin typeface="Book Antiqua" pitchFamily="18" charset="0"/>
                          <a:ea typeface="Calibri"/>
                          <a:cs typeface="Times New Roman"/>
                        </a:rPr>
                        <a:t>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nvGraphicFramePr>
        <p:xfrm>
          <a:off x="467544" y="6021288"/>
          <a:ext cx="8208912" cy="337692"/>
        </p:xfrm>
        <a:graphic>
          <a:graphicData uri="http://schemas.openxmlformats.org/drawingml/2006/table">
            <a:tbl>
              <a:tblPr/>
              <a:tblGrid>
                <a:gridCol w="8208912"/>
              </a:tblGrid>
              <a:tr h="337692">
                <a:tc>
                  <a:txBody>
                    <a:bodyPr/>
                    <a:lstStyle/>
                    <a:p>
                      <a:pPr algn="l">
                        <a:lnSpc>
                          <a:spcPct val="115000"/>
                        </a:lnSpc>
                        <a:spcAft>
                          <a:spcPts val="1000"/>
                        </a:spcAft>
                      </a:pPr>
                      <a:r>
                        <a:rPr lang="en-IN" sz="1600" dirty="0">
                          <a:latin typeface="Book Antiqua" pitchFamily="18" charset="0"/>
                          <a:ea typeface="Calibri"/>
                          <a:cs typeface="Times New Roman"/>
                        </a:rPr>
                        <a:t>NE : Not  essential</a:t>
                      </a:r>
                    </a:p>
                  </a:txBody>
                  <a:tcPr marL="114300" marR="114300" marT="0"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5"/>
            <a:ext cx="8208912" cy="720079"/>
          </a:xfrm>
        </p:spPr>
        <p:txBody>
          <a:bodyPr/>
          <a:lstStyle/>
          <a:p>
            <a:r>
              <a:rPr lang="en-US" sz="24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Distribution of  health facilities by equipments 	available in Delivery Tray</a:t>
            </a:r>
            <a:endParaRPr lang="en-IN" sz="2400" dirty="0"/>
          </a:p>
        </p:txBody>
      </p:sp>
      <p:graphicFrame>
        <p:nvGraphicFramePr>
          <p:cNvPr id="3" name="Chart 2"/>
          <p:cNvGraphicFramePr/>
          <p:nvPr/>
        </p:nvGraphicFramePr>
        <p:xfrm>
          <a:off x="467544" y="1700808"/>
          <a:ext cx="8208912" cy="482453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08912" cy="720079"/>
          </a:xfrm>
        </p:spPr>
        <p:txBody>
          <a:bodyPr/>
          <a:lstStyle/>
          <a:p>
            <a:r>
              <a:rPr lang="en-US" sz="24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Distribution of  health facilities by availability of 				Essential Drugs</a:t>
            </a:r>
            <a:endParaRPr lang="en-IN" sz="2400" dirty="0"/>
          </a:p>
        </p:txBody>
      </p:sp>
      <p:graphicFrame>
        <p:nvGraphicFramePr>
          <p:cNvPr id="3" name="Chart 2"/>
          <p:cNvGraphicFramePr/>
          <p:nvPr/>
        </p:nvGraphicFramePr>
        <p:xfrm>
          <a:off x="467544" y="1556792"/>
          <a:ext cx="8208912" cy="496855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7"/>
            <a:ext cx="8208912" cy="864095"/>
          </a:xfrm>
        </p:spPr>
        <p:txBody>
          <a:bodyPr/>
          <a:lstStyle/>
          <a:p>
            <a:r>
              <a:rPr lang="en-US" sz="24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Distribution of L3 &amp; L2 facilities by availability of 				Emergency Drugs</a:t>
            </a:r>
            <a:endParaRPr lang="en-IN" sz="2400" dirty="0"/>
          </a:p>
        </p:txBody>
      </p:sp>
      <p:graphicFrame>
        <p:nvGraphicFramePr>
          <p:cNvPr id="3" name="Chart 2"/>
          <p:cNvGraphicFramePr/>
          <p:nvPr/>
        </p:nvGraphicFramePr>
        <p:xfrm>
          <a:off x="467544" y="1628800"/>
          <a:ext cx="8208912" cy="489654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5"/>
            <a:ext cx="8208912" cy="864096"/>
          </a:xfrm>
        </p:spPr>
        <p:txBody>
          <a:bodyPr/>
          <a:lstStyle/>
          <a:p>
            <a:r>
              <a:rPr lang="en-US" sz="24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 Distribution of health facilities by availability of 	Dressing materials, Antiseptics &amp; Disinfectant</a:t>
            </a:r>
            <a:endParaRPr lang="en-IN" sz="2400" dirty="0"/>
          </a:p>
        </p:txBody>
      </p:sp>
      <p:graphicFrame>
        <p:nvGraphicFramePr>
          <p:cNvPr id="3" name="Chart 2"/>
          <p:cNvGraphicFramePr/>
          <p:nvPr/>
        </p:nvGraphicFramePr>
        <p:xfrm>
          <a:off x="467544" y="1844824"/>
          <a:ext cx="8208912" cy="475252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3"/>
            <a:ext cx="8208912" cy="936104"/>
          </a:xfrm>
        </p:spPr>
        <p:txBody>
          <a:bodyPr/>
          <a:lstStyle/>
          <a:p>
            <a:r>
              <a:rPr lang="en-US" sz="24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Distribution of health facilities by availability of 	Essential services in </a:t>
            </a:r>
            <a:r>
              <a:rPr lang="en-US" sz="2400" b="1"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Labour</a:t>
            </a:r>
            <a:r>
              <a:rPr lang="en-US" sz="24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room &amp; NBCC</a:t>
            </a:r>
            <a:endParaRPr lang="en-IN" sz="2400" dirty="0"/>
          </a:p>
        </p:txBody>
      </p:sp>
      <p:graphicFrame>
        <p:nvGraphicFramePr>
          <p:cNvPr id="4" name="Chart 3"/>
          <p:cNvGraphicFramePr/>
          <p:nvPr/>
        </p:nvGraphicFramePr>
        <p:xfrm>
          <a:off x="467544" y="2057400"/>
          <a:ext cx="8208912" cy="432392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47664" y="1412776"/>
            <a:ext cx="6840760" cy="2862322"/>
          </a:xfrm>
          <a:prstGeom prst="rect">
            <a:avLst/>
          </a:prstGeom>
          <a:noFill/>
        </p:spPr>
        <p:txBody>
          <a:bodyPr wrap="square" rtlCol="0">
            <a:spAutoFit/>
          </a:bodyPr>
          <a:lstStyle/>
          <a:p>
            <a:pPr>
              <a:lnSpc>
                <a:spcPct val="150000"/>
              </a:lnSpc>
              <a:buFont typeface="Wingdings" pitchFamily="2" charset="2"/>
              <a:buChar char="Ø"/>
            </a:pPr>
            <a:r>
              <a:rPr lang="en-IN" sz="2400" dirty="0" smtClean="0">
                <a:latin typeface="Book Antiqua" pitchFamily="18" charset="0"/>
              </a:rPr>
              <a:t>Problem  statement</a:t>
            </a:r>
          </a:p>
          <a:p>
            <a:pPr>
              <a:lnSpc>
                <a:spcPct val="150000"/>
              </a:lnSpc>
              <a:buFont typeface="Wingdings" pitchFamily="2" charset="2"/>
              <a:buChar char="Ø"/>
            </a:pPr>
            <a:r>
              <a:rPr lang="en-IN" sz="2400" dirty="0" smtClean="0">
                <a:latin typeface="Book Antiqua" pitchFamily="18" charset="0"/>
              </a:rPr>
              <a:t>Objectives  of  the  study</a:t>
            </a:r>
          </a:p>
          <a:p>
            <a:pPr>
              <a:lnSpc>
                <a:spcPct val="150000"/>
              </a:lnSpc>
              <a:buFont typeface="Wingdings" pitchFamily="2" charset="2"/>
              <a:buChar char="Ø"/>
            </a:pPr>
            <a:r>
              <a:rPr lang="en-IN" sz="2400" dirty="0" smtClean="0">
                <a:latin typeface="Book Antiqua" pitchFamily="18" charset="0"/>
              </a:rPr>
              <a:t>Hypothesis</a:t>
            </a:r>
          </a:p>
          <a:p>
            <a:pPr>
              <a:lnSpc>
                <a:spcPct val="150000"/>
              </a:lnSpc>
              <a:buFont typeface="Wingdings" pitchFamily="2" charset="2"/>
              <a:buChar char="Ø"/>
            </a:pPr>
            <a:r>
              <a:rPr lang="en-IN" sz="2400" dirty="0" smtClean="0">
                <a:latin typeface="Book Antiqua" pitchFamily="18" charset="0"/>
              </a:rPr>
              <a:t>Research  variables</a:t>
            </a:r>
          </a:p>
          <a:p>
            <a:pPr>
              <a:lnSpc>
                <a:spcPct val="150000"/>
              </a:lnSpc>
              <a:buFont typeface="Wingdings" pitchFamily="2" charset="2"/>
              <a:buChar char="Ø"/>
            </a:pPr>
            <a:r>
              <a:rPr lang="en-IN" sz="2400" dirty="0" smtClean="0">
                <a:latin typeface="Book Antiqua" pitchFamily="18" charset="0"/>
              </a:rPr>
              <a:t>Demographic  variables</a:t>
            </a:r>
            <a:endParaRPr lang="en-IN" sz="2400" dirty="0">
              <a:latin typeface="Book Antiqua" pitchFamily="18"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5"/>
            <a:ext cx="8208912" cy="936104"/>
          </a:xfrm>
        </p:spPr>
        <p:txBody>
          <a:bodyPr/>
          <a:lstStyle/>
          <a:p>
            <a:r>
              <a:rPr lang="en-US" sz="24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Distribution of health facilities by availability of  				Records</a:t>
            </a:r>
            <a:endParaRPr lang="en-IN" sz="2400" dirty="0"/>
          </a:p>
        </p:txBody>
      </p:sp>
      <p:graphicFrame>
        <p:nvGraphicFramePr>
          <p:cNvPr id="3" name="Chart 2"/>
          <p:cNvGraphicFramePr/>
          <p:nvPr/>
        </p:nvGraphicFramePr>
        <p:xfrm>
          <a:off x="467544" y="1916832"/>
          <a:ext cx="8208912" cy="352839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08912" cy="1152127"/>
          </a:xfrm>
        </p:spPr>
        <p:txBody>
          <a:bodyPr/>
          <a:lstStyle/>
          <a:p>
            <a:r>
              <a:rPr lang="en-US" sz="24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Distribution of health facilities by availability of  	Supplies &amp; Miscellaneous items in </a:t>
            </a:r>
            <a:r>
              <a:rPr lang="en-US" sz="2400" b="1"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Labour</a:t>
            </a:r>
            <a:r>
              <a:rPr lang="en-US" sz="24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room</a:t>
            </a:r>
            <a:br>
              <a:rPr lang="en-US" sz="24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en-US" sz="24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&amp; NBCC</a:t>
            </a:r>
            <a:endParaRPr lang="en-IN" sz="2400" dirty="0"/>
          </a:p>
        </p:txBody>
      </p:sp>
      <p:graphicFrame>
        <p:nvGraphicFramePr>
          <p:cNvPr id="3" name="Chart 2"/>
          <p:cNvGraphicFramePr/>
          <p:nvPr/>
        </p:nvGraphicFramePr>
        <p:xfrm>
          <a:off x="467544" y="2057400"/>
          <a:ext cx="8064896" cy="39638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5"/>
            <a:ext cx="8208912" cy="720080"/>
          </a:xfrm>
        </p:spPr>
        <p:txBody>
          <a:bodyPr/>
          <a:lstStyle/>
          <a:p>
            <a:r>
              <a:rPr lang="en-US" sz="24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Knowledge of providers</a:t>
            </a:r>
            <a:endParaRPr lang="en-IN" sz="2400" dirty="0"/>
          </a:p>
        </p:txBody>
      </p:sp>
      <p:graphicFrame>
        <p:nvGraphicFramePr>
          <p:cNvPr id="3" name="Table 2"/>
          <p:cNvGraphicFramePr>
            <a:graphicFrameLocks noGrp="1"/>
          </p:cNvGraphicFramePr>
          <p:nvPr/>
        </p:nvGraphicFramePr>
        <p:xfrm>
          <a:off x="467544" y="1772816"/>
          <a:ext cx="8136904" cy="4721314"/>
        </p:xfrm>
        <a:graphic>
          <a:graphicData uri="http://schemas.openxmlformats.org/drawingml/2006/table">
            <a:tbl>
              <a:tblPr/>
              <a:tblGrid>
                <a:gridCol w="2216915"/>
                <a:gridCol w="2121828"/>
                <a:gridCol w="1622627"/>
                <a:gridCol w="2175534"/>
              </a:tblGrid>
              <a:tr h="1378968">
                <a:tc gridSpan="4">
                  <a:txBody>
                    <a:bodyPr/>
                    <a:lstStyle/>
                    <a:p>
                      <a:pPr algn="l">
                        <a:lnSpc>
                          <a:spcPct val="115000"/>
                        </a:lnSpc>
                        <a:spcAft>
                          <a:spcPts val="0"/>
                        </a:spcAft>
                      </a:pPr>
                      <a:r>
                        <a:rPr lang="en-IN" sz="1800" b="1" baseline="0" dirty="0" smtClean="0">
                          <a:latin typeface="Book Antiqua" pitchFamily="18" charset="0"/>
                          <a:ea typeface="Calibri"/>
                          <a:cs typeface="Times New Roman"/>
                        </a:rPr>
                        <a:t>                        </a:t>
                      </a:r>
                      <a:r>
                        <a:rPr lang="en-IN" sz="1800" b="1" dirty="0" smtClean="0">
                          <a:latin typeface="Book Antiqua" pitchFamily="18" charset="0"/>
                          <a:ea typeface="Calibri"/>
                          <a:cs typeface="Times New Roman"/>
                        </a:rPr>
                        <a:t>Average </a:t>
                      </a:r>
                      <a:r>
                        <a:rPr lang="en-IN" sz="1800" b="1" dirty="0">
                          <a:latin typeface="Book Antiqua" pitchFamily="18" charset="0"/>
                          <a:ea typeface="Calibri"/>
                          <a:cs typeface="Times New Roman"/>
                        </a:rPr>
                        <a:t>scores (%) in different domains</a:t>
                      </a:r>
                      <a:r>
                        <a:rPr lang="en-IN" sz="1800" dirty="0">
                          <a:latin typeface="Book Antiqua" pitchFamily="18" charset="0"/>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r>
              <a:tr h="1141312">
                <a:tc>
                  <a:txBody>
                    <a:bodyPr/>
                    <a:lstStyle/>
                    <a:p>
                      <a:pPr algn="l">
                        <a:lnSpc>
                          <a:spcPct val="115000"/>
                        </a:lnSpc>
                        <a:spcAft>
                          <a:spcPts val="0"/>
                        </a:spcAft>
                      </a:pPr>
                      <a:r>
                        <a:rPr lang="en-IN" sz="1800" b="1" dirty="0">
                          <a:latin typeface="Book Antiqua" pitchFamily="18" charset="0"/>
                          <a:ea typeface="Calibri"/>
                          <a:cs typeface="Times New Roman"/>
                        </a:rPr>
                        <a:t>Categories of nursing personnel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b="1" dirty="0">
                          <a:latin typeface="Book Antiqua" pitchFamily="18" charset="0"/>
                          <a:ea typeface="Calibri"/>
                          <a:cs typeface="Times New Roman"/>
                        </a:rPr>
                        <a:t>Essential  Newborn Care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b="1" dirty="0">
                          <a:latin typeface="Book Antiqua" pitchFamily="18" charset="0"/>
                          <a:ea typeface="Calibri"/>
                          <a:cs typeface="Times New Roman"/>
                        </a:rPr>
                        <a:t>Essential Obstetric Care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IN" sz="1800" b="1" dirty="0">
                          <a:latin typeface="Book Antiqua" pitchFamily="18" charset="0"/>
                          <a:ea typeface="Calibri"/>
                          <a:cs typeface="Times New Roman"/>
                        </a:rPr>
                        <a:t>Infection Prevention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00517">
                <a:tc>
                  <a:txBody>
                    <a:bodyPr/>
                    <a:lstStyle/>
                    <a:p>
                      <a:pPr algn="l">
                        <a:lnSpc>
                          <a:spcPct val="115000"/>
                        </a:lnSpc>
                        <a:spcAft>
                          <a:spcPts val="0"/>
                        </a:spcAft>
                      </a:pPr>
                      <a:r>
                        <a:rPr lang="en-IN" sz="1800" dirty="0">
                          <a:latin typeface="Book Antiqua" pitchFamily="18" charset="0"/>
                          <a:ea typeface="Calibri"/>
                          <a:cs typeface="Times New Roman"/>
                        </a:rPr>
                        <a:t>GNM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77.7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Book Antiqua" pitchFamily="18" charset="0"/>
                          <a:ea typeface="Calibri"/>
                          <a:cs typeface="Times New Roman"/>
                        </a:rPr>
                        <a:t>70.8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Book Antiqua" pitchFamily="18" charset="0"/>
                          <a:ea typeface="Calibri"/>
                          <a:cs typeface="Times New Roman"/>
                        </a:rPr>
                        <a:t>70.5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00517">
                <a:tc>
                  <a:txBody>
                    <a:bodyPr/>
                    <a:lstStyle/>
                    <a:p>
                      <a:pPr algn="l">
                        <a:lnSpc>
                          <a:spcPct val="115000"/>
                        </a:lnSpc>
                        <a:spcAft>
                          <a:spcPts val="0"/>
                        </a:spcAft>
                      </a:pPr>
                      <a:r>
                        <a:rPr lang="en-IN" sz="1800" dirty="0">
                          <a:latin typeface="Book Antiqua" pitchFamily="18" charset="0"/>
                          <a:ea typeface="Calibri"/>
                          <a:cs typeface="Times New Roman"/>
                        </a:rPr>
                        <a:t>ANM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71.1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57.8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41.7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7"/>
            <a:ext cx="8208912" cy="720080"/>
          </a:xfrm>
        </p:spPr>
        <p:txBody>
          <a:bodyPr/>
          <a:lstStyle/>
          <a:p>
            <a:r>
              <a:rPr lang="en-US" sz="36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Continues…</a:t>
            </a:r>
            <a:endParaRPr lang="en-IN" sz="3600" dirty="0"/>
          </a:p>
        </p:txBody>
      </p:sp>
      <p:graphicFrame>
        <p:nvGraphicFramePr>
          <p:cNvPr id="3" name="Table 2"/>
          <p:cNvGraphicFramePr>
            <a:graphicFrameLocks noGrp="1"/>
          </p:cNvGraphicFramePr>
          <p:nvPr/>
        </p:nvGraphicFramePr>
        <p:xfrm>
          <a:off x="467543" y="1484782"/>
          <a:ext cx="8136905" cy="5040561"/>
        </p:xfrm>
        <a:graphic>
          <a:graphicData uri="http://schemas.openxmlformats.org/drawingml/2006/table">
            <a:tbl>
              <a:tblPr/>
              <a:tblGrid>
                <a:gridCol w="1926267"/>
                <a:gridCol w="2662824"/>
                <a:gridCol w="3547814"/>
              </a:tblGrid>
              <a:tr h="939765">
                <a:tc gridSpan="3">
                  <a:txBody>
                    <a:bodyPr/>
                    <a:lstStyle/>
                    <a:p>
                      <a:pPr>
                        <a:lnSpc>
                          <a:spcPct val="115000"/>
                        </a:lnSpc>
                        <a:spcAft>
                          <a:spcPts val="0"/>
                        </a:spcAft>
                      </a:pPr>
                      <a:r>
                        <a:rPr lang="en-IN" sz="1800" b="1" baseline="0" dirty="0" smtClean="0">
                          <a:latin typeface="Book Antiqua" pitchFamily="18" charset="0"/>
                          <a:ea typeface="Calibri"/>
                          <a:cs typeface="Times New Roman"/>
                        </a:rPr>
                        <a:t>                                      </a:t>
                      </a:r>
                      <a:r>
                        <a:rPr lang="en-IN" sz="1800" dirty="0" smtClean="0">
                          <a:latin typeface="Book Antiqua" pitchFamily="18" charset="0"/>
                          <a:ea typeface="Calibri"/>
                          <a:cs typeface="Times New Roman"/>
                        </a:rPr>
                        <a:t> </a:t>
                      </a:r>
                      <a:r>
                        <a:rPr lang="en-IN" sz="1800" b="1" dirty="0" smtClean="0">
                          <a:latin typeface="Book Antiqua" pitchFamily="18" charset="0"/>
                          <a:ea typeface="Calibri"/>
                          <a:cs typeface="Times New Roman"/>
                        </a:rPr>
                        <a:t>Average scores (%)</a:t>
                      </a:r>
                      <a:r>
                        <a:rPr lang="en-IN" sz="1800" dirty="0" smtClean="0">
                          <a:latin typeface="Book Antiqua" pitchFamily="18" charset="0"/>
                          <a:ea typeface="Calibri"/>
                          <a:cs typeface="Times New Roman"/>
                        </a:rPr>
                        <a:t> </a:t>
                      </a:r>
                      <a:endParaRPr lang="en-IN" sz="1800" dirty="0">
                        <a:latin typeface="Book Antiqu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r>
              <a:tr h="2050398">
                <a:tc>
                  <a:txBody>
                    <a:bodyPr/>
                    <a:lstStyle/>
                    <a:p>
                      <a:pPr>
                        <a:lnSpc>
                          <a:spcPct val="115000"/>
                        </a:lnSpc>
                        <a:spcAft>
                          <a:spcPts val="0"/>
                        </a:spcAft>
                      </a:pPr>
                      <a:r>
                        <a:rPr lang="en-IN" sz="1800" b="1" dirty="0">
                          <a:latin typeface="Book Antiqua" pitchFamily="18" charset="0"/>
                          <a:ea typeface="Calibri"/>
                          <a:cs typeface="Times New Roman"/>
                        </a:rPr>
                        <a:t>Categories of Health professional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dirty="0">
                          <a:latin typeface="Book Antiqua" pitchFamily="18" charset="0"/>
                          <a:ea typeface="Calibri"/>
                          <a:cs typeface="Times New Roman"/>
                        </a:rPr>
                        <a:t>Essential Newborn </a:t>
                      </a:r>
                      <a:r>
                        <a:rPr lang="en-IN" sz="1800" b="1" dirty="0" smtClean="0">
                          <a:latin typeface="Book Antiqua" pitchFamily="18" charset="0"/>
                          <a:ea typeface="Calibri"/>
                          <a:cs typeface="Times New Roman"/>
                        </a:rPr>
                        <a:t>Care</a:t>
                      </a:r>
                      <a:endParaRPr lang="en-IN" sz="1800" b="1" dirty="0">
                        <a:latin typeface="Book Antiqu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dirty="0">
                          <a:latin typeface="Book Antiqua" pitchFamily="18" charset="0"/>
                          <a:ea typeface="Calibri"/>
                          <a:cs typeface="Times New Roman"/>
                        </a:rPr>
                        <a:t>Essential obstetric Care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25199">
                <a:tc>
                  <a:txBody>
                    <a:bodyPr/>
                    <a:lstStyle/>
                    <a:p>
                      <a:pPr>
                        <a:lnSpc>
                          <a:spcPct val="115000"/>
                        </a:lnSpc>
                        <a:spcAft>
                          <a:spcPts val="0"/>
                        </a:spcAft>
                      </a:pPr>
                      <a:r>
                        <a:rPr lang="en-IN" sz="1800" dirty="0">
                          <a:latin typeface="Book Antiqua" pitchFamily="18" charset="0"/>
                          <a:ea typeface="Calibri"/>
                          <a:cs typeface="Times New Roman"/>
                        </a:rPr>
                        <a:t>Medical Officer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71.1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68.9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25199">
                <a:tc>
                  <a:txBody>
                    <a:bodyPr/>
                    <a:lstStyle/>
                    <a:p>
                      <a:pPr>
                        <a:lnSpc>
                          <a:spcPct val="115000"/>
                        </a:lnSpc>
                        <a:spcAft>
                          <a:spcPts val="0"/>
                        </a:spcAft>
                      </a:pPr>
                      <a:r>
                        <a:rPr lang="en-IN" sz="1800" dirty="0">
                          <a:latin typeface="Book Antiqua" pitchFamily="18" charset="0"/>
                          <a:ea typeface="Calibri"/>
                          <a:cs typeface="Times New Roman"/>
                        </a:rPr>
                        <a:t>RHP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467543" y="692696"/>
          <a:ext cx="8208914" cy="4594407"/>
        </p:xfrm>
        <a:graphic>
          <a:graphicData uri="http://schemas.openxmlformats.org/drawingml/2006/table">
            <a:tbl>
              <a:tblPr/>
              <a:tblGrid>
                <a:gridCol w="2234858"/>
                <a:gridCol w="1901606"/>
                <a:gridCol w="2356297"/>
                <a:gridCol w="1716153"/>
              </a:tblGrid>
              <a:tr h="525279">
                <a:tc gridSpan="4">
                  <a:txBody>
                    <a:bodyPr/>
                    <a:lstStyle/>
                    <a:p>
                      <a:pPr>
                        <a:lnSpc>
                          <a:spcPct val="115000"/>
                        </a:lnSpc>
                        <a:spcAft>
                          <a:spcPts val="0"/>
                        </a:spcAft>
                      </a:pPr>
                      <a:r>
                        <a:rPr lang="en-IN" sz="1800" b="1" baseline="0" dirty="0" smtClean="0">
                          <a:latin typeface="Book Antiqua" pitchFamily="18" charset="0"/>
                          <a:ea typeface="Calibri"/>
                          <a:cs typeface="Times New Roman"/>
                        </a:rPr>
                        <a:t>           </a:t>
                      </a:r>
                      <a:r>
                        <a:rPr lang="en-IN" sz="1800" b="1" dirty="0" smtClean="0">
                          <a:latin typeface="Book Antiqua" pitchFamily="18" charset="0"/>
                          <a:ea typeface="Calibri"/>
                          <a:cs typeface="Times New Roman"/>
                        </a:rPr>
                        <a:t>Knowledge </a:t>
                      </a:r>
                      <a:r>
                        <a:rPr lang="en-IN" sz="1800" b="1" dirty="0">
                          <a:latin typeface="Book Antiqua" pitchFamily="18" charset="0"/>
                          <a:ea typeface="Calibri"/>
                          <a:cs typeface="Times New Roman"/>
                        </a:rPr>
                        <a:t>of healthcare providers (n=30) in different domains </a:t>
                      </a:r>
                      <a:endParaRPr lang="en-IN" sz="1800" dirty="0">
                        <a:latin typeface="Book Antiqu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r>
              <a:tr h="1146064">
                <a:tc>
                  <a:txBody>
                    <a:bodyPr/>
                    <a:lstStyle/>
                    <a:p>
                      <a:pPr>
                        <a:lnSpc>
                          <a:spcPct val="115000"/>
                        </a:lnSpc>
                        <a:spcAft>
                          <a:spcPts val="0"/>
                        </a:spcAft>
                      </a:pPr>
                      <a:r>
                        <a:rPr lang="en-IN" sz="1800" dirty="0">
                          <a:latin typeface="Book Antiqua" pitchFamily="18" charset="0"/>
                          <a:ea typeface="Calibri"/>
                          <a:cs typeface="Times New Roman"/>
                        </a:rPr>
                        <a:t>Domain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Satisfactory</a:t>
                      </a:r>
                    </a:p>
                    <a:p>
                      <a:pPr>
                        <a:lnSpc>
                          <a:spcPct val="115000"/>
                        </a:lnSpc>
                        <a:spcAft>
                          <a:spcPts val="0"/>
                        </a:spcAft>
                      </a:pPr>
                      <a:r>
                        <a:rPr lang="en-IN" sz="1800">
                          <a:latin typeface="Book Antiqua" pitchFamily="18" charset="0"/>
                          <a:ea typeface="Calibri"/>
                          <a:cs typeface="Times New Roman"/>
                        </a:rPr>
                        <a:t>         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Moderately satisfactory </a:t>
                      </a:r>
                    </a:p>
                    <a:p>
                      <a:pPr>
                        <a:lnSpc>
                          <a:spcPct val="115000"/>
                        </a:lnSpc>
                        <a:spcAft>
                          <a:spcPts val="0"/>
                        </a:spcAft>
                      </a:pPr>
                      <a:r>
                        <a:rPr lang="en-IN" sz="1800">
                          <a:latin typeface="Book Antiqua" pitchFamily="18" charset="0"/>
                          <a:ea typeface="Calibri"/>
                          <a:cs typeface="Times New Roman"/>
                        </a:rPr>
                        <a:t>          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Not satisfactory</a:t>
                      </a:r>
                    </a:p>
                    <a:p>
                      <a:pPr>
                        <a:lnSpc>
                          <a:spcPct val="115000"/>
                        </a:lnSpc>
                        <a:spcAft>
                          <a:spcPts val="0"/>
                        </a:spcAft>
                      </a:pPr>
                      <a:r>
                        <a:rPr lang="en-IN" sz="1800">
                          <a:latin typeface="Book Antiqua" pitchFamily="18" charset="0"/>
                          <a:ea typeface="Calibri"/>
                          <a:cs typeface="Times New Roman"/>
                        </a:rPr>
                        <a:t>          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46064">
                <a:tc>
                  <a:txBody>
                    <a:bodyPr/>
                    <a:lstStyle/>
                    <a:p>
                      <a:pPr>
                        <a:lnSpc>
                          <a:spcPct val="115000"/>
                        </a:lnSpc>
                        <a:spcAft>
                          <a:spcPts val="0"/>
                        </a:spcAft>
                      </a:pPr>
                      <a:r>
                        <a:rPr lang="en-IN" sz="1800" dirty="0">
                          <a:latin typeface="Book Antiqua" pitchFamily="18" charset="0"/>
                          <a:ea typeface="Calibri"/>
                          <a:cs typeface="Times New Roman"/>
                        </a:rPr>
                        <a:t>Essential newborn care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             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           56.7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        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46064">
                <a:tc>
                  <a:txBody>
                    <a:bodyPr/>
                    <a:lstStyle/>
                    <a:p>
                      <a:pPr>
                        <a:lnSpc>
                          <a:spcPct val="115000"/>
                        </a:lnSpc>
                        <a:spcAft>
                          <a:spcPts val="0"/>
                        </a:spcAft>
                      </a:pPr>
                      <a:r>
                        <a:rPr lang="en-IN" sz="1800">
                          <a:latin typeface="Book Antiqua" pitchFamily="18" charset="0"/>
                          <a:ea typeface="Calibri"/>
                          <a:cs typeface="Times New Roman"/>
                        </a:rPr>
                        <a:t>Essential obstetric care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33.3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dirty="0">
                          <a:latin typeface="Book Antiqua" pitchFamily="18" charset="0"/>
                          <a:ea typeface="Calibri"/>
                          <a:cs typeface="Times New Roman"/>
                        </a:rPr>
                        <a:t>              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a:latin typeface="Book Antiqua" pitchFamily="18" charset="0"/>
                          <a:ea typeface="Calibri"/>
                          <a:cs typeface="Times New Roman"/>
                        </a:rPr>
                        <a:t>     26.7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3032">
                <a:tc>
                  <a:txBody>
                    <a:bodyPr/>
                    <a:lstStyle/>
                    <a:p>
                      <a:pPr>
                        <a:lnSpc>
                          <a:spcPct val="115000"/>
                        </a:lnSpc>
                        <a:spcAft>
                          <a:spcPts val="0"/>
                        </a:spcAft>
                      </a:pPr>
                      <a:r>
                        <a:rPr lang="en-IN" sz="1800">
                          <a:latin typeface="Book Antiqua" pitchFamily="18" charset="0"/>
                          <a:ea typeface="Calibri"/>
                          <a:cs typeface="Times New Roman"/>
                        </a:rPr>
                        <a:t>*Infection prevention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Book Antiqua" pitchFamily="18" charset="0"/>
                          <a:ea typeface="Calibri"/>
                          <a:cs typeface="Times New Roman"/>
                        </a:rPr>
                        <a:t>35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dirty="0">
                          <a:latin typeface="Book Antiqua" pitchFamily="18" charset="0"/>
                          <a:ea typeface="Calibri"/>
                          <a:cs typeface="Times New Roman"/>
                        </a:rPr>
                        <a:t>             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dirty="0">
                          <a:latin typeface="Book Antiqua" pitchFamily="18" charset="0"/>
                          <a:ea typeface="Calibri"/>
                          <a:cs typeface="Times New Roman"/>
                        </a:rPr>
                        <a:t>        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nvGraphicFramePr>
        <p:xfrm>
          <a:off x="467544" y="5661248"/>
          <a:ext cx="8208912" cy="736092"/>
        </p:xfrm>
        <a:graphic>
          <a:graphicData uri="http://schemas.openxmlformats.org/drawingml/2006/table">
            <a:tbl>
              <a:tblPr/>
              <a:tblGrid>
                <a:gridCol w="8208912"/>
              </a:tblGrid>
              <a:tr h="0">
                <a:tc>
                  <a:txBody>
                    <a:bodyPr/>
                    <a:lstStyle/>
                    <a:p>
                      <a:pPr algn="l">
                        <a:lnSpc>
                          <a:spcPct val="115000"/>
                        </a:lnSpc>
                        <a:spcAft>
                          <a:spcPts val="0"/>
                        </a:spcAft>
                      </a:pPr>
                      <a:r>
                        <a:rPr lang="en-IN" sz="1400" dirty="0">
                          <a:latin typeface="Book Antiqua" pitchFamily="18" charset="0"/>
                          <a:ea typeface="Calibri"/>
                          <a:cs typeface="Times New Roman"/>
                        </a:rPr>
                        <a:t>*n=20</a:t>
                      </a:r>
                    </a:p>
                    <a:p>
                      <a:pPr algn="l">
                        <a:lnSpc>
                          <a:spcPct val="115000"/>
                        </a:lnSpc>
                        <a:spcAft>
                          <a:spcPts val="0"/>
                        </a:spcAft>
                      </a:pPr>
                      <a:r>
                        <a:rPr lang="en-IN" sz="1400" dirty="0">
                          <a:latin typeface="Book Antiqua" pitchFamily="18" charset="0"/>
                          <a:ea typeface="Calibri"/>
                          <a:cs typeface="Times New Roman"/>
                        </a:rPr>
                        <a:t>(Satisfactory  (domain  score  more  than  75%),  moderately  satisfactory  (50-75%),  and not  satisfactory  (less  than  50%),  based  on  the  percentage  of  correct answers in each domain.)</a:t>
                      </a:r>
                    </a:p>
                  </a:txBody>
                  <a:tcPr marL="114300" marR="114300" marT="0"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92696"/>
            <a:ext cx="8280920" cy="1152128"/>
          </a:xfrm>
        </p:spPr>
        <p:txBody>
          <a:bodyPr/>
          <a:lstStyle/>
          <a:p>
            <a:r>
              <a:rPr lang="en-US" sz="24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Compliance  to  Quality  Standard     (Quality scoring)</a:t>
            </a:r>
            <a:r>
              <a:rPr lang="en-IN" sz="2400" dirty="0" smtClean="0"/>
              <a:t/>
            </a:r>
            <a:br>
              <a:rPr lang="en-IN" sz="2400" dirty="0" smtClean="0"/>
            </a:br>
            <a:endParaRPr lang="en-IN" sz="2400" dirty="0"/>
          </a:p>
        </p:txBody>
      </p:sp>
      <p:sp>
        <p:nvSpPr>
          <p:cNvPr id="3" name="TextBox 2"/>
          <p:cNvSpPr txBox="1"/>
          <p:nvPr/>
        </p:nvSpPr>
        <p:spPr>
          <a:xfrm>
            <a:off x="539552" y="1844825"/>
            <a:ext cx="8136904" cy="2031325"/>
          </a:xfrm>
          <a:prstGeom prst="rect">
            <a:avLst/>
          </a:prstGeom>
          <a:noFill/>
        </p:spPr>
        <p:txBody>
          <a:bodyPr wrap="square" rtlCol="0">
            <a:spAutoFit/>
          </a:bodyPr>
          <a:lstStyle/>
          <a:p>
            <a:r>
              <a:rPr lang="en-US" dirty="0" smtClean="0">
                <a:latin typeface="Book Antiqua" pitchFamily="18" charset="0"/>
              </a:rPr>
              <a:t>Calculation of percentage</a:t>
            </a:r>
          </a:p>
          <a:p>
            <a:endParaRPr lang="en-US" dirty="0" smtClean="0">
              <a:latin typeface="Book Antiqua" pitchFamily="18" charset="0"/>
            </a:endParaRPr>
          </a:p>
          <a:p>
            <a:endParaRPr lang="en-US" dirty="0" smtClean="0">
              <a:latin typeface="Book Antiqua" pitchFamily="18" charset="0"/>
            </a:endParaRPr>
          </a:p>
          <a:p>
            <a:r>
              <a:rPr lang="en-US" dirty="0" smtClean="0">
                <a:latin typeface="Book Antiqua" pitchFamily="18" charset="0"/>
              </a:rPr>
              <a:t>Score obtained x 100/No. of checkpoint in the checklist x 2 			</a:t>
            </a:r>
          </a:p>
          <a:p>
            <a:endParaRPr lang="en-US" dirty="0" smtClean="0">
              <a:latin typeface="Book Antiqua" pitchFamily="18" charset="0"/>
            </a:endParaRPr>
          </a:p>
          <a:p>
            <a:endParaRPr lang="en-IN" dirty="0">
              <a:latin typeface="Book Antiqua" pitchFamily="18" charset="0"/>
            </a:endParaRPr>
          </a:p>
        </p:txBody>
      </p:sp>
      <p:sp>
        <p:nvSpPr>
          <p:cNvPr id="10" name="TextBox 9"/>
          <p:cNvSpPr txBox="1"/>
          <p:nvPr/>
        </p:nvSpPr>
        <p:spPr>
          <a:xfrm rot="10800000" flipV="1">
            <a:off x="3419872" y="3460359"/>
            <a:ext cx="5040560" cy="1477328"/>
          </a:xfrm>
          <a:prstGeom prst="rect">
            <a:avLst/>
          </a:prstGeom>
          <a:noFill/>
        </p:spPr>
        <p:txBody>
          <a:bodyPr wrap="square" rtlCol="0">
            <a:spAutoFit/>
          </a:bodyPr>
          <a:lstStyle/>
          <a:p>
            <a:r>
              <a:rPr lang="en-IN" dirty="0" smtClean="0">
                <a:latin typeface="Book Antiqua" pitchFamily="18" charset="0"/>
              </a:rPr>
              <a:t>Rule of scoring:</a:t>
            </a:r>
          </a:p>
          <a:p>
            <a:pPr>
              <a:buFont typeface="Arial" pitchFamily="34" charset="0"/>
              <a:buChar char="•"/>
            </a:pPr>
            <a:r>
              <a:rPr lang="en-US" dirty="0" smtClean="0">
                <a:latin typeface="Book Antiqua" pitchFamily="18" charset="0"/>
              </a:rPr>
              <a:t> 2 marks for full compliance</a:t>
            </a:r>
          </a:p>
          <a:p>
            <a:pPr>
              <a:buFont typeface="Arial" pitchFamily="34" charset="0"/>
              <a:buChar char="•"/>
            </a:pPr>
            <a:r>
              <a:rPr lang="en-US" dirty="0" smtClean="0">
                <a:latin typeface="Book Antiqua" pitchFamily="18" charset="0"/>
              </a:rPr>
              <a:t> 1 mark for partial compliance</a:t>
            </a:r>
          </a:p>
          <a:p>
            <a:pPr>
              <a:buFont typeface="Arial" pitchFamily="34" charset="0"/>
              <a:buChar char="•"/>
            </a:pPr>
            <a:r>
              <a:rPr lang="en-US" dirty="0" smtClean="0">
                <a:latin typeface="Book Antiqua" pitchFamily="18" charset="0"/>
              </a:rPr>
              <a:t> 0 marks for non-compliance</a:t>
            </a:r>
            <a:endParaRPr lang="en-IN" dirty="0" smtClean="0">
              <a:latin typeface="Book Antiqua" pitchFamily="18" charset="0"/>
            </a:endParaRPr>
          </a:p>
          <a:p>
            <a:endParaRPr lang="en-IN"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600200"/>
          <a:ext cx="8229600" cy="4343400"/>
        </p:xfrm>
        <a:graphic>
          <a:graphicData uri="http://schemas.openxmlformats.org/drawingml/2006/table">
            <a:tbl>
              <a:tblPr firstRow="1" bandRow="1">
                <a:tableStyleId>{5C22544A-7EE6-4342-B048-85BDC9FD1C3A}</a:tableStyleId>
              </a:tblPr>
              <a:tblGrid>
                <a:gridCol w="8229600"/>
              </a:tblGrid>
              <a:tr h="4343400">
                <a:tc>
                  <a:txBody>
                    <a:bodyPr/>
                    <a:lstStyle/>
                    <a:p>
                      <a:endParaRPr lang="en-IN" dirty="0"/>
                    </a:p>
                  </a:txBody>
                  <a:tcPr/>
                </a:tc>
              </a:tr>
            </a:tbl>
          </a:graphicData>
        </a:graphic>
      </p:graphicFrame>
      <p:graphicFrame>
        <p:nvGraphicFramePr>
          <p:cNvPr id="6" name="Table 5"/>
          <p:cNvGraphicFramePr>
            <a:graphicFrameLocks noGrp="1"/>
          </p:cNvGraphicFramePr>
          <p:nvPr/>
        </p:nvGraphicFramePr>
        <p:xfrm>
          <a:off x="533400" y="381001"/>
          <a:ext cx="8153400" cy="838199"/>
        </p:xfrm>
        <a:graphic>
          <a:graphicData uri="http://schemas.openxmlformats.org/drawingml/2006/table">
            <a:tbl>
              <a:tblPr/>
              <a:tblGrid>
                <a:gridCol w="8153400"/>
              </a:tblGrid>
              <a:tr h="838199">
                <a:tc>
                  <a:txBody>
                    <a:bodyPr/>
                    <a:lstStyle/>
                    <a:p>
                      <a:r>
                        <a:rPr lang="en-IN" sz="3600" baseline="0" dirty="0" smtClean="0"/>
                        <a:t> </a:t>
                      </a:r>
                      <a:endParaRPr lang="en-IN" sz="1800"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0070C0"/>
                    </a:solidFill>
                  </a:tcPr>
                </a:tc>
              </a:tr>
            </a:tbl>
          </a:graphicData>
        </a:graphic>
      </p:graphicFrame>
      <p:graphicFrame>
        <p:nvGraphicFramePr>
          <p:cNvPr id="7" name="Table 6"/>
          <p:cNvGraphicFramePr>
            <a:graphicFrameLocks noGrp="1"/>
          </p:cNvGraphicFramePr>
          <p:nvPr/>
        </p:nvGraphicFramePr>
        <p:xfrm>
          <a:off x="457200" y="1295401"/>
          <a:ext cx="8138652" cy="457200"/>
        </p:xfrm>
        <a:graphic>
          <a:graphicData uri="http://schemas.openxmlformats.org/drawingml/2006/table">
            <a:tbl>
              <a:tblPr>
                <a:tableStyleId>{69C7853C-536D-4A76-A0AE-DD22124D55A5}</a:tableStyleId>
              </a:tblPr>
              <a:tblGrid>
                <a:gridCol w="4069326"/>
                <a:gridCol w="4069326"/>
              </a:tblGrid>
              <a:tr h="457200">
                <a:tc>
                  <a:txBody>
                    <a:bodyPr/>
                    <a:lstStyle/>
                    <a:p>
                      <a:r>
                        <a:rPr lang="en-IN" sz="2000" b="1" dirty="0" smtClean="0"/>
                        <a:t>Labour</a:t>
                      </a:r>
                      <a:r>
                        <a:rPr lang="en-IN" sz="2000" b="1" baseline="0" dirty="0" smtClean="0"/>
                        <a:t> Room Score</a:t>
                      </a:r>
                      <a:endParaRPr lang="en-IN" sz="2000" b="1" dirty="0"/>
                    </a:p>
                  </a:txBody>
                  <a:tcPr/>
                </a:tc>
                <a:tc>
                  <a:txBody>
                    <a:bodyPr/>
                    <a:lstStyle/>
                    <a:p>
                      <a:pPr algn="l"/>
                      <a:r>
                        <a:rPr lang="en-IN" sz="2000" b="1" dirty="0" smtClean="0"/>
                        <a:t>60.51%(</a:t>
                      </a:r>
                      <a:r>
                        <a:rPr lang="en-IN" sz="2000" b="1" dirty="0" err="1" smtClean="0"/>
                        <a:t>Boko</a:t>
                      </a:r>
                      <a:r>
                        <a:rPr lang="en-IN" sz="2000" b="1" dirty="0" smtClean="0"/>
                        <a:t> BPHC/FRU/CHC)</a:t>
                      </a:r>
                      <a:endParaRPr lang="en-IN" sz="2000" b="1" dirty="0"/>
                    </a:p>
                  </a:txBody>
                  <a:tcPr/>
                </a:tc>
              </a:tr>
            </a:tbl>
          </a:graphicData>
        </a:graphic>
      </p:graphicFrame>
      <p:graphicFrame>
        <p:nvGraphicFramePr>
          <p:cNvPr id="8" name="Table 7"/>
          <p:cNvGraphicFramePr>
            <a:graphicFrameLocks noGrp="1"/>
          </p:cNvGraphicFramePr>
          <p:nvPr/>
        </p:nvGraphicFramePr>
        <p:xfrm>
          <a:off x="467544" y="2204865"/>
          <a:ext cx="8208912" cy="4741550"/>
        </p:xfrm>
        <a:graphic>
          <a:graphicData uri="http://schemas.openxmlformats.org/drawingml/2006/table">
            <a:tbl>
              <a:tblPr>
                <a:tableStyleId>{3C2FFA5D-87B4-456A-9821-1D502468CF0F}</a:tableStyleId>
              </a:tblPr>
              <a:tblGrid>
                <a:gridCol w="1380939"/>
                <a:gridCol w="4010828"/>
                <a:gridCol w="2817145"/>
              </a:tblGrid>
              <a:tr h="349064">
                <a:tc>
                  <a:txBody>
                    <a:bodyPr/>
                    <a:lstStyle/>
                    <a:p>
                      <a:r>
                        <a:rPr lang="en-IN" sz="1400" b="1" dirty="0" smtClean="0"/>
                        <a:t>1</a:t>
                      </a:r>
                      <a:endParaRPr lang="en-IN" sz="1400" b="1" dirty="0"/>
                    </a:p>
                  </a:txBody>
                  <a:tcPr/>
                </a:tc>
                <a:tc>
                  <a:txBody>
                    <a:bodyPr/>
                    <a:lstStyle/>
                    <a:p>
                      <a:r>
                        <a:rPr lang="en-IN" sz="1400" b="1" dirty="0" smtClean="0"/>
                        <a:t>Infrastructure</a:t>
                      </a:r>
                      <a:r>
                        <a:rPr lang="en-IN" sz="1400" b="1" baseline="0" dirty="0" smtClean="0"/>
                        <a:t> in Labour Room</a:t>
                      </a:r>
                      <a:endParaRPr lang="en-IN" sz="1400" b="1" dirty="0"/>
                    </a:p>
                  </a:txBody>
                  <a:tcPr/>
                </a:tc>
                <a:tc>
                  <a:txBody>
                    <a:bodyPr/>
                    <a:lstStyle/>
                    <a:p>
                      <a:r>
                        <a:rPr lang="en-IN" sz="1400" b="1" dirty="0" smtClean="0"/>
                        <a:t>30.8</a:t>
                      </a:r>
                      <a:endParaRPr lang="en-IN" sz="1400" b="1" dirty="0"/>
                    </a:p>
                  </a:txBody>
                  <a:tcPr/>
                </a:tc>
              </a:tr>
              <a:tr h="349064">
                <a:tc>
                  <a:txBody>
                    <a:bodyPr/>
                    <a:lstStyle/>
                    <a:p>
                      <a:r>
                        <a:rPr lang="en-IN" sz="1400" b="1" dirty="0" smtClean="0"/>
                        <a:t>2</a:t>
                      </a:r>
                      <a:endParaRPr lang="en-IN" sz="1400" b="1" dirty="0"/>
                    </a:p>
                  </a:txBody>
                  <a:tcPr/>
                </a:tc>
                <a:tc>
                  <a:txBody>
                    <a:bodyPr/>
                    <a:lstStyle/>
                    <a:p>
                      <a:r>
                        <a:rPr lang="en-IN" sz="1400" b="1" dirty="0" smtClean="0"/>
                        <a:t>Human resource </a:t>
                      </a:r>
                      <a:endParaRPr lang="en-IN" sz="1400" b="1" dirty="0"/>
                    </a:p>
                  </a:txBody>
                  <a:tcPr/>
                </a:tc>
                <a:tc>
                  <a:txBody>
                    <a:bodyPr/>
                    <a:lstStyle/>
                    <a:p>
                      <a:r>
                        <a:rPr lang="en-IN" sz="1400" b="1" dirty="0" smtClean="0"/>
                        <a:t>80</a:t>
                      </a:r>
                      <a:endParaRPr lang="en-IN" sz="1400" b="1" dirty="0"/>
                    </a:p>
                  </a:txBody>
                  <a:tcPr/>
                </a:tc>
              </a:tr>
              <a:tr h="349064">
                <a:tc>
                  <a:txBody>
                    <a:bodyPr/>
                    <a:lstStyle/>
                    <a:p>
                      <a:r>
                        <a:rPr lang="en-IN" sz="1400" b="1" dirty="0" smtClean="0"/>
                        <a:t>3</a:t>
                      </a:r>
                      <a:endParaRPr lang="en-IN" sz="1400" b="1" dirty="0"/>
                    </a:p>
                  </a:txBody>
                  <a:tcPr/>
                </a:tc>
                <a:tc>
                  <a:txBody>
                    <a:bodyPr/>
                    <a:lstStyle/>
                    <a:p>
                      <a:r>
                        <a:rPr lang="en-IN" sz="1400" b="1" dirty="0" smtClean="0"/>
                        <a:t>Training status</a:t>
                      </a:r>
                      <a:endParaRPr lang="en-IN" sz="1400" b="1" dirty="0"/>
                    </a:p>
                  </a:txBody>
                  <a:tcPr/>
                </a:tc>
                <a:tc>
                  <a:txBody>
                    <a:bodyPr/>
                    <a:lstStyle/>
                    <a:p>
                      <a:r>
                        <a:rPr lang="en-IN" sz="1400" b="1" dirty="0" smtClean="0"/>
                        <a:t>40</a:t>
                      </a:r>
                      <a:endParaRPr lang="en-IN" sz="1400" b="1" dirty="0"/>
                    </a:p>
                  </a:txBody>
                  <a:tcPr/>
                </a:tc>
              </a:tr>
              <a:tr h="610769">
                <a:tc>
                  <a:txBody>
                    <a:bodyPr/>
                    <a:lstStyle/>
                    <a:p>
                      <a:r>
                        <a:rPr lang="en-IN" sz="1400" b="1" dirty="0" smtClean="0"/>
                        <a:t>4</a:t>
                      </a:r>
                      <a:endParaRPr lang="en-IN" sz="1400" b="1" dirty="0"/>
                    </a:p>
                  </a:txBody>
                  <a:tcPr/>
                </a:tc>
                <a:tc>
                  <a:txBody>
                    <a:bodyPr/>
                    <a:lstStyle/>
                    <a:p>
                      <a:r>
                        <a:rPr lang="en-IN" sz="1400" b="1" dirty="0" smtClean="0"/>
                        <a:t>Equipment available in</a:t>
                      </a:r>
                      <a:r>
                        <a:rPr lang="en-IN" sz="1400" b="1" baseline="0" dirty="0" smtClean="0"/>
                        <a:t> Labour Room</a:t>
                      </a:r>
                      <a:endParaRPr lang="en-IN" sz="1400" b="1" dirty="0"/>
                    </a:p>
                  </a:txBody>
                  <a:tcPr/>
                </a:tc>
                <a:tc>
                  <a:txBody>
                    <a:bodyPr/>
                    <a:lstStyle/>
                    <a:p>
                      <a:r>
                        <a:rPr lang="en-IN" sz="1400" b="1" dirty="0" smtClean="0"/>
                        <a:t>55.9</a:t>
                      </a:r>
                      <a:endParaRPr lang="en-IN" sz="1400" b="1" dirty="0"/>
                    </a:p>
                  </a:txBody>
                  <a:tcPr/>
                </a:tc>
              </a:tr>
              <a:tr h="349064">
                <a:tc>
                  <a:txBody>
                    <a:bodyPr/>
                    <a:lstStyle/>
                    <a:p>
                      <a:r>
                        <a:rPr lang="en-IN" sz="1400" b="1" dirty="0" smtClean="0"/>
                        <a:t>5</a:t>
                      </a:r>
                      <a:endParaRPr lang="en-IN" sz="1400" b="1" dirty="0"/>
                    </a:p>
                  </a:txBody>
                  <a:tcPr/>
                </a:tc>
                <a:tc>
                  <a:txBody>
                    <a:bodyPr/>
                    <a:lstStyle/>
                    <a:p>
                      <a:r>
                        <a:rPr lang="en-IN" sz="1400" b="1" dirty="0" smtClean="0"/>
                        <a:t>Equipment available in NBCC</a:t>
                      </a:r>
                      <a:endParaRPr lang="en-IN" sz="1400" b="1" dirty="0"/>
                    </a:p>
                  </a:txBody>
                  <a:tcPr/>
                </a:tc>
                <a:tc>
                  <a:txBody>
                    <a:bodyPr/>
                    <a:lstStyle/>
                    <a:p>
                      <a:r>
                        <a:rPr lang="en-IN" sz="1400" b="1" dirty="0" smtClean="0"/>
                        <a:t>87.5</a:t>
                      </a:r>
                      <a:endParaRPr lang="en-IN" sz="1400" b="1" dirty="0"/>
                    </a:p>
                  </a:txBody>
                  <a:tcPr/>
                </a:tc>
              </a:tr>
              <a:tr h="553154">
                <a:tc>
                  <a:txBody>
                    <a:bodyPr/>
                    <a:lstStyle/>
                    <a:p>
                      <a:r>
                        <a:rPr lang="en-IN" sz="1400" b="1" dirty="0" smtClean="0"/>
                        <a:t>6</a:t>
                      </a:r>
                      <a:endParaRPr lang="en-IN" sz="1400" b="1" dirty="0"/>
                    </a:p>
                  </a:txBody>
                  <a:tcPr/>
                </a:tc>
                <a:tc>
                  <a:txBody>
                    <a:bodyPr/>
                    <a:lstStyle/>
                    <a:p>
                      <a:r>
                        <a:rPr lang="en-IN" sz="1400" b="1" dirty="0" smtClean="0"/>
                        <a:t>Equipment available in delivery tray</a:t>
                      </a:r>
                      <a:endParaRPr lang="en-IN" sz="1400" b="1" dirty="0"/>
                    </a:p>
                  </a:txBody>
                  <a:tcPr/>
                </a:tc>
                <a:tc>
                  <a:txBody>
                    <a:bodyPr/>
                    <a:lstStyle/>
                    <a:p>
                      <a:r>
                        <a:rPr lang="en-IN" sz="1400" b="1" dirty="0" smtClean="0"/>
                        <a:t>82.4</a:t>
                      </a:r>
                      <a:endParaRPr lang="en-IN" sz="1400" b="1" dirty="0"/>
                    </a:p>
                  </a:txBody>
                  <a:tcPr/>
                </a:tc>
              </a:tr>
              <a:tr h="610769">
                <a:tc>
                  <a:txBody>
                    <a:bodyPr/>
                    <a:lstStyle/>
                    <a:p>
                      <a:r>
                        <a:rPr lang="en-IN" sz="1400" b="1" dirty="0" smtClean="0"/>
                        <a:t>7</a:t>
                      </a:r>
                      <a:endParaRPr lang="en-IN" sz="1400" b="1" dirty="0"/>
                    </a:p>
                  </a:txBody>
                  <a:tcPr/>
                </a:tc>
                <a:tc>
                  <a:txBody>
                    <a:bodyPr/>
                    <a:lstStyle/>
                    <a:p>
                      <a:r>
                        <a:rPr lang="en-IN" sz="1400" b="1" dirty="0" smtClean="0"/>
                        <a:t> Availability of</a:t>
                      </a:r>
                      <a:r>
                        <a:rPr lang="en-IN" sz="1400" b="1" baseline="0" dirty="0" smtClean="0"/>
                        <a:t> drugs </a:t>
                      </a:r>
                      <a:r>
                        <a:rPr lang="en-IN" sz="1400" b="1" dirty="0" smtClean="0"/>
                        <a:t>and Surgical items</a:t>
                      </a:r>
                      <a:endParaRPr lang="en-IN" sz="1400" b="1" dirty="0"/>
                    </a:p>
                  </a:txBody>
                  <a:tcPr/>
                </a:tc>
                <a:tc>
                  <a:txBody>
                    <a:bodyPr/>
                    <a:lstStyle/>
                    <a:p>
                      <a:r>
                        <a:rPr lang="en-IN" sz="1400" b="1" dirty="0" smtClean="0"/>
                        <a:t>66.7</a:t>
                      </a:r>
                      <a:endParaRPr lang="en-IN" sz="1400" b="1" dirty="0"/>
                    </a:p>
                  </a:txBody>
                  <a:tcPr/>
                </a:tc>
              </a:tr>
              <a:tr h="610769">
                <a:tc>
                  <a:txBody>
                    <a:bodyPr/>
                    <a:lstStyle/>
                    <a:p>
                      <a:r>
                        <a:rPr lang="en-IN" sz="1400" b="1" dirty="0" smtClean="0"/>
                        <a:t>8</a:t>
                      </a:r>
                      <a:endParaRPr lang="en-IN" sz="1400" b="1" dirty="0"/>
                    </a:p>
                  </a:txBody>
                  <a:tcPr/>
                </a:tc>
                <a:tc>
                  <a:txBody>
                    <a:bodyPr/>
                    <a:lstStyle/>
                    <a:p>
                      <a:r>
                        <a:rPr lang="en-IN" sz="1400" b="1" dirty="0" smtClean="0"/>
                        <a:t>Service delivery and Record keeping &amp; Reporting</a:t>
                      </a:r>
                      <a:endParaRPr lang="en-IN" sz="1400" b="1" dirty="0"/>
                    </a:p>
                  </a:txBody>
                  <a:tcPr/>
                </a:tc>
                <a:tc>
                  <a:txBody>
                    <a:bodyPr/>
                    <a:lstStyle/>
                    <a:p>
                      <a:r>
                        <a:rPr lang="en-IN" sz="1400" b="1" dirty="0" smtClean="0"/>
                        <a:t>50</a:t>
                      </a:r>
                      <a:endParaRPr lang="en-IN" sz="1400" b="1" dirty="0"/>
                    </a:p>
                  </a:txBody>
                  <a:tcPr/>
                </a:tc>
              </a:tr>
              <a:tr h="610769">
                <a:tc>
                  <a:txBody>
                    <a:bodyPr/>
                    <a:lstStyle/>
                    <a:p>
                      <a:r>
                        <a:rPr lang="en-IN" sz="1400" b="1" dirty="0" smtClean="0"/>
                        <a:t>9</a:t>
                      </a:r>
                      <a:endParaRPr lang="en-IN" sz="1400" b="1" dirty="0"/>
                    </a:p>
                  </a:txBody>
                  <a:tcPr/>
                </a:tc>
                <a:tc>
                  <a:txBody>
                    <a:bodyPr/>
                    <a:lstStyle/>
                    <a:p>
                      <a:r>
                        <a:rPr lang="en-IN" sz="1400" b="1" dirty="0" smtClean="0"/>
                        <a:t>Supplies &amp; Misc. Items for Labour Room</a:t>
                      </a:r>
                      <a:endParaRPr lang="en-IN" sz="1400" b="1" dirty="0"/>
                    </a:p>
                  </a:txBody>
                  <a:tcPr/>
                </a:tc>
                <a:tc>
                  <a:txBody>
                    <a:bodyPr/>
                    <a:lstStyle/>
                    <a:p>
                      <a:r>
                        <a:rPr lang="en-IN" sz="1400" b="1" dirty="0" smtClean="0"/>
                        <a:t>54.1</a:t>
                      </a:r>
                      <a:endParaRPr lang="en-IN" sz="1400" b="1" dirty="0"/>
                    </a:p>
                  </a:txBody>
                  <a:tcPr/>
                </a:tc>
              </a:tr>
              <a:tr h="349064">
                <a:tc>
                  <a:txBody>
                    <a:bodyPr/>
                    <a:lstStyle/>
                    <a:p>
                      <a:r>
                        <a:rPr lang="en-IN" sz="1400" b="1" dirty="0" smtClean="0"/>
                        <a:t>10</a:t>
                      </a:r>
                      <a:endParaRPr lang="en-IN" sz="1400" b="1" dirty="0"/>
                    </a:p>
                  </a:txBody>
                  <a:tcPr/>
                </a:tc>
                <a:tc>
                  <a:txBody>
                    <a:bodyPr/>
                    <a:lstStyle/>
                    <a:p>
                      <a:r>
                        <a:rPr lang="en-IN" sz="1400" b="1" dirty="0" smtClean="0"/>
                        <a:t>Supplies &amp; Misc. Items for NBCC</a:t>
                      </a:r>
                      <a:endParaRPr lang="en-IN" sz="1400" b="1" dirty="0"/>
                    </a:p>
                  </a:txBody>
                  <a:tcPr/>
                </a:tc>
                <a:tc>
                  <a:txBody>
                    <a:bodyPr/>
                    <a:lstStyle/>
                    <a:p>
                      <a:r>
                        <a:rPr lang="en-IN" sz="1400" b="1" dirty="0" smtClean="0"/>
                        <a:t>100</a:t>
                      </a:r>
                      <a:endParaRPr lang="en-IN" sz="1400" b="1" dirty="0"/>
                    </a:p>
                  </a:txBody>
                  <a:tcPr/>
                </a:tc>
              </a:tr>
            </a:tbl>
          </a:graphicData>
        </a:graphic>
      </p:graphicFrame>
      <p:sp>
        <p:nvSpPr>
          <p:cNvPr id="10" name="Rectangle 9"/>
          <p:cNvSpPr/>
          <p:nvPr/>
        </p:nvSpPr>
        <p:spPr>
          <a:xfrm>
            <a:off x="609600" y="1752600"/>
            <a:ext cx="6096000" cy="523220"/>
          </a:xfrm>
          <a:prstGeom prst="rect">
            <a:avLst/>
          </a:prstGeom>
          <a:noFill/>
        </p:spPr>
        <p:txBody>
          <a:bodyPr wrap="square" lIns="91440" tIns="45720" rIns="91440" bIns="45720">
            <a:spAutoFit/>
          </a:bodyPr>
          <a:lstStyle/>
          <a:p>
            <a:pPr algn="ctr"/>
            <a:r>
              <a:rPr lang="en-IN" sz="2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Section </a:t>
            </a:r>
            <a:r>
              <a:rPr lang="en-IN" sz="28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wise  Score</a:t>
            </a:r>
            <a:endParaRPr lang="en-IN" sz="28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11" name="Rectangle 10"/>
          <p:cNvSpPr/>
          <p:nvPr/>
        </p:nvSpPr>
        <p:spPr>
          <a:xfrm>
            <a:off x="957741" y="457200"/>
            <a:ext cx="5671659" cy="584775"/>
          </a:xfrm>
          <a:prstGeom prst="rect">
            <a:avLst/>
          </a:prstGeom>
          <a:noFill/>
        </p:spPr>
        <p:txBody>
          <a:bodyPr wrap="square" lIns="91440" tIns="45720" rIns="91440" bIns="45720">
            <a:spAutoFit/>
          </a:bodyPr>
          <a:lstStyle/>
          <a:p>
            <a:pPr algn="ctr"/>
            <a:r>
              <a:rPr lang="en-IN" sz="3200" b="1" cap="none" spc="0"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Labour</a:t>
            </a:r>
            <a:r>
              <a:rPr lang="en-IN" sz="3200" b="1" cap="none" spc="0" baseline="0"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 Room</a:t>
            </a:r>
            <a:r>
              <a:rPr lang="en-IN" sz="3200" b="1" cap="none" spc="0"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 </a:t>
            </a:r>
            <a:r>
              <a:rPr lang="en-IN" sz="3200" b="1" cap="none" spc="0" baseline="0"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Score Card</a:t>
            </a:r>
            <a:endParaRPr lang="en-IN" sz="3200" b="1" cap="none" spc="0" dirty="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600200"/>
          <a:ext cx="8229600" cy="4343400"/>
        </p:xfrm>
        <a:graphic>
          <a:graphicData uri="http://schemas.openxmlformats.org/drawingml/2006/table">
            <a:tbl>
              <a:tblPr firstRow="1" bandRow="1">
                <a:tableStyleId>{5C22544A-7EE6-4342-B048-85BDC9FD1C3A}</a:tableStyleId>
              </a:tblPr>
              <a:tblGrid>
                <a:gridCol w="8229600"/>
              </a:tblGrid>
              <a:tr h="4343400">
                <a:tc>
                  <a:txBody>
                    <a:bodyPr/>
                    <a:lstStyle/>
                    <a:p>
                      <a:endParaRPr lang="en-IN" dirty="0"/>
                    </a:p>
                  </a:txBody>
                  <a:tcPr/>
                </a:tc>
              </a:tr>
            </a:tbl>
          </a:graphicData>
        </a:graphic>
      </p:graphicFrame>
      <p:graphicFrame>
        <p:nvGraphicFramePr>
          <p:cNvPr id="6" name="Table 5"/>
          <p:cNvGraphicFramePr>
            <a:graphicFrameLocks noGrp="1"/>
          </p:cNvGraphicFramePr>
          <p:nvPr/>
        </p:nvGraphicFramePr>
        <p:xfrm>
          <a:off x="0" y="332656"/>
          <a:ext cx="9144000" cy="792088"/>
        </p:xfrm>
        <a:graphic>
          <a:graphicData uri="http://schemas.openxmlformats.org/drawingml/2006/table">
            <a:tbl>
              <a:tblPr/>
              <a:tblGrid>
                <a:gridCol w="9144000"/>
              </a:tblGrid>
              <a:tr h="792088">
                <a:tc>
                  <a:txBody>
                    <a:bodyPr/>
                    <a:lstStyle/>
                    <a:p>
                      <a:r>
                        <a:rPr lang="en-IN" sz="3600" baseline="0" dirty="0" smtClean="0"/>
                        <a:t> </a:t>
                      </a:r>
                      <a:endParaRPr lang="en-IN" sz="1800"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0070C0"/>
                    </a:solidFill>
                  </a:tcPr>
                </a:tc>
              </a:tr>
            </a:tbl>
          </a:graphicData>
        </a:graphic>
      </p:graphicFrame>
      <p:graphicFrame>
        <p:nvGraphicFramePr>
          <p:cNvPr id="7" name="Table 6"/>
          <p:cNvGraphicFramePr>
            <a:graphicFrameLocks noGrp="1"/>
          </p:cNvGraphicFramePr>
          <p:nvPr/>
        </p:nvGraphicFramePr>
        <p:xfrm>
          <a:off x="0" y="1052736"/>
          <a:ext cx="9144000" cy="396240"/>
        </p:xfrm>
        <a:graphic>
          <a:graphicData uri="http://schemas.openxmlformats.org/drawingml/2006/table">
            <a:tbl>
              <a:tblPr>
                <a:tableStyleId>{69C7853C-536D-4A76-A0AE-DD22124D55A5}</a:tableStyleId>
              </a:tblPr>
              <a:tblGrid>
                <a:gridCol w="4572000"/>
                <a:gridCol w="4572000"/>
              </a:tblGrid>
              <a:tr h="288031">
                <a:tc>
                  <a:txBody>
                    <a:bodyPr/>
                    <a:lstStyle/>
                    <a:p>
                      <a:r>
                        <a:rPr lang="en-IN" sz="2000" b="1" dirty="0" smtClean="0"/>
                        <a:t>Labour</a:t>
                      </a:r>
                      <a:r>
                        <a:rPr lang="en-IN" sz="2000" b="1" baseline="0" dirty="0" smtClean="0"/>
                        <a:t> Room Score</a:t>
                      </a:r>
                      <a:endParaRPr lang="en-IN" sz="2000" b="1" dirty="0"/>
                    </a:p>
                  </a:txBody>
                  <a:tcPr/>
                </a:tc>
                <a:tc>
                  <a:txBody>
                    <a:bodyPr/>
                    <a:lstStyle/>
                    <a:p>
                      <a:pPr algn="l"/>
                      <a:r>
                        <a:rPr lang="en-IN" sz="2000" b="1" dirty="0" smtClean="0"/>
                        <a:t>66.5%(</a:t>
                      </a:r>
                      <a:r>
                        <a:rPr lang="en-IN" sz="2000" b="1" dirty="0" err="1" smtClean="0"/>
                        <a:t>Kamalpur</a:t>
                      </a:r>
                      <a:r>
                        <a:rPr lang="en-IN" sz="2000" b="1" dirty="0" smtClean="0"/>
                        <a:t> BPHC/CHC/FRU)</a:t>
                      </a:r>
                      <a:endParaRPr lang="en-IN" sz="2000" b="1" dirty="0"/>
                    </a:p>
                  </a:txBody>
                  <a:tcPr/>
                </a:tc>
              </a:tr>
            </a:tbl>
          </a:graphicData>
        </a:graphic>
      </p:graphicFrame>
      <p:graphicFrame>
        <p:nvGraphicFramePr>
          <p:cNvPr id="8" name="Table 7"/>
          <p:cNvGraphicFramePr>
            <a:graphicFrameLocks noGrp="1"/>
          </p:cNvGraphicFramePr>
          <p:nvPr/>
        </p:nvGraphicFramePr>
        <p:xfrm>
          <a:off x="0" y="1988839"/>
          <a:ext cx="9144000" cy="5184576"/>
        </p:xfrm>
        <a:graphic>
          <a:graphicData uri="http://schemas.openxmlformats.org/drawingml/2006/table">
            <a:tbl>
              <a:tblPr>
                <a:tableStyleId>{3C2FFA5D-87B4-456A-9821-1D502468CF0F}</a:tableStyleId>
              </a:tblPr>
              <a:tblGrid>
                <a:gridCol w="1538243"/>
                <a:gridCol w="4467705"/>
                <a:gridCol w="3138052"/>
              </a:tblGrid>
              <a:tr h="380509">
                <a:tc>
                  <a:txBody>
                    <a:bodyPr/>
                    <a:lstStyle/>
                    <a:p>
                      <a:r>
                        <a:rPr lang="en-IN" b="1" dirty="0" smtClean="0"/>
                        <a:t>1</a:t>
                      </a:r>
                      <a:endParaRPr lang="en-IN" b="1" dirty="0"/>
                    </a:p>
                  </a:txBody>
                  <a:tcPr/>
                </a:tc>
                <a:tc>
                  <a:txBody>
                    <a:bodyPr/>
                    <a:lstStyle/>
                    <a:p>
                      <a:r>
                        <a:rPr lang="en-IN" b="1" dirty="0" smtClean="0"/>
                        <a:t>Infrastructure</a:t>
                      </a:r>
                      <a:r>
                        <a:rPr lang="en-IN" b="1" baseline="0" dirty="0" smtClean="0"/>
                        <a:t> in Labour Room</a:t>
                      </a:r>
                      <a:endParaRPr lang="en-IN" b="1" dirty="0"/>
                    </a:p>
                  </a:txBody>
                  <a:tcPr/>
                </a:tc>
                <a:tc>
                  <a:txBody>
                    <a:bodyPr/>
                    <a:lstStyle/>
                    <a:p>
                      <a:r>
                        <a:rPr lang="en-IN" b="1" dirty="0" smtClean="0"/>
                        <a:t>75</a:t>
                      </a:r>
                      <a:endParaRPr lang="en-IN" b="1" dirty="0"/>
                    </a:p>
                  </a:txBody>
                  <a:tcPr/>
                </a:tc>
              </a:tr>
              <a:tr h="380509">
                <a:tc>
                  <a:txBody>
                    <a:bodyPr/>
                    <a:lstStyle/>
                    <a:p>
                      <a:r>
                        <a:rPr lang="en-IN" b="1" dirty="0" smtClean="0"/>
                        <a:t>2</a:t>
                      </a:r>
                      <a:endParaRPr lang="en-IN" b="1" dirty="0"/>
                    </a:p>
                  </a:txBody>
                  <a:tcPr/>
                </a:tc>
                <a:tc>
                  <a:txBody>
                    <a:bodyPr/>
                    <a:lstStyle/>
                    <a:p>
                      <a:r>
                        <a:rPr lang="en-IN" b="1" dirty="0" smtClean="0"/>
                        <a:t>Human resource </a:t>
                      </a:r>
                      <a:endParaRPr lang="en-IN" b="1" dirty="0"/>
                    </a:p>
                  </a:txBody>
                  <a:tcPr/>
                </a:tc>
                <a:tc>
                  <a:txBody>
                    <a:bodyPr/>
                    <a:lstStyle/>
                    <a:p>
                      <a:r>
                        <a:rPr lang="en-IN" b="1" dirty="0" smtClean="0"/>
                        <a:t>60</a:t>
                      </a:r>
                      <a:endParaRPr lang="en-IN" b="1" dirty="0"/>
                    </a:p>
                  </a:txBody>
                  <a:tcPr/>
                </a:tc>
              </a:tr>
              <a:tr h="380509">
                <a:tc>
                  <a:txBody>
                    <a:bodyPr/>
                    <a:lstStyle/>
                    <a:p>
                      <a:r>
                        <a:rPr lang="en-IN" b="1" dirty="0" smtClean="0"/>
                        <a:t>3</a:t>
                      </a:r>
                      <a:endParaRPr lang="en-IN" b="1" dirty="0"/>
                    </a:p>
                  </a:txBody>
                  <a:tcPr/>
                </a:tc>
                <a:tc>
                  <a:txBody>
                    <a:bodyPr/>
                    <a:lstStyle/>
                    <a:p>
                      <a:r>
                        <a:rPr lang="en-IN" b="1" dirty="0" smtClean="0"/>
                        <a:t>Training status</a:t>
                      </a:r>
                      <a:endParaRPr lang="en-IN" b="1" dirty="0"/>
                    </a:p>
                  </a:txBody>
                  <a:tcPr/>
                </a:tc>
                <a:tc>
                  <a:txBody>
                    <a:bodyPr/>
                    <a:lstStyle/>
                    <a:p>
                      <a:r>
                        <a:rPr lang="en-IN" b="1" dirty="0" smtClean="0"/>
                        <a:t>40</a:t>
                      </a:r>
                      <a:endParaRPr lang="en-IN" b="1" dirty="0"/>
                    </a:p>
                  </a:txBody>
                  <a:tcPr/>
                </a:tc>
              </a:tr>
              <a:tr h="644493">
                <a:tc>
                  <a:txBody>
                    <a:bodyPr/>
                    <a:lstStyle/>
                    <a:p>
                      <a:r>
                        <a:rPr lang="en-IN" b="1" dirty="0" smtClean="0"/>
                        <a:t>4</a:t>
                      </a:r>
                      <a:endParaRPr lang="en-IN" b="1" dirty="0"/>
                    </a:p>
                  </a:txBody>
                  <a:tcPr/>
                </a:tc>
                <a:tc>
                  <a:txBody>
                    <a:bodyPr/>
                    <a:lstStyle/>
                    <a:p>
                      <a:r>
                        <a:rPr lang="en-IN" b="1" dirty="0" smtClean="0"/>
                        <a:t>Equipment available in</a:t>
                      </a:r>
                      <a:r>
                        <a:rPr lang="en-IN" b="1" baseline="0" dirty="0" smtClean="0"/>
                        <a:t> Labour Room</a:t>
                      </a:r>
                      <a:endParaRPr lang="en-IN" b="1" dirty="0"/>
                    </a:p>
                  </a:txBody>
                  <a:tcPr/>
                </a:tc>
                <a:tc>
                  <a:txBody>
                    <a:bodyPr/>
                    <a:lstStyle/>
                    <a:p>
                      <a:r>
                        <a:rPr lang="en-IN" b="1" dirty="0" smtClean="0"/>
                        <a:t>61.8</a:t>
                      </a:r>
                      <a:endParaRPr lang="en-IN" b="1" dirty="0"/>
                    </a:p>
                  </a:txBody>
                  <a:tcPr/>
                </a:tc>
              </a:tr>
              <a:tr h="380509">
                <a:tc>
                  <a:txBody>
                    <a:bodyPr/>
                    <a:lstStyle/>
                    <a:p>
                      <a:r>
                        <a:rPr lang="en-IN" b="1" dirty="0" smtClean="0"/>
                        <a:t>5</a:t>
                      </a:r>
                      <a:endParaRPr lang="en-IN" b="1" dirty="0"/>
                    </a:p>
                  </a:txBody>
                  <a:tcPr/>
                </a:tc>
                <a:tc>
                  <a:txBody>
                    <a:bodyPr/>
                    <a:lstStyle/>
                    <a:p>
                      <a:r>
                        <a:rPr lang="en-IN" b="1" dirty="0" smtClean="0"/>
                        <a:t>Equipment available in NBCC</a:t>
                      </a:r>
                      <a:endParaRPr lang="en-IN" b="1" dirty="0"/>
                    </a:p>
                  </a:txBody>
                  <a:tcPr/>
                </a:tc>
                <a:tc>
                  <a:txBody>
                    <a:bodyPr/>
                    <a:lstStyle/>
                    <a:p>
                      <a:r>
                        <a:rPr lang="en-IN" b="1" dirty="0" smtClean="0"/>
                        <a:t>43.8</a:t>
                      </a:r>
                      <a:endParaRPr lang="en-IN" b="1" dirty="0"/>
                    </a:p>
                  </a:txBody>
                  <a:tcPr/>
                </a:tc>
              </a:tr>
              <a:tr h="639859">
                <a:tc>
                  <a:txBody>
                    <a:bodyPr/>
                    <a:lstStyle/>
                    <a:p>
                      <a:r>
                        <a:rPr lang="en-IN" b="1" dirty="0" smtClean="0"/>
                        <a:t>6</a:t>
                      </a:r>
                      <a:endParaRPr lang="en-IN" b="1" dirty="0"/>
                    </a:p>
                  </a:txBody>
                  <a:tcPr/>
                </a:tc>
                <a:tc>
                  <a:txBody>
                    <a:bodyPr/>
                    <a:lstStyle/>
                    <a:p>
                      <a:r>
                        <a:rPr lang="en-IN" b="1" dirty="0" smtClean="0"/>
                        <a:t>Equipment available in delivery tray</a:t>
                      </a:r>
                      <a:endParaRPr lang="en-IN" b="1" dirty="0"/>
                    </a:p>
                  </a:txBody>
                  <a:tcPr/>
                </a:tc>
                <a:tc>
                  <a:txBody>
                    <a:bodyPr/>
                    <a:lstStyle/>
                    <a:p>
                      <a:r>
                        <a:rPr lang="en-IN" b="1" dirty="0" smtClean="0"/>
                        <a:t>76.5</a:t>
                      </a:r>
                      <a:endParaRPr lang="en-IN" b="1" dirty="0"/>
                    </a:p>
                  </a:txBody>
                  <a:tcPr/>
                </a:tc>
              </a:tr>
              <a:tr h="665893">
                <a:tc>
                  <a:txBody>
                    <a:bodyPr/>
                    <a:lstStyle/>
                    <a:p>
                      <a:r>
                        <a:rPr lang="en-IN" b="1" dirty="0" smtClean="0"/>
                        <a:t>7</a:t>
                      </a:r>
                      <a:endParaRPr lang="en-IN" b="1" dirty="0"/>
                    </a:p>
                  </a:txBody>
                  <a:tcPr/>
                </a:tc>
                <a:tc>
                  <a:txBody>
                    <a:bodyPr/>
                    <a:lstStyle/>
                    <a:p>
                      <a:r>
                        <a:rPr lang="en-IN" b="1" dirty="0" smtClean="0"/>
                        <a:t> Availability of</a:t>
                      </a:r>
                      <a:r>
                        <a:rPr lang="en-IN" b="1" baseline="0" dirty="0" smtClean="0"/>
                        <a:t> drugs </a:t>
                      </a:r>
                      <a:r>
                        <a:rPr lang="en-IN" b="1" dirty="0" smtClean="0"/>
                        <a:t>and Surgical items</a:t>
                      </a:r>
                      <a:endParaRPr lang="en-IN" b="1" dirty="0"/>
                    </a:p>
                  </a:txBody>
                  <a:tcPr/>
                </a:tc>
                <a:tc>
                  <a:txBody>
                    <a:bodyPr/>
                    <a:lstStyle/>
                    <a:p>
                      <a:r>
                        <a:rPr lang="en-IN" b="1" dirty="0" smtClean="0"/>
                        <a:t>76.2</a:t>
                      </a:r>
                      <a:endParaRPr lang="en-IN" b="1" dirty="0"/>
                    </a:p>
                  </a:txBody>
                  <a:tcPr/>
                </a:tc>
              </a:tr>
              <a:tr h="665893">
                <a:tc>
                  <a:txBody>
                    <a:bodyPr/>
                    <a:lstStyle/>
                    <a:p>
                      <a:r>
                        <a:rPr lang="en-IN" b="1" dirty="0" smtClean="0"/>
                        <a:t>8</a:t>
                      </a:r>
                      <a:endParaRPr lang="en-IN" b="1" dirty="0"/>
                    </a:p>
                  </a:txBody>
                  <a:tcPr/>
                </a:tc>
                <a:tc>
                  <a:txBody>
                    <a:bodyPr/>
                    <a:lstStyle/>
                    <a:p>
                      <a:r>
                        <a:rPr lang="en-IN" b="1" dirty="0" smtClean="0"/>
                        <a:t>Service delivery and Record keeping &amp; Reporting</a:t>
                      </a:r>
                      <a:endParaRPr lang="en-IN" b="1" dirty="0"/>
                    </a:p>
                  </a:txBody>
                  <a:tcPr/>
                </a:tc>
                <a:tc>
                  <a:txBody>
                    <a:bodyPr/>
                    <a:lstStyle/>
                    <a:p>
                      <a:r>
                        <a:rPr lang="en-IN" b="1" dirty="0" smtClean="0"/>
                        <a:t>47.2</a:t>
                      </a:r>
                      <a:endParaRPr lang="en-IN" b="1" dirty="0"/>
                    </a:p>
                  </a:txBody>
                  <a:tcPr/>
                </a:tc>
              </a:tr>
              <a:tr h="665893">
                <a:tc>
                  <a:txBody>
                    <a:bodyPr/>
                    <a:lstStyle/>
                    <a:p>
                      <a:r>
                        <a:rPr lang="en-IN" b="1" dirty="0" smtClean="0"/>
                        <a:t>9</a:t>
                      </a:r>
                      <a:endParaRPr lang="en-IN" b="1" dirty="0"/>
                    </a:p>
                  </a:txBody>
                  <a:tcPr/>
                </a:tc>
                <a:tc>
                  <a:txBody>
                    <a:bodyPr/>
                    <a:lstStyle/>
                    <a:p>
                      <a:r>
                        <a:rPr lang="en-IN" b="1" dirty="0" smtClean="0"/>
                        <a:t>Supplies &amp; Misc. Items for Labour Room</a:t>
                      </a:r>
                      <a:endParaRPr lang="en-IN" b="1" dirty="0"/>
                    </a:p>
                  </a:txBody>
                  <a:tcPr/>
                </a:tc>
                <a:tc>
                  <a:txBody>
                    <a:bodyPr/>
                    <a:lstStyle/>
                    <a:p>
                      <a:r>
                        <a:rPr lang="en-IN" b="1" dirty="0" smtClean="0"/>
                        <a:t>54.2</a:t>
                      </a:r>
                      <a:endParaRPr lang="en-IN" b="1" dirty="0"/>
                    </a:p>
                  </a:txBody>
                  <a:tcPr/>
                </a:tc>
              </a:tr>
              <a:tr h="380509">
                <a:tc>
                  <a:txBody>
                    <a:bodyPr/>
                    <a:lstStyle/>
                    <a:p>
                      <a:r>
                        <a:rPr lang="en-IN" b="1" dirty="0" smtClean="0"/>
                        <a:t>10</a:t>
                      </a:r>
                      <a:endParaRPr lang="en-IN" b="1" dirty="0"/>
                    </a:p>
                  </a:txBody>
                  <a:tcPr/>
                </a:tc>
                <a:tc>
                  <a:txBody>
                    <a:bodyPr/>
                    <a:lstStyle/>
                    <a:p>
                      <a:r>
                        <a:rPr lang="en-IN" b="1" dirty="0" smtClean="0"/>
                        <a:t>Supplies &amp; Misc. Items for NBCC</a:t>
                      </a:r>
                      <a:endParaRPr lang="en-IN" b="1" dirty="0"/>
                    </a:p>
                  </a:txBody>
                  <a:tcPr/>
                </a:tc>
                <a:tc>
                  <a:txBody>
                    <a:bodyPr/>
                    <a:lstStyle/>
                    <a:p>
                      <a:r>
                        <a:rPr lang="en-IN" b="1" dirty="0" smtClean="0"/>
                        <a:t>87.5</a:t>
                      </a:r>
                      <a:endParaRPr lang="en-IN" b="1" dirty="0"/>
                    </a:p>
                  </a:txBody>
                  <a:tcPr/>
                </a:tc>
              </a:tr>
            </a:tbl>
          </a:graphicData>
        </a:graphic>
      </p:graphicFrame>
      <p:sp>
        <p:nvSpPr>
          <p:cNvPr id="10" name="Rectangle 9"/>
          <p:cNvSpPr/>
          <p:nvPr/>
        </p:nvSpPr>
        <p:spPr>
          <a:xfrm>
            <a:off x="251520" y="1556792"/>
            <a:ext cx="6696744" cy="523220"/>
          </a:xfrm>
          <a:prstGeom prst="rect">
            <a:avLst/>
          </a:prstGeom>
          <a:noFill/>
        </p:spPr>
        <p:txBody>
          <a:bodyPr wrap="square" lIns="91440" tIns="45720" rIns="91440" bIns="45720">
            <a:spAutoFit/>
          </a:bodyPr>
          <a:lstStyle/>
          <a:p>
            <a:pPr algn="ctr"/>
            <a:r>
              <a:rPr lang="en-IN" sz="2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Section </a:t>
            </a:r>
            <a:r>
              <a:rPr lang="en-IN" sz="28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wise  Score</a:t>
            </a:r>
            <a:endParaRPr lang="en-IN" sz="28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11" name="Rectangle 10"/>
          <p:cNvSpPr/>
          <p:nvPr/>
        </p:nvSpPr>
        <p:spPr>
          <a:xfrm>
            <a:off x="957741" y="457200"/>
            <a:ext cx="5671659" cy="646331"/>
          </a:xfrm>
          <a:prstGeom prst="rect">
            <a:avLst/>
          </a:prstGeom>
          <a:noFill/>
        </p:spPr>
        <p:txBody>
          <a:bodyPr wrap="square" lIns="91440" tIns="45720" rIns="91440" bIns="45720">
            <a:spAutoFit/>
          </a:bodyPr>
          <a:lstStyle/>
          <a:p>
            <a:pPr algn="ctr"/>
            <a:r>
              <a:rPr lang="en-IN" sz="3600" b="1" cap="none" spc="0"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Labour</a:t>
            </a:r>
            <a:r>
              <a:rPr lang="en-IN" sz="3600" b="1" cap="none" spc="0" baseline="0"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 Room</a:t>
            </a:r>
            <a:r>
              <a:rPr lang="en-IN" sz="3600" b="1" cap="none" spc="0"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 </a:t>
            </a:r>
            <a:r>
              <a:rPr lang="en-IN" sz="3600" b="1" cap="none" spc="0" baseline="0"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Score Card</a:t>
            </a:r>
            <a:endParaRPr lang="en-IN" sz="3600" b="1" cap="none" spc="0" dirty="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600200"/>
          <a:ext cx="8229600" cy="4343400"/>
        </p:xfrm>
        <a:graphic>
          <a:graphicData uri="http://schemas.openxmlformats.org/drawingml/2006/table">
            <a:tbl>
              <a:tblPr firstRow="1" bandRow="1">
                <a:tableStyleId>{5C22544A-7EE6-4342-B048-85BDC9FD1C3A}</a:tableStyleId>
              </a:tblPr>
              <a:tblGrid>
                <a:gridCol w="8229600"/>
              </a:tblGrid>
              <a:tr h="4343400">
                <a:tc>
                  <a:txBody>
                    <a:bodyPr/>
                    <a:lstStyle/>
                    <a:p>
                      <a:endParaRPr lang="en-IN" dirty="0"/>
                    </a:p>
                  </a:txBody>
                  <a:tcPr/>
                </a:tc>
              </a:tr>
            </a:tbl>
          </a:graphicData>
        </a:graphic>
      </p:graphicFrame>
      <p:graphicFrame>
        <p:nvGraphicFramePr>
          <p:cNvPr id="6" name="Table 5"/>
          <p:cNvGraphicFramePr>
            <a:graphicFrameLocks noGrp="1"/>
          </p:cNvGraphicFramePr>
          <p:nvPr/>
        </p:nvGraphicFramePr>
        <p:xfrm>
          <a:off x="395537" y="1"/>
          <a:ext cx="8291264" cy="1600200"/>
        </p:xfrm>
        <a:graphic>
          <a:graphicData uri="http://schemas.openxmlformats.org/drawingml/2006/table">
            <a:tbl>
              <a:tblPr/>
              <a:tblGrid>
                <a:gridCol w="8291264"/>
              </a:tblGrid>
              <a:tr h="1600200">
                <a:tc>
                  <a:txBody>
                    <a:bodyPr/>
                    <a:lstStyle/>
                    <a:p>
                      <a:r>
                        <a:rPr lang="en-IN" sz="3600" baseline="0" dirty="0" smtClean="0"/>
                        <a:t> </a:t>
                      </a:r>
                      <a:endParaRPr lang="en-IN" sz="1800"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0070C0"/>
                    </a:solidFill>
                  </a:tcPr>
                </a:tc>
              </a:tr>
            </a:tbl>
          </a:graphicData>
        </a:graphic>
      </p:graphicFrame>
      <p:graphicFrame>
        <p:nvGraphicFramePr>
          <p:cNvPr id="7" name="Table 6"/>
          <p:cNvGraphicFramePr>
            <a:graphicFrameLocks noGrp="1"/>
          </p:cNvGraphicFramePr>
          <p:nvPr/>
        </p:nvGraphicFramePr>
        <p:xfrm>
          <a:off x="0" y="620689"/>
          <a:ext cx="9144000" cy="720080"/>
        </p:xfrm>
        <a:graphic>
          <a:graphicData uri="http://schemas.openxmlformats.org/drawingml/2006/table">
            <a:tbl>
              <a:tblPr>
                <a:tableStyleId>{69C7853C-536D-4A76-A0AE-DD22124D55A5}</a:tableStyleId>
              </a:tblPr>
              <a:tblGrid>
                <a:gridCol w="4234436"/>
                <a:gridCol w="4909564"/>
              </a:tblGrid>
              <a:tr h="720080">
                <a:tc>
                  <a:txBody>
                    <a:bodyPr/>
                    <a:lstStyle/>
                    <a:p>
                      <a:r>
                        <a:rPr lang="en-IN" sz="2800" b="1" dirty="0" smtClean="0"/>
                        <a:t>Labour</a:t>
                      </a:r>
                      <a:r>
                        <a:rPr lang="en-IN" sz="2800" b="1" baseline="0" dirty="0" smtClean="0"/>
                        <a:t> Room Score</a:t>
                      </a:r>
                      <a:endParaRPr lang="en-IN" sz="2800" b="1" dirty="0"/>
                    </a:p>
                  </a:txBody>
                  <a:tcPr/>
                </a:tc>
                <a:tc>
                  <a:txBody>
                    <a:bodyPr/>
                    <a:lstStyle/>
                    <a:p>
                      <a:pPr algn="l"/>
                      <a:r>
                        <a:rPr lang="en-IN" sz="3200" b="1" dirty="0" smtClean="0"/>
                        <a:t>76.7%</a:t>
                      </a:r>
                      <a:r>
                        <a:rPr lang="en-IN" sz="1400" b="1" dirty="0" smtClean="0"/>
                        <a:t>(</a:t>
                      </a:r>
                      <a:r>
                        <a:rPr lang="en-IN" sz="1400" b="1" dirty="0" err="1" smtClean="0"/>
                        <a:t>Sualkuchi</a:t>
                      </a:r>
                      <a:r>
                        <a:rPr lang="en-IN" sz="1400" b="1" dirty="0" smtClean="0"/>
                        <a:t> BPHC/FRU/CHC)</a:t>
                      </a:r>
                      <a:endParaRPr lang="en-IN" sz="1400" b="1" dirty="0"/>
                    </a:p>
                  </a:txBody>
                  <a:tcPr/>
                </a:tc>
              </a:tr>
            </a:tbl>
          </a:graphicData>
        </a:graphic>
      </p:graphicFrame>
      <p:graphicFrame>
        <p:nvGraphicFramePr>
          <p:cNvPr id="8" name="Table 7"/>
          <p:cNvGraphicFramePr>
            <a:graphicFrameLocks noGrp="1"/>
          </p:cNvGraphicFramePr>
          <p:nvPr/>
        </p:nvGraphicFramePr>
        <p:xfrm>
          <a:off x="1" y="1932008"/>
          <a:ext cx="9143999" cy="4925992"/>
        </p:xfrm>
        <a:graphic>
          <a:graphicData uri="http://schemas.openxmlformats.org/drawingml/2006/table">
            <a:tbl>
              <a:tblPr>
                <a:tableStyleId>{3C2FFA5D-87B4-456A-9821-1D502468CF0F}</a:tableStyleId>
              </a:tblPr>
              <a:tblGrid>
                <a:gridCol w="1538243"/>
                <a:gridCol w="4467705"/>
                <a:gridCol w="3138051"/>
              </a:tblGrid>
              <a:tr h="355024">
                <a:tc>
                  <a:txBody>
                    <a:bodyPr/>
                    <a:lstStyle/>
                    <a:p>
                      <a:r>
                        <a:rPr lang="en-IN" b="1" dirty="0" smtClean="0"/>
                        <a:t>1</a:t>
                      </a:r>
                      <a:endParaRPr lang="en-IN" b="1" dirty="0"/>
                    </a:p>
                  </a:txBody>
                  <a:tcPr/>
                </a:tc>
                <a:tc>
                  <a:txBody>
                    <a:bodyPr/>
                    <a:lstStyle/>
                    <a:p>
                      <a:r>
                        <a:rPr lang="en-IN" b="1" dirty="0" smtClean="0"/>
                        <a:t>Infrastructure</a:t>
                      </a:r>
                      <a:r>
                        <a:rPr lang="en-IN" b="1" baseline="0" dirty="0" smtClean="0"/>
                        <a:t> in Labour Room</a:t>
                      </a:r>
                      <a:endParaRPr lang="en-IN" b="1" dirty="0"/>
                    </a:p>
                  </a:txBody>
                  <a:tcPr/>
                </a:tc>
                <a:tc>
                  <a:txBody>
                    <a:bodyPr/>
                    <a:lstStyle/>
                    <a:p>
                      <a:r>
                        <a:rPr lang="en-IN" b="1" dirty="0" smtClean="0"/>
                        <a:t>76.9</a:t>
                      </a:r>
                      <a:endParaRPr lang="en-IN" b="1" dirty="0"/>
                    </a:p>
                  </a:txBody>
                  <a:tcPr/>
                </a:tc>
              </a:tr>
              <a:tr h="355024">
                <a:tc>
                  <a:txBody>
                    <a:bodyPr/>
                    <a:lstStyle/>
                    <a:p>
                      <a:r>
                        <a:rPr lang="en-IN" b="1" dirty="0" smtClean="0"/>
                        <a:t>2</a:t>
                      </a:r>
                      <a:endParaRPr lang="en-IN" b="1" dirty="0"/>
                    </a:p>
                  </a:txBody>
                  <a:tcPr/>
                </a:tc>
                <a:tc>
                  <a:txBody>
                    <a:bodyPr/>
                    <a:lstStyle/>
                    <a:p>
                      <a:r>
                        <a:rPr lang="en-IN" b="1" dirty="0" smtClean="0"/>
                        <a:t>Human resource </a:t>
                      </a:r>
                      <a:endParaRPr lang="en-IN" b="1" dirty="0"/>
                    </a:p>
                  </a:txBody>
                  <a:tcPr/>
                </a:tc>
                <a:tc>
                  <a:txBody>
                    <a:bodyPr/>
                    <a:lstStyle/>
                    <a:p>
                      <a:r>
                        <a:rPr lang="en-IN" b="1" dirty="0" smtClean="0"/>
                        <a:t>90</a:t>
                      </a:r>
                      <a:endParaRPr lang="en-IN" b="1" dirty="0"/>
                    </a:p>
                  </a:txBody>
                  <a:tcPr/>
                </a:tc>
              </a:tr>
              <a:tr h="355024">
                <a:tc>
                  <a:txBody>
                    <a:bodyPr/>
                    <a:lstStyle/>
                    <a:p>
                      <a:r>
                        <a:rPr lang="en-IN" b="1" dirty="0" smtClean="0"/>
                        <a:t>3</a:t>
                      </a:r>
                      <a:endParaRPr lang="en-IN" b="1" dirty="0"/>
                    </a:p>
                  </a:txBody>
                  <a:tcPr/>
                </a:tc>
                <a:tc>
                  <a:txBody>
                    <a:bodyPr/>
                    <a:lstStyle/>
                    <a:p>
                      <a:r>
                        <a:rPr lang="en-IN" b="1" dirty="0" smtClean="0"/>
                        <a:t>Training status</a:t>
                      </a:r>
                      <a:endParaRPr lang="en-IN" b="1" dirty="0"/>
                    </a:p>
                  </a:txBody>
                  <a:tcPr/>
                </a:tc>
                <a:tc>
                  <a:txBody>
                    <a:bodyPr/>
                    <a:lstStyle/>
                    <a:p>
                      <a:r>
                        <a:rPr lang="en-IN" b="1" dirty="0" smtClean="0"/>
                        <a:t>40</a:t>
                      </a:r>
                      <a:endParaRPr lang="en-IN" b="1" dirty="0"/>
                    </a:p>
                  </a:txBody>
                  <a:tcPr/>
                </a:tc>
              </a:tr>
              <a:tr h="536872">
                <a:tc>
                  <a:txBody>
                    <a:bodyPr/>
                    <a:lstStyle/>
                    <a:p>
                      <a:r>
                        <a:rPr lang="en-IN" b="1" dirty="0" smtClean="0"/>
                        <a:t>4</a:t>
                      </a:r>
                      <a:endParaRPr lang="en-IN" b="1" dirty="0"/>
                    </a:p>
                  </a:txBody>
                  <a:tcPr/>
                </a:tc>
                <a:tc>
                  <a:txBody>
                    <a:bodyPr/>
                    <a:lstStyle/>
                    <a:p>
                      <a:r>
                        <a:rPr lang="en-IN" b="1" dirty="0" smtClean="0"/>
                        <a:t>Equipment available in</a:t>
                      </a:r>
                      <a:r>
                        <a:rPr lang="en-IN" b="1" baseline="0" dirty="0" smtClean="0"/>
                        <a:t> Labour Room</a:t>
                      </a:r>
                      <a:endParaRPr lang="en-IN" b="1" dirty="0"/>
                    </a:p>
                  </a:txBody>
                  <a:tcPr/>
                </a:tc>
                <a:tc>
                  <a:txBody>
                    <a:bodyPr/>
                    <a:lstStyle/>
                    <a:p>
                      <a:r>
                        <a:rPr lang="en-IN" b="1" dirty="0" smtClean="0"/>
                        <a:t>64.7</a:t>
                      </a:r>
                      <a:endParaRPr lang="en-IN" b="1" dirty="0"/>
                    </a:p>
                  </a:txBody>
                  <a:tcPr/>
                </a:tc>
              </a:tr>
              <a:tr h="355024">
                <a:tc>
                  <a:txBody>
                    <a:bodyPr/>
                    <a:lstStyle/>
                    <a:p>
                      <a:r>
                        <a:rPr lang="en-IN" b="1" dirty="0" smtClean="0"/>
                        <a:t>5</a:t>
                      </a:r>
                      <a:endParaRPr lang="en-IN" b="1" dirty="0"/>
                    </a:p>
                  </a:txBody>
                  <a:tcPr/>
                </a:tc>
                <a:tc>
                  <a:txBody>
                    <a:bodyPr/>
                    <a:lstStyle/>
                    <a:p>
                      <a:r>
                        <a:rPr lang="en-IN" b="1" dirty="0" smtClean="0"/>
                        <a:t>Equipment available in NBCC</a:t>
                      </a:r>
                      <a:endParaRPr lang="en-IN" b="1" dirty="0"/>
                    </a:p>
                  </a:txBody>
                  <a:tcPr/>
                </a:tc>
                <a:tc>
                  <a:txBody>
                    <a:bodyPr/>
                    <a:lstStyle/>
                    <a:p>
                      <a:r>
                        <a:rPr lang="en-IN" b="1" dirty="0" smtClean="0"/>
                        <a:t>100</a:t>
                      </a:r>
                      <a:endParaRPr lang="en-IN" b="1" dirty="0"/>
                    </a:p>
                  </a:txBody>
                  <a:tcPr/>
                </a:tc>
              </a:tr>
              <a:tr h="621291">
                <a:tc>
                  <a:txBody>
                    <a:bodyPr/>
                    <a:lstStyle/>
                    <a:p>
                      <a:r>
                        <a:rPr lang="en-IN" b="1" dirty="0" smtClean="0"/>
                        <a:t>6</a:t>
                      </a:r>
                      <a:endParaRPr lang="en-IN" b="1" dirty="0"/>
                    </a:p>
                  </a:txBody>
                  <a:tcPr/>
                </a:tc>
                <a:tc>
                  <a:txBody>
                    <a:bodyPr/>
                    <a:lstStyle/>
                    <a:p>
                      <a:r>
                        <a:rPr lang="en-IN" b="1" dirty="0" smtClean="0"/>
                        <a:t>Equipment available in delivery tray</a:t>
                      </a:r>
                      <a:endParaRPr lang="en-IN"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b="1" dirty="0" smtClean="0"/>
                        <a:t>85.3</a:t>
                      </a:r>
                    </a:p>
                    <a:p>
                      <a:endParaRPr lang="en-IN" b="1" dirty="0"/>
                    </a:p>
                  </a:txBody>
                  <a:tcPr/>
                </a:tc>
              </a:tr>
              <a:tr h="621291">
                <a:tc>
                  <a:txBody>
                    <a:bodyPr/>
                    <a:lstStyle/>
                    <a:p>
                      <a:r>
                        <a:rPr lang="en-IN" b="1" dirty="0" smtClean="0"/>
                        <a:t>7</a:t>
                      </a:r>
                      <a:endParaRPr lang="en-IN" b="1" dirty="0"/>
                    </a:p>
                  </a:txBody>
                  <a:tcPr/>
                </a:tc>
                <a:tc>
                  <a:txBody>
                    <a:bodyPr/>
                    <a:lstStyle/>
                    <a:p>
                      <a:r>
                        <a:rPr lang="en-IN" b="1" dirty="0" smtClean="0"/>
                        <a:t> Availability of</a:t>
                      </a:r>
                      <a:r>
                        <a:rPr lang="en-IN" b="1" baseline="0" dirty="0" smtClean="0"/>
                        <a:t> drugs </a:t>
                      </a:r>
                      <a:r>
                        <a:rPr lang="en-IN" b="1" dirty="0" smtClean="0"/>
                        <a:t>and Surgical items</a:t>
                      </a:r>
                      <a:endParaRPr lang="en-IN"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b="1" dirty="0" smtClean="0"/>
                        <a:t>90.5</a:t>
                      </a:r>
                    </a:p>
                    <a:p>
                      <a:endParaRPr lang="en-IN" b="1" dirty="0"/>
                    </a:p>
                  </a:txBody>
                  <a:tcPr/>
                </a:tc>
              </a:tr>
              <a:tr h="621291">
                <a:tc>
                  <a:txBody>
                    <a:bodyPr/>
                    <a:lstStyle/>
                    <a:p>
                      <a:r>
                        <a:rPr lang="en-IN" b="1" dirty="0" smtClean="0"/>
                        <a:t>8</a:t>
                      </a:r>
                      <a:endParaRPr lang="en-IN" b="1" dirty="0"/>
                    </a:p>
                  </a:txBody>
                  <a:tcPr/>
                </a:tc>
                <a:tc>
                  <a:txBody>
                    <a:bodyPr/>
                    <a:lstStyle/>
                    <a:p>
                      <a:r>
                        <a:rPr lang="en-IN" b="1" dirty="0" smtClean="0"/>
                        <a:t>Service delivery and Record keeping &amp; Reporting</a:t>
                      </a:r>
                      <a:endParaRPr lang="en-IN" b="1" dirty="0"/>
                    </a:p>
                  </a:txBody>
                  <a:tcPr/>
                </a:tc>
                <a:tc>
                  <a:txBody>
                    <a:bodyPr/>
                    <a:lstStyle/>
                    <a:p>
                      <a:r>
                        <a:rPr lang="en-IN" b="1" dirty="0" smtClean="0"/>
                        <a:t>55.6</a:t>
                      </a:r>
                      <a:endParaRPr lang="en-IN" b="1" dirty="0"/>
                    </a:p>
                  </a:txBody>
                  <a:tcPr/>
                </a:tc>
              </a:tr>
              <a:tr h="621291">
                <a:tc>
                  <a:txBody>
                    <a:bodyPr/>
                    <a:lstStyle/>
                    <a:p>
                      <a:r>
                        <a:rPr lang="en-IN" b="1" dirty="0" smtClean="0"/>
                        <a:t>9</a:t>
                      </a:r>
                      <a:endParaRPr lang="en-IN" b="1" dirty="0"/>
                    </a:p>
                  </a:txBody>
                  <a:tcPr/>
                </a:tc>
                <a:tc>
                  <a:txBody>
                    <a:bodyPr/>
                    <a:lstStyle/>
                    <a:p>
                      <a:r>
                        <a:rPr lang="en-IN" b="1" dirty="0" smtClean="0"/>
                        <a:t>Supplies &amp; Misc. Items for Labour Room</a:t>
                      </a:r>
                      <a:endParaRPr lang="en-IN" b="1" dirty="0"/>
                    </a:p>
                  </a:txBody>
                  <a:tcPr/>
                </a:tc>
                <a:tc>
                  <a:txBody>
                    <a:bodyPr/>
                    <a:lstStyle/>
                    <a:p>
                      <a:r>
                        <a:rPr lang="en-IN" b="1" dirty="0" smtClean="0"/>
                        <a:t>58.3</a:t>
                      </a:r>
                      <a:endParaRPr lang="en-IN" b="1" dirty="0"/>
                    </a:p>
                  </a:txBody>
                  <a:tcPr/>
                </a:tc>
              </a:tr>
              <a:tr h="355024">
                <a:tc>
                  <a:txBody>
                    <a:bodyPr/>
                    <a:lstStyle/>
                    <a:p>
                      <a:r>
                        <a:rPr lang="en-IN" b="1" dirty="0" smtClean="0"/>
                        <a:t>10</a:t>
                      </a:r>
                      <a:endParaRPr lang="en-IN" b="1" dirty="0"/>
                    </a:p>
                  </a:txBody>
                  <a:tcPr/>
                </a:tc>
                <a:tc>
                  <a:txBody>
                    <a:bodyPr/>
                    <a:lstStyle/>
                    <a:p>
                      <a:r>
                        <a:rPr lang="en-IN" b="1" dirty="0" smtClean="0"/>
                        <a:t>Supplies &amp; Misc. Items for NBCC</a:t>
                      </a:r>
                      <a:endParaRPr lang="en-IN" b="1" dirty="0"/>
                    </a:p>
                  </a:txBody>
                  <a:tcPr/>
                </a:tc>
                <a:tc>
                  <a:txBody>
                    <a:bodyPr/>
                    <a:lstStyle/>
                    <a:p>
                      <a:r>
                        <a:rPr lang="en-IN" b="1" dirty="0" smtClean="0"/>
                        <a:t>100</a:t>
                      </a:r>
                      <a:endParaRPr lang="en-IN" b="1" dirty="0"/>
                    </a:p>
                  </a:txBody>
                  <a:tcPr/>
                </a:tc>
              </a:tr>
            </a:tbl>
          </a:graphicData>
        </a:graphic>
      </p:graphicFrame>
      <p:sp>
        <p:nvSpPr>
          <p:cNvPr id="10" name="Rectangle 9"/>
          <p:cNvSpPr/>
          <p:nvPr/>
        </p:nvSpPr>
        <p:spPr>
          <a:xfrm>
            <a:off x="611560" y="1412776"/>
            <a:ext cx="6322640" cy="523220"/>
          </a:xfrm>
          <a:prstGeom prst="rect">
            <a:avLst/>
          </a:prstGeom>
          <a:noFill/>
        </p:spPr>
        <p:txBody>
          <a:bodyPr wrap="square" lIns="91440" tIns="45720" rIns="91440" bIns="45720">
            <a:spAutoFit/>
          </a:bodyPr>
          <a:lstStyle/>
          <a:p>
            <a:pPr algn="ctr"/>
            <a:r>
              <a:rPr lang="en-IN" sz="2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Section </a:t>
            </a:r>
            <a:r>
              <a:rPr lang="en-IN" sz="28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wise  Score</a:t>
            </a:r>
            <a:endParaRPr lang="en-IN" sz="28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11" name="Rectangle 10"/>
          <p:cNvSpPr/>
          <p:nvPr/>
        </p:nvSpPr>
        <p:spPr>
          <a:xfrm>
            <a:off x="914401" y="1"/>
            <a:ext cx="5601816" cy="646331"/>
          </a:xfrm>
          <a:prstGeom prst="rect">
            <a:avLst/>
          </a:prstGeom>
          <a:noFill/>
        </p:spPr>
        <p:txBody>
          <a:bodyPr wrap="square" lIns="91440" tIns="45720" rIns="91440" bIns="45720">
            <a:spAutoFit/>
          </a:bodyPr>
          <a:lstStyle/>
          <a:p>
            <a:pPr algn="ctr"/>
            <a:r>
              <a:rPr lang="en-IN" sz="3600" b="1" cap="none" spc="0"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Labour</a:t>
            </a:r>
            <a:r>
              <a:rPr lang="en-IN" sz="3600" b="1" cap="none" spc="0" baseline="0"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 Room</a:t>
            </a:r>
            <a:r>
              <a:rPr lang="en-IN" sz="3600" b="1" cap="none" spc="0"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 </a:t>
            </a:r>
            <a:r>
              <a:rPr lang="en-IN" sz="3600" b="1" cap="none" spc="0" baseline="0"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Score Card</a:t>
            </a:r>
            <a:endParaRPr lang="en-IN" sz="3600" b="1" cap="none" spc="0" dirty="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600200"/>
          <a:ext cx="8229600" cy="4343400"/>
        </p:xfrm>
        <a:graphic>
          <a:graphicData uri="http://schemas.openxmlformats.org/drawingml/2006/table">
            <a:tbl>
              <a:tblPr firstRow="1" bandRow="1">
                <a:tableStyleId>{5C22544A-7EE6-4342-B048-85BDC9FD1C3A}</a:tableStyleId>
              </a:tblPr>
              <a:tblGrid>
                <a:gridCol w="8229600"/>
              </a:tblGrid>
              <a:tr h="4343400">
                <a:tc>
                  <a:txBody>
                    <a:bodyPr/>
                    <a:lstStyle/>
                    <a:p>
                      <a:endParaRPr lang="en-IN" dirty="0"/>
                    </a:p>
                  </a:txBody>
                  <a:tcPr/>
                </a:tc>
              </a:tr>
            </a:tbl>
          </a:graphicData>
        </a:graphic>
      </p:graphicFrame>
      <p:graphicFrame>
        <p:nvGraphicFramePr>
          <p:cNvPr id="6" name="Table 5"/>
          <p:cNvGraphicFramePr>
            <a:graphicFrameLocks noGrp="1"/>
          </p:cNvGraphicFramePr>
          <p:nvPr/>
        </p:nvGraphicFramePr>
        <p:xfrm>
          <a:off x="486697" y="381001"/>
          <a:ext cx="8200103" cy="1219199"/>
        </p:xfrm>
        <a:graphic>
          <a:graphicData uri="http://schemas.openxmlformats.org/drawingml/2006/table">
            <a:tbl>
              <a:tblPr/>
              <a:tblGrid>
                <a:gridCol w="8200103"/>
              </a:tblGrid>
              <a:tr h="1219199">
                <a:tc>
                  <a:txBody>
                    <a:bodyPr/>
                    <a:lstStyle/>
                    <a:p>
                      <a:r>
                        <a:rPr lang="en-IN" sz="3600" baseline="0" dirty="0" smtClean="0"/>
                        <a:t> </a:t>
                      </a:r>
                      <a:endParaRPr lang="en-IN" sz="1800"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0070C0"/>
                    </a:solidFill>
                  </a:tcPr>
                </a:tc>
              </a:tr>
            </a:tbl>
          </a:graphicData>
        </a:graphic>
      </p:graphicFrame>
      <p:graphicFrame>
        <p:nvGraphicFramePr>
          <p:cNvPr id="7" name="Table 6"/>
          <p:cNvGraphicFramePr>
            <a:graphicFrameLocks noGrp="1"/>
          </p:cNvGraphicFramePr>
          <p:nvPr/>
        </p:nvGraphicFramePr>
        <p:xfrm>
          <a:off x="533400" y="990600"/>
          <a:ext cx="8153400" cy="609599"/>
        </p:xfrm>
        <a:graphic>
          <a:graphicData uri="http://schemas.openxmlformats.org/drawingml/2006/table">
            <a:tbl>
              <a:tblPr>
                <a:tableStyleId>{69C7853C-536D-4A76-A0AE-DD22124D55A5}</a:tableStyleId>
              </a:tblPr>
              <a:tblGrid>
                <a:gridCol w="4076700"/>
                <a:gridCol w="4076700"/>
              </a:tblGrid>
              <a:tr h="609599">
                <a:tc>
                  <a:txBody>
                    <a:bodyPr/>
                    <a:lstStyle/>
                    <a:p>
                      <a:r>
                        <a:rPr lang="en-IN" sz="3200" b="1" dirty="0" smtClean="0"/>
                        <a:t>Labour</a:t>
                      </a:r>
                      <a:r>
                        <a:rPr lang="en-IN" sz="3200" b="1" baseline="0" dirty="0" smtClean="0"/>
                        <a:t> Room Score</a:t>
                      </a:r>
                      <a:endParaRPr lang="en-IN" sz="3200" b="1" dirty="0"/>
                    </a:p>
                  </a:txBody>
                  <a:tcPr/>
                </a:tc>
                <a:tc>
                  <a:txBody>
                    <a:bodyPr/>
                    <a:lstStyle/>
                    <a:p>
                      <a:pPr algn="l"/>
                      <a:r>
                        <a:rPr lang="en-IN" sz="3200" b="1" cap="none" spc="0" baseline="0" dirty="0" smtClean="0">
                          <a:ln w="18000">
                            <a:solidFill>
                              <a:schemeClr val="accent2">
                                <a:satMod val="140000"/>
                              </a:schemeClr>
                            </a:solidFill>
                            <a:prstDash val="solid"/>
                            <a:miter lim="800000"/>
                          </a:ln>
                          <a:effectLst>
                            <a:outerShdw blurRad="25500" dist="23000" dir="7020000" algn="tl">
                              <a:srgbClr val="000000">
                                <a:alpha val="50000"/>
                              </a:srgbClr>
                            </a:outerShdw>
                          </a:effectLst>
                        </a:rPr>
                        <a:t>34.7%</a:t>
                      </a:r>
                      <a:r>
                        <a:rPr lang="en-IN" sz="1600" b="1" cap="none" spc="0" baseline="0" dirty="0" smtClean="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rPr>
                        <a:t> (</a:t>
                      </a:r>
                      <a:r>
                        <a:rPr lang="en-IN" sz="1600" b="1" cap="none" spc="0" baseline="0" dirty="0" err="1" smtClean="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rPr>
                        <a:t>Deochar</a:t>
                      </a:r>
                      <a:r>
                        <a:rPr lang="en-IN" sz="1600" b="1" cap="none" spc="0" baseline="0" dirty="0" smtClean="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rPr>
                        <a:t> MPHC)</a:t>
                      </a:r>
                      <a:endParaRPr lang="en-IN" sz="1600" b="1" dirty="0">
                        <a:solidFill>
                          <a:schemeClr val="tx1"/>
                        </a:solidFill>
                      </a:endParaRPr>
                    </a:p>
                  </a:txBody>
                  <a:tcPr/>
                </a:tc>
              </a:tr>
            </a:tbl>
          </a:graphicData>
        </a:graphic>
      </p:graphicFrame>
      <p:graphicFrame>
        <p:nvGraphicFramePr>
          <p:cNvPr id="8" name="Table 7"/>
          <p:cNvGraphicFramePr>
            <a:graphicFrameLocks noGrp="1"/>
          </p:cNvGraphicFramePr>
          <p:nvPr/>
        </p:nvGraphicFramePr>
        <p:xfrm>
          <a:off x="533400" y="2057397"/>
          <a:ext cx="8153400" cy="5169472"/>
        </p:xfrm>
        <a:graphic>
          <a:graphicData uri="http://schemas.openxmlformats.org/drawingml/2006/table">
            <a:tbl>
              <a:tblPr>
                <a:tableStyleId>{3C2FFA5D-87B4-456A-9821-1D502468CF0F}</a:tableStyleId>
              </a:tblPr>
              <a:tblGrid>
                <a:gridCol w="1371599"/>
                <a:gridCol w="3983704"/>
                <a:gridCol w="2798097"/>
              </a:tblGrid>
              <a:tr h="379445">
                <a:tc>
                  <a:txBody>
                    <a:bodyPr/>
                    <a:lstStyle/>
                    <a:p>
                      <a:r>
                        <a:rPr lang="en-IN" b="1" dirty="0" smtClean="0"/>
                        <a:t>1</a:t>
                      </a:r>
                      <a:endParaRPr lang="en-IN" b="1" dirty="0"/>
                    </a:p>
                  </a:txBody>
                  <a:tcPr/>
                </a:tc>
                <a:tc>
                  <a:txBody>
                    <a:bodyPr/>
                    <a:lstStyle/>
                    <a:p>
                      <a:r>
                        <a:rPr lang="en-IN" b="1" dirty="0" smtClean="0"/>
                        <a:t>Infrastructure</a:t>
                      </a:r>
                      <a:r>
                        <a:rPr lang="en-IN" b="1" baseline="0" dirty="0" smtClean="0"/>
                        <a:t> in Labour Room</a:t>
                      </a:r>
                      <a:endParaRPr lang="en-IN" b="1" dirty="0"/>
                    </a:p>
                  </a:txBody>
                  <a:tcPr/>
                </a:tc>
                <a:tc>
                  <a:txBody>
                    <a:bodyPr/>
                    <a:lstStyle/>
                    <a:p>
                      <a:r>
                        <a:rPr lang="en-IN" b="1" dirty="0" smtClean="0"/>
                        <a:t>19.23</a:t>
                      </a:r>
                      <a:endParaRPr lang="en-IN" b="1" dirty="0"/>
                    </a:p>
                  </a:txBody>
                  <a:tcPr/>
                </a:tc>
              </a:tr>
              <a:tr h="379445">
                <a:tc>
                  <a:txBody>
                    <a:bodyPr/>
                    <a:lstStyle/>
                    <a:p>
                      <a:r>
                        <a:rPr lang="en-IN" b="1" dirty="0" smtClean="0"/>
                        <a:t>2</a:t>
                      </a:r>
                      <a:endParaRPr lang="en-IN" b="1" dirty="0"/>
                    </a:p>
                  </a:txBody>
                  <a:tcPr/>
                </a:tc>
                <a:tc>
                  <a:txBody>
                    <a:bodyPr/>
                    <a:lstStyle/>
                    <a:p>
                      <a:r>
                        <a:rPr lang="en-IN" b="1" dirty="0" smtClean="0"/>
                        <a:t>Human resource </a:t>
                      </a:r>
                      <a:endParaRPr lang="en-IN" b="1" dirty="0"/>
                    </a:p>
                  </a:txBody>
                  <a:tcPr/>
                </a:tc>
                <a:tc>
                  <a:txBody>
                    <a:bodyPr/>
                    <a:lstStyle/>
                    <a:p>
                      <a:r>
                        <a:rPr lang="en-IN" b="1" dirty="0" smtClean="0"/>
                        <a:t>71.4</a:t>
                      </a:r>
                      <a:endParaRPr lang="en-IN" b="1" dirty="0"/>
                    </a:p>
                  </a:txBody>
                  <a:tcPr/>
                </a:tc>
              </a:tr>
              <a:tr h="379445">
                <a:tc>
                  <a:txBody>
                    <a:bodyPr/>
                    <a:lstStyle/>
                    <a:p>
                      <a:r>
                        <a:rPr lang="en-IN" b="1" dirty="0" smtClean="0"/>
                        <a:t>3</a:t>
                      </a:r>
                      <a:endParaRPr lang="en-IN" b="1" dirty="0"/>
                    </a:p>
                  </a:txBody>
                  <a:tcPr/>
                </a:tc>
                <a:tc>
                  <a:txBody>
                    <a:bodyPr/>
                    <a:lstStyle/>
                    <a:p>
                      <a:r>
                        <a:rPr lang="en-IN" b="1" dirty="0" smtClean="0"/>
                        <a:t>Training Status</a:t>
                      </a:r>
                      <a:endParaRPr lang="en-IN" b="1" dirty="0"/>
                    </a:p>
                  </a:txBody>
                  <a:tcPr/>
                </a:tc>
                <a:tc>
                  <a:txBody>
                    <a:bodyPr/>
                    <a:lstStyle/>
                    <a:p>
                      <a:r>
                        <a:rPr lang="en-IN" b="1" dirty="0" smtClean="0"/>
                        <a:t>50</a:t>
                      </a:r>
                      <a:endParaRPr lang="en-IN" b="1" dirty="0"/>
                    </a:p>
                  </a:txBody>
                  <a:tcPr/>
                </a:tc>
              </a:tr>
              <a:tr h="379445">
                <a:tc>
                  <a:txBody>
                    <a:bodyPr/>
                    <a:lstStyle/>
                    <a:p>
                      <a:r>
                        <a:rPr lang="en-IN" b="1" dirty="0" smtClean="0"/>
                        <a:t>4</a:t>
                      </a:r>
                      <a:endParaRPr lang="en-IN" b="1" dirty="0"/>
                    </a:p>
                  </a:txBody>
                  <a:tcPr/>
                </a:tc>
                <a:tc>
                  <a:txBody>
                    <a:bodyPr/>
                    <a:lstStyle/>
                    <a:p>
                      <a:r>
                        <a:rPr lang="en-IN" b="1" dirty="0" smtClean="0"/>
                        <a:t>Equipment available in</a:t>
                      </a:r>
                      <a:r>
                        <a:rPr lang="en-IN" b="1" baseline="0" dirty="0" smtClean="0"/>
                        <a:t> Labour Room</a:t>
                      </a:r>
                      <a:endParaRPr lang="en-IN" b="1" dirty="0"/>
                    </a:p>
                  </a:txBody>
                  <a:tcPr/>
                </a:tc>
                <a:tc>
                  <a:txBody>
                    <a:bodyPr/>
                    <a:lstStyle/>
                    <a:p>
                      <a:r>
                        <a:rPr lang="en-IN" b="1" dirty="0" smtClean="0"/>
                        <a:t>24.2</a:t>
                      </a:r>
                      <a:endParaRPr lang="en-IN" b="1" dirty="0"/>
                    </a:p>
                  </a:txBody>
                  <a:tcPr/>
                </a:tc>
              </a:tr>
              <a:tr h="379445">
                <a:tc>
                  <a:txBody>
                    <a:bodyPr/>
                    <a:lstStyle/>
                    <a:p>
                      <a:r>
                        <a:rPr lang="en-IN" b="1" dirty="0" smtClean="0"/>
                        <a:t>5</a:t>
                      </a:r>
                      <a:endParaRPr lang="en-IN" b="1" dirty="0"/>
                    </a:p>
                  </a:txBody>
                  <a:tcPr/>
                </a:tc>
                <a:tc>
                  <a:txBody>
                    <a:bodyPr/>
                    <a:lstStyle/>
                    <a:p>
                      <a:r>
                        <a:rPr lang="en-IN" b="1" dirty="0" smtClean="0"/>
                        <a:t>Equipment available in NBCC</a:t>
                      </a:r>
                      <a:endParaRPr lang="en-IN" b="1" dirty="0"/>
                    </a:p>
                  </a:txBody>
                  <a:tcPr/>
                </a:tc>
                <a:tc>
                  <a:txBody>
                    <a:bodyPr/>
                    <a:lstStyle/>
                    <a:p>
                      <a:r>
                        <a:rPr lang="en-IN" b="1" dirty="0" smtClean="0"/>
                        <a:t>18.8</a:t>
                      </a:r>
                      <a:endParaRPr lang="en-IN" b="1" dirty="0"/>
                    </a:p>
                  </a:txBody>
                  <a:tcPr/>
                </a:tc>
              </a:tr>
              <a:tr h="664029">
                <a:tc>
                  <a:txBody>
                    <a:bodyPr/>
                    <a:lstStyle/>
                    <a:p>
                      <a:r>
                        <a:rPr lang="en-IN" b="1" dirty="0" smtClean="0"/>
                        <a:t>6</a:t>
                      </a:r>
                      <a:endParaRPr lang="en-IN" b="1" dirty="0"/>
                    </a:p>
                  </a:txBody>
                  <a:tcPr/>
                </a:tc>
                <a:tc>
                  <a:txBody>
                    <a:bodyPr/>
                    <a:lstStyle/>
                    <a:p>
                      <a:r>
                        <a:rPr lang="en-IN" b="1" dirty="0" smtClean="0"/>
                        <a:t>Equipment available in delivery tray</a:t>
                      </a:r>
                      <a:endParaRPr lang="en-IN"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b="1" dirty="0" smtClean="0"/>
                        <a:t>50</a:t>
                      </a:r>
                    </a:p>
                    <a:p>
                      <a:endParaRPr lang="en-IN" b="1" dirty="0"/>
                    </a:p>
                  </a:txBody>
                  <a:tcPr/>
                </a:tc>
              </a:tr>
              <a:tr h="664029">
                <a:tc>
                  <a:txBody>
                    <a:bodyPr/>
                    <a:lstStyle/>
                    <a:p>
                      <a:r>
                        <a:rPr lang="en-IN" b="1" dirty="0" smtClean="0"/>
                        <a:t>7</a:t>
                      </a:r>
                      <a:endParaRPr lang="en-IN" b="1" dirty="0"/>
                    </a:p>
                  </a:txBody>
                  <a:tcPr/>
                </a:tc>
                <a:tc>
                  <a:txBody>
                    <a:bodyPr/>
                    <a:lstStyle/>
                    <a:p>
                      <a:r>
                        <a:rPr lang="en-IN" b="1" dirty="0" smtClean="0"/>
                        <a:t> Availability of</a:t>
                      </a:r>
                      <a:r>
                        <a:rPr lang="en-IN" b="1" baseline="0" dirty="0" smtClean="0"/>
                        <a:t> drugs </a:t>
                      </a:r>
                      <a:r>
                        <a:rPr lang="en-IN" b="1" dirty="0" smtClean="0"/>
                        <a:t>and Surgical items</a:t>
                      </a:r>
                      <a:endParaRPr lang="en-IN"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b="1" dirty="0" smtClean="0"/>
                        <a:t>46.2</a:t>
                      </a:r>
                    </a:p>
                    <a:p>
                      <a:endParaRPr lang="en-IN" b="1" dirty="0"/>
                    </a:p>
                  </a:txBody>
                  <a:tcPr/>
                </a:tc>
              </a:tr>
              <a:tr h="664029">
                <a:tc>
                  <a:txBody>
                    <a:bodyPr/>
                    <a:lstStyle/>
                    <a:p>
                      <a:r>
                        <a:rPr lang="en-IN" b="1" dirty="0" smtClean="0"/>
                        <a:t>8</a:t>
                      </a:r>
                      <a:endParaRPr lang="en-IN" b="1" dirty="0"/>
                    </a:p>
                  </a:txBody>
                  <a:tcPr/>
                </a:tc>
                <a:tc>
                  <a:txBody>
                    <a:bodyPr/>
                    <a:lstStyle/>
                    <a:p>
                      <a:r>
                        <a:rPr lang="en-IN" b="1" dirty="0" smtClean="0"/>
                        <a:t>Service delivery and Record keeping &amp; Reporting</a:t>
                      </a:r>
                      <a:endParaRPr lang="en-IN" b="1" dirty="0"/>
                    </a:p>
                  </a:txBody>
                  <a:tcPr/>
                </a:tc>
                <a:tc>
                  <a:txBody>
                    <a:bodyPr/>
                    <a:lstStyle/>
                    <a:p>
                      <a:r>
                        <a:rPr lang="en-IN" b="1" dirty="0" smtClean="0"/>
                        <a:t>42.9</a:t>
                      </a:r>
                      <a:endParaRPr lang="en-IN" b="1" dirty="0"/>
                    </a:p>
                  </a:txBody>
                  <a:tcPr/>
                </a:tc>
              </a:tr>
              <a:tr h="379445">
                <a:tc>
                  <a:txBody>
                    <a:bodyPr/>
                    <a:lstStyle/>
                    <a:p>
                      <a:r>
                        <a:rPr lang="en-IN" b="1" dirty="0" smtClean="0"/>
                        <a:t>9</a:t>
                      </a:r>
                      <a:endParaRPr lang="en-IN" b="1" dirty="0"/>
                    </a:p>
                  </a:txBody>
                  <a:tcPr/>
                </a:tc>
                <a:tc>
                  <a:txBody>
                    <a:bodyPr/>
                    <a:lstStyle/>
                    <a:p>
                      <a:r>
                        <a:rPr lang="en-IN" b="1" dirty="0" smtClean="0"/>
                        <a:t>Supplies &amp; Misc. Items for Labour Room</a:t>
                      </a:r>
                      <a:endParaRPr lang="en-IN" b="1" dirty="0"/>
                    </a:p>
                  </a:txBody>
                  <a:tcPr/>
                </a:tc>
                <a:tc>
                  <a:txBody>
                    <a:bodyPr/>
                    <a:lstStyle/>
                    <a:p>
                      <a:r>
                        <a:rPr lang="en-IN" b="1" dirty="0" smtClean="0"/>
                        <a:t>37.5</a:t>
                      </a:r>
                      <a:endParaRPr lang="en-IN" b="1" dirty="0"/>
                    </a:p>
                  </a:txBody>
                  <a:tcPr/>
                </a:tc>
              </a:tr>
              <a:tr h="379445">
                <a:tc>
                  <a:txBody>
                    <a:bodyPr/>
                    <a:lstStyle/>
                    <a:p>
                      <a:r>
                        <a:rPr lang="en-IN" b="1" dirty="0" smtClean="0"/>
                        <a:t>10</a:t>
                      </a:r>
                      <a:endParaRPr lang="en-IN" b="1" dirty="0"/>
                    </a:p>
                  </a:txBody>
                  <a:tcPr/>
                </a:tc>
                <a:tc>
                  <a:txBody>
                    <a:bodyPr/>
                    <a:lstStyle/>
                    <a:p>
                      <a:r>
                        <a:rPr lang="en-IN" b="1" dirty="0" smtClean="0"/>
                        <a:t>Supplies &amp; Misc. Items for NBCC</a:t>
                      </a:r>
                      <a:endParaRPr lang="en-IN" b="1" dirty="0"/>
                    </a:p>
                  </a:txBody>
                  <a:tcPr/>
                </a:tc>
                <a:tc>
                  <a:txBody>
                    <a:bodyPr/>
                    <a:lstStyle/>
                    <a:p>
                      <a:r>
                        <a:rPr lang="en-IN" b="1" dirty="0" smtClean="0"/>
                        <a:t>37.5</a:t>
                      </a:r>
                      <a:endParaRPr lang="en-IN" b="1" dirty="0"/>
                    </a:p>
                  </a:txBody>
                  <a:tcPr/>
                </a:tc>
              </a:tr>
            </a:tbl>
          </a:graphicData>
        </a:graphic>
      </p:graphicFrame>
      <p:sp>
        <p:nvSpPr>
          <p:cNvPr id="10" name="Rectangle 9"/>
          <p:cNvSpPr/>
          <p:nvPr/>
        </p:nvSpPr>
        <p:spPr>
          <a:xfrm>
            <a:off x="609600" y="1600200"/>
            <a:ext cx="6172200" cy="523220"/>
          </a:xfrm>
          <a:prstGeom prst="rect">
            <a:avLst/>
          </a:prstGeom>
          <a:noFill/>
        </p:spPr>
        <p:txBody>
          <a:bodyPr wrap="square" lIns="91440" tIns="45720" rIns="91440" bIns="45720">
            <a:spAutoFit/>
          </a:bodyPr>
          <a:lstStyle/>
          <a:p>
            <a:pPr algn="ctr"/>
            <a:r>
              <a:rPr lang="en-IN" sz="2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Section </a:t>
            </a:r>
            <a:r>
              <a:rPr lang="en-IN" sz="28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wise  Score</a:t>
            </a:r>
            <a:endParaRPr lang="en-IN" sz="28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11" name="Rectangle 10"/>
          <p:cNvSpPr/>
          <p:nvPr/>
        </p:nvSpPr>
        <p:spPr>
          <a:xfrm>
            <a:off x="457200" y="457200"/>
            <a:ext cx="8153400" cy="646331"/>
          </a:xfrm>
          <a:prstGeom prst="rect">
            <a:avLst/>
          </a:prstGeom>
          <a:noFill/>
        </p:spPr>
        <p:txBody>
          <a:bodyPr wrap="square" lIns="91440" tIns="45720" rIns="91440" bIns="45720">
            <a:spAutoFit/>
          </a:bodyPr>
          <a:lstStyle/>
          <a:p>
            <a:r>
              <a:rPr lang="en-IN" sz="3600" b="1" cap="none" spc="0"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Labour</a:t>
            </a:r>
            <a:r>
              <a:rPr lang="en-IN" sz="3600" b="1" cap="none" spc="0" baseline="0"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 Room</a:t>
            </a:r>
            <a:r>
              <a:rPr lang="en-IN" sz="3600" b="1" cap="none" spc="0"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 </a:t>
            </a:r>
            <a:r>
              <a:rPr lang="en-IN" sz="3600" b="1" cap="none" spc="0" baseline="0"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Score Card</a:t>
            </a:r>
            <a:endParaRPr lang="en-IN" sz="3600" b="1" cap="none" spc="0" dirty="0">
              <a:ln w="18000">
                <a:solidFill>
                  <a:schemeClr val="accent2">
                    <a:satMod val="140000"/>
                  </a:schemeClr>
                </a:solidFill>
                <a:prstDash val="solid"/>
                <a:miter lim="800000"/>
              </a:ln>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908720"/>
            <a:ext cx="7024687" cy="385663"/>
          </a:xfrm>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P</a:t>
            </a:r>
            <a:r>
              <a:rPr lang="en-US"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roblem</a:t>
            </a: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S</a:t>
            </a:r>
            <a:r>
              <a:rPr lang="en-US"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tatement</a:t>
            </a:r>
            <a:endParaRPr lang="en-IN" dirty="0"/>
          </a:p>
        </p:txBody>
      </p:sp>
      <p:sp>
        <p:nvSpPr>
          <p:cNvPr id="3" name="TextBox 2"/>
          <p:cNvSpPr txBox="1"/>
          <p:nvPr/>
        </p:nvSpPr>
        <p:spPr>
          <a:xfrm>
            <a:off x="755576" y="1916832"/>
            <a:ext cx="7776864" cy="4524315"/>
          </a:xfrm>
          <a:prstGeom prst="rect">
            <a:avLst/>
          </a:prstGeom>
          <a:noFill/>
        </p:spPr>
        <p:txBody>
          <a:bodyPr wrap="square" rtlCol="0">
            <a:spAutoFit/>
          </a:bodyPr>
          <a:lstStyle/>
          <a:p>
            <a:pPr>
              <a:buFont typeface="Wingdings" pitchFamily="2" charset="2"/>
              <a:buChar char="Ø"/>
            </a:pPr>
            <a:r>
              <a:rPr lang="en-IN" sz="2400" dirty="0" smtClean="0">
                <a:latin typeface="Book Antiqua" pitchFamily="18" charset="0"/>
              </a:rPr>
              <a:t>India’s  contribution  to  global  neonatal  death  is  27% </a:t>
            </a:r>
          </a:p>
          <a:p>
            <a:pPr>
              <a:buFont typeface="Wingdings" pitchFamily="2" charset="2"/>
              <a:buChar char="Ø"/>
            </a:pPr>
            <a:r>
              <a:rPr lang="en-US" sz="2400" dirty="0" smtClean="0">
                <a:latin typeface="Book Antiqua" pitchFamily="18" charset="0"/>
              </a:rPr>
              <a:t>Around 36%  of  all  neonatal  deaths  occur  within  the  first  24  hours</a:t>
            </a:r>
          </a:p>
          <a:p>
            <a:pPr>
              <a:buFont typeface="Wingdings" pitchFamily="2" charset="2"/>
              <a:buChar char="Ø"/>
            </a:pPr>
            <a:r>
              <a:rPr lang="en-US" sz="2400" dirty="0" smtClean="0">
                <a:latin typeface="Book Antiqua" pitchFamily="18" charset="0"/>
              </a:rPr>
              <a:t>Intra - partum</a:t>
            </a:r>
            <a:r>
              <a:rPr lang="en-US" sz="2400" b="1" dirty="0" smtClean="0">
                <a:latin typeface="Book Antiqua" pitchFamily="18" charset="0"/>
              </a:rPr>
              <a:t>  </a:t>
            </a:r>
            <a:r>
              <a:rPr lang="en-US" sz="2400" dirty="0" smtClean="0">
                <a:latin typeface="Book Antiqua" pitchFamily="18" charset="0"/>
              </a:rPr>
              <a:t>period and  the  first  24  hours  of  postpartum  period  contribute  to  46%  of  maternal  death</a:t>
            </a:r>
          </a:p>
          <a:p>
            <a:pPr>
              <a:buFont typeface="Wingdings" pitchFamily="2" charset="2"/>
              <a:buChar char="Ø"/>
            </a:pPr>
            <a:r>
              <a:rPr lang="en-IN" sz="2400" dirty="0" smtClean="0">
                <a:latin typeface="Book Antiqua" pitchFamily="18" charset="0"/>
              </a:rPr>
              <a:t>In  Assam,  high  maternal  mortality  continues  to  be  a  cause  for  concern despite  investment  from  Central  and  State  government</a:t>
            </a:r>
          </a:p>
          <a:p>
            <a:pPr>
              <a:buFont typeface="Wingdings" pitchFamily="2" charset="2"/>
              <a:buChar char="Ø"/>
            </a:pPr>
            <a:r>
              <a:rPr lang="en-IN" sz="2400" dirty="0" smtClean="0">
                <a:latin typeface="Book Antiqua" pitchFamily="18" charset="0"/>
              </a:rPr>
              <a:t>The current MMR of Assam is 328  (SRS,  2011-12).</a:t>
            </a:r>
            <a:endParaRPr lang="en-US" sz="2400" dirty="0" smtClean="0">
              <a:latin typeface="Book Antiqua" pitchFamily="18" charset="0"/>
            </a:endParaRPr>
          </a:p>
          <a:p>
            <a:pPr>
              <a:buFont typeface="Wingdings" pitchFamily="2" charset="2"/>
              <a:buChar char="Ø"/>
            </a:pPr>
            <a:endParaRPr lang="en-IN" sz="2400" dirty="0">
              <a:latin typeface="Book Antiqua" pitchFamily="18"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600200"/>
          <a:ext cx="8229600" cy="4343400"/>
        </p:xfrm>
        <a:graphic>
          <a:graphicData uri="http://schemas.openxmlformats.org/drawingml/2006/table">
            <a:tbl>
              <a:tblPr firstRow="1" bandRow="1">
                <a:tableStyleId>{5C22544A-7EE6-4342-B048-85BDC9FD1C3A}</a:tableStyleId>
              </a:tblPr>
              <a:tblGrid>
                <a:gridCol w="8229600"/>
              </a:tblGrid>
              <a:tr h="4343400">
                <a:tc>
                  <a:txBody>
                    <a:bodyPr/>
                    <a:lstStyle/>
                    <a:p>
                      <a:endParaRPr lang="en-IN" dirty="0"/>
                    </a:p>
                  </a:txBody>
                  <a:tcPr/>
                </a:tc>
              </a:tr>
            </a:tbl>
          </a:graphicData>
        </a:graphic>
      </p:graphicFrame>
      <p:graphicFrame>
        <p:nvGraphicFramePr>
          <p:cNvPr id="6" name="Table 5"/>
          <p:cNvGraphicFramePr>
            <a:graphicFrameLocks noGrp="1"/>
          </p:cNvGraphicFramePr>
          <p:nvPr/>
        </p:nvGraphicFramePr>
        <p:xfrm>
          <a:off x="486697" y="381001"/>
          <a:ext cx="8200103" cy="1219199"/>
        </p:xfrm>
        <a:graphic>
          <a:graphicData uri="http://schemas.openxmlformats.org/drawingml/2006/table">
            <a:tbl>
              <a:tblPr/>
              <a:tblGrid>
                <a:gridCol w="8200103"/>
              </a:tblGrid>
              <a:tr h="1219199">
                <a:tc>
                  <a:txBody>
                    <a:bodyPr/>
                    <a:lstStyle/>
                    <a:p>
                      <a:r>
                        <a:rPr lang="en-IN" sz="3600" baseline="0" dirty="0" smtClean="0"/>
                        <a:t> </a:t>
                      </a:r>
                      <a:endParaRPr lang="en-IN" sz="1800"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0070C0"/>
                    </a:solidFill>
                  </a:tcPr>
                </a:tc>
              </a:tr>
            </a:tbl>
          </a:graphicData>
        </a:graphic>
      </p:graphicFrame>
      <p:graphicFrame>
        <p:nvGraphicFramePr>
          <p:cNvPr id="7" name="Table 6"/>
          <p:cNvGraphicFramePr>
            <a:graphicFrameLocks noGrp="1"/>
          </p:cNvGraphicFramePr>
          <p:nvPr/>
        </p:nvGraphicFramePr>
        <p:xfrm>
          <a:off x="0" y="980728"/>
          <a:ext cx="9144000" cy="609599"/>
        </p:xfrm>
        <a:graphic>
          <a:graphicData uri="http://schemas.openxmlformats.org/drawingml/2006/table">
            <a:tbl>
              <a:tblPr>
                <a:tableStyleId>{69C7853C-536D-4A76-A0AE-DD22124D55A5}</a:tableStyleId>
              </a:tblPr>
              <a:tblGrid>
                <a:gridCol w="4572000"/>
                <a:gridCol w="4572000"/>
              </a:tblGrid>
              <a:tr h="609599">
                <a:tc>
                  <a:txBody>
                    <a:bodyPr/>
                    <a:lstStyle/>
                    <a:p>
                      <a:r>
                        <a:rPr lang="en-IN" sz="2000" b="1" dirty="0" smtClean="0"/>
                        <a:t>Labour</a:t>
                      </a:r>
                      <a:r>
                        <a:rPr lang="en-IN" sz="2000" b="1" baseline="0" dirty="0" smtClean="0"/>
                        <a:t> Room Score</a:t>
                      </a:r>
                      <a:endParaRPr lang="en-IN" sz="2000" b="1" dirty="0"/>
                    </a:p>
                  </a:txBody>
                  <a:tcPr/>
                </a:tc>
                <a:tc>
                  <a:txBody>
                    <a:bodyPr/>
                    <a:lstStyle/>
                    <a:p>
                      <a:pPr algn="l"/>
                      <a:r>
                        <a:rPr lang="en-IN" sz="2000" b="1" dirty="0" smtClean="0"/>
                        <a:t>              58.4%(TARABARI SD)</a:t>
                      </a:r>
                      <a:endParaRPr lang="en-IN" sz="2000" b="1" dirty="0"/>
                    </a:p>
                  </a:txBody>
                  <a:tcPr/>
                </a:tc>
              </a:tr>
            </a:tbl>
          </a:graphicData>
        </a:graphic>
      </p:graphicFrame>
      <p:graphicFrame>
        <p:nvGraphicFramePr>
          <p:cNvPr id="8" name="Table 7"/>
          <p:cNvGraphicFramePr>
            <a:graphicFrameLocks noGrp="1"/>
          </p:cNvGraphicFramePr>
          <p:nvPr/>
        </p:nvGraphicFramePr>
        <p:xfrm>
          <a:off x="0" y="1844823"/>
          <a:ext cx="9144000" cy="4962930"/>
        </p:xfrm>
        <a:graphic>
          <a:graphicData uri="http://schemas.openxmlformats.org/drawingml/2006/table">
            <a:tbl>
              <a:tblPr>
                <a:tableStyleId>{3C2FFA5D-87B4-456A-9821-1D502468CF0F}</a:tableStyleId>
              </a:tblPr>
              <a:tblGrid>
                <a:gridCol w="1538242"/>
                <a:gridCol w="4467705"/>
                <a:gridCol w="3138053"/>
              </a:tblGrid>
              <a:tr h="340160">
                <a:tc>
                  <a:txBody>
                    <a:bodyPr/>
                    <a:lstStyle/>
                    <a:p>
                      <a:r>
                        <a:rPr lang="en-IN" b="1" dirty="0" smtClean="0"/>
                        <a:t>1</a:t>
                      </a:r>
                      <a:endParaRPr lang="en-IN" b="1" dirty="0"/>
                    </a:p>
                  </a:txBody>
                  <a:tcPr/>
                </a:tc>
                <a:tc>
                  <a:txBody>
                    <a:bodyPr/>
                    <a:lstStyle/>
                    <a:p>
                      <a:r>
                        <a:rPr lang="en-IN" b="1" dirty="0" smtClean="0"/>
                        <a:t>Infrastructure</a:t>
                      </a:r>
                      <a:r>
                        <a:rPr lang="en-IN" b="1" baseline="0" dirty="0" smtClean="0"/>
                        <a:t> in Labour Room</a:t>
                      </a:r>
                      <a:endParaRPr lang="en-IN" b="1" dirty="0"/>
                    </a:p>
                  </a:txBody>
                  <a:tcPr/>
                </a:tc>
                <a:tc>
                  <a:txBody>
                    <a:bodyPr/>
                    <a:lstStyle/>
                    <a:p>
                      <a:r>
                        <a:rPr lang="en-IN" b="1" dirty="0" smtClean="0"/>
                        <a:t>40.4</a:t>
                      </a:r>
                      <a:endParaRPr lang="en-IN" b="1" dirty="0"/>
                    </a:p>
                  </a:txBody>
                  <a:tcPr/>
                </a:tc>
              </a:tr>
              <a:tr h="340160">
                <a:tc>
                  <a:txBody>
                    <a:bodyPr/>
                    <a:lstStyle/>
                    <a:p>
                      <a:r>
                        <a:rPr lang="en-IN" b="1" dirty="0" smtClean="0"/>
                        <a:t>2</a:t>
                      </a:r>
                      <a:endParaRPr lang="en-IN" b="1" dirty="0"/>
                    </a:p>
                  </a:txBody>
                  <a:tcPr/>
                </a:tc>
                <a:tc>
                  <a:txBody>
                    <a:bodyPr/>
                    <a:lstStyle/>
                    <a:p>
                      <a:r>
                        <a:rPr lang="en-IN" b="1" dirty="0" smtClean="0"/>
                        <a:t>Human resource </a:t>
                      </a:r>
                      <a:endParaRPr lang="en-IN" b="1" dirty="0"/>
                    </a:p>
                  </a:txBody>
                  <a:tcPr/>
                </a:tc>
                <a:tc>
                  <a:txBody>
                    <a:bodyPr/>
                    <a:lstStyle/>
                    <a:p>
                      <a:r>
                        <a:rPr lang="en-IN" b="1" dirty="0" smtClean="0"/>
                        <a:t>64.3</a:t>
                      </a:r>
                      <a:endParaRPr lang="en-IN" b="1" dirty="0"/>
                    </a:p>
                  </a:txBody>
                  <a:tcPr/>
                </a:tc>
              </a:tr>
              <a:tr h="340160">
                <a:tc>
                  <a:txBody>
                    <a:bodyPr/>
                    <a:lstStyle/>
                    <a:p>
                      <a:r>
                        <a:rPr lang="en-IN" b="1" dirty="0" smtClean="0"/>
                        <a:t>3</a:t>
                      </a:r>
                      <a:endParaRPr lang="en-IN" b="1" dirty="0"/>
                    </a:p>
                  </a:txBody>
                  <a:tcPr/>
                </a:tc>
                <a:tc>
                  <a:txBody>
                    <a:bodyPr/>
                    <a:lstStyle/>
                    <a:p>
                      <a:r>
                        <a:rPr lang="en-IN" b="1" dirty="0" smtClean="0"/>
                        <a:t>Training Status</a:t>
                      </a:r>
                      <a:endParaRPr lang="en-IN" b="1" dirty="0"/>
                    </a:p>
                  </a:txBody>
                  <a:tcPr/>
                </a:tc>
                <a:tc>
                  <a:txBody>
                    <a:bodyPr/>
                    <a:lstStyle/>
                    <a:p>
                      <a:r>
                        <a:rPr lang="en-IN" b="1" dirty="0" smtClean="0"/>
                        <a:t>37.5</a:t>
                      </a:r>
                      <a:endParaRPr lang="en-IN" b="1" dirty="0"/>
                    </a:p>
                  </a:txBody>
                  <a:tcPr/>
                </a:tc>
              </a:tr>
              <a:tr h="573810">
                <a:tc>
                  <a:txBody>
                    <a:bodyPr/>
                    <a:lstStyle/>
                    <a:p>
                      <a:r>
                        <a:rPr lang="en-IN" b="1" dirty="0" smtClean="0"/>
                        <a:t>4</a:t>
                      </a:r>
                      <a:endParaRPr lang="en-IN" b="1" dirty="0"/>
                    </a:p>
                  </a:txBody>
                  <a:tcPr/>
                </a:tc>
                <a:tc>
                  <a:txBody>
                    <a:bodyPr/>
                    <a:lstStyle/>
                    <a:p>
                      <a:r>
                        <a:rPr lang="en-IN" b="1" dirty="0" smtClean="0"/>
                        <a:t>Equipment available in</a:t>
                      </a:r>
                      <a:r>
                        <a:rPr lang="en-IN" b="1" baseline="0" dirty="0" smtClean="0"/>
                        <a:t> Labour Room</a:t>
                      </a:r>
                      <a:endParaRPr lang="en-IN" b="1" dirty="0"/>
                    </a:p>
                  </a:txBody>
                  <a:tcPr/>
                </a:tc>
                <a:tc>
                  <a:txBody>
                    <a:bodyPr/>
                    <a:lstStyle/>
                    <a:p>
                      <a:r>
                        <a:rPr lang="en-IN" b="1" dirty="0" smtClean="0"/>
                        <a:t>43.5</a:t>
                      </a:r>
                      <a:endParaRPr lang="en-IN" b="1" dirty="0"/>
                    </a:p>
                  </a:txBody>
                  <a:tcPr/>
                </a:tc>
              </a:tr>
              <a:tr h="340160">
                <a:tc>
                  <a:txBody>
                    <a:bodyPr/>
                    <a:lstStyle/>
                    <a:p>
                      <a:r>
                        <a:rPr lang="en-IN" b="1" dirty="0" smtClean="0"/>
                        <a:t>5</a:t>
                      </a:r>
                      <a:endParaRPr lang="en-IN" b="1" dirty="0"/>
                    </a:p>
                  </a:txBody>
                  <a:tcPr/>
                </a:tc>
                <a:tc>
                  <a:txBody>
                    <a:bodyPr/>
                    <a:lstStyle/>
                    <a:p>
                      <a:r>
                        <a:rPr lang="en-IN" b="1" dirty="0" smtClean="0"/>
                        <a:t>Equipment available in NBCC</a:t>
                      </a:r>
                      <a:endParaRPr lang="en-IN" b="1" dirty="0"/>
                    </a:p>
                  </a:txBody>
                  <a:tcPr/>
                </a:tc>
                <a:tc>
                  <a:txBody>
                    <a:bodyPr/>
                    <a:lstStyle/>
                    <a:p>
                      <a:r>
                        <a:rPr lang="en-IN" b="1" dirty="0" smtClean="0"/>
                        <a:t>37.5</a:t>
                      </a:r>
                      <a:endParaRPr lang="en-IN" b="1" dirty="0"/>
                    </a:p>
                  </a:txBody>
                  <a:tcPr/>
                </a:tc>
              </a:tr>
              <a:tr h="583476">
                <a:tc>
                  <a:txBody>
                    <a:bodyPr/>
                    <a:lstStyle/>
                    <a:p>
                      <a:r>
                        <a:rPr lang="en-IN" b="1" dirty="0" smtClean="0"/>
                        <a:t>6</a:t>
                      </a:r>
                      <a:endParaRPr lang="en-IN" b="1" dirty="0"/>
                    </a:p>
                  </a:txBody>
                  <a:tcPr/>
                </a:tc>
                <a:tc>
                  <a:txBody>
                    <a:bodyPr/>
                    <a:lstStyle/>
                    <a:p>
                      <a:r>
                        <a:rPr lang="en-IN" b="1" dirty="0" smtClean="0"/>
                        <a:t>Equipment available in delivery tray</a:t>
                      </a:r>
                      <a:endParaRPr lang="en-IN"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b="1" dirty="0" smtClean="0"/>
                        <a:t>94.1</a:t>
                      </a:r>
                    </a:p>
                    <a:p>
                      <a:endParaRPr lang="en-IN" b="1" dirty="0"/>
                    </a:p>
                  </a:txBody>
                  <a:tcPr/>
                </a:tc>
              </a:tr>
              <a:tr h="583476">
                <a:tc>
                  <a:txBody>
                    <a:bodyPr/>
                    <a:lstStyle/>
                    <a:p>
                      <a:r>
                        <a:rPr lang="en-IN" b="1" dirty="0" smtClean="0"/>
                        <a:t>7</a:t>
                      </a:r>
                      <a:endParaRPr lang="en-IN" b="1" dirty="0"/>
                    </a:p>
                  </a:txBody>
                  <a:tcPr/>
                </a:tc>
                <a:tc>
                  <a:txBody>
                    <a:bodyPr/>
                    <a:lstStyle/>
                    <a:p>
                      <a:r>
                        <a:rPr lang="en-IN" b="1" dirty="0" smtClean="0"/>
                        <a:t> Availability of</a:t>
                      </a:r>
                      <a:r>
                        <a:rPr lang="en-IN" b="1" baseline="0" dirty="0" smtClean="0"/>
                        <a:t> drugs </a:t>
                      </a:r>
                      <a:r>
                        <a:rPr lang="en-IN" b="1" dirty="0" smtClean="0"/>
                        <a:t>and Surgical items</a:t>
                      </a:r>
                      <a:endParaRPr lang="en-IN"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b="1" dirty="0" smtClean="0"/>
                        <a:t>67.3</a:t>
                      </a:r>
                    </a:p>
                    <a:p>
                      <a:endParaRPr lang="en-IN" b="1" dirty="0"/>
                    </a:p>
                  </a:txBody>
                  <a:tcPr/>
                </a:tc>
              </a:tr>
              <a:tr h="583476">
                <a:tc>
                  <a:txBody>
                    <a:bodyPr/>
                    <a:lstStyle/>
                    <a:p>
                      <a:r>
                        <a:rPr lang="en-IN" b="1" dirty="0" smtClean="0"/>
                        <a:t>8</a:t>
                      </a:r>
                      <a:endParaRPr lang="en-IN" b="1" dirty="0"/>
                    </a:p>
                  </a:txBody>
                  <a:tcPr/>
                </a:tc>
                <a:tc>
                  <a:txBody>
                    <a:bodyPr/>
                    <a:lstStyle/>
                    <a:p>
                      <a:r>
                        <a:rPr lang="en-IN" b="1" dirty="0" smtClean="0"/>
                        <a:t>Service delivery and Record keeping &amp; Reporting</a:t>
                      </a:r>
                      <a:endParaRPr lang="en-IN" b="1" dirty="0"/>
                    </a:p>
                  </a:txBody>
                  <a:tcPr/>
                </a:tc>
                <a:tc>
                  <a:txBody>
                    <a:bodyPr/>
                    <a:lstStyle/>
                    <a:p>
                      <a:r>
                        <a:rPr lang="en-IN" b="1" dirty="0" smtClean="0"/>
                        <a:t>46.4</a:t>
                      </a:r>
                      <a:endParaRPr lang="en-IN" b="1" dirty="0"/>
                    </a:p>
                  </a:txBody>
                  <a:tcPr/>
                </a:tc>
              </a:tr>
              <a:tr h="583476">
                <a:tc>
                  <a:txBody>
                    <a:bodyPr/>
                    <a:lstStyle/>
                    <a:p>
                      <a:r>
                        <a:rPr lang="en-IN" b="1" dirty="0" smtClean="0"/>
                        <a:t>9</a:t>
                      </a:r>
                      <a:endParaRPr lang="en-IN" b="1" dirty="0"/>
                    </a:p>
                  </a:txBody>
                  <a:tcPr/>
                </a:tc>
                <a:tc>
                  <a:txBody>
                    <a:bodyPr/>
                    <a:lstStyle/>
                    <a:p>
                      <a:r>
                        <a:rPr lang="en-IN" b="1" dirty="0" smtClean="0"/>
                        <a:t>Supplies &amp; Misc. Items for Labour Room</a:t>
                      </a:r>
                      <a:endParaRPr lang="en-IN" b="1" dirty="0"/>
                    </a:p>
                  </a:txBody>
                  <a:tcPr/>
                </a:tc>
                <a:tc>
                  <a:txBody>
                    <a:bodyPr/>
                    <a:lstStyle/>
                    <a:p>
                      <a:r>
                        <a:rPr lang="en-IN" b="1" dirty="0" smtClean="0"/>
                        <a:t>83.3</a:t>
                      </a:r>
                      <a:endParaRPr lang="en-IN" b="1" dirty="0"/>
                    </a:p>
                  </a:txBody>
                  <a:tcPr/>
                </a:tc>
              </a:tr>
              <a:tr h="340160">
                <a:tc>
                  <a:txBody>
                    <a:bodyPr/>
                    <a:lstStyle/>
                    <a:p>
                      <a:r>
                        <a:rPr lang="en-IN" b="1" dirty="0" smtClean="0"/>
                        <a:t>10</a:t>
                      </a:r>
                      <a:endParaRPr lang="en-IN" b="1" dirty="0"/>
                    </a:p>
                  </a:txBody>
                  <a:tcPr/>
                </a:tc>
                <a:tc>
                  <a:txBody>
                    <a:bodyPr/>
                    <a:lstStyle/>
                    <a:p>
                      <a:r>
                        <a:rPr lang="en-IN" b="1" dirty="0" smtClean="0"/>
                        <a:t>Supplies &amp; Misc. Items for NBCC</a:t>
                      </a:r>
                      <a:endParaRPr lang="en-IN" b="1" dirty="0"/>
                    </a:p>
                  </a:txBody>
                  <a:tcPr/>
                </a:tc>
                <a:tc>
                  <a:txBody>
                    <a:bodyPr/>
                    <a:lstStyle/>
                    <a:p>
                      <a:r>
                        <a:rPr lang="en-IN" b="1" dirty="0" smtClean="0"/>
                        <a:t>100</a:t>
                      </a:r>
                      <a:endParaRPr lang="en-IN" b="1" dirty="0"/>
                    </a:p>
                  </a:txBody>
                  <a:tcPr/>
                </a:tc>
              </a:tr>
            </a:tbl>
          </a:graphicData>
        </a:graphic>
      </p:graphicFrame>
      <p:sp>
        <p:nvSpPr>
          <p:cNvPr id="10" name="Rectangle 9"/>
          <p:cNvSpPr/>
          <p:nvPr/>
        </p:nvSpPr>
        <p:spPr>
          <a:xfrm>
            <a:off x="609600" y="1412776"/>
            <a:ext cx="6172200" cy="523220"/>
          </a:xfrm>
          <a:prstGeom prst="rect">
            <a:avLst/>
          </a:prstGeom>
          <a:noFill/>
        </p:spPr>
        <p:txBody>
          <a:bodyPr wrap="square" lIns="91440" tIns="45720" rIns="91440" bIns="45720">
            <a:spAutoFit/>
          </a:bodyPr>
          <a:lstStyle/>
          <a:p>
            <a:pPr algn="ctr"/>
            <a:r>
              <a:rPr lang="en-IN" sz="2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Section </a:t>
            </a:r>
            <a:r>
              <a:rPr lang="en-IN" sz="28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wise  Score</a:t>
            </a:r>
            <a:endParaRPr lang="en-IN" sz="28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11" name="Rectangle 10"/>
          <p:cNvSpPr/>
          <p:nvPr/>
        </p:nvSpPr>
        <p:spPr>
          <a:xfrm>
            <a:off x="914400" y="457200"/>
            <a:ext cx="5671659" cy="646331"/>
          </a:xfrm>
          <a:prstGeom prst="rect">
            <a:avLst/>
          </a:prstGeom>
          <a:noFill/>
        </p:spPr>
        <p:txBody>
          <a:bodyPr wrap="square" lIns="91440" tIns="45720" rIns="91440" bIns="45720">
            <a:spAutoFit/>
          </a:bodyPr>
          <a:lstStyle/>
          <a:p>
            <a:pPr algn="ctr"/>
            <a:r>
              <a:rPr lang="en-IN" sz="3600" b="1" cap="none" spc="0"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Labour</a:t>
            </a:r>
            <a:r>
              <a:rPr lang="en-IN" sz="3600" b="1" cap="none" spc="0" baseline="0"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 Room</a:t>
            </a:r>
            <a:r>
              <a:rPr lang="en-IN" sz="3600" b="1" cap="none" spc="0"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 </a:t>
            </a:r>
            <a:r>
              <a:rPr lang="en-IN" sz="3600" b="1" cap="none" spc="0" baseline="0"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Score Card</a:t>
            </a:r>
            <a:endParaRPr lang="en-IN" sz="3600" b="1" cap="none" spc="0" dirty="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600200"/>
          <a:ext cx="8229600" cy="4343400"/>
        </p:xfrm>
        <a:graphic>
          <a:graphicData uri="http://schemas.openxmlformats.org/drawingml/2006/table">
            <a:tbl>
              <a:tblPr firstRow="1" bandRow="1">
                <a:tableStyleId>{5C22544A-7EE6-4342-B048-85BDC9FD1C3A}</a:tableStyleId>
              </a:tblPr>
              <a:tblGrid>
                <a:gridCol w="8229600"/>
              </a:tblGrid>
              <a:tr h="4343400">
                <a:tc>
                  <a:txBody>
                    <a:bodyPr/>
                    <a:lstStyle/>
                    <a:p>
                      <a:endParaRPr lang="en-IN" dirty="0"/>
                    </a:p>
                  </a:txBody>
                  <a:tcPr/>
                </a:tc>
              </a:tr>
            </a:tbl>
          </a:graphicData>
        </a:graphic>
      </p:graphicFrame>
      <p:graphicFrame>
        <p:nvGraphicFramePr>
          <p:cNvPr id="6" name="Table 5"/>
          <p:cNvGraphicFramePr>
            <a:graphicFrameLocks noGrp="1"/>
          </p:cNvGraphicFramePr>
          <p:nvPr/>
        </p:nvGraphicFramePr>
        <p:xfrm>
          <a:off x="467545" y="1"/>
          <a:ext cx="8136903" cy="1412775"/>
        </p:xfrm>
        <a:graphic>
          <a:graphicData uri="http://schemas.openxmlformats.org/drawingml/2006/table">
            <a:tbl>
              <a:tblPr/>
              <a:tblGrid>
                <a:gridCol w="8136903"/>
              </a:tblGrid>
              <a:tr h="1412775">
                <a:tc>
                  <a:txBody>
                    <a:bodyPr/>
                    <a:lstStyle/>
                    <a:p>
                      <a:r>
                        <a:rPr lang="en-IN" sz="3600" baseline="0" dirty="0" smtClean="0"/>
                        <a:t> </a:t>
                      </a:r>
                      <a:endParaRPr lang="en-IN" sz="1800"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0070C0"/>
                    </a:solidFill>
                  </a:tcPr>
                </a:tc>
              </a:tr>
            </a:tbl>
          </a:graphicData>
        </a:graphic>
      </p:graphicFrame>
      <p:graphicFrame>
        <p:nvGraphicFramePr>
          <p:cNvPr id="7" name="Table 6"/>
          <p:cNvGraphicFramePr>
            <a:graphicFrameLocks noGrp="1"/>
          </p:cNvGraphicFramePr>
          <p:nvPr/>
        </p:nvGraphicFramePr>
        <p:xfrm>
          <a:off x="0" y="980729"/>
          <a:ext cx="8686800" cy="432048"/>
        </p:xfrm>
        <a:graphic>
          <a:graphicData uri="http://schemas.openxmlformats.org/drawingml/2006/table">
            <a:tbl>
              <a:tblPr>
                <a:tableStyleId>{69C7853C-536D-4A76-A0AE-DD22124D55A5}</a:tableStyleId>
              </a:tblPr>
              <a:tblGrid>
                <a:gridCol w="4343400"/>
                <a:gridCol w="4343400"/>
              </a:tblGrid>
              <a:tr h="432048">
                <a:tc>
                  <a:txBody>
                    <a:bodyPr/>
                    <a:lstStyle/>
                    <a:p>
                      <a:r>
                        <a:rPr lang="en-IN" sz="2000" b="1" dirty="0" smtClean="0"/>
                        <a:t>      Labour</a:t>
                      </a:r>
                      <a:r>
                        <a:rPr lang="en-IN" sz="2000" b="1" baseline="0" dirty="0" smtClean="0"/>
                        <a:t> Room Score</a:t>
                      </a:r>
                      <a:endParaRPr lang="en-IN" sz="2000" b="1" dirty="0"/>
                    </a:p>
                  </a:txBody>
                  <a:tcPr/>
                </a:tc>
                <a:tc>
                  <a:txBody>
                    <a:bodyPr/>
                    <a:lstStyle/>
                    <a:p>
                      <a:pPr algn="l"/>
                      <a:r>
                        <a:rPr lang="en-IN" sz="2000" b="1" dirty="0" smtClean="0"/>
                        <a:t>      52.5%(North-</a:t>
                      </a:r>
                      <a:r>
                        <a:rPr lang="en-IN" sz="2000" b="1" dirty="0" err="1" smtClean="0"/>
                        <a:t>Guwahati</a:t>
                      </a:r>
                      <a:r>
                        <a:rPr lang="en-IN" sz="2000" b="1" baseline="0" dirty="0" smtClean="0"/>
                        <a:t> BPHC</a:t>
                      </a:r>
                      <a:r>
                        <a:rPr lang="en-IN" sz="2000" b="1" dirty="0" smtClean="0"/>
                        <a:t>)</a:t>
                      </a:r>
                      <a:endParaRPr lang="en-IN" sz="2000" b="1" dirty="0"/>
                    </a:p>
                  </a:txBody>
                  <a:tcPr/>
                </a:tc>
              </a:tr>
            </a:tbl>
          </a:graphicData>
        </a:graphic>
      </p:graphicFrame>
      <p:graphicFrame>
        <p:nvGraphicFramePr>
          <p:cNvPr id="8" name="Table 7"/>
          <p:cNvGraphicFramePr>
            <a:graphicFrameLocks noGrp="1"/>
          </p:cNvGraphicFramePr>
          <p:nvPr/>
        </p:nvGraphicFramePr>
        <p:xfrm>
          <a:off x="0" y="1844822"/>
          <a:ext cx="9144000" cy="5013178"/>
        </p:xfrm>
        <a:graphic>
          <a:graphicData uri="http://schemas.openxmlformats.org/drawingml/2006/table">
            <a:tbl>
              <a:tblPr>
                <a:tableStyleId>{3C2FFA5D-87B4-456A-9821-1D502468CF0F}</a:tableStyleId>
              </a:tblPr>
              <a:tblGrid>
                <a:gridCol w="1538242"/>
                <a:gridCol w="4467705"/>
                <a:gridCol w="3138053"/>
              </a:tblGrid>
              <a:tr h="366634">
                <a:tc>
                  <a:txBody>
                    <a:bodyPr/>
                    <a:lstStyle/>
                    <a:p>
                      <a:r>
                        <a:rPr lang="en-IN" b="1" dirty="0" smtClean="0"/>
                        <a:t>1</a:t>
                      </a:r>
                      <a:endParaRPr lang="en-IN" b="1" dirty="0"/>
                    </a:p>
                  </a:txBody>
                  <a:tcPr/>
                </a:tc>
                <a:tc>
                  <a:txBody>
                    <a:bodyPr/>
                    <a:lstStyle/>
                    <a:p>
                      <a:r>
                        <a:rPr lang="en-IN" b="1" dirty="0" smtClean="0"/>
                        <a:t>Infrastructure</a:t>
                      </a:r>
                      <a:r>
                        <a:rPr lang="en-IN" b="1" baseline="0" dirty="0" smtClean="0"/>
                        <a:t> in Labour Room</a:t>
                      </a:r>
                      <a:endParaRPr lang="en-IN" b="1" dirty="0"/>
                    </a:p>
                  </a:txBody>
                  <a:tcPr/>
                </a:tc>
                <a:tc>
                  <a:txBody>
                    <a:bodyPr/>
                    <a:lstStyle/>
                    <a:p>
                      <a:r>
                        <a:rPr lang="en-IN" b="1" dirty="0" smtClean="0"/>
                        <a:t>60</a:t>
                      </a:r>
                      <a:endParaRPr lang="en-IN" b="1" dirty="0"/>
                    </a:p>
                  </a:txBody>
                  <a:tcPr/>
                </a:tc>
              </a:tr>
              <a:tr h="366634">
                <a:tc>
                  <a:txBody>
                    <a:bodyPr/>
                    <a:lstStyle/>
                    <a:p>
                      <a:r>
                        <a:rPr lang="en-IN" b="1" dirty="0" smtClean="0"/>
                        <a:t>2</a:t>
                      </a:r>
                      <a:endParaRPr lang="en-IN" b="1" dirty="0"/>
                    </a:p>
                  </a:txBody>
                  <a:tcPr/>
                </a:tc>
                <a:tc>
                  <a:txBody>
                    <a:bodyPr/>
                    <a:lstStyle/>
                    <a:p>
                      <a:r>
                        <a:rPr lang="en-IN" b="1" dirty="0" smtClean="0"/>
                        <a:t>Human resource </a:t>
                      </a:r>
                      <a:endParaRPr lang="en-IN" b="1" dirty="0"/>
                    </a:p>
                  </a:txBody>
                  <a:tcPr/>
                </a:tc>
                <a:tc>
                  <a:txBody>
                    <a:bodyPr/>
                    <a:lstStyle/>
                    <a:p>
                      <a:r>
                        <a:rPr lang="en-IN" b="1" dirty="0" smtClean="0"/>
                        <a:t>58.33</a:t>
                      </a:r>
                      <a:endParaRPr lang="en-IN" b="1" dirty="0"/>
                    </a:p>
                  </a:txBody>
                  <a:tcPr/>
                </a:tc>
              </a:tr>
              <a:tr h="366634">
                <a:tc>
                  <a:txBody>
                    <a:bodyPr/>
                    <a:lstStyle/>
                    <a:p>
                      <a:r>
                        <a:rPr lang="en-IN" b="1" dirty="0" smtClean="0"/>
                        <a:t>3</a:t>
                      </a:r>
                      <a:endParaRPr lang="en-IN" b="1" dirty="0"/>
                    </a:p>
                  </a:txBody>
                  <a:tcPr/>
                </a:tc>
                <a:tc>
                  <a:txBody>
                    <a:bodyPr/>
                    <a:lstStyle/>
                    <a:p>
                      <a:r>
                        <a:rPr lang="en-IN" b="1" dirty="0" smtClean="0"/>
                        <a:t>Training Status</a:t>
                      </a:r>
                      <a:endParaRPr lang="en-IN" b="1" dirty="0"/>
                    </a:p>
                  </a:txBody>
                  <a:tcPr/>
                </a:tc>
                <a:tc>
                  <a:txBody>
                    <a:bodyPr/>
                    <a:lstStyle/>
                    <a:p>
                      <a:r>
                        <a:rPr lang="en-IN" b="1" dirty="0" smtClean="0"/>
                        <a:t>30</a:t>
                      </a:r>
                      <a:endParaRPr lang="en-IN" b="1" dirty="0"/>
                    </a:p>
                  </a:txBody>
                  <a:tcPr/>
                </a:tc>
              </a:tr>
              <a:tr h="613572">
                <a:tc>
                  <a:txBody>
                    <a:bodyPr/>
                    <a:lstStyle/>
                    <a:p>
                      <a:r>
                        <a:rPr lang="en-IN" b="1" dirty="0" smtClean="0"/>
                        <a:t>4</a:t>
                      </a:r>
                      <a:endParaRPr lang="en-IN" b="1" dirty="0"/>
                    </a:p>
                  </a:txBody>
                  <a:tcPr/>
                </a:tc>
                <a:tc>
                  <a:txBody>
                    <a:bodyPr/>
                    <a:lstStyle/>
                    <a:p>
                      <a:r>
                        <a:rPr lang="en-IN" b="1" dirty="0" smtClean="0"/>
                        <a:t>Equipment available in</a:t>
                      </a:r>
                      <a:r>
                        <a:rPr lang="en-IN" b="1" baseline="0" dirty="0" smtClean="0"/>
                        <a:t> Labour Room</a:t>
                      </a:r>
                      <a:endParaRPr lang="en-IN" b="1" dirty="0"/>
                    </a:p>
                  </a:txBody>
                  <a:tcPr/>
                </a:tc>
                <a:tc>
                  <a:txBody>
                    <a:bodyPr/>
                    <a:lstStyle/>
                    <a:p>
                      <a:r>
                        <a:rPr lang="en-IN" b="1" dirty="0" smtClean="0"/>
                        <a:t>50</a:t>
                      </a:r>
                      <a:endParaRPr lang="en-IN" b="1" dirty="0"/>
                    </a:p>
                  </a:txBody>
                  <a:tcPr/>
                </a:tc>
              </a:tr>
              <a:tr h="366634">
                <a:tc>
                  <a:txBody>
                    <a:bodyPr/>
                    <a:lstStyle/>
                    <a:p>
                      <a:r>
                        <a:rPr lang="en-IN" b="1" dirty="0" smtClean="0"/>
                        <a:t>5</a:t>
                      </a:r>
                      <a:endParaRPr lang="en-IN" b="1" dirty="0"/>
                    </a:p>
                  </a:txBody>
                  <a:tcPr/>
                </a:tc>
                <a:tc>
                  <a:txBody>
                    <a:bodyPr/>
                    <a:lstStyle/>
                    <a:p>
                      <a:r>
                        <a:rPr lang="en-IN" b="1" dirty="0" smtClean="0"/>
                        <a:t>Equipment available in NBCC</a:t>
                      </a:r>
                      <a:endParaRPr lang="en-IN" b="1" dirty="0"/>
                    </a:p>
                  </a:txBody>
                  <a:tcPr/>
                </a:tc>
                <a:tc>
                  <a:txBody>
                    <a:bodyPr/>
                    <a:lstStyle/>
                    <a:p>
                      <a:r>
                        <a:rPr lang="en-IN" b="1" dirty="0" smtClean="0"/>
                        <a:t>38</a:t>
                      </a:r>
                      <a:endParaRPr lang="en-IN" b="1" dirty="0"/>
                    </a:p>
                  </a:txBody>
                  <a:tcPr/>
                </a:tc>
              </a:tr>
              <a:tr h="641609">
                <a:tc>
                  <a:txBody>
                    <a:bodyPr/>
                    <a:lstStyle/>
                    <a:p>
                      <a:r>
                        <a:rPr lang="en-IN" b="1" dirty="0" smtClean="0"/>
                        <a:t>6</a:t>
                      </a:r>
                      <a:endParaRPr lang="en-IN" b="1" dirty="0"/>
                    </a:p>
                  </a:txBody>
                  <a:tcPr/>
                </a:tc>
                <a:tc>
                  <a:txBody>
                    <a:bodyPr/>
                    <a:lstStyle/>
                    <a:p>
                      <a:r>
                        <a:rPr lang="en-IN" b="1" dirty="0" smtClean="0"/>
                        <a:t>Equipment available in delivery tray</a:t>
                      </a:r>
                      <a:endParaRPr lang="en-IN"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b="1" dirty="0" smtClean="0"/>
                        <a:t>88.2</a:t>
                      </a:r>
                    </a:p>
                    <a:p>
                      <a:endParaRPr lang="en-IN" b="1" dirty="0"/>
                    </a:p>
                  </a:txBody>
                  <a:tcPr/>
                </a:tc>
              </a:tr>
              <a:tr h="641609">
                <a:tc>
                  <a:txBody>
                    <a:bodyPr/>
                    <a:lstStyle/>
                    <a:p>
                      <a:r>
                        <a:rPr lang="en-IN" b="1" dirty="0" smtClean="0"/>
                        <a:t>7</a:t>
                      </a:r>
                      <a:endParaRPr lang="en-IN" b="1" dirty="0"/>
                    </a:p>
                  </a:txBody>
                  <a:tcPr/>
                </a:tc>
                <a:tc>
                  <a:txBody>
                    <a:bodyPr/>
                    <a:lstStyle/>
                    <a:p>
                      <a:r>
                        <a:rPr lang="en-IN" b="1" dirty="0" smtClean="0"/>
                        <a:t> Availability of</a:t>
                      </a:r>
                      <a:r>
                        <a:rPr lang="en-IN" b="1" baseline="0" dirty="0" smtClean="0"/>
                        <a:t> drugs </a:t>
                      </a:r>
                      <a:r>
                        <a:rPr lang="en-IN" b="1" dirty="0" smtClean="0"/>
                        <a:t>and Surgical items</a:t>
                      </a:r>
                      <a:endParaRPr lang="en-IN"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b="1" dirty="0" smtClean="0"/>
                        <a:t>44</a:t>
                      </a:r>
                    </a:p>
                    <a:p>
                      <a:endParaRPr lang="en-IN" b="1" dirty="0"/>
                    </a:p>
                  </a:txBody>
                  <a:tcPr/>
                </a:tc>
              </a:tr>
              <a:tr h="641609">
                <a:tc>
                  <a:txBody>
                    <a:bodyPr/>
                    <a:lstStyle/>
                    <a:p>
                      <a:r>
                        <a:rPr lang="en-IN" b="1" dirty="0" smtClean="0"/>
                        <a:t>8</a:t>
                      </a:r>
                      <a:endParaRPr lang="en-IN" b="1" dirty="0"/>
                    </a:p>
                  </a:txBody>
                  <a:tcPr/>
                </a:tc>
                <a:tc>
                  <a:txBody>
                    <a:bodyPr/>
                    <a:lstStyle/>
                    <a:p>
                      <a:r>
                        <a:rPr lang="en-IN" b="1" dirty="0" smtClean="0"/>
                        <a:t>Service delivery and Record keeping &amp; Reporting</a:t>
                      </a:r>
                      <a:endParaRPr lang="en-IN" b="1" dirty="0"/>
                    </a:p>
                  </a:txBody>
                  <a:tcPr/>
                </a:tc>
                <a:tc>
                  <a:txBody>
                    <a:bodyPr/>
                    <a:lstStyle/>
                    <a:p>
                      <a:r>
                        <a:rPr lang="en-IN" b="1" dirty="0" smtClean="0"/>
                        <a:t>31</a:t>
                      </a:r>
                      <a:endParaRPr lang="en-IN" b="1" dirty="0"/>
                    </a:p>
                  </a:txBody>
                  <a:tcPr/>
                </a:tc>
              </a:tr>
              <a:tr h="641609">
                <a:tc>
                  <a:txBody>
                    <a:bodyPr/>
                    <a:lstStyle/>
                    <a:p>
                      <a:r>
                        <a:rPr lang="en-IN" b="1" dirty="0" smtClean="0"/>
                        <a:t>9</a:t>
                      </a:r>
                      <a:endParaRPr lang="en-IN" b="1" dirty="0"/>
                    </a:p>
                  </a:txBody>
                  <a:tcPr/>
                </a:tc>
                <a:tc>
                  <a:txBody>
                    <a:bodyPr/>
                    <a:lstStyle/>
                    <a:p>
                      <a:r>
                        <a:rPr lang="en-IN" b="1" dirty="0" smtClean="0"/>
                        <a:t>Supplies &amp; Misc. Items for Labour Room</a:t>
                      </a:r>
                      <a:endParaRPr lang="en-IN" b="1" dirty="0"/>
                    </a:p>
                  </a:txBody>
                  <a:tcPr/>
                </a:tc>
                <a:tc>
                  <a:txBody>
                    <a:bodyPr/>
                    <a:lstStyle/>
                    <a:p>
                      <a:r>
                        <a:rPr lang="en-IN" b="1" dirty="0" smtClean="0"/>
                        <a:t>54.1</a:t>
                      </a:r>
                      <a:endParaRPr lang="en-IN" b="1" dirty="0"/>
                    </a:p>
                  </a:txBody>
                  <a:tcPr/>
                </a:tc>
              </a:tr>
              <a:tr h="366634">
                <a:tc>
                  <a:txBody>
                    <a:bodyPr/>
                    <a:lstStyle/>
                    <a:p>
                      <a:r>
                        <a:rPr lang="en-IN" b="1" dirty="0" smtClean="0"/>
                        <a:t>10</a:t>
                      </a:r>
                      <a:endParaRPr lang="en-IN" b="1" dirty="0"/>
                    </a:p>
                  </a:txBody>
                  <a:tcPr/>
                </a:tc>
                <a:tc>
                  <a:txBody>
                    <a:bodyPr/>
                    <a:lstStyle/>
                    <a:p>
                      <a:r>
                        <a:rPr lang="en-IN" b="1" dirty="0" smtClean="0"/>
                        <a:t>Supplies &amp; Misc. Items for NBCC</a:t>
                      </a:r>
                      <a:endParaRPr lang="en-IN" b="1" dirty="0"/>
                    </a:p>
                  </a:txBody>
                  <a:tcPr/>
                </a:tc>
                <a:tc>
                  <a:txBody>
                    <a:bodyPr/>
                    <a:lstStyle/>
                    <a:p>
                      <a:r>
                        <a:rPr lang="en-IN" b="1" dirty="0" smtClean="0"/>
                        <a:t>100</a:t>
                      </a:r>
                      <a:endParaRPr lang="en-IN" b="1" dirty="0"/>
                    </a:p>
                  </a:txBody>
                  <a:tcPr/>
                </a:tc>
              </a:tr>
            </a:tbl>
          </a:graphicData>
        </a:graphic>
      </p:graphicFrame>
      <p:sp>
        <p:nvSpPr>
          <p:cNvPr id="10" name="Rectangle 9"/>
          <p:cNvSpPr/>
          <p:nvPr/>
        </p:nvSpPr>
        <p:spPr>
          <a:xfrm>
            <a:off x="609600" y="1412776"/>
            <a:ext cx="6172200" cy="523220"/>
          </a:xfrm>
          <a:prstGeom prst="rect">
            <a:avLst/>
          </a:prstGeom>
          <a:noFill/>
        </p:spPr>
        <p:txBody>
          <a:bodyPr wrap="square" lIns="91440" tIns="45720" rIns="91440" bIns="45720">
            <a:spAutoFit/>
          </a:bodyPr>
          <a:lstStyle/>
          <a:p>
            <a:pPr algn="ctr"/>
            <a:r>
              <a:rPr lang="en-IN" sz="2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Section </a:t>
            </a:r>
            <a:r>
              <a:rPr lang="en-IN" sz="28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wise  Score</a:t>
            </a:r>
            <a:endParaRPr lang="en-IN" sz="28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11" name="Rectangle 10"/>
          <p:cNvSpPr/>
          <p:nvPr/>
        </p:nvSpPr>
        <p:spPr>
          <a:xfrm>
            <a:off x="827584" y="457201"/>
            <a:ext cx="5758475" cy="646331"/>
          </a:xfrm>
          <a:prstGeom prst="rect">
            <a:avLst/>
          </a:prstGeom>
          <a:noFill/>
        </p:spPr>
        <p:txBody>
          <a:bodyPr wrap="square" lIns="91440" tIns="45720" rIns="91440" bIns="45720">
            <a:spAutoFit/>
          </a:bodyPr>
          <a:lstStyle/>
          <a:p>
            <a:pPr algn="ctr"/>
            <a:r>
              <a:rPr lang="en-IN" sz="3600" b="1" cap="none" spc="0"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Labour</a:t>
            </a:r>
            <a:r>
              <a:rPr lang="en-IN" sz="3600" b="1" cap="none" spc="0" baseline="0"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 Room</a:t>
            </a:r>
            <a:r>
              <a:rPr lang="en-IN" sz="3600" b="1" cap="none" spc="0"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 </a:t>
            </a:r>
            <a:r>
              <a:rPr lang="en-IN" sz="3600" b="1" cap="none" spc="0" baseline="0"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Score Card</a:t>
            </a:r>
            <a:endParaRPr lang="en-IN" sz="3600" b="1" cap="none" spc="0" dirty="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600200"/>
          <a:ext cx="8229600" cy="4343400"/>
        </p:xfrm>
        <a:graphic>
          <a:graphicData uri="http://schemas.openxmlformats.org/drawingml/2006/table">
            <a:tbl>
              <a:tblPr firstRow="1" bandRow="1">
                <a:tableStyleId>{5C22544A-7EE6-4342-B048-85BDC9FD1C3A}</a:tableStyleId>
              </a:tblPr>
              <a:tblGrid>
                <a:gridCol w="8229600"/>
              </a:tblGrid>
              <a:tr h="4343400">
                <a:tc>
                  <a:txBody>
                    <a:bodyPr/>
                    <a:lstStyle/>
                    <a:p>
                      <a:endParaRPr lang="en-IN" dirty="0"/>
                    </a:p>
                  </a:txBody>
                  <a:tcPr/>
                </a:tc>
              </a:tr>
            </a:tbl>
          </a:graphicData>
        </a:graphic>
      </p:graphicFrame>
      <p:graphicFrame>
        <p:nvGraphicFramePr>
          <p:cNvPr id="6" name="Table 5"/>
          <p:cNvGraphicFramePr>
            <a:graphicFrameLocks noGrp="1"/>
          </p:cNvGraphicFramePr>
          <p:nvPr/>
        </p:nvGraphicFramePr>
        <p:xfrm>
          <a:off x="486697" y="381001"/>
          <a:ext cx="8200103" cy="1219199"/>
        </p:xfrm>
        <a:graphic>
          <a:graphicData uri="http://schemas.openxmlformats.org/drawingml/2006/table">
            <a:tbl>
              <a:tblPr/>
              <a:tblGrid>
                <a:gridCol w="8200103"/>
              </a:tblGrid>
              <a:tr h="1219199">
                <a:tc>
                  <a:txBody>
                    <a:bodyPr/>
                    <a:lstStyle/>
                    <a:p>
                      <a:r>
                        <a:rPr lang="en-IN" sz="3600" baseline="0" dirty="0" smtClean="0"/>
                        <a:t> </a:t>
                      </a:r>
                      <a:endParaRPr lang="en-IN" sz="1800"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0070C0"/>
                    </a:solidFill>
                  </a:tcPr>
                </a:tc>
              </a:tr>
            </a:tbl>
          </a:graphicData>
        </a:graphic>
      </p:graphicFrame>
      <p:graphicFrame>
        <p:nvGraphicFramePr>
          <p:cNvPr id="7" name="Table 6"/>
          <p:cNvGraphicFramePr>
            <a:graphicFrameLocks noGrp="1"/>
          </p:cNvGraphicFramePr>
          <p:nvPr/>
        </p:nvGraphicFramePr>
        <p:xfrm>
          <a:off x="0" y="990600"/>
          <a:ext cx="9144000" cy="609599"/>
        </p:xfrm>
        <a:graphic>
          <a:graphicData uri="http://schemas.openxmlformats.org/drawingml/2006/table">
            <a:tbl>
              <a:tblPr>
                <a:tableStyleId>{69C7853C-536D-4A76-A0AE-DD22124D55A5}</a:tableStyleId>
              </a:tblPr>
              <a:tblGrid>
                <a:gridCol w="4572000"/>
                <a:gridCol w="4572000"/>
              </a:tblGrid>
              <a:tr h="609599">
                <a:tc>
                  <a:txBody>
                    <a:bodyPr/>
                    <a:lstStyle/>
                    <a:p>
                      <a:r>
                        <a:rPr lang="en-IN" sz="2000" b="1" dirty="0" smtClean="0"/>
                        <a:t>Labour</a:t>
                      </a:r>
                      <a:r>
                        <a:rPr lang="en-IN" sz="2000" b="1" baseline="0" dirty="0" smtClean="0"/>
                        <a:t> Room Score</a:t>
                      </a:r>
                      <a:endParaRPr lang="en-IN" sz="2000" b="1" dirty="0"/>
                    </a:p>
                  </a:txBody>
                  <a:tcPr/>
                </a:tc>
                <a:tc>
                  <a:txBody>
                    <a:bodyPr/>
                    <a:lstStyle/>
                    <a:p>
                      <a:pPr algn="l"/>
                      <a:r>
                        <a:rPr lang="en-IN" sz="2000" b="1" dirty="0" smtClean="0"/>
                        <a:t>              41%(CHANGSARI</a:t>
                      </a:r>
                      <a:r>
                        <a:rPr lang="en-IN" sz="2000" b="1" baseline="0" dirty="0" smtClean="0"/>
                        <a:t> </a:t>
                      </a:r>
                      <a:r>
                        <a:rPr lang="en-IN" sz="2000" b="1" dirty="0" smtClean="0"/>
                        <a:t>SD)</a:t>
                      </a:r>
                      <a:endParaRPr lang="en-IN" sz="2000" b="1" dirty="0"/>
                    </a:p>
                  </a:txBody>
                  <a:tcPr/>
                </a:tc>
              </a:tr>
            </a:tbl>
          </a:graphicData>
        </a:graphic>
      </p:graphicFrame>
      <p:graphicFrame>
        <p:nvGraphicFramePr>
          <p:cNvPr id="8" name="Table 7"/>
          <p:cNvGraphicFramePr>
            <a:graphicFrameLocks noGrp="1"/>
          </p:cNvGraphicFramePr>
          <p:nvPr/>
        </p:nvGraphicFramePr>
        <p:xfrm>
          <a:off x="0" y="1700810"/>
          <a:ext cx="9144000" cy="5157190"/>
        </p:xfrm>
        <a:graphic>
          <a:graphicData uri="http://schemas.openxmlformats.org/drawingml/2006/table">
            <a:tbl>
              <a:tblPr>
                <a:tableStyleId>{3C2FFA5D-87B4-456A-9821-1D502468CF0F}</a:tableStyleId>
              </a:tblPr>
              <a:tblGrid>
                <a:gridCol w="1538242"/>
                <a:gridCol w="4467705"/>
                <a:gridCol w="3138053"/>
              </a:tblGrid>
              <a:tr h="395275">
                <a:tc>
                  <a:txBody>
                    <a:bodyPr/>
                    <a:lstStyle/>
                    <a:p>
                      <a:r>
                        <a:rPr lang="en-IN" b="1" dirty="0" smtClean="0"/>
                        <a:t>1</a:t>
                      </a:r>
                      <a:endParaRPr lang="en-IN" b="1" dirty="0"/>
                    </a:p>
                  </a:txBody>
                  <a:tcPr/>
                </a:tc>
                <a:tc>
                  <a:txBody>
                    <a:bodyPr/>
                    <a:lstStyle/>
                    <a:p>
                      <a:r>
                        <a:rPr lang="en-IN" sz="1600" b="1" dirty="0" smtClean="0"/>
                        <a:t>Infrastructure</a:t>
                      </a:r>
                      <a:r>
                        <a:rPr lang="en-IN" sz="1600" b="1" baseline="0" dirty="0" smtClean="0"/>
                        <a:t> in Labour Room</a:t>
                      </a:r>
                      <a:endParaRPr lang="en-IN" sz="1600" b="1" dirty="0"/>
                    </a:p>
                  </a:txBody>
                  <a:tcPr/>
                </a:tc>
                <a:tc>
                  <a:txBody>
                    <a:bodyPr/>
                    <a:lstStyle/>
                    <a:p>
                      <a:r>
                        <a:rPr lang="en-IN" sz="1600" b="1" dirty="0" smtClean="0"/>
                        <a:t>44.2</a:t>
                      </a:r>
                      <a:endParaRPr lang="en-IN" sz="1600" b="1" dirty="0"/>
                    </a:p>
                  </a:txBody>
                  <a:tcPr/>
                </a:tc>
              </a:tr>
              <a:tr h="395275">
                <a:tc>
                  <a:txBody>
                    <a:bodyPr/>
                    <a:lstStyle/>
                    <a:p>
                      <a:r>
                        <a:rPr lang="en-IN" b="1" dirty="0" smtClean="0"/>
                        <a:t>2</a:t>
                      </a:r>
                      <a:endParaRPr lang="en-IN" b="1" dirty="0"/>
                    </a:p>
                  </a:txBody>
                  <a:tcPr/>
                </a:tc>
                <a:tc>
                  <a:txBody>
                    <a:bodyPr/>
                    <a:lstStyle/>
                    <a:p>
                      <a:r>
                        <a:rPr lang="en-IN" sz="1600" b="1" dirty="0" smtClean="0"/>
                        <a:t>Human resource </a:t>
                      </a:r>
                      <a:endParaRPr lang="en-IN" sz="1600" b="1" dirty="0"/>
                    </a:p>
                  </a:txBody>
                  <a:tcPr/>
                </a:tc>
                <a:tc>
                  <a:txBody>
                    <a:bodyPr/>
                    <a:lstStyle/>
                    <a:p>
                      <a:r>
                        <a:rPr lang="en-IN" sz="1600" b="1" dirty="0" smtClean="0"/>
                        <a:t>50</a:t>
                      </a:r>
                      <a:endParaRPr lang="en-IN" sz="1600" b="1" dirty="0"/>
                    </a:p>
                  </a:txBody>
                  <a:tcPr/>
                </a:tc>
              </a:tr>
              <a:tr h="395275">
                <a:tc>
                  <a:txBody>
                    <a:bodyPr/>
                    <a:lstStyle/>
                    <a:p>
                      <a:r>
                        <a:rPr lang="en-IN" b="1" dirty="0" smtClean="0"/>
                        <a:t>3</a:t>
                      </a:r>
                      <a:endParaRPr lang="en-IN" b="1" dirty="0"/>
                    </a:p>
                  </a:txBody>
                  <a:tcPr/>
                </a:tc>
                <a:tc>
                  <a:txBody>
                    <a:bodyPr/>
                    <a:lstStyle/>
                    <a:p>
                      <a:r>
                        <a:rPr lang="en-IN" sz="1600" b="1" dirty="0" smtClean="0"/>
                        <a:t>Training Status</a:t>
                      </a:r>
                      <a:endParaRPr lang="en-IN" sz="1600" b="1" dirty="0"/>
                    </a:p>
                  </a:txBody>
                  <a:tcPr/>
                </a:tc>
                <a:tc>
                  <a:txBody>
                    <a:bodyPr/>
                    <a:lstStyle/>
                    <a:p>
                      <a:r>
                        <a:rPr lang="en-IN" sz="1600" b="1" dirty="0" smtClean="0"/>
                        <a:t>0</a:t>
                      </a:r>
                      <a:endParaRPr lang="en-IN" sz="1600" b="1" dirty="0"/>
                    </a:p>
                  </a:txBody>
                  <a:tcPr/>
                </a:tc>
              </a:tr>
              <a:tr h="636163">
                <a:tc>
                  <a:txBody>
                    <a:bodyPr/>
                    <a:lstStyle/>
                    <a:p>
                      <a:r>
                        <a:rPr lang="en-IN" b="1" dirty="0" smtClean="0"/>
                        <a:t>4</a:t>
                      </a:r>
                      <a:endParaRPr lang="en-IN" b="1" dirty="0"/>
                    </a:p>
                  </a:txBody>
                  <a:tcPr/>
                </a:tc>
                <a:tc>
                  <a:txBody>
                    <a:bodyPr/>
                    <a:lstStyle/>
                    <a:p>
                      <a:r>
                        <a:rPr lang="en-IN" sz="1600" b="1" dirty="0" smtClean="0"/>
                        <a:t>Equipment available in</a:t>
                      </a:r>
                      <a:r>
                        <a:rPr lang="en-IN" sz="1600" b="1" baseline="0" dirty="0" smtClean="0"/>
                        <a:t> Labour Room</a:t>
                      </a:r>
                      <a:endParaRPr lang="en-IN" sz="1600" b="1" dirty="0"/>
                    </a:p>
                  </a:txBody>
                  <a:tcPr/>
                </a:tc>
                <a:tc>
                  <a:txBody>
                    <a:bodyPr/>
                    <a:lstStyle/>
                    <a:p>
                      <a:r>
                        <a:rPr lang="en-IN" sz="1600" b="1" dirty="0" smtClean="0"/>
                        <a:t>38.7</a:t>
                      </a:r>
                      <a:endParaRPr lang="en-IN" sz="1600" b="1" dirty="0"/>
                    </a:p>
                  </a:txBody>
                  <a:tcPr/>
                </a:tc>
              </a:tr>
              <a:tr h="395275">
                <a:tc>
                  <a:txBody>
                    <a:bodyPr/>
                    <a:lstStyle/>
                    <a:p>
                      <a:r>
                        <a:rPr lang="en-IN" b="1" dirty="0" smtClean="0"/>
                        <a:t>5</a:t>
                      </a:r>
                      <a:endParaRPr lang="en-IN" b="1" dirty="0"/>
                    </a:p>
                  </a:txBody>
                  <a:tcPr/>
                </a:tc>
                <a:tc>
                  <a:txBody>
                    <a:bodyPr/>
                    <a:lstStyle/>
                    <a:p>
                      <a:r>
                        <a:rPr lang="en-IN" sz="1600" b="1" dirty="0" smtClean="0"/>
                        <a:t>Equipment available in NBCC</a:t>
                      </a:r>
                      <a:endParaRPr lang="en-IN" sz="1600" b="1" dirty="0"/>
                    </a:p>
                  </a:txBody>
                  <a:tcPr/>
                </a:tc>
                <a:tc>
                  <a:txBody>
                    <a:bodyPr/>
                    <a:lstStyle/>
                    <a:p>
                      <a:r>
                        <a:rPr lang="en-IN" sz="1600" b="1" dirty="0" smtClean="0"/>
                        <a:t>31.3</a:t>
                      </a:r>
                      <a:endParaRPr lang="en-IN" sz="1600" b="1" dirty="0"/>
                    </a:p>
                  </a:txBody>
                  <a:tcPr/>
                </a:tc>
              </a:tr>
              <a:tr h="636163">
                <a:tc>
                  <a:txBody>
                    <a:bodyPr/>
                    <a:lstStyle/>
                    <a:p>
                      <a:r>
                        <a:rPr lang="en-IN" b="1" dirty="0" smtClean="0"/>
                        <a:t>6</a:t>
                      </a:r>
                      <a:endParaRPr lang="en-IN" b="1" dirty="0"/>
                    </a:p>
                  </a:txBody>
                  <a:tcPr/>
                </a:tc>
                <a:tc>
                  <a:txBody>
                    <a:bodyPr/>
                    <a:lstStyle/>
                    <a:p>
                      <a:r>
                        <a:rPr lang="en-IN" sz="1600" b="1" dirty="0" smtClean="0"/>
                        <a:t>Equipment available in delivery tray</a:t>
                      </a:r>
                      <a:endParaRPr lang="en-IN" sz="16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600" b="1" dirty="0" smtClean="0"/>
                        <a:t>73.5</a:t>
                      </a:r>
                    </a:p>
                    <a:p>
                      <a:endParaRPr lang="en-IN" sz="1600" b="1" dirty="0"/>
                    </a:p>
                  </a:txBody>
                  <a:tcPr/>
                </a:tc>
              </a:tr>
              <a:tr h="636163">
                <a:tc>
                  <a:txBody>
                    <a:bodyPr/>
                    <a:lstStyle/>
                    <a:p>
                      <a:r>
                        <a:rPr lang="en-IN" b="1" dirty="0" smtClean="0"/>
                        <a:t>7</a:t>
                      </a:r>
                      <a:endParaRPr lang="en-IN" b="1" dirty="0"/>
                    </a:p>
                  </a:txBody>
                  <a:tcPr/>
                </a:tc>
                <a:tc>
                  <a:txBody>
                    <a:bodyPr/>
                    <a:lstStyle/>
                    <a:p>
                      <a:r>
                        <a:rPr lang="en-IN" sz="1600" b="1" dirty="0" smtClean="0"/>
                        <a:t> Availability of</a:t>
                      </a:r>
                      <a:r>
                        <a:rPr lang="en-IN" sz="1600" b="1" baseline="0" dirty="0" smtClean="0"/>
                        <a:t> drugs </a:t>
                      </a:r>
                      <a:r>
                        <a:rPr lang="en-IN" sz="1600" b="1" dirty="0" smtClean="0"/>
                        <a:t>and Surgical items</a:t>
                      </a:r>
                      <a:endParaRPr lang="en-IN" sz="16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600" b="1" dirty="0" smtClean="0"/>
                        <a:t>48</a:t>
                      </a:r>
                    </a:p>
                    <a:p>
                      <a:endParaRPr lang="en-IN" sz="1600" b="1" dirty="0"/>
                    </a:p>
                  </a:txBody>
                  <a:tcPr/>
                </a:tc>
              </a:tr>
              <a:tr h="636163">
                <a:tc>
                  <a:txBody>
                    <a:bodyPr/>
                    <a:lstStyle/>
                    <a:p>
                      <a:r>
                        <a:rPr lang="en-IN" b="1" dirty="0" smtClean="0"/>
                        <a:t>8</a:t>
                      </a:r>
                      <a:endParaRPr lang="en-IN" b="1" dirty="0"/>
                    </a:p>
                  </a:txBody>
                  <a:tcPr/>
                </a:tc>
                <a:tc>
                  <a:txBody>
                    <a:bodyPr/>
                    <a:lstStyle/>
                    <a:p>
                      <a:r>
                        <a:rPr lang="en-IN" sz="1600" b="1" dirty="0" smtClean="0"/>
                        <a:t>Service delivery and Record keeping &amp; Reporting</a:t>
                      </a:r>
                      <a:endParaRPr lang="en-IN" sz="1600" b="1" dirty="0"/>
                    </a:p>
                  </a:txBody>
                  <a:tcPr/>
                </a:tc>
                <a:tc>
                  <a:txBody>
                    <a:bodyPr/>
                    <a:lstStyle/>
                    <a:p>
                      <a:r>
                        <a:rPr lang="en-IN" sz="1600" b="1" dirty="0" smtClean="0"/>
                        <a:t>35.7</a:t>
                      </a:r>
                      <a:endParaRPr lang="en-IN" sz="1600" b="1" dirty="0"/>
                    </a:p>
                  </a:txBody>
                  <a:tcPr/>
                </a:tc>
              </a:tr>
              <a:tr h="636163">
                <a:tc>
                  <a:txBody>
                    <a:bodyPr/>
                    <a:lstStyle/>
                    <a:p>
                      <a:r>
                        <a:rPr lang="en-IN" b="1" dirty="0" smtClean="0"/>
                        <a:t>9</a:t>
                      </a:r>
                      <a:endParaRPr lang="en-IN" b="1" dirty="0"/>
                    </a:p>
                  </a:txBody>
                  <a:tcPr/>
                </a:tc>
                <a:tc>
                  <a:txBody>
                    <a:bodyPr/>
                    <a:lstStyle/>
                    <a:p>
                      <a:r>
                        <a:rPr lang="en-IN" sz="1600" b="1" dirty="0" smtClean="0"/>
                        <a:t>Supplies &amp; Misc. Items for Labour Room</a:t>
                      </a:r>
                      <a:endParaRPr lang="en-IN" sz="1600" b="1" dirty="0"/>
                    </a:p>
                  </a:txBody>
                  <a:tcPr/>
                </a:tc>
                <a:tc>
                  <a:txBody>
                    <a:bodyPr/>
                    <a:lstStyle/>
                    <a:p>
                      <a:r>
                        <a:rPr lang="en-IN" sz="1600" b="1" dirty="0" smtClean="0"/>
                        <a:t>54.2</a:t>
                      </a:r>
                      <a:endParaRPr lang="en-IN" sz="1600" b="1" dirty="0"/>
                    </a:p>
                  </a:txBody>
                  <a:tcPr/>
                </a:tc>
              </a:tr>
              <a:tr h="395275">
                <a:tc>
                  <a:txBody>
                    <a:bodyPr/>
                    <a:lstStyle/>
                    <a:p>
                      <a:r>
                        <a:rPr lang="en-IN" b="1" dirty="0" smtClean="0"/>
                        <a:t>10</a:t>
                      </a:r>
                      <a:endParaRPr lang="en-IN" b="1" dirty="0"/>
                    </a:p>
                  </a:txBody>
                  <a:tcPr/>
                </a:tc>
                <a:tc>
                  <a:txBody>
                    <a:bodyPr/>
                    <a:lstStyle/>
                    <a:p>
                      <a:r>
                        <a:rPr lang="en-IN" sz="1600" b="1" dirty="0" smtClean="0"/>
                        <a:t>Supplies &amp; Misc. Items for NBCC</a:t>
                      </a:r>
                      <a:endParaRPr lang="en-IN" sz="1600" b="1" dirty="0"/>
                    </a:p>
                  </a:txBody>
                  <a:tcPr/>
                </a:tc>
                <a:tc>
                  <a:txBody>
                    <a:bodyPr/>
                    <a:lstStyle/>
                    <a:p>
                      <a:r>
                        <a:rPr lang="en-IN" sz="1600" b="1" dirty="0" smtClean="0"/>
                        <a:t>87.5</a:t>
                      </a:r>
                      <a:endParaRPr lang="en-IN" sz="1600" b="1" dirty="0"/>
                    </a:p>
                  </a:txBody>
                  <a:tcPr/>
                </a:tc>
              </a:tr>
            </a:tbl>
          </a:graphicData>
        </a:graphic>
      </p:graphicFrame>
      <p:sp>
        <p:nvSpPr>
          <p:cNvPr id="10" name="Rectangle 9"/>
          <p:cNvSpPr/>
          <p:nvPr/>
        </p:nvSpPr>
        <p:spPr>
          <a:xfrm>
            <a:off x="609600" y="1340768"/>
            <a:ext cx="6914728" cy="461665"/>
          </a:xfrm>
          <a:prstGeom prst="rect">
            <a:avLst/>
          </a:prstGeom>
          <a:noFill/>
        </p:spPr>
        <p:txBody>
          <a:bodyPr wrap="square" lIns="91440" tIns="45720" rIns="91440" bIns="45720">
            <a:spAutoFit/>
          </a:bodyPr>
          <a:lstStyle/>
          <a:p>
            <a:pPr algn="ctr"/>
            <a:r>
              <a:rPr lang="en-IN"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Section </a:t>
            </a:r>
            <a:r>
              <a:rPr lang="en-IN"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wise  Score</a:t>
            </a:r>
            <a:endParaRPr lang="en-IN"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11" name="Rectangle 10"/>
          <p:cNvSpPr/>
          <p:nvPr/>
        </p:nvSpPr>
        <p:spPr>
          <a:xfrm>
            <a:off x="899592" y="332657"/>
            <a:ext cx="5686467" cy="646331"/>
          </a:xfrm>
          <a:prstGeom prst="rect">
            <a:avLst/>
          </a:prstGeom>
          <a:noFill/>
        </p:spPr>
        <p:txBody>
          <a:bodyPr wrap="square" lIns="91440" tIns="45720" rIns="91440" bIns="45720">
            <a:spAutoFit/>
          </a:bodyPr>
          <a:lstStyle/>
          <a:p>
            <a:pPr algn="ctr"/>
            <a:r>
              <a:rPr lang="en-IN" sz="3600" b="1" cap="none" spc="0"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Labour</a:t>
            </a:r>
            <a:r>
              <a:rPr lang="en-IN" sz="3600" b="1" cap="none" spc="0" baseline="0"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 Room</a:t>
            </a:r>
            <a:r>
              <a:rPr lang="en-IN" sz="3600" b="1" cap="none" spc="0"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 </a:t>
            </a:r>
            <a:r>
              <a:rPr lang="en-IN" sz="3600" b="1" cap="none" spc="0" baseline="0"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Score Card</a:t>
            </a:r>
            <a:endParaRPr lang="en-IN" sz="3600" b="1" cap="none" spc="0" dirty="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600200"/>
          <a:ext cx="8229600" cy="4343400"/>
        </p:xfrm>
        <a:graphic>
          <a:graphicData uri="http://schemas.openxmlformats.org/drawingml/2006/table">
            <a:tbl>
              <a:tblPr firstRow="1" bandRow="1">
                <a:tableStyleId>{5C22544A-7EE6-4342-B048-85BDC9FD1C3A}</a:tableStyleId>
              </a:tblPr>
              <a:tblGrid>
                <a:gridCol w="8229600"/>
              </a:tblGrid>
              <a:tr h="4343400">
                <a:tc>
                  <a:txBody>
                    <a:bodyPr/>
                    <a:lstStyle/>
                    <a:p>
                      <a:endParaRPr lang="en-IN" dirty="0"/>
                    </a:p>
                  </a:txBody>
                  <a:tcPr/>
                </a:tc>
              </a:tr>
            </a:tbl>
          </a:graphicData>
        </a:graphic>
      </p:graphicFrame>
      <p:graphicFrame>
        <p:nvGraphicFramePr>
          <p:cNvPr id="6" name="Table 5"/>
          <p:cNvGraphicFramePr>
            <a:graphicFrameLocks noGrp="1"/>
          </p:cNvGraphicFramePr>
          <p:nvPr/>
        </p:nvGraphicFramePr>
        <p:xfrm>
          <a:off x="0" y="332655"/>
          <a:ext cx="9143999" cy="1267545"/>
        </p:xfrm>
        <a:graphic>
          <a:graphicData uri="http://schemas.openxmlformats.org/drawingml/2006/table">
            <a:tbl>
              <a:tblPr/>
              <a:tblGrid>
                <a:gridCol w="9143999"/>
              </a:tblGrid>
              <a:tr h="1267545">
                <a:tc>
                  <a:txBody>
                    <a:bodyPr/>
                    <a:lstStyle/>
                    <a:p>
                      <a:r>
                        <a:rPr lang="en-IN" sz="3600" baseline="0" dirty="0" smtClean="0"/>
                        <a:t> </a:t>
                      </a:r>
                      <a:endParaRPr lang="en-IN" sz="1800"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0070C0"/>
                    </a:solidFill>
                  </a:tcPr>
                </a:tc>
              </a:tr>
            </a:tbl>
          </a:graphicData>
        </a:graphic>
      </p:graphicFrame>
      <p:graphicFrame>
        <p:nvGraphicFramePr>
          <p:cNvPr id="7" name="Table 6"/>
          <p:cNvGraphicFramePr>
            <a:graphicFrameLocks noGrp="1"/>
          </p:cNvGraphicFramePr>
          <p:nvPr/>
        </p:nvGraphicFramePr>
        <p:xfrm>
          <a:off x="0" y="980729"/>
          <a:ext cx="9144000" cy="432048"/>
        </p:xfrm>
        <a:graphic>
          <a:graphicData uri="http://schemas.openxmlformats.org/drawingml/2006/table">
            <a:tbl>
              <a:tblPr>
                <a:tableStyleId>{69C7853C-536D-4A76-A0AE-DD22124D55A5}</a:tableStyleId>
              </a:tblPr>
              <a:tblGrid>
                <a:gridCol w="4572000"/>
                <a:gridCol w="4572000"/>
              </a:tblGrid>
              <a:tr h="432048">
                <a:tc>
                  <a:txBody>
                    <a:bodyPr/>
                    <a:lstStyle/>
                    <a:p>
                      <a:r>
                        <a:rPr lang="en-IN" sz="2000" b="1" dirty="0" smtClean="0"/>
                        <a:t>Labour</a:t>
                      </a:r>
                      <a:r>
                        <a:rPr lang="en-IN" sz="2000" b="1" baseline="0" dirty="0" smtClean="0"/>
                        <a:t> Room Score</a:t>
                      </a:r>
                      <a:endParaRPr lang="en-IN" sz="2000" b="1" dirty="0"/>
                    </a:p>
                  </a:txBody>
                  <a:tcPr/>
                </a:tc>
                <a:tc>
                  <a:txBody>
                    <a:bodyPr/>
                    <a:lstStyle/>
                    <a:p>
                      <a:pPr algn="l"/>
                      <a:r>
                        <a:rPr lang="en-IN" sz="2000" b="1" dirty="0" smtClean="0"/>
                        <a:t>    42.3%  (SUKTAGURI</a:t>
                      </a:r>
                      <a:r>
                        <a:rPr lang="en-IN" sz="2000" b="1" baseline="0" dirty="0" smtClean="0"/>
                        <a:t> MPHC)</a:t>
                      </a:r>
                      <a:endParaRPr lang="en-IN" sz="2000" b="1" dirty="0"/>
                    </a:p>
                  </a:txBody>
                  <a:tcPr/>
                </a:tc>
              </a:tr>
            </a:tbl>
          </a:graphicData>
        </a:graphic>
      </p:graphicFrame>
      <p:graphicFrame>
        <p:nvGraphicFramePr>
          <p:cNvPr id="8" name="Table 7"/>
          <p:cNvGraphicFramePr>
            <a:graphicFrameLocks noGrp="1"/>
          </p:cNvGraphicFramePr>
          <p:nvPr/>
        </p:nvGraphicFramePr>
        <p:xfrm>
          <a:off x="0" y="1844823"/>
          <a:ext cx="9144000" cy="5027161"/>
        </p:xfrm>
        <a:graphic>
          <a:graphicData uri="http://schemas.openxmlformats.org/drawingml/2006/table">
            <a:tbl>
              <a:tblPr>
                <a:tableStyleId>{3C2FFA5D-87B4-456A-9821-1D502468CF0F}</a:tableStyleId>
              </a:tblPr>
              <a:tblGrid>
                <a:gridCol w="1538242"/>
                <a:gridCol w="4467705"/>
                <a:gridCol w="3138053"/>
              </a:tblGrid>
              <a:tr h="364595">
                <a:tc>
                  <a:txBody>
                    <a:bodyPr/>
                    <a:lstStyle/>
                    <a:p>
                      <a:r>
                        <a:rPr lang="en-IN" b="1" dirty="0" smtClean="0"/>
                        <a:t>1</a:t>
                      </a:r>
                      <a:endParaRPr lang="en-IN" b="1" dirty="0"/>
                    </a:p>
                  </a:txBody>
                  <a:tcPr/>
                </a:tc>
                <a:tc>
                  <a:txBody>
                    <a:bodyPr/>
                    <a:lstStyle/>
                    <a:p>
                      <a:r>
                        <a:rPr lang="en-IN" b="1" dirty="0" smtClean="0"/>
                        <a:t>Infrastructure</a:t>
                      </a:r>
                      <a:r>
                        <a:rPr lang="en-IN" b="1" baseline="0" dirty="0" smtClean="0"/>
                        <a:t> in Labour Room</a:t>
                      </a:r>
                      <a:endParaRPr lang="en-IN" b="1" dirty="0"/>
                    </a:p>
                  </a:txBody>
                  <a:tcPr/>
                </a:tc>
                <a:tc>
                  <a:txBody>
                    <a:bodyPr/>
                    <a:lstStyle/>
                    <a:p>
                      <a:r>
                        <a:rPr lang="en-IN" b="1" dirty="0" smtClean="0"/>
                        <a:t>23</a:t>
                      </a:r>
                      <a:endParaRPr lang="en-IN" b="1" dirty="0"/>
                    </a:p>
                  </a:txBody>
                  <a:tcPr/>
                </a:tc>
              </a:tr>
              <a:tr h="364595">
                <a:tc>
                  <a:txBody>
                    <a:bodyPr/>
                    <a:lstStyle/>
                    <a:p>
                      <a:r>
                        <a:rPr lang="en-IN" b="1" dirty="0" smtClean="0"/>
                        <a:t>2</a:t>
                      </a:r>
                      <a:endParaRPr lang="en-IN" b="1" dirty="0"/>
                    </a:p>
                  </a:txBody>
                  <a:tcPr/>
                </a:tc>
                <a:tc>
                  <a:txBody>
                    <a:bodyPr/>
                    <a:lstStyle/>
                    <a:p>
                      <a:r>
                        <a:rPr lang="en-IN" b="1" dirty="0" smtClean="0"/>
                        <a:t>Human resource </a:t>
                      </a:r>
                      <a:endParaRPr lang="en-IN" b="1" dirty="0"/>
                    </a:p>
                  </a:txBody>
                  <a:tcPr/>
                </a:tc>
                <a:tc>
                  <a:txBody>
                    <a:bodyPr/>
                    <a:lstStyle/>
                    <a:p>
                      <a:r>
                        <a:rPr lang="en-IN" b="1" dirty="0" smtClean="0"/>
                        <a:t>42.9</a:t>
                      </a:r>
                      <a:endParaRPr lang="en-IN" b="1" dirty="0"/>
                    </a:p>
                  </a:txBody>
                  <a:tcPr/>
                </a:tc>
              </a:tr>
              <a:tr h="364595">
                <a:tc>
                  <a:txBody>
                    <a:bodyPr/>
                    <a:lstStyle/>
                    <a:p>
                      <a:r>
                        <a:rPr lang="en-IN" b="1" dirty="0" smtClean="0"/>
                        <a:t>3</a:t>
                      </a:r>
                      <a:endParaRPr lang="en-IN" b="1" dirty="0"/>
                    </a:p>
                  </a:txBody>
                  <a:tcPr/>
                </a:tc>
                <a:tc>
                  <a:txBody>
                    <a:bodyPr/>
                    <a:lstStyle/>
                    <a:p>
                      <a:r>
                        <a:rPr lang="en-IN" b="1" dirty="0" smtClean="0"/>
                        <a:t>Training Status</a:t>
                      </a:r>
                      <a:endParaRPr lang="en-IN" b="1" dirty="0"/>
                    </a:p>
                  </a:txBody>
                  <a:tcPr/>
                </a:tc>
                <a:tc>
                  <a:txBody>
                    <a:bodyPr/>
                    <a:lstStyle/>
                    <a:p>
                      <a:r>
                        <a:rPr lang="en-IN" b="1" dirty="0" smtClean="0"/>
                        <a:t>25</a:t>
                      </a:r>
                      <a:endParaRPr lang="en-IN" b="1" dirty="0"/>
                    </a:p>
                  </a:txBody>
                  <a:tcPr/>
                </a:tc>
              </a:tr>
              <a:tr h="638041">
                <a:tc>
                  <a:txBody>
                    <a:bodyPr/>
                    <a:lstStyle/>
                    <a:p>
                      <a:r>
                        <a:rPr lang="en-IN" b="1" dirty="0" smtClean="0"/>
                        <a:t>4</a:t>
                      </a:r>
                      <a:endParaRPr lang="en-IN" b="1" dirty="0"/>
                    </a:p>
                  </a:txBody>
                  <a:tcPr/>
                </a:tc>
                <a:tc>
                  <a:txBody>
                    <a:bodyPr/>
                    <a:lstStyle/>
                    <a:p>
                      <a:r>
                        <a:rPr lang="en-IN" b="1" dirty="0" smtClean="0"/>
                        <a:t>Equipment available in</a:t>
                      </a:r>
                      <a:r>
                        <a:rPr lang="en-IN" b="1" baseline="0" dirty="0" smtClean="0"/>
                        <a:t> Labour Room</a:t>
                      </a:r>
                      <a:endParaRPr lang="en-IN" b="1" dirty="0"/>
                    </a:p>
                  </a:txBody>
                  <a:tcPr/>
                </a:tc>
                <a:tc>
                  <a:txBody>
                    <a:bodyPr/>
                    <a:lstStyle/>
                    <a:p>
                      <a:r>
                        <a:rPr lang="en-IN" b="1" dirty="0" smtClean="0"/>
                        <a:t>43.5</a:t>
                      </a:r>
                      <a:endParaRPr lang="en-IN" b="1" dirty="0"/>
                    </a:p>
                  </a:txBody>
                  <a:tcPr/>
                </a:tc>
              </a:tr>
              <a:tr h="364595">
                <a:tc>
                  <a:txBody>
                    <a:bodyPr/>
                    <a:lstStyle/>
                    <a:p>
                      <a:r>
                        <a:rPr lang="en-IN" b="1" dirty="0" smtClean="0"/>
                        <a:t>5</a:t>
                      </a:r>
                      <a:endParaRPr lang="en-IN" b="1" dirty="0"/>
                    </a:p>
                  </a:txBody>
                  <a:tcPr/>
                </a:tc>
                <a:tc>
                  <a:txBody>
                    <a:bodyPr/>
                    <a:lstStyle/>
                    <a:p>
                      <a:r>
                        <a:rPr lang="en-IN" b="1" dirty="0" smtClean="0"/>
                        <a:t>Equipment available in NBCC</a:t>
                      </a:r>
                      <a:endParaRPr lang="en-IN" b="1" dirty="0"/>
                    </a:p>
                  </a:txBody>
                  <a:tcPr/>
                </a:tc>
                <a:tc>
                  <a:txBody>
                    <a:bodyPr/>
                    <a:lstStyle/>
                    <a:p>
                      <a:r>
                        <a:rPr lang="en-IN" b="1" dirty="0" smtClean="0"/>
                        <a:t>6.3</a:t>
                      </a:r>
                      <a:endParaRPr lang="en-IN" b="1" dirty="0"/>
                    </a:p>
                  </a:txBody>
                  <a:tcPr/>
                </a:tc>
              </a:tr>
              <a:tr h="638041">
                <a:tc>
                  <a:txBody>
                    <a:bodyPr/>
                    <a:lstStyle/>
                    <a:p>
                      <a:r>
                        <a:rPr lang="en-IN" b="1" dirty="0" smtClean="0"/>
                        <a:t>6</a:t>
                      </a:r>
                      <a:endParaRPr lang="en-IN" b="1" dirty="0"/>
                    </a:p>
                  </a:txBody>
                  <a:tcPr/>
                </a:tc>
                <a:tc>
                  <a:txBody>
                    <a:bodyPr/>
                    <a:lstStyle/>
                    <a:p>
                      <a:r>
                        <a:rPr lang="en-IN" b="1" dirty="0" smtClean="0"/>
                        <a:t>Equipment available in delivery tray</a:t>
                      </a:r>
                      <a:endParaRPr lang="en-IN"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b="1" dirty="0" smtClean="0"/>
                        <a:t>70.6</a:t>
                      </a:r>
                    </a:p>
                    <a:p>
                      <a:endParaRPr lang="en-IN" b="1" dirty="0"/>
                    </a:p>
                  </a:txBody>
                  <a:tcPr/>
                </a:tc>
              </a:tr>
              <a:tr h="638041">
                <a:tc>
                  <a:txBody>
                    <a:bodyPr/>
                    <a:lstStyle/>
                    <a:p>
                      <a:r>
                        <a:rPr lang="en-IN" b="1" dirty="0" smtClean="0"/>
                        <a:t>7</a:t>
                      </a:r>
                      <a:endParaRPr lang="en-IN" b="1" dirty="0"/>
                    </a:p>
                  </a:txBody>
                  <a:tcPr/>
                </a:tc>
                <a:tc>
                  <a:txBody>
                    <a:bodyPr/>
                    <a:lstStyle/>
                    <a:p>
                      <a:r>
                        <a:rPr lang="en-IN" b="1" dirty="0" smtClean="0"/>
                        <a:t> Availability of</a:t>
                      </a:r>
                      <a:r>
                        <a:rPr lang="en-IN" b="1" baseline="0" dirty="0" smtClean="0"/>
                        <a:t> drugs </a:t>
                      </a:r>
                      <a:r>
                        <a:rPr lang="en-IN" b="1" dirty="0" smtClean="0"/>
                        <a:t>and Surgical items</a:t>
                      </a:r>
                      <a:endParaRPr lang="en-IN"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b="1" dirty="0" smtClean="0"/>
                        <a:t>44.2</a:t>
                      </a:r>
                    </a:p>
                    <a:p>
                      <a:endParaRPr lang="en-IN" b="1" dirty="0"/>
                    </a:p>
                  </a:txBody>
                  <a:tcPr/>
                </a:tc>
              </a:tr>
              <a:tr h="638041">
                <a:tc>
                  <a:txBody>
                    <a:bodyPr/>
                    <a:lstStyle/>
                    <a:p>
                      <a:r>
                        <a:rPr lang="en-IN" b="1" dirty="0" smtClean="0"/>
                        <a:t>8</a:t>
                      </a:r>
                      <a:endParaRPr lang="en-IN" b="1" dirty="0"/>
                    </a:p>
                  </a:txBody>
                  <a:tcPr/>
                </a:tc>
                <a:tc>
                  <a:txBody>
                    <a:bodyPr/>
                    <a:lstStyle/>
                    <a:p>
                      <a:r>
                        <a:rPr lang="en-IN" b="1" dirty="0" smtClean="0"/>
                        <a:t>Service delivery and Record keeping &amp; Reporting</a:t>
                      </a:r>
                      <a:endParaRPr lang="en-IN" b="1" dirty="0"/>
                    </a:p>
                  </a:txBody>
                  <a:tcPr/>
                </a:tc>
                <a:tc>
                  <a:txBody>
                    <a:bodyPr/>
                    <a:lstStyle/>
                    <a:p>
                      <a:r>
                        <a:rPr lang="en-IN" b="1" dirty="0" smtClean="0"/>
                        <a:t>32.1</a:t>
                      </a:r>
                      <a:endParaRPr lang="en-IN" b="1" dirty="0"/>
                    </a:p>
                  </a:txBody>
                  <a:tcPr/>
                </a:tc>
              </a:tr>
              <a:tr h="638041">
                <a:tc>
                  <a:txBody>
                    <a:bodyPr/>
                    <a:lstStyle/>
                    <a:p>
                      <a:r>
                        <a:rPr lang="en-IN" b="1" dirty="0" smtClean="0"/>
                        <a:t>9</a:t>
                      </a:r>
                      <a:endParaRPr lang="en-IN" b="1" dirty="0"/>
                    </a:p>
                  </a:txBody>
                  <a:tcPr/>
                </a:tc>
                <a:tc>
                  <a:txBody>
                    <a:bodyPr/>
                    <a:lstStyle/>
                    <a:p>
                      <a:r>
                        <a:rPr lang="en-IN" b="1" dirty="0" smtClean="0"/>
                        <a:t>Supplies &amp; Misc. Items for Labour Room</a:t>
                      </a:r>
                      <a:endParaRPr lang="en-IN" b="1" dirty="0"/>
                    </a:p>
                  </a:txBody>
                  <a:tcPr/>
                </a:tc>
                <a:tc>
                  <a:txBody>
                    <a:bodyPr/>
                    <a:lstStyle/>
                    <a:p>
                      <a:r>
                        <a:rPr lang="en-IN" b="1" dirty="0" smtClean="0"/>
                        <a:t>58.3</a:t>
                      </a:r>
                      <a:endParaRPr lang="en-IN" b="1" dirty="0"/>
                    </a:p>
                  </a:txBody>
                  <a:tcPr/>
                </a:tc>
              </a:tr>
              <a:tr h="364595">
                <a:tc>
                  <a:txBody>
                    <a:bodyPr/>
                    <a:lstStyle/>
                    <a:p>
                      <a:r>
                        <a:rPr lang="en-IN" b="1" dirty="0" smtClean="0"/>
                        <a:t>10</a:t>
                      </a:r>
                      <a:endParaRPr lang="en-IN" b="1" dirty="0"/>
                    </a:p>
                  </a:txBody>
                  <a:tcPr/>
                </a:tc>
                <a:tc>
                  <a:txBody>
                    <a:bodyPr/>
                    <a:lstStyle/>
                    <a:p>
                      <a:r>
                        <a:rPr lang="en-IN" b="1" dirty="0" smtClean="0"/>
                        <a:t>Supplies &amp; Misc. Items for NBCC</a:t>
                      </a:r>
                      <a:endParaRPr lang="en-IN" b="1" dirty="0"/>
                    </a:p>
                  </a:txBody>
                  <a:tcPr/>
                </a:tc>
                <a:tc>
                  <a:txBody>
                    <a:bodyPr/>
                    <a:lstStyle/>
                    <a:p>
                      <a:r>
                        <a:rPr lang="en-IN" b="1" dirty="0" smtClean="0"/>
                        <a:t>100</a:t>
                      </a:r>
                      <a:endParaRPr lang="en-IN" b="1" dirty="0"/>
                    </a:p>
                  </a:txBody>
                  <a:tcPr/>
                </a:tc>
              </a:tr>
            </a:tbl>
          </a:graphicData>
        </a:graphic>
      </p:graphicFrame>
      <p:sp>
        <p:nvSpPr>
          <p:cNvPr id="10" name="Rectangle 9"/>
          <p:cNvSpPr/>
          <p:nvPr/>
        </p:nvSpPr>
        <p:spPr>
          <a:xfrm>
            <a:off x="609600" y="1412776"/>
            <a:ext cx="6338664" cy="523220"/>
          </a:xfrm>
          <a:prstGeom prst="rect">
            <a:avLst/>
          </a:prstGeom>
          <a:noFill/>
        </p:spPr>
        <p:txBody>
          <a:bodyPr wrap="square" lIns="91440" tIns="45720" rIns="91440" bIns="45720">
            <a:spAutoFit/>
          </a:bodyPr>
          <a:lstStyle/>
          <a:p>
            <a:pPr algn="ctr"/>
            <a:r>
              <a:rPr lang="en-IN" sz="2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Section </a:t>
            </a:r>
            <a:r>
              <a:rPr lang="en-IN" sz="28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wise  Score</a:t>
            </a:r>
            <a:endParaRPr lang="en-IN" sz="28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11" name="Rectangle 10"/>
          <p:cNvSpPr/>
          <p:nvPr/>
        </p:nvSpPr>
        <p:spPr>
          <a:xfrm>
            <a:off x="533400" y="457201"/>
            <a:ext cx="8001000" cy="646331"/>
          </a:xfrm>
          <a:prstGeom prst="rect">
            <a:avLst/>
          </a:prstGeom>
          <a:noFill/>
        </p:spPr>
        <p:txBody>
          <a:bodyPr wrap="square" lIns="91440" tIns="45720" rIns="91440" bIns="45720">
            <a:spAutoFit/>
          </a:bodyPr>
          <a:lstStyle/>
          <a:p>
            <a:r>
              <a:rPr lang="en-IN" sz="3600" b="1" cap="none" spc="0"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Labour</a:t>
            </a:r>
            <a:r>
              <a:rPr lang="en-IN" sz="3600" b="1" cap="none" spc="0" baseline="0"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 Room</a:t>
            </a:r>
            <a:r>
              <a:rPr lang="en-IN" sz="3600" b="1" cap="none" spc="0"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 </a:t>
            </a:r>
            <a:r>
              <a:rPr lang="en-IN" sz="3600" b="1" cap="none" spc="0" baseline="0"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Score </a:t>
            </a:r>
            <a:endParaRPr lang="en-IN" b="1" cap="none" spc="0" dirty="0">
              <a:ln w="18000">
                <a:solidFill>
                  <a:schemeClr val="accent2">
                    <a:satMod val="140000"/>
                  </a:schemeClr>
                </a:solidFill>
                <a:prstDash val="solid"/>
                <a:miter lim="800000"/>
              </a:ln>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5656" y="2204864"/>
            <a:ext cx="6192688" cy="175432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j-lt"/>
              </a:rPr>
              <a:t>        Discussion  </a:t>
            </a:r>
          </a:p>
          <a:p>
            <a:r>
              <a:rPr lang="en-U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j-lt"/>
              </a:rPr>
              <a:t>             </a:t>
            </a:r>
            <a:endParaRPr lang="en-IN" sz="5400" dirty="0">
              <a:latin typeface="+mj-lt"/>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5"/>
            <a:ext cx="8280920" cy="432047"/>
          </a:xfrm>
        </p:spPr>
        <p:txBody>
          <a:bodyPr/>
          <a:lstStyle/>
          <a:p>
            <a:r>
              <a:rPr lang="en-US" sz="36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Issues/gaps identified &amp; suggestions</a:t>
            </a:r>
            <a:endParaRPr lang="en-IN" sz="3600" dirty="0"/>
          </a:p>
        </p:txBody>
      </p:sp>
      <p:sp>
        <p:nvSpPr>
          <p:cNvPr id="3" name="Rectangle 2"/>
          <p:cNvSpPr/>
          <p:nvPr/>
        </p:nvSpPr>
        <p:spPr>
          <a:xfrm>
            <a:off x="1835696" y="1124744"/>
            <a:ext cx="4340686" cy="400110"/>
          </a:xfrm>
          <a:prstGeom prst="rect">
            <a:avLst/>
          </a:prstGeom>
        </p:spPr>
        <p:txBody>
          <a:bodyPr wrap="square">
            <a:spAutoFit/>
          </a:bodyPr>
          <a:lstStyle/>
          <a:p>
            <a:r>
              <a:rPr lang="en-IN" sz="2000" b="1" dirty="0" smtClean="0">
                <a:latin typeface="+mj-lt"/>
              </a:rPr>
              <a:t>Component 1: Human Resource</a:t>
            </a:r>
            <a:endParaRPr lang="en-IN" sz="2000" dirty="0">
              <a:latin typeface="+mj-lt"/>
            </a:endParaRPr>
          </a:p>
        </p:txBody>
      </p:sp>
      <p:graphicFrame>
        <p:nvGraphicFramePr>
          <p:cNvPr id="4" name="Table 3"/>
          <p:cNvGraphicFramePr>
            <a:graphicFrameLocks noGrp="1"/>
          </p:cNvGraphicFramePr>
          <p:nvPr/>
        </p:nvGraphicFramePr>
        <p:xfrm>
          <a:off x="539552" y="1484784"/>
          <a:ext cx="8064896" cy="5208643"/>
        </p:xfrm>
        <a:graphic>
          <a:graphicData uri="http://schemas.openxmlformats.org/drawingml/2006/table">
            <a:tbl>
              <a:tblPr/>
              <a:tblGrid>
                <a:gridCol w="5616624"/>
                <a:gridCol w="2448272"/>
              </a:tblGrid>
              <a:tr h="349268">
                <a:tc>
                  <a:txBody>
                    <a:bodyPr/>
                    <a:lstStyle/>
                    <a:p>
                      <a:pPr>
                        <a:lnSpc>
                          <a:spcPct val="115000"/>
                        </a:lnSpc>
                        <a:spcAft>
                          <a:spcPts val="0"/>
                        </a:spcAft>
                      </a:pPr>
                      <a:r>
                        <a:rPr lang="en-IN" sz="1800" b="1" dirty="0">
                          <a:latin typeface="Book Antiqua" pitchFamily="18" charset="0"/>
                          <a:ea typeface="Calibri"/>
                          <a:cs typeface="Times New Roman"/>
                        </a:rPr>
                        <a:t>Issues identified</a:t>
                      </a:r>
                      <a:endParaRPr lang="en-IN" sz="1800" dirty="0">
                        <a:latin typeface="Book Antiqua" pitchFamily="18" charset="0"/>
                        <a:ea typeface="Calibri"/>
                        <a:cs typeface="Times New Roman"/>
                      </a:endParaRPr>
                    </a:p>
                  </a:txBody>
                  <a:tcPr marL="42182" marR="421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Book Antiqua" pitchFamily="18" charset="0"/>
                          <a:ea typeface="Calibri"/>
                          <a:cs typeface="Times New Roman"/>
                        </a:rPr>
                        <a:t>Suggestion</a:t>
                      </a:r>
                      <a:endParaRPr lang="en-IN" sz="1800">
                        <a:latin typeface="Book Antiqua" pitchFamily="18" charset="0"/>
                        <a:ea typeface="Calibri"/>
                        <a:cs typeface="Times New Roman"/>
                      </a:endParaRPr>
                    </a:p>
                  </a:txBody>
                  <a:tcPr marL="42182" marR="421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59375">
                <a:tc>
                  <a:txBody>
                    <a:bodyPr/>
                    <a:lstStyle/>
                    <a:p>
                      <a:pPr marL="342900" lvl="0" indent="-342900">
                        <a:lnSpc>
                          <a:spcPct val="100000"/>
                        </a:lnSpc>
                        <a:spcAft>
                          <a:spcPts val="0"/>
                        </a:spcAft>
                        <a:buFont typeface="+mj-lt"/>
                        <a:buAutoNum type="alphaLcPeriod"/>
                      </a:pPr>
                      <a:r>
                        <a:rPr lang="en-IN" sz="1800" dirty="0">
                          <a:latin typeface="Book Antiqua" pitchFamily="18" charset="0"/>
                          <a:ea typeface="Calibri"/>
                          <a:cs typeface="Times New Roman"/>
                        </a:rPr>
                        <a:t>MO(MBBS/AYUSH) –</a:t>
                      </a:r>
                    </a:p>
                    <a:p>
                      <a:pPr marL="342900" lvl="0" indent="-342900">
                        <a:lnSpc>
                          <a:spcPct val="100000"/>
                        </a:lnSpc>
                        <a:spcAft>
                          <a:spcPts val="0"/>
                        </a:spcAft>
                        <a:buFont typeface="Times New Roman"/>
                        <a:buChar char="-"/>
                      </a:pPr>
                      <a:r>
                        <a:rPr lang="en-IN" sz="1800" dirty="0">
                          <a:latin typeface="Book Antiqua" pitchFamily="18" charset="0"/>
                          <a:ea typeface="Calibri"/>
                          <a:cs typeface="Times New Roman"/>
                        </a:rPr>
                        <a:t>Only</a:t>
                      </a:r>
                      <a:r>
                        <a:rPr lang="en-IN" sz="1800" b="1" dirty="0">
                          <a:latin typeface="Book Antiqua" pitchFamily="18" charset="0"/>
                          <a:ea typeface="Calibri"/>
                          <a:cs typeface="Times New Roman"/>
                        </a:rPr>
                        <a:t> </a:t>
                      </a:r>
                      <a:r>
                        <a:rPr lang="en-IN" sz="1800" dirty="0">
                          <a:latin typeface="Book Antiqua" pitchFamily="18" charset="0"/>
                          <a:ea typeface="Calibri"/>
                          <a:cs typeface="Times New Roman"/>
                        </a:rPr>
                        <a:t>33.3% and</a:t>
                      </a:r>
                      <a:r>
                        <a:rPr lang="en-IN" sz="1800" b="1" dirty="0">
                          <a:latin typeface="Book Antiqua" pitchFamily="18" charset="0"/>
                          <a:ea typeface="Calibri"/>
                          <a:cs typeface="Times New Roman"/>
                        </a:rPr>
                        <a:t> </a:t>
                      </a:r>
                      <a:r>
                        <a:rPr lang="en-IN" sz="1800" dirty="0">
                          <a:latin typeface="Book Antiqua" pitchFamily="18" charset="0"/>
                          <a:ea typeface="Calibri"/>
                          <a:cs typeface="Times New Roman"/>
                        </a:rPr>
                        <a:t>50% L2 and L1 facilities respectively fulfil the norms.</a:t>
                      </a:r>
                    </a:p>
                    <a:p>
                      <a:pPr marL="342900" lvl="0" indent="-342900">
                        <a:lnSpc>
                          <a:spcPct val="100000"/>
                        </a:lnSpc>
                        <a:spcAft>
                          <a:spcPts val="0"/>
                        </a:spcAft>
                        <a:buFont typeface="Times New Roman"/>
                        <a:buChar char="-"/>
                      </a:pPr>
                      <a:r>
                        <a:rPr lang="en-IN" sz="1800" dirty="0">
                          <a:latin typeface="Book Antiqua" pitchFamily="18" charset="0"/>
                          <a:ea typeface="Calibri"/>
                          <a:cs typeface="Times New Roman"/>
                        </a:rPr>
                        <a:t>Presence of MO AYUSH is only 14.2%.</a:t>
                      </a:r>
                    </a:p>
                    <a:p>
                      <a:pPr marL="342900" lvl="0" indent="-342900">
                        <a:lnSpc>
                          <a:spcPct val="100000"/>
                        </a:lnSpc>
                        <a:spcAft>
                          <a:spcPts val="0"/>
                        </a:spcAft>
                        <a:buFont typeface="+mj-lt"/>
                        <a:buNone/>
                      </a:pPr>
                      <a:r>
                        <a:rPr lang="en-IN" sz="1800" dirty="0" smtClean="0">
                          <a:latin typeface="Book Antiqua" pitchFamily="18" charset="0"/>
                          <a:ea typeface="Calibri"/>
                          <a:cs typeface="Times New Roman"/>
                        </a:rPr>
                        <a:t>b.</a:t>
                      </a:r>
                      <a:r>
                        <a:rPr lang="en-IN" sz="1800" baseline="0" dirty="0" smtClean="0">
                          <a:latin typeface="Book Antiqua" pitchFamily="18" charset="0"/>
                          <a:ea typeface="Calibri"/>
                          <a:cs typeface="Times New Roman"/>
                        </a:rPr>
                        <a:t>   </a:t>
                      </a:r>
                      <a:r>
                        <a:rPr lang="en-IN" sz="1800" dirty="0" smtClean="0">
                          <a:latin typeface="Book Antiqua" pitchFamily="18" charset="0"/>
                          <a:ea typeface="Calibri"/>
                          <a:cs typeface="Times New Roman"/>
                        </a:rPr>
                        <a:t>Paediatrician </a:t>
                      </a:r>
                      <a:r>
                        <a:rPr lang="en-IN" sz="1800" dirty="0">
                          <a:latin typeface="Book Antiqua" pitchFamily="18" charset="0"/>
                          <a:ea typeface="Calibri"/>
                          <a:cs typeface="Times New Roman"/>
                        </a:rPr>
                        <a:t>– </a:t>
                      </a:r>
                    </a:p>
                    <a:p>
                      <a:pPr marL="342900" lvl="0" indent="-342900">
                        <a:lnSpc>
                          <a:spcPct val="100000"/>
                        </a:lnSpc>
                        <a:spcAft>
                          <a:spcPts val="0"/>
                        </a:spcAft>
                        <a:buFont typeface="Times New Roman"/>
                        <a:buChar char="-"/>
                      </a:pPr>
                      <a:r>
                        <a:rPr lang="en-IN" sz="1800" dirty="0">
                          <a:latin typeface="Book Antiqua" pitchFamily="18" charset="0"/>
                          <a:ea typeface="Calibri"/>
                          <a:cs typeface="Times New Roman"/>
                        </a:rPr>
                        <a:t>Only 66.7 % L3 facilities fulfil the </a:t>
                      </a:r>
                      <a:r>
                        <a:rPr lang="en-IN" sz="1800" dirty="0" smtClean="0">
                          <a:latin typeface="Book Antiqua" pitchFamily="18" charset="0"/>
                          <a:ea typeface="Calibri"/>
                          <a:cs typeface="Times New Roman"/>
                        </a:rPr>
                        <a:t>norm.</a:t>
                      </a:r>
                    </a:p>
                    <a:p>
                      <a:pPr marL="342900" lvl="0" indent="-342900">
                        <a:lnSpc>
                          <a:spcPct val="100000"/>
                        </a:lnSpc>
                        <a:spcAft>
                          <a:spcPts val="0"/>
                        </a:spcAft>
                        <a:buFont typeface="Times New Roman"/>
                        <a:buNone/>
                      </a:pPr>
                      <a:r>
                        <a:rPr lang="en-IN" sz="1800" dirty="0" smtClean="0">
                          <a:latin typeface="Book Antiqua" pitchFamily="18" charset="0"/>
                          <a:ea typeface="Calibri"/>
                          <a:cs typeface="Times New Roman"/>
                        </a:rPr>
                        <a:t>c.</a:t>
                      </a:r>
                      <a:r>
                        <a:rPr lang="en-IN" sz="1800" baseline="0" dirty="0" smtClean="0">
                          <a:latin typeface="Book Antiqua" pitchFamily="18" charset="0"/>
                          <a:ea typeface="Calibri"/>
                          <a:cs typeface="Times New Roman"/>
                        </a:rPr>
                        <a:t>   </a:t>
                      </a:r>
                      <a:r>
                        <a:rPr lang="en-IN" sz="1800" dirty="0" smtClean="0">
                          <a:latin typeface="Book Antiqua" pitchFamily="18" charset="0"/>
                          <a:ea typeface="Calibri"/>
                          <a:cs typeface="Times New Roman"/>
                        </a:rPr>
                        <a:t>Staff </a:t>
                      </a:r>
                      <a:r>
                        <a:rPr lang="en-IN" sz="1800" dirty="0">
                          <a:latin typeface="Book Antiqua" pitchFamily="18" charset="0"/>
                          <a:ea typeface="Calibri"/>
                          <a:cs typeface="Times New Roman"/>
                        </a:rPr>
                        <a:t>nurse –</a:t>
                      </a:r>
                    </a:p>
                    <a:p>
                      <a:pPr marL="342900" lvl="0" indent="-342900">
                        <a:lnSpc>
                          <a:spcPct val="100000"/>
                        </a:lnSpc>
                        <a:spcAft>
                          <a:spcPts val="0"/>
                        </a:spcAft>
                        <a:buFont typeface="Times New Roman"/>
                        <a:buChar char="-"/>
                      </a:pPr>
                      <a:r>
                        <a:rPr lang="en-IN" sz="1800" dirty="0">
                          <a:latin typeface="Book Antiqua" pitchFamily="18" charset="0"/>
                          <a:ea typeface="Calibri"/>
                          <a:cs typeface="Times New Roman"/>
                        </a:rPr>
                        <a:t>66.7% L2 facilities respectively fulfil the </a:t>
                      </a:r>
                      <a:r>
                        <a:rPr lang="en-IN" sz="1800" dirty="0" smtClean="0">
                          <a:latin typeface="Book Antiqua" pitchFamily="18" charset="0"/>
                          <a:ea typeface="Calibri"/>
                          <a:cs typeface="Times New Roman"/>
                        </a:rPr>
                        <a:t>norms.</a:t>
                      </a:r>
                    </a:p>
                    <a:p>
                      <a:pPr marL="342900" lvl="0" indent="-342900">
                        <a:lnSpc>
                          <a:spcPct val="100000"/>
                        </a:lnSpc>
                        <a:spcAft>
                          <a:spcPts val="0"/>
                        </a:spcAft>
                        <a:buFont typeface="Times New Roman"/>
                        <a:buNone/>
                      </a:pPr>
                      <a:r>
                        <a:rPr lang="en-IN" sz="1800" dirty="0" smtClean="0">
                          <a:latin typeface="Book Antiqua" pitchFamily="18" charset="0"/>
                          <a:ea typeface="Calibri"/>
                          <a:cs typeface="Times New Roman"/>
                        </a:rPr>
                        <a:t>d.</a:t>
                      </a:r>
                      <a:r>
                        <a:rPr lang="en-IN" sz="1800" baseline="0" dirty="0" smtClean="0">
                          <a:latin typeface="Book Antiqua" pitchFamily="18" charset="0"/>
                          <a:ea typeface="Calibri"/>
                          <a:cs typeface="Times New Roman"/>
                        </a:rPr>
                        <a:t>   </a:t>
                      </a:r>
                      <a:r>
                        <a:rPr lang="en-IN" sz="1800" dirty="0" smtClean="0">
                          <a:latin typeface="Book Antiqua" pitchFamily="18" charset="0"/>
                          <a:ea typeface="Calibri"/>
                          <a:cs typeface="Times New Roman"/>
                        </a:rPr>
                        <a:t>ANM </a:t>
                      </a:r>
                      <a:r>
                        <a:rPr lang="en-IN" sz="1800" dirty="0">
                          <a:latin typeface="Book Antiqua" pitchFamily="18" charset="0"/>
                          <a:ea typeface="Calibri"/>
                          <a:cs typeface="Times New Roman"/>
                        </a:rPr>
                        <a:t>– </a:t>
                      </a:r>
                    </a:p>
                    <a:p>
                      <a:pPr marL="342900" lvl="0" indent="-342900">
                        <a:lnSpc>
                          <a:spcPct val="100000"/>
                        </a:lnSpc>
                        <a:spcAft>
                          <a:spcPts val="0"/>
                        </a:spcAft>
                        <a:buFont typeface="Times New Roman"/>
                        <a:buChar char="-"/>
                      </a:pPr>
                      <a:r>
                        <a:rPr lang="en-IN" sz="1800" dirty="0">
                          <a:latin typeface="Book Antiqua" pitchFamily="18" charset="0"/>
                          <a:ea typeface="Calibri"/>
                          <a:cs typeface="Times New Roman"/>
                        </a:rPr>
                        <a:t>66.7%, 33.3% and 50% L3, L2 and L1 facilities fulfil the norms.</a:t>
                      </a:r>
                    </a:p>
                    <a:p>
                      <a:pPr marL="342900" lvl="0" indent="-342900">
                        <a:lnSpc>
                          <a:spcPct val="100000"/>
                        </a:lnSpc>
                        <a:spcAft>
                          <a:spcPts val="0"/>
                        </a:spcAft>
                        <a:buFont typeface="+mj-lt"/>
                        <a:buNone/>
                      </a:pPr>
                      <a:r>
                        <a:rPr lang="en-IN" sz="1800" dirty="0" smtClean="0">
                          <a:latin typeface="Book Antiqua" pitchFamily="18" charset="0"/>
                          <a:ea typeface="Calibri"/>
                          <a:cs typeface="Times New Roman"/>
                        </a:rPr>
                        <a:t>e.   Laboratory </a:t>
                      </a:r>
                      <a:r>
                        <a:rPr lang="en-IN" sz="1800" dirty="0">
                          <a:latin typeface="Book Antiqua" pitchFamily="18" charset="0"/>
                          <a:ea typeface="Calibri"/>
                          <a:cs typeface="Times New Roman"/>
                        </a:rPr>
                        <a:t>technician –</a:t>
                      </a:r>
                    </a:p>
                    <a:p>
                      <a:pPr marL="342900" lvl="0" indent="-342900">
                        <a:lnSpc>
                          <a:spcPct val="100000"/>
                        </a:lnSpc>
                        <a:spcAft>
                          <a:spcPts val="0"/>
                        </a:spcAft>
                        <a:buFont typeface="Times New Roman"/>
                        <a:buChar char="-"/>
                      </a:pPr>
                      <a:r>
                        <a:rPr lang="en-IN" sz="1800" dirty="0">
                          <a:latin typeface="Book Antiqua" pitchFamily="18" charset="0"/>
                          <a:ea typeface="Calibri"/>
                          <a:cs typeface="Times New Roman"/>
                        </a:rPr>
                        <a:t>33.3% L2 facilities fulfil the norm.</a:t>
                      </a:r>
                    </a:p>
                    <a:p>
                      <a:pPr marL="342900" lvl="0" indent="-342900">
                        <a:lnSpc>
                          <a:spcPct val="100000"/>
                        </a:lnSpc>
                        <a:spcAft>
                          <a:spcPts val="0"/>
                        </a:spcAft>
                        <a:buFont typeface="+mj-lt"/>
                        <a:buAutoNum type="alphaLcPeriod"/>
                      </a:pPr>
                      <a:r>
                        <a:rPr lang="en-IN" sz="1800" dirty="0">
                          <a:latin typeface="Book Antiqua" pitchFamily="18" charset="0"/>
                          <a:ea typeface="Calibri"/>
                          <a:cs typeface="Times New Roman"/>
                        </a:rPr>
                        <a:t>Cleaner –</a:t>
                      </a:r>
                    </a:p>
                    <a:p>
                      <a:pPr marL="342900" lvl="0" indent="-342900">
                        <a:lnSpc>
                          <a:spcPct val="100000"/>
                        </a:lnSpc>
                        <a:spcAft>
                          <a:spcPts val="0"/>
                        </a:spcAft>
                        <a:buFont typeface="Times New Roman"/>
                        <a:buChar char="-"/>
                      </a:pPr>
                      <a:r>
                        <a:rPr lang="en-IN" sz="1800" dirty="0">
                          <a:latin typeface="Book Antiqua" pitchFamily="18" charset="0"/>
                          <a:ea typeface="Calibri"/>
                          <a:cs typeface="Times New Roman"/>
                        </a:rPr>
                        <a:t>Not a single study facility of all levels fulfils the norm</a:t>
                      </a:r>
                      <a:r>
                        <a:rPr lang="en-IN" sz="1800" dirty="0" smtClean="0">
                          <a:latin typeface="Book Antiqua" pitchFamily="18" charset="0"/>
                          <a:ea typeface="Calibri"/>
                          <a:cs typeface="Times New Roman"/>
                        </a:rPr>
                        <a:t>.</a:t>
                      </a:r>
                      <a:endParaRPr lang="en-IN" sz="1800" dirty="0">
                        <a:latin typeface="Book Antiqua" pitchFamily="18" charset="0"/>
                        <a:ea typeface="Calibri"/>
                        <a:cs typeface="Times New Roman"/>
                      </a:endParaRPr>
                    </a:p>
                  </a:txBody>
                  <a:tcPr marL="42182" marR="421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00000"/>
                        </a:lnSpc>
                        <a:spcAft>
                          <a:spcPts val="0"/>
                        </a:spcAft>
                        <a:buFont typeface="Times New Roman"/>
                        <a:buChar char="-"/>
                      </a:pPr>
                      <a:r>
                        <a:rPr lang="en-IN" sz="1800" dirty="0">
                          <a:latin typeface="Book Antiqua" pitchFamily="18" charset="0"/>
                          <a:ea typeface="Calibri"/>
                          <a:cs typeface="Times New Roman"/>
                        </a:rPr>
                        <a:t>Need to hire more MO(MBBS/AYUSH), paediatrician, SN, ANM, Laboratory technician and cleaner as per standard norm</a:t>
                      </a:r>
                      <a:r>
                        <a:rPr lang="en-IN" sz="1800" dirty="0" smtClean="0">
                          <a:latin typeface="Book Antiqua" pitchFamily="18" charset="0"/>
                          <a:ea typeface="Calibri"/>
                          <a:cs typeface="Times New Roman"/>
                        </a:rPr>
                        <a:t>.</a:t>
                      </a:r>
                      <a:endParaRPr lang="en-IN" sz="1800" dirty="0">
                        <a:latin typeface="Book Antiqua" pitchFamily="18" charset="0"/>
                        <a:ea typeface="Calibri"/>
                        <a:cs typeface="Times New Roman"/>
                      </a:endParaRPr>
                    </a:p>
                  </a:txBody>
                  <a:tcPr marL="42182" marR="421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5"/>
            <a:ext cx="8208912" cy="576063"/>
          </a:xfrm>
        </p:spPr>
        <p:txBody>
          <a:bodyPr/>
          <a:lstStyle/>
          <a:p>
            <a:r>
              <a:rPr lang="en-US" sz="36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Component 1 Continues…</a:t>
            </a:r>
            <a:endParaRPr lang="en-IN" sz="3600" dirty="0"/>
          </a:p>
        </p:txBody>
      </p:sp>
      <p:graphicFrame>
        <p:nvGraphicFramePr>
          <p:cNvPr id="3" name="Table 2"/>
          <p:cNvGraphicFramePr>
            <a:graphicFrameLocks noGrp="1"/>
          </p:cNvGraphicFramePr>
          <p:nvPr/>
        </p:nvGraphicFramePr>
        <p:xfrm>
          <a:off x="467544" y="1412777"/>
          <a:ext cx="8280920" cy="5035592"/>
        </p:xfrm>
        <a:graphic>
          <a:graphicData uri="http://schemas.openxmlformats.org/drawingml/2006/table">
            <a:tbl>
              <a:tblPr/>
              <a:tblGrid>
                <a:gridCol w="3770775"/>
                <a:gridCol w="4510145"/>
              </a:tblGrid>
              <a:tr h="248428">
                <a:tc>
                  <a:txBody>
                    <a:bodyPr/>
                    <a:lstStyle/>
                    <a:p>
                      <a:pPr>
                        <a:lnSpc>
                          <a:spcPct val="115000"/>
                        </a:lnSpc>
                        <a:spcAft>
                          <a:spcPts val="0"/>
                        </a:spcAft>
                      </a:pPr>
                      <a:r>
                        <a:rPr lang="en-IN" sz="1800" b="1" dirty="0">
                          <a:latin typeface="Book Antiqua" pitchFamily="18" charset="0"/>
                          <a:ea typeface="Calibri"/>
                          <a:cs typeface="Times New Roman"/>
                        </a:rPr>
                        <a:t>Issues identified</a:t>
                      </a:r>
                      <a:endParaRPr lang="en-IN" sz="1800" dirty="0">
                        <a:latin typeface="Book Antiqua" pitchFamily="18" charset="0"/>
                        <a:ea typeface="Calibri"/>
                        <a:cs typeface="Times New Roman"/>
                      </a:endParaRPr>
                    </a:p>
                  </a:txBody>
                  <a:tcPr marL="42182" marR="421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dirty="0">
                          <a:latin typeface="Book Antiqua" pitchFamily="18" charset="0"/>
                          <a:ea typeface="Calibri"/>
                          <a:cs typeface="Times New Roman"/>
                        </a:rPr>
                        <a:t>Suggestion</a:t>
                      </a:r>
                      <a:endParaRPr lang="en-IN" sz="1800" dirty="0">
                        <a:latin typeface="Book Antiqua" pitchFamily="18" charset="0"/>
                        <a:ea typeface="Calibri"/>
                        <a:cs typeface="Times New Roman"/>
                      </a:endParaRPr>
                    </a:p>
                  </a:txBody>
                  <a:tcPr marL="42182" marR="421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20124">
                <a:tc>
                  <a:txBody>
                    <a:bodyPr/>
                    <a:lstStyle/>
                    <a:p>
                      <a:pPr>
                        <a:lnSpc>
                          <a:spcPct val="115000"/>
                        </a:lnSpc>
                        <a:spcAft>
                          <a:spcPts val="0"/>
                        </a:spcAft>
                      </a:pPr>
                      <a:r>
                        <a:rPr lang="en-IN" sz="1800" b="1" dirty="0" smtClean="0">
                          <a:latin typeface="Book Antiqua" pitchFamily="18" charset="0"/>
                          <a:ea typeface="Calibri"/>
                          <a:cs typeface="Times New Roman"/>
                        </a:rPr>
                        <a:t>Training </a:t>
                      </a:r>
                      <a:r>
                        <a:rPr lang="en-IN" sz="1800" b="1" dirty="0">
                          <a:latin typeface="Book Antiqua" pitchFamily="18" charset="0"/>
                          <a:ea typeface="Calibri"/>
                          <a:cs typeface="Times New Roman"/>
                        </a:rPr>
                        <a:t>status–</a:t>
                      </a:r>
                      <a:endParaRPr lang="en-IN" sz="1800" dirty="0">
                        <a:latin typeface="Book Antiqua" pitchFamily="18" charset="0"/>
                        <a:ea typeface="Calibri"/>
                        <a:cs typeface="Times New Roman"/>
                      </a:endParaRPr>
                    </a:p>
                    <a:p>
                      <a:pPr marL="342900" lvl="0" indent="-342900">
                        <a:lnSpc>
                          <a:spcPct val="100000"/>
                        </a:lnSpc>
                        <a:spcAft>
                          <a:spcPts val="0"/>
                        </a:spcAft>
                        <a:buFont typeface="+mj-lt"/>
                        <a:buAutoNum type="alphaLcPeriod"/>
                      </a:pPr>
                      <a:r>
                        <a:rPr lang="en-IN" sz="1800" dirty="0">
                          <a:latin typeface="Book Antiqua" pitchFamily="18" charset="0"/>
                          <a:ea typeface="Calibri"/>
                          <a:cs typeface="Times New Roman"/>
                        </a:rPr>
                        <a:t>MO trained in </a:t>
                      </a:r>
                      <a:r>
                        <a:rPr lang="en-IN" sz="1800" dirty="0" err="1">
                          <a:latin typeface="Book Antiqua" pitchFamily="18" charset="0"/>
                          <a:ea typeface="Calibri"/>
                          <a:cs typeface="Times New Roman"/>
                        </a:rPr>
                        <a:t>BEmOC</a:t>
                      </a:r>
                      <a:r>
                        <a:rPr lang="en-IN" sz="1800" dirty="0">
                          <a:latin typeface="Book Antiqua" pitchFamily="18" charset="0"/>
                          <a:ea typeface="Calibri"/>
                          <a:cs typeface="Times New Roman"/>
                        </a:rPr>
                        <a:t> is 0%.</a:t>
                      </a:r>
                    </a:p>
                    <a:p>
                      <a:pPr marL="342900" lvl="0" indent="-342900">
                        <a:lnSpc>
                          <a:spcPct val="100000"/>
                        </a:lnSpc>
                        <a:spcAft>
                          <a:spcPts val="0"/>
                        </a:spcAft>
                        <a:buFont typeface="+mj-lt"/>
                        <a:buAutoNum type="alphaLcPeriod"/>
                      </a:pPr>
                      <a:r>
                        <a:rPr lang="en-IN" sz="1800" dirty="0">
                          <a:latin typeface="Book Antiqua" pitchFamily="18" charset="0"/>
                          <a:ea typeface="Calibri"/>
                          <a:cs typeface="Times New Roman"/>
                        </a:rPr>
                        <a:t>MO trained with FIMNCI in L2 facilities are 0%</a:t>
                      </a:r>
                    </a:p>
                    <a:p>
                      <a:pPr marL="342900" lvl="0" indent="-342900">
                        <a:lnSpc>
                          <a:spcPct val="100000"/>
                        </a:lnSpc>
                        <a:spcAft>
                          <a:spcPts val="0"/>
                        </a:spcAft>
                        <a:buFont typeface="+mj-lt"/>
                        <a:buAutoNum type="alphaLcPeriod"/>
                      </a:pPr>
                      <a:r>
                        <a:rPr lang="en-IN" sz="1800" dirty="0">
                          <a:latin typeface="Book Antiqua" pitchFamily="18" charset="0"/>
                          <a:ea typeface="Calibri"/>
                          <a:cs typeface="Times New Roman"/>
                        </a:rPr>
                        <a:t>SBA trained SN in L2 and L1 facilities are 33.3% and 50% respectively.</a:t>
                      </a:r>
                    </a:p>
                    <a:p>
                      <a:pPr marL="342900" lvl="0" indent="-342900">
                        <a:lnSpc>
                          <a:spcPct val="100000"/>
                        </a:lnSpc>
                        <a:spcAft>
                          <a:spcPts val="0"/>
                        </a:spcAft>
                        <a:buFont typeface="+mj-lt"/>
                        <a:buAutoNum type="alphaLcPeriod"/>
                      </a:pPr>
                      <a:r>
                        <a:rPr lang="en-IN" sz="1800" dirty="0">
                          <a:latin typeface="Book Antiqua" pitchFamily="18" charset="0"/>
                          <a:ea typeface="Calibri"/>
                          <a:cs typeface="Times New Roman"/>
                        </a:rPr>
                        <a:t>MO trained with NSSK in L2 facilities are 33.3%</a:t>
                      </a:r>
                    </a:p>
                    <a:p>
                      <a:pPr marL="342900" lvl="0" indent="-342900">
                        <a:lnSpc>
                          <a:spcPct val="100000"/>
                        </a:lnSpc>
                        <a:spcAft>
                          <a:spcPts val="0"/>
                        </a:spcAft>
                        <a:buFont typeface="+mj-lt"/>
                        <a:buAutoNum type="alphaLcPeriod"/>
                      </a:pPr>
                      <a:r>
                        <a:rPr lang="en-IN" sz="1800" dirty="0">
                          <a:latin typeface="Book Antiqua" pitchFamily="18" charset="0"/>
                          <a:ea typeface="Calibri"/>
                          <a:cs typeface="Times New Roman"/>
                        </a:rPr>
                        <a:t>NSSK trained SN in L3, L2 and L1 facilities are 66.7%, 33.3% and 50% respectively.</a:t>
                      </a:r>
                    </a:p>
                    <a:p>
                      <a:pPr marL="342900" lvl="0" indent="-342900">
                        <a:lnSpc>
                          <a:spcPct val="100000"/>
                        </a:lnSpc>
                        <a:spcAft>
                          <a:spcPts val="0"/>
                        </a:spcAft>
                        <a:buFont typeface="+mj-lt"/>
                        <a:buAutoNum type="alphaLcPeriod"/>
                      </a:pPr>
                      <a:r>
                        <a:rPr lang="en-IN" sz="1800" dirty="0">
                          <a:latin typeface="Book Antiqua" pitchFamily="18" charset="0"/>
                          <a:ea typeface="Calibri"/>
                          <a:cs typeface="Times New Roman"/>
                        </a:rPr>
                        <a:t>NSSK Trained ANM in L3, and L2 facilities are 33.3%.</a:t>
                      </a:r>
                    </a:p>
                    <a:p>
                      <a:pPr marL="342900" lvl="0" indent="-342900">
                        <a:lnSpc>
                          <a:spcPct val="100000"/>
                        </a:lnSpc>
                        <a:spcAft>
                          <a:spcPts val="0"/>
                        </a:spcAft>
                        <a:buFont typeface="+mj-lt"/>
                        <a:buAutoNum type="alphaLcPeriod"/>
                      </a:pPr>
                      <a:r>
                        <a:rPr lang="en-IN" sz="1800" dirty="0">
                          <a:latin typeface="Book Antiqua" pitchFamily="18" charset="0"/>
                          <a:ea typeface="Calibri"/>
                          <a:cs typeface="Times New Roman"/>
                        </a:rPr>
                        <a:t>FIMNCI trained SN in L3, and L2 facilities are 33.3%.</a:t>
                      </a:r>
                    </a:p>
                  </a:txBody>
                  <a:tcPr marL="42182" marR="421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00000"/>
                        </a:lnSpc>
                        <a:spcAft>
                          <a:spcPts val="0"/>
                        </a:spcAft>
                        <a:buFont typeface="Times New Roman"/>
                        <a:buChar char="-"/>
                      </a:pPr>
                      <a:r>
                        <a:rPr lang="en-IN" sz="1800" dirty="0" smtClean="0">
                          <a:latin typeface="Book Antiqua" pitchFamily="18" charset="0"/>
                          <a:ea typeface="Calibri"/>
                          <a:cs typeface="Times New Roman"/>
                        </a:rPr>
                        <a:t>Need </a:t>
                      </a:r>
                      <a:r>
                        <a:rPr lang="en-IN" sz="1800" dirty="0">
                          <a:latin typeface="Book Antiqua" pitchFamily="18" charset="0"/>
                          <a:ea typeface="Calibri"/>
                          <a:cs typeface="Times New Roman"/>
                        </a:rPr>
                        <a:t>to train the human resource as per requirement.</a:t>
                      </a:r>
                    </a:p>
                  </a:txBody>
                  <a:tcPr marL="42182" marR="421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rot="10800000" flipV="1">
            <a:off x="467544" y="1150027"/>
            <a:ext cx="8280920" cy="400110"/>
          </a:xfrm>
          <a:prstGeom prst="rect">
            <a:avLst/>
          </a:prstGeom>
        </p:spPr>
        <p:txBody>
          <a:bodyPr wrap="square">
            <a:spAutoFit/>
          </a:bodyPr>
          <a:lstStyle/>
          <a:p>
            <a:r>
              <a:rPr lang="en-IN" sz="2000" b="1" dirty="0" smtClean="0">
                <a:solidFill>
                  <a:schemeClr val="tx1"/>
                </a:solidFill>
                <a:latin typeface="+mj-lt"/>
              </a:rPr>
              <a:t>                                  Component </a:t>
            </a:r>
            <a:r>
              <a:rPr lang="en-IN" sz="2000" b="1" dirty="0" smtClean="0">
                <a:solidFill>
                  <a:schemeClr val="tx1"/>
                </a:solidFill>
              </a:rPr>
              <a:t>2</a:t>
            </a:r>
            <a:r>
              <a:rPr lang="en-IN" sz="2000" b="1" dirty="0" smtClean="0">
                <a:solidFill>
                  <a:schemeClr val="tx1"/>
                </a:solidFill>
                <a:latin typeface="+mj-lt"/>
              </a:rPr>
              <a:t>: Infrastructure</a:t>
            </a:r>
            <a:endParaRPr lang="en-IN" sz="2000" dirty="0">
              <a:solidFill>
                <a:schemeClr val="tx1"/>
              </a:solidFill>
              <a:latin typeface="+mj-lt"/>
            </a:endParaRPr>
          </a:p>
        </p:txBody>
      </p:sp>
      <p:graphicFrame>
        <p:nvGraphicFramePr>
          <p:cNvPr id="4" name="Table 3"/>
          <p:cNvGraphicFramePr>
            <a:graphicFrameLocks noGrp="1"/>
          </p:cNvGraphicFramePr>
          <p:nvPr/>
        </p:nvGraphicFramePr>
        <p:xfrm>
          <a:off x="467543" y="1628801"/>
          <a:ext cx="8208912" cy="4824536"/>
        </p:xfrm>
        <a:graphic>
          <a:graphicData uri="http://schemas.openxmlformats.org/drawingml/2006/table">
            <a:tbl>
              <a:tblPr/>
              <a:tblGrid>
                <a:gridCol w="4104456"/>
                <a:gridCol w="4104456"/>
              </a:tblGrid>
              <a:tr h="328714">
                <a:tc>
                  <a:txBody>
                    <a:bodyPr/>
                    <a:lstStyle/>
                    <a:p>
                      <a:pPr>
                        <a:lnSpc>
                          <a:spcPct val="115000"/>
                        </a:lnSpc>
                        <a:spcAft>
                          <a:spcPts val="0"/>
                        </a:spcAft>
                        <a:tabLst>
                          <a:tab pos="4762500" algn="l"/>
                        </a:tabLst>
                      </a:pPr>
                      <a:r>
                        <a:rPr lang="en-IN" sz="1800" b="1" dirty="0">
                          <a:latin typeface="Book Antiqua" pitchFamily="18" charset="0"/>
                          <a:ea typeface="Calibri"/>
                          <a:cs typeface="Times New Roman"/>
                        </a:rPr>
                        <a:t>Issues identified</a:t>
                      </a:r>
                      <a:endParaRPr lang="en-IN" sz="1800" dirty="0">
                        <a:latin typeface="Book Antiqu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4762500" algn="l"/>
                        </a:tabLst>
                      </a:pPr>
                      <a:r>
                        <a:rPr lang="en-IN" sz="1800" b="1" dirty="0">
                          <a:latin typeface="Book Antiqua" pitchFamily="18" charset="0"/>
                          <a:ea typeface="Calibri"/>
                          <a:cs typeface="Times New Roman"/>
                        </a:rPr>
                        <a:t>Suggestion</a:t>
                      </a:r>
                      <a:endParaRPr lang="en-IN" sz="1800" dirty="0">
                        <a:latin typeface="Book Antiqu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5822">
                <a:tc>
                  <a:txBody>
                    <a:bodyPr/>
                    <a:lstStyle/>
                    <a:p>
                      <a:pPr marL="342900" lvl="0" indent="-342900">
                        <a:lnSpc>
                          <a:spcPct val="115000"/>
                        </a:lnSpc>
                        <a:spcAft>
                          <a:spcPts val="0"/>
                        </a:spcAft>
                        <a:buFont typeface="+mj-lt"/>
                        <a:buAutoNum type="alphaLcPeriod"/>
                        <a:tabLst>
                          <a:tab pos="4762500" algn="l"/>
                        </a:tabLst>
                      </a:pPr>
                      <a:r>
                        <a:rPr lang="en-IN" sz="1800" dirty="0">
                          <a:latin typeface="Book Antiqua" pitchFamily="18" charset="0"/>
                          <a:ea typeface="Calibri"/>
                          <a:cs typeface="Times New Roman"/>
                        </a:rPr>
                        <a:t>Labour rooms are not clean</a:t>
                      </a:r>
                    </a:p>
                    <a:p>
                      <a:pPr marL="342900" lvl="0" indent="-342900">
                        <a:lnSpc>
                          <a:spcPct val="115000"/>
                        </a:lnSpc>
                        <a:spcAft>
                          <a:spcPts val="0"/>
                        </a:spcAft>
                        <a:buFont typeface="+mj-lt"/>
                        <a:buAutoNum type="alphaLcPeriod"/>
                        <a:tabLst>
                          <a:tab pos="4762500" algn="l"/>
                        </a:tabLst>
                      </a:pPr>
                      <a:r>
                        <a:rPr lang="en-IN" sz="1800" dirty="0">
                          <a:latin typeface="Book Antiqua" pitchFamily="18" charset="0"/>
                          <a:ea typeface="Calibri"/>
                          <a:cs typeface="Times New Roman"/>
                        </a:rPr>
                        <a:t>Toilets are available for pregnant women in labour but found to be unhygienic.</a:t>
                      </a:r>
                    </a:p>
                    <a:p>
                      <a:pPr marL="342900" lvl="0" indent="-342900">
                        <a:lnSpc>
                          <a:spcPct val="115000"/>
                        </a:lnSpc>
                        <a:spcAft>
                          <a:spcPts val="0"/>
                        </a:spcAft>
                        <a:buFont typeface="+mj-lt"/>
                        <a:buAutoNum type="alphaLcPeriod"/>
                        <a:tabLst>
                          <a:tab pos="4762500" algn="l"/>
                        </a:tabLst>
                      </a:pPr>
                      <a:r>
                        <a:rPr lang="en-IN" sz="1800" dirty="0">
                          <a:latin typeface="Book Antiqua" pitchFamily="18" charset="0"/>
                          <a:ea typeface="Calibri"/>
                          <a:cs typeface="Times New Roman"/>
                        </a:rPr>
                        <a:t>No wash basin with elbow tap</a:t>
                      </a:r>
                    </a:p>
                    <a:p>
                      <a:pPr marL="342900" lvl="0" indent="-342900">
                        <a:lnSpc>
                          <a:spcPct val="115000"/>
                        </a:lnSpc>
                        <a:spcAft>
                          <a:spcPts val="0"/>
                        </a:spcAft>
                        <a:buFont typeface="+mj-lt"/>
                        <a:buAutoNum type="alphaLcPeriod"/>
                        <a:tabLst>
                          <a:tab pos="4762500" algn="l"/>
                        </a:tabLst>
                      </a:pPr>
                      <a:r>
                        <a:rPr lang="en-IN" sz="1800" dirty="0">
                          <a:latin typeface="Book Antiqua" pitchFamily="18" charset="0"/>
                          <a:ea typeface="Calibri"/>
                          <a:cs typeface="Times New Roman"/>
                        </a:rPr>
                        <a:t>Availability of back - up power supply is less.</a:t>
                      </a:r>
                    </a:p>
                    <a:p>
                      <a:pPr marL="342900" lvl="0" indent="-342900">
                        <a:lnSpc>
                          <a:spcPct val="115000"/>
                        </a:lnSpc>
                        <a:spcAft>
                          <a:spcPts val="0"/>
                        </a:spcAft>
                        <a:buFont typeface="+mj-lt"/>
                        <a:buAutoNum type="alphaLcPeriod"/>
                        <a:tabLst>
                          <a:tab pos="4762500" algn="l"/>
                        </a:tabLst>
                      </a:pPr>
                      <a:r>
                        <a:rPr lang="en-IN" sz="1800" dirty="0">
                          <a:solidFill>
                            <a:srgbClr val="000000"/>
                          </a:solidFill>
                          <a:latin typeface="Book Antiqua" pitchFamily="18" charset="0"/>
                          <a:ea typeface="Times New Roman"/>
                          <a:cs typeface="Times New Roman"/>
                        </a:rPr>
                        <a:t>Functional room heater for winter is not present in all labour room</a:t>
                      </a:r>
                      <a:endParaRPr lang="en-IN" sz="1800" dirty="0">
                        <a:latin typeface="Book Antiqu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mj-lt"/>
                        <a:buAutoNum type="alphaLcPeriod"/>
                        <a:tabLst>
                          <a:tab pos="4762500" algn="l"/>
                        </a:tabLst>
                      </a:pPr>
                      <a:r>
                        <a:rPr lang="en-IN" sz="1800" dirty="0">
                          <a:latin typeface="Book Antiqua" pitchFamily="18" charset="0"/>
                          <a:ea typeface="Calibri"/>
                          <a:cs typeface="Times New Roman"/>
                        </a:rPr>
                        <a:t>To ensure cleanliness of labour room, adequate posting of cleaner.</a:t>
                      </a:r>
                    </a:p>
                    <a:p>
                      <a:pPr marL="342900" lvl="0" indent="-342900">
                        <a:lnSpc>
                          <a:spcPct val="115000"/>
                        </a:lnSpc>
                        <a:spcAft>
                          <a:spcPts val="0"/>
                        </a:spcAft>
                        <a:buFont typeface="+mj-lt"/>
                        <a:buAutoNum type="alphaLcPeriod"/>
                        <a:tabLst>
                          <a:tab pos="4762500" algn="l"/>
                        </a:tabLst>
                      </a:pPr>
                      <a:r>
                        <a:rPr lang="en-IN" sz="1800" dirty="0">
                          <a:latin typeface="Book Antiqua" pitchFamily="18" charset="0"/>
                          <a:ea typeface="Calibri"/>
                          <a:cs typeface="Times New Roman"/>
                        </a:rPr>
                        <a:t>To ensure cleanliness of toilets, floor, wall etc.</a:t>
                      </a:r>
                    </a:p>
                    <a:p>
                      <a:pPr marL="342900" lvl="0" indent="-342900">
                        <a:lnSpc>
                          <a:spcPct val="115000"/>
                        </a:lnSpc>
                        <a:spcAft>
                          <a:spcPts val="0"/>
                        </a:spcAft>
                        <a:buFont typeface="+mj-lt"/>
                        <a:buAutoNum type="alphaLcPeriod"/>
                        <a:tabLst>
                          <a:tab pos="4762500" algn="l"/>
                        </a:tabLst>
                      </a:pPr>
                      <a:r>
                        <a:rPr lang="en-IN" sz="1800" dirty="0">
                          <a:latin typeface="Book Antiqua" pitchFamily="18" charset="0"/>
                          <a:ea typeface="Calibri"/>
                          <a:cs typeface="Times New Roman"/>
                        </a:rPr>
                        <a:t>Provide  elbow tap</a:t>
                      </a:r>
                    </a:p>
                    <a:p>
                      <a:pPr marL="342900" lvl="0" indent="-342900">
                        <a:lnSpc>
                          <a:spcPct val="115000"/>
                        </a:lnSpc>
                        <a:spcAft>
                          <a:spcPts val="0"/>
                        </a:spcAft>
                        <a:buFont typeface="+mj-lt"/>
                        <a:buAutoNum type="alphaLcPeriod"/>
                        <a:tabLst>
                          <a:tab pos="4762500" algn="l"/>
                        </a:tabLst>
                      </a:pPr>
                      <a:r>
                        <a:rPr lang="en-IN" sz="1800" dirty="0">
                          <a:latin typeface="Book Antiqua" pitchFamily="18" charset="0"/>
                          <a:ea typeface="Calibri"/>
                          <a:cs typeface="Times New Roman"/>
                        </a:rPr>
                        <a:t>Provision of back up power supply in labour room for uninterrupted care.</a:t>
                      </a:r>
                    </a:p>
                    <a:p>
                      <a:pPr marL="342900" lvl="0" indent="-342900">
                        <a:lnSpc>
                          <a:spcPct val="115000"/>
                        </a:lnSpc>
                        <a:spcAft>
                          <a:spcPts val="0"/>
                        </a:spcAft>
                        <a:buFont typeface="+mj-lt"/>
                        <a:buAutoNum type="alphaLcPeriod"/>
                        <a:tabLst>
                          <a:tab pos="4762500" algn="l"/>
                        </a:tabLst>
                      </a:pPr>
                      <a:r>
                        <a:rPr lang="en-IN" sz="1800" dirty="0">
                          <a:latin typeface="Book Antiqua" pitchFamily="18" charset="0"/>
                          <a:ea typeface="Calibri"/>
                          <a:cs typeface="Times New Roman"/>
                        </a:rPr>
                        <a:t>To ensure availability of room heater for winter.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9552" y="724634"/>
            <a:ext cx="8064896" cy="400110"/>
          </a:xfrm>
          <a:prstGeom prst="rect">
            <a:avLst/>
          </a:prstGeom>
        </p:spPr>
        <p:txBody>
          <a:bodyPr wrap="square">
            <a:spAutoFit/>
          </a:bodyPr>
          <a:lstStyle/>
          <a:p>
            <a:r>
              <a:rPr lang="en-IN" sz="2000" b="1" dirty="0" smtClean="0">
                <a:solidFill>
                  <a:schemeClr val="tx1"/>
                </a:solidFill>
                <a:latin typeface="+mj-lt"/>
              </a:rPr>
              <a:t>       Component </a:t>
            </a:r>
            <a:r>
              <a:rPr lang="en-IN" sz="2000" b="1" dirty="0" smtClean="0">
                <a:solidFill>
                  <a:schemeClr val="tx1"/>
                </a:solidFill>
              </a:rPr>
              <a:t>3</a:t>
            </a:r>
            <a:r>
              <a:rPr lang="en-IN" sz="2000" b="1" dirty="0" smtClean="0">
                <a:solidFill>
                  <a:schemeClr val="tx1"/>
                </a:solidFill>
                <a:latin typeface="+mj-lt"/>
              </a:rPr>
              <a:t>: Essential equipments &amp; accessories</a:t>
            </a:r>
            <a:endParaRPr lang="en-IN" sz="2000" dirty="0">
              <a:solidFill>
                <a:schemeClr val="tx1"/>
              </a:solidFill>
              <a:latin typeface="+mj-lt"/>
            </a:endParaRPr>
          </a:p>
        </p:txBody>
      </p:sp>
      <p:graphicFrame>
        <p:nvGraphicFramePr>
          <p:cNvPr id="4" name="Table 3"/>
          <p:cNvGraphicFramePr>
            <a:graphicFrameLocks noGrp="1"/>
          </p:cNvGraphicFramePr>
          <p:nvPr/>
        </p:nvGraphicFramePr>
        <p:xfrm>
          <a:off x="539552" y="1340769"/>
          <a:ext cx="8136904" cy="5184576"/>
        </p:xfrm>
        <a:graphic>
          <a:graphicData uri="http://schemas.openxmlformats.org/drawingml/2006/table">
            <a:tbl>
              <a:tblPr/>
              <a:tblGrid>
                <a:gridCol w="4155810"/>
                <a:gridCol w="3981094"/>
              </a:tblGrid>
              <a:tr h="693062">
                <a:tc>
                  <a:txBody>
                    <a:bodyPr/>
                    <a:lstStyle/>
                    <a:p>
                      <a:pPr>
                        <a:lnSpc>
                          <a:spcPct val="115000"/>
                        </a:lnSpc>
                        <a:spcAft>
                          <a:spcPts val="0"/>
                        </a:spcAft>
                      </a:pPr>
                      <a:r>
                        <a:rPr lang="en-IN" sz="1800" b="1" dirty="0">
                          <a:latin typeface="Book Antiqua" pitchFamily="18" charset="0"/>
                          <a:ea typeface="Calibri"/>
                          <a:cs typeface="Times New Roman"/>
                        </a:rPr>
                        <a:t>Issues </a:t>
                      </a:r>
                      <a:r>
                        <a:rPr lang="en-IN" sz="1800" b="1" dirty="0" smtClean="0">
                          <a:latin typeface="Book Antiqua" pitchFamily="18" charset="0"/>
                          <a:ea typeface="Calibri"/>
                          <a:cs typeface="Times New Roman"/>
                        </a:rPr>
                        <a:t>identified</a:t>
                      </a:r>
                      <a:endParaRPr lang="en-IN" sz="1800" dirty="0">
                        <a:latin typeface="Book Antiqua" pitchFamily="18" charset="0"/>
                        <a:ea typeface="Calibri"/>
                        <a:cs typeface="Times New Roman"/>
                      </a:endParaRPr>
                    </a:p>
                  </a:txBody>
                  <a:tcPr marL="29019" marR="290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Book Antiqua" pitchFamily="18" charset="0"/>
                          <a:ea typeface="Calibri"/>
                          <a:cs typeface="Times New Roman"/>
                        </a:rPr>
                        <a:t>Suggestion</a:t>
                      </a:r>
                      <a:endParaRPr lang="en-IN" sz="1800">
                        <a:latin typeface="Book Antiqua" pitchFamily="18" charset="0"/>
                        <a:ea typeface="Calibri"/>
                        <a:cs typeface="Times New Roman"/>
                      </a:endParaRPr>
                    </a:p>
                  </a:txBody>
                  <a:tcPr marL="29019" marR="290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1514">
                <a:tc>
                  <a:txBody>
                    <a:bodyPr/>
                    <a:lstStyle/>
                    <a:p>
                      <a:pPr marL="342900" lvl="0" indent="-342900">
                        <a:lnSpc>
                          <a:spcPct val="115000"/>
                        </a:lnSpc>
                        <a:spcAft>
                          <a:spcPts val="0"/>
                        </a:spcAft>
                        <a:buFont typeface="+mj-lt"/>
                        <a:buAutoNum type="alphaLcPeriod"/>
                      </a:pPr>
                      <a:r>
                        <a:rPr lang="en-IN" sz="1800" dirty="0">
                          <a:latin typeface="Book Antiqua" pitchFamily="18" charset="0"/>
                          <a:ea typeface="Calibri"/>
                          <a:cs typeface="Times New Roman"/>
                        </a:rPr>
                        <a:t>Labour table of all facilities are not equipped with mattress, sheet, Macintosh, foot-rest and Kelly’s pad.</a:t>
                      </a:r>
                    </a:p>
                    <a:p>
                      <a:pPr marL="342900" lvl="0" indent="-342900">
                        <a:lnSpc>
                          <a:spcPct val="115000"/>
                        </a:lnSpc>
                        <a:spcAft>
                          <a:spcPts val="0"/>
                        </a:spcAft>
                        <a:buFont typeface="+mj-lt"/>
                        <a:buAutoNum type="alphaLcPeriod"/>
                      </a:pPr>
                      <a:r>
                        <a:rPr lang="en-IN" sz="1800" dirty="0">
                          <a:latin typeface="Book Antiqua" pitchFamily="18" charset="0"/>
                          <a:ea typeface="Calibri"/>
                          <a:cs typeface="Times New Roman"/>
                        </a:rPr>
                        <a:t>Suction machines are available in only 37.5% study facilities.</a:t>
                      </a:r>
                    </a:p>
                    <a:p>
                      <a:pPr marL="342900" lvl="0" indent="-342900">
                        <a:lnSpc>
                          <a:spcPct val="115000"/>
                        </a:lnSpc>
                        <a:spcAft>
                          <a:spcPts val="0"/>
                        </a:spcAft>
                        <a:buFont typeface="+mj-lt"/>
                        <a:buAutoNum type="alphaLcPeriod"/>
                      </a:pPr>
                      <a:r>
                        <a:rPr lang="en-IN" sz="1800" dirty="0">
                          <a:latin typeface="Book Antiqua" pitchFamily="18" charset="0"/>
                          <a:ea typeface="Calibri"/>
                          <a:cs typeface="Times New Roman"/>
                        </a:rPr>
                        <a:t>All the tray needed in labour room (Delivery tray, medicine tray, emergency tray, and episiotomy tray) have not kept arranged in labour room.</a:t>
                      </a:r>
                    </a:p>
                    <a:p>
                      <a:pPr marL="342900" lvl="0" indent="-342900">
                        <a:lnSpc>
                          <a:spcPct val="115000"/>
                        </a:lnSpc>
                        <a:spcAft>
                          <a:spcPts val="0"/>
                        </a:spcAft>
                        <a:buFont typeface="+mj-lt"/>
                        <a:buAutoNum type="alphaLcPeriod"/>
                      </a:pPr>
                      <a:r>
                        <a:rPr lang="en-IN" sz="1800" dirty="0">
                          <a:latin typeface="Book Antiqua" pitchFamily="18" charset="0"/>
                          <a:ea typeface="Calibri"/>
                          <a:cs typeface="Times New Roman"/>
                        </a:rPr>
                        <a:t>Availability of  </a:t>
                      </a:r>
                      <a:r>
                        <a:rPr lang="en-IN" sz="1800" dirty="0" err="1">
                          <a:latin typeface="Book Antiqua" pitchFamily="18" charset="0"/>
                          <a:ea typeface="Calibri"/>
                          <a:cs typeface="Times New Roman"/>
                        </a:rPr>
                        <a:t>foetoscope</a:t>
                      </a:r>
                      <a:r>
                        <a:rPr lang="en-IN" sz="1800" dirty="0">
                          <a:latin typeface="Book Antiqua" pitchFamily="18" charset="0"/>
                          <a:ea typeface="Calibri"/>
                          <a:cs typeface="Times New Roman"/>
                        </a:rPr>
                        <a:t> /foetal Doppler is not 100%</a:t>
                      </a:r>
                    </a:p>
                    <a:p>
                      <a:pPr>
                        <a:lnSpc>
                          <a:spcPct val="115000"/>
                        </a:lnSpc>
                        <a:spcAft>
                          <a:spcPts val="0"/>
                        </a:spcAft>
                      </a:pPr>
                      <a:endParaRPr lang="en-IN" sz="1800" dirty="0">
                        <a:solidFill>
                          <a:srgbClr val="000000"/>
                        </a:solidFill>
                        <a:latin typeface="Book Antiqua" pitchFamily="18" charset="0"/>
                        <a:ea typeface="Calibri"/>
                        <a:cs typeface="Times New Roman"/>
                      </a:endParaRPr>
                    </a:p>
                  </a:txBody>
                  <a:tcPr marL="29019" marR="290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mj-lt"/>
                        <a:buAutoNum type="alphaLcPeriod"/>
                      </a:pPr>
                      <a:r>
                        <a:rPr lang="en-IN" sz="1800" dirty="0">
                          <a:latin typeface="Book Antiqua" pitchFamily="18" charset="0"/>
                          <a:ea typeface="Calibri"/>
                          <a:cs typeface="Times New Roman"/>
                        </a:rPr>
                        <a:t>Each table should have a mattress, sheet, Macintosh, foot-rest and Kelly’s pad.</a:t>
                      </a:r>
                    </a:p>
                    <a:p>
                      <a:pPr marL="342900" lvl="0" indent="-342900">
                        <a:lnSpc>
                          <a:spcPct val="115000"/>
                        </a:lnSpc>
                        <a:spcAft>
                          <a:spcPts val="0"/>
                        </a:spcAft>
                        <a:buFont typeface="+mj-lt"/>
                        <a:buAutoNum type="alphaLcPeriod"/>
                      </a:pPr>
                      <a:r>
                        <a:rPr lang="en-IN" sz="1800" dirty="0">
                          <a:latin typeface="Book Antiqua" pitchFamily="18" charset="0"/>
                          <a:ea typeface="Calibri"/>
                          <a:cs typeface="Times New Roman"/>
                        </a:rPr>
                        <a:t>To ensure availability of suction machine</a:t>
                      </a:r>
                    </a:p>
                    <a:p>
                      <a:pPr marL="342900" lvl="0" indent="-342900">
                        <a:lnSpc>
                          <a:spcPct val="115000"/>
                        </a:lnSpc>
                        <a:spcAft>
                          <a:spcPts val="0"/>
                        </a:spcAft>
                        <a:buFont typeface="+mj-lt"/>
                        <a:buAutoNum type="alphaLcPeriod"/>
                      </a:pPr>
                      <a:r>
                        <a:rPr lang="en-IN" sz="1800" dirty="0">
                          <a:latin typeface="Book Antiqua" pitchFamily="18" charset="0"/>
                          <a:ea typeface="Calibri"/>
                          <a:cs typeface="Times New Roman"/>
                        </a:rPr>
                        <a:t>To ensure 100% availability of all the tray in the labour room of all levels of health centres.</a:t>
                      </a:r>
                    </a:p>
                    <a:p>
                      <a:pPr marL="342900" lvl="0" indent="-342900">
                        <a:lnSpc>
                          <a:spcPct val="115000"/>
                        </a:lnSpc>
                        <a:spcAft>
                          <a:spcPts val="0"/>
                        </a:spcAft>
                        <a:buFont typeface="+mj-lt"/>
                        <a:buAutoNum type="alphaLcPeriod"/>
                      </a:pPr>
                      <a:r>
                        <a:rPr lang="en-IN" sz="1800" dirty="0">
                          <a:latin typeface="Book Antiqua" pitchFamily="18" charset="0"/>
                          <a:ea typeface="Calibri"/>
                          <a:cs typeface="Times New Roman"/>
                        </a:rPr>
                        <a:t>Provide at least 1 </a:t>
                      </a:r>
                      <a:r>
                        <a:rPr lang="en-IN" sz="1800" dirty="0" err="1">
                          <a:latin typeface="Book Antiqua" pitchFamily="18" charset="0"/>
                          <a:ea typeface="Calibri"/>
                          <a:cs typeface="Times New Roman"/>
                        </a:rPr>
                        <a:t>foetoscope</a:t>
                      </a:r>
                      <a:r>
                        <a:rPr lang="en-IN" sz="1800" dirty="0">
                          <a:latin typeface="Book Antiqua" pitchFamily="18" charset="0"/>
                          <a:ea typeface="Calibri"/>
                          <a:cs typeface="Times New Roman"/>
                        </a:rPr>
                        <a:t> for all level of facilities for monitoring of foetal heart</a:t>
                      </a:r>
                      <a:r>
                        <a:rPr lang="en-IN" sz="1800" dirty="0" smtClean="0">
                          <a:latin typeface="Book Antiqua" pitchFamily="18" charset="0"/>
                          <a:ea typeface="Calibri"/>
                          <a:cs typeface="Times New Roman"/>
                        </a:rPr>
                        <a:t>.</a:t>
                      </a:r>
                      <a:endParaRPr lang="en-IN" sz="1800" dirty="0">
                        <a:latin typeface="Book Antiqua" pitchFamily="18" charset="0"/>
                        <a:ea typeface="Calibri"/>
                        <a:cs typeface="Times New Roman"/>
                      </a:endParaRPr>
                    </a:p>
                  </a:txBody>
                  <a:tcPr marL="29019" marR="290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7"/>
            <a:ext cx="8208912" cy="648071"/>
          </a:xfrm>
        </p:spPr>
        <p:txBody>
          <a:bodyPr/>
          <a:lstStyle/>
          <a:p>
            <a:r>
              <a:rPr lang="en-US" sz="36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Component 3 Continues…</a:t>
            </a:r>
            <a:endParaRPr lang="en-IN" sz="3600" dirty="0"/>
          </a:p>
        </p:txBody>
      </p:sp>
      <p:graphicFrame>
        <p:nvGraphicFramePr>
          <p:cNvPr id="3" name="Table 2"/>
          <p:cNvGraphicFramePr>
            <a:graphicFrameLocks noGrp="1"/>
          </p:cNvGraphicFramePr>
          <p:nvPr/>
        </p:nvGraphicFramePr>
        <p:xfrm>
          <a:off x="467544" y="1412776"/>
          <a:ext cx="8136904" cy="5272169"/>
        </p:xfrm>
        <a:graphic>
          <a:graphicData uri="http://schemas.openxmlformats.org/drawingml/2006/table">
            <a:tbl>
              <a:tblPr/>
              <a:tblGrid>
                <a:gridCol w="4911464"/>
                <a:gridCol w="3225440"/>
              </a:tblGrid>
              <a:tr h="307067">
                <a:tc>
                  <a:txBody>
                    <a:bodyPr/>
                    <a:lstStyle/>
                    <a:p>
                      <a:pPr>
                        <a:lnSpc>
                          <a:spcPct val="115000"/>
                        </a:lnSpc>
                        <a:spcAft>
                          <a:spcPts val="0"/>
                        </a:spcAft>
                      </a:pPr>
                      <a:r>
                        <a:rPr lang="en-IN" sz="1800" b="1" dirty="0">
                          <a:latin typeface="Book Antiqua" pitchFamily="18" charset="0"/>
                          <a:ea typeface="Calibri"/>
                          <a:cs typeface="Times New Roman"/>
                        </a:rPr>
                        <a:t>Issues identified</a:t>
                      </a:r>
                      <a:endParaRPr lang="en-IN" sz="1800" dirty="0">
                        <a:latin typeface="Book Antiqua" pitchFamily="18" charset="0"/>
                        <a:ea typeface="Calibri"/>
                        <a:cs typeface="Times New Roman"/>
                      </a:endParaRPr>
                    </a:p>
                  </a:txBody>
                  <a:tcPr marL="29019" marR="290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Book Antiqua" pitchFamily="18" charset="0"/>
                          <a:ea typeface="Calibri"/>
                          <a:cs typeface="Times New Roman"/>
                        </a:rPr>
                        <a:t>Suggestion</a:t>
                      </a:r>
                      <a:endParaRPr lang="en-IN" sz="1800">
                        <a:latin typeface="Book Antiqua" pitchFamily="18" charset="0"/>
                        <a:ea typeface="Calibri"/>
                        <a:cs typeface="Times New Roman"/>
                      </a:endParaRPr>
                    </a:p>
                  </a:txBody>
                  <a:tcPr marL="29019" marR="290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56701">
                <a:tc>
                  <a:txBody>
                    <a:bodyPr/>
                    <a:lstStyle/>
                    <a:p>
                      <a:pPr marL="342900" lvl="0" indent="-342900">
                        <a:lnSpc>
                          <a:spcPct val="115000"/>
                        </a:lnSpc>
                        <a:spcAft>
                          <a:spcPts val="0"/>
                        </a:spcAft>
                        <a:buFont typeface="+mj-lt"/>
                        <a:buNone/>
                      </a:pPr>
                      <a:r>
                        <a:rPr lang="en-IN" sz="1800" dirty="0" smtClean="0">
                          <a:latin typeface="Book Antiqua" pitchFamily="18" charset="0"/>
                          <a:ea typeface="Calibri"/>
                          <a:cs typeface="Times New Roman"/>
                        </a:rPr>
                        <a:t>e.</a:t>
                      </a:r>
                      <a:r>
                        <a:rPr lang="en-IN" sz="1800" baseline="0" dirty="0" smtClean="0">
                          <a:latin typeface="Book Antiqua" pitchFamily="18" charset="0"/>
                          <a:ea typeface="Calibri"/>
                          <a:cs typeface="Times New Roman"/>
                        </a:rPr>
                        <a:t>  </a:t>
                      </a:r>
                      <a:r>
                        <a:rPr lang="en-IN" sz="1800" dirty="0" smtClean="0">
                          <a:latin typeface="Book Antiqua" pitchFamily="18" charset="0"/>
                          <a:ea typeface="Calibri"/>
                          <a:cs typeface="Times New Roman"/>
                        </a:rPr>
                        <a:t>Stretcher </a:t>
                      </a:r>
                      <a:r>
                        <a:rPr lang="en-IN" sz="1800" dirty="0">
                          <a:latin typeface="Book Antiqua" pitchFamily="18" charset="0"/>
                          <a:ea typeface="Calibri"/>
                          <a:cs typeface="Times New Roman"/>
                        </a:rPr>
                        <a:t>with trolley, Wheel Chair, Oxygen cylinder with flow meter tube + Mask + Wrench is not available in all the facilities.</a:t>
                      </a:r>
                    </a:p>
                    <a:p>
                      <a:pPr marL="342900" lvl="0" indent="-342900">
                        <a:lnSpc>
                          <a:spcPct val="115000"/>
                        </a:lnSpc>
                        <a:spcAft>
                          <a:spcPts val="0"/>
                        </a:spcAft>
                        <a:buFont typeface="+mj-lt"/>
                        <a:buNone/>
                      </a:pPr>
                      <a:r>
                        <a:rPr lang="en-IN" sz="1800" dirty="0" smtClean="0">
                          <a:latin typeface="Book Antiqua" pitchFamily="18" charset="0"/>
                          <a:ea typeface="Calibri"/>
                          <a:cs typeface="Times New Roman"/>
                        </a:rPr>
                        <a:t>f.  </a:t>
                      </a:r>
                      <a:r>
                        <a:rPr lang="en-IN" sz="1800" dirty="0" err="1" smtClean="0">
                          <a:latin typeface="Book Antiqua" pitchFamily="18" charset="0"/>
                          <a:ea typeface="Calibri"/>
                          <a:cs typeface="Times New Roman"/>
                        </a:rPr>
                        <a:t>Partograph</a:t>
                      </a:r>
                      <a:r>
                        <a:rPr lang="en-IN" sz="1800" dirty="0" smtClean="0">
                          <a:latin typeface="Book Antiqua" pitchFamily="18" charset="0"/>
                          <a:ea typeface="Calibri"/>
                          <a:cs typeface="Times New Roman"/>
                        </a:rPr>
                        <a:t> </a:t>
                      </a:r>
                      <a:r>
                        <a:rPr lang="en-IN" sz="1800" dirty="0">
                          <a:latin typeface="Book Antiqua" pitchFamily="18" charset="0"/>
                          <a:ea typeface="Calibri"/>
                          <a:cs typeface="Times New Roman"/>
                        </a:rPr>
                        <a:t>is available in only 25% of facilities.</a:t>
                      </a:r>
                    </a:p>
                    <a:p>
                      <a:pPr marL="342900" lvl="0" indent="-342900">
                        <a:lnSpc>
                          <a:spcPct val="115000"/>
                        </a:lnSpc>
                        <a:spcAft>
                          <a:spcPts val="0"/>
                        </a:spcAft>
                        <a:buFont typeface="+mj-lt"/>
                        <a:buNone/>
                      </a:pPr>
                      <a:r>
                        <a:rPr lang="en-IN" sz="1800" dirty="0" smtClean="0">
                          <a:latin typeface="Book Antiqua" pitchFamily="18" charset="0"/>
                          <a:ea typeface="Calibri"/>
                          <a:cs typeface="Times New Roman"/>
                        </a:rPr>
                        <a:t>g.  Though </a:t>
                      </a:r>
                      <a:r>
                        <a:rPr lang="en-IN" sz="1800" dirty="0">
                          <a:latin typeface="Book Antiqua" pitchFamily="18" charset="0"/>
                          <a:ea typeface="Calibri"/>
                          <a:cs typeface="Times New Roman"/>
                        </a:rPr>
                        <a:t>electric sterilizer and autoclave drums are available in some facilities but autoclave is available in operation theatre of two L3 level facilities, for L2 and L1 level facilities autoclaves are not available.</a:t>
                      </a:r>
                    </a:p>
                    <a:p>
                      <a:pPr marL="342900" lvl="0" indent="-342900">
                        <a:lnSpc>
                          <a:spcPct val="115000"/>
                        </a:lnSpc>
                        <a:spcAft>
                          <a:spcPts val="0"/>
                        </a:spcAft>
                        <a:buFont typeface="+mj-lt"/>
                        <a:buAutoNum type="alphaLcPeriod" startAt="8"/>
                      </a:pPr>
                      <a:r>
                        <a:rPr lang="en-IN" sz="1800" dirty="0" smtClean="0">
                          <a:latin typeface="Book Antiqua" pitchFamily="18" charset="0"/>
                          <a:ea typeface="Calibri"/>
                          <a:cs typeface="Times New Roman"/>
                        </a:rPr>
                        <a:t>No </a:t>
                      </a:r>
                      <a:r>
                        <a:rPr lang="en-IN" sz="1800" dirty="0">
                          <a:latin typeface="Book Antiqua" pitchFamily="18" charset="0"/>
                          <a:ea typeface="Calibri"/>
                          <a:cs typeface="Times New Roman"/>
                        </a:rPr>
                        <a:t>refrigerator for storage of drugs</a:t>
                      </a:r>
                      <a:r>
                        <a:rPr lang="en-IN" sz="1800" dirty="0" smtClean="0">
                          <a:latin typeface="Book Antiqua" pitchFamily="18" charset="0"/>
                          <a:ea typeface="Calibri"/>
                          <a:cs typeface="Times New Roman"/>
                        </a:rPr>
                        <a:t>.</a:t>
                      </a:r>
                    </a:p>
                    <a:p>
                      <a:pPr>
                        <a:lnSpc>
                          <a:spcPct val="115000"/>
                        </a:lnSpc>
                        <a:spcAft>
                          <a:spcPts val="0"/>
                        </a:spcAft>
                      </a:pPr>
                      <a:r>
                        <a:rPr lang="en-IN" sz="1800" baseline="0" dirty="0" err="1" smtClean="0">
                          <a:solidFill>
                            <a:schemeClr val="tx1"/>
                          </a:solidFill>
                          <a:latin typeface="Book Antiqua" pitchFamily="18" charset="0"/>
                          <a:ea typeface="Calibri"/>
                          <a:cs typeface="Times New Roman"/>
                        </a:rPr>
                        <a:t>i</a:t>
                      </a:r>
                      <a:r>
                        <a:rPr lang="en-IN" sz="1800" baseline="0" dirty="0" smtClean="0">
                          <a:solidFill>
                            <a:schemeClr val="tx1"/>
                          </a:solidFill>
                          <a:latin typeface="Book Antiqua" pitchFamily="18" charset="0"/>
                          <a:ea typeface="Calibri"/>
                          <a:cs typeface="Times New Roman"/>
                        </a:rPr>
                        <a:t>.    </a:t>
                      </a:r>
                      <a:r>
                        <a:rPr lang="en-IN" sz="1800" dirty="0" smtClean="0">
                          <a:solidFill>
                            <a:srgbClr val="000000"/>
                          </a:solidFill>
                          <a:latin typeface="Book Antiqua" pitchFamily="18" charset="0"/>
                          <a:ea typeface="Calibri"/>
                          <a:cs typeface="Times New Roman"/>
                        </a:rPr>
                        <a:t>No Drugs Cupboard for storage and organised access to medicines for patients of LR.</a:t>
                      </a:r>
                      <a:endParaRPr lang="en-IN" sz="1800" dirty="0">
                        <a:solidFill>
                          <a:srgbClr val="000000"/>
                        </a:solidFill>
                        <a:latin typeface="Book Antiqua" pitchFamily="18" charset="0"/>
                        <a:ea typeface="Calibri"/>
                        <a:cs typeface="Times New Roman"/>
                      </a:endParaRPr>
                    </a:p>
                  </a:txBody>
                  <a:tcPr marL="29019" marR="290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mj-lt"/>
                        <a:buNone/>
                      </a:pPr>
                      <a:r>
                        <a:rPr lang="en-IN" sz="1800" dirty="0" smtClean="0">
                          <a:latin typeface="Book Antiqua" pitchFamily="18" charset="0"/>
                          <a:ea typeface="Calibri"/>
                          <a:cs typeface="Times New Roman"/>
                        </a:rPr>
                        <a:t>e. To </a:t>
                      </a:r>
                      <a:r>
                        <a:rPr lang="en-IN" sz="1800" dirty="0">
                          <a:latin typeface="Book Antiqua" pitchFamily="18" charset="0"/>
                          <a:ea typeface="Calibri"/>
                          <a:cs typeface="Times New Roman"/>
                        </a:rPr>
                        <a:t>ensure availability</a:t>
                      </a:r>
                      <a:r>
                        <a:rPr lang="en-IN" sz="1800" dirty="0" smtClean="0">
                          <a:latin typeface="Book Antiqua" pitchFamily="18" charset="0"/>
                          <a:ea typeface="Calibri"/>
                          <a:cs typeface="Times New Roman"/>
                        </a:rPr>
                        <a:t>.</a:t>
                      </a:r>
                    </a:p>
                    <a:p>
                      <a:pPr marL="342900" lvl="0" indent="-342900">
                        <a:lnSpc>
                          <a:spcPct val="115000"/>
                        </a:lnSpc>
                        <a:spcAft>
                          <a:spcPts val="0"/>
                        </a:spcAft>
                        <a:buFont typeface="+mj-lt"/>
                        <a:buNone/>
                      </a:pPr>
                      <a:endParaRPr lang="en-IN" sz="1800" dirty="0" smtClean="0">
                        <a:latin typeface="Book Antiqua" pitchFamily="18" charset="0"/>
                        <a:ea typeface="Calibri"/>
                        <a:cs typeface="Times New Roman"/>
                      </a:endParaRPr>
                    </a:p>
                    <a:p>
                      <a:pPr marL="342900" lvl="0" indent="-342900">
                        <a:lnSpc>
                          <a:spcPct val="115000"/>
                        </a:lnSpc>
                        <a:spcAft>
                          <a:spcPts val="0"/>
                        </a:spcAft>
                        <a:buFont typeface="+mj-lt"/>
                        <a:buNone/>
                      </a:pPr>
                      <a:endParaRPr lang="en-IN" sz="1800" dirty="0" smtClean="0">
                        <a:latin typeface="Book Antiqua" pitchFamily="18" charset="0"/>
                        <a:ea typeface="Calibri"/>
                        <a:cs typeface="Times New Roman"/>
                      </a:endParaRPr>
                    </a:p>
                    <a:p>
                      <a:pPr marL="342900" lvl="0" indent="-342900">
                        <a:lnSpc>
                          <a:spcPct val="115000"/>
                        </a:lnSpc>
                        <a:spcAft>
                          <a:spcPts val="0"/>
                        </a:spcAft>
                        <a:buFont typeface="+mj-lt"/>
                        <a:buNone/>
                      </a:pPr>
                      <a:r>
                        <a:rPr lang="en-IN" sz="1800" dirty="0" smtClean="0">
                          <a:latin typeface="Book Antiqua" pitchFamily="18" charset="0"/>
                          <a:ea typeface="Calibri"/>
                          <a:cs typeface="Times New Roman"/>
                        </a:rPr>
                        <a:t>f.</a:t>
                      </a:r>
                      <a:r>
                        <a:rPr lang="en-IN" sz="1800" baseline="0" dirty="0" smtClean="0">
                          <a:latin typeface="Book Antiqua" pitchFamily="18" charset="0"/>
                          <a:ea typeface="Calibri"/>
                          <a:cs typeface="Times New Roman"/>
                        </a:rPr>
                        <a:t>   </a:t>
                      </a:r>
                      <a:r>
                        <a:rPr lang="en-IN" sz="1800" dirty="0" smtClean="0">
                          <a:latin typeface="Book Antiqua" pitchFamily="18" charset="0"/>
                          <a:ea typeface="Calibri"/>
                          <a:cs typeface="Times New Roman"/>
                        </a:rPr>
                        <a:t>As above</a:t>
                      </a:r>
                    </a:p>
                    <a:p>
                      <a:pPr marL="342900" lvl="0" indent="-342900">
                        <a:lnSpc>
                          <a:spcPct val="115000"/>
                        </a:lnSpc>
                        <a:spcAft>
                          <a:spcPts val="0"/>
                        </a:spcAft>
                        <a:buFont typeface="+mj-lt"/>
                        <a:buAutoNum type="alphaLcPeriod" startAt="7"/>
                      </a:pPr>
                      <a:endParaRPr lang="en-IN" sz="1800" dirty="0" smtClean="0">
                        <a:latin typeface="Book Antiqua" pitchFamily="18" charset="0"/>
                        <a:ea typeface="Calibri"/>
                        <a:cs typeface="Times New Roman"/>
                      </a:endParaRPr>
                    </a:p>
                    <a:p>
                      <a:pPr marL="342900" lvl="0" indent="-342900">
                        <a:lnSpc>
                          <a:spcPct val="115000"/>
                        </a:lnSpc>
                        <a:spcAft>
                          <a:spcPts val="0"/>
                        </a:spcAft>
                        <a:buFont typeface="+mj-lt"/>
                        <a:buAutoNum type="alphaLcPeriod" startAt="7"/>
                      </a:pPr>
                      <a:r>
                        <a:rPr lang="en-IN" sz="1800" dirty="0" smtClean="0">
                          <a:latin typeface="Book Antiqua" pitchFamily="18" charset="0"/>
                          <a:ea typeface="Calibri"/>
                          <a:cs typeface="Times New Roman"/>
                        </a:rPr>
                        <a:t>To set up autoclave system as per case load with equipments and training.</a:t>
                      </a:r>
                    </a:p>
                    <a:p>
                      <a:pPr marL="342900" lvl="0" indent="-342900">
                        <a:lnSpc>
                          <a:spcPct val="115000"/>
                        </a:lnSpc>
                        <a:spcAft>
                          <a:spcPts val="0"/>
                        </a:spcAft>
                        <a:buFont typeface="+mj-lt"/>
                        <a:buAutoNum type="alphaLcPeriod" startAt="7"/>
                      </a:pPr>
                      <a:endParaRPr lang="en-IN" sz="1800" dirty="0" smtClean="0">
                        <a:latin typeface="Book Antiqua" pitchFamily="18" charset="0"/>
                        <a:ea typeface="Calibri"/>
                        <a:cs typeface="Times New Roman"/>
                      </a:endParaRPr>
                    </a:p>
                    <a:p>
                      <a:pPr marL="342900" lvl="0" indent="-342900">
                        <a:lnSpc>
                          <a:spcPct val="115000"/>
                        </a:lnSpc>
                        <a:spcAft>
                          <a:spcPts val="0"/>
                        </a:spcAft>
                        <a:buFont typeface="+mj-lt"/>
                        <a:buAutoNum type="alphaLcPeriod" startAt="7"/>
                      </a:pPr>
                      <a:r>
                        <a:rPr lang="en-IN" sz="1800" dirty="0" smtClean="0">
                          <a:latin typeface="Book Antiqua" pitchFamily="18" charset="0"/>
                          <a:ea typeface="Calibri"/>
                          <a:cs typeface="Times New Roman"/>
                        </a:rPr>
                        <a:t>Consider providing refrigerator</a:t>
                      </a:r>
                    </a:p>
                    <a:p>
                      <a:pPr marL="342900" lvl="0" indent="-342900">
                        <a:lnSpc>
                          <a:spcPct val="115000"/>
                        </a:lnSpc>
                        <a:spcAft>
                          <a:spcPts val="0"/>
                        </a:spcAft>
                        <a:buFont typeface="+mj-lt"/>
                        <a:buNone/>
                      </a:pPr>
                      <a:r>
                        <a:rPr lang="en-IN" sz="1800" dirty="0" err="1" smtClean="0">
                          <a:latin typeface="Book Antiqua" pitchFamily="18" charset="0"/>
                          <a:ea typeface="Calibri"/>
                          <a:cs typeface="Times New Roman"/>
                        </a:rPr>
                        <a:t>i</a:t>
                      </a:r>
                      <a:r>
                        <a:rPr lang="en-IN" sz="1800" dirty="0" smtClean="0">
                          <a:latin typeface="Book Antiqua" pitchFamily="18" charset="0"/>
                          <a:ea typeface="Calibri"/>
                          <a:cs typeface="Times New Roman"/>
                        </a:rPr>
                        <a:t>.   Provide a cupboard.</a:t>
                      </a:r>
                    </a:p>
                    <a:p>
                      <a:pPr marL="342900" lvl="0" indent="-342900">
                        <a:lnSpc>
                          <a:spcPct val="115000"/>
                        </a:lnSpc>
                        <a:spcAft>
                          <a:spcPts val="0"/>
                        </a:spcAft>
                        <a:buFont typeface="+mj-lt"/>
                        <a:buNone/>
                      </a:pPr>
                      <a:r>
                        <a:rPr lang="en-IN" sz="1800" baseline="0" dirty="0" smtClean="0">
                          <a:latin typeface="Book Antiqua" pitchFamily="18" charset="0"/>
                          <a:ea typeface="Calibri"/>
                          <a:cs typeface="Times New Roman"/>
                        </a:rPr>
                        <a:t> </a:t>
                      </a:r>
                      <a:endParaRPr lang="en-IN" sz="1800" dirty="0">
                        <a:latin typeface="Book Antiqua" pitchFamily="18" charset="0"/>
                        <a:ea typeface="Calibri"/>
                        <a:cs typeface="Times New Roman"/>
                      </a:endParaRPr>
                    </a:p>
                  </a:txBody>
                  <a:tcPr marL="29019" marR="290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1042988" y="836713"/>
            <a:ext cx="7024687" cy="504055"/>
          </a:xfrm>
        </p:spPr>
        <p:txBody>
          <a:bodyPr/>
          <a:lstStyle/>
          <a:p>
            <a:r>
              <a:rPr lang="en-US"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Continues</a:t>
            </a: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endParaRPr lang="en-IN" dirty="0"/>
          </a:p>
        </p:txBody>
      </p:sp>
      <p:sp>
        <p:nvSpPr>
          <p:cNvPr id="6" name="Title 1"/>
          <p:cNvSpPr txBox="1">
            <a:spLocks/>
          </p:cNvSpPr>
          <p:nvPr/>
        </p:nvSpPr>
        <p:spPr bwMode="auto">
          <a:xfrm>
            <a:off x="1195388" y="1179513"/>
            <a:ext cx="7024687" cy="419370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4000" b="1" i="0" u="none" strike="noStrike" kern="1200" cap="all" spc="0" normalizeH="0" baseline="0" noProof="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mj-lt"/>
                <a:ea typeface="+mj-ea"/>
                <a:cs typeface="+mj-cs"/>
              </a:rPr>
              <a:t>   </a:t>
            </a:r>
            <a:endParaRPr kumimoji="0" lang="en-IN" sz="4000" b="0" i="0" u="none" strike="noStrike" kern="1200" cap="none" spc="0" normalizeH="0" baseline="0" noProof="0" dirty="0">
              <a:ln>
                <a:noFill/>
              </a:ln>
              <a:solidFill>
                <a:schemeClr val="accent1"/>
              </a:solidFill>
              <a:effectLst/>
              <a:uLnTx/>
              <a:uFillTx/>
              <a:latin typeface="+mj-lt"/>
              <a:ea typeface="+mj-ea"/>
              <a:cs typeface="+mj-cs"/>
            </a:endParaRPr>
          </a:p>
        </p:txBody>
      </p:sp>
      <p:sp>
        <p:nvSpPr>
          <p:cNvPr id="8" name="TextBox 7"/>
          <p:cNvSpPr txBox="1"/>
          <p:nvPr/>
        </p:nvSpPr>
        <p:spPr>
          <a:xfrm>
            <a:off x="539552" y="1628800"/>
            <a:ext cx="8064896" cy="4524315"/>
          </a:xfrm>
          <a:prstGeom prst="rect">
            <a:avLst/>
          </a:prstGeom>
          <a:noFill/>
        </p:spPr>
        <p:txBody>
          <a:bodyPr wrap="square" rtlCol="0">
            <a:spAutoFit/>
          </a:bodyPr>
          <a:lstStyle/>
          <a:p>
            <a:pPr algn="just">
              <a:lnSpc>
                <a:spcPct val="150000"/>
              </a:lnSpc>
            </a:pPr>
            <a:r>
              <a:rPr lang="en-IN" sz="2400" dirty="0" smtClean="0">
                <a:latin typeface="Book Antiqua" pitchFamily="18" charset="0"/>
              </a:rPr>
              <a:t>National  Rural  Health  Mission  (NRHM)  aims …</a:t>
            </a:r>
          </a:p>
          <a:p>
            <a:pPr algn="just">
              <a:lnSpc>
                <a:spcPct val="150000"/>
              </a:lnSpc>
              <a:buFont typeface="Wingdings" pitchFamily="2" charset="2"/>
              <a:buChar char="Ø"/>
            </a:pPr>
            <a:r>
              <a:rPr lang="en-IN" sz="2400" dirty="0" smtClean="0">
                <a:latin typeface="Book Antiqua" pitchFamily="18" charset="0"/>
              </a:rPr>
              <a:t> To deliver …. quality  health  care  for  safe  motherhood and  child  survival </a:t>
            </a:r>
          </a:p>
          <a:p>
            <a:pPr algn="just">
              <a:lnSpc>
                <a:spcPct val="150000"/>
              </a:lnSpc>
              <a:buFont typeface="Wingdings" pitchFamily="2" charset="2"/>
              <a:buChar char="Ø"/>
            </a:pPr>
            <a:r>
              <a:rPr lang="en-IN" sz="2400" dirty="0" smtClean="0">
                <a:latin typeface="Book Antiqua" pitchFamily="18" charset="0"/>
              </a:rPr>
              <a:t>Through…..</a:t>
            </a:r>
            <a:r>
              <a:rPr lang="en-IN" sz="2400" dirty="0" err="1" smtClean="0">
                <a:latin typeface="Book Antiqua" pitchFamily="18" charset="0"/>
              </a:rPr>
              <a:t>operationalization</a:t>
            </a:r>
            <a:r>
              <a:rPr lang="en-IN" sz="2400" dirty="0" smtClean="0">
                <a:latin typeface="Book Antiqua" pitchFamily="18" charset="0"/>
              </a:rPr>
              <a:t>  of  24X7  PHCs  and  designated  FRU</a:t>
            </a:r>
          </a:p>
          <a:p>
            <a:pPr>
              <a:lnSpc>
                <a:spcPct val="150000"/>
              </a:lnSpc>
              <a:buFont typeface="Wingdings" pitchFamily="2" charset="2"/>
              <a:buChar char="Ø"/>
            </a:pPr>
            <a:r>
              <a:rPr lang="en-IN" sz="2400" dirty="0" smtClean="0">
                <a:latin typeface="Book Antiqua" pitchFamily="18" charset="0"/>
              </a:rPr>
              <a:t>By  providing….</a:t>
            </a:r>
            <a:r>
              <a:rPr lang="en-IN" sz="2400" dirty="0" err="1" smtClean="0">
                <a:latin typeface="Book Antiqua" pitchFamily="18" charset="0"/>
              </a:rPr>
              <a:t>BEmOC</a:t>
            </a:r>
            <a:r>
              <a:rPr lang="en-IN" sz="2400" dirty="0" smtClean="0">
                <a:latin typeface="Book Antiqua" pitchFamily="18" charset="0"/>
              </a:rPr>
              <a:t>  and  </a:t>
            </a:r>
            <a:r>
              <a:rPr lang="en-IN" sz="2400" dirty="0" smtClean="0">
                <a:latin typeface="Book Antiqua" pitchFamily="18" charset="0"/>
              </a:rPr>
              <a:t>Comprehensive emergency  </a:t>
            </a:r>
            <a:r>
              <a:rPr lang="en-IN" sz="2400" dirty="0" smtClean="0">
                <a:latin typeface="Book Antiqua" pitchFamily="18" charset="0"/>
              </a:rPr>
              <a:t>obstetric  and  child  health  services  close  to  the client’s  home  24x7  . </a:t>
            </a:r>
            <a:endParaRPr lang="en-IN" sz="2400" dirty="0">
              <a:latin typeface="Book Antiqua" pitchFamily="18" charset="0"/>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9"/>
            <a:ext cx="8136904" cy="504055"/>
          </a:xfrm>
        </p:spPr>
        <p:txBody>
          <a:bodyPr/>
          <a:lstStyle/>
          <a:p>
            <a:r>
              <a:rPr lang="en-US" sz="36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Component 3 Continues…</a:t>
            </a:r>
            <a:endParaRPr lang="en-IN" sz="3600" dirty="0"/>
          </a:p>
        </p:txBody>
      </p:sp>
      <p:graphicFrame>
        <p:nvGraphicFramePr>
          <p:cNvPr id="3" name="Table 2"/>
          <p:cNvGraphicFramePr>
            <a:graphicFrameLocks noGrp="1"/>
          </p:cNvGraphicFramePr>
          <p:nvPr/>
        </p:nvGraphicFramePr>
        <p:xfrm>
          <a:off x="467544" y="1196753"/>
          <a:ext cx="8208912" cy="6007608"/>
        </p:xfrm>
        <a:graphic>
          <a:graphicData uri="http://schemas.openxmlformats.org/drawingml/2006/table">
            <a:tbl>
              <a:tblPr/>
              <a:tblGrid>
                <a:gridCol w="5423743"/>
                <a:gridCol w="2785169"/>
              </a:tblGrid>
              <a:tr h="263685">
                <a:tc>
                  <a:txBody>
                    <a:bodyPr/>
                    <a:lstStyle/>
                    <a:p>
                      <a:pPr>
                        <a:lnSpc>
                          <a:spcPct val="115000"/>
                        </a:lnSpc>
                        <a:spcAft>
                          <a:spcPts val="0"/>
                        </a:spcAft>
                      </a:pPr>
                      <a:r>
                        <a:rPr lang="en-IN" sz="1800" b="1" dirty="0">
                          <a:latin typeface="Book Antiqua" pitchFamily="18" charset="0"/>
                          <a:ea typeface="Calibri"/>
                          <a:cs typeface="Times New Roman"/>
                        </a:rPr>
                        <a:t>Issues identified</a:t>
                      </a:r>
                      <a:endParaRPr lang="en-IN" sz="1800" dirty="0">
                        <a:latin typeface="Book Antiqua" pitchFamily="18" charset="0"/>
                        <a:ea typeface="Calibri"/>
                        <a:cs typeface="Times New Roman"/>
                      </a:endParaRPr>
                    </a:p>
                  </a:txBody>
                  <a:tcPr marL="29019" marR="290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dirty="0">
                          <a:latin typeface="Book Antiqua" pitchFamily="18" charset="0"/>
                          <a:ea typeface="Calibri"/>
                          <a:cs typeface="Times New Roman"/>
                        </a:rPr>
                        <a:t>Suggestion</a:t>
                      </a:r>
                      <a:endParaRPr lang="en-IN" sz="1800" dirty="0">
                        <a:latin typeface="Book Antiqua" pitchFamily="18" charset="0"/>
                        <a:ea typeface="Calibri"/>
                        <a:cs typeface="Times New Roman"/>
                      </a:endParaRPr>
                    </a:p>
                  </a:txBody>
                  <a:tcPr marL="29019" marR="290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20890">
                <a:tc>
                  <a:txBody>
                    <a:bodyPr/>
                    <a:lstStyle/>
                    <a:p>
                      <a:pPr marL="342900" marR="0" lvl="0" indent="-342900" algn="l" defTabSz="914400" rtl="0" eaLnBrk="1" fontAlgn="auto" latinLnBrk="0" hangingPunct="1">
                        <a:lnSpc>
                          <a:spcPct val="100000"/>
                        </a:lnSpc>
                        <a:spcBef>
                          <a:spcPts val="0"/>
                        </a:spcBef>
                        <a:spcAft>
                          <a:spcPts val="0"/>
                        </a:spcAft>
                        <a:buClrTx/>
                        <a:buSzTx/>
                        <a:buFontTx/>
                        <a:buAutoNum type="alphaLcPeriod" startAt="10"/>
                        <a:tabLst/>
                        <a:defRPr/>
                      </a:pPr>
                      <a:r>
                        <a:rPr lang="en-IN" sz="1800" dirty="0" smtClean="0">
                          <a:solidFill>
                            <a:srgbClr val="000000"/>
                          </a:solidFill>
                          <a:latin typeface="Book Antiqua" pitchFamily="18" charset="0"/>
                          <a:ea typeface="Calibri"/>
                          <a:cs typeface="Times New Roman"/>
                        </a:rPr>
                        <a:t>Colour Coded Bins for segregation of waste and proper disposal appear inadequate and some are broken. </a:t>
                      </a:r>
                    </a:p>
                    <a:p>
                      <a:pPr marL="342900" marR="0" lvl="0" indent="-342900" algn="l" defTabSz="914400" rtl="0" eaLnBrk="1" fontAlgn="auto" latinLnBrk="0" hangingPunct="1">
                        <a:lnSpc>
                          <a:spcPct val="100000"/>
                        </a:lnSpc>
                        <a:spcBef>
                          <a:spcPts val="0"/>
                        </a:spcBef>
                        <a:spcAft>
                          <a:spcPts val="0"/>
                        </a:spcAft>
                        <a:buClrTx/>
                        <a:buSzTx/>
                        <a:buFontTx/>
                        <a:buAutoNum type="alphaLcPeriod" startAt="10"/>
                        <a:tabLst/>
                        <a:defRPr/>
                      </a:pPr>
                      <a:r>
                        <a:rPr lang="en-IN" sz="1800" dirty="0" smtClean="0">
                          <a:solidFill>
                            <a:srgbClr val="000000"/>
                          </a:solidFill>
                          <a:latin typeface="Book Antiqua" pitchFamily="18" charset="0"/>
                          <a:ea typeface="Calibri"/>
                          <a:cs typeface="Times New Roman"/>
                        </a:rPr>
                        <a:t>All the NBCC are not equipped with functional radiant warmer, Baby Scale, Oxygen hood (Neonatal), Mucus extractor with suction tube and a foot operated suction machine NG tubes, AMBU bag ( Size- 0 and 1) / Bag &amp; Mask, Feeding tubes (</a:t>
                      </a:r>
                      <a:r>
                        <a:rPr lang="en-IN" sz="1800" dirty="0" err="1" smtClean="0">
                          <a:solidFill>
                            <a:srgbClr val="000000"/>
                          </a:solidFill>
                          <a:latin typeface="Book Antiqua" pitchFamily="18" charset="0"/>
                          <a:ea typeface="Calibri"/>
                          <a:cs typeface="Times New Roman"/>
                        </a:rPr>
                        <a:t>Nasogastric</a:t>
                      </a:r>
                      <a:r>
                        <a:rPr lang="en-IN" sz="1800" dirty="0" smtClean="0">
                          <a:solidFill>
                            <a:srgbClr val="000000"/>
                          </a:solidFill>
                          <a:latin typeface="Book Antiqua" pitchFamily="18" charset="0"/>
                          <a:ea typeface="Calibri"/>
                          <a:cs typeface="Times New Roman"/>
                        </a:rPr>
                        <a:t> tube), Laryngoscope and </a:t>
                      </a:r>
                      <a:r>
                        <a:rPr lang="en-IN" sz="1800" dirty="0" err="1" smtClean="0">
                          <a:solidFill>
                            <a:srgbClr val="000000"/>
                          </a:solidFill>
                          <a:latin typeface="Book Antiqua" pitchFamily="18" charset="0"/>
                          <a:ea typeface="Calibri"/>
                          <a:cs typeface="Times New Roman"/>
                        </a:rPr>
                        <a:t>Endotracheal</a:t>
                      </a:r>
                      <a:r>
                        <a:rPr lang="en-IN" sz="1800" dirty="0" smtClean="0">
                          <a:solidFill>
                            <a:srgbClr val="000000"/>
                          </a:solidFill>
                          <a:latin typeface="Book Antiqua" pitchFamily="18" charset="0"/>
                          <a:ea typeface="Calibri"/>
                          <a:cs typeface="Times New Roman"/>
                        </a:rPr>
                        <a:t> intubation tubes</a:t>
                      </a:r>
                    </a:p>
                    <a:p>
                      <a:pPr marL="342900" marR="0" lvl="0" indent="-342900" algn="l" defTabSz="914400" rtl="0" eaLnBrk="1" fontAlgn="auto" latinLnBrk="0" hangingPunct="1">
                        <a:lnSpc>
                          <a:spcPct val="100000"/>
                        </a:lnSpc>
                        <a:spcBef>
                          <a:spcPts val="0"/>
                        </a:spcBef>
                        <a:spcAft>
                          <a:spcPts val="0"/>
                        </a:spcAft>
                        <a:buClrTx/>
                        <a:buSzTx/>
                        <a:buFontTx/>
                        <a:buAutoNum type="alphaLcPeriod" startAt="10"/>
                        <a:tabLst/>
                        <a:defRPr/>
                      </a:pPr>
                      <a:r>
                        <a:rPr lang="en-IN" sz="1800" dirty="0" smtClean="0">
                          <a:solidFill>
                            <a:srgbClr val="000000"/>
                          </a:solidFill>
                          <a:latin typeface="Book Antiqua" pitchFamily="18" charset="0"/>
                          <a:ea typeface="Calibri"/>
                          <a:cs typeface="Times New Roman"/>
                        </a:rPr>
                        <a:t>Delivery tray of all the labour rooms are not equipped with all essential articles, especially sanitary pad, stainless steel bowl, Functional Mayo’s trolleys are present in very less study facilities.</a:t>
                      </a:r>
                    </a:p>
                    <a:p>
                      <a:pPr marL="342900" marR="0" lvl="0" indent="-342900" algn="l" defTabSz="914400" rtl="0" eaLnBrk="1" fontAlgn="auto" latinLnBrk="0" hangingPunct="1">
                        <a:lnSpc>
                          <a:spcPct val="115000"/>
                        </a:lnSpc>
                        <a:spcBef>
                          <a:spcPts val="0"/>
                        </a:spcBef>
                        <a:spcAft>
                          <a:spcPts val="0"/>
                        </a:spcAft>
                        <a:buClrTx/>
                        <a:buSzTx/>
                        <a:buFontTx/>
                        <a:buAutoNum type="alphaLcPeriod" startAt="10"/>
                        <a:tabLst/>
                        <a:defRPr/>
                      </a:pPr>
                      <a:endParaRPr lang="en-IN" sz="1800" dirty="0" smtClean="0">
                        <a:solidFill>
                          <a:srgbClr val="000000"/>
                        </a:solidFill>
                        <a:latin typeface="Book Antiqua" pitchFamily="18" charset="0"/>
                        <a:ea typeface="Calibri"/>
                        <a:cs typeface="Times New Roman"/>
                      </a:endParaRPr>
                    </a:p>
                    <a:p>
                      <a:pPr marL="342900" marR="0" lvl="0" indent="-342900" algn="l" defTabSz="914400" rtl="0" eaLnBrk="1" fontAlgn="auto" latinLnBrk="0" hangingPunct="1">
                        <a:lnSpc>
                          <a:spcPct val="115000"/>
                        </a:lnSpc>
                        <a:spcBef>
                          <a:spcPts val="0"/>
                        </a:spcBef>
                        <a:spcAft>
                          <a:spcPts val="0"/>
                        </a:spcAft>
                        <a:buClrTx/>
                        <a:buSzTx/>
                        <a:buFontTx/>
                        <a:buAutoNum type="alphaLcPeriod" startAt="10"/>
                        <a:tabLst/>
                        <a:defRPr/>
                      </a:pPr>
                      <a:endParaRPr lang="en-IN" sz="1800" dirty="0" smtClean="0">
                        <a:solidFill>
                          <a:srgbClr val="000000"/>
                        </a:solidFill>
                        <a:latin typeface="Book Antiqua" pitchFamily="18" charset="0"/>
                        <a:ea typeface="Calibri"/>
                        <a:cs typeface="Times New Roman"/>
                      </a:endParaRPr>
                    </a:p>
                    <a:p>
                      <a:pPr marL="342900" marR="0" lvl="0" indent="-342900" algn="l" defTabSz="914400" rtl="0" eaLnBrk="1" fontAlgn="auto" latinLnBrk="0" hangingPunct="1">
                        <a:lnSpc>
                          <a:spcPct val="115000"/>
                        </a:lnSpc>
                        <a:spcBef>
                          <a:spcPts val="0"/>
                        </a:spcBef>
                        <a:spcAft>
                          <a:spcPts val="0"/>
                        </a:spcAft>
                        <a:buClrTx/>
                        <a:buSzTx/>
                        <a:buFontTx/>
                        <a:buAutoNum type="alphaLcPeriod" startAt="10"/>
                        <a:tabLst/>
                        <a:defRPr/>
                      </a:pPr>
                      <a:endParaRPr lang="en-IN" sz="1800" dirty="0" smtClean="0">
                        <a:solidFill>
                          <a:srgbClr val="000000"/>
                        </a:solidFill>
                        <a:latin typeface="Book Antiqua" pitchFamily="18" charset="0"/>
                        <a:ea typeface="Calibri"/>
                        <a:cs typeface="Times New Roman"/>
                      </a:endParaRPr>
                    </a:p>
                    <a:p>
                      <a:pPr marL="342900" marR="0" lvl="0" indent="-342900" algn="l" defTabSz="914400" rtl="0" eaLnBrk="1" fontAlgn="auto" latinLnBrk="0" hangingPunct="1">
                        <a:lnSpc>
                          <a:spcPct val="115000"/>
                        </a:lnSpc>
                        <a:spcBef>
                          <a:spcPts val="0"/>
                        </a:spcBef>
                        <a:spcAft>
                          <a:spcPts val="0"/>
                        </a:spcAft>
                        <a:buClrTx/>
                        <a:buSzTx/>
                        <a:buFontTx/>
                        <a:buAutoNum type="alphaLcPeriod" startAt="10"/>
                        <a:tabLst/>
                        <a:defRPr/>
                      </a:pPr>
                      <a:endParaRPr lang="en-IN" sz="1800" dirty="0" smtClean="0">
                        <a:solidFill>
                          <a:srgbClr val="000000"/>
                        </a:solidFill>
                        <a:latin typeface="Book Antiqua" pitchFamily="18" charset="0"/>
                        <a:ea typeface="Calibri"/>
                        <a:cs typeface="Times New Roman"/>
                      </a:endParaRPr>
                    </a:p>
                    <a:p>
                      <a:pPr>
                        <a:lnSpc>
                          <a:spcPct val="115000"/>
                        </a:lnSpc>
                        <a:spcAft>
                          <a:spcPts val="0"/>
                        </a:spcAft>
                      </a:pPr>
                      <a:endParaRPr lang="en-IN" sz="1800" dirty="0">
                        <a:solidFill>
                          <a:srgbClr val="000000"/>
                        </a:solidFill>
                        <a:latin typeface="Book Antiqua" pitchFamily="18" charset="0"/>
                        <a:ea typeface="Calibri"/>
                        <a:cs typeface="Times New Roman"/>
                      </a:endParaRPr>
                    </a:p>
                  </a:txBody>
                  <a:tcPr marL="29019" marR="290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lnSpc>
                          <a:spcPct val="100000"/>
                        </a:lnSpc>
                        <a:spcAft>
                          <a:spcPts val="0"/>
                        </a:spcAft>
                        <a:buFont typeface="+mj-lt"/>
                        <a:buNone/>
                      </a:pPr>
                      <a:r>
                        <a:rPr lang="en-IN" sz="1800" dirty="0" smtClean="0">
                          <a:latin typeface="Book Antiqua" pitchFamily="18" charset="0"/>
                          <a:ea typeface="Calibri"/>
                          <a:cs typeface="Times New Roman"/>
                        </a:rPr>
                        <a:t>j.</a:t>
                      </a:r>
                      <a:r>
                        <a:rPr lang="en-IN" sz="1800" baseline="0" dirty="0" smtClean="0">
                          <a:latin typeface="Book Antiqua" pitchFamily="18" charset="0"/>
                          <a:ea typeface="Calibri"/>
                          <a:cs typeface="Times New Roman"/>
                        </a:rPr>
                        <a:t>  </a:t>
                      </a:r>
                      <a:r>
                        <a:rPr lang="en-IN" sz="1800" dirty="0" smtClean="0">
                          <a:latin typeface="Book Antiqua" pitchFamily="18" charset="0"/>
                          <a:ea typeface="Calibri"/>
                          <a:cs typeface="Times New Roman"/>
                        </a:rPr>
                        <a:t>Place/replace/improve </a:t>
                      </a:r>
                      <a:r>
                        <a:rPr lang="en-IN" sz="1800" dirty="0">
                          <a:latin typeface="Book Antiqua" pitchFamily="18" charset="0"/>
                          <a:ea typeface="Calibri"/>
                          <a:cs typeface="Times New Roman"/>
                        </a:rPr>
                        <a:t>colour Coded Bins</a:t>
                      </a:r>
                    </a:p>
                    <a:p>
                      <a:pPr marL="342900" lvl="0" indent="-342900" algn="just">
                        <a:lnSpc>
                          <a:spcPct val="100000"/>
                        </a:lnSpc>
                        <a:spcAft>
                          <a:spcPts val="0"/>
                        </a:spcAft>
                        <a:buFont typeface="+mj-lt"/>
                        <a:buNone/>
                      </a:pPr>
                      <a:r>
                        <a:rPr lang="en-IN" sz="1800" dirty="0" smtClean="0">
                          <a:latin typeface="Book Antiqua" pitchFamily="18" charset="0"/>
                          <a:ea typeface="Calibri"/>
                          <a:cs typeface="Times New Roman"/>
                        </a:rPr>
                        <a:t>k.  To </a:t>
                      </a:r>
                      <a:r>
                        <a:rPr lang="en-IN" sz="1800" dirty="0">
                          <a:latin typeface="Book Antiqua" pitchFamily="18" charset="0"/>
                          <a:ea typeface="Calibri"/>
                          <a:cs typeface="Times New Roman"/>
                        </a:rPr>
                        <a:t>ensure availability, check the NBC equipment and replace what is not functioning well </a:t>
                      </a:r>
                    </a:p>
                    <a:p>
                      <a:pPr marL="342900" lvl="0" indent="-342900" algn="just">
                        <a:lnSpc>
                          <a:spcPct val="100000"/>
                        </a:lnSpc>
                        <a:spcAft>
                          <a:spcPts val="0"/>
                        </a:spcAft>
                        <a:buFont typeface="+mj-lt"/>
                        <a:buNone/>
                      </a:pPr>
                      <a:r>
                        <a:rPr lang="en-IN" sz="1800" dirty="0" smtClean="0">
                          <a:latin typeface="Book Antiqua" pitchFamily="18" charset="0"/>
                          <a:ea typeface="Calibri"/>
                          <a:cs typeface="Times New Roman"/>
                        </a:rPr>
                        <a:t>l.  To </a:t>
                      </a:r>
                      <a:r>
                        <a:rPr lang="en-IN" sz="1800" dirty="0">
                          <a:latin typeface="Book Antiqua" pitchFamily="18" charset="0"/>
                          <a:ea typeface="Calibri"/>
                          <a:cs typeface="Times New Roman"/>
                        </a:rPr>
                        <a:t>ensure availability.</a:t>
                      </a:r>
                    </a:p>
                  </a:txBody>
                  <a:tcPr marL="29019" marR="290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764705"/>
            <a:ext cx="8136904" cy="432047"/>
          </a:xfrm>
        </p:spPr>
        <p:txBody>
          <a:bodyPr/>
          <a:lstStyle/>
          <a:p>
            <a:r>
              <a:rPr lang="en-IN" sz="2000" b="1" dirty="0" smtClean="0">
                <a:solidFill>
                  <a:schemeClr val="tx1"/>
                </a:solidFill>
              </a:rPr>
              <a:t>Component 4: Drugs &amp; consumable in LR &amp; NBCC</a:t>
            </a:r>
            <a:endParaRPr lang="en-IN" sz="2000" dirty="0"/>
          </a:p>
        </p:txBody>
      </p:sp>
      <p:graphicFrame>
        <p:nvGraphicFramePr>
          <p:cNvPr id="3" name="Table 2"/>
          <p:cNvGraphicFramePr>
            <a:graphicFrameLocks noGrp="1"/>
          </p:cNvGraphicFramePr>
          <p:nvPr/>
        </p:nvGraphicFramePr>
        <p:xfrm>
          <a:off x="539551" y="1268760"/>
          <a:ext cx="8136904" cy="5040560"/>
        </p:xfrm>
        <a:graphic>
          <a:graphicData uri="http://schemas.openxmlformats.org/drawingml/2006/table">
            <a:tbl>
              <a:tblPr/>
              <a:tblGrid>
                <a:gridCol w="4068452"/>
                <a:gridCol w="4068452"/>
              </a:tblGrid>
              <a:tr h="315765">
                <a:tc>
                  <a:txBody>
                    <a:bodyPr/>
                    <a:lstStyle/>
                    <a:p>
                      <a:pPr>
                        <a:lnSpc>
                          <a:spcPct val="115000"/>
                        </a:lnSpc>
                        <a:spcAft>
                          <a:spcPts val="0"/>
                        </a:spcAft>
                      </a:pPr>
                      <a:r>
                        <a:rPr lang="en-IN" sz="1800" b="1" dirty="0">
                          <a:latin typeface="Book Antiqua" pitchFamily="18" charset="0"/>
                          <a:ea typeface="Calibri"/>
                          <a:cs typeface="Times New Roman"/>
                        </a:rPr>
                        <a:t>Issues identified</a:t>
                      </a:r>
                      <a:endParaRPr lang="en-IN" sz="1800" dirty="0">
                        <a:latin typeface="Book Antiqu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dirty="0">
                          <a:latin typeface="Book Antiqua" pitchFamily="18" charset="0"/>
                          <a:ea typeface="Calibri"/>
                          <a:cs typeface="Times New Roman"/>
                        </a:rPr>
                        <a:t>Suggestions</a:t>
                      </a:r>
                      <a:endParaRPr lang="en-IN" sz="1800" dirty="0">
                        <a:latin typeface="Book Antiqu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24795">
                <a:tc>
                  <a:txBody>
                    <a:bodyPr/>
                    <a:lstStyle/>
                    <a:p>
                      <a:pPr marL="342900" lvl="0" indent="-342900">
                        <a:spcAft>
                          <a:spcPts val="0"/>
                        </a:spcAft>
                        <a:buSzPts val="1200"/>
                        <a:buFont typeface="+mj-lt"/>
                        <a:buAutoNum type="alphaLcPeriod"/>
                      </a:pPr>
                      <a:r>
                        <a:rPr lang="en-IN" sz="1800" dirty="0">
                          <a:solidFill>
                            <a:srgbClr val="000000"/>
                          </a:solidFill>
                          <a:latin typeface="Book Antiqua" pitchFamily="18" charset="0"/>
                          <a:ea typeface="Calibri"/>
                          <a:cs typeface="Times New Roman"/>
                        </a:rPr>
                        <a:t>Availability  of    &amp; consumables needs to be far more than immediate requirement </a:t>
                      </a:r>
                    </a:p>
                    <a:p>
                      <a:pPr marL="342900" lvl="0" indent="-342900">
                        <a:lnSpc>
                          <a:spcPct val="115000"/>
                        </a:lnSpc>
                        <a:spcAft>
                          <a:spcPts val="0"/>
                        </a:spcAft>
                        <a:buSzPts val="1200"/>
                        <a:buFont typeface="+mj-lt"/>
                        <a:buAutoNum type="alphaLcPeriod"/>
                      </a:pPr>
                      <a:r>
                        <a:rPr lang="en-IN" sz="1800" dirty="0">
                          <a:solidFill>
                            <a:srgbClr val="000000"/>
                          </a:solidFill>
                          <a:latin typeface="Book Antiqua" pitchFamily="18" charset="0"/>
                          <a:ea typeface="Calibri"/>
                          <a:cs typeface="Times New Roman"/>
                        </a:rPr>
                        <a:t>While situation is reported to be better after the provision of Delivery Kit there is still scope for improvement in the management of supplies.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spcAft>
                          <a:spcPts val="0"/>
                        </a:spcAft>
                        <a:buFont typeface="+mj-lt"/>
                        <a:buAutoNum type="alphaLcPeriod"/>
                      </a:pPr>
                      <a:r>
                        <a:rPr lang="en-IN" sz="1800" dirty="0">
                          <a:solidFill>
                            <a:srgbClr val="000000"/>
                          </a:solidFill>
                          <a:latin typeface="Book Antiqua" pitchFamily="18" charset="0"/>
                          <a:ea typeface="Calibri"/>
                          <a:cs typeface="Times New Roman"/>
                        </a:rPr>
                        <a:t>Ensure uninterrupted and adequate supply of essential and emergency drugs and consumable.</a:t>
                      </a:r>
                    </a:p>
                    <a:p>
                      <a:pPr marL="457200">
                        <a:spcAft>
                          <a:spcPts val="0"/>
                        </a:spcAft>
                      </a:pPr>
                      <a:r>
                        <a:rPr lang="en-IN" sz="1800" dirty="0">
                          <a:solidFill>
                            <a:srgbClr val="000000"/>
                          </a:solidFill>
                          <a:latin typeface="Book Antiqua" pitchFamily="18" charset="0"/>
                          <a:ea typeface="Calibri"/>
                          <a:cs typeface="Times New Roman"/>
                        </a:rPr>
                        <a:t>-Maintain proper stock register and indent in time.</a:t>
                      </a:r>
                    </a:p>
                    <a:p>
                      <a:pPr>
                        <a:spcAft>
                          <a:spcPts val="0"/>
                        </a:spcAft>
                      </a:pPr>
                      <a:r>
                        <a:rPr lang="en-IN" sz="1800" dirty="0">
                          <a:solidFill>
                            <a:srgbClr val="000000"/>
                          </a:solidFill>
                          <a:latin typeface="Book Antiqua" pitchFamily="18" charset="0"/>
                          <a:ea typeface="Calibri"/>
                          <a:cs typeface="Times New Roman"/>
                        </a:rPr>
                        <a:t>       b.  Review the existing supply system through different sources </a:t>
                      </a:r>
                    </a:p>
                    <a:p>
                      <a:pPr marL="457200">
                        <a:lnSpc>
                          <a:spcPct val="115000"/>
                        </a:lnSpc>
                        <a:spcAft>
                          <a:spcPts val="0"/>
                        </a:spcAft>
                      </a:pPr>
                      <a:r>
                        <a:rPr lang="en-IN" sz="1800" dirty="0">
                          <a:solidFill>
                            <a:srgbClr val="000000"/>
                          </a:solidFill>
                          <a:latin typeface="Book Antiqua" pitchFamily="18" charset="0"/>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92697"/>
            <a:ext cx="8136904" cy="576064"/>
          </a:xfrm>
        </p:spPr>
        <p:txBody>
          <a:bodyPr/>
          <a:lstStyle/>
          <a:p>
            <a:r>
              <a:rPr lang="en-IN" sz="2000" b="1" dirty="0" smtClean="0">
                <a:solidFill>
                  <a:schemeClr val="tx1"/>
                </a:solidFill>
              </a:rPr>
              <a:t>Component 5: Non  clinical  service  provision</a:t>
            </a:r>
            <a:endParaRPr lang="en-IN" sz="2000" dirty="0"/>
          </a:p>
        </p:txBody>
      </p:sp>
      <p:graphicFrame>
        <p:nvGraphicFramePr>
          <p:cNvPr id="3" name="Table 2"/>
          <p:cNvGraphicFramePr>
            <a:graphicFrameLocks noGrp="1"/>
          </p:cNvGraphicFramePr>
          <p:nvPr/>
        </p:nvGraphicFramePr>
        <p:xfrm>
          <a:off x="467543" y="1400071"/>
          <a:ext cx="8136906" cy="5160473"/>
        </p:xfrm>
        <a:graphic>
          <a:graphicData uri="http://schemas.openxmlformats.org/drawingml/2006/table">
            <a:tbl>
              <a:tblPr/>
              <a:tblGrid>
                <a:gridCol w="4068453"/>
                <a:gridCol w="4068453"/>
              </a:tblGrid>
              <a:tr h="302763">
                <a:tc>
                  <a:txBody>
                    <a:bodyPr/>
                    <a:lstStyle/>
                    <a:p>
                      <a:pPr>
                        <a:lnSpc>
                          <a:spcPct val="115000"/>
                        </a:lnSpc>
                        <a:spcAft>
                          <a:spcPts val="0"/>
                        </a:spcAft>
                      </a:pPr>
                      <a:r>
                        <a:rPr lang="en-IN" sz="1800" b="1" dirty="0">
                          <a:latin typeface="Book Antiqua" pitchFamily="18" charset="0"/>
                          <a:ea typeface="Calibri"/>
                          <a:cs typeface="Times New Roman"/>
                        </a:rPr>
                        <a:t>Issues identified </a:t>
                      </a:r>
                      <a:endParaRPr lang="en-IN" sz="1800" dirty="0">
                        <a:latin typeface="Book Antiqu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Book Antiqua" pitchFamily="18" charset="0"/>
                          <a:ea typeface="Calibri"/>
                          <a:cs typeface="Times New Roman"/>
                        </a:rPr>
                        <a:t>Suggestions</a:t>
                      </a:r>
                      <a:endParaRPr lang="en-IN" sz="1800">
                        <a:latin typeface="Book Antiqu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45005">
                <a:tc>
                  <a:txBody>
                    <a:bodyPr/>
                    <a:lstStyle/>
                    <a:p>
                      <a:pPr marL="342900" lvl="0" indent="-342900">
                        <a:lnSpc>
                          <a:spcPct val="115000"/>
                        </a:lnSpc>
                        <a:spcAft>
                          <a:spcPts val="0"/>
                        </a:spcAft>
                        <a:buFont typeface="+mj-lt"/>
                        <a:buAutoNum type="alphaLcPeriod"/>
                      </a:pPr>
                      <a:r>
                        <a:rPr lang="en-IN" sz="1800" dirty="0">
                          <a:latin typeface="Book Antiqua" pitchFamily="18" charset="0"/>
                          <a:ea typeface="Calibri"/>
                          <a:cs typeface="Times New Roman"/>
                        </a:rPr>
                        <a:t>Bio Medical Waste Management</a:t>
                      </a:r>
                    </a:p>
                    <a:p>
                      <a:pPr marL="342900" lvl="0" indent="-342900">
                        <a:lnSpc>
                          <a:spcPct val="115000"/>
                        </a:lnSpc>
                        <a:spcAft>
                          <a:spcPts val="0"/>
                        </a:spcAft>
                        <a:buFont typeface="Times New Roman"/>
                        <a:buChar char="-"/>
                      </a:pPr>
                      <a:r>
                        <a:rPr lang="en-IN" sz="1800" dirty="0">
                          <a:solidFill>
                            <a:srgbClr val="000000"/>
                          </a:solidFill>
                          <a:latin typeface="Book Antiqua" pitchFamily="18" charset="0"/>
                          <a:ea typeface="Calibri"/>
                          <a:cs typeface="Times New Roman"/>
                        </a:rPr>
                        <a:t>Improper segregation at waste generation sites (Labour Room/NBCC) due to lack of colour coded bins, hub cutter and puncture proof containers. </a:t>
                      </a:r>
                    </a:p>
                    <a:p>
                      <a:pPr marL="342900" lvl="0" indent="-342900">
                        <a:lnSpc>
                          <a:spcPct val="115000"/>
                        </a:lnSpc>
                        <a:spcAft>
                          <a:spcPts val="0"/>
                        </a:spcAft>
                        <a:buFont typeface="+mj-lt"/>
                        <a:buNone/>
                      </a:pPr>
                      <a:r>
                        <a:rPr lang="en-IN" sz="1800" dirty="0" smtClean="0">
                          <a:solidFill>
                            <a:srgbClr val="000000"/>
                          </a:solidFill>
                          <a:latin typeface="Book Antiqua" pitchFamily="18" charset="0"/>
                          <a:ea typeface="Calibri"/>
                          <a:cs typeface="Times New Roman"/>
                        </a:rPr>
                        <a:t>b.  Laundry </a:t>
                      </a:r>
                      <a:r>
                        <a:rPr lang="en-IN" sz="1800" dirty="0">
                          <a:solidFill>
                            <a:srgbClr val="000000"/>
                          </a:solidFill>
                          <a:latin typeface="Book Antiqua" pitchFamily="18" charset="0"/>
                          <a:ea typeface="Calibri"/>
                          <a:cs typeface="Times New Roman"/>
                        </a:rPr>
                        <a:t>service</a:t>
                      </a:r>
                    </a:p>
                    <a:p>
                      <a:pPr marL="342900" lvl="0" indent="-342900">
                        <a:lnSpc>
                          <a:spcPct val="115000"/>
                        </a:lnSpc>
                        <a:spcAft>
                          <a:spcPts val="0"/>
                        </a:spcAft>
                        <a:buFont typeface="Times New Roman"/>
                        <a:buChar char="-"/>
                      </a:pPr>
                      <a:r>
                        <a:rPr lang="en-IN" sz="1800" dirty="0">
                          <a:solidFill>
                            <a:srgbClr val="000000"/>
                          </a:solidFill>
                          <a:latin typeface="Book Antiqua" pitchFamily="18" charset="0"/>
                          <a:ea typeface="Calibri"/>
                          <a:cs typeface="Times New Roman"/>
                        </a:rPr>
                        <a:t>There is no proper cleaning staff in place in almost all the </a:t>
                      </a:r>
                      <a:r>
                        <a:rPr lang="en-IN" sz="1800" dirty="0" smtClean="0">
                          <a:solidFill>
                            <a:srgbClr val="000000"/>
                          </a:solidFill>
                          <a:latin typeface="Book Antiqua" pitchFamily="18" charset="0"/>
                          <a:ea typeface="Calibri"/>
                          <a:cs typeface="Times New Roman"/>
                        </a:rPr>
                        <a:t>facilities.</a:t>
                      </a:r>
                    </a:p>
                    <a:p>
                      <a:pPr marL="342900" lvl="0" indent="-342900">
                        <a:lnSpc>
                          <a:spcPct val="115000"/>
                        </a:lnSpc>
                        <a:spcAft>
                          <a:spcPts val="0"/>
                        </a:spcAft>
                        <a:buFont typeface="Times New Roman"/>
                        <a:buNone/>
                      </a:pPr>
                      <a:r>
                        <a:rPr lang="en-IN" sz="1800" dirty="0" smtClean="0">
                          <a:solidFill>
                            <a:srgbClr val="000000"/>
                          </a:solidFill>
                          <a:latin typeface="Book Antiqua" pitchFamily="18" charset="0"/>
                          <a:ea typeface="Calibri"/>
                          <a:cs typeface="Times New Roman"/>
                        </a:rPr>
                        <a:t>c.</a:t>
                      </a:r>
                      <a:r>
                        <a:rPr lang="en-IN" sz="1800" baseline="0" dirty="0" smtClean="0">
                          <a:solidFill>
                            <a:srgbClr val="000000"/>
                          </a:solidFill>
                          <a:latin typeface="Book Antiqua" pitchFamily="18" charset="0"/>
                          <a:ea typeface="Calibri"/>
                          <a:cs typeface="Times New Roman"/>
                        </a:rPr>
                        <a:t>   </a:t>
                      </a:r>
                      <a:r>
                        <a:rPr lang="en-IN" sz="1800" dirty="0" smtClean="0">
                          <a:solidFill>
                            <a:srgbClr val="000000"/>
                          </a:solidFill>
                          <a:latin typeface="Book Antiqua" pitchFamily="18" charset="0"/>
                          <a:ea typeface="Calibri"/>
                          <a:cs typeface="Times New Roman"/>
                        </a:rPr>
                        <a:t>Housekeeping </a:t>
                      </a:r>
                      <a:r>
                        <a:rPr lang="en-IN" sz="1800" dirty="0">
                          <a:solidFill>
                            <a:srgbClr val="000000"/>
                          </a:solidFill>
                          <a:latin typeface="Book Antiqua" pitchFamily="18" charset="0"/>
                          <a:ea typeface="Calibri"/>
                          <a:cs typeface="Times New Roman"/>
                        </a:rPr>
                        <a:t>and sanitation</a:t>
                      </a:r>
                    </a:p>
                    <a:p>
                      <a:pPr marL="342900" lvl="0" indent="-342900">
                        <a:lnSpc>
                          <a:spcPct val="115000"/>
                        </a:lnSpc>
                        <a:spcAft>
                          <a:spcPts val="0"/>
                        </a:spcAft>
                        <a:buFont typeface="Times New Roman"/>
                        <a:buChar char="-"/>
                      </a:pPr>
                      <a:r>
                        <a:rPr lang="en-IN" sz="1800" dirty="0">
                          <a:solidFill>
                            <a:srgbClr val="000000"/>
                          </a:solidFill>
                          <a:latin typeface="Book Antiqua" pitchFamily="18" charset="0"/>
                          <a:ea typeface="Calibri"/>
                          <a:cs typeface="Times New Roman"/>
                        </a:rPr>
                        <a:t>Many of the toilets inspected were very unclean and sanitation appeared inadequate. The Labour room &amp;  floors &amp; corners are found be stained with dirt.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mj-lt"/>
                        <a:buAutoNum type="alphaLcPeriod"/>
                      </a:pPr>
                      <a:r>
                        <a:rPr lang="en-IN" sz="1800" dirty="0">
                          <a:latin typeface="Book Antiqua" pitchFamily="18" charset="0"/>
                          <a:ea typeface="Calibri"/>
                          <a:cs typeface="Times New Roman"/>
                        </a:rPr>
                        <a:t>Availability of adequate and trained grade –IV personnel to handle and manage waste safely, </a:t>
                      </a:r>
                    </a:p>
                    <a:p>
                      <a:pPr marL="342900" lvl="0" indent="-342900">
                        <a:lnSpc>
                          <a:spcPct val="115000"/>
                        </a:lnSpc>
                        <a:spcAft>
                          <a:spcPts val="0"/>
                        </a:spcAft>
                        <a:buFont typeface="Times New Roman"/>
                        <a:buChar char="-"/>
                      </a:pPr>
                      <a:r>
                        <a:rPr lang="en-IN" sz="1800" dirty="0">
                          <a:solidFill>
                            <a:srgbClr val="000000"/>
                          </a:solidFill>
                          <a:latin typeface="Book Antiqua" pitchFamily="18" charset="0"/>
                          <a:ea typeface="Calibri"/>
                          <a:cs typeface="Times New Roman"/>
                        </a:rPr>
                        <a:t>Needs constant review, supervision and monitoring, with refresher training to the handlers periodically. </a:t>
                      </a:r>
                    </a:p>
                    <a:p>
                      <a:pPr marL="342900" lvl="0" indent="-342900">
                        <a:lnSpc>
                          <a:spcPct val="115000"/>
                        </a:lnSpc>
                        <a:spcAft>
                          <a:spcPts val="0"/>
                        </a:spcAft>
                        <a:buFont typeface="+mj-lt"/>
                        <a:buNone/>
                      </a:pPr>
                      <a:r>
                        <a:rPr lang="en-IN" sz="1800" dirty="0" smtClean="0">
                          <a:solidFill>
                            <a:srgbClr val="000000"/>
                          </a:solidFill>
                          <a:latin typeface="Book Antiqua" pitchFamily="18" charset="0"/>
                          <a:ea typeface="Calibri"/>
                          <a:cs typeface="Times New Roman"/>
                        </a:rPr>
                        <a:t>b.  Well </a:t>
                      </a:r>
                      <a:r>
                        <a:rPr lang="en-IN" sz="1800" dirty="0">
                          <a:solidFill>
                            <a:srgbClr val="000000"/>
                          </a:solidFill>
                          <a:latin typeface="Book Antiqua" pitchFamily="18" charset="0"/>
                          <a:ea typeface="Calibri"/>
                          <a:cs typeface="Times New Roman"/>
                        </a:rPr>
                        <a:t>managed cleaning staff.</a:t>
                      </a:r>
                    </a:p>
                    <a:p>
                      <a:pPr marL="342900" lvl="0" indent="-342900">
                        <a:lnSpc>
                          <a:spcPct val="115000"/>
                        </a:lnSpc>
                        <a:spcAft>
                          <a:spcPts val="0"/>
                        </a:spcAft>
                        <a:buFont typeface="+mj-lt"/>
                        <a:buNone/>
                      </a:pPr>
                      <a:r>
                        <a:rPr lang="en-IN" sz="1800" dirty="0" smtClean="0">
                          <a:solidFill>
                            <a:srgbClr val="000000"/>
                          </a:solidFill>
                          <a:latin typeface="Book Antiqua" pitchFamily="18" charset="0"/>
                          <a:ea typeface="Calibri"/>
                          <a:cs typeface="Times New Roman"/>
                        </a:rPr>
                        <a:t>c.   Need </a:t>
                      </a:r>
                      <a:r>
                        <a:rPr lang="en-IN" sz="1800" dirty="0">
                          <a:solidFill>
                            <a:srgbClr val="000000"/>
                          </a:solidFill>
                          <a:latin typeface="Book Antiqua" pitchFamily="18" charset="0"/>
                          <a:ea typeface="Calibri"/>
                          <a:cs typeface="Times New Roman"/>
                        </a:rPr>
                        <a:t>constant supervision to maintain adequate standard of cleanliness.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7"/>
            <a:ext cx="8208912" cy="576063"/>
          </a:xfrm>
        </p:spPr>
        <p:txBody>
          <a:bodyPr/>
          <a:lstStyle/>
          <a:p>
            <a:r>
              <a:rPr lang="en-IN" sz="2000" b="1" dirty="0" smtClean="0">
                <a:solidFill>
                  <a:schemeClr val="tx1"/>
                </a:solidFill>
              </a:rPr>
              <a:t>Component 6:  Good  practices</a:t>
            </a:r>
            <a:endParaRPr lang="en-IN" sz="2000" dirty="0"/>
          </a:p>
        </p:txBody>
      </p:sp>
      <p:graphicFrame>
        <p:nvGraphicFramePr>
          <p:cNvPr id="3" name="Table 2"/>
          <p:cNvGraphicFramePr>
            <a:graphicFrameLocks noGrp="1"/>
          </p:cNvGraphicFramePr>
          <p:nvPr/>
        </p:nvGraphicFramePr>
        <p:xfrm>
          <a:off x="467544" y="1484784"/>
          <a:ext cx="8208912" cy="5040560"/>
        </p:xfrm>
        <a:graphic>
          <a:graphicData uri="http://schemas.openxmlformats.org/drawingml/2006/table">
            <a:tbl>
              <a:tblPr/>
              <a:tblGrid>
                <a:gridCol w="4104456"/>
                <a:gridCol w="4104456"/>
              </a:tblGrid>
              <a:tr h="343433">
                <a:tc>
                  <a:txBody>
                    <a:bodyPr/>
                    <a:lstStyle/>
                    <a:p>
                      <a:pPr>
                        <a:lnSpc>
                          <a:spcPct val="115000"/>
                        </a:lnSpc>
                        <a:spcAft>
                          <a:spcPts val="0"/>
                        </a:spcAft>
                      </a:pPr>
                      <a:r>
                        <a:rPr lang="en-IN" sz="1800" b="1" dirty="0">
                          <a:latin typeface="Book Antiqua" pitchFamily="18" charset="0"/>
                          <a:ea typeface="Calibri"/>
                          <a:cs typeface="Times New Roman"/>
                        </a:rPr>
                        <a:t>Issues identified </a:t>
                      </a:r>
                      <a:endParaRPr lang="en-IN" sz="1800" dirty="0">
                        <a:latin typeface="Book Antiqua" pitchFamily="18" charset="0"/>
                        <a:ea typeface="Calibri"/>
                        <a:cs typeface="Times New Roman"/>
                      </a:endParaRPr>
                    </a:p>
                  </a:txBody>
                  <a:tcPr marL="27045" marR="2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Book Antiqua" pitchFamily="18" charset="0"/>
                          <a:ea typeface="Calibri"/>
                          <a:cs typeface="Times New Roman"/>
                        </a:rPr>
                        <a:t>Suggestions</a:t>
                      </a:r>
                      <a:endParaRPr lang="en-IN" sz="1800">
                        <a:latin typeface="Book Antiqua" pitchFamily="18" charset="0"/>
                        <a:ea typeface="Calibri"/>
                        <a:cs typeface="Times New Roman"/>
                      </a:endParaRPr>
                    </a:p>
                  </a:txBody>
                  <a:tcPr marL="27045" marR="2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97127">
                <a:tc>
                  <a:txBody>
                    <a:bodyPr/>
                    <a:lstStyle/>
                    <a:p>
                      <a:pPr marL="342900" lvl="0" indent="-342900">
                        <a:lnSpc>
                          <a:spcPct val="115000"/>
                        </a:lnSpc>
                        <a:spcAft>
                          <a:spcPts val="0"/>
                        </a:spcAft>
                        <a:buFont typeface="+mj-lt"/>
                        <a:buAutoNum type="alphaUcPeriod"/>
                      </a:pPr>
                      <a:r>
                        <a:rPr lang="en-IN" sz="1800" dirty="0">
                          <a:latin typeface="Book Antiqua" pitchFamily="18" charset="0"/>
                          <a:ea typeface="Calibri"/>
                          <a:cs typeface="Times New Roman"/>
                        </a:rPr>
                        <a:t>Cleanliness, hygiene and infection control</a:t>
                      </a:r>
                    </a:p>
                    <a:p>
                      <a:pPr marL="342900" lvl="0" indent="-342900">
                        <a:lnSpc>
                          <a:spcPct val="115000"/>
                        </a:lnSpc>
                        <a:spcAft>
                          <a:spcPts val="0"/>
                        </a:spcAft>
                        <a:buFont typeface="+mj-lt"/>
                        <a:buAutoNum type="alphaLcPeriod"/>
                      </a:pPr>
                      <a:r>
                        <a:rPr lang="en-IN" sz="1800" dirty="0">
                          <a:latin typeface="Book Antiqua" pitchFamily="18" charset="0"/>
                          <a:ea typeface="Calibri"/>
                          <a:cs typeface="Times New Roman"/>
                        </a:rPr>
                        <a:t>Labour rooms and toilets are not so clean and some of them are smelly.</a:t>
                      </a:r>
                    </a:p>
                    <a:p>
                      <a:pPr marL="342900" lvl="0" indent="-342900">
                        <a:lnSpc>
                          <a:spcPct val="115000"/>
                        </a:lnSpc>
                        <a:spcAft>
                          <a:spcPts val="0"/>
                        </a:spcAft>
                        <a:buFont typeface="+mj-lt"/>
                        <a:buAutoNum type="alphaLcPeriod"/>
                      </a:pPr>
                      <a:r>
                        <a:rPr lang="en-IN" sz="1800" dirty="0">
                          <a:latin typeface="Book Antiqua" pitchFamily="18" charset="0"/>
                          <a:ea typeface="Calibri"/>
                          <a:cs typeface="Times New Roman"/>
                        </a:rPr>
                        <a:t>People walking in and out with very little restriction; no footwear change; Utility / Wash Room not so clean; Waste Bins are not available and not used properly, Sterilisation is done through boiling, not using autoclaving in all most 75% of facilities.</a:t>
                      </a:r>
                    </a:p>
                    <a:p>
                      <a:pPr marL="342900" lvl="0" indent="-342900">
                        <a:lnSpc>
                          <a:spcPct val="115000"/>
                        </a:lnSpc>
                        <a:spcAft>
                          <a:spcPts val="0"/>
                        </a:spcAft>
                        <a:buFont typeface="+mj-lt"/>
                        <a:buNone/>
                      </a:pPr>
                      <a:endParaRPr lang="en-IN" sz="1800" dirty="0">
                        <a:latin typeface="Book Antiqua" pitchFamily="18" charset="0"/>
                        <a:ea typeface="Calibri"/>
                        <a:cs typeface="Times New Roman"/>
                      </a:endParaRPr>
                    </a:p>
                  </a:txBody>
                  <a:tcPr marL="27045" marR="2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Times New Roman"/>
                        <a:buNone/>
                      </a:pPr>
                      <a:r>
                        <a:rPr lang="en-IN" sz="1800" dirty="0" smtClean="0">
                          <a:solidFill>
                            <a:schemeClr val="tx1"/>
                          </a:solidFill>
                          <a:latin typeface="Book Antiqua" pitchFamily="18" charset="0"/>
                          <a:ea typeface="Calibri"/>
                          <a:cs typeface="Times New Roman"/>
                        </a:rPr>
                        <a:t>A.</a:t>
                      </a:r>
                      <a:r>
                        <a:rPr lang="en-IN" sz="1800" baseline="0" dirty="0" smtClean="0">
                          <a:solidFill>
                            <a:schemeClr val="tx1"/>
                          </a:solidFill>
                          <a:latin typeface="Book Antiqua" pitchFamily="18" charset="0"/>
                          <a:ea typeface="Calibri"/>
                          <a:cs typeface="Times New Roman"/>
                        </a:rPr>
                        <a:t> </a:t>
                      </a:r>
                    </a:p>
                    <a:p>
                      <a:pPr marL="342900" lvl="0" indent="-342900">
                        <a:lnSpc>
                          <a:spcPct val="115000"/>
                        </a:lnSpc>
                        <a:spcAft>
                          <a:spcPts val="0"/>
                        </a:spcAft>
                        <a:buFont typeface="Times New Roman"/>
                        <a:buNone/>
                      </a:pPr>
                      <a:r>
                        <a:rPr lang="en-IN" sz="1800" baseline="0" dirty="0" smtClean="0">
                          <a:solidFill>
                            <a:schemeClr val="tx1"/>
                          </a:solidFill>
                          <a:latin typeface="Book Antiqua" pitchFamily="18" charset="0"/>
                          <a:ea typeface="Calibri"/>
                          <a:cs typeface="Times New Roman"/>
                        </a:rPr>
                        <a:t>-    </a:t>
                      </a:r>
                      <a:r>
                        <a:rPr lang="en-IN" sz="1800" dirty="0" smtClean="0">
                          <a:solidFill>
                            <a:srgbClr val="000000"/>
                          </a:solidFill>
                          <a:latin typeface="Book Antiqua" pitchFamily="18" charset="0"/>
                          <a:ea typeface="Calibri"/>
                          <a:cs typeface="Times New Roman"/>
                        </a:rPr>
                        <a:t>Create </a:t>
                      </a:r>
                      <a:r>
                        <a:rPr lang="en-IN" sz="1800" dirty="0">
                          <a:solidFill>
                            <a:srgbClr val="000000"/>
                          </a:solidFill>
                          <a:latin typeface="Book Antiqua" pitchFamily="18" charset="0"/>
                          <a:ea typeface="Calibri"/>
                          <a:cs typeface="Times New Roman"/>
                        </a:rPr>
                        <a:t>awareness and motivation among all the staff for infection control. </a:t>
                      </a:r>
                    </a:p>
                    <a:p>
                      <a:pPr marL="342900" lvl="0" indent="-342900">
                        <a:lnSpc>
                          <a:spcPct val="115000"/>
                        </a:lnSpc>
                        <a:spcAft>
                          <a:spcPts val="0"/>
                        </a:spcAft>
                        <a:buFont typeface="Times New Roman"/>
                        <a:buChar char="-"/>
                      </a:pPr>
                      <a:r>
                        <a:rPr lang="en-IN" sz="1800" dirty="0">
                          <a:solidFill>
                            <a:srgbClr val="000000"/>
                          </a:solidFill>
                          <a:latin typeface="Book Antiqua" pitchFamily="18" charset="0"/>
                          <a:ea typeface="Calibri"/>
                          <a:cs typeface="Times New Roman"/>
                        </a:rPr>
                        <a:t>Create a standard operating procedure for all instruments used in LR and NBCC that need to be sterile, are actually sterile</a:t>
                      </a:r>
                      <a:r>
                        <a:rPr lang="en-IN" sz="1800" dirty="0" smtClean="0">
                          <a:solidFill>
                            <a:srgbClr val="000000"/>
                          </a:solidFill>
                          <a:latin typeface="Book Antiqua" pitchFamily="18" charset="0"/>
                          <a:ea typeface="Calibri"/>
                          <a:cs typeface="Times New Roman"/>
                        </a:rPr>
                        <a:t>.</a:t>
                      </a:r>
                      <a:endParaRPr lang="en-IN" sz="1800" dirty="0">
                        <a:solidFill>
                          <a:srgbClr val="000000"/>
                        </a:solidFill>
                        <a:latin typeface="Book Antiqua" pitchFamily="18" charset="0"/>
                        <a:ea typeface="Calibri"/>
                        <a:cs typeface="Times New Roman"/>
                      </a:endParaRPr>
                    </a:p>
                  </a:txBody>
                  <a:tcPr marL="27045" marR="2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7"/>
            <a:ext cx="8208912" cy="576063"/>
          </a:xfrm>
        </p:spPr>
        <p:txBody>
          <a:bodyPr/>
          <a:lstStyle/>
          <a:p>
            <a:r>
              <a:rPr lang="en-US" sz="32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Component 6 Continues…</a:t>
            </a:r>
            <a:endParaRPr lang="en-IN" sz="3200" dirty="0"/>
          </a:p>
        </p:txBody>
      </p:sp>
      <p:graphicFrame>
        <p:nvGraphicFramePr>
          <p:cNvPr id="3" name="Table 2"/>
          <p:cNvGraphicFramePr>
            <a:graphicFrameLocks noGrp="1"/>
          </p:cNvGraphicFramePr>
          <p:nvPr/>
        </p:nvGraphicFramePr>
        <p:xfrm>
          <a:off x="467544" y="1268760"/>
          <a:ext cx="8208912" cy="5278425"/>
        </p:xfrm>
        <a:graphic>
          <a:graphicData uri="http://schemas.openxmlformats.org/drawingml/2006/table">
            <a:tbl>
              <a:tblPr/>
              <a:tblGrid>
                <a:gridCol w="4104456"/>
                <a:gridCol w="4104456"/>
              </a:tblGrid>
              <a:tr h="319831">
                <a:tc>
                  <a:txBody>
                    <a:bodyPr/>
                    <a:lstStyle/>
                    <a:p>
                      <a:pPr>
                        <a:lnSpc>
                          <a:spcPct val="115000"/>
                        </a:lnSpc>
                        <a:spcAft>
                          <a:spcPts val="0"/>
                        </a:spcAft>
                      </a:pPr>
                      <a:r>
                        <a:rPr lang="en-IN" sz="1800" b="1" dirty="0">
                          <a:latin typeface="Book Antiqua" pitchFamily="18" charset="0"/>
                          <a:ea typeface="Calibri"/>
                          <a:cs typeface="Times New Roman"/>
                        </a:rPr>
                        <a:t>Issues identified </a:t>
                      </a:r>
                      <a:endParaRPr lang="en-IN" sz="1800" dirty="0">
                        <a:latin typeface="Book Antiqua" pitchFamily="18" charset="0"/>
                        <a:ea typeface="Calibri"/>
                        <a:cs typeface="Times New Roman"/>
                      </a:endParaRPr>
                    </a:p>
                  </a:txBody>
                  <a:tcPr marL="27045" marR="2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Book Antiqua" pitchFamily="18" charset="0"/>
                          <a:ea typeface="Calibri"/>
                          <a:cs typeface="Times New Roman"/>
                        </a:rPr>
                        <a:t>Suggestions</a:t>
                      </a:r>
                      <a:endParaRPr lang="en-IN" sz="1800">
                        <a:latin typeface="Book Antiqua" pitchFamily="18" charset="0"/>
                        <a:ea typeface="Calibri"/>
                        <a:cs typeface="Times New Roman"/>
                      </a:endParaRPr>
                    </a:p>
                  </a:txBody>
                  <a:tcPr marL="27045" marR="2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58594">
                <a:tc>
                  <a:txBody>
                    <a:bodyPr/>
                    <a:lstStyle/>
                    <a:p>
                      <a:pPr marL="342900" lvl="0" indent="-342900">
                        <a:lnSpc>
                          <a:spcPct val="100000"/>
                        </a:lnSpc>
                        <a:spcAft>
                          <a:spcPts val="0"/>
                        </a:spcAft>
                        <a:buFont typeface="+mj-lt"/>
                        <a:buNone/>
                      </a:pPr>
                      <a:r>
                        <a:rPr lang="en-IN" sz="1800" dirty="0" smtClean="0">
                          <a:latin typeface="Book Antiqua" pitchFamily="18" charset="0"/>
                          <a:ea typeface="Calibri"/>
                          <a:cs typeface="Times New Roman"/>
                        </a:rPr>
                        <a:t>c.</a:t>
                      </a:r>
                      <a:r>
                        <a:rPr lang="en-IN" sz="1800" baseline="0" dirty="0" smtClean="0">
                          <a:latin typeface="Book Antiqua" pitchFamily="18" charset="0"/>
                          <a:ea typeface="Calibri"/>
                          <a:cs typeface="Times New Roman"/>
                        </a:rPr>
                        <a:t>  </a:t>
                      </a:r>
                      <a:r>
                        <a:rPr lang="en-IN" sz="1800" dirty="0" smtClean="0">
                          <a:latin typeface="Book Antiqua" pitchFamily="18" charset="0"/>
                          <a:ea typeface="Calibri"/>
                          <a:cs typeface="Times New Roman"/>
                        </a:rPr>
                        <a:t>There </a:t>
                      </a:r>
                      <a:r>
                        <a:rPr lang="en-IN" sz="1800" dirty="0">
                          <a:latin typeface="Book Antiqua" pitchFamily="18" charset="0"/>
                          <a:ea typeface="Calibri"/>
                          <a:cs typeface="Times New Roman"/>
                        </a:rPr>
                        <a:t>is no kitting of instruments, so no first in- first out system, instruments probably not getting adequate time in Boiler, instruments then shifted to instrument tray;  in all the labour rooms ethanol/spirit, </a:t>
                      </a:r>
                      <a:r>
                        <a:rPr lang="en-IN" sz="1800" dirty="0" err="1">
                          <a:latin typeface="Book Antiqua" pitchFamily="18" charset="0"/>
                          <a:ea typeface="Calibri"/>
                          <a:cs typeface="Times New Roman"/>
                        </a:rPr>
                        <a:t>savlon</a:t>
                      </a:r>
                      <a:r>
                        <a:rPr lang="en-IN" sz="1800" dirty="0">
                          <a:latin typeface="Book Antiqua" pitchFamily="18" charset="0"/>
                          <a:ea typeface="Calibri"/>
                          <a:cs typeface="Times New Roman"/>
                        </a:rPr>
                        <a:t> solution and bleaching powder/hypochlorite solution is not available; No Bleach Solution system observed for disinfection ; No autoclave machine; No elbow taps in Labour room.</a:t>
                      </a:r>
                    </a:p>
                    <a:p>
                      <a:pPr marL="342900" lvl="0" indent="-342900">
                        <a:lnSpc>
                          <a:spcPct val="100000"/>
                        </a:lnSpc>
                        <a:spcAft>
                          <a:spcPts val="0"/>
                        </a:spcAft>
                        <a:buFont typeface="+mj-lt"/>
                        <a:buNone/>
                      </a:pPr>
                      <a:r>
                        <a:rPr lang="en-IN" sz="1800" dirty="0" smtClean="0">
                          <a:latin typeface="Book Antiqua" pitchFamily="18" charset="0"/>
                          <a:ea typeface="Calibri"/>
                          <a:cs typeface="Times New Roman"/>
                        </a:rPr>
                        <a:t>d.  Availability </a:t>
                      </a:r>
                      <a:r>
                        <a:rPr lang="en-IN" sz="1800" dirty="0">
                          <a:latin typeface="Book Antiqua" pitchFamily="18" charset="0"/>
                          <a:ea typeface="Calibri"/>
                          <a:cs typeface="Times New Roman"/>
                        </a:rPr>
                        <a:t>of functional Mayo’s trolleys to keep sterile instrument is very less.</a:t>
                      </a:r>
                    </a:p>
                    <a:p>
                      <a:pPr marL="342900" lvl="0" indent="-342900">
                        <a:lnSpc>
                          <a:spcPct val="100000"/>
                        </a:lnSpc>
                        <a:spcAft>
                          <a:spcPts val="0"/>
                        </a:spcAft>
                        <a:buFont typeface="+mj-lt"/>
                        <a:buNone/>
                      </a:pPr>
                      <a:endParaRPr lang="en-IN" sz="1800" dirty="0">
                        <a:latin typeface="Book Antiqua" pitchFamily="18" charset="0"/>
                        <a:ea typeface="Calibri"/>
                        <a:cs typeface="Times New Roman"/>
                      </a:endParaRPr>
                    </a:p>
                  </a:txBody>
                  <a:tcPr marL="27045" marR="2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00000"/>
                        </a:lnSpc>
                        <a:spcAft>
                          <a:spcPts val="0"/>
                        </a:spcAft>
                        <a:buFont typeface="Times New Roman"/>
                        <a:buNone/>
                      </a:pPr>
                      <a:r>
                        <a:rPr lang="en-IN" sz="1800" dirty="0" smtClean="0">
                          <a:solidFill>
                            <a:schemeClr val="tx1"/>
                          </a:solidFill>
                          <a:latin typeface="Book Antiqua" pitchFamily="18" charset="0"/>
                          <a:ea typeface="Calibri"/>
                          <a:cs typeface="Times New Roman"/>
                        </a:rPr>
                        <a:t>-</a:t>
                      </a:r>
                      <a:r>
                        <a:rPr lang="en-IN" sz="1800" baseline="0" dirty="0" smtClean="0">
                          <a:solidFill>
                            <a:schemeClr val="tx1"/>
                          </a:solidFill>
                          <a:latin typeface="Book Antiqua" pitchFamily="18" charset="0"/>
                          <a:ea typeface="Calibri"/>
                          <a:cs typeface="Times New Roman"/>
                        </a:rPr>
                        <a:t>    </a:t>
                      </a:r>
                      <a:r>
                        <a:rPr lang="en-IN" sz="1800" dirty="0" smtClean="0">
                          <a:solidFill>
                            <a:srgbClr val="000000"/>
                          </a:solidFill>
                          <a:latin typeface="Book Antiqua" pitchFamily="18" charset="0"/>
                          <a:ea typeface="Calibri"/>
                          <a:cs typeface="Times New Roman"/>
                        </a:rPr>
                        <a:t>Provide </a:t>
                      </a:r>
                      <a:r>
                        <a:rPr lang="en-IN" sz="1800" dirty="0">
                          <a:solidFill>
                            <a:srgbClr val="000000"/>
                          </a:solidFill>
                          <a:latin typeface="Book Antiqua" pitchFamily="18" charset="0"/>
                          <a:ea typeface="Calibri"/>
                          <a:cs typeface="Times New Roman"/>
                        </a:rPr>
                        <a:t>adequate number of good quality high-use instruments such as Sponge forceps, toothed forceps, needle-holders, scissors and disinfectant bowls. </a:t>
                      </a:r>
                    </a:p>
                    <a:p>
                      <a:pPr marL="342900" lvl="0" indent="-342900">
                        <a:lnSpc>
                          <a:spcPct val="100000"/>
                        </a:lnSpc>
                        <a:spcAft>
                          <a:spcPts val="0"/>
                        </a:spcAft>
                        <a:buFont typeface="Times New Roman"/>
                        <a:buChar char="-"/>
                      </a:pPr>
                      <a:endParaRPr lang="en-IN" sz="1800" dirty="0" smtClean="0">
                        <a:solidFill>
                          <a:srgbClr val="000000"/>
                        </a:solidFill>
                        <a:latin typeface="Book Antiqua" pitchFamily="18" charset="0"/>
                        <a:ea typeface="Calibri"/>
                        <a:cs typeface="Times New Roman"/>
                      </a:endParaRPr>
                    </a:p>
                    <a:p>
                      <a:pPr marL="342900" lvl="0" indent="-342900">
                        <a:lnSpc>
                          <a:spcPct val="100000"/>
                        </a:lnSpc>
                        <a:spcAft>
                          <a:spcPts val="0"/>
                        </a:spcAft>
                        <a:buFont typeface="Times New Roman"/>
                        <a:buChar char="-"/>
                      </a:pPr>
                      <a:endParaRPr lang="en-IN" sz="1800" dirty="0" smtClean="0">
                        <a:solidFill>
                          <a:srgbClr val="000000"/>
                        </a:solidFill>
                        <a:latin typeface="Book Antiqua" pitchFamily="18" charset="0"/>
                        <a:ea typeface="Calibri"/>
                        <a:cs typeface="Times New Roman"/>
                      </a:endParaRPr>
                    </a:p>
                    <a:p>
                      <a:pPr marL="342900" lvl="0" indent="-342900">
                        <a:lnSpc>
                          <a:spcPct val="100000"/>
                        </a:lnSpc>
                        <a:spcAft>
                          <a:spcPts val="0"/>
                        </a:spcAft>
                        <a:buFont typeface="Times New Roman"/>
                        <a:buChar char="-"/>
                      </a:pPr>
                      <a:r>
                        <a:rPr lang="en-IN" sz="1800" dirty="0" smtClean="0">
                          <a:solidFill>
                            <a:srgbClr val="000000"/>
                          </a:solidFill>
                          <a:latin typeface="Book Antiqua" pitchFamily="18" charset="0"/>
                          <a:ea typeface="Calibri"/>
                          <a:cs typeface="Times New Roman"/>
                        </a:rPr>
                        <a:t>Provide </a:t>
                      </a:r>
                      <a:r>
                        <a:rPr lang="en-IN" sz="1800" dirty="0">
                          <a:solidFill>
                            <a:srgbClr val="000000"/>
                          </a:solidFill>
                          <a:latin typeface="Book Antiqua" pitchFamily="18" charset="0"/>
                          <a:ea typeface="Calibri"/>
                          <a:cs typeface="Times New Roman"/>
                        </a:rPr>
                        <a:t>needed electric sterilizer and autoclave machines.   Create a kitting system for regular autoclaving in batches, Provide elbow taps and Mayo’s </a:t>
                      </a:r>
                      <a:r>
                        <a:rPr lang="en-IN" sz="1800" dirty="0" smtClean="0">
                          <a:solidFill>
                            <a:srgbClr val="000000"/>
                          </a:solidFill>
                          <a:latin typeface="Book Antiqua" pitchFamily="18" charset="0"/>
                          <a:ea typeface="Calibri"/>
                          <a:cs typeface="Times New Roman"/>
                        </a:rPr>
                        <a:t>trolleys</a:t>
                      </a:r>
                      <a:endParaRPr lang="en-IN" sz="1800" dirty="0">
                        <a:solidFill>
                          <a:srgbClr val="000000"/>
                        </a:solidFill>
                        <a:latin typeface="Book Antiqua" pitchFamily="18" charset="0"/>
                        <a:ea typeface="Calibri"/>
                        <a:cs typeface="Times New Roman"/>
                      </a:endParaRPr>
                    </a:p>
                  </a:txBody>
                  <a:tcPr marL="27045" marR="2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1"/>
            <a:ext cx="8208912" cy="576063"/>
          </a:xfrm>
        </p:spPr>
        <p:txBody>
          <a:bodyPr/>
          <a:lstStyle/>
          <a:p>
            <a:r>
              <a:rPr lang="en-US" sz="32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Component 6 Continues…</a:t>
            </a:r>
            <a:endParaRPr lang="en-IN" sz="3200" dirty="0"/>
          </a:p>
        </p:txBody>
      </p:sp>
      <p:graphicFrame>
        <p:nvGraphicFramePr>
          <p:cNvPr id="3" name="Table 2"/>
          <p:cNvGraphicFramePr>
            <a:graphicFrameLocks noGrp="1"/>
          </p:cNvGraphicFramePr>
          <p:nvPr/>
        </p:nvGraphicFramePr>
        <p:xfrm>
          <a:off x="467544" y="1340769"/>
          <a:ext cx="8136904" cy="5159904"/>
        </p:xfrm>
        <a:graphic>
          <a:graphicData uri="http://schemas.openxmlformats.org/drawingml/2006/table">
            <a:tbl>
              <a:tblPr/>
              <a:tblGrid>
                <a:gridCol w="3925699"/>
                <a:gridCol w="4211205"/>
              </a:tblGrid>
              <a:tr h="268132">
                <a:tc>
                  <a:txBody>
                    <a:bodyPr/>
                    <a:lstStyle/>
                    <a:p>
                      <a:pPr>
                        <a:lnSpc>
                          <a:spcPct val="115000"/>
                        </a:lnSpc>
                        <a:spcAft>
                          <a:spcPts val="0"/>
                        </a:spcAft>
                      </a:pPr>
                      <a:r>
                        <a:rPr lang="en-IN" sz="1800" b="1" dirty="0">
                          <a:latin typeface="Book Antiqua" pitchFamily="18" charset="0"/>
                          <a:ea typeface="Calibri"/>
                          <a:cs typeface="Times New Roman"/>
                        </a:rPr>
                        <a:t>Issues identified </a:t>
                      </a:r>
                      <a:endParaRPr lang="en-IN" sz="1800" dirty="0">
                        <a:latin typeface="Book Antiqua" pitchFamily="18" charset="0"/>
                        <a:ea typeface="Calibri"/>
                        <a:cs typeface="Times New Roman"/>
                      </a:endParaRPr>
                    </a:p>
                  </a:txBody>
                  <a:tcPr marL="27045" marR="2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Book Antiqua" pitchFamily="18" charset="0"/>
                          <a:ea typeface="Calibri"/>
                          <a:cs typeface="Times New Roman"/>
                        </a:rPr>
                        <a:t>Suggestions</a:t>
                      </a:r>
                      <a:endParaRPr lang="en-IN" sz="1800">
                        <a:latin typeface="Book Antiqua" pitchFamily="18" charset="0"/>
                        <a:ea typeface="Calibri"/>
                        <a:cs typeface="Times New Roman"/>
                      </a:endParaRPr>
                    </a:p>
                  </a:txBody>
                  <a:tcPr marL="27045" marR="2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44436">
                <a:tc>
                  <a:txBody>
                    <a:bodyPr/>
                    <a:lstStyle/>
                    <a:p>
                      <a:pPr marL="342900" lvl="0" indent="-342900">
                        <a:lnSpc>
                          <a:spcPct val="100000"/>
                        </a:lnSpc>
                        <a:spcAft>
                          <a:spcPts val="0"/>
                        </a:spcAft>
                        <a:buFont typeface="+mj-lt"/>
                        <a:buNone/>
                      </a:pPr>
                      <a:r>
                        <a:rPr lang="en-IN" sz="1800" dirty="0" smtClean="0">
                          <a:latin typeface="Book Antiqua" pitchFamily="18" charset="0"/>
                          <a:ea typeface="Calibri"/>
                          <a:cs typeface="Times New Roman"/>
                        </a:rPr>
                        <a:t>B.</a:t>
                      </a:r>
                      <a:r>
                        <a:rPr lang="en-IN" sz="1800" baseline="0" dirty="0" smtClean="0">
                          <a:latin typeface="Book Antiqua" pitchFamily="18" charset="0"/>
                          <a:ea typeface="Calibri"/>
                          <a:cs typeface="Times New Roman"/>
                        </a:rPr>
                        <a:t> </a:t>
                      </a:r>
                      <a:r>
                        <a:rPr lang="en-IN" sz="1800" dirty="0" smtClean="0">
                          <a:latin typeface="Book Antiqua" pitchFamily="18" charset="0"/>
                          <a:ea typeface="Calibri"/>
                          <a:cs typeface="Times New Roman"/>
                        </a:rPr>
                        <a:t>No monitoring </a:t>
                      </a:r>
                      <a:r>
                        <a:rPr lang="en-IN" sz="1800" dirty="0">
                          <a:latin typeface="Book Antiqua" pitchFamily="18" charset="0"/>
                          <a:ea typeface="Calibri"/>
                          <a:cs typeface="Times New Roman"/>
                        </a:rPr>
                        <a:t>of pregnant women in labour with the help of </a:t>
                      </a:r>
                      <a:r>
                        <a:rPr lang="en-IN" sz="1800" dirty="0" err="1">
                          <a:latin typeface="Book Antiqua" pitchFamily="18" charset="0"/>
                          <a:ea typeface="Calibri"/>
                          <a:cs typeface="Times New Roman"/>
                        </a:rPr>
                        <a:t>partograph</a:t>
                      </a:r>
                      <a:r>
                        <a:rPr lang="en-IN" sz="1800" dirty="0">
                          <a:latin typeface="Book Antiqua" pitchFamily="18" charset="0"/>
                          <a:ea typeface="Calibri"/>
                          <a:cs typeface="Times New Roman"/>
                        </a:rPr>
                        <a:t>. This increase the risk of late recognition of any risk to the mother and the baby. It also increases the risk of still birth and birth asphyxia.</a:t>
                      </a:r>
                    </a:p>
                    <a:p>
                      <a:pPr marL="342900" lvl="0" indent="-342900">
                        <a:lnSpc>
                          <a:spcPct val="100000"/>
                        </a:lnSpc>
                        <a:spcAft>
                          <a:spcPts val="0"/>
                        </a:spcAft>
                        <a:buFont typeface="+mj-lt"/>
                        <a:buNone/>
                      </a:pPr>
                      <a:r>
                        <a:rPr lang="en-IN" sz="1800" dirty="0" smtClean="0">
                          <a:latin typeface="Book Antiqua" pitchFamily="18" charset="0"/>
                          <a:ea typeface="Calibri"/>
                          <a:cs typeface="Times New Roman"/>
                        </a:rPr>
                        <a:t>C.  Assisted </a:t>
                      </a:r>
                      <a:r>
                        <a:rPr lang="en-IN" sz="1800" dirty="0">
                          <a:latin typeface="Book Antiqua" pitchFamily="18" charset="0"/>
                          <a:ea typeface="Calibri"/>
                          <a:cs typeface="Times New Roman"/>
                        </a:rPr>
                        <a:t>delivery is not performed in any of the L3 and L2 facilities and newborn resuscitation is performed in very less number of facilities due to unavailability of </a:t>
                      </a:r>
                    </a:p>
                    <a:p>
                      <a:pPr marL="457200">
                        <a:lnSpc>
                          <a:spcPct val="100000"/>
                        </a:lnSpc>
                        <a:spcAft>
                          <a:spcPts val="0"/>
                        </a:spcAft>
                      </a:pPr>
                      <a:r>
                        <a:rPr lang="en-IN" sz="1800" dirty="0">
                          <a:latin typeface="Book Antiqua" pitchFamily="18" charset="0"/>
                          <a:ea typeface="Calibri"/>
                          <a:cs typeface="Times New Roman"/>
                        </a:rPr>
                        <a:t>adequate infrastructure, equipments and skill.</a:t>
                      </a:r>
                    </a:p>
                    <a:p>
                      <a:pPr>
                        <a:lnSpc>
                          <a:spcPct val="100000"/>
                        </a:lnSpc>
                        <a:spcAft>
                          <a:spcPts val="0"/>
                        </a:spcAft>
                      </a:pPr>
                      <a:endParaRPr lang="en-IN" sz="1800" dirty="0">
                        <a:latin typeface="Book Antiqua" pitchFamily="18" charset="0"/>
                        <a:ea typeface="Calibri"/>
                        <a:cs typeface="Times New Roman"/>
                      </a:endParaRPr>
                    </a:p>
                  </a:txBody>
                  <a:tcPr marL="27045" marR="2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mj-lt"/>
                        <a:buNone/>
                      </a:pPr>
                      <a:r>
                        <a:rPr lang="en-IN" sz="1800" dirty="0" smtClean="0">
                          <a:solidFill>
                            <a:schemeClr val="tx1"/>
                          </a:solidFill>
                          <a:latin typeface="Book Antiqua" pitchFamily="18" charset="0"/>
                          <a:ea typeface="Calibri"/>
                          <a:cs typeface="Times New Roman"/>
                        </a:rPr>
                        <a:t>B.</a:t>
                      </a:r>
                      <a:r>
                        <a:rPr lang="en-IN" sz="1800" baseline="0" dirty="0" smtClean="0">
                          <a:solidFill>
                            <a:schemeClr val="tx1"/>
                          </a:solidFill>
                          <a:latin typeface="Book Antiqua" pitchFamily="18" charset="0"/>
                          <a:ea typeface="Calibri"/>
                          <a:cs typeface="Times New Roman"/>
                        </a:rPr>
                        <a:t> </a:t>
                      </a:r>
                      <a:r>
                        <a:rPr lang="en-IN" sz="1800" dirty="0" smtClean="0">
                          <a:solidFill>
                            <a:srgbClr val="000000"/>
                          </a:solidFill>
                          <a:latin typeface="Book Antiqua" pitchFamily="18" charset="0"/>
                          <a:ea typeface="Calibri"/>
                          <a:cs typeface="Times New Roman"/>
                        </a:rPr>
                        <a:t>The </a:t>
                      </a:r>
                      <a:r>
                        <a:rPr lang="en-IN" sz="1800" dirty="0">
                          <a:solidFill>
                            <a:srgbClr val="000000"/>
                          </a:solidFill>
                          <a:latin typeface="Book Antiqua" pitchFamily="18" charset="0"/>
                          <a:ea typeface="Calibri"/>
                          <a:cs typeface="Times New Roman"/>
                        </a:rPr>
                        <a:t>number of Nurses needs to be increased along with SBA training.</a:t>
                      </a:r>
                    </a:p>
                    <a:p>
                      <a:pPr marL="342900" lvl="0" indent="-342900">
                        <a:lnSpc>
                          <a:spcPct val="115000"/>
                        </a:lnSpc>
                        <a:spcAft>
                          <a:spcPts val="0"/>
                        </a:spcAft>
                        <a:buFont typeface="+mj-lt"/>
                        <a:buNone/>
                      </a:pPr>
                      <a:endParaRPr lang="en-IN" sz="1800" dirty="0" smtClean="0">
                        <a:solidFill>
                          <a:srgbClr val="000000"/>
                        </a:solidFill>
                        <a:latin typeface="Book Antiqua" pitchFamily="18" charset="0"/>
                        <a:ea typeface="Calibri"/>
                        <a:cs typeface="Times New Roman"/>
                      </a:endParaRPr>
                    </a:p>
                    <a:p>
                      <a:pPr marL="342900" lvl="0" indent="-342900">
                        <a:lnSpc>
                          <a:spcPct val="115000"/>
                        </a:lnSpc>
                        <a:spcAft>
                          <a:spcPts val="0"/>
                        </a:spcAft>
                        <a:buFont typeface="+mj-lt"/>
                        <a:buNone/>
                      </a:pPr>
                      <a:endParaRPr lang="en-IN" sz="1800" dirty="0" smtClean="0">
                        <a:solidFill>
                          <a:srgbClr val="000000"/>
                        </a:solidFill>
                        <a:latin typeface="Book Antiqua" pitchFamily="18" charset="0"/>
                        <a:ea typeface="Calibri"/>
                        <a:cs typeface="Times New Roman"/>
                      </a:endParaRPr>
                    </a:p>
                    <a:p>
                      <a:pPr marL="342900" lvl="0" indent="-342900">
                        <a:lnSpc>
                          <a:spcPct val="115000"/>
                        </a:lnSpc>
                        <a:spcAft>
                          <a:spcPts val="0"/>
                        </a:spcAft>
                        <a:buFont typeface="+mj-lt"/>
                        <a:buNone/>
                      </a:pPr>
                      <a:endParaRPr lang="en-IN" sz="1800" dirty="0" smtClean="0">
                        <a:solidFill>
                          <a:srgbClr val="000000"/>
                        </a:solidFill>
                        <a:latin typeface="Book Antiqua" pitchFamily="18" charset="0"/>
                        <a:ea typeface="Calibri"/>
                        <a:cs typeface="Times New Roman"/>
                      </a:endParaRPr>
                    </a:p>
                    <a:p>
                      <a:pPr marL="342900" lvl="0" indent="-342900">
                        <a:lnSpc>
                          <a:spcPct val="115000"/>
                        </a:lnSpc>
                        <a:spcAft>
                          <a:spcPts val="0"/>
                        </a:spcAft>
                        <a:buFont typeface="+mj-lt"/>
                        <a:buNone/>
                      </a:pPr>
                      <a:endParaRPr lang="en-IN" sz="1800" dirty="0" smtClean="0">
                        <a:solidFill>
                          <a:srgbClr val="000000"/>
                        </a:solidFill>
                        <a:latin typeface="Book Antiqua" pitchFamily="18" charset="0"/>
                        <a:ea typeface="Calibri"/>
                        <a:cs typeface="Times New Roman"/>
                      </a:endParaRPr>
                    </a:p>
                    <a:p>
                      <a:pPr marL="342900" lvl="0" indent="-342900">
                        <a:lnSpc>
                          <a:spcPct val="115000"/>
                        </a:lnSpc>
                        <a:spcAft>
                          <a:spcPts val="0"/>
                        </a:spcAft>
                        <a:buFont typeface="+mj-lt"/>
                        <a:buNone/>
                      </a:pPr>
                      <a:r>
                        <a:rPr lang="en-IN" sz="1800" dirty="0" smtClean="0">
                          <a:solidFill>
                            <a:srgbClr val="000000"/>
                          </a:solidFill>
                          <a:latin typeface="Book Antiqua" pitchFamily="18" charset="0"/>
                          <a:ea typeface="Calibri"/>
                          <a:cs typeface="Times New Roman"/>
                        </a:rPr>
                        <a:t>C.  Staff </a:t>
                      </a:r>
                      <a:r>
                        <a:rPr lang="en-IN" sz="1800" dirty="0">
                          <a:solidFill>
                            <a:srgbClr val="000000"/>
                          </a:solidFill>
                          <a:latin typeface="Book Antiqua" pitchFamily="18" charset="0"/>
                          <a:ea typeface="Calibri"/>
                          <a:cs typeface="Times New Roman"/>
                        </a:rPr>
                        <a:t>can be trained; infrastructure and functional equipments should be made available. </a:t>
                      </a:r>
                    </a:p>
                  </a:txBody>
                  <a:tcPr marL="27045" marR="2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7"/>
            <a:ext cx="8208912" cy="576063"/>
          </a:xfrm>
        </p:spPr>
        <p:txBody>
          <a:bodyPr/>
          <a:lstStyle/>
          <a:p>
            <a:r>
              <a:rPr lang="en-US" sz="32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Component 6 Continues…</a:t>
            </a:r>
            <a:endParaRPr lang="en-IN" sz="3200" dirty="0"/>
          </a:p>
        </p:txBody>
      </p:sp>
      <p:graphicFrame>
        <p:nvGraphicFramePr>
          <p:cNvPr id="3" name="Table 2"/>
          <p:cNvGraphicFramePr>
            <a:graphicFrameLocks noGrp="1"/>
          </p:cNvGraphicFramePr>
          <p:nvPr/>
        </p:nvGraphicFramePr>
        <p:xfrm>
          <a:off x="539552" y="1556792"/>
          <a:ext cx="8136904" cy="4896544"/>
        </p:xfrm>
        <a:graphic>
          <a:graphicData uri="http://schemas.openxmlformats.org/drawingml/2006/table">
            <a:tbl>
              <a:tblPr/>
              <a:tblGrid>
                <a:gridCol w="4068452"/>
                <a:gridCol w="4068452"/>
              </a:tblGrid>
              <a:tr h="389719">
                <a:tc>
                  <a:txBody>
                    <a:bodyPr/>
                    <a:lstStyle/>
                    <a:p>
                      <a:pPr>
                        <a:lnSpc>
                          <a:spcPct val="115000"/>
                        </a:lnSpc>
                        <a:spcAft>
                          <a:spcPts val="0"/>
                        </a:spcAft>
                      </a:pPr>
                      <a:r>
                        <a:rPr lang="en-IN" sz="1800" b="1" dirty="0">
                          <a:latin typeface="Book Antiqua" pitchFamily="18" charset="0"/>
                          <a:ea typeface="Calibri"/>
                          <a:cs typeface="Times New Roman"/>
                        </a:rPr>
                        <a:t>Issues identified </a:t>
                      </a:r>
                      <a:endParaRPr lang="en-IN" sz="1800" dirty="0">
                        <a:latin typeface="Book Antiqua" pitchFamily="18" charset="0"/>
                        <a:ea typeface="Calibri"/>
                        <a:cs typeface="Times New Roman"/>
                      </a:endParaRPr>
                    </a:p>
                  </a:txBody>
                  <a:tcPr marL="27045" marR="2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Book Antiqua" pitchFamily="18" charset="0"/>
                          <a:ea typeface="Calibri"/>
                          <a:cs typeface="Times New Roman"/>
                        </a:rPr>
                        <a:t>Suggestions</a:t>
                      </a:r>
                      <a:endParaRPr lang="en-IN" sz="1800">
                        <a:latin typeface="Book Antiqua" pitchFamily="18" charset="0"/>
                        <a:ea typeface="Calibri"/>
                        <a:cs typeface="Times New Roman"/>
                      </a:endParaRPr>
                    </a:p>
                  </a:txBody>
                  <a:tcPr marL="27045" marR="2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06825">
                <a:tc>
                  <a:txBody>
                    <a:bodyPr/>
                    <a:lstStyle/>
                    <a:p>
                      <a:pPr marL="342900" lvl="0" indent="-342900">
                        <a:lnSpc>
                          <a:spcPct val="115000"/>
                        </a:lnSpc>
                        <a:spcAft>
                          <a:spcPts val="0"/>
                        </a:spcAft>
                        <a:buFont typeface="+mj-lt"/>
                        <a:buAutoNum type="alphaUcPeriod" startAt="4"/>
                      </a:pPr>
                      <a:r>
                        <a:rPr lang="en-IN" sz="1800" dirty="0" smtClean="0">
                          <a:latin typeface="Book Antiqua" pitchFamily="18" charset="0"/>
                          <a:ea typeface="Calibri"/>
                          <a:cs typeface="Times New Roman"/>
                        </a:rPr>
                        <a:t>Birth </a:t>
                      </a:r>
                      <a:r>
                        <a:rPr lang="en-IN" sz="1800" dirty="0">
                          <a:latin typeface="Book Antiqua" pitchFamily="18" charset="0"/>
                          <a:ea typeface="Calibri"/>
                          <a:cs typeface="Times New Roman"/>
                        </a:rPr>
                        <a:t>doses of immunization is not administered within 24 hrs of delivery  in any of the L2 and L1 facilities due to inability to keep mother and newborn till 48 hrs of </a:t>
                      </a:r>
                      <a:r>
                        <a:rPr lang="en-IN" sz="1800" dirty="0" smtClean="0">
                          <a:latin typeface="Book Antiqua" pitchFamily="18" charset="0"/>
                          <a:ea typeface="Calibri"/>
                          <a:cs typeface="Times New Roman"/>
                        </a:rPr>
                        <a:t>delivery.</a:t>
                      </a:r>
                    </a:p>
                    <a:p>
                      <a:pPr marL="342900" lvl="0" indent="-342900">
                        <a:lnSpc>
                          <a:spcPct val="115000"/>
                        </a:lnSpc>
                        <a:spcAft>
                          <a:spcPts val="0"/>
                        </a:spcAft>
                        <a:buFont typeface="+mj-lt"/>
                        <a:buAutoNum type="alphaUcPeriod" startAt="4"/>
                      </a:pPr>
                      <a:r>
                        <a:rPr lang="en-IN" sz="1800" dirty="0" smtClean="0">
                          <a:latin typeface="Book Antiqua" pitchFamily="18" charset="0"/>
                          <a:ea typeface="Calibri"/>
                          <a:cs typeface="Times New Roman"/>
                        </a:rPr>
                        <a:t>Patients </a:t>
                      </a:r>
                      <a:r>
                        <a:rPr lang="en-IN" sz="1800" dirty="0">
                          <a:latin typeface="Book Antiqua" pitchFamily="18" charset="0"/>
                          <a:ea typeface="Calibri"/>
                          <a:cs typeface="Times New Roman"/>
                        </a:rPr>
                        <a:t>put on bare labour room tables with no sheet / mackintosh / mattress </a:t>
                      </a:r>
                      <a:endParaRPr lang="en-IN" sz="1800" dirty="0" smtClean="0">
                        <a:latin typeface="Book Antiqua" pitchFamily="18" charset="0"/>
                        <a:ea typeface="Calibri"/>
                        <a:cs typeface="Times New Roman"/>
                      </a:endParaRPr>
                    </a:p>
                    <a:p>
                      <a:pPr marL="342900" lvl="0" indent="-342900">
                        <a:lnSpc>
                          <a:spcPct val="115000"/>
                        </a:lnSpc>
                        <a:spcAft>
                          <a:spcPts val="0"/>
                        </a:spcAft>
                        <a:buFont typeface="+mj-lt"/>
                        <a:buAutoNum type="alphaUcPeriod" startAt="4"/>
                      </a:pPr>
                      <a:r>
                        <a:rPr lang="en-IN" sz="1800" dirty="0" smtClean="0">
                          <a:latin typeface="Book Antiqua" pitchFamily="18" charset="0"/>
                          <a:ea typeface="Calibri"/>
                          <a:cs typeface="Times New Roman"/>
                        </a:rPr>
                        <a:t>No </a:t>
                      </a:r>
                      <a:r>
                        <a:rPr lang="en-IN" sz="1800" dirty="0">
                          <a:latin typeface="Book Antiqua" pitchFamily="18" charset="0"/>
                          <a:ea typeface="Calibri"/>
                          <a:cs typeface="Times New Roman"/>
                        </a:rPr>
                        <a:t>safe - birth checklist is practiced during the delivery.</a:t>
                      </a:r>
                    </a:p>
                  </a:txBody>
                  <a:tcPr marL="27045" marR="2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Times New Roman"/>
                        <a:buNone/>
                      </a:pPr>
                      <a:r>
                        <a:rPr lang="en-IN" sz="1800" dirty="0" smtClean="0">
                          <a:solidFill>
                            <a:srgbClr val="000000"/>
                          </a:solidFill>
                          <a:latin typeface="Book Antiqua" pitchFamily="18" charset="0"/>
                          <a:ea typeface="Calibri"/>
                          <a:cs typeface="Times New Roman"/>
                        </a:rPr>
                        <a:t> D</a:t>
                      </a:r>
                      <a:r>
                        <a:rPr lang="en-IN" sz="1800" dirty="0">
                          <a:solidFill>
                            <a:srgbClr val="000000"/>
                          </a:solidFill>
                          <a:latin typeface="Book Antiqua" pitchFamily="18" charset="0"/>
                          <a:ea typeface="Calibri"/>
                          <a:cs typeface="Times New Roman"/>
                        </a:rPr>
                        <a:t>.  Facility to ensure administration of birth doses of immunization.</a:t>
                      </a:r>
                    </a:p>
                    <a:p>
                      <a:pPr marL="342900" lvl="0" indent="-342900">
                        <a:lnSpc>
                          <a:spcPct val="115000"/>
                        </a:lnSpc>
                        <a:spcAft>
                          <a:spcPts val="0"/>
                        </a:spcAft>
                        <a:buFont typeface="+mj-lt"/>
                        <a:buAutoNum type="alphaUcPeriod" startAt="5"/>
                      </a:pPr>
                      <a:endParaRPr lang="en-IN" sz="1800" dirty="0" smtClean="0">
                        <a:solidFill>
                          <a:srgbClr val="000000"/>
                        </a:solidFill>
                        <a:latin typeface="Book Antiqua" pitchFamily="18" charset="0"/>
                        <a:ea typeface="Calibri"/>
                        <a:cs typeface="Times New Roman"/>
                      </a:endParaRPr>
                    </a:p>
                    <a:p>
                      <a:pPr marL="342900" lvl="0" indent="-342900">
                        <a:lnSpc>
                          <a:spcPct val="115000"/>
                        </a:lnSpc>
                        <a:spcAft>
                          <a:spcPts val="0"/>
                        </a:spcAft>
                        <a:buFont typeface="+mj-lt"/>
                        <a:buAutoNum type="alphaUcPeriod" startAt="5"/>
                      </a:pPr>
                      <a:endParaRPr lang="en-IN" sz="1800" dirty="0" smtClean="0">
                        <a:solidFill>
                          <a:srgbClr val="000000"/>
                        </a:solidFill>
                        <a:latin typeface="Book Antiqua" pitchFamily="18" charset="0"/>
                        <a:ea typeface="Calibri"/>
                        <a:cs typeface="Times New Roman"/>
                      </a:endParaRPr>
                    </a:p>
                    <a:p>
                      <a:pPr marL="342900" lvl="0" indent="-342900">
                        <a:lnSpc>
                          <a:spcPct val="115000"/>
                        </a:lnSpc>
                        <a:spcAft>
                          <a:spcPts val="0"/>
                        </a:spcAft>
                        <a:buFont typeface="+mj-lt"/>
                        <a:buAutoNum type="alphaUcPeriod" startAt="5"/>
                      </a:pPr>
                      <a:endParaRPr lang="en-IN" sz="1800" dirty="0" smtClean="0">
                        <a:solidFill>
                          <a:srgbClr val="000000"/>
                        </a:solidFill>
                        <a:latin typeface="Book Antiqua" pitchFamily="18" charset="0"/>
                        <a:ea typeface="Calibri"/>
                        <a:cs typeface="Times New Roman"/>
                      </a:endParaRPr>
                    </a:p>
                    <a:p>
                      <a:pPr marL="342900" lvl="0" indent="-342900">
                        <a:lnSpc>
                          <a:spcPct val="115000"/>
                        </a:lnSpc>
                        <a:spcAft>
                          <a:spcPts val="0"/>
                        </a:spcAft>
                        <a:buFont typeface="+mj-lt"/>
                        <a:buNone/>
                      </a:pPr>
                      <a:r>
                        <a:rPr lang="en-IN" sz="1800" dirty="0" smtClean="0">
                          <a:solidFill>
                            <a:srgbClr val="000000"/>
                          </a:solidFill>
                          <a:latin typeface="Book Antiqua" pitchFamily="18" charset="0"/>
                          <a:ea typeface="Calibri"/>
                          <a:cs typeface="Times New Roman"/>
                        </a:rPr>
                        <a:t>E.</a:t>
                      </a:r>
                      <a:r>
                        <a:rPr lang="en-IN" sz="1800" baseline="0" dirty="0" smtClean="0">
                          <a:solidFill>
                            <a:srgbClr val="000000"/>
                          </a:solidFill>
                          <a:latin typeface="Book Antiqua" pitchFamily="18" charset="0"/>
                          <a:ea typeface="Calibri"/>
                          <a:cs typeface="Times New Roman"/>
                        </a:rPr>
                        <a:t>   </a:t>
                      </a:r>
                      <a:r>
                        <a:rPr lang="en-IN" sz="1800" dirty="0" smtClean="0">
                          <a:solidFill>
                            <a:srgbClr val="000000"/>
                          </a:solidFill>
                          <a:latin typeface="Book Antiqua" pitchFamily="18" charset="0"/>
                          <a:ea typeface="Calibri"/>
                          <a:cs typeface="Times New Roman"/>
                        </a:rPr>
                        <a:t>Patient </a:t>
                      </a:r>
                      <a:r>
                        <a:rPr lang="en-IN" sz="1800" dirty="0">
                          <a:solidFill>
                            <a:srgbClr val="000000"/>
                          </a:solidFill>
                          <a:latin typeface="Book Antiqua" pitchFamily="18" charset="0"/>
                          <a:ea typeface="Calibri"/>
                          <a:cs typeface="Times New Roman"/>
                        </a:rPr>
                        <a:t>Comfort also needs to be addressed. Mattresses with washable sheet and Mackintosh needs to be provided. </a:t>
                      </a:r>
                    </a:p>
                    <a:p>
                      <a:pPr marL="342900" lvl="0" indent="-342900">
                        <a:lnSpc>
                          <a:spcPct val="115000"/>
                        </a:lnSpc>
                        <a:spcAft>
                          <a:spcPts val="0"/>
                        </a:spcAft>
                        <a:buFont typeface="+mj-lt"/>
                        <a:buNone/>
                      </a:pPr>
                      <a:r>
                        <a:rPr lang="en-IN" sz="1800" dirty="0" smtClean="0">
                          <a:solidFill>
                            <a:srgbClr val="000000"/>
                          </a:solidFill>
                          <a:latin typeface="Book Antiqua" pitchFamily="18" charset="0"/>
                          <a:ea typeface="Calibri"/>
                          <a:cs typeface="Times New Roman"/>
                        </a:rPr>
                        <a:t>F.</a:t>
                      </a:r>
                      <a:r>
                        <a:rPr lang="en-IN" sz="1800" baseline="0" dirty="0" smtClean="0">
                          <a:solidFill>
                            <a:srgbClr val="000000"/>
                          </a:solidFill>
                          <a:latin typeface="Book Antiqua" pitchFamily="18" charset="0"/>
                          <a:ea typeface="Calibri"/>
                          <a:cs typeface="Times New Roman"/>
                        </a:rPr>
                        <a:t>    </a:t>
                      </a:r>
                      <a:r>
                        <a:rPr lang="en-IN" sz="1800" dirty="0" smtClean="0">
                          <a:solidFill>
                            <a:srgbClr val="000000"/>
                          </a:solidFill>
                          <a:latin typeface="Book Antiqua" pitchFamily="18" charset="0"/>
                          <a:ea typeface="Calibri"/>
                          <a:cs typeface="Times New Roman"/>
                        </a:rPr>
                        <a:t>Ensure </a:t>
                      </a:r>
                      <a:r>
                        <a:rPr lang="en-IN" sz="1800" dirty="0">
                          <a:solidFill>
                            <a:srgbClr val="000000"/>
                          </a:solidFill>
                          <a:latin typeface="Book Antiqua" pitchFamily="18" charset="0"/>
                          <a:ea typeface="Calibri"/>
                          <a:cs typeface="Times New Roman"/>
                        </a:rPr>
                        <a:t>use of WHO safe – birth checklist </a:t>
                      </a:r>
                    </a:p>
                  </a:txBody>
                  <a:tcPr marL="27045" marR="2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7"/>
            <a:ext cx="8280920" cy="504056"/>
          </a:xfrm>
        </p:spPr>
        <p:txBody>
          <a:bodyPr/>
          <a:lstStyle/>
          <a:p>
            <a:r>
              <a:rPr lang="en-IN" sz="2000" b="1" dirty="0" smtClean="0">
                <a:solidFill>
                  <a:schemeClr val="tx1"/>
                </a:solidFill>
              </a:rPr>
              <a:t>Component 7: Record keeping &amp; Registers</a:t>
            </a:r>
            <a:endParaRPr lang="en-IN" sz="2000" dirty="0"/>
          </a:p>
        </p:txBody>
      </p:sp>
      <p:graphicFrame>
        <p:nvGraphicFramePr>
          <p:cNvPr id="3" name="Table 2"/>
          <p:cNvGraphicFramePr>
            <a:graphicFrameLocks noGrp="1"/>
          </p:cNvGraphicFramePr>
          <p:nvPr/>
        </p:nvGraphicFramePr>
        <p:xfrm>
          <a:off x="467545" y="1412776"/>
          <a:ext cx="8208910" cy="5112568"/>
        </p:xfrm>
        <a:graphic>
          <a:graphicData uri="http://schemas.openxmlformats.org/drawingml/2006/table">
            <a:tbl>
              <a:tblPr/>
              <a:tblGrid>
                <a:gridCol w="4104455"/>
                <a:gridCol w="4104455"/>
              </a:tblGrid>
              <a:tr h="1022513">
                <a:tc>
                  <a:txBody>
                    <a:bodyPr/>
                    <a:lstStyle/>
                    <a:p>
                      <a:pPr>
                        <a:lnSpc>
                          <a:spcPct val="115000"/>
                        </a:lnSpc>
                        <a:spcAft>
                          <a:spcPts val="0"/>
                        </a:spcAft>
                      </a:pPr>
                      <a:r>
                        <a:rPr lang="en-IN" sz="1800" b="1" dirty="0">
                          <a:latin typeface="Book Antiqua" pitchFamily="18" charset="0"/>
                          <a:ea typeface="Calibri"/>
                          <a:cs typeface="Times New Roman"/>
                        </a:rPr>
                        <a:t>Issues identified</a:t>
                      </a:r>
                      <a:endParaRPr lang="en-IN" sz="1800" dirty="0">
                        <a:latin typeface="Book Antiqu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b="1">
                          <a:latin typeface="Book Antiqua" pitchFamily="18" charset="0"/>
                          <a:ea typeface="Calibri"/>
                          <a:cs typeface="Times New Roman"/>
                        </a:rPr>
                        <a:t>Suggestions</a:t>
                      </a:r>
                      <a:endParaRPr lang="en-IN" sz="1800">
                        <a:latin typeface="Book Antiqu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90055">
                <a:tc>
                  <a:txBody>
                    <a:bodyPr/>
                    <a:lstStyle/>
                    <a:p>
                      <a:pPr>
                        <a:lnSpc>
                          <a:spcPct val="115000"/>
                        </a:lnSpc>
                        <a:spcAft>
                          <a:spcPts val="0"/>
                        </a:spcAft>
                      </a:pPr>
                      <a:r>
                        <a:rPr lang="en-IN" sz="1800" dirty="0">
                          <a:latin typeface="Book Antiqua" pitchFamily="18" charset="0"/>
                          <a:ea typeface="Calibri"/>
                          <a:cs typeface="Times New Roman"/>
                        </a:rPr>
                        <a:t>None of the facility maintains newborn resuscitation and NBCC register. Only 25% of facilities keep newborn referral register. None of the L2 and L1 facility keeps records of newborn and mother referral register.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800" dirty="0">
                          <a:latin typeface="Book Antiqua" pitchFamily="18" charset="0"/>
                          <a:ea typeface="Calibri"/>
                          <a:cs typeface="Times New Roman"/>
                        </a:rPr>
                        <a:t>Maintenance of registers and records should be mandatory; the data management unit of BPHC should collect data from each of its PHC on daily basis to keep track of all necessary records thereby updating HMIS with real time data.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3608" y="1844824"/>
            <a:ext cx="6912768" cy="2585323"/>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j-lt"/>
              </a:rPr>
              <a:t>  Conclusion   &amp; Recommendation  </a:t>
            </a:r>
          </a:p>
          <a:p>
            <a:r>
              <a:rPr lang="en-U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j-lt"/>
              </a:rPr>
              <a:t>             </a:t>
            </a:r>
            <a:endParaRPr lang="en-IN" sz="5400" dirty="0">
              <a:latin typeface="+mj-lt"/>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7"/>
            <a:ext cx="8208912" cy="792088"/>
          </a:xfrm>
        </p:spPr>
        <p:txBody>
          <a:bodyPr/>
          <a:lstStyle/>
          <a:p>
            <a:r>
              <a:rPr lang="en-US"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Recommendation</a:t>
            </a:r>
            <a:endParaRPr lang="en-IN" dirty="0"/>
          </a:p>
        </p:txBody>
      </p:sp>
      <p:graphicFrame>
        <p:nvGraphicFramePr>
          <p:cNvPr id="4" name="Table 3"/>
          <p:cNvGraphicFramePr>
            <a:graphicFrameLocks noGrp="1"/>
          </p:cNvGraphicFramePr>
          <p:nvPr/>
        </p:nvGraphicFramePr>
        <p:xfrm>
          <a:off x="467544" y="1628800"/>
          <a:ext cx="8136904" cy="4824536"/>
        </p:xfrm>
        <a:graphic>
          <a:graphicData uri="http://schemas.openxmlformats.org/drawingml/2006/table">
            <a:tbl>
              <a:tblPr/>
              <a:tblGrid>
                <a:gridCol w="8136904"/>
              </a:tblGrid>
              <a:tr h="4824536">
                <a:tc>
                  <a:txBody>
                    <a:bodyPr/>
                    <a:lstStyle/>
                    <a:p>
                      <a:pPr marL="342900" lvl="0" indent="-342900" algn="just">
                        <a:lnSpc>
                          <a:spcPct val="115000"/>
                        </a:lnSpc>
                        <a:spcAft>
                          <a:spcPts val="0"/>
                        </a:spcAft>
                        <a:buFont typeface="+mj-lt"/>
                        <a:buAutoNum type="arabicPeriod"/>
                      </a:pPr>
                      <a:r>
                        <a:rPr lang="en-IN" sz="2000" dirty="0">
                          <a:latin typeface="Book Antiqua" pitchFamily="18" charset="0"/>
                          <a:ea typeface="Calibri"/>
                          <a:cs typeface="Times New Roman"/>
                        </a:rPr>
                        <a:t>Pooling of human resource need to be done at the block PHCs who can go to mini PHCs and State Dispensary on call to provide the services.</a:t>
                      </a:r>
                    </a:p>
                    <a:p>
                      <a:pPr marL="342900" lvl="0" indent="-342900" algn="just">
                        <a:lnSpc>
                          <a:spcPct val="115000"/>
                        </a:lnSpc>
                        <a:spcAft>
                          <a:spcPts val="0"/>
                        </a:spcAft>
                        <a:buFont typeface="+mj-lt"/>
                        <a:buAutoNum type="arabicPeriod"/>
                      </a:pPr>
                      <a:r>
                        <a:rPr lang="en-IN" sz="2000" dirty="0">
                          <a:latin typeface="Book Antiqua" pitchFamily="18" charset="0"/>
                          <a:ea typeface="Calibri"/>
                          <a:cs typeface="Times New Roman"/>
                        </a:rPr>
                        <a:t>All MPHC and SD to be fully functional for basic services like 24x7 delivery and newborn services and 48 hr intra-natal care.</a:t>
                      </a:r>
                    </a:p>
                    <a:p>
                      <a:pPr marL="342900" lvl="0" indent="-342900" algn="just">
                        <a:lnSpc>
                          <a:spcPct val="115000"/>
                        </a:lnSpc>
                        <a:spcAft>
                          <a:spcPts val="0"/>
                        </a:spcAft>
                        <a:buFont typeface="+mj-lt"/>
                        <a:buAutoNum type="arabicPeriod"/>
                      </a:pPr>
                      <a:r>
                        <a:rPr lang="en-IN" sz="2000" dirty="0">
                          <a:latin typeface="Book Antiqua" pitchFamily="18" charset="0"/>
                          <a:ea typeface="Calibri"/>
                          <a:cs typeface="Times New Roman"/>
                        </a:rPr>
                        <a:t> All health care professional should be provided with related manuals/ guidebooks about standard norms. </a:t>
                      </a:r>
                    </a:p>
                    <a:p>
                      <a:pPr marL="342900" lvl="0" indent="-342900" algn="just">
                        <a:lnSpc>
                          <a:spcPct val="115000"/>
                        </a:lnSpc>
                        <a:spcAft>
                          <a:spcPts val="1000"/>
                        </a:spcAft>
                        <a:buFont typeface="+mj-lt"/>
                        <a:buAutoNum type="arabicPeriod"/>
                      </a:pPr>
                      <a:r>
                        <a:rPr lang="en-IN" sz="2000" dirty="0">
                          <a:latin typeface="Book Antiqua" pitchFamily="18" charset="0"/>
                          <a:ea typeface="Times New Roman"/>
                          <a:cs typeface="Times New Roman"/>
                        </a:rPr>
                        <a:t>Strengthening the Delivery points (Level I, II, III) by providing required equipments, infrastructure, manpower and other resources to provide assured services.</a:t>
                      </a:r>
                      <a:endParaRPr lang="en-IN" sz="2000" dirty="0">
                        <a:latin typeface="Book Antiqua" pitchFamily="18" charset="0"/>
                        <a:ea typeface="Calibri"/>
                        <a:cs typeface="Times New Roman"/>
                      </a:endParaRPr>
                    </a:p>
                    <a:p>
                      <a:pPr marL="342900" lvl="0" indent="-342900" algn="just" fontAlgn="base" hangingPunct="0">
                        <a:buFont typeface="+mj-lt"/>
                        <a:buAutoNum type="arabicPeriod"/>
                      </a:pPr>
                      <a:r>
                        <a:rPr lang="en-IN" sz="2000" dirty="0">
                          <a:latin typeface="Book Antiqua" pitchFamily="18" charset="0"/>
                          <a:ea typeface="Times New Roman"/>
                        </a:rPr>
                        <a:t>Ensure delivery by the SBA trained personnel other than the medical officers.</a:t>
                      </a:r>
                      <a:endParaRPr lang="en-IN" sz="2000" dirty="0">
                        <a:latin typeface="Book Antiqua" pitchFamily="18" charset="0"/>
                      </a:endParaRPr>
                    </a:p>
                  </a:txBody>
                  <a:tcPr marL="114300" marR="114300" marT="0"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22" name="Rectangle 2"/>
          <p:cNvSpPr>
            <a:spLocks noGrp="1" noChangeArrowheads="1"/>
          </p:cNvSpPr>
          <p:nvPr>
            <p:ph type="title"/>
          </p:nvPr>
        </p:nvSpPr>
        <p:spPr/>
        <p:txBody>
          <a:bodyPr/>
          <a:lstStyle/>
          <a:p>
            <a:pPr>
              <a:defRPr/>
            </a:pPr>
            <a:r>
              <a:rPr lang="en-US" sz="2800" b="1" dirty="0" smtClean="0">
                <a:solidFill>
                  <a:schemeClr val="bg1"/>
                </a:solidFill>
              </a:rPr>
              <a:t>Areas of basic Intervention</a:t>
            </a:r>
            <a:endParaRPr lang="en-US" altLang="zh-CN" sz="2800" b="1" dirty="0" smtClean="0">
              <a:solidFill>
                <a:srgbClr val="FFFF00"/>
              </a:solidFill>
              <a:latin typeface="Verdana" pitchFamily="34" charset="0"/>
              <a:ea typeface="宋体" pitchFamily="2" charset="-122"/>
            </a:endParaRPr>
          </a:p>
        </p:txBody>
      </p:sp>
      <p:sp>
        <p:nvSpPr>
          <p:cNvPr id="1157123" name="Rectangle 3"/>
          <p:cNvSpPr>
            <a:spLocks noChangeArrowheads="1"/>
          </p:cNvSpPr>
          <p:nvPr/>
        </p:nvSpPr>
        <p:spPr bwMode="auto">
          <a:xfrm>
            <a:off x="467544" y="1340768"/>
            <a:ext cx="8208912" cy="1080120"/>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flatTx/>
          </a:bodyPr>
          <a:lstStyle/>
          <a:p>
            <a:pPr lvl="0"/>
            <a:r>
              <a:rPr lang="en-IN" sz="2400" dirty="0" smtClean="0">
                <a:solidFill>
                  <a:prstClr val="black"/>
                </a:solidFill>
                <a:latin typeface="Book Antiqua" pitchFamily="18" charset="0"/>
              </a:rPr>
              <a:t>NRHM emphasizes  towards  improvement  in health</a:t>
            </a:r>
          </a:p>
          <a:p>
            <a:pPr lvl="0"/>
            <a:r>
              <a:rPr lang="en-IN" sz="2400" dirty="0" smtClean="0">
                <a:solidFill>
                  <a:prstClr val="black"/>
                </a:solidFill>
                <a:latin typeface="Book Antiqua" pitchFamily="18" charset="0"/>
              </a:rPr>
              <a:t> care infrastructure in EAG states</a:t>
            </a:r>
          </a:p>
        </p:txBody>
      </p:sp>
      <p:sp>
        <p:nvSpPr>
          <p:cNvPr id="1157124" name="Rectangle 4"/>
          <p:cNvSpPr>
            <a:spLocks noChangeArrowheads="1"/>
          </p:cNvSpPr>
          <p:nvPr/>
        </p:nvSpPr>
        <p:spPr bwMode="auto">
          <a:xfrm>
            <a:off x="467544" y="2708920"/>
            <a:ext cx="8208912" cy="864096"/>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flatTx/>
          </a:bodyPr>
          <a:lstStyle/>
          <a:p>
            <a:pPr eaLnBrk="0" hangingPunct="0"/>
            <a:r>
              <a:rPr lang="en-IN" sz="2400" dirty="0" smtClean="0">
                <a:latin typeface="Book Antiqua" pitchFamily="18" charset="0"/>
              </a:rPr>
              <a:t>Though RCH  Project of Govt. of India has  stipulated  </a:t>
            </a:r>
          </a:p>
          <a:p>
            <a:pPr eaLnBrk="0" hangingPunct="0"/>
            <a:r>
              <a:rPr lang="en-IN" sz="2400" dirty="0" smtClean="0">
                <a:latin typeface="Book Antiqua" pitchFamily="18" charset="0"/>
              </a:rPr>
              <a:t>norms  for each  health  facility</a:t>
            </a:r>
            <a:endParaRPr lang="en-US" altLang="zh-CN" sz="2400" dirty="0">
              <a:solidFill>
                <a:srgbClr val="790015"/>
              </a:solidFill>
              <a:effectLst/>
              <a:latin typeface="Arial" charset="0"/>
              <a:ea typeface="宋体" pitchFamily="2" charset="-122"/>
            </a:endParaRPr>
          </a:p>
        </p:txBody>
      </p:sp>
      <p:sp>
        <p:nvSpPr>
          <p:cNvPr id="1157125" name="Rectangle 5"/>
          <p:cNvSpPr>
            <a:spLocks noChangeArrowheads="1"/>
          </p:cNvSpPr>
          <p:nvPr/>
        </p:nvSpPr>
        <p:spPr bwMode="auto">
          <a:xfrm>
            <a:off x="467544" y="3717032"/>
            <a:ext cx="8208912" cy="1080120"/>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flatTx/>
          </a:bodyPr>
          <a:lstStyle/>
          <a:p>
            <a:r>
              <a:rPr lang="en-IN" sz="2400" dirty="0" smtClean="0">
                <a:latin typeface="Book Antiqua" pitchFamily="18" charset="0"/>
              </a:rPr>
              <a:t>Assam  has  weak  public  health  indicators  and / or </a:t>
            </a:r>
          </a:p>
          <a:p>
            <a:r>
              <a:rPr lang="en-IN" sz="2400" dirty="0" smtClean="0">
                <a:latin typeface="Book Antiqua" pitchFamily="18" charset="0"/>
              </a:rPr>
              <a:t> weak  infrastructure</a:t>
            </a:r>
          </a:p>
        </p:txBody>
      </p:sp>
      <p:sp>
        <p:nvSpPr>
          <p:cNvPr id="1157126" name="Rectangle 6"/>
          <p:cNvSpPr>
            <a:spLocks noChangeArrowheads="1"/>
          </p:cNvSpPr>
          <p:nvPr/>
        </p:nvSpPr>
        <p:spPr bwMode="auto">
          <a:xfrm>
            <a:off x="467544" y="5085184"/>
            <a:ext cx="8208912" cy="1008112"/>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flatTx/>
          </a:bodyPr>
          <a:lstStyle/>
          <a:p>
            <a:pPr algn="just"/>
            <a:r>
              <a:rPr lang="en-IN" sz="2400" dirty="0" smtClean="0">
                <a:latin typeface="Book Antiqua" pitchFamily="18" charset="0"/>
              </a:rPr>
              <a:t>It</a:t>
            </a:r>
            <a:r>
              <a:rPr lang="en-IN" sz="2800" dirty="0" smtClean="0">
                <a:latin typeface="Book Antiqua" pitchFamily="18" charset="0"/>
              </a:rPr>
              <a:t> </a:t>
            </a:r>
            <a:r>
              <a:rPr lang="en-IN" sz="2400" dirty="0" smtClean="0">
                <a:latin typeface="Book Antiqua" pitchFamily="18" charset="0"/>
              </a:rPr>
              <a:t>is still  grappling  with  scarcity  of  adequate </a:t>
            </a:r>
          </a:p>
          <a:p>
            <a:pPr algn="just"/>
            <a:r>
              <a:rPr lang="en-IN" sz="2400" dirty="0" smtClean="0">
                <a:latin typeface="Book Antiqua" pitchFamily="18" charset="0"/>
              </a:rPr>
              <a:t> infrastructure  and  human  resources.</a:t>
            </a:r>
            <a:endParaRPr lang="en-IN" sz="2400" dirty="0">
              <a:latin typeface="Book Antiqua" pitchFamily="18" charset="0"/>
            </a:endParaRPr>
          </a:p>
        </p:txBody>
      </p:sp>
      <p:sp>
        <p:nvSpPr>
          <p:cNvPr id="10" name="Rectangle 9"/>
          <p:cNvSpPr/>
          <p:nvPr/>
        </p:nvSpPr>
        <p:spPr>
          <a:xfrm>
            <a:off x="683568" y="260648"/>
            <a:ext cx="4652969" cy="707886"/>
          </a:xfrm>
          <a:prstGeom prst="rect">
            <a:avLst/>
          </a:prstGeom>
        </p:spPr>
        <p:txBody>
          <a:bodyPr wrap="square">
            <a:spAutoFit/>
          </a:bodyPr>
          <a:lstStyle/>
          <a:p>
            <a:r>
              <a:rPr lang="en-US" sz="40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ok Antiqua" pitchFamily="18" charset="0"/>
              </a:rPr>
              <a:t>Continues</a:t>
            </a:r>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ok Antiqua" pitchFamily="18" charset="0"/>
              </a:rPr>
              <a:t>…….</a:t>
            </a:r>
            <a:endParaRPr lang="en-IN" sz="4000" dirty="0">
              <a:latin typeface="Book Antiqua"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57123"/>
                                        </p:tgtEl>
                                        <p:attrNameLst>
                                          <p:attrName>style.visibility</p:attrName>
                                        </p:attrNameLst>
                                      </p:cBhvr>
                                      <p:to>
                                        <p:strVal val="visible"/>
                                      </p:to>
                                    </p:set>
                                    <p:anim calcmode="lin" valueType="num">
                                      <p:cBhvr additive="base">
                                        <p:cTn id="7" dur="500" fill="hold"/>
                                        <p:tgtEl>
                                          <p:spTgt spid="1157123"/>
                                        </p:tgtEl>
                                        <p:attrNameLst>
                                          <p:attrName>ppt_x</p:attrName>
                                        </p:attrNameLst>
                                      </p:cBhvr>
                                      <p:tavLst>
                                        <p:tav tm="0">
                                          <p:val>
                                            <p:strVal val="#ppt_x"/>
                                          </p:val>
                                        </p:tav>
                                        <p:tav tm="100000">
                                          <p:val>
                                            <p:strVal val="#ppt_x"/>
                                          </p:val>
                                        </p:tav>
                                      </p:tavLst>
                                    </p:anim>
                                    <p:anim calcmode="lin" valueType="num">
                                      <p:cBhvr additive="base">
                                        <p:cTn id="8" dur="500" fill="hold"/>
                                        <p:tgtEl>
                                          <p:spTgt spid="115712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57124"/>
                                        </p:tgtEl>
                                        <p:attrNameLst>
                                          <p:attrName>style.visibility</p:attrName>
                                        </p:attrNameLst>
                                      </p:cBhvr>
                                      <p:to>
                                        <p:strVal val="visible"/>
                                      </p:to>
                                    </p:set>
                                    <p:anim calcmode="lin" valueType="num">
                                      <p:cBhvr additive="base">
                                        <p:cTn id="13" dur="500" fill="hold"/>
                                        <p:tgtEl>
                                          <p:spTgt spid="1157124"/>
                                        </p:tgtEl>
                                        <p:attrNameLst>
                                          <p:attrName>ppt_x</p:attrName>
                                        </p:attrNameLst>
                                      </p:cBhvr>
                                      <p:tavLst>
                                        <p:tav tm="0">
                                          <p:val>
                                            <p:strVal val="#ppt_x"/>
                                          </p:val>
                                        </p:tav>
                                        <p:tav tm="100000">
                                          <p:val>
                                            <p:strVal val="#ppt_x"/>
                                          </p:val>
                                        </p:tav>
                                      </p:tavLst>
                                    </p:anim>
                                    <p:anim calcmode="lin" valueType="num">
                                      <p:cBhvr additive="base">
                                        <p:cTn id="14" dur="500" fill="hold"/>
                                        <p:tgtEl>
                                          <p:spTgt spid="115712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57125"/>
                                        </p:tgtEl>
                                        <p:attrNameLst>
                                          <p:attrName>style.visibility</p:attrName>
                                        </p:attrNameLst>
                                      </p:cBhvr>
                                      <p:to>
                                        <p:strVal val="visible"/>
                                      </p:to>
                                    </p:set>
                                    <p:anim calcmode="lin" valueType="num">
                                      <p:cBhvr additive="base">
                                        <p:cTn id="19" dur="500" fill="hold"/>
                                        <p:tgtEl>
                                          <p:spTgt spid="1157125"/>
                                        </p:tgtEl>
                                        <p:attrNameLst>
                                          <p:attrName>ppt_x</p:attrName>
                                        </p:attrNameLst>
                                      </p:cBhvr>
                                      <p:tavLst>
                                        <p:tav tm="0">
                                          <p:val>
                                            <p:strVal val="#ppt_x"/>
                                          </p:val>
                                        </p:tav>
                                        <p:tav tm="100000">
                                          <p:val>
                                            <p:strVal val="#ppt_x"/>
                                          </p:val>
                                        </p:tav>
                                      </p:tavLst>
                                    </p:anim>
                                    <p:anim calcmode="lin" valueType="num">
                                      <p:cBhvr additive="base">
                                        <p:cTn id="20" dur="500" fill="hold"/>
                                        <p:tgtEl>
                                          <p:spTgt spid="115712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57126"/>
                                        </p:tgtEl>
                                        <p:attrNameLst>
                                          <p:attrName>style.visibility</p:attrName>
                                        </p:attrNameLst>
                                      </p:cBhvr>
                                      <p:to>
                                        <p:strVal val="visible"/>
                                      </p:to>
                                    </p:set>
                                    <p:anim calcmode="lin" valueType="num">
                                      <p:cBhvr additive="base">
                                        <p:cTn id="25" dur="500" fill="hold"/>
                                        <p:tgtEl>
                                          <p:spTgt spid="1157126"/>
                                        </p:tgtEl>
                                        <p:attrNameLst>
                                          <p:attrName>ppt_x</p:attrName>
                                        </p:attrNameLst>
                                      </p:cBhvr>
                                      <p:tavLst>
                                        <p:tav tm="0">
                                          <p:val>
                                            <p:strVal val="#ppt_x"/>
                                          </p:val>
                                        </p:tav>
                                        <p:tav tm="100000">
                                          <p:val>
                                            <p:strVal val="#ppt_x"/>
                                          </p:val>
                                        </p:tav>
                                      </p:tavLst>
                                    </p:anim>
                                    <p:anim calcmode="lin" valueType="num">
                                      <p:cBhvr additive="base">
                                        <p:cTn id="26" dur="500" fill="hold"/>
                                        <p:tgtEl>
                                          <p:spTgt spid="11571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23" grpId="0" animBg="1" autoUpdateAnimBg="0"/>
      <p:bldP spid="1157124" grpId="0" animBg="1" autoUpdateAnimBg="0"/>
      <p:bldP spid="1157125" grpId="0" animBg="1" autoUpdateAnimBg="0"/>
      <p:bldP spid="1157126" grpId="0" animBg="1"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5"/>
            <a:ext cx="8208912" cy="864096"/>
          </a:xfrm>
        </p:spPr>
        <p:txBody>
          <a:bodyPr/>
          <a:lstStyle/>
          <a:p>
            <a:r>
              <a:rPr lang="en-US" sz="36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sz="32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Continues…..</a:t>
            </a:r>
            <a:endParaRPr lang="en-IN" sz="3200" dirty="0"/>
          </a:p>
        </p:txBody>
      </p:sp>
      <p:graphicFrame>
        <p:nvGraphicFramePr>
          <p:cNvPr id="4" name="Table 3"/>
          <p:cNvGraphicFramePr>
            <a:graphicFrameLocks noGrp="1"/>
          </p:cNvGraphicFramePr>
          <p:nvPr/>
        </p:nvGraphicFramePr>
        <p:xfrm>
          <a:off x="467544" y="1340768"/>
          <a:ext cx="8136904" cy="5272147"/>
        </p:xfrm>
        <a:graphic>
          <a:graphicData uri="http://schemas.openxmlformats.org/drawingml/2006/table">
            <a:tbl>
              <a:tblPr/>
              <a:tblGrid>
                <a:gridCol w="8136904"/>
              </a:tblGrid>
              <a:tr h="5272147">
                <a:tc>
                  <a:txBody>
                    <a:bodyPr/>
                    <a:lstStyle/>
                    <a:p>
                      <a:pPr marL="342900" lvl="0" indent="-342900" algn="just">
                        <a:lnSpc>
                          <a:spcPct val="150000"/>
                        </a:lnSpc>
                        <a:buFont typeface="+mj-lt"/>
                        <a:buNone/>
                      </a:pPr>
                      <a:r>
                        <a:rPr lang="en-IN" sz="1800" dirty="0" smtClean="0">
                          <a:latin typeface="Book Antiqua" pitchFamily="18" charset="0"/>
                          <a:ea typeface="Times New Roman"/>
                        </a:rPr>
                        <a:t>6. </a:t>
                      </a:r>
                      <a:r>
                        <a:rPr lang="en-IN" sz="2000" dirty="0" smtClean="0">
                          <a:latin typeface="Book Antiqua" pitchFamily="18" charset="0"/>
                          <a:ea typeface="Times New Roman"/>
                        </a:rPr>
                        <a:t>Strengthening </a:t>
                      </a:r>
                      <a:r>
                        <a:rPr lang="en-IN" sz="2000" dirty="0">
                          <a:latin typeface="Book Antiqua" pitchFamily="18" charset="0"/>
                          <a:ea typeface="Times New Roman"/>
                        </a:rPr>
                        <a:t>the </a:t>
                      </a:r>
                      <a:r>
                        <a:rPr lang="en-IN" sz="2000" dirty="0" err="1">
                          <a:latin typeface="Book Antiqua" pitchFamily="18" charset="0"/>
                          <a:ea typeface="Times New Roman"/>
                        </a:rPr>
                        <a:t>operationalization</a:t>
                      </a:r>
                      <a:r>
                        <a:rPr lang="en-IN" sz="2000" dirty="0">
                          <a:latin typeface="Book Antiqua" pitchFamily="18" charset="0"/>
                          <a:ea typeface="Times New Roman"/>
                        </a:rPr>
                        <a:t> of Blood Bank and Blood Storage Units in the FRUs. </a:t>
                      </a:r>
                      <a:endParaRPr lang="en-IN" sz="2000" dirty="0" smtClean="0">
                        <a:latin typeface="Book Antiqua" pitchFamily="18" charset="0"/>
                        <a:ea typeface="+mn-ea"/>
                      </a:endParaRPr>
                    </a:p>
                    <a:p>
                      <a:pPr marL="342900" lvl="0" indent="-342900" algn="just">
                        <a:lnSpc>
                          <a:spcPct val="150000"/>
                        </a:lnSpc>
                        <a:buFont typeface="+mj-lt"/>
                        <a:buAutoNum type="arabicPeriod" startAt="7"/>
                      </a:pPr>
                      <a:r>
                        <a:rPr lang="en-IN" sz="2000" dirty="0" smtClean="0">
                          <a:latin typeface="Book Antiqua" pitchFamily="18" charset="0"/>
                          <a:ea typeface="Times New Roman"/>
                        </a:rPr>
                        <a:t>At </a:t>
                      </a:r>
                      <a:r>
                        <a:rPr lang="en-IN" sz="2000" dirty="0">
                          <a:latin typeface="Book Antiqua" pitchFamily="18" charset="0"/>
                          <a:ea typeface="Times New Roman"/>
                        </a:rPr>
                        <a:t>present 40 FRUs are designated in Assam, out of which 6 FRUs are not conducting C-Section </a:t>
                      </a:r>
                      <a:r>
                        <a:rPr lang="en-IN" sz="2000" dirty="0" smtClean="0">
                          <a:latin typeface="Book Antiqua" pitchFamily="18" charset="0"/>
                          <a:ea typeface="Times New Roman"/>
                        </a:rPr>
                        <a:t>(Assam</a:t>
                      </a:r>
                      <a:r>
                        <a:rPr lang="en-IN" sz="2000" baseline="0" dirty="0" smtClean="0">
                          <a:latin typeface="Book Antiqua" pitchFamily="18" charset="0"/>
                          <a:ea typeface="Times New Roman"/>
                        </a:rPr>
                        <a:t> State PIP-2014-15</a:t>
                      </a:r>
                      <a:r>
                        <a:rPr lang="en-IN" sz="2000" dirty="0" smtClean="0">
                          <a:latin typeface="Book Antiqua" pitchFamily="18" charset="0"/>
                          <a:ea typeface="Times New Roman"/>
                        </a:rPr>
                        <a:t>). </a:t>
                      </a:r>
                      <a:r>
                        <a:rPr lang="en-IN" sz="2000" dirty="0">
                          <a:latin typeface="Book Antiqua" pitchFamily="18" charset="0"/>
                          <a:ea typeface="Times New Roman"/>
                        </a:rPr>
                        <a:t>All FRU should be made </a:t>
                      </a:r>
                      <a:r>
                        <a:rPr lang="en-IN" sz="2000" dirty="0" smtClean="0">
                          <a:latin typeface="Book Antiqua" pitchFamily="18" charset="0"/>
                          <a:ea typeface="Times New Roman"/>
                        </a:rPr>
                        <a:t>functional.</a:t>
                      </a:r>
                      <a:endParaRPr lang="en-IN" sz="2000" dirty="0" smtClean="0">
                        <a:latin typeface="Book Antiqua" pitchFamily="18" charset="0"/>
                        <a:ea typeface="+mn-ea"/>
                      </a:endParaRPr>
                    </a:p>
                    <a:p>
                      <a:pPr marL="342900" lvl="0" indent="-342900" algn="just">
                        <a:lnSpc>
                          <a:spcPct val="150000"/>
                        </a:lnSpc>
                        <a:buFont typeface="+mj-lt"/>
                        <a:buAutoNum type="arabicPeriod" startAt="7"/>
                      </a:pPr>
                      <a:r>
                        <a:rPr lang="en-IN" sz="2000" dirty="0" smtClean="0">
                          <a:solidFill>
                            <a:srgbClr val="000000"/>
                          </a:solidFill>
                          <a:latin typeface="Book Antiqua" pitchFamily="18" charset="0"/>
                          <a:ea typeface="Times New Roman"/>
                        </a:rPr>
                        <a:t>Strengthening </a:t>
                      </a:r>
                      <a:r>
                        <a:rPr lang="en-IN" sz="2000" dirty="0">
                          <a:solidFill>
                            <a:srgbClr val="000000"/>
                          </a:solidFill>
                          <a:latin typeface="Book Antiqua" pitchFamily="18" charset="0"/>
                          <a:ea typeface="Times New Roman"/>
                        </a:rPr>
                        <a:t>Facility Based New Born Care by strengthening NBCC and ensuring postnatal bed in L1 and L2 facility for 48 hr postnatal </a:t>
                      </a:r>
                      <a:r>
                        <a:rPr lang="en-IN" sz="2000" dirty="0" smtClean="0">
                          <a:solidFill>
                            <a:srgbClr val="000000"/>
                          </a:solidFill>
                          <a:latin typeface="Book Antiqua" pitchFamily="18" charset="0"/>
                          <a:ea typeface="Times New Roman"/>
                        </a:rPr>
                        <a:t>care.</a:t>
                      </a:r>
                      <a:endParaRPr lang="en-IN" sz="2000" dirty="0" smtClean="0">
                        <a:solidFill>
                          <a:schemeClr val="tx1"/>
                        </a:solidFill>
                        <a:latin typeface="Book Antiqua" pitchFamily="18" charset="0"/>
                        <a:ea typeface="+mn-ea"/>
                      </a:endParaRPr>
                    </a:p>
                    <a:p>
                      <a:pPr marL="342900" lvl="0" indent="-342900" algn="just">
                        <a:lnSpc>
                          <a:spcPct val="150000"/>
                        </a:lnSpc>
                        <a:buFont typeface="+mj-lt"/>
                        <a:buAutoNum type="arabicPeriod" startAt="7"/>
                      </a:pPr>
                      <a:r>
                        <a:rPr lang="en-IN" sz="2000" baseline="0" dirty="0" smtClean="0">
                          <a:solidFill>
                            <a:schemeClr val="tx1"/>
                          </a:solidFill>
                          <a:latin typeface="Book Antiqua" pitchFamily="18" charset="0"/>
                          <a:ea typeface="+mn-ea"/>
                          <a:cs typeface="Times New Roman"/>
                        </a:rPr>
                        <a:t> </a:t>
                      </a:r>
                      <a:r>
                        <a:rPr lang="en-IN" sz="2000" dirty="0" smtClean="0">
                          <a:latin typeface="Book Antiqua" pitchFamily="18" charset="0"/>
                          <a:ea typeface="Calibri"/>
                          <a:cs typeface="Times New Roman"/>
                        </a:rPr>
                        <a:t>All </a:t>
                      </a:r>
                      <a:r>
                        <a:rPr lang="en-IN" sz="2000" dirty="0">
                          <a:latin typeface="Book Antiqua" pitchFamily="18" charset="0"/>
                          <a:ea typeface="Calibri"/>
                          <a:cs typeface="Times New Roman"/>
                        </a:rPr>
                        <a:t>the health facilities should be made functional according to IPHS i.e. adequate </a:t>
                      </a:r>
                      <a:r>
                        <a:rPr lang="en-IN" sz="2000" dirty="0" smtClean="0">
                          <a:latin typeface="Book Antiqua" pitchFamily="18" charset="0"/>
                          <a:ea typeface="Calibri"/>
                          <a:cs typeface="Times New Roman"/>
                        </a:rPr>
                        <a:t>staff, </a:t>
                      </a:r>
                      <a:r>
                        <a:rPr lang="en-IN" sz="2000" dirty="0">
                          <a:latin typeface="Book Antiqua" pitchFamily="18" charset="0"/>
                          <a:ea typeface="Calibri"/>
                          <a:cs typeface="Times New Roman"/>
                        </a:rPr>
                        <a:t>specialists should be appointed/hired to provide emergency and quality services.</a:t>
                      </a:r>
                    </a:p>
                  </a:txBody>
                  <a:tcPr marL="114300" marR="114300" marT="0"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11560" y="2060848"/>
            <a:ext cx="7992888" cy="2807692"/>
          </a:xfrm>
          <a:prstGeom prst="rect">
            <a:avLst/>
          </a:prstGeom>
          <a:noFill/>
        </p:spPr>
        <p:txBody>
          <a:bodyPr wrap="square" rtlCol="0">
            <a:spAutoFit/>
          </a:bodyPr>
          <a:lstStyle/>
          <a:p>
            <a:pPr algn="just">
              <a:lnSpc>
                <a:spcPct val="150000"/>
              </a:lnSpc>
            </a:pPr>
            <a:r>
              <a:rPr lang="en-IN" sz="2400" dirty="0" smtClean="0">
                <a:latin typeface="Book Antiqua" pitchFamily="18" charset="0"/>
              </a:rPr>
              <a:t>There  is  a  need   to assess Quality of Care in Labour room and newborn care corner ; not to find fault, but to add value; by identifying gaps and areas that need strengthening, and arriving at suggestions on how to address the same    </a:t>
            </a:r>
            <a:endParaRPr lang="en-IN" sz="2400" dirty="0">
              <a:latin typeface="Book Antiqua" pitchFamily="18" charset="0"/>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1"/>
          <p:cNvSpPr>
            <a:spLocks noChangeArrowheads="1"/>
          </p:cNvSpPr>
          <p:nvPr/>
        </p:nvSpPr>
        <p:spPr bwMode="auto">
          <a:xfrm rot="10800000" flipV="1">
            <a:off x="683568" y="1848007"/>
            <a:ext cx="792088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800" b="1" i="1" dirty="0" smtClean="0">
                <a:latin typeface="Book Antiqua" pitchFamily="18" charset="0"/>
                <a:ea typeface="Calibri" pitchFamily="34" charset="0"/>
                <a:cs typeface="Univers-MediumItalic"/>
              </a:rPr>
              <a:t>     “</a:t>
            </a:r>
            <a:r>
              <a:rPr kumimoji="0" lang="en-US" sz="2800" b="1" i="1" u="none" strike="noStrike" cap="none" normalizeH="0" baseline="0" dirty="0" smtClean="0">
                <a:ln>
                  <a:noFill/>
                </a:ln>
                <a:solidFill>
                  <a:schemeClr val="tx1"/>
                </a:solidFill>
                <a:effectLst/>
                <a:latin typeface="Book Antiqua" pitchFamily="18" charset="0"/>
                <a:ea typeface="Calibri" pitchFamily="34" charset="0"/>
                <a:cs typeface="Univers-MediumItalic"/>
              </a:rPr>
              <a:t>If  new  mothers  thrive,  it  means  that  the</a:t>
            </a:r>
            <a:r>
              <a:rPr kumimoji="0" lang="en-US" sz="2800" b="1" i="1" u="none" strike="noStrike" cap="none" normalizeH="0" dirty="0" smtClean="0">
                <a:ln>
                  <a:noFill/>
                </a:ln>
                <a:solidFill>
                  <a:schemeClr val="tx1"/>
                </a:solidFill>
                <a:effectLst/>
                <a:latin typeface="Book Antiqua" pitchFamily="18" charset="0"/>
                <a:ea typeface="Calibri" pitchFamily="34" charset="0"/>
                <a:cs typeface="Univers-MediumItalic"/>
              </a:rPr>
              <a:t> </a:t>
            </a:r>
            <a:r>
              <a:rPr kumimoji="0" lang="en-US" sz="2800" b="1" i="1" u="none" strike="noStrike" cap="none" normalizeH="0" baseline="0" dirty="0" smtClean="0">
                <a:ln>
                  <a:noFill/>
                </a:ln>
                <a:solidFill>
                  <a:schemeClr val="tx1"/>
                </a:solidFill>
                <a:effectLst/>
                <a:latin typeface="Book Antiqua" pitchFamily="18" charset="0"/>
                <a:ea typeface="Calibri" pitchFamily="34" charset="0"/>
                <a:cs typeface="Univers-MediumItalic"/>
              </a:rPr>
              <a:t>healthcare</a:t>
            </a:r>
            <a:r>
              <a:rPr lang="en-US" sz="2800" b="1" dirty="0" smtClean="0">
                <a:latin typeface="Book Antiqua" pitchFamily="18" charset="0"/>
              </a:rPr>
              <a:t>  </a:t>
            </a:r>
            <a:r>
              <a:rPr kumimoji="0" lang="en-US" sz="2800" b="1" i="1" u="none" strike="noStrike" cap="none" normalizeH="0" baseline="0" dirty="0" smtClean="0">
                <a:ln>
                  <a:noFill/>
                </a:ln>
                <a:solidFill>
                  <a:schemeClr val="tx1"/>
                </a:solidFill>
                <a:effectLst/>
                <a:latin typeface="Book Antiqua" pitchFamily="18" charset="0"/>
                <a:ea typeface="Calibri" pitchFamily="34" charset="0"/>
                <a:cs typeface="Univers-MediumItalic"/>
              </a:rPr>
              <a:t>system  is  working,  and  the  opposite  is also  true…”</a:t>
            </a:r>
            <a:endParaRPr lang="en-US" sz="2800" b="1" dirty="0" smtClean="0">
              <a:latin typeface="Book Antiqua"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Book Antiqua" pitchFamily="18" charset="0"/>
              <a:ea typeface="Calibri" pitchFamily="34" charset="0"/>
              <a:cs typeface="Univers-Medium"/>
            </a:endParaRPr>
          </a:p>
          <a:p>
            <a:pPr marL="0" marR="0" lvl="0" indent="0" algn="l" defTabSz="914400" rtl="0" eaLnBrk="1" fontAlgn="base" latinLnBrk="0" hangingPunct="1">
              <a:lnSpc>
                <a:spcPct val="100000"/>
              </a:lnSpc>
              <a:spcBef>
                <a:spcPct val="0"/>
              </a:spcBef>
              <a:spcAft>
                <a:spcPct val="0"/>
              </a:spcAft>
              <a:buClrTx/>
              <a:buSzTx/>
              <a:buFontTx/>
              <a:buNone/>
              <a:tabLst/>
            </a:pPr>
            <a:r>
              <a:rPr lang="en-US" sz="2800" dirty="0" smtClean="0">
                <a:latin typeface="Book Antiqua" pitchFamily="18" charset="0"/>
                <a:ea typeface="Calibri" pitchFamily="34" charset="0"/>
                <a:cs typeface="Univers-Medium"/>
              </a:rPr>
              <a:t>       - </a:t>
            </a:r>
            <a:r>
              <a:rPr lang="en-US" sz="2000" dirty="0" smtClean="0">
                <a:latin typeface="Book Antiqua" pitchFamily="18" charset="0"/>
                <a:ea typeface="Calibri" pitchFamily="34" charset="0"/>
                <a:cs typeface="Univers-Medium"/>
              </a:rPr>
              <a:t>By…….</a:t>
            </a:r>
            <a:r>
              <a:rPr kumimoji="0" lang="en-US" sz="2000" b="0" i="0" u="none" strike="noStrike" cap="none" normalizeH="0" baseline="0" dirty="0" smtClean="0">
                <a:ln>
                  <a:noFill/>
                </a:ln>
                <a:solidFill>
                  <a:schemeClr val="tx1"/>
                </a:solidFill>
                <a:effectLst/>
                <a:latin typeface="Book Antiqua" pitchFamily="18" charset="0"/>
                <a:ea typeface="Calibri" pitchFamily="34" charset="0"/>
                <a:cs typeface="Univers-Medium"/>
              </a:rPr>
              <a:t>Laurie Garrett, The Challenge of Global Health,</a:t>
            </a:r>
            <a:r>
              <a:rPr lang="en-US" sz="2000" dirty="0" smtClean="0">
                <a:latin typeface="Book Antiqua" pitchFamily="18" charset="0"/>
              </a:rPr>
              <a:t> </a:t>
            </a:r>
            <a:r>
              <a:rPr kumimoji="0" lang="en-US" sz="2000" b="0" i="0" u="none" strike="noStrike" cap="none" normalizeH="0" baseline="0" dirty="0" smtClean="0">
                <a:ln>
                  <a:noFill/>
                </a:ln>
                <a:solidFill>
                  <a:schemeClr val="tx1"/>
                </a:solidFill>
                <a:effectLst/>
                <a:latin typeface="Book Antiqua" pitchFamily="18" charset="0"/>
                <a:ea typeface="Calibri" pitchFamily="34" charset="0"/>
                <a:cs typeface="Univers-Medium"/>
              </a:rPr>
              <a:t>Foreign Affairs, January-February 2007</a:t>
            </a:r>
            <a:endParaRPr kumimoji="0" lang="en-US" sz="2000" b="0" i="0" u="none" strike="noStrike" cap="none" normalizeH="0" baseline="0" dirty="0" smtClean="0">
              <a:ln>
                <a:noFill/>
              </a:ln>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59632" y="1443841"/>
            <a:ext cx="6898582" cy="3046988"/>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defRPr/>
            </a:pPr>
            <a:r>
              <a:rPr lang="en-US" sz="9600" b="1" dirty="0">
                <a:ln/>
                <a:solidFill>
                  <a:schemeClr val="bg2">
                    <a:lumMod val="50000"/>
                  </a:schemeClr>
                </a:solidFill>
              </a:rPr>
              <a:t>THANK YOU</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22" name="Rectangle 2"/>
          <p:cNvSpPr>
            <a:spLocks noGrp="1" noChangeArrowheads="1"/>
          </p:cNvSpPr>
          <p:nvPr>
            <p:ph type="title"/>
          </p:nvPr>
        </p:nvSpPr>
        <p:spPr/>
        <p:txBody>
          <a:bodyPr/>
          <a:lstStyle/>
          <a:p>
            <a:pPr>
              <a:defRPr/>
            </a:pPr>
            <a:r>
              <a:rPr lang="en-US" sz="2800" b="1" dirty="0" smtClean="0">
                <a:solidFill>
                  <a:schemeClr val="bg1"/>
                </a:solidFill>
              </a:rPr>
              <a:t>Areas of basic Intervention</a:t>
            </a:r>
            <a:endParaRPr lang="en-US" altLang="zh-CN" sz="2800" b="1" dirty="0" smtClean="0">
              <a:solidFill>
                <a:srgbClr val="FFFF00"/>
              </a:solidFill>
              <a:latin typeface="Verdana" pitchFamily="34" charset="0"/>
              <a:ea typeface="宋体" pitchFamily="2" charset="-122"/>
            </a:endParaRPr>
          </a:p>
        </p:txBody>
      </p:sp>
      <p:sp>
        <p:nvSpPr>
          <p:cNvPr id="1157123" name="Rectangle 3"/>
          <p:cNvSpPr>
            <a:spLocks noChangeArrowheads="1"/>
          </p:cNvSpPr>
          <p:nvPr/>
        </p:nvSpPr>
        <p:spPr bwMode="auto">
          <a:xfrm>
            <a:off x="539552" y="2276872"/>
            <a:ext cx="8064896" cy="1296144"/>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flatTx/>
          </a:bodyPr>
          <a:lstStyle/>
          <a:p>
            <a:pPr lvl="0"/>
            <a:r>
              <a:rPr lang="en-IN" sz="2400" dirty="0" smtClean="0">
                <a:latin typeface="Book Antiqua" pitchFamily="18" charset="0"/>
              </a:rPr>
              <a:t>Facility survey is envisaged as an important activity to</a:t>
            </a:r>
          </a:p>
          <a:p>
            <a:pPr lvl="0"/>
            <a:r>
              <a:rPr lang="en-IN" sz="2400" dirty="0" smtClean="0">
                <a:latin typeface="Book Antiqua" pitchFamily="18" charset="0"/>
              </a:rPr>
              <a:t> assess  the  existing status  of  health  institutions</a:t>
            </a:r>
            <a:endParaRPr lang="en-IN" sz="2400" dirty="0" smtClean="0">
              <a:solidFill>
                <a:prstClr val="black"/>
              </a:solidFill>
              <a:latin typeface="Book Antiqua" pitchFamily="18" charset="0"/>
            </a:endParaRPr>
          </a:p>
        </p:txBody>
      </p:sp>
      <p:sp>
        <p:nvSpPr>
          <p:cNvPr id="1157124" name="Rectangle 4"/>
          <p:cNvSpPr>
            <a:spLocks noChangeArrowheads="1"/>
          </p:cNvSpPr>
          <p:nvPr/>
        </p:nvSpPr>
        <p:spPr bwMode="auto">
          <a:xfrm>
            <a:off x="467544" y="4221088"/>
            <a:ext cx="8085584" cy="1152128"/>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flatTx/>
          </a:bodyPr>
          <a:lstStyle/>
          <a:p>
            <a:pPr eaLnBrk="0" hangingPunct="0"/>
            <a:r>
              <a:rPr lang="en-IN" sz="2400" dirty="0" smtClean="0">
                <a:latin typeface="Book Antiqua" pitchFamily="18" charset="0"/>
              </a:rPr>
              <a:t>NRHM has developed IPHS standards  which  sets  </a:t>
            </a:r>
          </a:p>
          <a:p>
            <a:pPr eaLnBrk="0" hangingPunct="0"/>
            <a:r>
              <a:rPr lang="en-IN" sz="2400" dirty="0" smtClean="0">
                <a:latin typeface="Book Antiqua" pitchFamily="18" charset="0"/>
              </a:rPr>
              <a:t>minimum  standards for all level of facilities.</a:t>
            </a:r>
            <a:endParaRPr lang="en-US" altLang="zh-CN" sz="2400" dirty="0">
              <a:solidFill>
                <a:srgbClr val="790015"/>
              </a:solidFill>
              <a:effectLst/>
              <a:latin typeface="Book Antiqua" pitchFamily="18" charset="0"/>
              <a:ea typeface="宋体" pitchFamily="2" charset="-122"/>
            </a:endParaRPr>
          </a:p>
        </p:txBody>
      </p:sp>
      <p:sp>
        <p:nvSpPr>
          <p:cNvPr id="10" name="Rectangle 9"/>
          <p:cNvSpPr/>
          <p:nvPr/>
        </p:nvSpPr>
        <p:spPr>
          <a:xfrm>
            <a:off x="683568" y="836712"/>
            <a:ext cx="4652969" cy="707886"/>
          </a:xfrm>
          <a:prstGeom prst="rect">
            <a:avLst/>
          </a:prstGeom>
        </p:spPr>
        <p:txBody>
          <a:bodyPr wrap="square">
            <a:spAutoFit/>
          </a:bodyPr>
          <a:lstStyle/>
          <a:p>
            <a:r>
              <a:rPr lang="en-US" sz="40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ok Antiqua" pitchFamily="18" charset="0"/>
              </a:rPr>
              <a:t>Continues</a:t>
            </a:r>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ok Antiqua" pitchFamily="18" charset="0"/>
              </a:rPr>
              <a:t>…….</a:t>
            </a:r>
            <a:endParaRPr lang="en-IN" sz="4000" dirty="0">
              <a:latin typeface="Book Antiqua"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57123"/>
                                        </p:tgtEl>
                                        <p:attrNameLst>
                                          <p:attrName>style.visibility</p:attrName>
                                        </p:attrNameLst>
                                      </p:cBhvr>
                                      <p:to>
                                        <p:strVal val="visible"/>
                                      </p:to>
                                    </p:set>
                                    <p:anim calcmode="lin" valueType="num">
                                      <p:cBhvr additive="base">
                                        <p:cTn id="7" dur="500" fill="hold"/>
                                        <p:tgtEl>
                                          <p:spTgt spid="1157123"/>
                                        </p:tgtEl>
                                        <p:attrNameLst>
                                          <p:attrName>ppt_x</p:attrName>
                                        </p:attrNameLst>
                                      </p:cBhvr>
                                      <p:tavLst>
                                        <p:tav tm="0">
                                          <p:val>
                                            <p:strVal val="#ppt_x"/>
                                          </p:val>
                                        </p:tav>
                                        <p:tav tm="100000">
                                          <p:val>
                                            <p:strVal val="#ppt_x"/>
                                          </p:val>
                                        </p:tav>
                                      </p:tavLst>
                                    </p:anim>
                                    <p:anim calcmode="lin" valueType="num">
                                      <p:cBhvr additive="base">
                                        <p:cTn id="8" dur="500" fill="hold"/>
                                        <p:tgtEl>
                                          <p:spTgt spid="115712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57124"/>
                                        </p:tgtEl>
                                        <p:attrNameLst>
                                          <p:attrName>style.visibility</p:attrName>
                                        </p:attrNameLst>
                                      </p:cBhvr>
                                      <p:to>
                                        <p:strVal val="visible"/>
                                      </p:to>
                                    </p:set>
                                    <p:anim calcmode="lin" valueType="num">
                                      <p:cBhvr additive="base">
                                        <p:cTn id="13" dur="500" fill="hold"/>
                                        <p:tgtEl>
                                          <p:spTgt spid="1157124"/>
                                        </p:tgtEl>
                                        <p:attrNameLst>
                                          <p:attrName>ppt_x</p:attrName>
                                        </p:attrNameLst>
                                      </p:cBhvr>
                                      <p:tavLst>
                                        <p:tav tm="0">
                                          <p:val>
                                            <p:strVal val="#ppt_x"/>
                                          </p:val>
                                        </p:tav>
                                        <p:tav tm="100000">
                                          <p:val>
                                            <p:strVal val="#ppt_x"/>
                                          </p:val>
                                        </p:tav>
                                      </p:tavLst>
                                    </p:anim>
                                    <p:anim calcmode="lin" valueType="num">
                                      <p:cBhvr additive="base">
                                        <p:cTn id="14" dur="500" fill="hold"/>
                                        <p:tgtEl>
                                          <p:spTgt spid="11571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23" grpId="0" animBg="1" autoUpdateAnimBg="0"/>
      <p:bldP spid="1157124" grpId="0" animBg="1"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1812</TotalTime>
  <Words>5356</Words>
  <Application>Microsoft Office PowerPoint</Application>
  <PresentationFormat>On-screen Show (4:3)</PresentationFormat>
  <Paragraphs>1054</Paragraphs>
  <Slides>83</Slides>
  <Notes>5</Notes>
  <HiddenSlides>0</HiddenSlides>
  <MMClips>0</MMClips>
  <ScaleCrop>false</ScaleCrop>
  <HeadingPairs>
    <vt:vector size="4" baseType="variant">
      <vt:variant>
        <vt:lpstr>Theme</vt:lpstr>
      </vt:variant>
      <vt:variant>
        <vt:i4>1</vt:i4>
      </vt:variant>
      <vt:variant>
        <vt:lpstr>Slide Titles</vt:lpstr>
      </vt:variant>
      <vt:variant>
        <vt:i4>83</vt:i4>
      </vt:variant>
    </vt:vector>
  </HeadingPairs>
  <TitlesOfParts>
    <vt:vector size="84" baseType="lpstr">
      <vt:lpstr>Austin</vt:lpstr>
      <vt:lpstr>Slide 1</vt:lpstr>
      <vt:lpstr> STUDY  TITLE </vt:lpstr>
      <vt:lpstr>OUTLINE  OF  PRESENTATION </vt:lpstr>
      <vt:lpstr>Slide 4</vt:lpstr>
      <vt:lpstr>Slide 5</vt:lpstr>
      <vt:lpstr>   Problem    Statement</vt:lpstr>
      <vt:lpstr>Continues…….</vt:lpstr>
      <vt:lpstr>Areas of basic Intervention</vt:lpstr>
      <vt:lpstr>Areas of basic Intervention</vt:lpstr>
      <vt:lpstr>Continues…</vt:lpstr>
      <vt:lpstr>             Study  objectives</vt:lpstr>
      <vt:lpstr>Continues…</vt:lpstr>
      <vt:lpstr>Continues…</vt:lpstr>
      <vt:lpstr>Areas of basic Intervention</vt:lpstr>
      <vt:lpstr>Slide 15</vt:lpstr>
      <vt:lpstr>Slide 16</vt:lpstr>
      <vt:lpstr>Slide 17</vt:lpstr>
      <vt:lpstr>ROL-1 Continues…</vt:lpstr>
      <vt:lpstr>ROL-1 Continues…</vt:lpstr>
      <vt:lpstr>ROL-1 Continues…</vt:lpstr>
      <vt:lpstr>                          ROL-2</vt:lpstr>
      <vt:lpstr>ROL-2 Continues…</vt:lpstr>
      <vt:lpstr>                         ROL-3</vt:lpstr>
      <vt:lpstr>ROL-3 Continues…</vt:lpstr>
      <vt:lpstr>ROL-3 Continues…</vt:lpstr>
      <vt:lpstr>Slide 26</vt:lpstr>
      <vt:lpstr>Slide 27</vt:lpstr>
      <vt:lpstr>Slide 28</vt:lpstr>
      <vt:lpstr>Slide 29</vt:lpstr>
      <vt:lpstr>Slide 30</vt:lpstr>
      <vt:lpstr>Slide 31</vt:lpstr>
      <vt:lpstr>Slide 32</vt:lpstr>
      <vt:lpstr>Slide 33</vt:lpstr>
      <vt:lpstr>Slide 34</vt:lpstr>
      <vt:lpstr>Slide 35</vt:lpstr>
      <vt:lpstr>Slide 36</vt:lpstr>
      <vt:lpstr>Continues…</vt:lpstr>
      <vt:lpstr>Distribution of  health facilities by availability of     Equipments &amp; Accessories in Labour room</vt:lpstr>
      <vt:lpstr>Continues…</vt:lpstr>
      <vt:lpstr>Continues…</vt:lpstr>
      <vt:lpstr>Distribution of  health facilities by availability of Equipments &amp; Accessories in NBCC</vt:lpstr>
      <vt:lpstr>Distribution of  health facilities by availability of       Human Resource</vt:lpstr>
      <vt:lpstr>Continues…</vt:lpstr>
      <vt:lpstr>Distribution of  health facilities by training status of HR</vt:lpstr>
      <vt:lpstr>Distribution of  health facilities by equipments  available in Delivery Tray</vt:lpstr>
      <vt:lpstr>Distribution of  health facilities by availability of     Essential Drugs</vt:lpstr>
      <vt:lpstr>Distribution of L3 &amp; L2 facilities by availability of     Emergency Drugs</vt:lpstr>
      <vt:lpstr>      % Distribution of health facilities by availability of  Dressing materials, Antiseptics &amp; Disinfectant</vt:lpstr>
      <vt:lpstr>     Distribution of health facilities by availability of  Essential services in Labour room &amp; NBCC</vt:lpstr>
      <vt:lpstr>  Distribution of health facilities by availability of      Records</vt:lpstr>
      <vt:lpstr>      Distribution of health facilities by availability of   Supplies &amp; Miscellaneous items in Labour room     &amp; NBCC</vt:lpstr>
      <vt:lpstr>                       Knowledge of providers</vt:lpstr>
      <vt:lpstr>Continues…</vt:lpstr>
      <vt:lpstr>Slide 54</vt:lpstr>
      <vt:lpstr> Compliance  to  Quality  Standard     (Quality scoring) </vt:lpstr>
      <vt:lpstr>Slide 56</vt:lpstr>
      <vt:lpstr>Slide 57</vt:lpstr>
      <vt:lpstr>Slide 58</vt:lpstr>
      <vt:lpstr>Slide 59</vt:lpstr>
      <vt:lpstr>Slide 60</vt:lpstr>
      <vt:lpstr>Slide 61</vt:lpstr>
      <vt:lpstr>Slide 62</vt:lpstr>
      <vt:lpstr>Slide 63</vt:lpstr>
      <vt:lpstr>Slide 64</vt:lpstr>
      <vt:lpstr>Issues/gaps identified &amp; suggestions</vt:lpstr>
      <vt:lpstr>Component 1 Continues…</vt:lpstr>
      <vt:lpstr>                                  Component 2: Infrastructure</vt:lpstr>
      <vt:lpstr>       Component 3: Essential equipments &amp; accessories</vt:lpstr>
      <vt:lpstr>Component 3 Continues…</vt:lpstr>
      <vt:lpstr>Component 3 Continues…</vt:lpstr>
      <vt:lpstr>Component 4: Drugs &amp; consumable in LR &amp; NBCC</vt:lpstr>
      <vt:lpstr>Component 5: Non  clinical  service  provision</vt:lpstr>
      <vt:lpstr>Component 6:  Good  practices</vt:lpstr>
      <vt:lpstr>Component 6 Continues…</vt:lpstr>
      <vt:lpstr>Component 6 Continues…</vt:lpstr>
      <vt:lpstr>Component 6 Continues…</vt:lpstr>
      <vt:lpstr>Component 7: Record keeping &amp; Registers</vt:lpstr>
      <vt:lpstr>Slide 78</vt:lpstr>
      <vt:lpstr>             Recommendation</vt:lpstr>
      <vt:lpstr> Continues…..</vt:lpstr>
      <vt:lpstr>Slide 81</vt:lpstr>
      <vt:lpstr>Slide 82</vt:lpstr>
      <vt:lpstr>Slide 83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Gayatri</cp:lastModifiedBy>
  <cp:revision>268</cp:revision>
  <dcterms:created xsi:type="dcterms:W3CDTF">2013-08-21T11:38:33Z</dcterms:created>
  <dcterms:modified xsi:type="dcterms:W3CDTF">2015-05-29T06:47:33Z</dcterms:modified>
</cp:coreProperties>
</file>