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81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Identifying strategies to penetrate market for Department of Cosmetology and Aesthetics  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   Submitted by: Manan Sharma (PG/013/34)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3276600"/>
            <a:ext cx="8458200" cy="23622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Under the guidance of </a:t>
            </a:r>
          </a:p>
          <a:p>
            <a:pPr algn="r">
              <a:spcBef>
                <a:spcPct val="0"/>
              </a:spcBef>
            </a:pP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Ms</a:t>
            </a: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GB" sz="2000" b="1" cap="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Kirti</a:t>
            </a: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000" b="1" cap="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UdayaI</a:t>
            </a: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r">
              <a:spcBef>
                <a:spcPct val="0"/>
              </a:spcBef>
            </a:pP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Assistant </a:t>
            </a:r>
            <a:r>
              <a:rPr lang="en-GB" sz="2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Professor &amp; Assistant Dean </a:t>
            </a:r>
            <a:r>
              <a:rPr kumimoji="0" lang="en-GB" sz="1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1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1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 provide the best marketing strategy for a private </a:t>
            </a:r>
            <a:r>
              <a:rPr lang="en-GB" dirty="0" smtClean="0"/>
              <a:t>hospital, </a:t>
            </a:r>
            <a:r>
              <a:rPr lang="en-GB" dirty="0" smtClean="0"/>
              <a:t>knowledge of patients' preferences is </a:t>
            </a:r>
            <a:r>
              <a:rPr lang="en-GB" dirty="0" smtClean="0"/>
              <a:t>essential.</a:t>
            </a:r>
          </a:p>
          <a:p>
            <a:r>
              <a:rPr lang="en-GB" dirty="0" smtClean="0"/>
              <a:t>In marketing, </a:t>
            </a:r>
            <a:r>
              <a:rPr lang="en-GB" dirty="0" smtClean="0"/>
              <a:t>questionnaires have </a:t>
            </a:r>
            <a:r>
              <a:rPr lang="en-GB" dirty="0" smtClean="0"/>
              <a:t>been frequently used to calculate which </a:t>
            </a:r>
            <a:r>
              <a:rPr lang="en-GB" dirty="0" smtClean="0"/>
              <a:t>factors influence the choice </a:t>
            </a:r>
            <a:r>
              <a:rPr lang="en-GB" dirty="0" smtClean="0"/>
              <a:t>of a </a:t>
            </a:r>
            <a:r>
              <a:rPr lang="en-GB" dirty="0" smtClean="0"/>
              <a:t>consumer.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Objectives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objective of this dissertation is to answer the following key research questions: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are the factors that influence the choice of potential customers to take up a cosmetic or aesthetic procedure ? </a:t>
            </a:r>
            <a:endParaRPr lang="en-GB" dirty="0" smtClean="0"/>
          </a:p>
          <a:p>
            <a:r>
              <a:rPr lang="en-US" dirty="0" smtClean="0"/>
              <a:t>Where </a:t>
            </a:r>
            <a:r>
              <a:rPr lang="en-US" dirty="0" smtClean="0"/>
              <a:t>are we going wrong in our current strategic approach</a:t>
            </a:r>
            <a:r>
              <a:rPr lang="en-US" dirty="0" smtClean="0"/>
              <a:t>?</a:t>
            </a:r>
            <a:endParaRPr lang="en-GB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more can be done to formulate strategies for better market penetration ?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Methods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This study investigates the relative importance of attributes that influence the selection and decision-making process when choosing an aesthetic </a:t>
            </a:r>
            <a:r>
              <a:rPr lang="en-GB" dirty="0" smtClean="0"/>
              <a:t>and cosmetic private hospital,  </a:t>
            </a:r>
            <a:r>
              <a:rPr lang="en-GB" dirty="0" smtClean="0"/>
              <a:t>using </a:t>
            </a:r>
            <a:r>
              <a:rPr lang="en-GB" dirty="0" smtClean="0"/>
              <a:t>descriptive statistics.</a:t>
            </a:r>
          </a:p>
          <a:p>
            <a:r>
              <a:rPr lang="en-GB" dirty="0" smtClean="0"/>
              <a:t>The following attributes were chosen by </a:t>
            </a:r>
            <a:r>
              <a:rPr lang="en-GB" dirty="0" smtClean="0"/>
              <a:t>after careful literature review : Age, Gender, Education, Distance from Hospital, Religion, Income, Perception of Cosmetic &amp; Aesthetic Procedures, Factors causing apprehension in opting a </a:t>
            </a:r>
            <a:r>
              <a:rPr lang="en-GB" dirty="0" smtClean="0"/>
              <a:t>Cosmetic Procedure, Procedures People are Likely to </a:t>
            </a:r>
            <a:r>
              <a:rPr lang="en-GB" dirty="0" smtClean="0"/>
              <a:t>Undergo</a:t>
            </a:r>
            <a:r>
              <a:rPr lang="en-GB" dirty="0" smtClean="0"/>
              <a:t>, Source of Information about cosmetics </a:t>
            </a:r>
            <a:r>
              <a:rPr lang="en-GB" dirty="0" smtClean="0"/>
              <a:t>procedures, Expectation of type of results, Brand Perception, Preference of Type of procedure, Experience </a:t>
            </a:r>
            <a:r>
              <a:rPr lang="en-GB" dirty="0" smtClean="0"/>
              <a:t>of the plastic surgeon</a:t>
            </a:r>
            <a:r>
              <a:rPr lang="en-GB" dirty="0" smtClean="0"/>
              <a:t>, &amp; Infrastructure. 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Using r</a:t>
            </a:r>
            <a:r>
              <a:rPr lang="en-GB" dirty="0" smtClean="0"/>
              <a:t>andom sampling 150 </a:t>
            </a:r>
            <a:r>
              <a:rPr lang="en-GB" dirty="0" smtClean="0"/>
              <a:t>potential </a:t>
            </a:r>
            <a:r>
              <a:rPr lang="en-GB" dirty="0" smtClean="0"/>
              <a:t>customers were chosen &amp; given a questionnaire consisting of predefined attributes . </a:t>
            </a:r>
            <a:r>
              <a:rPr lang="en-GB" dirty="0" smtClean="0"/>
              <a:t>The patients </a:t>
            </a:r>
            <a:r>
              <a:rPr lang="en-GB" dirty="0" smtClean="0"/>
              <a:t>could answer these questions </a:t>
            </a:r>
            <a:r>
              <a:rPr lang="en-GB" dirty="0" smtClean="0"/>
              <a:t>with respect to the likeliness of </a:t>
            </a:r>
            <a:r>
              <a:rPr lang="en-GB" dirty="0" smtClean="0"/>
              <a:t>opting for a cosmetic or aesthetic procedure.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most important </a:t>
            </a:r>
            <a:r>
              <a:rPr lang="en-GB" dirty="0" smtClean="0"/>
              <a:t>attributes which maybe used in  designing the additional marketing strategy for department of cosmetics and aesthetics were online marketing, </a:t>
            </a:r>
            <a:r>
              <a:rPr lang="en-GB" dirty="0" err="1" smtClean="0"/>
              <a:t>wholistic</a:t>
            </a:r>
            <a:r>
              <a:rPr lang="en-GB" dirty="0" smtClean="0"/>
              <a:t> treatment under one roof, availability of painless procedures, privacy of patient, and low cost of treatment.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There seems to be lack of extensive marketing efforts in all the right directions to penetrate the market of cosmetology and aesthetics. </a:t>
            </a:r>
          </a:p>
          <a:p>
            <a:r>
              <a:rPr lang="en-GB" dirty="0" smtClean="0"/>
              <a:t>Additional thrust areas should be online marketing and innovative referral system to sell what we already have in terms of infrastructure, patient privacy, team of doctors, and low costs procedures. 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159</TotalTime>
  <Words>370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Identifying strategies to penetrate market for Department of Cosmetology and Aesthetics   </vt:lpstr>
      <vt:lpstr>Background</vt:lpstr>
      <vt:lpstr>Objectives</vt:lpstr>
      <vt:lpstr>Methods</vt:lpstr>
      <vt:lpstr>Slide 5</vt:lpstr>
      <vt:lpstr>Results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strategies to penetrate market for Department of Cosmetology and Aesthetics   </dc:title>
  <dc:creator>Manan</dc:creator>
  <cp:lastModifiedBy>Manan Sharma</cp:lastModifiedBy>
  <cp:revision>44</cp:revision>
  <dcterms:created xsi:type="dcterms:W3CDTF">2006-08-16T00:00:00Z</dcterms:created>
  <dcterms:modified xsi:type="dcterms:W3CDTF">2015-05-18T18:52:14Z</dcterms:modified>
</cp:coreProperties>
</file>