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88" r:id="rId3"/>
    <p:sldId id="257" r:id="rId4"/>
    <p:sldId id="258" r:id="rId5"/>
    <p:sldId id="289" r:id="rId6"/>
    <p:sldId id="290" r:id="rId7"/>
    <p:sldId id="261" r:id="rId8"/>
    <p:sldId id="262" r:id="rId9"/>
    <p:sldId id="267" r:id="rId10"/>
    <p:sldId id="272" r:id="rId11"/>
    <p:sldId id="273" r:id="rId12"/>
    <p:sldId id="264" r:id="rId13"/>
    <p:sldId id="278" r:id="rId14"/>
    <p:sldId id="265" r:id="rId15"/>
    <p:sldId id="292" r:id="rId16"/>
    <p:sldId id="269" r:id="rId17"/>
    <p:sldId id="270" r:id="rId18"/>
    <p:sldId id="280" r:id="rId19"/>
    <p:sldId id="281" r:id="rId20"/>
    <p:sldId id="282" r:id="rId21"/>
    <p:sldId id="279" r:id="rId22"/>
    <p:sldId id="283" r:id="rId23"/>
    <p:sldId id="284" r:id="rId24"/>
    <p:sldId id="285" r:id="rId25"/>
    <p:sldId id="275" r:id="rId26"/>
    <p:sldId id="276"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94660"/>
  </p:normalViewPr>
  <p:slideViewPr>
    <p:cSldViewPr snapToGrid="0">
      <p:cViewPr varScale="1">
        <p:scale>
          <a:sx n="88" d="100"/>
          <a:sy n="88" d="100"/>
        </p:scale>
        <p:origin x="6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000" b="0" i="0" u="none" strike="noStrike" kern="1200" spc="0" baseline="0">
                <a:solidFill>
                  <a:schemeClr val="tx1">
                    <a:lumMod val="65000"/>
                    <a:lumOff val="35000"/>
                  </a:schemeClr>
                </a:solidFill>
                <a:latin typeface="+mn-lt"/>
                <a:ea typeface="+mn-ea"/>
                <a:cs typeface="+mn-cs"/>
              </a:defRPr>
            </a:pPr>
            <a:r>
              <a:rPr lang="en-US" sz="1000">
                <a:latin typeface="Times New Roman" panose="02020603050405020304" pitchFamily="18" charset="0"/>
                <a:cs typeface="Times New Roman" panose="02020603050405020304" pitchFamily="18" charset="0"/>
              </a:rPr>
              <a:t>CDI</a:t>
            </a:r>
            <a:r>
              <a:rPr lang="en-US" sz="1000" baseline="0">
                <a:latin typeface="Times New Roman" panose="02020603050405020304" pitchFamily="18" charset="0"/>
                <a:cs typeface="Times New Roman" panose="02020603050405020304" pitchFamily="18" charset="0"/>
              </a:rPr>
              <a:t> QUERY FREQUENCY</a:t>
            </a:r>
            <a:endParaRPr lang="en-US" sz="1000">
              <a:latin typeface="Times New Roman" panose="02020603050405020304" pitchFamily="18" charset="0"/>
              <a:cs typeface="Times New Roman" panose="02020603050405020304" pitchFamily="18" charset="0"/>
            </a:endParaRPr>
          </a:p>
        </c:rich>
      </c:tx>
      <c:layout>
        <c:manualLayout>
          <c:xMode val="edge"/>
          <c:yMode val="edge"/>
          <c:x val="0.28831583552055995"/>
          <c:y val="3.9864041678715503E-2"/>
        </c:manualLayout>
      </c:layout>
      <c:overlay val="0"/>
      <c:spPr>
        <a:noFill/>
        <a:ln>
          <a:noFill/>
        </a:ln>
        <a:effectLst/>
      </c:spPr>
      <c:txPr>
        <a:bodyPr rot="0" spcFirstLastPara="1" vertOverflow="ellipsis" vert="horz" wrap="square" anchor="ctr" anchorCtr="1"/>
        <a:lstStyle/>
        <a:p>
          <a:pPr algn="l">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539661708953047E-2"/>
          <c:y val="0.15767404450723008"/>
          <c:w val="0.9190529308836396"/>
          <c:h val="0.70362380027171934"/>
        </c:manualLayout>
      </c:layout>
      <c:barChart>
        <c:barDir val="col"/>
        <c:grouping val="clustered"/>
        <c:varyColors val="0"/>
        <c:ser>
          <c:idx val="0"/>
          <c:order val="0"/>
          <c:tx>
            <c:strRef>
              <c:f>Sheet1!$B$1</c:f>
              <c:strCache>
                <c:ptCount val="1"/>
                <c:pt idx="0">
                  <c:v>Frequency</c:v>
                </c:pt>
              </c:strCache>
            </c:strRef>
          </c:tx>
          <c:spPr>
            <a:solidFill>
              <a:schemeClr val="accent6"/>
            </a:solidFill>
            <a:ln>
              <a:noFill/>
            </a:ln>
            <a:effectLst/>
          </c:spPr>
          <c:invertIfNegative val="0"/>
          <c:cat>
            <c:strRef>
              <c:f>Sheet1!$A$2:$A$5</c:f>
              <c:strCache>
                <c:ptCount val="3"/>
                <c:pt idx="0">
                  <c:v>February</c:v>
                </c:pt>
                <c:pt idx="1">
                  <c:v>March</c:v>
                </c:pt>
                <c:pt idx="2">
                  <c:v>April</c:v>
                </c:pt>
              </c:strCache>
            </c:strRef>
          </c:cat>
          <c:val>
            <c:numRef>
              <c:f>Sheet1!$B$2:$B$5</c:f>
              <c:numCache>
                <c:formatCode>General</c:formatCode>
                <c:ptCount val="4"/>
                <c:pt idx="0">
                  <c:v>10</c:v>
                </c:pt>
                <c:pt idx="1">
                  <c:v>8</c:v>
                </c:pt>
                <c:pt idx="2">
                  <c:v>6</c:v>
                </c:pt>
              </c:numCache>
            </c:numRef>
          </c:val>
        </c:ser>
        <c:dLbls>
          <c:showLegendKey val="0"/>
          <c:showVal val="0"/>
          <c:showCatName val="0"/>
          <c:showSerName val="0"/>
          <c:showPercent val="0"/>
          <c:showBubbleSize val="0"/>
        </c:dLbls>
        <c:gapWidth val="219"/>
        <c:overlap val="-27"/>
        <c:axId val="322568184"/>
        <c:axId val="322570144"/>
      </c:barChart>
      <c:catAx>
        <c:axId val="322568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570144"/>
        <c:crosses val="autoZero"/>
        <c:auto val="1"/>
        <c:lblAlgn val="ctr"/>
        <c:lblOffset val="100"/>
        <c:noMultiLvlLbl val="0"/>
      </c:catAx>
      <c:valAx>
        <c:axId val="322570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568184"/>
        <c:crosses val="autoZero"/>
        <c:crossBetween val="between"/>
      </c:valAx>
      <c:spPr>
        <a:noFill/>
        <a:ln>
          <a:noFill/>
        </a:ln>
        <a:effectLst/>
      </c:spPr>
    </c:plotArea>
    <c:legend>
      <c:legendPos val="b"/>
      <c:layout>
        <c:manualLayout>
          <c:xMode val="edge"/>
          <c:yMode val="edge"/>
          <c:x val="0.43306722076407117"/>
          <c:y val="0.9092257217847769"/>
          <c:w val="0.20331000291630213"/>
          <c:h val="6.69647544056992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54A021"/>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latin typeface="Times New Roman" panose="02020603050405020304" pitchFamily="18" charset="0"/>
                <a:cs typeface="Times New Roman" panose="02020603050405020304" pitchFamily="18" charset="0"/>
              </a:rPr>
              <a:t>CLAIM</a:t>
            </a:r>
            <a:r>
              <a:rPr lang="en-US" sz="1200" baseline="0" dirty="0">
                <a:latin typeface="Times New Roman" panose="02020603050405020304" pitchFamily="18" charset="0"/>
                <a:cs typeface="Times New Roman" panose="02020603050405020304" pitchFamily="18" charset="0"/>
              </a:rPr>
              <a:t> DENIAL FREQUENCY</a:t>
            </a:r>
            <a:endParaRPr lang="en-US" sz="1200" dirty="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Frequency</c:v>
                </c:pt>
              </c:strCache>
            </c:strRef>
          </c:tx>
          <c:spPr>
            <a:solidFill>
              <a:schemeClr val="accent6"/>
            </a:solidFill>
            <a:ln>
              <a:noFill/>
            </a:ln>
            <a:effectLst/>
          </c:spPr>
          <c:invertIfNegative val="0"/>
          <c:cat>
            <c:strRef>
              <c:f>Sheet1!$A$2:$A$5</c:f>
              <c:strCache>
                <c:ptCount val="3"/>
                <c:pt idx="0">
                  <c:v>February</c:v>
                </c:pt>
                <c:pt idx="1">
                  <c:v>March</c:v>
                </c:pt>
                <c:pt idx="2">
                  <c:v>April</c:v>
                </c:pt>
              </c:strCache>
            </c:strRef>
          </c:cat>
          <c:val>
            <c:numRef>
              <c:f>Sheet1!$B$2:$B$5</c:f>
              <c:numCache>
                <c:formatCode>General</c:formatCode>
                <c:ptCount val="4"/>
                <c:pt idx="0">
                  <c:v>12</c:v>
                </c:pt>
                <c:pt idx="1">
                  <c:v>10</c:v>
                </c:pt>
                <c:pt idx="2">
                  <c:v>6</c:v>
                </c:pt>
              </c:numCache>
            </c:numRef>
          </c:val>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3"/>
                <c:pt idx="0">
                  <c:v>February</c:v>
                </c:pt>
                <c:pt idx="1">
                  <c:v>March</c:v>
                </c:pt>
                <c:pt idx="2">
                  <c:v>April</c:v>
                </c:pt>
              </c:strCache>
            </c:strRef>
          </c:cat>
          <c:val>
            <c:numRef>
              <c:f>Sheet1!$C$2:$C$5</c:f>
              <c:numCache>
                <c:formatCode>General</c:formatCode>
                <c:ptCount val="4"/>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3"/>
                <c:pt idx="0">
                  <c:v>February</c:v>
                </c:pt>
                <c:pt idx="1">
                  <c:v>March</c:v>
                </c:pt>
                <c:pt idx="2">
                  <c:v>April</c:v>
                </c:pt>
              </c:strCache>
            </c:strRef>
          </c:cat>
          <c:val>
            <c:numRef>
              <c:f>Sheet1!$D$2:$D$5</c:f>
              <c:numCache>
                <c:formatCode>General</c:formatCode>
                <c:ptCount val="4"/>
              </c:numCache>
            </c:numRef>
          </c:val>
        </c:ser>
        <c:dLbls>
          <c:showLegendKey val="0"/>
          <c:showVal val="0"/>
          <c:showCatName val="0"/>
          <c:showSerName val="0"/>
          <c:showPercent val="0"/>
          <c:showBubbleSize val="0"/>
        </c:dLbls>
        <c:gapWidth val="219"/>
        <c:overlap val="-27"/>
        <c:axId val="322573280"/>
        <c:axId val="322569752"/>
      </c:barChart>
      <c:catAx>
        <c:axId val="32257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569752"/>
        <c:crosses val="autoZero"/>
        <c:auto val="1"/>
        <c:lblAlgn val="ctr"/>
        <c:lblOffset val="100"/>
        <c:noMultiLvlLbl val="0"/>
      </c:catAx>
      <c:valAx>
        <c:axId val="322569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573280"/>
        <c:crosses val="autoZero"/>
        <c:crossBetween val="between"/>
      </c:valAx>
      <c:spPr>
        <a:noFill/>
        <a:ln>
          <a:noFill/>
        </a:ln>
        <a:effectLst/>
      </c:spPr>
    </c:plotArea>
    <c:legend>
      <c:legendPos val="b"/>
      <c:legendEntry>
        <c:idx val="1"/>
        <c:delete val="1"/>
      </c:legendEntry>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54A021"/>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177952755905511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REVENUE GENERATION</c:v>
                </c:pt>
              </c:strCache>
            </c:strRef>
          </c:tx>
          <c:spPr>
            <a:solidFill>
              <a:srgbClr val="54A021"/>
            </a:solidFill>
            <a:ln>
              <a:noFill/>
            </a:ln>
            <a:effectLst/>
          </c:spPr>
          <c:invertIfNegative val="0"/>
          <c:dPt>
            <c:idx val="0"/>
            <c:invertIfNegative val="0"/>
            <c:bubble3D val="0"/>
            <c:spPr>
              <a:solidFill>
                <a:srgbClr val="54A021"/>
              </a:solidFill>
              <a:ln>
                <a:noFill/>
              </a:ln>
              <a:effectLst/>
            </c:spPr>
          </c:dPt>
          <c:dPt>
            <c:idx val="1"/>
            <c:invertIfNegative val="0"/>
            <c:bubble3D val="0"/>
            <c:spPr>
              <a:solidFill>
                <a:srgbClr val="54A021"/>
              </a:solidFill>
              <a:ln>
                <a:noFill/>
              </a:ln>
              <a:effectLst/>
            </c:spPr>
          </c:dPt>
          <c:dPt>
            <c:idx val="2"/>
            <c:invertIfNegative val="0"/>
            <c:bubble3D val="0"/>
            <c:spPr>
              <a:solidFill>
                <a:srgbClr val="54A021"/>
              </a:solidFill>
              <a:ln>
                <a:noFill/>
              </a:ln>
              <a:effectLst/>
            </c:spPr>
          </c:dPt>
          <c:cat>
            <c:strRef>
              <c:f>Sheet1!$A$2:$A$5</c:f>
              <c:strCache>
                <c:ptCount val="3"/>
                <c:pt idx="0">
                  <c:v>IMPROPER DOCUMENTATION</c:v>
                </c:pt>
                <c:pt idx="1">
                  <c:v>BETTER DOCUMENTATION</c:v>
                </c:pt>
                <c:pt idx="2">
                  <c:v>COMPLETE DOCUMENTATION</c:v>
                </c:pt>
              </c:strCache>
            </c:strRef>
          </c:cat>
          <c:val>
            <c:numRef>
              <c:f>Sheet1!$B$2:$B$5</c:f>
              <c:numCache>
                <c:formatCode>"$"#,##0_);[Red]\("$"#,##0\)</c:formatCode>
                <c:ptCount val="4"/>
                <c:pt idx="0">
                  <c:v>11000</c:v>
                </c:pt>
                <c:pt idx="1">
                  <c:v>19000</c:v>
                </c:pt>
                <c:pt idx="2">
                  <c:v>29000</c:v>
                </c:pt>
              </c:numCache>
            </c:numRef>
          </c:val>
        </c:ser>
        <c:dLbls>
          <c:showLegendKey val="0"/>
          <c:showVal val="0"/>
          <c:showCatName val="0"/>
          <c:showSerName val="0"/>
          <c:showPercent val="0"/>
          <c:showBubbleSize val="0"/>
        </c:dLbls>
        <c:gapWidth val="219"/>
        <c:axId val="322567792"/>
        <c:axId val="322568576"/>
      </c:barChart>
      <c:catAx>
        <c:axId val="32256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568576"/>
        <c:crosses val="autoZero"/>
        <c:auto val="1"/>
        <c:lblAlgn val="ctr"/>
        <c:lblOffset val="100"/>
        <c:noMultiLvlLbl val="0"/>
      </c:catAx>
      <c:valAx>
        <c:axId val="3225685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567792"/>
        <c:crosses val="autoZero"/>
        <c:crossBetween val="between"/>
      </c:valAx>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54A021"/>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DA593-6BFE-42EA-B710-DBEBDC3353D7}" type="datetimeFigureOut">
              <a:rPr lang="en-US" smtClean="0"/>
              <a:t>5/14/2015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09EE7-CBCF-4D84-8BE9-64FE4A4C24DA}" type="slidenum">
              <a:rPr lang="en-US" smtClean="0"/>
              <a:t>‹#›</a:t>
            </a:fld>
            <a:endParaRPr lang="en-US"/>
          </a:p>
        </p:txBody>
      </p:sp>
    </p:spTree>
    <p:extLst>
      <p:ext uri="{BB962C8B-B14F-4D97-AF65-F5344CB8AC3E}">
        <p14:creationId xmlns:p14="http://schemas.microsoft.com/office/powerpoint/2010/main" val="72564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09EE7-CBCF-4D84-8BE9-64FE4A4C24DA}" type="slidenum">
              <a:rPr lang="en-US" smtClean="0"/>
              <a:t>13</a:t>
            </a:fld>
            <a:endParaRPr lang="en-US"/>
          </a:p>
        </p:txBody>
      </p:sp>
    </p:spTree>
    <p:extLst>
      <p:ext uri="{BB962C8B-B14F-4D97-AF65-F5344CB8AC3E}">
        <p14:creationId xmlns:p14="http://schemas.microsoft.com/office/powerpoint/2010/main" val="147626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5/14/2015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475" y="2082229"/>
            <a:ext cx="9067800" cy="1358436"/>
          </a:xfrm>
        </p:spPr>
        <p:txBody>
          <a:bodyPr/>
          <a:lstStyle/>
          <a:p>
            <a:pPr algn="ctr"/>
            <a:r>
              <a:rPr lang="en-US" sz="2400" dirty="0" smtClean="0">
                <a:latin typeface="Algerian" panose="04020705040A02060702" pitchFamily="82" charset="0"/>
                <a:cs typeface="Times New Roman" panose="02020603050405020304" pitchFamily="18" charset="0"/>
              </a:rPr>
              <a:t>    STUDY ON CLINICAL DOCUMENTATION IMPROVEMENT &amp; ROLE </a:t>
            </a:r>
            <a:r>
              <a:rPr lang="en-US" sz="2400" dirty="0">
                <a:latin typeface="Algerian" panose="04020705040A02060702" pitchFamily="82" charset="0"/>
                <a:cs typeface="Times New Roman" panose="02020603050405020304" pitchFamily="18" charset="0"/>
              </a:rPr>
              <a:t/>
            </a:r>
            <a:br>
              <a:rPr lang="en-US" sz="2400" dirty="0">
                <a:latin typeface="Algerian" panose="04020705040A02060702" pitchFamily="82" charset="0"/>
                <a:cs typeface="Times New Roman" panose="02020603050405020304" pitchFamily="18" charset="0"/>
              </a:rPr>
            </a:br>
            <a:r>
              <a:rPr lang="en-US" sz="2400" dirty="0" smtClean="0">
                <a:latin typeface="Algerian" panose="04020705040A02060702" pitchFamily="82" charset="0"/>
                <a:cs typeface="Times New Roman" panose="02020603050405020304" pitchFamily="18" charset="0"/>
              </a:rPr>
              <a:t>of information technology IN DOCUMENTING CLINICAL RECORDS OF THE PATIENTS</a:t>
            </a:r>
            <a:endParaRPr lang="en-US" sz="2400" dirty="0">
              <a:latin typeface="Algerian" panose="04020705040A02060702" pitchFamily="82" charset="0"/>
              <a:cs typeface="Times New Roman" panose="02020603050405020304" pitchFamily="18" charset="0"/>
            </a:endParaRPr>
          </a:p>
        </p:txBody>
      </p:sp>
      <p:sp>
        <p:nvSpPr>
          <p:cNvPr id="3" name="Subtitle 2"/>
          <p:cNvSpPr>
            <a:spLocks noGrp="1"/>
          </p:cNvSpPr>
          <p:nvPr>
            <p:ph type="subTitle" idx="1"/>
          </p:nvPr>
        </p:nvSpPr>
        <p:spPr>
          <a:xfrm>
            <a:off x="1770766" y="4352637"/>
            <a:ext cx="7766936" cy="813267"/>
          </a:xfrm>
        </p:spPr>
        <p:txBody>
          <a:bodyPr>
            <a:normAutofit/>
          </a:bodyPr>
          <a:lstStyle/>
          <a:p>
            <a:r>
              <a:rPr lang="en-US" dirty="0" smtClean="0">
                <a:solidFill>
                  <a:schemeClr val="accent1"/>
                </a:solidFill>
                <a:latin typeface="Algerian" panose="04020705040A02060702" pitchFamily="82" charset="0"/>
                <a:cs typeface="Times New Roman" panose="02020603050405020304" pitchFamily="18" charset="0"/>
              </a:rPr>
              <a:t>PRESENTED BY – NAVRUTI RAINA</a:t>
            </a:r>
          </a:p>
          <a:p>
            <a:pPr algn="ctr"/>
            <a:r>
              <a:rPr lang="en-US" dirty="0" smtClean="0">
                <a:solidFill>
                  <a:schemeClr val="accent1"/>
                </a:solidFill>
                <a:latin typeface="Algerian" panose="04020705040A02060702" pitchFamily="82" charset="0"/>
                <a:cs typeface="Times New Roman" panose="02020603050405020304" pitchFamily="18" charset="0"/>
              </a:rPr>
              <a:t>                                                                                                Iihmr delhi </a:t>
            </a:r>
          </a:p>
          <a:p>
            <a:endParaRPr lang="en-US" dirty="0" smtClean="0">
              <a:solidFill>
                <a:schemeClr val="accent1"/>
              </a:solidFill>
              <a:latin typeface="Algerian" panose="04020705040A02060702" pitchFamily="82" charset="0"/>
              <a:cs typeface="Times New Roman" panose="02020603050405020304" pitchFamily="18" charset="0"/>
            </a:endParaRPr>
          </a:p>
          <a:p>
            <a:endParaRPr lang="en-US" dirty="0" smtClean="0"/>
          </a:p>
          <a:p>
            <a:endParaRPr lang="en-US" dirty="0"/>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798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32" y="768836"/>
            <a:ext cx="8596668" cy="443515"/>
          </a:xfrm>
        </p:spPr>
        <p:txBody>
          <a:bodyPr>
            <a:noAutofit/>
          </a:bodyPr>
          <a:lstStyle/>
          <a:p>
            <a:pPr algn="ctr"/>
            <a:r>
              <a:rPr lang="en-US" sz="2400" dirty="0" smtClean="0">
                <a:latin typeface="Algerian" panose="04020705040A02060702" pitchFamily="82" charset="0"/>
              </a:rPr>
              <a:t>Rationale of the study</a:t>
            </a:r>
            <a:endParaRPr lang="en-US" sz="2400" dirty="0">
              <a:latin typeface="Algerian" panose="04020705040A02060702" pitchFamily="82" charset="0"/>
            </a:endParaRPr>
          </a:p>
        </p:txBody>
      </p:sp>
      <p:sp>
        <p:nvSpPr>
          <p:cNvPr id="3" name="Content Placeholder 2"/>
          <p:cNvSpPr>
            <a:spLocks noGrp="1"/>
          </p:cNvSpPr>
          <p:nvPr>
            <p:ph idx="1"/>
          </p:nvPr>
        </p:nvSpPr>
        <p:spPr>
          <a:xfrm>
            <a:off x="365101" y="1736333"/>
            <a:ext cx="8811556" cy="4253501"/>
          </a:xfrm>
        </p:spPr>
        <p:txBody>
          <a:bodyPr>
            <a:normAutofit/>
          </a:bodyPr>
          <a:lstStyle/>
          <a:p>
            <a:pPr marL="0" indent="0">
              <a:buNone/>
            </a:pPr>
            <a:endParaRPr lang="en-US" dirty="0" smtClean="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dirty="0" smtClean="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The </a:t>
            </a:r>
            <a:r>
              <a:rPr lang="en-US"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purpose of this study is to determine the implementation of a </a:t>
            </a:r>
            <a:r>
              <a:rPr lang="en-US" dirty="0" smtClean="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Clinical Documentation </a:t>
            </a:r>
            <a:r>
              <a:rPr lang="en-US"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Improvement </a:t>
            </a:r>
            <a:r>
              <a:rPr lang="en-US" dirty="0" smtClean="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provides  </a:t>
            </a:r>
            <a:r>
              <a:rPr lang="en-US"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an </a:t>
            </a:r>
            <a:r>
              <a:rPr lang="en-US" dirty="0">
                <a:solidFill>
                  <a:schemeClr val="accent1"/>
                </a:solidFill>
                <a:latin typeface="Times New Roman" panose="02020603050405020304" pitchFamily="18" charset="0"/>
                <a:cs typeface="Times New Roman" panose="02020603050405020304" pitchFamily="18" charset="0"/>
              </a:rPr>
              <a:t>impact to the revenue generation of the hospital, more frequent CDI queries, more number of claim </a:t>
            </a:r>
            <a:r>
              <a:rPr lang="en-US" dirty="0" smtClean="0">
                <a:solidFill>
                  <a:schemeClr val="accent1"/>
                </a:solidFill>
                <a:latin typeface="Times New Roman" panose="02020603050405020304" pitchFamily="18" charset="0"/>
                <a:cs typeface="Times New Roman" panose="02020603050405020304" pitchFamily="18" charset="0"/>
              </a:rPr>
              <a:t>denials.</a:t>
            </a:r>
            <a:endParaRPr lang="en-US" sz="2000" dirty="0"/>
          </a:p>
        </p:txBody>
      </p:sp>
    </p:spTree>
    <p:extLst>
      <p:ext uri="{BB962C8B-B14F-4D97-AF65-F5344CB8AC3E}">
        <p14:creationId xmlns:p14="http://schemas.microsoft.com/office/powerpoint/2010/main" val="2674204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61" y="400205"/>
            <a:ext cx="8596668" cy="525081"/>
          </a:xfrm>
        </p:spPr>
        <p:txBody>
          <a:bodyPr>
            <a:normAutofit/>
          </a:bodyPr>
          <a:lstStyle/>
          <a:p>
            <a:pPr algn="ctr"/>
            <a:r>
              <a:rPr lang="en-US" sz="2400" dirty="0" smtClean="0">
                <a:latin typeface="Algerian" panose="04020705040A02060702" pitchFamily="82" charset="0"/>
              </a:rPr>
              <a:t>RESEARCH OBJECTIVE</a:t>
            </a:r>
            <a:endParaRPr lang="en-US" sz="2400" dirty="0">
              <a:latin typeface="Algerian" panose="04020705040A02060702" pitchFamily="82" charset="0"/>
            </a:endParaRPr>
          </a:p>
        </p:txBody>
      </p:sp>
      <p:sp>
        <p:nvSpPr>
          <p:cNvPr id="3" name="Content Placeholder 2"/>
          <p:cNvSpPr>
            <a:spLocks noGrp="1"/>
          </p:cNvSpPr>
          <p:nvPr>
            <p:ph idx="1"/>
          </p:nvPr>
        </p:nvSpPr>
        <p:spPr>
          <a:xfrm>
            <a:off x="465461" y="1003610"/>
            <a:ext cx="8143280" cy="5664318"/>
          </a:xfrm>
        </p:spPr>
        <p:txBody>
          <a:bodyPr/>
          <a:lstStyle/>
          <a:p>
            <a:pPr marL="0" indent="0">
              <a:buNone/>
            </a:pPr>
            <a:r>
              <a:rPr lang="en-US" dirty="0" smtClean="0">
                <a:latin typeface="Times New Roman" panose="02020603050405020304" pitchFamily="18" charset="0"/>
                <a:cs typeface="Times New Roman" panose="02020603050405020304" pitchFamily="18" charset="0"/>
              </a:rPr>
              <a:t>    </a:t>
            </a:r>
            <a:endParaRPr lang="en-US" dirty="0">
              <a:solidFill>
                <a:schemeClr val="accent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To study the importance of clinical documentation</a:t>
            </a:r>
          </a:p>
          <a:p>
            <a:pPr marL="0" indent="0">
              <a:buNone/>
            </a:pPr>
            <a:r>
              <a:rPr lang="en-US" dirty="0">
                <a:solidFill>
                  <a:schemeClr val="accent1"/>
                </a:solidFill>
                <a:latin typeface="Times New Roman" panose="02020603050405020304" pitchFamily="18" charset="0"/>
                <a:cs typeface="Times New Roman" panose="02020603050405020304" pitchFamily="18" charset="0"/>
              </a:rPr>
              <a:t> </a:t>
            </a:r>
          </a:p>
          <a:p>
            <a:pPr lvl="0">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To identify documentation improvement best practices</a:t>
            </a:r>
            <a:r>
              <a:rPr lang="en-US" dirty="0" smtClean="0">
                <a:solidFill>
                  <a:schemeClr val="accent1"/>
                </a:solidFill>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endParaRPr lang="en-US" dirty="0">
              <a:solidFill>
                <a:schemeClr val="accent1"/>
              </a:solidFill>
              <a:latin typeface="Times New Roman" panose="02020603050405020304" pitchFamily="18" charset="0"/>
              <a:cs typeface="Times New Roman" panose="02020603050405020304" pitchFamily="18" charset="0"/>
            </a:endParaRPr>
          </a:p>
          <a:p>
            <a:pPr lvl="0">
              <a:buClr>
                <a:srgbClr val="90C226"/>
              </a:buCl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To identify the frequency of CDI Query by CDI nurses due to inappropriate </a:t>
            </a:r>
            <a:r>
              <a:rPr lang="en-US" dirty="0" smtClean="0">
                <a:solidFill>
                  <a:schemeClr val="accent1"/>
                </a:solidFill>
                <a:latin typeface="Times New Roman" panose="02020603050405020304" pitchFamily="18" charset="0"/>
                <a:cs typeface="Times New Roman" panose="02020603050405020304" pitchFamily="18" charset="0"/>
              </a:rPr>
              <a:t>documentation</a:t>
            </a:r>
          </a:p>
          <a:p>
            <a:pPr lvl="0">
              <a:buClr>
                <a:srgbClr val="90C226"/>
              </a:buClr>
              <a:buFont typeface="Wingdings" panose="05000000000000000000" pitchFamily="2" charset="2"/>
              <a:buChar char="Ø"/>
            </a:pPr>
            <a:endParaRPr lang="en-US" dirty="0">
              <a:solidFill>
                <a:schemeClr val="accent1"/>
              </a:solidFill>
              <a:latin typeface="Times New Roman" panose="02020603050405020304" pitchFamily="18" charset="0"/>
              <a:cs typeface="Times New Roman" panose="02020603050405020304" pitchFamily="18" charset="0"/>
            </a:endParaRPr>
          </a:p>
          <a:p>
            <a:pPr lvl="0">
              <a:buClr>
                <a:srgbClr val="90C226"/>
              </a:buClr>
              <a:buFont typeface="Wingdings" panose="05000000000000000000" pitchFamily="2" charset="2"/>
              <a:buChar char="Ø"/>
            </a:pPr>
            <a:r>
              <a:rPr lang="en-US" dirty="0" smtClean="0">
                <a:solidFill>
                  <a:srgbClr val="90C226"/>
                </a:solidFill>
                <a:latin typeface="Times New Roman" panose="02020603050405020304" pitchFamily="18" charset="0"/>
                <a:cs typeface="Times New Roman" panose="02020603050405020304" pitchFamily="18" charset="0"/>
              </a:rPr>
              <a:t>To </a:t>
            </a:r>
            <a:r>
              <a:rPr lang="en-US" dirty="0">
                <a:solidFill>
                  <a:srgbClr val="90C226"/>
                </a:solidFill>
                <a:latin typeface="Times New Roman" panose="02020603050405020304" pitchFamily="18" charset="0"/>
                <a:cs typeface="Times New Roman" panose="02020603050405020304" pitchFamily="18" charset="0"/>
              </a:rPr>
              <a:t>identify Frequency of claim Denials due to inappropriate documentation</a:t>
            </a:r>
          </a:p>
          <a:p>
            <a:pPr marL="0" lvl="0" indent="0">
              <a:buClr>
                <a:srgbClr val="90C226"/>
              </a:buClr>
              <a:buNone/>
            </a:pPr>
            <a:r>
              <a:rPr lang="en-US" dirty="0">
                <a:solidFill>
                  <a:srgbClr val="90C226"/>
                </a:solidFill>
                <a:latin typeface="Times New Roman" panose="02020603050405020304" pitchFamily="18" charset="0"/>
                <a:cs typeface="Times New Roman" panose="02020603050405020304" pitchFamily="18" charset="0"/>
              </a:rPr>
              <a:t> </a:t>
            </a:r>
          </a:p>
          <a:p>
            <a:pPr lvl="0">
              <a:buClr>
                <a:srgbClr val="90C226"/>
              </a:buClr>
              <a:buFont typeface="Wingdings" panose="05000000000000000000" pitchFamily="2" charset="2"/>
              <a:buChar char="Ø"/>
            </a:pPr>
            <a:r>
              <a:rPr lang="en-US" dirty="0">
                <a:solidFill>
                  <a:srgbClr val="90C226"/>
                </a:solidFill>
                <a:latin typeface="Times New Roman" panose="02020603050405020304" pitchFamily="18" charset="0"/>
                <a:cs typeface="Times New Roman" panose="02020603050405020304" pitchFamily="18" charset="0"/>
              </a:rPr>
              <a:t>Impact of improper documentation on revenue generation</a:t>
            </a:r>
          </a:p>
          <a:p>
            <a:pPr marL="0" lvl="0" indent="0">
              <a:buClr>
                <a:srgbClr val="90C226"/>
              </a:buClr>
              <a:buNone/>
            </a:pPr>
            <a:r>
              <a:rPr lang="en-US" dirty="0">
                <a:solidFill>
                  <a:srgbClr val="90C226"/>
                </a:solidFill>
                <a:latin typeface="Times New Roman" panose="02020603050405020304" pitchFamily="18" charset="0"/>
                <a:cs typeface="Times New Roman" panose="02020603050405020304" pitchFamily="18" charset="0"/>
              </a:rPr>
              <a:t> </a:t>
            </a:r>
          </a:p>
          <a:p>
            <a:pPr lvl="0">
              <a:buClr>
                <a:srgbClr val="90C226"/>
              </a:buClr>
              <a:buFont typeface="Wingdings" panose="05000000000000000000" pitchFamily="2" charset="2"/>
              <a:buChar char="Ø"/>
            </a:pPr>
            <a:r>
              <a:rPr lang="en-US" dirty="0">
                <a:solidFill>
                  <a:srgbClr val="90C226"/>
                </a:solidFill>
                <a:latin typeface="Times New Roman" panose="02020603050405020304" pitchFamily="18" charset="0"/>
                <a:cs typeface="Times New Roman" panose="02020603050405020304" pitchFamily="18" charset="0"/>
              </a:rPr>
              <a:t>Impact of improper documentation on Quality of care &amp; prognosis of the patients.</a:t>
            </a: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solidFill>
                <a:schemeClr val="accent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492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677863" y="393700"/>
            <a:ext cx="8596312" cy="5648325"/>
          </a:xfrm>
        </p:spPr>
        <p:txBody>
          <a:bodyPr>
            <a:normAutofit fontScale="97500"/>
          </a:bodyPr>
          <a:lstStyle/>
          <a:p>
            <a:endParaRPr lang="en-US" dirty="0" smtClean="0"/>
          </a:p>
          <a:p>
            <a:endParaRPr lang="en-US" dirty="0"/>
          </a:p>
          <a:p>
            <a:endParaRPr lang="en-US" dirty="0"/>
          </a:p>
        </p:txBody>
      </p:sp>
      <p:sp>
        <p:nvSpPr>
          <p:cNvPr id="7" name="Rectangle 6"/>
          <p:cNvSpPr/>
          <p:nvPr/>
        </p:nvSpPr>
        <p:spPr>
          <a:xfrm>
            <a:off x="1041400" y="749300"/>
            <a:ext cx="8001000" cy="1803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smtClean="0"/>
              <a:t>IMPACT OF CLINICAL </a:t>
            </a:r>
          </a:p>
          <a:p>
            <a:pPr lvl="0" algn="ctr"/>
            <a:r>
              <a:rPr lang="en-US" sz="2800" dirty="0" smtClean="0"/>
              <a:t>DOCUMENTATION</a:t>
            </a:r>
            <a:endParaRPr lang="en-US" sz="2800" dirty="0"/>
          </a:p>
        </p:txBody>
      </p:sp>
      <p:pic>
        <p:nvPicPr>
          <p:cNvPr id="8" name="Picture 4" descr="C:\Documents and Settings\minerva.leal\Local Settings\Temporary Internet Files\Content.Word\j04394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364" y="896939"/>
            <a:ext cx="1897173"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028700" y="2552700"/>
            <a:ext cx="26924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smtClean="0"/>
          </a:p>
          <a:p>
            <a:pPr lvl="0" algn="ctr"/>
            <a:r>
              <a:rPr lang="en-US" dirty="0" smtClean="0"/>
              <a:t>PATIENT</a:t>
            </a:r>
          </a:p>
          <a:p>
            <a:pPr lvl="1"/>
            <a:endParaRPr lang="en-US" dirty="0" smtClean="0"/>
          </a:p>
          <a:p>
            <a:pPr marL="742950" lvl="1" indent="-285750">
              <a:buFont typeface="Arial" panose="020B0604020202020204" pitchFamily="34" charset="0"/>
              <a:buChar char="•"/>
            </a:pPr>
            <a:r>
              <a:rPr lang="en-US" dirty="0" smtClean="0"/>
              <a:t>Quality </a:t>
            </a:r>
            <a:r>
              <a:rPr lang="en-US" dirty="0"/>
              <a:t>of care provided</a:t>
            </a:r>
          </a:p>
          <a:p>
            <a:pPr marL="742950" lvl="1" indent="-285750">
              <a:buFont typeface="Arial" panose="020B0604020202020204" pitchFamily="34" charset="0"/>
              <a:buChar char="•"/>
            </a:pPr>
            <a:r>
              <a:rPr lang="en-US" dirty="0"/>
              <a:t>Continuity of care</a:t>
            </a:r>
          </a:p>
          <a:p>
            <a:pPr marL="742950" lvl="1" indent="-285750">
              <a:buFont typeface="Arial" panose="020B0604020202020204" pitchFamily="34" charset="0"/>
              <a:buChar char="•"/>
            </a:pPr>
            <a:r>
              <a:rPr lang="en-US" dirty="0"/>
              <a:t>Non-payment by Insurance for  illegible condition or treatment</a:t>
            </a:r>
          </a:p>
        </p:txBody>
      </p:sp>
      <p:sp>
        <p:nvSpPr>
          <p:cNvPr id="10" name="Rectangle 9"/>
          <p:cNvSpPr/>
          <p:nvPr/>
        </p:nvSpPr>
        <p:spPr>
          <a:xfrm>
            <a:off x="3721100" y="2552700"/>
            <a:ext cx="27305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smtClean="0"/>
          </a:p>
          <a:p>
            <a:pPr lvl="1"/>
            <a:endParaRPr lang="en-US" dirty="0"/>
          </a:p>
          <a:p>
            <a:pPr lvl="1"/>
            <a:endParaRPr lang="en-US" dirty="0" smtClean="0"/>
          </a:p>
          <a:p>
            <a:pPr lvl="1"/>
            <a:endParaRPr lang="en-US" dirty="0" smtClean="0"/>
          </a:p>
          <a:p>
            <a:pPr lvl="1"/>
            <a:r>
              <a:rPr lang="en-US" dirty="0" smtClean="0"/>
              <a:t>PHYSICIAN</a:t>
            </a:r>
          </a:p>
          <a:p>
            <a:pPr lvl="1"/>
            <a:endParaRPr lang="en-US" dirty="0"/>
          </a:p>
          <a:p>
            <a:pPr marL="742950" lvl="1" indent="-285750">
              <a:buFont typeface="Arial" panose="020B0604020202020204" pitchFamily="34" charset="0"/>
              <a:buChar char="•"/>
            </a:pPr>
            <a:r>
              <a:rPr lang="en-US" dirty="0" smtClean="0"/>
              <a:t>Demonstrates accountability</a:t>
            </a:r>
          </a:p>
          <a:p>
            <a:pPr marL="742950" lvl="1" indent="-285750">
              <a:buFont typeface="Arial" panose="020B0604020202020204" pitchFamily="34" charset="0"/>
              <a:buChar char="•"/>
            </a:pPr>
            <a:r>
              <a:rPr lang="en-US" dirty="0" smtClean="0"/>
              <a:t>Denied or Reduced payment</a:t>
            </a:r>
          </a:p>
          <a:p>
            <a:pPr marL="742950" lvl="1" indent="-285750">
              <a:buFont typeface="Arial" panose="020B0604020202020204" pitchFamily="34" charset="0"/>
              <a:buChar char="•"/>
            </a:pPr>
            <a:r>
              <a:rPr lang="en-US" dirty="0" smtClean="0"/>
              <a:t>Pay for performance</a:t>
            </a:r>
            <a:endParaRPr lang="en-US" dirty="0"/>
          </a:p>
          <a:p>
            <a:pPr lvl="1"/>
            <a:endParaRPr lang="en-US" dirty="0" smtClean="0"/>
          </a:p>
          <a:p>
            <a:pPr lvl="1"/>
            <a:endParaRPr lang="en-US" dirty="0"/>
          </a:p>
          <a:p>
            <a:pPr lvl="1"/>
            <a:endParaRPr lang="en-US" dirty="0" smtClean="0"/>
          </a:p>
          <a:p>
            <a:pPr lvl="1"/>
            <a:endParaRPr lang="en-US" dirty="0"/>
          </a:p>
          <a:p>
            <a:pPr lvl="1"/>
            <a:endParaRPr lang="en-US" dirty="0"/>
          </a:p>
        </p:txBody>
      </p:sp>
      <p:sp>
        <p:nvSpPr>
          <p:cNvPr id="11" name="Rectangle 10"/>
          <p:cNvSpPr/>
          <p:nvPr/>
        </p:nvSpPr>
        <p:spPr>
          <a:xfrm>
            <a:off x="6451600" y="2552700"/>
            <a:ext cx="26035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p>
          <a:p>
            <a:pPr lvl="1"/>
            <a:r>
              <a:rPr lang="en-US" dirty="0" smtClean="0"/>
              <a:t>FACILITY</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Coding </a:t>
            </a:r>
            <a:r>
              <a:rPr lang="en-US" dirty="0"/>
              <a:t>and Billing</a:t>
            </a:r>
          </a:p>
          <a:p>
            <a:pPr marL="742950" lvl="1" indent="-285750">
              <a:buFont typeface="Arial" panose="020B0604020202020204" pitchFamily="34" charset="0"/>
              <a:buChar char="•"/>
            </a:pPr>
            <a:r>
              <a:rPr lang="en-US" dirty="0"/>
              <a:t>Supporting documentation for treatment and services rendered</a:t>
            </a:r>
          </a:p>
          <a:p>
            <a:pPr marL="742950" lvl="1" indent="-285750">
              <a:buFont typeface="Arial" panose="020B0604020202020204" pitchFamily="34" charset="0"/>
              <a:buChar char="•"/>
            </a:pPr>
            <a:r>
              <a:rPr lang="en-US" dirty="0"/>
              <a:t>Appropriate reimbursement </a:t>
            </a:r>
          </a:p>
        </p:txBody>
      </p:sp>
    </p:spTree>
    <p:extLst>
      <p:ext uri="{BB962C8B-B14F-4D97-AF65-F5344CB8AC3E}">
        <p14:creationId xmlns:p14="http://schemas.microsoft.com/office/powerpoint/2010/main" val="3069311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678" y="214263"/>
            <a:ext cx="8596668" cy="460652"/>
          </a:xfrm>
        </p:spPr>
        <p:txBody>
          <a:bodyPr>
            <a:normAutofit/>
          </a:bodyPr>
          <a:lstStyle/>
          <a:p>
            <a:pPr algn="ctr"/>
            <a:r>
              <a:rPr lang="en-US" sz="2400" dirty="0" smtClean="0">
                <a:latin typeface="Algerian" panose="04020705040A02060702" pitchFamily="82" charset="0"/>
              </a:rPr>
              <a:t>RESEARCH METHODOLOGY</a:t>
            </a:r>
            <a:endParaRPr lang="en-US" sz="2400" dirty="0">
              <a:latin typeface="Algerian" panose="04020705040A02060702" pitchFamily="82" charset="0"/>
            </a:endParaRPr>
          </a:p>
        </p:txBody>
      </p:sp>
      <p:sp>
        <p:nvSpPr>
          <p:cNvPr id="3" name="Content Placeholder 2"/>
          <p:cNvSpPr>
            <a:spLocks noGrp="1"/>
          </p:cNvSpPr>
          <p:nvPr>
            <p:ph idx="1"/>
          </p:nvPr>
        </p:nvSpPr>
        <p:spPr>
          <a:xfrm>
            <a:off x="494136" y="1019008"/>
            <a:ext cx="7362695" cy="5545077"/>
          </a:xfrm>
        </p:spPr>
        <p:txBody>
          <a:bodyPr>
            <a:normAutofit/>
          </a:bodyPr>
          <a:lstStyle/>
          <a:p>
            <a:pPr>
              <a:buFont typeface="Wingdings" panose="05000000000000000000" pitchFamily="2" charset="2"/>
              <a:buChar char="Ø"/>
            </a:pPr>
            <a:r>
              <a:rPr lang="en-US" b="1" dirty="0" smtClean="0">
                <a:solidFill>
                  <a:schemeClr val="accent1"/>
                </a:solidFill>
                <a:latin typeface="Times New Roman" panose="02020603050405020304" pitchFamily="18" charset="0"/>
                <a:cs typeface="Times New Roman" panose="02020603050405020304" pitchFamily="18" charset="0"/>
              </a:rPr>
              <a:t>The </a:t>
            </a:r>
            <a:r>
              <a:rPr lang="en-US" b="1" dirty="0">
                <a:solidFill>
                  <a:schemeClr val="accent1"/>
                </a:solidFill>
                <a:latin typeface="Times New Roman" panose="02020603050405020304" pitchFamily="18" charset="0"/>
                <a:cs typeface="Times New Roman" panose="02020603050405020304" pitchFamily="18" charset="0"/>
              </a:rPr>
              <a:t>Research Design: </a:t>
            </a:r>
            <a:r>
              <a:rPr lang="en-US" dirty="0">
                <a:solidFill>
                  <a:schemeClr val="accent1"/>
                </a:solidFill>
                <a:latin typeface="Times New Roman" panose="02020603050405020304" pitchFamily="18" charset="0"/>
                <a:cs typeface="Times New Roman" panose="02020603050405020304" pitchFamily="18" charset="0"/>
              </a:rPr>
              <a:t> Retrospective study</a:t>
            </a:r>
          </a:p>
          <a:p>
            <a:pPr marL="0" indent="0">
              <a:buNone/>
            </a:pPr>
            <a:r>
              <a:rPr lang="en-US" b="1" dirty="0">
                <a:solidFill>
                  <a:schemeClr val="accent1"/>
                </a:solidFill>
                <a:latin typeface="Times New Roman" panose="02020603050405020304" pitchFamily="18" charset="0"/>
                <a:cs typeface="Times New Roman" panose="02020603050405020304" pitchFamily="18" charset="0"/>
              </a:rPr>
              <a:t> </a:t>
            </a: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smtClean="0">
                <a:solidFill>
                  <a:schemeClr val="accent1"/>
                </a:solidFill>
                <a:latin typeface="Times New Roman" panose="02020603050405020304" pitchFamily="18" charset="0"/>
                <a:cs typeface="Times New Roman" panose="02020603050405020304" pitchFamily="18" charset="0"/>
              </a:rPr>
              <a:t>Sampling </a:t>
            </a:r>
            <a:r>
              <a:rPr lang="en-US" b="1" dirty="0">
                <a:solidFill>
                  <a:schemeClr val="accent1"/>
                </a:solidFill>
                <a:latin typeface="Times New Roman" panose="02020603050405020304" pitchFamily="18" charset="0"/>
                <a:cs typeface="Times New Roman" panose="02020603050405020304" pitchFamily="18" charset="0"/>
              </a:rPr>
              <a:t>Technique:</a:t>
            </a:r>
            <a:r>
              <a:rPr lang="en-US" dirty="0">
                <a:solidFill>
                  <a:schemeClr val="accent1"/>
                </a:solidFill>
                <a:latin typeface="Times New Roman" panose="02020603050405020304" pitchFamily="18" charset="0"/>
                <a:cs typeface="Times New Roman" panose="02020603050405020304" pitchFamily="18" charset="0"/>
              </a:rPr>
              <a:t> Convenient sampling</a:t>
            </a:r>
          </a:p>
          <a:p>
            <a:pPr marL="0" indent="0">
              <a:buNone/>
            </a:pPr>
            <a:r>
              <a:rPr lang="en-IN" dirty="0">
                <a:solidFill>
                  <a:schemeClr val="accent1"/>
                </a:solidFill>
                <a:latin typeface="Times New Roman" panose="02020603050405020304" pitchFamily="18" charset="0"/>
                <a:cs typeface="Times New Roman" panose="02020603050405020304" pitchFamily="18" charset="0"/>
              </a:rPr>
              <a:t> </a:t>
            </a: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a:solidFill>
                  <a:schemeClr val="accent1"/>
                </a:solidFill>
                <a:latin typeface="Times New Roman" panose="02020603050405020304" pitchFamily="18" charset="0"/>
                <a:cs typeface="Times New Roman" panose="02020603050405020304" pitchFamily="18" charset="0"/>
              </a:rPr>
              <a:t> </a:t>
            </a:r>
            <a:r>
              <a:rPr lang="en-US" b="1" dirty="0" smtClean="0">
                <a:solidFill>
                  <a:schemeClr val="accent1"/>
                </a:solidFill>
                <a:latin typeface="Times New Roman" panose="02020603050405020304" pitchFamily="18" charset="0"/>
                <a:cs typeface="Times New Roman" panose="02020603050405020304" pitchFamily="18" charset="0"/>
              </a:rPr>
              <a:t>Sample </a:t>
            </a:r>
            <a:r>
              <a:rPr lang="en-US" b="1" dirty="0">
                <a:solidFill>
                  <a:schemeClr val="accent1"/>
                </a:solidFill>
                <a:latin typeface="Times New Roman" panose="02020603050405020304" pitchFamily="18" charset="0"/>
                <a:cs typeface="Times New Roman" panose="02020603050405020304" pitchFamily="18" charset="0"/>
              </a:rPr>
              <a:t>Size: </a:t>
            </a:r>
            <a:r>
              <a:rPr lang="en-US" dirty="0">
                <a:solidFill>
                  <a:schemeClr val="accent1"/>
                </a:solidFill>
                <a:latin typeface="Times New Roman" panose="02020603050405020304" pitchFamily="18" charset="0"/>
                <a:cs typeface="Times New Roman" panose="02020603050405020304" pitchFamily="18" charset="0"/>
              </a:rPr>
              <a:t>100 </a:t>
            </a:r>
            <a:r>
              <a:rPr lang="en-US" dirty="0" smtClean="0">
                <a:solidFill>
                  <a:schemeClr val="accent1"/>
                </a:solidFill>
                <a:latin typeface="Times New Roman" panose="02020603050405020304" pitchFamily="18" charset="0"/>
                <a:cs typeface="Times New Roman" panose="02020603050405020304" pitchFamily="18" charset="0"/>
              </a:rPr>
              <a:t>Accounts</a:t>
            </a:r>
            <a:endParaRPr lang="en-IN"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IN" b="1"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b="1" dirty="0" smtClean="0">
                <a:solidFill>
                  <a:schemeClr val="accent1"/>
                </a:solidFill>
                <a:latin typeface="Times New Roman" panose="02020603050405020304" pitchFamily="18" charset="0"/>
                <a:cs typeface="Times New Roman" panose="02020603050405020304" pitchFamily="18" charset="0"/>
              </a:rPr>
              <a:t>Study </a:t>
            </a:r>
            <a:r>
              <a:rPr lang="en-IN" b="1" dirty="0">
                <a:solidFill>
                  <a:schemeClr val="accent1"/>
                </a:solidFill>
                <a:latin typeface="Times New Roman" panose="02020603050405020304" pitchFamily="18" charset="0"/>
                <a:cs typeface="Times New Roman" panose="02020603050405020304" pitchFamily="18" charset="0"/>
              </a:rPr>
              <a:t>Time: </a:t>
            </a:r>
            <a:r>
              <a:rPr lang="en-IN" dirty="0">
                <a:solidFill>
                  <a:schemeClr val="accent1"/>
                </a:solidFill>
                <a:latin typeface="Times New Roman" panose="02020603050405020304" pitchFamily="18" charset="0"/>
                <a:cs typeface="Times New Roman" panose="02020603050405020304" pitchFamily="18" charset="0"/>
              </a:rPr>
              <a:t>2 </a:t>
            </a:r>
            <a:r>
              <a:rPr lang="en-IN" dirty="0" smtClean="0">
                <a:solidFill>
                  <a:schemeClr val="accent1"/>
                </a:solidFill>
                <a:latin typeface="Times New Roman" panose="02020603050405020304" pitchFamily="18" charset="0"/>
                <a:cs typeface="Times New Roman" panose="02020603050405020304" pitchFamily="18" charset="0"/>
              </a:rPr>
              <a:t>months</a:t>
            </a:r>
            <a:r>
              <a:rPr lang="en-IN" dirty="0">
                <a:solidFill>
                  <a:schemeClr val="accent1"/>
                </a:solidFill>
                <a:latin typeface="Times New Roman" panose="02020603050405020304" pitchFamily="18" charset="0"/>
                <a:cs typeface="Times New Roman" panose="02020603050405020304" pitchFamily="18" charset="0"/>
              </a:rPr>
              <a:t> </a:t>
            </a:r>
            <a:endParaRPr lang="en-US" dirty="0">
              <a:solidFill>
                <a:schemeClr val="accent1"/>
              </a:solidFill>
              <a:latin typeface="Times New Roman" panose="02020603050405020304" pitchFamily="18" charset="0"/>
              <a:cs typeface="Times New Roman" panose="02020603050405020304" pitchFamily="18" charset="0"/>
            </a:endParaRPr>
          </a:p>
          <a:p>
            <a:pPr marL="0" indent="0">
              <a:buNone/>
            </a:pPr>
            <a:r>
              <a:rPr lang="en-IN" b="1" dirty="0">
                <a:solidFill>
                  <a:schemeClr val="accent1"/>
                </a:solidFill>
                <a:latin typeface="Times New Roman" panose="02020603050405020304" pitchFamily="18" charset="0"/>
                <a:cs typeface="Times New Roman" panose="02020603050405020304" pitchFamily="18" charset="0"/>
              </a:rPr>
              <a:t> </a:t>
            </a:r>
            <a:endParaRPr lang="en-IN" b="1"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b="1" dirty="0" smtClean="0">
                <a:solidFill>
                  <a:schemeClr val="accent1"/>
                </a:solidFill>
                <a:latin typeface="Times New Roman" panose="02020603050405020304" pitchFamily="18" charset="0"/>
                <a:cs typeface="Times New Roman" panose="02020603050405020304" pitchFamily="18" charset="0"/>
              </a:rPr>
              <a:t>Tools </a:t>
            </a:r>
            <a:r>
              <a:rPr lang="en-IN" b="1" dirty="0">
                <a:solidFill>
                  <a:schemeClr val="accent1"/>
                </a:solidFill>
                <a:latin typeface="Times New Roman" panose="02020603050405020304" pitchFamily="18" charset="0"/>
                <a:cs typeface="Times New Roman" panose="02020603050405020304" pitchFamily="18" charset="0"/>
              </a:rPr>
              <a:t>of Data Collection</a:t>
            </a:r>
            <a:r>
              <a:rPr lang="en-IN" b="1" dirty="0" smtClean="0">
                <a:solidFill>
                  <a:schemeClr val="accent1"/>
                </a:solidFill>
                <a:latin typeface="Times New Roman" panose="02020603050405020304" pitchFamily="18" charset="0"/>
                <a:cs typeface="Times New Roman" panose="02020603050405020304" pitchFamily="18" charset="0"/>
              </a:rPr>
              <a:t>:</a:t>
            </a:r>
            <a:r>
              <a:rPr lang="en-IN" dirty="0" smtClean="0">
                <a:solidFill>
                  <a:schemeClr val="accent1"/>
                </a:solidFill>
                <a:latin typeface="Times New Roman" panose="02020603050405020304" pitchFamily="18" charset="0"/>
                <a:cs typeface="Times New Roman" panose="02020603050405020304" pitchFamily="18" charset="0"/>
              </a:rPr>
              <a:t> </a:t>
            </a:r>
            <a:r>
              <a:rPr lang="en-IN" dirty="0">
                <a:solidFill>
                  <a:schemeClr val="accent1"/>
                </a:solidFill>
                <a:latin typeface="Times New Roman" panose="02020603050405020304" pitchFamily="18" charset="0"/>
                <a:cs typeface="Times New Roman" panose="02020603050405020304" pitchFamily="18" charset="0"/>
              </a:rPr>
              <a:t>Reports were on </a:t>
            </a:r>
            <a:r>
              <a:rPr lang="en-IN" dirty="0" smtClean="0">
                <a:solidFill>
                  <a:schemeClr val="accent1"/>
                </a:solidFill>
                <a:latin typeface="Times New Roman" panose="02020603050405020304" pitchFamily="18" charset="0"/>
                <a:cs typeface="Times New Roman" panose="02020603050405020304" pitchFamily="18" charset="0"/>
              </a:rPr>
              <a:t>100 </a:t>
            </a:r>
            <a:r>
              <a:rPr lang="en-IN" dirty="0">
                <a:solidFill>
                  <a:schemeClr val="accent1"/>
                </a:solidFill>
                <a:latin typeface="Times New Roman" panose="02020603050405020304" pitchFamily="18" charset="0"/>
                <a:cs typeface="Times New Roman" panose="02020603050405020304" pitchFamily="18" charset="0"/>
              </a:rPr>
              <a:t>with CDI </a:t>
            </a:r>
            <a:r>
              <a:rPr lang="en-IN" dirty="0" smtClean="0">
                <a:solidFill>
                  <a:schemeClr val="accent1"/>
                </a:solidFill>
                <a:latin typeface="Times New Roman" panose="02020603050405020304" pitchFamily="18" charset="0"/>
                <a:cs typeface="Times New Roman" panose="02020603050405020304" pitchFamily="18" charset="0"/>
              </a:rPr>
              <a:t>Query in </a:t>
            </a:r>
            <a:r>
              <a:rPr lang="en-IN" dirty="0">
                <a:solidFill>
                  <a:schemeClr val="accent1"/>
                </a:solidFill>
                <a:latin typeface="Times New Roman" panose="02020603050405020304" pitchFamily="18" charset="0"/>
                <a:cs typeface="Times New Roman" panose="02020603050405020304" pitchFamily="18" charset="0"/>
              </a:rPr>
              <a:t> </a:t>
            </a:r>
            <a:r>
              <a:rPr lang="en-IN" dirty="0" smtClean="0">
                <a:solidFill>
                  <a:schemeClr val="accent1"/>
                </a:solidFill>
                <a:latin typeface="Times New Roman" panose="02020603050405020304" pitchFamily="18" charset="0"/>
                <a:cs typeface="Times New Roman" panose="02020603050405020304" pitchFamily="18" charset="0"/>
              </a:rPr>
              <a:t>an U.S based Hospital</a:t>
            </a:r>
          </a:p>
          <a:p>
            <a:pPr>
              <a:buFont typeface="Wingdings" panose="05000000000000000000" pitchFamily="2" charset="2"/>
              <a:buChar char="Ø"/>
            </a:pPr>
            <a:endParaRPr lang="en-IN" b="1"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b="1" dirty="0" smtClean="0">
                <a:solidFill>
                  <a:schemeClr val="accent1"/>
                </a:solidFill>
                <a:latin typeface="Times New Roman" panose="02020603050405020304" pitchFamily="18" charset="0"/>
                <a:cs typeface="Times New Roman" panose="02020603050405020304" pitchFamily="18" charset="0"/>
              </a:rPr>
              <a:t>Technique : </a:t>
            </a:r>
            <a:r>
              <a:rPr lang="en-IN" dirty="0" smtClean="0">
                <a:solidFill>
                  <a:schemeClr val="accent1"/>
                </a:solidFill>
                <a:latin typeface="Times New Roman" panose="02020603050405020304" pitchFamily="18" charset="0"/>
                <a:cs typeface="Times New Roman" panose="02020603050405020304" pitchFamily="18" charset="0"/>
              </a:rPr>
              <a:t>Data is collected through desk research</a:t>
            </a:r>
          </a:p>
          <a:p>
            <a:pPr>
              <a:buFont typeface="Wingdings" panose="05000000000000000000" pitchFamily="2" charset="2"/>
              <a:buChar char="Ø"/>
            </a:pPr>
            <a:endParaRPr lang="en-IN" b="1"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b="1" dirty="0" smtClean="0">
                <a:solidFill>
                  <a:schemeClr val="accent1"/>
                </a:solidFill>
                <a:latin typeface="Times New Roman" panose="02020603050405020304" pitchFamily="18" charset="0"/>
                <a:cs typeface="Times New Roman" panose="02020603050405020304" pitchFamily="18" charset="0"/>
              </a:rPr>
              <a:t>Data type  : </a:t>
            </a:r>
            <a:r>
              <a:rPr lang="en-IN" dirty="0" smtClean="0">
                <a:solidFill>
                  <a:schemeClr val="accent1"/>
                </a:solidFill>
                <a:latin typeface="Times New Roman" panose="02020603050405020304" pitchFamily="18" charset="0"/>
                <a:cs typeface="Times New Roman" panose="02020603050405020304" pitchFamily="18" charset="0"/>
              </a:rPr>
              <a:t>Secondary data</a:t>
            </a:r>
          </a:p>
          <a:p>
            <a:pPr>
              <a:buFont typeface="Wingdings" panose="05000000000000000000" pitchFamily="2" charset="2"/>
              <a:buChar char="Ø"/>
            </a:pPr>
            <a:endParaRPr lang="en-IN"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818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895" y="437329"/>
            <a:ext cx="8596668" cy="609600"/>
          </a:xfrm>
        </p:spPr>
        <p:txBody>
          <a:bodyPr>
            <a:normAutofit/>
          </a:bodyPr>
          <a:lstStyle/>
          <a:p>
            <a:pPr algn="ctr"/>
            <a:r>
              <a:rPr lang="en-US" sz="2800" dirty="0" smtClean="0">
                <a:latin typeface="Algerian" panose="04020705040A02060702" pitchFamily="82" charset="0"/>
              </a:rPr>
              <a:t>CDI WORKFLOW</a:t>
            </a:r>
            <a:endParaRPr lang="en-US" sz="2800" dirty="0">
              <a:latin typeface="Algerian" panose="04020705040A02060702" pitchFamily="82" charset="0"/>
            </a:endParaRPr>
          </a:p>
        </p:txBody>
      </p:sp>
      <p:pic>
        <p:nvPicPr>
          <p:cNvPr id="4" name="Content Placeholder 3"/>
          <p:cNvPicPr>
            <a:picLocks noGrp="1" noChangeAspect="1"/>
          </p:cNvPicPr>
          <p:nvPr>
            <p:ph idx="1"/>
          </p:nvPr>
        </p:nvPicPr>
        <p:blipFill>
          <a:blip r:embed="rId2"/>
          <a:stretch>
            <a:fillRect/>
          </a:stretch>
        </p:blipFill>
        <p:spPr>
          <a:xfrm>
            <a:off x="3789505" y="1485900"/>
            <a:ext cx="2601021" cy="4835525"/>
          </a:xfrm>
          <a:prstGeom prst="rect">
            <a:avLst/>
          </a:prstGeom>
        </p:spPr>
      </p:pic>
      <p:cxnSp>
        <p:nvCxnSpPr>
          <p:cNvPr id="6" name="Straight Arrow Connector 5"/>
          <p:cNvCxnSpPr>
            <a:stCxn id="4" idx="2"/>
          </p:cNvCxnSpPr>
          <p:nvPr/>
        </p:nvCxnSpPr>
        <p:spPr>
          <a:xfrm flipH="1">
            <a:off x="5085708" y="6321425"/>
            <a:ext cx="4308" cy="438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085708" y="6321424"/>
            <a:ext cx="4308" cy="438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100236" y="6321423"/>
            <a:ext cx="4308" cy="438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082229" y="6321422"/>
            <a:ext cx="4308" cy="438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110456" y="6321422"/>
            <a:ext cx="4308" cy="438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451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191" y="422755"/>
            <a:ext cx="6515780" cy="611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40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07" y="154114"/>
            <a:ext cx="8596668" cy="513708"/>
          </a:xfrm>
        </p:spPr>
        <p:txBody>
          <a:bodyPr>
            <a:normAutofit/>
          </a:bodyPr>
          <a:lstStyle/>
          <a:p>
            <a:pPr algn="ctr"/>
            <a:r>
              <a:rPr lang="en-US" sz="2400" dirty="0" smtClean="0">
                <a:latin typeface="Algerian" panose="04020705040A02060702" pitchFamily="82" charset="0"/>
              </a:rPr>
              <a:t>Fish bone analysis</a:t>
            </a:r>
            <a:endParaRPr lang="en-US" sz="2400" dirty="0">
              <a:latin typeface="Algerian" panose="04020705040A02060702" pitchFamily="82" charset="0"/>
            </a:endParaRPr>
          </a:p>
        </p:txBody>
      </p:sp>
      <p:pic>
        <p:nvPicPr>
          <p:cNvPr id="5"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827" y="1034142"/>
            <a:ext cx="8436427" cy="5497285"/>
          </a:xfrm>
        </p:spPr>
      </p:pic>
    </p:spTree>
    <p:extLst>
      <p:ext uri="{BB962C8B-B14F-4D97-AF65-F5344CB8AC3E}">
        <p14:creationId xmlns:p14="http://schemas.microsoft.com/office/powerpoint/2010/main" val="1970913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867" y="404588"/>
            <a:ext cx="8596668" cy="431753"/>
          </a:xfrm>
        </p:spPr>
        <p:txBody>
          <a:bodyPr>
            <a:noAutofit/>
          </a:bodyPr>
          <a:lstStyle/>
          <a:p>
            <a:pPr algn="ctr"/>
            <a:r>
              <a:rPr lang="en-US" sz="2400" dirty="0" smtClean="0">
                <a:latin typeface="Algerian" panose="04020705040A02060702" pitchFamily="82" charset="0"/>
              </a:rPr>
              <a:t>PARAMETERS ANALYZED</a:t>
            </a:r>
            <a:endParaRPr lang="en-US" sz="2400" dirty="0">
              <a:latin typeface="Algerian" panose="04020705040A02060702" pitchFamily="82" charset="0"/>
            </a:endParaRPr>
          </a:p>
        </p:txBody>
      </p:sp>
      <p:sp>
        <p:nvSpPr>
          <p:cNvPr id="3" name="Content Placeholder 2"/>
          <p:cNvSpPr>
            <a:spLocks noGrp="1"/>
          </p:cNvSpPr>
          <p:nvPr>
            <p:ph idx="1"/>
          </p:nvPr>
        </p:nvSpPr>
        <p:spPr>
          <a:xfrm>
            <a:off x="461577" y="1191802"/>
            <a:ext cx="8363924" cy="5137079"/>
          </a:xfrm>
        </p:spPr>
        <p:txBody>
          <a:bodyPr/>
          <a:lstStyle/>
          <a:p>
            <a:pPr marL="0" indent="0">
              <a:buNone/>
            </a:pPr>
            <a:r>
              <a:rPr lang="en-US" dirty="0" smtClean="0">
                <a:solidFill>
                  <a:schemeClr val="accent1"/>
                </a:solidFill>
                <a:latin typeface="Times New Roman" panose="02020603050405020304" pitchFamily="18" charset="0"/>
                <a:cs typeface="Times New Roman" panose="02020603050405020304" pitchFamily="18" charset="0"/>
              </a:rPr>
              <a:t>   1)  CDI QUERY FREQUENCY</a:t>
            </a:r>
          </a:p>
          <a:p>
            <a:pPr marL="0" indent="0">
              <a:buNone/>
            </a:pPr>
            <a:r>
              <a:rPr lang="en-US" dirty="0" smtClean="0">
                <a:solidFill>
                  <a:schemeClr val="accent1"/>
                </a:solidFill>
                <a:latin typeface="Times New Roman" panose="02020603050405020304" pitchFamily="18" charset="0"/>
                <a:cs typeface="Times New Roman" panose="02020603050405020304" pitchFamily="18" charset="0"/>
              </a:rPr>
              <a:t> CDI </a:t>
            </a:r>
            <a:r>
              <a:rPr lang="en-US" dirty="0">
                <a:solidFill>
                  <a:schemeClr val="accent1"/>
                </a:solidFill>
                <a:latin typeface="Times New Roman" panose="02020603050405020304" pitchFamily="18" charset="0"/>
                <a:cs typeface="Times New Roman" panose="02020603050405020304" pitchFamily="18" charset="0"/>
              </a:rPr>
              <a:t>Query frequency in 3 months by CDI nurses to physician due to improper </a:t>
            </a:r>
            <a:r>
              <a:rPr lang="en-US" dirty="0" smtClean="0">
                <a:solidFill>
                  <a:schemeClr val="accent1"/>
                </a:solidFill>
                <a:latin typeface="Times New Roman" panose="02020603050405020304" pitchFamily="18" charset="0"/>
                <a:cs typeface="Times New Roman" panose="02020603050405020304" pitchFamily="18" charset="0"/>
              </a:rPr>
              <a:t>                       documentation </a:t>
            </a:r>
            <a:r>
              <a:rPr lang="en-US" dirty="0">
                <a:solidFill>
                  <a:schemeClr val="accent1"/>
                </a:solidFill>
                <a:latin typeface="Times New Roman" panose="02020603050405020304" pitchFamily="18" charset="0"/>
                <a:cs typeface="Times New Roman" panose="02020603050405020304" pitchFamily="18" charset="0"/>
              </a:rPr>
              <a:t>of patient records.</a:t>
            </a:r>
          </a:p>
          <a:p>
            <a:pPr>
              <a:buAutoNum type="arabicParenR"/>
            </a:pPr>
            <a:endParaRPr lang="en-US" dirty="0">
              <a:solidFill>
                <a:schemeClr val="accent1"/>
              </a:solidFill>
              <a:latin typeface="Times New Roman" panose="02020603050405020304" pitchFamily="18" charset="0"/>
              <a:cs typeface="Times New Roman" panose="02020603050405020304" pitchFamily="18" charset="0"/>
            </a:endParaRPr>
          </a:p>
          <a:p>
            <a:pPr>
              <a:buAutoNum type="arabicParenR"/>
            </a:pPr>
            <a:endParaRPr lang="en-US" dirty="0" smtClean="0">
              <a:solidFill>
                <a:schemeClr val="accent1"/>
              </a:solidFill>
              <a:latin typeface="Times New Roman" panose="02020603050405020304" pitchFamily="18" charset="0"/>
              <a:cs typeface="Times New Roman" panose="02020603050405020304" pitchFamily="18" charset="0"/>
            </a:endParaRPr>
          </a:p>
          <a:p>
            <a:pPr marL="0" indent="0">
              <a:buNone/>
            </a:pPr>
            <a:endParaRPr lang="en-US" dirty="0" smtClean="0">
              <a:solidFill>
                <a:schemeClr val="accent1"/>
              </a:solidFill>
              <a:latin typeface="Times New Roman" panose="02020603050405020304" pitchFamily="18" charset="0"/>
              <a:cs typeface="Times New Roman" panose="02020603050405020304" pitchFamily="18" charset="0"/>
            </a:endParaRPr>
          </a:p>
          <a:p>
            <a:pPr marL="0" indent="0">
              <a:buNone/>
            </a:pPr>
            <a:endParaRPr lang="en-US" dirty="0">
              <a:solidFill>
                <a:schemeClr val="accent1"/>
              </a:solidFill>
              <a:latin typeface="Times New Roman" panose="02020603050405020304" pitchFamily="18" charset="0"/>
              <a:cs typeface="Times New Roman" panose="02020603050405020304" pitchFamily="18" charset="0"/>
            </a:endParaRPr>
          </a:p>
          <a:p>
            <a:pPr marL="0" indent="0">
              <a:buNone/>
            </a:pPr>
            <a:endParaRPr lang="en-US" dirty="0" smtClean="0">
              <a:solidFill>
                <a:schemeClr val="accent1"/>
              </a:solidFill>
              <a:latin typeface="Times New Roman" panose="02020603050405020304" pitchFamily="18" charset="0"/>
              <a:cs typeface="Times New Roman" panose="02020603050405020304" pitchFamily="18" charset="0"/>
            </a:endParaRPr>
          </a:p>
          <a:p>
            <a:pPr marL="0" indent="0">
              <a:buNone/>
            </a:pPr>
            <a:endParaRPr lang="en-US" dirty="0">
              <a:solidFill>
                <a:schemeClr val="accent1"/>
              </a:solidFill>
              <a:latin typeface="Times New Roman" panose="02020603050405020304" pitchFamily="18" charset="0"/>
              <a:cs typeface="Times New Roman" panose="02020603050405020304" pitchFamily="18" charset="0"/>
            </a:endParaRPr>
          </a:p>
        </p:txBody>
      </p:sp>
      <p:graphicFrame>
        <p:nvGraphicFramePr>
          <p:cNvPr id="6" name="Chart 5"/>
          <p:cNvGraphicFramePr/>
          <p:nvPr>
            <p:extLst>
              <p:ext uri="{D42A27DB-BD31-4B8C-83A1-F6EECF244321}">
                <p14:modId xmlns:p14="http://schemas.microsoft.com/office/powerpoint/2010/main" val="3296341986"/>
              </p:ext>
            </p:extLst>
          </p:nvPr>
        </p:nvGraphicFramePr>
        <p:xfrm>
          <a:off x="902970" y="2788921"/>
          <a:ext cx="5524500" cy="3170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8593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30" y="426169"/>
            <a:ext cx="8596668" cy="529328"/>
          </a:xfrm>
        </p:spPr>
        <p:txBody>
          <a:bodyPr>
            <a:normAutofit/>
          </a:bodyPr>
          <a:lstStyle/>
          <a:p>
            <a:pPr algn="ctr"/>
            <a:r>
              <a:rPr lang="en-US" sz="2400" dirty="0" smtClean="0">
                <a:latin typeface="Algerian" panose="04020705040A02060702" pitchFamily="82" charset="0"/>
              </a:rPr>
              <a:t>PARAMETERS ANALYZED</a:t>
            </a:r>
            <a:endParaRPr lang="en-US" sz="2400" dirty="0">
              <a:latin typeface="Algerian" panose="04020705040A02060702" pitchFamily="82" charset="0"/>
            </a:endParaRPr>
          </a:p>
        </p:txBody>
      </p:sp>
      <p:sp>
        <p:nvSpPr>
          <p:cNvPr id="3" name="Content Placeholder 2"/>
          <p:cNvSpPr>
            <a:spLocks noGrp="1"/>
          </p:cNvSpPr>
          <p:nvPr>
            <p:ph idx="1"/>
          </p:nvPr>
        </p:nvSpPr>
        <p:spPr>
          <a:xfrm>
            <a:off x="718430" y="1438383"/>
            <a:ext cx="7696106" cy="4706662"/>
          </a:xfrm>
        </p:spPr>
        <p:txBody>
          <a:bodyPr/>
          <a:lstStyle/>
          <a:p>
            <a:pPr marL="0" indent="0">
              <a:buNone/>
            </a:pPr>
            <a:r>
              <a:rPr lang="en-US" dirty="0" smtClean="0">
                <a:solidFill>
                  <a:schemeClr val="accent1"/>
                </a:solidFill>
                <a:latin typeface="Times New Roman" panose="02020603050405020304" pitchFamily="18" charset="0"/>
                <a:cs typeface="Times New Roman" panose="02020603050405020304" pitchFamily="18" charset="0"/>
              </a:rPr>
              <a:t>CLAIM DENIAL FREQUENCY</a:t>
            </a:r>
          </a:p>
          <a:p>
            <a:pPr marL="0" indent="0">
              <a:buNone/>
            </a:pPr>
            <a:r>
              <a:rPr lang="en-IN" b="1" dirty="0">
                <a:solidFill>
                  <a:schemeClr val="accent1"/>
                </a:solidFill>
                <a:latin typeface="Times New Roman" panose="02020603050405020304" pitchFamily="18" charset="0"/>
                <a:cs typeface="Times New Roman" panose="02020603050405020304" pitchFamily="18" charset="0"/>
              </a:rPr>
              <a:t>Claim denial frequency in the hospital after the bill sent to Guarantors.</a:t>
            </a:r>
            <a:endParaRPr lang="en-US" dirty="0">
              <a:solidFill>
                <a:schemeClr val="accent1"/>
              </a:solidFill>
              <a:latin typeface="Times New Roman" panose="02020603050405020304" pitchFamily="18" charset="0"/>
              <a:cs typeface="Times New Roman" panose="02020603050405020304" pitchFamily="18" charset="0"/>
            </a:endParaRPr>
          </a:p>
          <a:p>
            <a:pPr marL="0" indent="0">
              <a:buNone/>
            </a:pPr>
            <a:endParaRPr lang="en-US" dirty="0" smtClean="0">
              <a:solidFill>
                <a:schemeClr val="accent1"/>
              </a:solidFill>
              <a:latin typeface="Times New Roman" panose="02020603050405020304" pitchFamily="18" charset="0"/>
              <a:cs typeface="Times New Roman" panose="02020603050405020304" pitchFamily="18" charset="0"/>
            </a:endParaRPr>
          </a:p>
          <a:p>
            <a:pPr marL="0" indent="0">
              <a:buNone/>
            </a:pPr>
            <a:endParaRPr lang="en-US" dirty="0">
              <a:solidFill>
                <a:schemeClr val="accent1"/>
              </a:solidFill>
              <a:latin typeface="Times New Roman"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p14="http://schemas.microsoft.com/office/powerpoint/2010/main" val="1809284334"/>
              </p:ext>
            </p:extLst>
          </p:nvPr>
        </p:nvGraphicFramePr>
        <p:xfrm>
          <a:off x="820615" y="2551528"/>
          <a:ext cx="6076071" cy="3699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7524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7811"/>
            <a:ext cx="8596668" cy="490111"/>
          </a:xfrm>
        </p:spPr>
        <p:txBody>
          <a:bodyPr>
            <a:normAutofit/>
          </a:bodyPr>
          <a:lstStyle/>
          <a:p>
            <a:pPr algn="ctr"/>
            <a:r>
              <a:rPr lang="en-US" sz="2400" dirty="0" smtClean="0">
                <a:latin typeface="Algerian" panose="04020705040A02060702" pitchFamily="82" charset="0"/>
                <a:cs typeface="Times New Roman" panose="02020603050405020304" pitchFamily="18" charset="0"/>
              </a:rPr>
              <a:t>Revenue generation</a:t>
            </a:r>
            <a:endParaRPr lang="en-US" sz="2400" dirty="0">
              <a:latin typeface="Algerian" panose="04020705040A02060702" pitchFamily="82"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78060244"/>
              </p:ext>
            </p:extLst>
          </p:nvPr>
        </p:nvGraphicFramePr>
        <p:xfrm>
          <a:off x="963084" y="1086422"/>
          <a:ext cx="7122160" cy="1822133"/>
        </p:xfrm>
        <a:graphic>
          <a:graphicData uri="http://schemas.openxmlformats.org/drawingml/2006/table">
            <a:tbl>
              <a:tblPr firstRow="1" firstCol="1" bandRow="1"/>
              <a:tblGrid>
                <a:gridCol w="3178810"/>
                <a:gridCol w="2057400"/>
                <a:gridCol w="1885950"/>
              </a:tblGrid>
              <a:tr h="0">
                <a:tc>
                  <a:txBody>
                    <a:bodyPr/>
                    <a:lstStyle/>
                    <a:p>
                      <a:pPr marL="0" marR="0" algn="l">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INCOMPLETE DOCMENTATION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BETTER DOCUMENTION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COMPLETE DOCUMENTATION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1182370">
                <a:tc>
                  <a:txBody>
                    <a:bodyPr/>
                    <a:lstStyle/>
                    <a:p>
                      <a:pPr marL="342900" marR="0" lvl="0" indent="-342900" algn="l">
                        <a:lnSpc>
                          <a:spcPct val="107000"/>
                        </a:lnSpc>
                        <a:spcBef>
                          <a:spcPts val="0"/>
                        </a:spcBef>
                        <a:spcAft>
                          <a:spcPts val="80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70- year old cancer admitted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hemi-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colectomy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No comorbid conditions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80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70 year old with colon cancer admitted for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hemi-colectomy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Pneumonia, Post admission, organism unspecified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80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70 year old with colon cancer admitted for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hemicolectomy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Pneumonia post admission due to streptococcus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130">
                <a:tc>
                  <a:txBody>
                    <a:bodyPr/>
                    <a:lstStyle/>
                    <a:p>
                      <a:pPr marL="0" marR="0" algn="l">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POTENTIAL FUNDING IMPLICATION- $11,000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POTENTIAL FUNDING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IMPLICATION- $19,000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POTENTIAL FUNDING IMPLICATION- $29,000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Chart 4"/>
          <p:cNvGraphicFramePr/>
          <p:nvPr>
            <p:extLst>
              <p:ext uri="{D42A27DB-BD31-4B8C-83A1-F6EECF244321}">
                <p14:modId xmlns:p14="http://schemas.microsoft.com/office/powerpoint/2010/main" val="3711307126"/>
              </p:ext>
            </p:extLst>
          </p:nvPr>
        </p:nvGraphicFramePr>
        <p:xfrm>
          <a:off x="1020234" y="3195263"/>
          <a:ext cx="6592146" cy="3474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9336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48" y="260279"/>
            <a:ext cx="8596668" cy="407542"/>
          </a:xfrm>
        </p:spPr>
        <p:txBody>
          <a:bodyPr>
            <a:noAutofit/>
          </a:bodyPr>
          <a:lstStyle/>
          <a:p>
            <a:pPr algn="ctr"/>
            <a:r>
              <a:rPr lang="en-US" sz="2400" dirty="0" smtClean="0">
                <a:latin typeface="Algerian" panose="04020705040A02060702" pitchFamily="82" charset="0"/>
              </a:rPr>
              <a:t>Table of contents</a:t>
            </a:r>
            <a:endParaRPr lang="en-US" sz="2400" dirty="0">
              <a:latin typeface="Algerian" panose="04020705040A02060702" pitchFamily="82" charset="0"/>
            </a:endParaRPr>
          </a:p>
        </p:txBody>
      </p:sp>
      <p:sp>
        <p:nvSpPr>
          <p:cNvPr id="3" name="Content Placeholder 2"/>
          <p:cNvSpPr>
            <a:spLocks noGrp="1"/>
          </p:cNvSpPr>
          <p:nvPr>
            <p:ph idx="1"/>
          </p:nvPr>
        </p:nvSpPr>
        <p:spPr>
          <a:xfrm>
            <a:off x="896448" y="1119883"/>
            <a:ext cx="7809119" cy="5537772"/>
          </a:xfrm>
        </p:spPr>
        <p:txBody>
          <a:bodyPr>
            <a:noAutofit/>
          </a:bodyPr>
          <a:lstStyle/>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Introduction</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Importance of CDI</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Background</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CDI Professional</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Rationale of the study</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Research Objective</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Research Methodology</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CDI Workflow</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Fish bone Analysis</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Parameters Analyzed</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Result &amp; Discussion</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Challenges</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Recommendation</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Summary</a:t>
            </a:r>
          </a:p>
          <a:p>
            <a:pPr>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368671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16" y="420029"/>
            <a:ext cx="8596668" cy="613025"/>
          </a:xfrm>
        </p:spPr>
        <p:txBody>
          <a:bodyPr>
            <a:normAutofit/>
          </a:bodyPr>
          <a:lstStyle/>
          <a:p>
            <a:pPr algn="ctr"/>
            <a:r>
              <a:rPr lang="en-US" sz="2400" dirty="0" smtClean="0">
                <a:latin typeface="Algerian" panose="04020705040A02060702" pitchFamily="82" charset="0"/>
              </a:rPr>
              <a:t>Result and discussion</a:t>
            </a:r>
            <a:endParaRPr lang="en-US" sz="2400" dirty="0">
              <a:latin typeface="Algerian" panose="04020705040A02060702" pitchFamily="82" charset="0"/>
            </a:endParaRPr>
          </a:p>
        </p:txBody>
      </p:sp>
      <p:sp>
        <p:nvSpPr>
          <p:cNvPr id="3" name="Content Placeholder 2"/>
          <p:cNvSpPr>
            <a:spLocks noGrp="1"/>
          </p:cNvSpPr>
          <p:nvPr>
            <p:ph idx="1"/>
          </p:nvPr>
        </p:nvSpPr>
        <p:spPr>
          <a:xfrm>
            <a:off x="441029" y="1469205"/>
            <a:ext cx="8596668" cy="4818737"/>
          </a:xfrm>
        </p:spPr>
        <p:txBody>
          <a:bodyPr/>
          <a:lstStyle/>
          <a:p>
            <a:pP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Analysis was done on </a:t>
            </a:r>
            <a:r>
              <a:rPr lang="en-US" dirty="0" smtClean="0">
                <a:solidFill>
                  <a:schemeClr val="accent1"/>
                </a:solidFill>
                <a:latin typeface="Times New Roman" panose="02020603050405020304" pitchFamily="18" charset="0"/>
                <a:cs typeface="Times New Roman" panose="02020603050405020304" pitchFamily="18" charset="0"/>
              </a:rPr>
              <a:t>100 accounts </a:t>
            </a:r>
            <a:r>
              <a:rPr lang="en-US" dirty="0">
                <a:solidFill>
                  <a:schemeClr val="accent1"/>
                </a:solidFill>
                <a:latin typeface="Times New Roman" panose="02020603050405020304" pitchFamily="18" charset="0"/>
                <a:cs typeface="Times New Roman" panose="02020603050405020304" pitchFamily="18" charset="0"/>
              </a:rPr>
              <a:t>which determine the importance of clinical </a:t>
            </a:r>
            <a:r>
              <a:rPr lang="en-US" dirty="0" smtClean="0">
                <a:solidFill>
                  <a:schemeClr val="accent1"/>
                </a:solidFill>
                <a:latin typeface="Times New Roman" panose="02020603050405020304" pitchFamily="18" charset="0"/>
                <a:cs typeface="Times New Roman" panose="02020603050405020304" pitchFamily="18" charset="0"/>
              </a:rPr>
              <a:t>documentation </a:t>
            </a:r>
            <a:r>
              <a:rPr lang="en-US" dirty="0">
                <a:solidFill>
                  <a:schemeClr val="accent1"/>
                </a:solidFill>
                <a:latin typeface="Times New Roman" panose="02020603050405020304" pitchFamily="18" charset="0"/>
                <a:cs typeface="Times New Roman" panose="02020603050405020304" pitchFamily="18" charset="0"/>
              </a:rPr>
              <a:t>improvement. As lack of proper documentation in patient accounts leads to </a:t>
            </a:r>
            <a:r>
              <a:rPr lang="en-US" dirty="0" smtClean="0">
                <a:solidFill>
                  <a:schemeClr val="accent1"/>
                </a:solidFill>
                <a:latin typeface="Times New Roman" panose="02020603050405020304" pitchFamily="18" charset="0"/>
                <a:cs typeface="Times New Roman" panose="02020603050405020304" pitchFamily="18" charset="0"/>
              </a:rPr>
              <a:t>more </a:t>
            </a:r>
            <a:r>
              <a:rPr lang="en-US" dirty="0">
                <a:solidFill>
                  <a:schemeClr val="accent1"/>
                </a:solidFill>
                <a:latin typeface="Times New Roman" panose="02020603050405020304" pitchFamily="18" charset="0"/>
                <a:cs typeface="Times New Roman" panose="02020603050405020304" pitchFamily="18" charset="0"/>
              </a:rPr>
              <a:t>of CDI Queries from CDI nurses to physicians, </a:t>
            </a:r>
            <a:r>
              <a:rPr lang="en-US" dirty="0" smtClean="0">
                <a:solidFill>
                  <a:schemeClr val="accent1"/>
                </a:solidFill>
                <a:latin typeface="Times New Roman" panose="02020603050405020304" pitchFamily="18" charset="0"/>
                <a:cs typeface="Times New Roman" panose="02020603050405020304" pitchFamily="18" charset="0"/>
              </a:rPr>
              <a:t>affects the prognosis </a:t>
            </a:r>
            <a:r>
              <a:rPr lang="en-US" dirty="0">
                <a:solidFill>
                  <a:schemeClr val="accent1"/>
                </a:solidFill>
                <a:latin typeface="Times New Roman" panose="02020603050405020304" pitchFamily="18" charset="0"/>
                <a:cs typeface="Times New Roman" panose="02020603050405020304" pitchFamily="18" charset="0"/>
              </a:rPr>
              <a:t>of the patient, </a:t>
            </a:r>
            <a:r>
              <a:rPr lang="en-US" dirty="0" smtClean="0">
                <a:solidFill>
                  <a:schemeClr val="accent1"/>
                </a:solidFill>
                <a:latin typeface="Times New Roman" panose="02020603050405020304" pitchFamily="18" charset="0"/>
                <a:cs typeface="Times New Roman" panose="02020603050405020304" pitchFamily="18" charset="0"/>
              </a:rPr>
              <a:t>more </a:t>
            </a:r>
            <a:r>
              <a:rPr lang="en-US" dirty="0">
                <a:solidFill>
                  <a:schemeClr val="accent1"/>
                </a:solidFill>
                <a:latin typeface="Times New Roman" panose="02020603050405020304" pitchFamily="18" charset="0"/>
                <a:cs typeface="Times New Roman" panose="02020603050405020304" pitchFamily="18" charset="0"/>
              </a:rPr>
              <a:t>of claim denials from the guarantors &amp; therefore affecting the revenue generation of the hospital.</a:t>
            </a: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CDI </a:t>
            </a:r>
            <a:r>
              <a:rPr lang="en-US" dirty="0">
                <a:solidFill>
                  <a:schemeClr val="accent1"/>
                </a:solidFill>
                <a:latin typeface="Times New Roman" panose="02020603050405020304" pitchFamily="18" charset="0"/>
                <a:cs typeface="Times New Roman" panose="02020603050405020304" pitchFamily="18" charset="0"/>
              </a:rPr>
              <a:t>is at the heart of many organizations’ efforts to address their challenges associated with improving patient outcomes, smoothing clinical workflows, enhancing financial performance and streamlining compliance. Electronic health records (EHRs) certainly are playing a key role in the industry’s efforts to improve outcomes and quality of </a:t>
            </a:r>
            <a:r>
              <a:rPr lang="en-US" dirty="0" smtClean="0">
                <a:solidFill>
                  <a:schemeClr val="accent1"/>
                </a:solidFill>
                <a:latin typeface="Times New Roman" panose="02020603050405020304" pitchFamily="18" charset="0"/>
                <a:cs typeface="Times New Roman" panose="02020603050405020304" pitchFamily="18" charset="0"/>
              </a:rPr>
              <a:t>healthcare.</a:t>
            </a: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203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9932"/>
            <a:ext cx="8596668" cy="457200"/>
          </a:xfrm>
        </p:spPr>
        <p:txBody>
          <a:bodyPr>
            <a:noAutofit/>
          </a:bodyPr>
          <a:lstStyle/>
          <a:p>
            <a:pPr algn="ctr"/>
            <a:r>
              <a:rPr lang="en-US" sz="2400" dirty="0" smtClean="0">
                <a:latin typeface="Algerian" panose="04020705040A02060702" pitchFamily="82" charset="0"/>
              </a:rPr>
              <a:t>IN A NUT SHELL</a:t>
            </a:r>
            <a:endParaRPr lang="en-US" sz="2400" dirty="0">
              <a:latin typeface="Algerian" panose="04020705040A02060702" pitchFamily="82" charset="0"/>
            </a:endParaRPr>
          </a:p>
        </p:txBody>
      </p:sp>
      <p:pic>
        <p:nvPicPr>
          <p:cNvPr id="4" name="Content Placeholder 3"/>
          <p:cNvPicPr>
            <a:picLocks noGrp="1"/>
          </p:cNvPicPr>
          <p:nvPr>
            <p:ph idx="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88643" y="1324709"/>
            <a:ext cx="5596079" cy="521834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3250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1654"/>
          </a:xfrm>
        </p:spPr>
        <p:txBody>
          <a:bodyPr>
            <a:normAutofit/>
          </a:bodyPr>
          <a:lstStyle/>
          <a:p>
            <a:pPr algn="ctr"/>
            <a:r>
              <a:rPr lang="en-US" sz="2400" dirty="0" smtClean="0">
                <a:latin typeface="Algerian" panose="04020705040A02060702" pitchFamily="82" charset="0"/>
              </a:rPr>
              <a:t>CHALLENGES</a:t>
            </a:r>
            <a:endParaRPr lang="en-US" sz="2400" dirty="0">
              <a:latin typeface="Algerian" panose="04020705040A02060702" pitchFamily="82" charset="0"/>
            </a:endParaRPr>
          </a:p>
        </p:txBody>
      </p:sp>
      <p:sp>
        <p:nvSpPr>
          <p:cNvPr id="3" name="Content Placeholder 2"/>
          <p:cNvSpPr>
            <a:spLocks noGrp="1"/>
          </p:cNvSpPr>
          <p:nvPr>
            <p:ph idx="1"/>
          </p:nvPr>
        </p:nvSpPr>
        <p:spPr>
          <a:xfrm>
            <a:off x="677334" y="1438383"/>
            <a:ext cx="8343376" cy="4263774"/>
          </a:xfrm>
        </p:spPr>
        <p:txBody>
          <a:bodyPr/>
          <a:lstStyle/>
          <a:p>
            <a:endParaRPr lang="en-US" dirty="0" smtClean="0"/>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The </a:t>
            </a:r>
            <a:r>
              <a:rPr lang="en-US" dirty="0">
                <a:solidFill>
                  <a:schemeClr val="accent1"/>
                </a:solidFill>
                <a:latin typeface="Times New Roman" panose="02020603050405020304" pitchFamily="18" charset="0"/>
                <a:cs typeface="Times New Roman" panose="02020603050405020304" pitchFamily="18" charset="0"/>
              </a:rPr>
              <a:t>greatest challenge of a CDI program physician’s </a:t>
            </a:r>
            <a:r>
              <a:rPr lang="en-US" dirty="0" smtClean="0">
                <a:solidFill>
                  <a:schemeClr val="accent1"/>
                </a:solidFill>
                <a:latin typeface="Times New Roman" panose="02020603050405020304" pitchFamily="18" charset="0"/>
                <a:cs typeface="Times New Roman" panose="02020603050405020304" pitchFamily="18" charset="0"/>
              </a:rPr>
              <a:t>education. Training </a:t>
            </a:r>
            <a:r>
              <a:rPr lang="en-US" dirty="0">
                <a:solidFill>
                  <a:schemeClr val="accent1"/>
                </a:solidFill>
                <a:latin typeface="Times New Roman" panose="02020603050405020304" pitchFamily="18" charset="0"/>
                <a:cs typeface="Times New Roman" panose="02020603050405020304" pitchFamily="18" charset="0"/>
              </a:rPr>
              <a:t>and education should be tailored </a:t>
            </a:r>
            <a:r>
              <a:rPr lang="en-US" dirty="0" smtClean="0">
                <a:solidFill>
                  <a:schemeClr val="accent1"/>
                </a:solidFill>
                <a:latin typeface="Times New Roman" panose="02020603050405020304" pitchFamily="18" charset="0"/>
                <a:cs typeface="Times New Roman" panose="02020603050405020304" pitchFamily="18" charset="0"/>
              </a:rPr>
              <a:t>to Physicians</a:t>
            </a:r>
          </a:p>
          <a:p>
            <a:pPr>
              <a:buFont typeface="Wingdings" panose="05000000000000000000" pitchFamily="2" charset="2"/>
              <a:buChar char="Ø"/>
            </a:pP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Hiring the right the right individual in CDI Profession with excellent clinical background.</a:t>
            </a:r>
          </a:p>
          <a:p>
            <a:pPr>
              <a:buFont typeface="Wingdings" panose="05000000000000000000" pitchFamily="2" charset="2"/>
              <a:buChar char="Ø"/>
            </a:pP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A third challenge is bridging the potential gap between the CDI professional and hospital coding </a:t>
            </a:r>
            <a:r>
              <a:rPr lang="en-US" dirty="0" smtClean="0">
                <a:solidFill>
                  <a:schemeClr val="accent1"/>
                </a:solidFill>
                <a:latin typeface="Times New Roman" panose="02020603050405020304" pitchFamily="18" charset="0"/>
                <a:cs typeface="Times New Roman" panose="02020603050405020304" pitchFamily="18" charset="0"/>
              </a:rPr>
              <a:t>staff.</a:t>
            </a:r>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366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0009"/>
          </a:xfrm>
        </p:spPr>
        <p:txBody>
          <a:bodyPr>
            <a:normAutofit/>
          </a:bodyPr>
          <a:lstStyle/>
          <a:p>
            <a:pPr algn="ctr"/>
            <a:r>
              <a:rPr lang="en-US" sz="2400" dirty="0" smtClean="0">
                <a:latin typeface="Algerian" panose="04020705040A02060702" pitchFamily="82" charset="0"/>
              </a:rPr>
              <a:t>recommendations</a:t>
            </a:r>
            <a:endParaRPr lang="en-US" sz="2400" dirty="0">
              <a:latin typeface="Algerian" panose="04020705040A02060702" pitchFamily="82" charset="0"/>
            </a:endParaRPr>
          </a:p>
        </p:txBody>
      </p:sp>
      <p:sp>
        <p:nvSpPr>
          <p:cNvPr id="3" name="Content Placeholder 2"/>
          <p:cNvSpPr>
            <a:spLocks noGrp="1"/>
          </p:cNvSpPr>
          <p:nvPr>
            <p:ph idx="1"/>
          </p:nvPr>
        </p:nvSpPr>
        <p:spPr>
          <a:xfrm>
            <a:off x="492400" y="1571946"/>
            <a:ext cx="7583088" cy="4458983"/>
          </a:xfrm>
        </p:spPr>
        <p:txBody>
          <a:bodyPr>
            <a:normAutofit lnSpcReduction="10000"/>
          </a:bodyPr>
          <a:lstStyle/>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Physician education &amp; trainings &amp; Incorporate  CDI training.</a:t>
            </a:r>
          </a:p>
          <a:p>
            <a:pPr>
              <a:buFont typeface="Wingdings" panose="05000000000000000000" pitchFamily="2" charset="2"/>
              <a:buChar char="Ø"/>
            </a:pP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E</a:t>
            </a:r>
            <a:r>
              <a:rPr lang="en-US" dirty="0" smtClean="0">
                <a:solidFill>
                  <a:schemeClr val="accent1"/>
                </a:solidFill>
                <a:latin typeface="Times New Roman" panose="02020603050405020304" pitchFamily="18" charset="0"/>
                <a:cs typeface="Times New Roman" panose="02020603050405020304" pitchFamily="18" charset="0"/>
              </a:rPr>
              <a:t>ngagement of CDI specialist &amp; forming CDI committee</a:t>
            </a:r>
          </a:p>
          <a:p>
            <a:pPr marL="0" indent="0">
              <a:buNone/>
            </a:pPr>
            <a:r>
              <a:rPr lang="en-US" dirty="0" smtClean="0">
                <a:solidFill>
                  <a:schemeClr val="accent1"/>
                </a:solidFill>
                <a:latin typeface="Times New Roman" panose="02020603050405020304" pitchFamily="18" charset="0"/>
                <a:cs typeface="Times New Roman" panose="02020603050405020304" pitchFamily="18" charset="0"/>
              </a:rPr>
              <a:t>CDI specialist plays an important role as CDI specialist have advanced  knowledge about the codes to be put for a patient</a:t>
            </a:r>
          </a:p>
          <a:p>
            <a:pPr marL="0" indent="0">
              <a:buNone/>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Technological solution- Workflow technology</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Forms/ Templates</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NLC- </a:t>
            </a:r>
            <a:r>
              <a:rPr lang="en-US" dirty="0">
                <a:solidFill>
                  <a:schemeClr val="accent1"/>
                </a:solidFill>
                <a:latin typeface="Times New Roman" panose="02020603050405020304" pitchFamily="18" charset="0"/>
                <a:ea typeface="Calibri" panose="020F0502020204030204" pitchFamily="34" charset="0"/>
              </a:rPr>
              <a:t>The</a:t>
            </a:r>
            <a:r>
              <a:rPr lang="en-US" spc="-80"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NLC</a:t>
            </a:r>
            <a:r>
              <a:rPr lang="en-US" spc="-8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engine</a:t>
            </a:r>
            <a:r>
              <a:rPr lang="en-US" spc="-80"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is</a:t>
            </a:r>
            <a:r>
              <a:rPr lang="en-US" spc="-8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a</a:t>
            </a:r>
            <a:r>
              <a:rPr lang="en-US" spc="-80"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form</a:t>
            </a:r>
            <a:r>
              <a:rPr lang="en-US" spc="-8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of</a:t>
            </a:r>
            <a:r>
              <a:rPr lang="en-US" spc="-80"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artificial</a:t>
            </a:r>
            <a:r>
              <a:rPr lang="en-US" spc="-8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intelligence</a:t>
            </a:r>
            <a:r>
              <a:rPr lang="en-US" spc="-80"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that</a:t>
            </a:r>
            <a:r>
              <a:rPr lang="en-US" spc="-80"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reads</a:t>
            </a:r>
            <a:r>
              <a:rPr lang="en-US" spc="-8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the documentation,</a:t>
            </a:r>
            <a:r>
              <a:rPr lang="en-US" spc="-7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gains</a:t>
            </a:r>
            <a:r>
              <a:rPr lang="en-US" spc="-7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a</a:t>
            </a:r>
            <a:r>
              <a:rPr lang="en-US" spc="-7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contextual</a:t>
            </a:r>
            <a:r>
              <a:rPr lang="en-US" spc="-7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understanding</a:t>
            </a:r>
            <a:r>
              <a:rPr lang="en-US" spc="-7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and</a:t>
            </a:r>
            <a:r>
              <a:rPr lang="en-US" spc="-70"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then</a:t>
            </a:r>
            <a:r>
              <a:rPr lang="en-US" spc="-7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gives</a:t>
            </a:r>
            <a:r>
              <a:rPr lang="en-US" spc="-7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us</a:t>
            </a:r>
            <a:r>
              <a:rPr lang="en-US" spc="-7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direction</a:t>
            </a:r>
            <a:r>
              <a:rPr lang="en-US" spc="-7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on</a:t>
            </a:r>
            <a:r>
              <a:rPr lang="en-US" spc="-70"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what</a:t>
            </a:r>
            <a:r>
              <a:rPr lang="en-US" spc="-7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other</a:t>
            </a:r>
            <a:r>
              <a:rPr lang="en-US" spc="-75" dirty="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data</a:t>
            </a:r>
            <a:r>
              <a:rPr lang="en-US" spc="-75" dirty="0">
                <a:solidFill>
                  <a:schemeClr val="accent1"/>
                </a:solidFill>
                <a:latin typeface="Times New Roman" panose="02020603050405020304" pitchFamily="18" charset="0"/>
                <a:ea typeface="Calibri" panose="020F0502020204030204" pitchFamily="34" charset="0"/>
              </a:rPr>
              <a:t> </a:t>
            </a:r>
            <a:r>
              <a:rPr lang="en-US" dirty="0" smtClean="0">
                <a:solidFill>
                  <a:schemeClr val="accent1"/>
                </a:solidFill>
                <a:latin typeface="Times New Roman" panose="02020603050405020304" pitchFamily="18" charset="0"/>
                <a:ea typeface="Calibri" panose="020F0502020204030204" pitchFamily="34" charset="0"/>
              </a:rPr>
              <a:t>points</a:t>
            </a:r>
            <a:r>
              <a:rPr lang="en-US" spc="-75" dirty="0" smtClean="0">
                <a:solidFill>
                  <a:schemeClr val="accent1"/>
                </a:solidFill>
                <a:latin typeface="Times New Roman" panose="02020603050405020304" pitchFamily="18" charset="0"/>
                <a:ea typeface="Calibri" panose="020F0502020204030204" pitchFamily="34" charset="0"/>
              </a:rPr>
              <a:t> are</a:t>
            </a:r>
            <a:r>
              <a:rPr lang="en-US" dirty="0" smtClean="0">
                <a:solidFill>
                  <a:schemeClr val="accent1"/>
                </a:solidFill>
                <a:latin typeface="Times New Roman" panose="02020603050405020304" pitchFamily="18" charset="0"/>
                <a:ea typeface="Calibri" panose="020F0502020204030204" pitchFamily="34" charset="0"/>
              </a:rPr>
              <a:t> </a:t>
            </a:r>
            <a:r>
              <a:rPr lang="en-US" dirty="0">
                <a:solidFill>
                  <a:schemeClr val="accent1"/>
                </a:solidFill>
                <a:latin typeface="Times New Roman" panose="02020603050405020304" pitchFamily="18" charset="0"/>
                <a:ea typeface="Calibri" panose="020F0502020204030204" pitchFamily="34" charset="0"/>
              </a:rPr>
              <a:t>need</a:t>
            </a: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Following </a:t>
            </a:r>
            <a:r>
              <a:rPr lang="en-US" dirty="0">
                <a:solidFill>
                  <a:schemeClr val="accent1"/>
                </a:solidFill>
                <a:latin typeface="Times New Roman" panose="02020603050405020304" pitchFamily="18" charset="0"/>
                <a:cs typeface="Times New Roman" panose="02020603050405020304" pitchFamily="18" charset="0"/>
              </a:rPr>
              <a:t>regulatory changes driven by CMS requiring  improved documentation</a:t>
            </a:r>
          </a:p>
          <a:p>
            <a:pPr>
              <a:buFont typeface="Wingdings" panose="05000000000000000000" pitchFamily="2" charset="2"/>
              <a:buChar char="Ø"/>
            </a:pPr>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140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79461"/>
          </a:xfrm>
        </p:spPr>
        <p:txBody>
          <a:bodyPr>
            <a:noAutofit/>
          </a:bodyPr>
          <a:lstStyle/>
          <a:p>
            <a:pPr algn="ctr"/>
            <a:r>
              <a:rPr lang="en-US" sz="2400" dirty="0" smtClean="0">
                <a:latin typeface="Algerian" panose="04020705040A02060702" pitchFamily="82" charset="0"/>
              </a:rPr>
              <a:t>Documentation matters</a:t>
            </a:r>
            <a:endParaRPr lang="en-US" sz="2400" dirty="0">
              <a:latin typeface="Algerian" panose="04020705040A02060702" pitchFamily="82" charset="0"/>
            </a:endParaRPr>
          </a:p>
        </p:txBody>
      </p:sp>
      <p:sp>
        <p:nvSpPr>
          <p:cNvPr id="3" name="Content Placeholder 2"/>
          <p:cNvSpPr>
            <a:spLocks noGrp="1"/>
          </p:cNvSpPr>
          <p:nvPr>
            <p:ph idx="1"/>
          </p:nvPr>
        </p:nvSpPr>
        <p:spPr>
          <a:xfrm>
            <a:off x="1386251" y="1890445"/>
            <a:ext cx="6113884" cy="4469257"/>
          </a:xfrm>
        </p:spPr>
        <p:txBody>
          <a:bodyPr/>
          <a:lstStyle/>
          <a:p>
            <a:pPr marL="0" indent="0">
              <a:buNone/>
            </a:pPr>
            <a:r>
              <a:rPr lang="en-US" dirty="0" smtClean="0">
                <a:solidFill>
                  <a:schemeClr val="accent1"/>
                </a:solidFill>
                <a:latin typeface="Times New Roman" panose="02020603050405020304" pitchFamily="18" charset="0"/>
                <a:cs typeface="Times New Roman" panose="02020603050405020304" pitchFamily="18" charset="0"/>
              </a:rPr>
              <a:t>CONTENT OF MEDICAL RECORD TO BE FOLLOWED</a:t>
            </a:r>
          </a:p>
          <a:p>
            <a:pPr>
              <a:buFont typeface="Wingdings" panose="05000000000000000000" pitchFamily="2" charset="2"/>
              <a:buChar char="Ø"/>
            </a:pP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Discharge Summary</a:t>
            </a:r>
          </a:p>
          <a:p>
            <a:pP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History &amp; Physical</a:t>
            </a:r>
          </a:p>
          <a:p>
            <a:pP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Progress Notes</a:t>
            </a:r>
          </a:p>
          <a:p>
            <a:pP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Nursing Notes</a:t>
            </a:r>
          </a:p>
          <a:p>
            <a:pP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Operative Reports, if any</a:t>
            </a:r>
          </a:p>
          <a:p>
            <a:pP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Medication Record</a:t>
            </a:r>
          </a:p>
          <a:p>
            <a:pP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Flow Charts</a:t>
            </a:r>
          </a:p>
          <a:p>
            <a:pP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Lab &amp; Radiology Reports</a:t>
            </a:r>
          </a:p>
          <a:p>
            <a:pP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Orders</a:t>
            </a:r>
          </a:p>
          <a:p>
            <a:pPr>
              <a:buFont typeface="Wingdings" panose="05000000000000000000" pitchFamily="2" charset="2"/>
              <a:buChar char="Ø"/>
            </a:pP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214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34" y="609600"/>
            <a:ext cx="8596668" cy="622300"/>
          </a:xfrm>
        </p:spPr>
        <p:txBody>
          <a:bodyPr>
            <a:normAutofit/>
          </a:bodyPr>
          <a:lstStyle/>
          <a:p>
            <a:pPr algn="ctr"/>
            <a:r>
              <a:rPr lang="en-US" sz="2400" dirty="0" smtClean="0">
                <a:latin typeface="Algerian" panose="04020705040A02060702" pitchFamily="82" charset="0"/>
              </a:rPr>
              <a:t>SUMMARY</a:t>
            </a:r>
            <a:endParaRPr lang="en-US" sz="2400" dirty="0">
              <a:latin typeface="Algerian" panose="04020705040A02060702" pitchFamily="82" charset="0"/>
            </a:endParaRPr>
          </a:p>
        </p:txBody>
      </p:sp>
      <p:sp>
        <p:nvSpPr>
          <p:cNvPr id="3" name="Content Placeholder 2"/>
          <p:cNvSpPr>
            <a:spLocks noGrp="1"/>
          </p:cNvSpPr>
          <p:nvPr>
            <p:ph idx="1"/>
          </p:nvPr>
        </p:nvSpPr>
        <p:spPr>
          <a:xfrm>
            <a:off x="410634" y="1625601"/>
            <a:ext cx="8596668" cy="4606262"/>
          </a:xfrm>
        </p:spPr>
        <p:txBody>
          <a:bodyPr/>
          <a:lstStyle/>
          <a:p>
            <a:pPr>
              <a:buNone/>
              <a:defRPr/>
            </a:pPr>
            <a:endParaRPr lang="en-US" dirty="0" smtClean="0">
              <a:solidFill>
                <a:schemeClr val="accent1">
                  <a:lumMod val="75000"/>
                </a:schemeClr>
              </a:solidFill>
            </a:endParaRPr>
          </a:p>
          <a:p>
            <a:pPr>
              <a:buNone/>
              <a:defRPr/>
            </a:pPr>
            <a:r>
              <a:rPr lang="en-US" dirty="0" smtClean="0">
                <a:solidFill>
                  <a:schemeClr val="accent1"/>
                </a:solidFill>
                <a:latin typeface="Times New Roman" panose="02020603050405020304" pitchFamily="18" charset="0"/>
                <a:cs typeface="Times New Roman" panose="02020603050405020304" pitchFamily="18" charset="0"/>
              </a:rPr>
              <a:t>A </a:t>
            </a:r>
            <a:r>
              <a:rPr lang="en-US" dirty="0">
                <a:solidFill>
                  <a:schemeClr val="accent1"/>
                </a:solidFill>
                <a:latin typeface="Times New Roman" panose="02020603050405020304" pitchFamily="18" charset="0"/>
                <a:cs typeface="Times New Roman" panose="02020603050405020304" pitchFamily="18" charset="0"/>
              </a:rPr>
              <a:t>successful clinical documentation program leads to </a:t>
            </a:r>
          </a:p>
          <a:p>
            <a:pPr marL="457200" lvl="1" indent="0">
              <a:buNone/>
              <a:defRPr/>
            </a:pPr>
            <a:endParaRPr lang="en-US" sz="1800" dirty="0">
              <a:solidFill>
                <a:schemeClr val="accent1"/>
              </a:solidFill>
              <a:latin typeface="Times New Roman" panose="02020603050405020304" pitchFamily="18" charset="0"/>
              <a:cs typeface="Times New Roman" panose="02020603050405020304" pitchFamily="18" charset="0"/>
            </a:endParaRPr>
          </a:p>
          <a:p>
            <a:pPr lvl="1">
              <a:buFont typeface="Wingdings" pitchFamily="2" charset="2"/>
              <a:buChar char="Ø"/>
              <a:defRPr/>
            </a:pPr>
            <a:r>
              <a:rPr lang="en-US" sz="1800" dirty="0" smtClean="0">
                <a:solidFill>
                  <a:schemeClr val="accent1"/>
                </a:solidFill>
                <a:latin typeface="Times New Roman" panose="02020603050405020304" pitchFamily="18" charset="0"/>
                <a:cs typeface="Times New Roman" panose="02020603050405020304" pitchFamily="18" charset="0"/>
              </a:rPr>
              <a:t>Better </a:t>
            </a:r>
            <a:r>
              <a:rPr lang="en-US" sz="1800" dirty="0">
                <a:solidFill>
                  <a:schemeClr val="accent1"/>
                </a:solidFill>
                <a:latin typeface="Times New Roman" panose="02020603050405020304" pitchFamily="18" charset="0"/>
                <a:cs typeface="Times New Roman" panose="02020603050405020304" pitchFamily="18" charset="0"/>
              </a:rPr>
              <a:t>communication with providers</a:t>
            </a:r>
          </a:p>
          <a:p>
            <a:pPr lvl="1">
              <a:buFont typeface="Wingdings" pitchFamily="2" charset="2"/>
              <a:buChar char="Ø"/>
              <a:defRPr/>
            </a:pPr>
            <a:r>
              <a:rPr lang="en-US" sz="1800" dirty="0">
                <a:solidFill>
                  <a:schemeClr val="accent1"/>
                </a:solidFill>
                <a:latin typeface="Times New Roman" panose="02020603050405020304" pitchFamily="18" charset="0"/>
                <a:cs typeface="Times New Roman" panose="02020603050405020304" pitchFamily="18" charset="0"/>
              </a:rPr>
              <a:t>Decreased retrospective queries</a:t>
            </a:r>
          </a:p>
          <a:p>
            <a:pPr lvl="1">
              <a:buFont typeface="Wingdings" pitchFamily="2" charset="2"/>
              <a:buChar char="Ø"/>
              <a:defRPr/>
            </a:pPr>
            <a:r>
              <a:rPr lang="en-US" sz="1800" dirty="0">
                <a:solidFill>
                  <a:schemeClr val="accent1"/>
                </a:solidFill>
                <a:latin typeface="Times New Roman" panose="02020603050405020304" pitchFamily="18" charset="0"/>
                <a:cs typeface="Times New Roman" panose="02020603050405020304" pitchFamily="18" charset="0"/>
              </a:rPr>
              <a:t>Increase in reimbursement</a:t>
            </a:r>
          </a:p>
          <a:p>
            <a:pPr lvl="1">
              <a:buFont typeface="Wingdings" pitchFamily="2" charset="2"/>
              <a:buChar char="Ø"/>
              <a:defRPr/>
            </a:pPr>
            <a:r>
              <a:rPr lang="en-US" sz="1800" dirty="0">
                <a:solidFill>
                  <a:schemeClr val="accent1"/>
                </a:solidFill>
                <a:latin typeface="Times New Roman" panose="02020603050405020304" pitchFamily="18" charset="0"/>
                <a:cs typeface="Times New Roman" panose="02020603050405020304" pitchFamily="18" charset="0"/>
              </a:rPr>
              <a:t>Minimize denied accounts</a:t>
            </a:r>
          </a:p>
          <a:p>
            <a:pPr lvl="1">
              <a:buFont typeface="Wingdings" pitchFamily="2" charset="2"/>
              <a:buChar char="Ø"/>
              <a:defRPr/>
            </a:pPr>
            <a:r>
              <a:rPr lang="en-US" sz="1800" dirty="0">
                <a:solidFill>
                  <a:schemeClr val="accent1"/>
                </a:solidFill>
                <a:latin typeface="Times New Roman" panose="02020603050405020304" pitchFamily="18" charset="0"/>
                <a:cs typeface="Times New Roman" panose="02020603050405020304" pitchFamily="18" charset="0"/>
              </a:rPr>
              <a:t>But most of all – improved clinical documentation</a:t>
            </a:r>
          </a:p>
        </p:txBody>
      </p:sp>
    </p:spTree>
    <p:extLst>
      <p:ext uri="{BB962C8B-B14F-4D97-AF65-F5344CB8AC3E}">
        <p14:creationId xmlns:p14="http://schemas.microsoft.com/office/powerpoint/2010/main" val="969966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677863" y="342900"/>
            <a:ext cx="8596312" cy="5699125"/>
          </a:xfrm>
        </p:spPr>
        <p:txBody>
          <a:bodyPr>
            <a:normAutofit fontScale="97500"/>
          </a:bodyPr>
          <a:lstStyle/>
          <a:p>
            <a:pPr marL="0" indent="0" algn="ctr">
              <a:buNone/>
            </a:pPr>
            <a:endParaRPr lang="en-US" sz="4000" dirty="0" smtClean="0">
              <a:solidFill>
                <a:schemeClr val="accent1"/>
              </a:solidFill>
              <a:latin typeface="Times New Roman" panose="02020603050405020304" pitchFamily="18" charset="0"/>
              <a:cs typeface="Times New Roman" panose="02020603050405020304" pitchFamily="18" charset="0"/>
            </a:endParaRPr>
          </a:p>
          <a:p>
            <a:pPr marL="0" indent="0" algn="ctr">
              <a:buNone/>
            </a:pPr>
            <a:endParaRPr lang="en-US" sz="4000" dirty="0">
              <a:solidFill>
                <a:schemeClr val="accent1"/>
              </a:solidFill>
              <a:latin typeface="Times New Roman" panose="02020603050405020304" pitchFamily="18" charset="0"/>
              <a:cs typeface="Times New Roman" panose="02020603050405020304" pitchFamily="18" charset="0"/>
            </a:endParaRPr>
          </a:p>
          <a:p>
            <a:pPr marL="0" indent="0" algn="ctr">
              <a:buNone/>
            </a:pPr>
            <a:r>
              <a:rPr lang="en-US" sz="2900" dirty="0" smtClean="0">
                <a:solidFill>
                  <a:schemeClr val="accent1"/>
                </a:solidFill>
                <a:latin typeface="Algerian" panose="04020705040A02060702" pitchFamily="82" charset="0"/>
                <a:cs typeface="Times New Roman" panose="02020603050405020304" pitchFamily="18" charset="0"/>
              </a:rPr>
              <a:t>CLINICAL DOCUMENTATION IS IMPORTANT FOR BETTER REVENUE GENERATION &amp; PATIENT CARE !!</a:t>
            </a:r>
            <a:endParaRPr lang="en-US" sz="2900" dirty="0">
              <a:solidFill>
                <a:schemeClr val="accent1"/>
              </a:solidFill>
              <a:latin typeface="Algerian" panose="04020705040A02060702" pitchFamily="82" charset="0"/>
              <a:cs typeface="Times New Roman" panose="02020603050405020304" pitchFamily="18" charset="0"/>
            </a:endParaRPr>
          </a:p>
        </p:txBody>
      </p:sp>
      <p:pic>
        <p:nvPicPr>
          <p:cNvPr id="7" name="Picture 4" descr="C:\Documents and Settings\minerva.leal\Local Settings\Temporary Internet Files\Content.Outlook\ESJVZH3H\j0424464.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748" y="3768279"/>
            <a:ext cx="16859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918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43371" y="352347"/>
            <a:ext cx="7918120" cy="5648659"/>
          </a:xfrm>
          <a:prstGeom prst="rect">
            <a:avLst/>
          </a:prstGeom>
        </p:spPr>
      </p:pic>
    </p:spTree>
    <p:extLst>
      <p:ext uri="{BB962C8B-B14F-4D97-AF65-F5344CB8AC3E}">
        <p14:creationId xmlns:p14="http://schemas.microsoft.com/office/powerpoint/2010/main" val="4282436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4" y="520701"/>
            <a:ext cx="8596668" cy="427154"/>
          </a:xfrm>
        </p:spPr>
        <p:txBody>
          <a:bodyPr>
            <a:noAutofit/>
          </a:bodyPr>
          <a:lstStyle/>
          <a:p>
            <a:pPr algn="ctr"/>
            <a:r>
              <a:rPr lang="en-US" sz="2400" dirty="0" smtClean="0">
                <a:latin typeface="Algerian" panose="04020705040A02060702" pitchFamily="82" charset="0"/>
                <a:cs typeface="Times New Roman" panose="02020603050405020304" pitchFamily="18" charset="0"/>
              </a:rPr>
              <a:t>INTRODUCTION</a:t>
            </a:r>
            <a:endParaRPr lang="en-US" sz="2400" dirty="0">
              <a:latin typeface="Algerian" panose="04020705040A02060702" pitchFamily="82" charset="0"/>
              <a:cs typeface="Times New Roman" panose="02020603050405020304" pitchFamily="18" charset="0"/>
            </a:endParaRPr>
          </a:p>
        </p:txBody>
      </p:sp>
      <p:sp>
        <p:nvSpPr>
          <p:cNvPr id="3" name="Content Placeholder 2"/>
          <p:cNvSpPr>
            <a:spLocks noGrp="1"/>
          </p:cNvSpPr>
          <p:nvPr>
            <p:ph idx="1"/>
          </p:nvPr>
        </p:nvSpPr>
        <p:spPr>
          <a:xfrm>
            <a:off x="499534" y="1498602"/>
            <a:ext cx="8291868" cy="4278312"/>
          </a:xfrm>
        </p:spPr>
        <p:txBody>
          <a:bodyPr/>
          <a:lstStyle/>
          <a:p>
            <a:pPr marL="0" indent="0">
              <a:buNone/>
            </a:pPr>
            <a:endParaRPr lang="en-US" dirty="0" smtClean="0"/>
          </a:p>
          <a:p>
            <a:pPr marL="0" indent="0">
              <a:buNone/>
            </a:pPr>
            <a:r>
              <a:rPr lang="en-US" dirty="0" smtClean="0">
                <a:solidFill>
                  <a:schemeClr val="accent1"/>
                </a:solidFill>
                <a:latin typeface="Times New Roman" panose="02020603050405020304" pitchFamily="18" charset="0"/>
                <a:cs typeface="Times New Roman" panose="02020603050405020304" pitchFamily="18" charset="0"/>
              </a:rPr>
              <a:t>Clinical documentation improvement is the recognized process of improving healthcare records to ensure –</a:t>
            </a:r>
          </a:p>
          <a:p>
            <a:pPr marL="0" indent="0">
              <a:buNone/>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Improved patient outcome</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Data quality</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Accurate reimbursement</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Better revenue generation </a:t>
            </a:r>
          </a:p>
          <a:p>
            <a:pPr>
              <a:buFont typeface="Wingdings" panose="05000000000000000000" pitchFamily="2" charset="2"/>
              <a:buChar char="Ø"/>
            </a:pPr>
            <a:endParaRPr lang="en-US" dirty="0">
              <a:solidFill>
                <a:schemeClr val="accent1"/>
              </a:solidFill>
              <a:latin typeface="Times New Roman" panose="02020603050405020304" pitchFamily="18" charset="0"/>
              <a:cs typeface="Times New Roman" panose="02020603050405020304" pitchFamily="18" charset="0"/>
            </a:endParaRPr>
          </a:p>
          <a:p>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4" name="Picture 4" descr="C:\Documents and Settings\minerva.leal\Local Settings\Temporary Internet Files\Content.Outlook\ESJVZH3H\j0424464.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477" y="4426267"/>
            <a:ext cx="16859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513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67" y="488951"/>
            <a:ext cx="8593666" cy="517916"/>
          </a:xfrm>
        </p:spPr>
        <p:txBody>
          <a:bodyPr>
            <a:normAutofit/>
          </a:bodyPr>
          <a:lstStyle/>
          <a:p>
            <a:pPr algn="ctr"/>
            <a:r>
              <a:rPr lang="en-US" sz="2400" dirty="0" smtClean="0">
                <a:latin typeface="Algerian" panose="04020705040A02060702" pitchFamily="82" charset="0"/>
              </a:rPr>
              <a:t>IMPORTANCE OF CDI</a:t>
            </a:r>
            <a:endParaRPr lang="en-US" sz="2400" dirty="0">
              <a:latin typeface="Algerian" panose="04020705040A02060702" pitchFamily="82" charset="0"/>
            </a:endParaRPr>
          </a:p>
        </p:txBody>
      </p:sp>
      <p:sp>
        <p:nvSpPr>
          <p:cNvPr id="3" name="Content Placeholder 2"/>
          <p:cNvSpPr>
            <a:spLocks noGrp="1"/>
          </p:cNvSpPr>
          <p:nvPr>
            <p:ph idx="1"/>
          </p:nvPr>
        </p:nvSpPr>
        <p:spPr>
          <a:xfrm>
            <a:off x="791633" y="1162051"/>
            <a:ext cx="8102600" cy="5092700"/>
          </a:xfrm>
        </p:spPr>
        <p:txBody>
          <a:bodyPr/>
          <a:lstStyle/>
          <a:p>
            <a:pPr marL="0" indent="0">
              <a:buNone/>
              <a:defRPr/>
            </a:pPr>
            <a:endParaRPr lang="en-US" dirty="0">
              <a:solidFill>
                <a:schemeClr val="accent1"/>
              </a:solidFill>
            </a:endParaRPr>
          </a:p>
          <a:p>
            <a:pPr>
              <a:buFont typeface="Arial" pitchFamily="34" charset="0"/>
              <a:buChar char="•"/>
              <a:defRPr/>
            </a:pPr>
            <a:endParaRPr lang="en-US" dirty="0" smtClean="0">
              <a:solidFill>
                <a:schemeClr val="accent1"/>
              </a:solidFill>
            </a:endParaRPr>
          </a:p>
          <a:p>
            <a:pPr>
              <a:buFont typeface="Wingdings" panose="05000000000000000000" pitchFamily="2" charset="2"/>
              <a:buChar char="Ø"/>
              <a:defRPr/>
            </a:pPr>
            <a:r>
              <a:rPr lang="en-US" dirty="0" smtClean="0">
                <a:solidFill>
                  <a:schemeClr val="accent1"/>
                </a:solidFill>
                <a:latin typeface="Times New Roman" panose="02020603050405020304" pitchFamily="18" charset="0"/>
                <a:cs typeface="Times New Roman" panose="02020603050405020304" pitchFamily="18" charset="0"/>
              </a:rPr>
              <a:t>Serves </a:t>
            </a:r>
            <a:r>
              <a:rPr lang="en-US" dirty="0">
                <a:solidFill>
                  <a:schemeClr val="accent1"/>
                </a:solidFill>
                <a:latin typeface="Times New Roman" panose="02020603050405020304" pitchFamily="18" charset="0"/>
                <a:cs typeface="Times New Roman" panose="02020603050405020304" pitchFamily="18" charset="0"/>
              </a:rPr>
              <a:t>as a legal </a:t>
            </a:r>
            <a:r>
              <a:rPr lang="en-US" dirty="0" smtClean="0">
                <a:solidFill>
                  <a:schemeClr val="accent1"/>
                </a:solidFill>
                <a:latin typeface="Times New Roman" panose="02020603050405020304" pitchFamily="18" charset="0"/>
                <a:cs typeface="Times New Roman" panose="02020603050405020304" pitchFamily="18" charset="0"/>
              </a:rPr>
              <a:t>document</a:t>
            </a: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en-US" dirty="0" smtClean="0">
                <a:solidFill>
                  <a:schemeClr val="accent1"/>
                </a:solidFill>
                <a:latin typeface="Times New Roman" panose="02020603050405020304" pitchFamily="18" charset="0"/>
                <a:cs typeface="Times New Roman" panose="02020603050405020304" pitchFamily="18" charset="0"/>
              </a:rPr>
              <a:t>Validates </a:t>
            </a:r>
            <a:r>
              <a:rPr lang="en-US" dirty="0">
                <a:solidFill>
                  <a:schemeClr val="accent1"/>
                </a:solidFill>
                <a:latin typeface="Times New Roman" panose="02020603050405020304" pitchFamily="18" charset="0"/>
                <a:cs typeface="Times New Roman" panose="02020603050405020304" pitchFamily="18" charset="0"/>
              </a:rPr>
              <a:t>the patient care provided</a:t>
            </a:r>
          </a:p>
          <a:p>
            <a:pPr>
              <a:buFont typeface="Wingdings" panose="05000000000000000000" pitchFamily="2" charset="2"/>
              <a:buChar char="Ø"/>
              <a:defRPr/>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en-US" dirty="0" smtClean="0">
                <a:solidFill>
                  <a:schemeClr val="accent1"/>
                </a:solidFill>
                <a:latin typeface="Times New Roman" panose="02020603050405020304" pitchFamily="18" charset="0"/>
                <a:cs typeface="Times New Roman" panose="02020603050405020304" pitchFamily="18" charset="0"/>
              </a:rPr>
              <a:t>Good </a:t>
            </a:r>
            <a:r>
              <a:rPr lang="en-US" dirty="0">
                <a:solidFill>
                  <a:schemeClr val="accent1"/>
                </a:solidFill>
                <a:latin typeface="Times New Roman" panose="02020603050405020304" pitchFamily="18" charset="0"/>
                <a:cs typeface="Times New Roman" panose="02020603050405020304" pitchFamily="18" charset="0"/>
              </a:rPr>
              <a:t>documented medical records reduce the re-work of claims processing</a:t>
            </a:r>
          </a:p>
          <a:p>
            <a:pPr>
              <a:buFont typeface="Wingdings" panose="05000000000000000000" pitchFamily="2" charset="2"/>
              <a:buChar char="Ø"/>
              <a:defRPr/>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en-US" dirty="0" smtClean="0">
                <a:solidFill>
                  <a:schemeClr val="accent1"/>
                </a:solidFill>
                <a:latin typeface="Times New Roman" panose="02020603050405020304" pitchFamily="18" charset="0"/>
                <a:cs typeface="Times New Roman" panose="02020603050405020304" pitchFamily="18" charset="0"/>
              </a:rPr>
              <a:t>Compliance </a:t>
            </a:r>
            <a:r>
              <a:rPr lang="en-US" dirty="0">
                <a:solidFill>
                  <a:schemeClr val="accent1"/>
                </a:solidFill>
                <a:latin typeface="Times New Roman" panose="02020603050405020304" pitchFamily="18" charset="0"/>
                <a:cs typeface="Times New Roman" panose="02020603050405020304" pitchFamily="18" charset="0"/>
              </a:rPr>
              <a:t>with CMS, Tricare and other payers regulations and guidelines</a:t>
            </a:r>
          </a:p>
          <a:p>
            <a:pPr>
              <a:buFont typeface="Wingdings" panose="05000000000000000000" pitchFamily="2" charset="2"/>
              <a:buChar char="Ø"/>
              <a:defRPr/>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en-US" dirty="0" smtClean="0">
                <a:solidFill>
                  <a:schemeClr val="accent1"/>
                </a:solidFill>
                <a:latin typeface="Times New Roman" panose="02020603050405020304" pitchFamily="18" charset="0"/>
                <a:cs typeface="Times New Roman" panose="02020603050405020304" pitchFamily="18" charset="0"/>
              </a:rPr>
              <a:t>Better revenue generation</a:t>
            </a: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solidFill>
                <a:schemeClr val="accent1"/>
              </a:solidFill>
            </a:endParaRPr>
          </a:p>
        </p:txBody>
      </p:sp>
      <p:pic>
        <p:nvPicPr>
          <p:cNvPr id="4" name="Picture 3" descr="C:\Documents and Settings\minerva.leal\Local Settings\Temporary Internet Files\Content.Word\j04394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633" y="1498601"/>
            <a:ext cx="21336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298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3657"/>
            <a:ext cx="8596668" cy="511629"/>
          </a:xfrm>
        </p:spPr>
        <p:txBody>
          <a:bodyPr>
            <a:normAutofit/>
          </a:bodyPr>
          <a:lstStyle/>
          <a:p>
            <a:pPr algn="ctr"/>
            <a:r>
              <a:rPr lang="en-US" sz="2400" dirty="0" smtClean="0">
                <a:latin typeface="Algerian" panose="04020705040A02060702" pitchFamily="82" charset="0"/>
              </a:rPr>
              <a:t>ROLE OF INFORMATION TECHNOLOGY</a:t>
            </a:r>
            <a:endParaRPr lang="en-US" sz="2400" dirty="0">
              <a:latin typeface="Algerian" panose="04020705040A02060702" pitchFamily="82" charset="0"/>
            </a:endParaRPr>
          </a:p>
        </p:txBody>
      </p:sp>
      <p:sp>
        <p:nvSpPr>
          <p:cNvPr id="3" name="Content Placeholder 2"/>
          <p:cNvSpPr>
            <a:spLocks noGrp="1"/>
          </p:cNvSpPr>
          <p:nvPr>
            <p:ph idx="1"/>
          </p:nvPr>
        </p:nvSpPr>
        <p:spPr>
          <a:xfrm>
            <a:off x="571826" y="1367414"/>
            <a:ext cx="8281609" cy="5334000"/>
          </a:xfrm>
        </p:spPr>
        <p:txBody>
          <a:bodyPr>
            <a:normAutofit/>
          </a:bodyPr>
          <a:lstStyle/>
          <a:p>
            <a:pPr>
              <a:buFont typeface="Wingdings" panose="05000000000000000000" pitchFamily="2" charset="2"/>
              <a:buChar char="Ø"/>
            </a:pPr>
            <a:r>
              <a:rPr lang="en-US" dirty="0">
                <a:solidFill>
                  <a:schemeClr val="accent1"/>
                </a:solidFill>
                <a:latin typeface="Times New Roman" panose="02020603050405020304" pitchFamily="18" charset="0"/>
                <a:cs typeface="Times New Roman" panose="02020603050405020304" pitchFamily="18" charset="0"/>
              </a:rPr>
              <a:t>The ability to quickly transfer patient data from one department to the </a:t>
            </a:r>
            <a:r>
              <a:rPr lang="en-US" dirty="0" smtClean="0">
                <a:solidFill>
                  <a:schemeClr val="accent1"/>
                </a:solidFill>
                <a:latin typeface="Times New Roman" panose="02020603050405020304" pitchFamily="18" charset="0"/>
                <a:cs typeface="Times New Roman" panose="02020603050405020304" pitchFamily="18" charset="0"/>
              </a:rPr>
              <a:t>next &amp; from one provider to other.</a:t>
            </a: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The </a:t>
            </a:r>
            <a:r>
              <a:rPr lang="en-US" dirty="0">
                <a:solidFill>
                  <a:schemeClr val="accent1"/>
                </a:solidFill>
                <a:latin typeface="Times New Roman" panose="02020603050405020304" pitchFamily="18" charset="0"/>
                <a:cs typeface="Times New Roman" panose="02020603050405020304" pitchFamily="18" charset="0"/>
              </a:rPr>
              <a:t>space saving benefit of a digital records </a:t>
            </a:r>
            <a:r>
              <a:rPr lang="en-US" dirty="0" smtClean="0">
                <a:solidFill>
                  <a:schemeClr val="accent1"/>
                </a:solidFill>
                <a:latin typeface="Times New Roman" panose="02020603050405020304" pitchFamily="18" charset="0"/>
                <a:cs typeface="Times New Roman" panose="02020603050405020304" pitchFamily="18" charset="0"/>
              </a:rPr>
              <a:t>environment</a:t>
            </a: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Reduced </a:t>
            </a:r>
            <a:r>
              <a:rPr lang="en-US" dirty="0">
                <a:solidFill>
                  <a:schemeClr val="accent1"/>
                </a:solidFill>
                <a:latin typeface="Times New Roman" panose="02020603050405020304" pitchFamily="18" charset="0"/>
                <a:cs typeface="Times New Roman" panose="02020603050405020304" pitchFamily="18" charset="0"/>
              </a:rPr>
              <a:t>operational costs such as transcription services and overtime labor expenses</a:t>
            </a: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Customizable </a:t>
            </a:r>
            <a:r>
              <a:rPr lang="en-US" dirty="0">
                <a:solidFill>
                  <a:schemeClr val="accent1"/>
                </a:solidFill>
                <a:latin typeface="Times New Roman" panose="02020603050405020304" pitchFamily="18" charset="0"/>
                <a:cs typeface="Times New Roman" panose="02020603050405020304" pitchFamily="18" charset="0"/>
              </a:rPr>
              <a:t>and scalable electronic medical </a:t>
            </a:r>
            <a:r>
              <a:rPr lang="en-US" dirty="0" smtClean="0">
                <a:solidFill>
                  <a:schemeClr val="accent1"/>
                </a:solidFill>
                <a:latin typeface="Times New Roman" panose="02020603050405020304" pitchFamily="18" charset="0"/>
                <a:cs typeface="Times New Roman" panose="02020603050405020304" pitchFamily="18" charset="0"/>
              </a:rPr>
              <a:t>records.</a:t>
            </a: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Advanced e-Prescribing</a:t>
            </a: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375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690" y="1452949"/>
            <a:ext cx="8596312" cy="3816256"/>
          </a:xfrm>
        </p:spPr>
      </p:pic>
    </p:spTree>
    <p:extLst>
      <p:ext uri="{BB962C8B-B14F-4D97-AF65-F5344CB8AC3E}">
        <p14:creationId xmlns:p14="http://schemas.microsoft.com/office/powerpoint/2010/main" val="3108821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57208"/>
            <a:ext cx="8596668" cy="493497"/>
          </a:xfrm>
        </p:spPr>
        <p:txBody>
          <a:bodyPr>
            <a:normAutofit/>
          </a:bodyPr>
          <a:lstStyle/>
          <a:p>
            <a:pPr algn="ctr"/>
            <a:r>
              <a:rPr lang="en-US" sz="2400" dirty="0" smtClean="0">
                <a:latin typeface="Algerian" panose="04020705040A02060702" pitchFamily="82" charset="0"/>
              </a:rPr>
              <a:t>BACKGROUND</a:t>
            </a:r>
            <a:endParaRPr lang="en-US" sz="2400" dirty="0">
              <a:latin typeface="Algerian" panose="04020705040A02060702" pitchFamily="82" charset="0"/>
            </a:endParaRPr>
          </a:p>
        </p:txBody>
      </p:sp>
      <p:sp>
        <p:nvSpPr>
          <p:cNvPr id="3" name="Content Placeholder 2"/>
          <p:cNvSpPr>
            <a:spLocks noGrp="1"/>
          </p:cNvSpPr>
          <p:nvPr>
            <p:ph idx="1"/>
          </p:nvPr>
        </p:nvSpPr>
        <p:spPr>
          <a:xfrm>
            <a:off x="508000" y="1739901"/>
            <a:ext cx="8163389" cy="4126643"/>
          </a:xfrm>
        </p:spPr>
        <p:txBody>
          <a:bodyPr>
            <a:normAutofit/>
          </a:bodyPr>
          <a:lstStyle/>
          <a:p>
            <a:pPr marL="0" indent="0">
              <a:buNone/>
              <a:defRPr/>
            </a:pPr>
            <a:r>
              <a:rPr lang="en-US" dirty="0" smtClean="0">
                <a:solidFill>
                  <a:schemeClr val="accent1"/>
                </a:solidFill>
                <a:latin typeface="Times New Roman" panose="02020603050405020304" pitchFamily="18" charset="0"/>
                <a:cs typeface="Times New Roman" panose="02020603050405020304" pitchFamily="18" charset="0"/>
              </a:rPr>
              <a:t>HOSPITAL REIMBURSEMENT </a:t>
            </a:r>
          </a:p>
          <a:p>
            <a:pPr lvl="1">
              <a:buFont typeface="Wingdings" panose="05000000000000000000" pitchFamily="2" charset="2"/>
              <a:buChar char="Ø"/>
              <a:defRPr/>
            </a:pPr>
            <a:endParaRPr lang="en-US" sz="1800" dirty="0" smtClean="0">
              <a:solidFill>
                <a:schemeClr val="accent1"/>
              </a:solidFill>
              <a:latin typeface="Times New Roman" panose="02020603050405020304" pitchFamily="18" charset="0"/>
              <a:cs typeface="Times New Roman" panose="02020603050405020304" pitchFamily="18" charset="0"/>
            </a:endParaRPr>
          </a:p>
          <a:p>
            <a:pPr marL="457200" lvl="1" indent="0">
              <a:buNone/>
              <a:defRPr/>
            </a:pPr>
            <a:r>
              <a:rPr lang="en-US" sz="1800" dirty="0" smtClean="0">
                <a:solidFill>
                  <a:schemeClr val="accent1"/>
                </a:solidFill>
                <a:latin typeface="Times New Roman" panose="02020603050405020304" pitchFamily="18" charset="0"/>
                <a:cs typeface="Times New Roman" panose="02020603050405020304" pitchFamily="18" charset="0"/>
              </a:rPr>
              <a:t>1965 </a:t>
            </a:r>
            <a:r>
              <a:rPr lang="en-US" sz="1800" dirty="0">
                <a:solidFill>
                  <a:schemeClr val="accent1"/>
                </a:solidFill>
                <a:latin typeface="Times New Roman" panose="02020603050405020304" pitchFamily="18" charset="0"/>
                <a:cs typeface="Times New Roman" panose="02020603050405020304" pitchFamily="18" charset="0"/>
              </a:rPr>
              <a:t>- Medicare reimbursed hospitals based on actual charges for treatment </a:t>
            </a:r>
            <a:r>
              <a:rPr lang="en-US" sz="1800" dirty="0" smtClean="0">
                <a:solidFill>
                  <a:schemeClr val="accent1"/>
                </a:solidFill>
                <a:latin typeface="Times New Roman" panose="02020603050405020304" pitchFamily="18" charset="0"/>
                <a:cs typeface="Times New Roman" panose="02020603050405020304" pitchFamily="18" charset="0"/>
              </a:rPr>
              <a:t>provided</a:t>
            </a:r>
            <a:endParaRPr lang="en-US" sz="1800" dirty="0">
              <a:solidFill>
                <a:schemeClr val="accent1"/>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Ø"/>
              <a:defRPr/>
            </a:pPr>
            <a:r>
              <a:rPr lang="en-US" sz="1800" dirty="0">
                <a:solidFill>
                  <a:schemeClr val="accent1"/>
                </a:solidFill>
                <a:latin typeface="Times New Roman" panose="02020603050405020304" pitchFamily="18" charset="0"/>
                <a:cs typeface="Times New Roman" panose="02020603050405020304" pitchFamily="18" charset="0"/>
              </a:rPr>
              <a:t>Emphasis was on codes being on bill submitted</a:t>
            </a:r>
          </a:p>
          <a:p>
            <a:pPr lvl="2">
              <a:buFont typeface="Wingdings" panose="05000000000000000000" pitchFamily="2" charset="2"/>
              <a:buChar char="Ø"/>
              <a:defRPr/>
            </a:pPr>
            <a:endParaRPr lang="en-US" sz="1800" dirty="0">
              <a:solidFill>
                <a:schemeClr val="accent1"/>
              </a:solidFill>
              <a:latin typeface="Times New Roman" panose="02020603050405020304" pitchFamily="18" charset="0"/>
              <a:cs typeface="Times New Roman" panose="02020603050405020304" pitchFamily="18" charset="0"/>
            </a:endParaRPr>
          </a:p>
          <a:p>
            <a:pPr marL="457200" lvl="1" indent="0">
              <a:buNone/>
              <a:defRPr/>
            </a:pPr>
            <a:r>
              <a:rPr lang="en-US" sz="1800" dirty="0">
                <a:solidFill>
                  <a:schemeClr val="accent1"/>
                </a:solidFill>
                <a:latin typeface="Times New Roman" panose="02020603050405020304" pitchFamily="18" charset="0"/>
                <a:cs typeface="Times New Roman" panose="02020603050405020304" pitchFamily="18" charset="0"/>
              </a:rPr>
              <a:t>1983 - Medicare implemented the Inpatient Prospective Payment System (IPPS) </a:t>
            </a:r>
          </a:p>
          <a:p>
            <a:pPr lvl="2">
              <a:buFont typeface="Wingdings" panose="05000000000000000000" pitchFamily="2" charset="2"/>
              <a:buChar char="Ø"/>
              <a:defRPr/>
            </a:pPr>
            <a:r>
              <a:rPr lang="en-US" sz="1800" dirty="0">
                <a:solidFill>
                  <a:schemeClr val="accent1"/>
                </a:solidFill>
                <a:latin typeface="Times New Roman" panose="02020603050405020304" pitchFamily="18" charset="0"/>
                <a:cs typeface="Times New Roman" panose="02020603050405020304" pitchFamily="18" charset="0"/>
              </a:rPr>
              <a:t>Payment method based on fixed rates</a:t>
            </a:r>
          </a:p>
          <a:p>
            <a:pPr lvl="2">
              <a:buFont typeface="Wingdings" panose="05000000000000000000" pitchFamily="2" charset="2"/>
              <a:buChar char="Ø"/>
              <a:defRPr/>
            </a:pPr>
            <a:r>
              <a:rPr lang="en-US" sz="1800" dirty="0">
                <a:solidFill>
                  <a:schemeClr val="accent1"/>
                </a:solidFill>
                <a:latin typeface="Times New Roman" panose="02020603050405020304" pitchFamily="18" charset="0"/>
                <a:cs typeface="Times New Roman" panose="02020603050405020304" pitchFamily="18" charset="0"/>
              </a:rPr>
              <a:t>Development of a Diagnostic Related </a:t>
            </a:r>
            <a:r>
              <a:rPr lang="en-US" sz="1800" dirty="0" smtClean="0">
                <a:solidFill>
                  <a:schemeClr val="accent1"/>
                </a:solidFill>
                <a:latin typeface="Times New Roman" panose="02020603050405020304" pitchFamily="18" charset="0"/>
                <a:cs typeface="Times New Roman" panose="02020603050405020304" pitchFamily="18" charset="0"/>
              </a:rPr>
              <a:t>Groups</a:t>
            </a:r>
            <a:endParaRPr lang="en-US" sz="1800"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4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348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34" y="688369"/>
            <a:ext cx="8796866" cy="5592688"/>
          </a:xfrm>
        </p:spPr>
        <p:txBody>
          <a:bodyPr>
            <a:normAutofit/>
          </a:bodyPr>
          <a:lstStyle/>
          <a:p>
            <a:pPr lvl="1">
              <a:buFont typeface="Wingdings" pitchFamily="2" charset="2"/>
              <a:buChar char="Ø"/>
              <a:defRPr/>
            </a:pPr>
            <a:endParaRPr lang="en-US" sz="1800" dirty="0" smtClean="0">
              <a:solidFill>
                <a:schemeClr val="accent1"/>
              </a:solidFill>
              <a:latin typeface="Times New Roman" panose="02020603050405020304" pitchFamily="18" charset="0"/>
              <a:cs typeface="Times New Roman" panose="02020603050405020304" pitchFamily="18" charset="0"/>
            </a:endParaRPr>
          </a:p>
          <a:p>
            <a:pPr marL="457200" lvl="1" indent="0">
              <a:buNone/>
              <a:defRPr/>
            </a:pPr>
            <a:r>
              <a:rPr lang="en-US" sz="1800" dirty="0">
                <a:solidFill>
                  <a:schemeClr val="accent1"/>
                </a:solidFill>
                <a:latin typeface="Times New Roman" panose="02020603050405020304" pitchFamily="18" charset="0"/>
                <a:cs typeface="Times New Roman" panose="02020603050405020304" pitchFamily="18" charset="0"/>
              </a:rPr>
              <a:t>2007 - CMS introduced Medicare Severity Diagnosis Related Groups (MS-DRGs) </a:t>
            </a:r>
          </a:p>
          <a:p>
            <a:pPr lvl="2">
              <a:buFont typeface="Wingdings" panose="05000000000000000000" pitchFamily="2" charset="2"/>
              <a:buChar char="Ø"/>
              <a:defRPr/>
            </a:pPr>
            <a:r>
              <a:rPr lang="en-US" sz="1800" dirty="0">
                <a:solidFill>
                  <a:schemeClr val="accent1"/>
                </a:solidFill>
                <a:latin typeface="Times New Roman" panose="02020603050405020304" pitchFamily="18" charset="0"/>
                <a:cs typeface="Times New Roman" panose="02020603050405020304" pitchFamily="18" charset="0"/>
              </a:rPr>
              <a:t>Better reflect patient’s severity of illness</a:t>
            </a:r>
          </a:p>
          <a:p>
            <a:pPr lvl="2">
              <a:buFont typeface="Wingdings" panose="05000000000000000000" pitchFamily="2" charset="2"/>
              <a:buChar char="Ø"/>
              <a:defRPr/>
            </a:pPr>
            <a:r>
              <a:rPr lang="en-US" sz="1800" dirty="0">
                <a:solidFill>
                  <a:schemeClr val="accent1"/>
                </a:solidFill>
                <a:latin typeface="Times New Roman" panose="02020603050405020304" pitchFamily="18" charset="0"/>
                <a:cs typeface="Times New Roman" panose="02020603050405020304" pitchFamily="18" charset="0"/>
              </a:rPr>
              <a:t>Risk of </a:t>
            </a:r>
            <a:r>
              <a:rPr lang="en-US" sz="1800" dirty="0" smtClean="0">
                <a:solidFill>
                  <a:schemeClr val="accent1"/>
                </a:solidFill>
                <a:latin typeface="Times New Roman" panose="02020603050405020304" pitchFamily="18" charset="0"/>
                <a:cs typeface="Times New Roman" panose="02020603050405020304" pitchFamily="18" charset="0"/>
              </a:rPr>
              <a:t>mortality</a:t>
            </a:r>
          </a:p>
          <a:p>
            <a:pPr marL="914400" lvl="2" indent="0">
              <a:buNone/>
              <a:defRPr/>
            </a:pPr>
            <a:endParaRPr lang="en-US" sz="1800" dirty="0">
              <a:solidFill>
                <a:schemeClr val="accent1"/>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Ø"/>
              <a:defRPr/>
            </a:pPr>
            <a:r>
              <a:rPr lang="en-US" sz="1800" dirty="0" smtClean="0">
                <a:solidFill>
                  <a:schemeClr val="accent1"/>
                </a:solidFill>
                <a:latin typeface="Times New Roman" panose="02020603050405020304" pitchFamily="18" charset="0"/>
                <a:cs typeface="Times New Roman" panose="02020603050405020304" pitchFamily="18" charset="0"/>
              </a:rPr>
              <a:t>2008-CMS </a:t>
            </a:r>
            <a:r>
              <a:rPr lang="en-US" sz="1800" dirty="0">
                <a:solidFill>
                  <a:schemeClr val="accent1"/>
                </a:solidFill>
                <a:latin typeface="Times New Roman" panose="02020603050405020304" pitchFamily="18" charset="0"/>
                <a:cs typeface="Times New Roman" panose="02020603050405020304" pitchFamily="18" charset="0"/>
              </a:rPr>
              <a:t>anticipated facilities </a:t>
            </a:r>
            <a:r>
              <a:rPr lang="en-US" sz="1800" dirty="0" smtClean="0">
                <a:solidFill>
                  <a:schemeClr val="accent1"/>
                </a:solidFill>
                <a:latin typeface="Times New Roman" panose="02020603050405020304" pitchFamily="18" charset="0"/>
                <a:cs typeface="Times New Roman" panose="02020603050405020304" pitchFamily="18" charset="0"/>
              </a:rPr>
              <a:t>focused </a:t>
            </a:r>
            <a:r>
              <a:rPr lang="en-US" sz="1800" dirty="0">
                <a:solidFill>
                  <a:schemeClr val="accent1"/>
                </a:solidFill>
                <a:latin typeface="Times New Roman" panose="02020603050405020304" pitchFamily="18" charset="0"/>
                <a:cs typeface="Times New Roman" panose="02020603050405020304" pitchFamily="18" charset="0"/>
              </a:rPr>
              <a:t>on documentation improvement</a:t>
            </a:r>
          </a:p>
          <a:p>
            <a:pPr marL="457200" lvl="1" indent="0">
              <a:buNone/>
              <a:defRPr/>
            </a:pPr>
            <a:endParaRPr lang="en-US" sz="1800" dirty="0">
              <a:solidFill>
                <a:schemeClr val="accent1"/>
              </a:solidFill>
              <a:latin typeface="Times New Roman" panose="02020603050405020304" pitchFamily="18" charset="0"/>
              <a:cs typeface="Times New Roman" panose="02020603050405020304" pitchFamily="18" charset="0"/>
            </a:endParaRPr>
          </a:p>
          <a:p>
            <a:pPr marL="457200" lvl="1" indent="0">
              <a:buNone/>
              <a:defRPr/>
            </a:pPr>
            <a:r>
              <a:rPr lang="en-US" sz="1800" dirty="0" smtClean="0">
                <a:solidFill>
                  <a:schemeClr val="accent1"/>
                </a:solidFill>
                <a:latin typeface="Times New Roman" panose="02020603050405020304" pitchFamily="18" charset="0"/>
                <a:cs typeface="Times New Roman" panose="02020603050405020304" pitchFamily="18" charset="0"/>
              </a:rPr>
              <a:t>2011 </a:t>
            </a:r>
            <a:r>
              <a:rPr lang="en-US" sz="1800" dirty="0">
                <a:solidFill>
                  <a:schemeClr val="accent1"/>
                </a:solidFill>
                <a:latin typeface="Times New Roman" panose="02020603050405020304" pitchFamily="18" charset="0"/>
                <a:cs typeface="Times New Roman" panose="02020603050405020304" pitchFamily="18" charset="0"/>
              </a:rPr>
              <a:t>– Documentation and Coding Adjustment (DCA) was introduced by </a:t>
            </a:r>
            <a:r>
              <a:rPr lang="en-US" sz="1800" dirty="0" smtClean="0">
                <a:solidFill>
                  <a:schemeClr val="accent1"/>
                </a:solidFill>
                <a:latin typeface="Times New Roman" panose="02020603050405020304" pitchFamily="18" charset="0"/>
                <a:cs typeface="Times New Roman" panose="02020603050405020304" pitchFamily="18" charset="0"/>
              </a:rPr>
              <a:t>CMS</a:t>
            </a:r>
          </a:p>
          <a:p>
            <a:pPr marL="914400" lvl="2" indent="0">
              <a:buNone/>
              <a:defRPr/>
            </a:pPr>
            <a:r>
              <a:rPr lang="en-US" sz="1800" dirty="0" smtClean="0">
                <a:solidFill>
                  <a:schemeClr val="accent1"/>
                </a:solidFill>
                <a:latin typeface="Times New Roman" panose="02020603050405020304" pitchFamily="18" charset="0"/>
                <a:cs typeface="Times New Roman" panose="02020603050405020304" pitchFamily="18" charset="0"/>
              </a:rPr>
              <a:t>    Determined </a:t>
            </a:r>
            <a:r>
              <a:rPr lang="en-US" sz="1800" dirty="0">
                <a:solidFill>
                  <a:schemeClr val="accent1"/>
                </a:solidFill>
                <a:latin typeface="Times New Roman" panose="02020603050405020304" pitchFamily="18" charset="0"/>
                <a:cs typeface="Times New Roman" panose="02020603050405020304" pitchFamily="18" charset="0"/>
              </a:rPr>
              <a:t>that </a:t>
            </a:r>
            <a:r>
              <a:rPr lang="en-US" sz="1800" dirty="0" smtClean="0">
                <a:solidFill>
                  <a:schemeClr val="accent1"/>
                </a:solidFill>
                <a:latin typeface="Times New Roman" panose="02020603050405020304" pitchFamily="18" charset="0"/>
                <a:cs typeface="Times New Roman" panose="02020603050405020304" pitchFamily="18" charset="0"/>
              </a:rPr>
              <a:t>better documentation would lead to increase in reimbursement.</a:t>
            </a:r>
          </a:p>
          <a:p>
            <a:pPr marL="914400" lvl="2" indent="0">
              <a:buNone/>
              <a:defRPr/>
            </a:pPr>
            <a:endParaRPr lang="en-US" sz="1800" dirty="0" smtClean="0">
              <a:solidFill>
                <a:schemeClr val="accent1"/>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Ø"/>
              <a:defRPr/>
            </a:pPr>
            <a:endParaRPr lang="en-US" sz="1800" dirty="0" smtClean="0">
              <a:solidFill>
                <a:schemeClr val="accent1"/>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Ø"/>
              <a:defRPr/>
            </a:pPr>
            <a:endParaRPr lang="en-US" sz="1800" dirty="0">
              <a:solidFill>
                <a:schemeClr val="accent1"/>
              </a:solidFill>
              <a:latin typeface="Times New Roman" panose="02020603050405020304" pitchFamily="18" charset="0"/>
              <a:cs typeface="Times New Roman" panose="02020603050405020304" pitchFamily="18" charset="0"/>
            </a:endParaRPr>
          </a:p>
          <a:p>
            <a:pPr marL="914400" lvl="2" indent="0">
              <a:buNone/>
              <a:defRPr/>
            </a:pPr>
            <a:endParaRPr lang="en-US" sz="1800" dirty="0" smtClean="0">
              <a:solidFill>
                <a:schemeClr val="accent1"/>
              </a:solidFill>
            </a:endParaRPr>
          </a:p>
          <a:p>
            <a:pPr lvl="2">
              <a:buFont typeface="Wingdings" panose="05000000000000000000" pitchFamily="2" charset="2"/>
              <a:buChar char="Ø"/>
              <a:defRPr/>
            </a:pPr>
            <a:endParaRPr lang="en-US" sz="1800" dirty="0"/>
          </a:p>
          <a:p>
            <a:pPr lvl="2">
              <a:buFont typeface="Wingdings" panose="05000000000000000000" pitchFamily="2" charset="2"/>
              <a:buChar char="Ø"/>
              <a:defRPr/>
            </a:pPr>
            <a:endParaRPr lang="en-US" sz="1800" dirty="0"/>
          </a:p>
          <a:p>
            <a:pPr lvl="2">
              <a:buFont typeface="Wingdings" panose="05000000000000000000" pitchFamily="2" charset="2"/>
              <a:buChar char="Ø"/>
              <a:defRPr/>
            </a:pPr>
            <a:endParaRPr lang="en-US" sz="1800" dirty="0" smtClean="0"/>
          </a:p>
          <a:p>
            <a:pPr lvl="2">
              <a:buFont typeface="Wingdings" panose="05000000000000000000" pitchFamily="2" charset="2"/>
              <a:buChar char="Ø"/>
              <a:defRPr/>
            </a:pPr>
            <a:endParaRPr lang="en-US" sz="18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434200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327" y="667234"/>
            <a:ext cx="8596668" cy="452648"/>
          </a:xfrm>
        </p:spPr>
        <p:txBody>
          <a:bodyPr>
            <a:noAutofit/>
          </a:bodyPr>
          <a:lstStyle/>
          <a:p>
            <a:pPr algn="ctr"/>
            <a:r>
              <a:rPr lang="en-US" sz="2400" dirty="0" smtClean="0">
                <a:latin typeface="Algerian" panose="04020705040A02060702" pitchFamily="82" charset="0"/>
              </a:rPr>
              <a:t>CDI PROFESSIONALS</a:t>
            </a:r>
            <a:endParaRPr lang="en-US" sz="2400" dirty="0">
              <a:latin typeface="Algerian" panose="04020705040A02060702" pitchFamily="82" charset="0"/>
            </a:endParaRPr>
          </a:p>
        </p:txBody>
      </p:sp>
      <p:sp>
        <p:nvSpPr>
          <p:cNvPr id="3" name="Content Placeholder 2"/>
          <p:cNvSpPr>
            <a:spLocks noGrp="1"/>
          </p:cNvSpPr>
          <p:nvPr>
            <p:ph idx="1"/>
          </p:nvPr>
        </p:nvSpPr>
        <p:spPr>
          <a:xfrm>
            <a:off x="503435" y="1428108"/>
            <a:ext cx="8980560" cy="5095981"/>
          </a:xfrm>
        </p:spPr>
        <p:txBody>
          <a:bodyPr>
            <a:noAutofit/>
          </a:bodyPr>
          <a:lstStyle/>
          <a:p>
            <a:pPr marL="0" indent="0">
              <a:buNone/>
            </a:pPr>
            <a:r>
              <a:rPr lang="en-US" dirty="0" smtClean="0">
                <a:solidFill>
                  <a:schemeClr val="accent1"/>
                </a:solidFill>
                <a:latin typeface="Times New Roman" panose="02020603050405020304" pitchFamily="18" charset="0"/>
                <a:cs typeface="Times New Roman" panose="02020603050405020304" pitchFamily="18" charset="0"/>
              </a:rPr>
              <a:t>CDI professionals act as intermediaries between inpatient coders who translate diagnosis into data &amp; healthcare providers &amp; nurses.</a:t>
            </a: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marL="0" indent="0">
              <a:buNone/>
            </a:pPr>
            <a:r>
              <a:rPr lang="en-US" dirty="0">
                <a:solidFill>
                  <a:schemeClr val="accent1"/>
                </a:solidFill>
                <a:latin typeface="Times New Roman" panose="02020603050405020304" pitchFamily="18" charset="0"/>
                <a:cs typeface="Times New Roman" panose="02020603050405020304" pitchFamily="18" charset="0"/>
              </a:rPr>
              <a:t>CDI </a:t>
            </a:r>
            <a:r>
              <a:rPr lang="en-US" dirty="0" smtClean="0">
                <a:solidFill>
                  <a:schemeClr val="accent1"/>
                </a:solidFill>
                <a:latin typeface="Times New Roman" panose="02020603050405020304" pitchFamily="18" charset="0"/>
                <a:cs typeface="Times New Roman" panose="02020603050405020304" pitchFamily="18" charset="0"/>
              </a:rPr>
              <a:t>Specialists usually credentialed as Clinical documentation Improvement Practioner (CDIP) through AHIMA</a:t>
            </a:r>
            <a:endParaRPr lang="en-US" dirty="0">
              <a:solidFill>
                <a:schemeClr val="accent1"/>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accent1"/>
                </a:solidFill>
                <a:latin typeface="Times New Roman" panose="02020603050405020304" pitchFamily="18" charset="0"/>
                <a:cs typeface="Times New Roman" panose="02020603050405020304" pitchFamily="18" charset="0"/>
              </a:rPr>
              <a:t>        Background </a:t>
            </a:r>
            <a:r>
              <a:rPr lang="en-US" dirty="0">
                <a:solidFill>
                  <a:schemeClr val="accent1"/>
                </a:solidFill>
                <a:latin typeface="Times New Roman" panose="02020603050405020304" pitchFamily="18" charset="0"/>
                <a:cs typeface="Times New Roman" panose="02020603050405020304" pitchFamily="18" charset="0"/>
              </a:rPr>
              <a:t>– </a:t>
            </a:r>
            <a:r>
              <a:rPr lang="en-US" dirty="0" smtClean="0">
                <a:solidFill>
                  <a:schemeClr val="accent1"/>
                </a:solidFill>
                <a:latin typeface="Times New Roman" panose="02020603050405020304" pitchFamily="18" charset="0"/>
                <a:cs typeface="Times New Roman" panose="02020603050405020304" pitchFamily="18" charset="0"/>
              </a:rPr>
              <a:t>CDI Nurses</a:t>
            </a: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accent1"/>
                </a:solidFill>
                <a:latin typeface="Times New Roman" panose="02020603050405020304" pitchFamily="18" charset="0"/>
                <a:cs typeface="Times New Roman" panose="02020603050405020304" pitchFamily="18" charset="0"/>
              </a:rPr>
              <a:t>Benefits of having CDI professionals</a:t>
            </a: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 Intermediary between </a:t>
            </a:r>
            <a:r>
              <a:rPr lang="en-US" dirty="0">
                <a:solidFill>
                  <a:schemeClr val="accent1"/>
                </a:solidFill>
                <a:latin typeface="Times New Roman" panose="02020603050405020304" pitchFamily="18" charset="0"/>
                <a:cs typeface="Times New Roman" panose="02020603050405020304" pitchFamily="18" charset="0"/>
              </a:rPr>
              <a:t>physicians and coders</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 Review </a:t>
            </a:r>
            <a:r>
              <a:rPr lang="en-US" dirty="0">
                <a:solidFill>
                  <a:schemeClr val="accent1"/>
                </a:solidFill>
                <a:latin typeface="Times New Roman" panose="02020603050405020304" pitchFamily="18" charset="0"/>
                <a:cs typeface="Times New Roman" panose="02020603050405020304" pitchFamily="18" charset="0"/>
              </a:rPr>
              <a:t>record from a clinical perspective</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 Identify </a:t>
            </a:r>
            <a:r>
              <a:rPr lang="en-US" dirty="0">
                <a:solidFill>
                  <a:schemeClr val="accent1"/>
                </a:solidFill>
                <a:latin typeface="Times New Roman" panose="02020603050405020304" pitchFamily="18" charset="0"/>
                <a:cs typeface="Times New Roman" panose="02020603050405020304" pitchFamily="18" charset="0"/>
              </a:rPr>
              <a:t>gaps in </a:t>
            </a:r>
            <a:r>
              <a:rPr lang="en-US" dirty="0" smtClean="0">
                <a:solidFill>
                  <a:schemeClr val="accent1"/>
                </a:solidFill>
                <a:latin typeface="Times New Roman" panose="02020603050405020304" pitchFamily="18" charset="0"/>
                <a:cs typeface="Times New Roman" panose="02020603050405020304" pitchFamily="18" charset="0"/>
              </a:rPr>
              <a:t>documentation</a:t>
            </a:r>
          </a:p>
          <a:p>
            <a:pPr>
              <a:buFont typeface="Wingdings" panose="05000000000000000000" pitchFamily="2" charset="2"/>
              <a:buChar char="Ø"/>
            </a:pPr>
            <a:r>
              <a:rPr lang="en-US" dirty="0" smtClean="0">
                <a:solidFill>
                  <a:schemeClr val="accent1"/>
                </a:solidFill>
                <a:latin typeface="Times New Roman" panose="02020603050405020304" pitchFamily="18" charset="0"/>
                <a:cs typeface="Times New Roman" panose="02020603050405020304" pitchFamily="18" charset="0"/>
              </a:rPr>
              <a:t> Advocate concurrent &amp; Retrospective queries</a:t>
            </a:r>
          </a:p>
          <a:p>
            <a:pPr marL="0" indent="0">
              <a:buNone/>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marL="0" indent="0">
              <a:buNone/>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solidFill>
                <a:schemeClr val="accent1"/>
              </a:solidFill>
              <a:latin typeface="Times New Roman" panose="02020603050405020304" pitchFamily="18" charset="0"/>
              <a:cs typeface="Times New Roman" panose="02020603050405020304" pitchFamily="18" charset="0"/>
            </a:endParaRPr>
          </a:p>
          <a:p>
            <a:pPr marL="0" indent="0">
              <a:buNone/>
            </a:pPr>
            <a:endParaRPr lang="en-US" dirty="0">
              <a:solidFill>
                <a:schemeClr val="accent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solidFill>
                <a:schemeClr val="accent1"/>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accent1"/>
                </a:solidFill>
                <a:latin typeface="Times New Roman" panose="02020603050405020304" pitchFamily="18" charset="0"/>
                <a:cs typeface="Times New Roman" panose="02020603050405020304" pitchFamily="18" charset="0"/>
              </a:rPr>
              <a:t>        </a:t>
            </a:r>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988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2317</TotalTime>
  <Words>888</Words>
  <Application>Microsoft Office PowerPoint</Application>
  <PresentationFormat>Widescreen</PresentationFormat>
  <Paragraphs>239</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Algerian</vt:lpstr>
      <vt:lpstr>Arial</vt:lpstr>
      <vt:lpstr>Calibri</vt:lpstr>
      <vt:lpstr>Symbol</vt:lpstr>
      <vt:lpstr>Times New Roman</vt:lpstr>
      <vt:lpstr>Trebuchet MS</vt:lpstr>
      <vt:lpstr>Wingdings</vt:lpstr>
      <vt:lpstr>Wingdings 3</vt:lpstr>
      <vt:lpstr>Facet</vt:lpstr>
      <vt:lpstr>    STUDY ON CLINICAL DOCUMENTATION IMPROVEMENT &amp; ROLE  of information technology IN DOCUMENTING CLINICAL RECORDS OF THE PATIENTS</vt:lpstr>
      <vt:lpstr>Table of contents</vt:lpstr>
      <vt:lpstr>INTRODUCTION</vt:lpstr>
      <vt:lpstr>IMPORTANCE OF CDI</vt:lpstr>
      <vt:lpstr>ROLE OF INFORMATION TECHNOLOGY</vt:lpstr>
      <vt:lpstr>PowerPoint Presentation</vt:lpstr>
      <vt:lpstr>BACKGROUND</vt:lpstr>
      <vt:lpstr>PowerPoint Presentation</vt:lpstr>
      <vt:lpstr>CDI PROFESSIONALS</vt:lpstr>
      <vt:lpstr>Rationale of the study</vt:lpstr>
      <vt:lpstr>RESEARCH OBJECTIVE</vt:lpstr>
      <vt:lpstr>PowerPoint Presentation</vt:lpstr>
      <vt:lpstr>RESEARCH METHODOLOGY</vt:lpstr>
      <vt:lpstr>CDI WORKFLOW</vt:lpstr>
      <vt:lpstr>PowerPoint Presentation</vt:lpstr>
      <vt:lpstr>Fish bone analysis</vt:lpstr>
      <vt:lpstr>PARAMETERS ANALYZED</vt:lpstr>
      <vt:lpstr>PARAMETERS ANALYZED</vt:lpstr>
      <vt:lpstr>Revenue generation</vt:lpstr>
      <vt:lpstr>Result and discussion</vt:lpstr>
      <vt:lpstr>IN A NUT SHELL</vt:lpstr>
      <vt:lpstr>CHALLENGES</vt:lpstr>
      <vt:lpstr>recommendations</vt:lpstr>
      <vt:lpstr>Documentation matters</vt:lpstr>
      <vt:lpstr>SUMMARY</vt:lpstr>
      <vt:lpstr>PowerPoint Presentation</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DOCUMENTATION IMPROVEMENT &amp; HOWPLAYS A ROLE IN DOCUMENTING CDI</dc:title>
  <dc:creator>Raina, Navruti</dc:creator>
  <cp:lastModifiedBy>Raina, Navruti</cp:lastModifiedBy>
  <cp:revision>106</cp:revision>
  <dcterms:created xsi:type="dcterms:W3CDTF">2015-04-08T17:17:25Z</dcterms:created>
  <dcterms:modified xsi:type="dcterms:W3CDTF">2015-05-14T08:49:11Z</dcterms:modified>
</cp:coreProperties>
</file>