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3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neha\Downloads\report%20(1)%20(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neha\Downloads\report%20(1)%20(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neha\Downloads\report%20(1)%20(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neha\Downloads\report%20(1)%20(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neha\Downloads\report%20(1)%20(1).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neha\Downloads\report%20(1)%20(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Pick up Status at Aliganj</a:t>
            </a:r>
          </a:p>
        </c:rich>
      </c:tx>
      <c:layout/>
      <c:overlay val="0"/>
    </c:title>
    <c:autoTitleDeleted val="0"/>
    <c:plotArea>
      <c:layout/>
      <c:barChart>
        <c:barDir val="col"/>
        <c:grouping val="clustered"/>
        <c:varyColors val="0"/>
        <c:ser>
          <c:idx val="0"/>
          <c:order val="0"/>
          <c:tx>
            <c:strRef>
              <c:f>Sheet1!$A$17</c:f>
              <c:strCache>
                <c:ptCount val="1"/>
                <c:pt idx="0">
                  <c:v>Percentage </c:v>
                </c:pt>
              </c:strCache>
            </c:strRef>
          </c:tx>
          <c:invertIfNegative val="0"/>
          <c:dPt>
            <c:idx val="1"/>
            <c:invertIfNegative val="0"/>
            <c:bubble3D val="0"/>
            <c:spPr>
              <a:solidFill>
                <a:schemeClr val="accent2"/>
              </a:solidFill>
            </c:spPr>
          </c:dPt>
          <c:dPt>
            <c:idx val="2"/>
            <c:invertIfNegative val="0"/>
            <c:bubble3D val="0"/>
            <c:spPr>
              <a:solidFill>
                <a:schemeClr val="accent3"/>
              </a:solidFill>
            </c:spPr>
          </c:dPt>
          <c:cat>
            <c:strRef>
              <c:f>Sheet1!$B$16:$D$16</c:f>
              <c:strCache>
                <c:ptCount val="3"/>
                <c:pt idx="0">
                  <c:v>yes</c:v>
                </c:pt>
                <c:pt idx="1">
                  <c:v>No</c:v>
                </c:pt>
                <c:pt idx="2">
                  <c:v>NA</c:v>
                </c:pt>
              </c:strCache>
            </c:strRef>
          </c:cat>
          <c:val>
            <c:numRef>
              <c:f>Sheet1!$B$17:$D$17</c:f>
              <c:numCache>
                <c:formatCode>0</c:formatCode>
                <c:ptCount val="3"/>
                <c:pt idx="0">
                  <c:v>83</c:v>
                </c:pt>
                <c:pt idx="1">
                  <c:v>8</c:v>
                </c:pt>
                <c:pt idx="2">
                  <c:v>8</c:v>
                </c:pt>
              </c:numCache>
            </c:numRef>
          </c:val>
        </c:ser>
        <c:dLbls>
          <c:showLegendKey val="0"/>
          <c:showVal val="0"/>
          <c:showCatName val="0"/>
          <c:showSerName val="0"/>
          <c:showPercent val="0"/>
          <c:showBubbleSize val="0"/>
        </c:dLbls>
        <c:gapWidth val="150"/>
        <c:axId val="83747968"/>
        <c:axId val="83891328"/>
      </c:barChart>
      <c:catAx>
        <c:axId val="83747968"/>
        <c:scaling>
          <c:orientation val="minMax"/>
        </c:scaling>
        <c:delete val="0"/>
        <c:axPos val="b"/>
        <c:majorTickMark val="out"/>
        <c:minorTickMark val="none"/>
        <c:tickLblPos val="nextTo"/>
        <c:crossAx val="83891328"/>
        <c:crosses val="autoZero"/>
        <c:auto val="1"/>
        <c:lblAlgn val="ctr"/>
        <c:lblOffset val="100"/>
        <c:noMultiLvlLbl val="0"/>
      </c:catAx>
      <c:valAx>
        <c:axId val="83891328"/>
        <c:scaling>
          <c:orientation val="minMax"/>
        </c:scaling>
        <c:delete val="0"/>
        <c:axPos val="l"/>
        <c:majorGridlines/>
        <c:numFmt formatCode="0" sourceLinked="1"/>
        <c:majorTickMark val="out"/>
        <c:minorTickMark val="none"/>
        <c:tickLblPos val="nextTo"/>
        <c:crossAx val="8374796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Pick Up Status</a:t>
            </a:r>
          </a:p>
        </c:rich>
      </c:tx>
      <c:layout/>
      <c:overlay val="0"/>
    </c:title>
    <c:autoTitleDeleted val="0"/>
    <c:plotArea>
      <c:layout/>
      <c:barChart>
        <c:barDir val="col"/>
        <c:grouping val="clustered"/>
        <c:varyColors val="0"/>
        <c:ser>
          <c:idx val="0"/>
          <c:order val="0"/>
          <c:tx>
            <c:strRef>
              <c:f>'PICK UP STATUS'!$A$33</c:f>
              <c:strCache>
                <c:ptCount val="1"/>
                <c:pt idx="0">
                  <c:v>yes</c:v>
                </c:pt>
              </c:strCache>
            </c:strRef>
          </c:tx>
          <c:invertIfNegative val="0"/>
          <c:cat>
            <c:strRef>
              <c:f>'PICK UP STATUS'!$B$32:$AB$32</c:f>
              <c:strCache>
                <c:ptCount val="27"/>
                <c:pt idx="0">
                  <c:v>Aliganj</c:v>
                </c:pt>
                <c:pt idx="1">
                  <c:v>Baroda,BPC Road</c:v>
                </c:pt>
                <c:pt idx="2">
                  <c:v>Baroda,Fatehganj</c:v>
                </c:pt>
                <c:pt idx="3">
                  <c:v>Bharuch</c:v>
                </c:pt>
                <c:pt idx="4">
                  <c:v>Bhiwani</c:v>
                </c:pt>
                <c:pt idx="5">
                  <c:v>DLF</c:v>
                </c:pt>
                <c:pt idx="6">
                  <c:v>Fatehabad</c:v>
                </c:pt>
                <c:pt idx="7">
                  <c:v>Gomtinagar</c:v>
                </c:pt>
                <c:pt idx="8">
                  <c:v>Haldawani</c:v>
                </c:pt>
                <c:pt idx="9">
                  <c:v>Hisar,Barwala Road </c:v>
                </c:pt>
                <c:pt idx="10">
                  <c:v>Hisar,Jindal Chowk</c:v>
                </c:pt>
                <c:pt idx="11">
                  <c:v>Kanpur</c:v>
                </c:pt>
                <c:pt idx="12">
                  <c:v>Meerut</c:v>
                </c:pt>
                <c:pt idx="13">
                  <c:v>Muzaffarnagar</c:v>
                </c:pt>
                <c:pt idx="14">
                  <c:v>NRR,Gurgaon</c:v>
                </c:pt>
                <c:pt idx="15">
                  <c:v>Palam vihar</c:v>
                </c:pt>
                <c:pt idx="16">
                  <c:v>Rajajipuram</c:v>
                </c:pt>
                <c:pt idx="17">
                  <c:v>Rander road</c:v>
                </c:pt>
                <c:pt idx="18">
                  <c:v>Rewari</c:v>
                </c:pt>
                <c:pt idx="19">
                  <c:v>Rohtak</c:v>
                </c:pt>
                <c:pt idx="20">
                  <c:v>Roorkee</c:v>
                </c:pt>
                <c:pt idx="21">
                  <c:v>Saharnapur</c:v>
                </c:pt>
                <c:pt idx="22">
                  <c:v>Shalimar Bagh</c:v>
                </c:pt>
                <c:pt idx="23">
                  <c:v>Sonepat</c:v>
                </c:pt>
                <c:pt idx="24">
                  <c:v>Udhana</c:v>
                </c:pt>
                <c:pt idx="25">
                  <c:v>Vijaynagar</c:v>
                </c:pt>
                <c:pt idx="26">
                  <c:v>Yamunanagar</c:v>
                </c:pt>
              </c:strCache>
            </c:strRef>
          </c:cat>
          <c:val>
            <c:numRef>
              <c:f>'PICK UP STATUS'!$B$33:$AB$33</c:f>
              <c:numCache>
                <c:formatCode>0</c:formatCode>
                <c:ptCount val="27"/>
                <c:pt idx="0">
                  <c:v>83.333333333333258</c:v>
                </c:pt>
                <c:pt idx="1">
                  <c:v>66.666666666666657</c:v>
                </c:pt>
                <c:pt idx="2">
                  <c:v>66.666666666666657</c:v>
                </c:pt>
                <c:pt idx="3">
                  <c:v>83.333333333333258</c:v>
                </c:pt>
                <c:pt idx="4">
                  <c:v>66.666666666666657</c:v>
                </c:pt>
                <c:pt idx="5">
                  <c:v>33.333333333333329</c:v>
                </c:pt>
                <c:pt idx="6">
                  <c:v>75</c:v>
                </c:pt>
                <c:pt idx="7">
                  <c:v>75</c:v>
                </c:pt>
                <c:pt idx="8">
                  <c:v>83.333333333333258</c:v>
                </c:pt>
                <c:pt idx="9">
                  <c:v>91.666666666666657</c:v>
                </c:pt>
                <c:pt idx="10">
                  <c:v>75</c:v>
                </c:pt>
                <c:pt idx="11">
                  <c:v>83.333333333333258</c:v>
                </c:pt>
                <c:pt idx="12">
                  <c:v>83.333333333333258</c:v>
                </c:pt>
                <c:pt idx="13">
                  <c:v>41.666666666666544</c:v>
                </c:pt>
                <c:pt idx="14">
                  <c:v>75</c:v>
                </c:pt>
                <c:pt idx="15">
                  <c:v>100</c:v>
                </c:pt>
                <c:pt idx="16">
                  <c:v>83.333333333333258</c:v>
                </c:pt>
                <c:pt idx="17">
                  <c:v>100</c:v>
                </c:pt>
                <c:pt idx="18">
                  <c:v>66.666666666666657</c:v>
                </c:pt>
                <c:pt idx="19">
                  <c:v>83.333333333333258</c:v>
                </c:pt>
                <c:pt idx="20">
                  <c:v>100</c:v>
                </c:pt>
                <c:pt idx="21">
                  <c:v>50</c:v>
                </c:pt>
                <c:pt idx="22">
                  <c:v>91.666666666666657</c:v>
                </c:pt>
                <c:pt idx="23">
                  <c:v>50</c:v>
                </c:pt>
                <c:pt idx="24">
                  <c:v>91.666666666666657</c:v>
                </c:pt>
                <c:pt idx="25">
                  <c:v>83.333333333333258</c:v>
                </c:pt>
                <c:pt idx="26">
                  <c:v>91.666666666666657</c:v>
                </c:pt>
              </c:numCache>
            </c:numRef>
          </c:val>
        </c:ser>
        <c:ser>
          <c:idx val="1"/>
          <c:order val="1"/>
          <c:tx>
            <c:strRef>
              <c:f>'PICK UP STATUS'!$A$34</c:f>
              <c:strCache>
                <c:ptCount val="1"/>
                <c:pt idx="0">
                  <c:v>No</c:v>
                </c:pt>
              </c:strCache>
            </c:strRef>
          </c:tx>
          <c:invertIfNegative val="0"/>
          <c:cat>
            <c:strRef>
              <c:f>'PICK UP STATUS'!$B$32:$AB$32</c:f>
              <c:strCache>
                <c:ptCount val="27"/>
                <c:pt idx="0">
                  <c:v>Aliganj</c:v>
                </c:pt>
                <c:pt idx="1">
                  <c:v>Baroda,BPC Road</c:v>
                </c:pt>
                <c:pt idx="2">
                  <c:v>Baroda,Fatehganj</c:v>
                </c:pt>
                <c:pt idx="3">
                  <c:v>Bharuch</c:v>
                </c:pt>
                <c:pt idx="4">
                  <c:v>Bhiwani</c:v>
                </c:pt>
                <c:pt idx="5">
                  <c:v>DLF</c:v>
                </c:pt>
                <c:pt idx="6">
                  <c:v>Fatehabad</c:v>
                </c:pt>
                <c:pt idx="7">
                  <c:v>Gomtinagar</c:v>
                </c:pt>
                <c:pt idx="8">
                  <c:v>Haldawani</c:v>
                </c:pt>
                <c:pt idx="9">
                  <c:v>Hisar,Barwala Road </c:v>
                </c:pt>
                <c:pt idx="10">
                  <c:v>Hisar,Jindal Chowk</c:v>
                </c:pt>
                <c:pt idx="11">
                  <c:v>Kanpur</c:v>
                </c:pt>
                <c:pt idx="12">
                  <c:v>Meerut</c:v>
                </c:pt>
                <c:pt idx="13">
                  <c:v>Muzaffarnagar</c:v>
                </c:pt>
                <c:pt idx="14">
                  <c:v>NRR,Gurgaon</c:v>
                </c:pt>
                <c:pt idx="15">
                  <c:v>Palam vihar</c:v>
                </c:pt>
                <c:pt idx="16">
                  <c:v>Rajajipuram</c:v>
                </c:pt>
                <c:pt idx="17">
                  <c:v>Rander road</c:v>
                </c:pt>
                <c:pt idx="18">
                  <c:v>Rewari</c:v>
                </c:pt>
                <c:pt idx="19">
                  <c:v>Rohtak</c:v>
                </c:pt>
                <c:pt idx="20">
                  <c:v>Roorkee</c:v>
                </c:pt>
                <c:pt idx="21">
                  <c:v>Saharnapur</c:v>
                </c:pt>
                <c:pt idx="22">
                  <c:v>Shalimar Bagh</c:v>
                </c:pt>
                <c:pt idx="23">
                  <c:v>Sonepat</c:v>
                </c:pt>
                <c:pt idx="24">
                  <c:v>Udhana</c:v>
                </c:pt>
                <c:pt idx="25">
                  <c:v>Vijaynagar</c:v>
                </c:pt>
                <c:pt idx="26">
                  <c:v>Yamunanagar</c:v>
                </c:pt>
              </c:strCache>
            </c:strRef>
          </c:cat>
          <c:val>
            <c:numRef>
              <c:f>'PICK UP STATUS'!$B$34:$AB$34</c:f>
              <c:numCache>
                <c:formatCode>0</c:formatCode>
                <c:ptCount val="27"/>
                <c:pt idx="0">
                  <c:v>8.3333333333333321</c:v>
                </c:pt>
                <c:pt idx="1">
                  <c:v>25</c:v>
                </c:pt>
                <c:pt idx="2">
                  <c:v>16.666666666666664</c:v>
                </c:pt>
                <c:pt idx="3">
                  <c:v>0</c:v>
                </c:pt>
                <c:pt idx="4">
                  <c:v>8.3333333333333321</c:v>
                </c:pt>
                <c:pt idx="5">
                  <c:v>16.666666666666664</c:v>
                </c:pt>
                <c:pt idx="6">
                  <c:v>16.666666666666664</c:v>
                </c:pt>
                <c:pt idx="7">
                  <c:v>25</c:v>
                </c:pt>
                <c:pt idx="8">
                  <c:v>16.666666666666664</c:v>
                </c:pt>
                <c:pt idx="9">
                  <c:v>8.3333333333333321</c:v>
                </c:pt>
                <c:pt idx="10">
                  <c:v>0</c:v>
                </c:pt>
                <c:pt idx="11">
                  <c:v>16.666666666666664</c:v>
                </c:pt>
                <c:pt idx="12">
                  <c:v>16.666666666666664</c:v>
                </c:pt>
                <c:pt idx="13">
                  <c:v>16.666666666666664</c:v>
                </c:pt>
                <c:pt idx="14">
                  <c:v>0</c:v>
                </c:pt>
                <c:pt idx="15">
                  <c:v>0</c:v>
                </c:pt>
                <c:pt idx="16">
                  <c:v>0</c:v>
                </c:pt>
                <c:pt idx="17">
                  <c:v>0</c:v>
                </c:pt>
                <c:pt idx="18">
                  <c:v>25</c:v>
                </c:pt>
                <c:pt idx="19">
                  <c:v>16.666666666666664</c:v>
                </c:pt>
                <c:pt idx="20">
                  <c:v>0</c:v>
                </c:pt>
                <c:pt idx="21">
                  <c:v>33.333333333333329</c:v>
                </c:pt>
                <c:pt idx="22">
                  <c:v>8.3333333333333321</c:v>
                </c:pt>
                <c:pt idx="23">
                  <c:v>50</c:v>
                </c:pt>
                <c:pt idx="24">
                  <c:v>0</c:v>
                </c:pt>
                <c:pt idx="25">
                  <c:v>16.666666666666664</c:v>
                </c:pt>
                <c:pt idx="26">
                  <c:v>0</c:v>
                </c:pt>
              </c:numCache>
            </c:numRef>
          </c:val>
        </c:ser>
        <c:ser>
          <c:idx val="2"/>
          <c:order val="2"/>
          <c:tx>
            <c:strRef>
              <c:f>'PICK UP STATUS'!$A$35</c:f>
              <c:strCache>
                <c:ptCount val="1"/>
                <c:pt idx="0">
                  <c:v>NA</c:v>
                </c:pt>
              </c:strCache>
            </c:strRef>
          </c:tx>
          <c:invertIfNegative val="0"/>
          <c:cat>
            <c:strRef>
              <c:f>'PICK UP STATUS'!$B$32:$AB$32</c:f>
              <c:strCache>
                <c:ptCount val="27"/>
                <c:pt idx="0">
                  <c:v>Aliganj</c:v>
                </c:pt>
                <c:pt idx="1">
                  <c:v>Baroda,BPC Road</c:v>
                </c:pt>
                <c:pt idx="2">
                  <c:v>Baroda,Fatehganj</c:v>
                </c:pt>
                <c:pt idx="3">
                  <c:v>Bharuch</c:v>
                </c:pt>
                <c:pt idx="4">
                  <c:v>Bhiwani</c:v>
                </c:pt>
                <c:pt idx="5">
                  <c:v>DLF</c:v>
                </c:pt>
                <c:pt idx="6">
                  <c:v>Fatehabad</c:v>
                </c:pt>
                <c:pt idx="7">
                  <c:v>Gomtinagar</c:v>
                </c:pt>
                <c:pt idx="8">
                  <c:v>Haldawani</c:v>
                </c:pt>
                <c:pt idx="9">
                  <c:v>Hisar,Barwala Road </c:v>
                </c:pt>
                <c:pt idx="10">
                  <c:v>Hisar,Jindal Chowk</c:v>
                </c:pt>
                <c:pt idx="11">
                  <c:v>Kanpur</c:v>
                </c:pt>
                <c:pt idx="12">
                  <c:v>Meerut</c:v>
                </c:pt>
                <c:pt idx="13">
                  <c:v>Muzaffarnagar</c:v>
                </c:pt>
                <c:pt idx="14">
                  <c:v>NRR,Gurgaon</c:v>
                </c:pt>
                <c:pt idx="15">
                  <c:v>Palam vihar</c:v>
                </c:pt>
                <c:pt idx="16">
                  <c:v>Rajajipuram</c:v>
                </c:pt>
                <c:pt idx="17">
                  <c:v>Rander road</c:v>
                </c:pt>
                <c:pt idx="18">
                  <c:v>Rewari</c:v>
                </c:pt>
                <c:pt idx="19">
                  <c:v>Rohtak</c:v>
                </c:pt>
                <c:pt idx="20">
                  <c:v>Roorkee</c:v>
                </c:pt>
                <c:pt idx="21">
                  <c:v>Saharnapur</c:v>
                </c:pt>
                <c:pt idx="22">
                  <c:v>Shalimar Bagh</c:v>
                </c:pt>
                <c:pt idx="23">
                  <c:v>Sonepat</c:v>
                </c:pt>
                <c:pt idx="24">
                  <c:v>Udhana</c:v>
                </c:pt>
                <c:pt idx="25">
                  <c:v>Vijaynagar</c:v>
                </c:pt>
                <c:pt idx="26">
                  <c:v>Yamunanagar</c:v>
                </c:pt>
              </c:strCache>
            </c:strRef>
          </c:cat>
          <c:val>
            <c:numRef>
              <c:f>'PICK UP STATUS'!$B$35:$AB$35</c:f>
              <c:numCache>
                <c:formatCode>0</c:formatCode>
                <c:ptCount val="27"/>
                <c:pt idx="0">
                  <c:v>8.3333333333333321</c:v>
                </c:pt>
                <c:pt idx="1">
                  <c:v>8.3333333333333321</c:v>
                </c:pt>
                <c:pt idx="2">
                  <c:v>16.666666666666664</c:v>
                </c:pt>
                <c:pt idx="3">
                  <c:v>16.666666666666664</c:v>
                </c:pt>
                <c:pt idx="4">
                  <c:v>25</c:v>
                </c:pt>
                <c:pt idx="5">
                  <c:v>50</c:v>
                </c:pt>
                <c:pt idx="6">
                  <c:v>8.3333333333333321</c:v>
                </c:pt>
                <c:pt idx="7">
                  <c:v>0</c:v>
                </c:pt>
                <c:pt idx="8">
                  <c:v>0</c:v>
                </c:pt>
                <c:pt idx="9">
                  <c:v>0</c:v>
                </c:pt>
                <c:pt idx="10">
                  <c:v>25</c:v>
                </c:pt>
                <c:pt idx="11">
                  <c:v>0</c:v>
                </c:pt>
                <c:pt idx="12">
                  <c:v>0</c:v>
                </c:pt>
                <c:pt idx="13">
                  <c:v>41.666666666666544</c:v>
                </c:pt>
                <c:pt idx="14">
                  <c:v>25</c:v>
                </c:pt>
                <c:pt idx="15">
                  <c:v>0</c:v>
                </c:pt>
                <c:pt idx="16">
                  <c:v>16.666666666666664</c:v>
                </c:pt>
                <c:pt idx="17">
                  <c:v>0</c:v>
                </c:pt>
                <c:pt idx="18">
                  <c:v>8.3333333333333321</c:v>
                </c:pt>
                <c:pt idx="19">
                  <c:v>0</c:v>
                </c:pt>
                <c:pt idx="20">
                  <c:v>0</c:v>
                </c:pt>
                <c:pt idx="21">
                  <c:v>16.666666666666664</c:v>
                </c:pt>
                <c:pt idx="22">
                  <c:v>0</c:v>
                </c:pt>
                <c:pt idx="23">
                  <c:v>0</c:v>
                </c:pt>
                <c:pt idx="24">
                  <c:v>8.3333333333333321</c:v>
                </c:pt>
                <c:pt idx="25">
                  <c:v>0</c:v>
                </c:pt>
                <c:pt idx="26">
                  <c:v>8.3333333333333321</c:v>
                </c:pt>
              </c:numCache>
            </c:numRef>
          </c:val>
        </c:ser>
        <c:dLbls>
          <c:showLegendKey val="0"/>
          <c:showVal val="0"/>
          <c:showCatName val="0"/>
          <c:showSerName val="0"/>
          <c:showPercent val="0"/>
          <c:showBubbleSize val="0"/>
        </c:dLbls>
        <c:gapWidth val="150"/>
        <c:axId val="54665600"/>
        <c:axId val="54667136"/>
      </c:barChart>
      <c:catAx>
        <c:axId val="54665600"/>
        <c:scaling>
          <c:orientation val="minMax"/>
        </c:scaling>
        <c:delete val="0"/>
        <c:axPos val="b"/>
        <c:majorTickMark val="out"/>
        <c:minorTickMark val="none"/>
        <c:tickLblPos val="nextTo"/>
        <c:txPr>
          <a:bodyPr/>
          <a:lstStyle/>
          <a:p>
            <a:pPr>
              <a:defRPr sz="900"/>
            </a:pPr>
            <a:endParaRPr lang="en-US"/>
          </a:p>
        </c:txPr>
        <c:crossAx val="54667136"/>
        <c:crosses val="autoZero"/>
        <c:auto val="1"/>
        <c:lblAlgn val="ctr"/>
        <c:lblOffset val="100"/>
        <c:noMultiLvlLbl val="0"/>
      </c:catAx>
      <c:valAx>
        <c:axId val="54667136"/>
        <c:scaling>
          <c:orientation val="minMax"/>
        </c:scaling>
        <c:delete val="0"/>
        <c:axPos val="l"/>
        <c:majorGridlines/>
        <c:numFmt formatCode="0" sourceLinked="1"/>
        <c:majorTickMark val="out"/>
        <c:minorTickMark val="none"/>
        <c:tickLblPos val="nextTo"/>
        <c:crossAx val="54665600"/>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Greetings Followed at Aliganj centre</a:t>
            </a:r>
          </a:p>
        </c:rich>
      </c:tx>
      <c:layout/>
      <c:overlay val="0"/>
    </c:title>
    <c:autoTitleDeleted val="0"/>
    <c:plotArea>
      <c:layout/>
      <c:barChart>
        <c:barDir val="col"/>
        <c:grouping val="clustered"/>
        <c:varyColors val="0"/>
        <c:ser>
          <c:idx val="0"/>
          <c:order val="0"/>
          <c:tx>
            <c:strRef>
              <c:f>Sheet1!$B$34</c:f>
              <c:strCache>
                <c:ptCount val="1"/>
                <c:pt idx="0">
                  <c:v>percentage</c:v>
                </c:pt>
              </c:strCache>
            </c:strRef>
          </c:tx>
          <c:invertIfNegative val="0"/>
          <c:dPt>
            <c:idx val="1"/>
            <c:invertIfNegative val="0"/>
            <c:bubble3D val="0"/>
            <c:spPr>
              <a:solidFill>
                <a:srgbClr val="C00000"/>
              </a:solidFill>
            </c:spPr>
          </c:dPt>
          <c:dPt>
            <c:idx val="2"/>
            <c:invertIfNegative val="0"/>
            <c:bubble3D val="0"/>
            <c:spPr>
              <a:solidFill>
                <a:schemeClr val="accent3"/>
              </a:solidFill>
            </c:spPr>
          </c:dPt>
          <c:cat>
            <c:strRef>
              <c:f>Sheet1!$A$35:$A$37</c:f>
              <c:strCache>
                <c:ptCount val="3"/>
                <c:pt idx="0">
                  <c:v>DONE</c:v>
                </c:pt>
                <c:pt idx="1">
                  <c:v>NOT DONE</c:v>
                </c:pt>
                <c:pt idx="2">
                  <c:v>NA</c:v>
                </c:pt>
              </c:strCache>
            </c:strRef>
          </c:cat>
          <c:val>
            <c:numRef>
              <c:f>Sheet1!$B$35:$B$37</c:f>
              <c:numCache>
                <c:formatCode>0</c:formatCode>
                <c:ptCount val="3"/>
                <c:pt idx="0">
                  <c:v>66.400000000000006</c:v>
                </c:pt>
                <c:pt idx="1">
                  <c:v>17</c:v>
                </c:pt>
                <c:pt idx="2">
                  <c:v>17</c:v>
                </c:pt>
              </c:numCache>
            </c:numRef>
          </c:val>
        </c:ser>
        <c:dLbls>
          <c:showLegendKey val="0"/>
          <c:showVal val="0"/>
          <c:showCatName val="0"/>
          <c:showSerName val="0"/>
          <c:showPercent val="0"/>
          <c:showBubbleSize val="0"/>
        </c:dLbls>
        <c:gapWidth val="150"/>
        <c:axId val="54744576"/>
        <c:axId val="60264832"/>
      </c:barChart>
      <c:catAx>
        <c:axId val="54744576"/>
        <c:scaling>
          <c:orientation val="minMax"/>
        </c:scaling>
        <c:delete val="0"/>
        <c:axPos val="b"/>
        <c:majorTickMark val="out"/>
        <c:minorTickMark val="none"/>
        <c:tickLblPos val="nextTo"/>
        <c:crossAx val="60264832"/>
        <c:crosses val="autoZero"/>
        <c:auto val="1"/>
        <c:lblAlgn val="ctr"/>
        <c:lblOffset val="100"/>
        <c:noMultiLvlLbl val="0"/>
      </c:catAx>
      <c:valAx>
        <c:axId val="60264832"/>
        <c:scaling>
          <c:orientation val="minMax"/>
        </c:scaling>
        <c:delete val="0"/>
        <c:axPos val="l"/>
        <c:majorGridlines/>
        <c:numFmt formatCode="0" sourceLinked="1"/>
        <c:majorTickMark val="out"/>
        <c:minorTickMark val="none"/>
        <c:tickLblPos val="nextTo"/>
        <c:crossAx val="54744576"/>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Greeting Followed</a:t>
            </a:r>
          </a:p>
        </c:rich>
      </c:tx>
      <c:layout/>
      <c:overlay val="0"/>
    </c:title>
    <c:autoTitleDeleted val="0"/>
    <c:plotArea>
      <c:layout/>
      <c:barChart>
        <c:barDir val="col"/>
        <c:grouping val="clustered"/>
        <c:varyColors val="0"/>
        <c:ser>
          <c:idx val="0"/>
          <c:order val="0"/>
          <c:tx>
            <c:strRef>
              <c:f>'GREETINGS '!$A$31</c:f>
              <c:strCache>
                <c:ptCount val="1"/>
                <c:pt idx="0">
                  <c:v>DONE</c:v>
                </c:pt>
              </c:strCache>
            </c:strRef>
          </c:tx>
          <c:invertIfNegative val="0"/>
          <c:cat>
            <c:strRef>
              <c:f>'GREETINGS '!$B$30:$AB$30</c:f>
              <c:strCache>
                <c:ptCount val="27"/>
                <c:pt idx="0">
                  <c:v>Aliganj</c:v>
                </c:pt>
                <c:pt idx="1">
                  <c:v>Baroda,BPC Road</c:v>
                </c:pt>
                <c:pt idx="2">
                  <c:v>Baroda,Fatehganj</c:v>
                </c:pt>
                <c:pt idx="3">
                  <c:v>Bharuch</c:v>
                </c:pt>
                <c:pt idx="4">
                  <c:v>Bhiwani</c:v>
                </c:pt>
                <c:pt idx="5">
                  <c:v>DLF</c:v>
                </c:pt>
                <c:pt idx="6">
                  <c:v>Fatehabad</c:v>
                </c:pt>
                <c:pt idx="7">
                  <c:v>Gomtinagar</c:v>
                </c:pt>
                <c:pt idx="8">
                  <c:v>Haldawani</c:v>
                </c:pt>
                <c:pt idx="9">
                  <c:v>Hisar,Barwala Road </c:v>
                </c:pt>
                <c:pt idx="10">
                  <c:v>Hisar,Jindal Chowk</c:v>
                </c:pt>
                <c:pt idx="11">
                  <c:v>Kanpur</c:v>
                </c:pt>
                <c:pt idx="12">
                  <c:v>Meerut</c:v>
                </c:pt>
                <c:pt idx="13">
                  <c:v>Muzaffarnagar</c:v>
                </c:pt>
                <c:pt idx="14">
                  <c:v>NRR,Gurgaon</c:v>
                </c:pt>
                <c:pt idx="15">
                  <c:v>Palam vihar</c:v>
                </c:pt>
                <c:pt idx="16">
                  <c:v>Rajajipuram</c:v>
                </c:pt>
                <c:pt idx="17">
                  <c:v>Rander road</c:v>
                </c:pt>
                <c:pt idx="18">
                  <c:v>Rewari</c:v>
                </c:pt>
                <c:pt idx="19">
                  <c:v>Rohtak</c:v>
                </c:pt>
                <c:pt idx="20">
                  <c:v>Roorkee</c:v>
                </c:pt>
                <c:pt idx="21">
                  <c:v>Saharnapur</c:v>
                </c:pt>
                <c:pt idx="22">
                  <c:v>Shalimar Bagh</c:v>
                </c:pt>
                <c:pt idx="23">
                  <c:v>Sonepat</c:v>
                </c:pt>
                <c:pt idx="24">
                  <c:v>Udhana</c:v>
                </c:pt>
                <c:pt idx="25">
                  <c:v>Vijaynagar</c:v>
                </c:pt>
                <c:pt idx="26">
                  <c:v>Yamunanagar</c:v>
                </c:pt>
              </c:strCache>
            </c:strRef>
          </c:cat>
          <c:val>
            <c:numRef>
              <c:f>'GREETINGS '!$B$31:$AB$31</c:f>
              <c:numCache>
                <c:formatCode>0</c:formatCode>
                <c:ptCount val="27"/>
                <c:pt idx="0">
                  <c:v>66.666666666666657</c:v>
                </c:pt>
                <c:pt idx="1">
                  <c:v>58.333333333333336</c:v>
                </c:pt>
                <c:pt idx="2">
                  <c:v>66.666666666666657</c:v>
                </c:pt>
                <c:pt idx="3">
                  <c:v>75</c:v>
                </c:pt>
                <c:pt idx="4">
                  <c:v>66.666666666666657</c:v>
                </c:pt>
                <c:pt idx="5">
                  <c:v>33.333333333333329</c:v>
                </c:pt>
                <c:pt idx="6">
                  <c:v>83.333333333333258</c:v>
                </c:pt>
                <c:pt idx="7">
                  <c:v>75</c:v>
                </c:pt>
                <c:pt idx="8">
                  <c:v>66.666666666666657</c:v>
                </c:pt>
                <c:pt idx="9">
                  <c:v>91.666666666666657</c:v>
                </c:pt>
                <c:pt idx="10">
                  <c:v>75</c:v>
                </c:pt>
                <c:pt idx="11">
                  <c:v>83.333333333333258</c:v>
                </c:pt>
                <c:pt idx="12">
                  <c:v>75</c:v>
                </c:pt>
                <c:pt idx="13">
                  <c:v>33.333333333333329</c:v>
                </c:pt>
                <c:pt idx="14">
                  <c:v>41.666666666666522</c:v>
                </c:pt>
                <c:pt idx="15">
                  <c:v>100</c:v>
                </c:pt>
                <c:pt idx="16">
                  <c:v>75</c:v>
                </c:pt>
                <c:pt idx="17">
                  <c:v>100</c:v>
                </c:pt>
                <c:pt idx="18">
                  <c:v>66.666666666666657</c:v>
                </c:pt>
                <c:pt idx="19">
                  <c:v>50</c:v>
                </c:pt>
                <c:pt idx="20">
                  <c:v>100</c:v>
                </c:pt>
                <c:pt idx="21">
                  <c:v>50</c:v>
                </c:pt>
                <c:pt idx="22">
                  <c:v>91.666666666666657</c:v>
                </c:pt>
                <c:pt idx="23">
                  <c:v>50</c:v>
                </c:pt>
                <c:pt idx="24">
                  <c:v>75</c:v>
                </c:pt>
                <c:pt idx="25">
                  <c:v>75</c:v>
                </c:pt>
                <c:pt idx="26">
                  <c:v>83.333333333333258</c:v>
                </c:pt>
              </c:numCache>
            </c:numRef>
          </c:val>
        </c:ser>
        <c:ser>
          <c:idx val="1"/>
          <c:order val="1"/>
          <c:tx>
            <c:strRef>
              <c:f>'GREETINGS '!$A$32</c:f>
              <c:strCache>
                <c:ptCount val="1"/>
                <c:pt idx="0">
                  <c:v>NOT DONE</c:v>
                </c:pt>
              </c:strCache>
            </c:strRef>
          </c:tx>
          <c:invertIfNegative val="0"/>
          <c:cat>
            <c:strRef>
              <c:f>'GREETINGS '!$B$30:$AB$30</c:f>
              <c:strCache>
                <c:ptCount val="27"/>
                <c:pt idx="0">
                  <c:v>Aliganj</c:v>
                </c:pt>
                <c:pt idx="1">
                  <c:v>Baroda,BPC Road</c:v>
                </c:pt>
                <c:pt idx="2">
                  <c:v>Baroda,Fatehganj</c:v>
                </c:pt>
                <c:pt idx="3">
                  <c:v>Bharuch</c:v>
                </c:pt>
                <c:pt idx="4">
                  <c:v>Bhiwani</c:v>
                </c:pt>
                <c:pt idx="5">
                  <c:v>DLF</c:v>
                </c:pt>
                <c:pt idx="6">
                  <c:v>Fatehabad</c:v>
                </c:pt>
                <c:pt idx="7">
                  <c:v>Gomtinagar</c:v>
                </c:pt>
                <c:pt idx="8">
                  <c:v>Haldawani</c:v>
                </c:pt>
                <c:pt idx="9">
                  <c:v>Hisar,Barwala Road </c:v>
                </c:pt>
                <c:pt idx="10">
                  <c:v>Hisar,Jindal Chowk</c:v>
                </c:pt>
                <c:pt idx="11">
                  <c:v>Kanpur</c:v>
                </c:pt>
                <c:pt idx="12">
                  <c:v>Meerut</c:v>
                </c:pt>
                <c:pt idx="13">
                  <c:v>Muzaffarnagar</c:v>
                </c:pt>
                <c:pt idx="14">
                  <c:v>NRR,Gurgaon</c:v>
                </c:pt>
                <c:pt idx="15">
                  <c:v>Palam vihar</c:v>
                </c:pt>
                <c:pt idx="16">
                  <c:v>Rajajipuram</c:v>
                </c:pt>
                <c:pt idx="17">
                  <c:v>Rander road</c:v>
                </c:pt>
                <c:pt idx="18">
                  <c:v>Rewari</c:v>
                </c:pt>
                <c:pt idx="19">
                  <c:v>Rohtak</c:v>
                </c:pt>
                <c:pt idx="20">
                  <c:v>Roorkee</c:v>
                </c:pt>
                <c:pt idx="21">
                  <c:v>Saharnapur</c:v>
                </c:pt>
                <c:pt idx="22">
                  <c:v>Shalimar Bagh</c:v>
                </c:pt>
                <c:pt idx="23">
                  <c:v>Sonepat</c:v>
                </c:pt>
                <c:pt idx="24">
                  <c:v>Udhana</c:v>
                </c:pt>
                <c:pt idx="25">
                  <c:v>Vijaynagar</c:v>
                </c:pt>
                <c:pt idx="26">
                  <c:v>Yamunanagar</c:v>
                </c:pt>
              </c:strCache>
            </c:strRef>
          </c:cat>
          <c:val>
            <c:numRef>
              <c:f>'GREETINGS '!$B$32:$AB$32</c:f>
              <c:numCache>
                <c:formatCode>0</c:formatCode>
                <c:ptCount val="27"/>
                <c:pt idx="0">
                  <c:v>16.666666666666664</c:v>
                </c:pt>
                <c:pt idx="1">
                  <c:v>16.666666666666664</c:v>
                </c:pt>
                <c:pt idx="2">
                  <c:v>16.666666666666664</c:v>
                </c:pt>
                <c:pt idx="3">
                  <c:v>8.3333333333333321</c:v>
                </c:pt>
                <c:pt idx="4">
                  <c:v>0</c:v>
                </c:pt>
                <c:pt idx="5">
                  <c:v>0</c:v>
                </c:pt>
                <c:pt idx="6">
                  <c:v>0</c:v>
                </c:pt>
                <c:pt idx="7">
                  <c:v>0</c:v>
                </c:pt>
                <c:pt idx="8">
                  <c:v>8.3333333333333321</c:v>
                </c:pt>
                <c:pt idx="9">
                  <c:v>0</c:v>
                </c:pt>
                <c:pt idx="10">
                  <c:v>0</c:v>
                </c:pt>
                <c:pt idx="11">
                  <c:v>0</c:v>
                </c:pt>
                <c:pt idx="12">
                  <c:v>8.3333333333333321</c:v>
                </c:pt>
                <c:pt idx="13">
                  <c:v>8.3333333333333321</c:v>
                </c:pt>
                <c:pt idx="14">
                  <c:v>33.333333333333329</c:v>
                </c:pt>
                <c:pt idx="15">
                  <c:v>0</c:v>
                </c:pt>
                <c:pt idx="16">
                  <c:v>8.3333333333333321</c:v>
                </c:pt>
                <c:pt idx="17">
                  <c:v>0</c:v>
                </c:pt>
                <c:pt idx="18">
                  <c:v>0</c:v>
                </c:pt>
                <c:pt idx="19">
                  <c:v>33.333333333333329</c:v>
                </c:pt>
                <c:pt idx="20">
                  <c:v>0</c:v>
                </c:pt>
                <c:pt idx="21">
                  <c:v>0</c:v>
                </c:pt>
                <c:pt idx="22">
                  <c:v>0</c:v>
                </c:pt>
                <c:pt idx="23">
                  <c:v>0</c:v>
                </c:pt>
                <c:pt idx="24">
                  <c:v>16.666666666666664</c:v>
                </c:pt>
                <c:pt idx="25">
                  <c:v>8.3333333333333321</c:v>
                </c:pt>
                <c:pt idx="26">
                  <c:v>8.3333333333333321</c:v>
                </c:pt>
              </c:numCache>
            </c:numRef>
          </c:val>
        </c:ser>
        <c:ser>
          <c:idx val="2"/>
          <c:order val="2"/>
          <c:tx>
            <c:strRef>
              <c:f>'GREETINGS '!$A$33</c:f>
              <c:strCache>
                <c:ptCount val="1"/>
                <c:pt idx="0">
                  <c:v>NA</c:v>
                </c:pt>
              </c:strCache>
            </c:strRef>
          </c:tx>
          <c:invertIfNegative val="0"/>
          <c:cat>
            <c:strRef>
              <c:f>'GREETINGS '!$B$30:$AB$30</c:f>
              <c:strCache>
                <c:ptCount val="27"/>
                <c:pt idx="0">
                  <c:v>Aliganj</c:v>
                </c:pt>
                <c:pt idx="1">
                  <c:v>Baroda,BPC Road</c:v>
                </c:pt>
                <c:pt idx="2">
                  <c:v>Baroda,Fatehganj</c:v>
                </c:pt>
                <c:pt idx="3">
                  <c:v>Bharuch</c:v>
                </c:pt>
                <c:pt idx="4">
                  <c:v>Bhiwani</c:v>
                </c:pt>
                <c:pt idx="5">
                  <c:v>DLF</c:v>
                </c:pt>
                <c:pt idx="6">
                  <c:v>Fatehabad</c:v>
                </c:pt>
                <c:pt idx="7">
                  <c:v>Gomtinagar</c:v>
                </c:pt>
                <c:pt idx="8">
                  <c:v>Haldawani</c:v>
                </c:pt>
                <c:pt idx="9">
                  <c:v>Hisar,Barwala Road </c:v>
                </c:pt>
                <c:pt idx="10">
                  <c:v>Hisar,Jindal Chowk</c:v>
                </c:pt>
                <c:pt idx="11">
                  <c:v>Kanpur</c:v>
                </c:pt>
                <c:pt idx="12">
                  <c:v>Meerut</c:v>
                </c:pt>
                <c:pt idx="13">
                  <c:v>Muzaffarnagar</c:v>
                </c:pt>
                <c:pt idx="14">
                  <c:v>NRR,Gurgaon</c:v>
                </c:pt>
                <c:pt idx="15">
                  <c:v>Palam vihar</c:v>
                </c:pt>
                <c:pt idx="16">
                  <c:v>Rajajipuram</c:v>
                </c:pt>
                <c:pt idx="17">
                  <c:v>Rander road</c:v>
                </c:pt>
                <c:pt idx="18">
                  <c:v>Rewari</c:v>
                </c:pt>
                <c:pt idx="19">
                  <c:v>Rohtak</c:v>
                </c:pt>
                <c:pt idx="20">
                  <c:v>Roorkee</c:v>
                </c:pt>
                <c:pt idx="21">
                  <c:v>Saharnapur</c:v>
                </c:pt>
                <c:pt idx="22">
                  <c:v>Shalimar Bagh</c:v>
                </c:pt>
                <c:pt idx="23">
                  <c:v>Sonepat</c:v>
                </c:pt>
                <c:pt idx="24">
                  <c:v>Udhana</c:v>
                </c:pt>
                <c:pt idx="25">
                  <c:v>Vijaynagar</c:v>
                </c:pt>
                <c:pt idx="26">
                  <c:v>Yamunanagar</c:v>
                </c:pt>
              </c:strCache>
            </c:strRef>
          </c:cat>
          <c:val>
            <c:numRef>
              <c:f>'GREETINGS '!$B$33:$AB$33</c:f>
              <c:numCache>
                <c:formatCode>0</c:formatCode>
                <c:ptCount val="27"/>
                <c:pt idx="0">
                  <c:v>16.666666666666664</c:v>
                </c:pt>
                <c:pt idx="1">
                  <c:v>25</c:v>
                </c:pt>
                <c:pt idx="2">
                  <c:v>16.666666666666664</c:v>
                </c:pt>
                <c:pt idx="3">
                  <c:v>16.666666666666664</c:v>
                </c:pt>
                <c:pt idx="4">
                  <c:v>33.333333333333329</c:v>
                </c:pt>
                <c:pt idx="5">
                  <c:v>66.666666666666657</c:v>
                </c:pt>
                <c:pt idx="6">
                  <c:v>16.666666666666664</c:v>
                </c:pt>
                <c:pt idx="7">
                  <c:v>25</c:v>
                </c:pt>
                <c:pt idx="8">
                  <c:v>25</c:v>
                </c:pt>
                <c:pt idx="9">
                  <c:v>8.3333333333333321</c:v>
                </c:pt>
                <c:pt idx="10">
                  <c:v>25</c:v>
                </c:pt>
                <c:pt idx="11">
                  <c:v>16.666666666666664</c:v>
                </c:pt>
                <c:pt idx="12">
                  <c:v>16.666666666666664</c:v>
                </c:pt>
                <c:pt idx="13">
                  <c:v>58.333333333333336</c:v>
                </c:pt>
                <c:pt idx="14">
                  <c:v>25</c:v>
                </c:pt>
                <c:pt idx="15">
                  <c:v>0</c:v>
                </c:pt>
                <c:pt idx="16">
                  <c:v>16.666666666666664</c:v>
                </c:pt>
                <c:pt idx="17">
                  <c:v>0</c:v>
                </c:pt>
                <c:pt idx="18">
                  <c:v>33.333333333333329</c:v>
                </c:pt>
                <c:pt idx="19">
                  <c:v>16.666666666666664</c:v>
                </c:pt>
                <c:pt idx="20">
                  <c:v>0</c:v>
                </c:pt>
                <c:pt idx="21">
                  <c:v>50</c:v>
                </c:pt>
                <c:pt idx="22">
                  <c:v>8.3333333333333321</c:v>
                </c:pt>
                <c:pt idx="23">
                  <c:v>50</c:v>
                </c:pt>
                <c:pt idx="24">
                  <c:v>8.3333333333333321</c:v>
                </c:pt>
                <c:pt idx="25">
                  <c:v>16.666666666666664</c:v>
                </c:pt>
                <c:pt idx="26">
                  <c:v>8.3333333333333321</c:v>
                </c:pt>
              </c:numCache>
            </c:numRef>
          </c:val>
        </c:ser>
        <c:dLbls>
          <c:showLegendKey val="0"/>
          <c:showVal val="0"/>
          <c:showCatName val="0"/>
          <c:showSerName val="0"/>
          <c:showPercent val="0"/>
          <c:showBubbleSize val="0"/>
        </c:dLbls>
        <c:gapWidth val="150"/>
        <c:axId val="106116608"/>
        <c:axId val="106144128"/>
      </c:barChart>
      <c:catAx>
        <c:axId val="106116608"/>
        <c:scaling>
          <c:orientation val="minMax"/>
        </c:scaling>
        <c:delete val="0"/>
        <c:axPos val="b"/>
        <c:majorTickMark val="out"/>
        <c:minorTickMark val="none"/>
        <c:tickLblPos val="nextTo"/>
        <c:txPr>
          <a:bodyPr/>
          <a:lstStyle/>
          <a:p>
            <a:pPr>
              <a:defRPr sz="900"/>
            </a:pPr>
            <a:endParaRPr lang="en-US"/>
          </a:p>
        </c:txPr>
        <c:crossAx val="106144128"/>
        <c:crosses val="autoZero"/>
        <c:auto val="1"/>
        <c:lblAlgn val="ctr"/>
        <c:lblOffset val="100"/>
        <c:noMultiLvlLbl val="0"/>
      </c:catAx>
      <c:valAx>
        <c:axId val="106144128"/>
        <c:scaling>
          <c:orientation val="minMax"/>
        </c:scaling>
        <c:delete val="0"/>
        <c:axPos val="l"/>
        <c:majorGridlines/>
        <c:numFmt formatCode="0" sourceLinked="1"/>
        <c:majorTickMark val="out"/>
        <c:minorTickMark val="none"/>
        <c:tickLblPos val="nextTo"/>
        <c:crossAx val="106116608"/>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Voice Tone and Information provided by staff of Aliganj </a:t>
            </a:r>
          </a:p>
        </c:rich>
      </c:tx>
      <c:layout/>
      <c:overlay val="0"/>
    </c:title>
    <c:autoTitleDeleted val="0"/>
    <c:plotArea>
      <c:layout/>
      <c:barChart>
        <c:barDir val="col"/>
        <c:grouping val="clustered"/>
        <c:varyColors val="0"/>
        <c:ser>
          <c:idx val="0"/>
          <c:order val="0"/>
          <c:tx>
            <c:strRef>
              <c:f>Sheet1!$B$56</c:f>
              <c:strCache>
                <c:ptCount val="1"/>
                <c:pt idx="0">
                  <c:v>Percentage</c:v>
                </c:pt>
              </c:strCache>
            </c:strRef>
          </c:tx>
          <c:invertIfNegative val="0"/>
          <c:dPt>
            <c:idx val="1"/>
            <c:invertIfNegative val="0"/>
            <c:bubble3D val="0"/>
            <c:spPr>
              <a:solidFill>
                <a:srgbClr val="C00000"/>
              </a:solidFill>
            </c:spPr>
          </c:dPt>
          <c:dPt>
            <c:idx val="2"/>
            <c:invertIfNegative val="0"/>
            <c:bubble3D val="0"/>
            <c:spPr>
              <a:solidFill>
                <a:schemeClr val="accent3"/>
              </a:solidFill>
            </c:spPr>
          </c:dPt>
          <c:cat>
            <c:strRef>
              <c:f>Sheet1!$A$57:$A$59</c:f>
              <c:strCache>
                <c:ptCount val="3"/>
                <c:pt idx="0">
                  <c:v>satisfactory</c:v>
                </c:pt>
                <c:pt idx="1">
                  <c:v>Not satisfactory</c:v>
                </c:pt>
                <c:pt idx="2">
                  <c:v>Not applicable</c:v>
                </c:pt>
              </c:strCache>
            </c:strRef>
          </c:cat>
          <c:val>
            <c:numRef>
              <c:f>Sheet1!$B$57:$B$59</c:f>
              <c:numCache>
                <c:formatCode>0</c:formatCode>
                <c:ptCount val="3"/>
                <c:pt idx="0">
                  <c:v>58</c:v>
                </c:pt>
                <c:pt idx="1">
                  <c:v>25</c:v>
                </c:pt>
                <c:pt idx="2">
                  <c:v>17</c:v>
                </c:pt>
              </c:numCache>
            </c:numRef>
          </c:val>
        </c:ser>
        <c:dLbls>
          <c:showLegendKey val="0"/>
          <c:showVal val="0"/>
          <c:showCatName val="0"/>
          <c:showSerName val="0"/>
          <c:showPercent val="0"/>
          <c:showBubbleSize val="0"/>
        </c:dLbls>
        <c:gapWidth val="150"/>
        <c:axId val="112152576"/>
        <c:axId val="112155264"/>
      </c:barChart>
      <c:catAx>
        <c:axId val="112152576"/>
        <c:scaling>
          <c:orientation val="minMax"/>
        </c:scaling>
        <c:delete val="0"/>
        <c:axPos val="b"/>
        <c:majorTickMark val="out"/>
        <c:minorTickMark val="none"/>
        <c:tickLblPos val="nextTo"/>
        <c:crossAx val="112155264"/>
        <c:crosses val="autoZero"/>
        <c:auto val="1"/>
        <c:lblAlgn val="ctr"/>
        <c:lblOffset val="100"/>
        <c:noMultiLvlLbl val="0"/>
      </c:catAx>
      <c:valAx>
        <c:axId val="112155264"/>
        <c:scaling>
          <c:orientation val="minMax"/>
        </c:scaling>
        <c:delete val="0"/>
        <c:axPos val="l"/>
        <c:majorGridlines/>
        <c:numFmt formatCode="0" sourceLinked="1"/>
        <c:majorTickMark val="out"/>
        <c:minorTickMark val="none"/>
        <c:tickLblPos val="nextTo"/>
        <c:crossAx val="112152576"/>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Voice Tone</a:t>
            </a:r>
          </a:p>
        </c:rich>
      </c:tx>
      <c:layout/>
      <c:overlay val="0"/>
    </c:title>
    <c:autoTitleDeleted val="0"/>
    <c:plotArea>
      <c:layout/>
      <c:barChart>
        <c:barDir val="col"/>
        <c:grouping val="clustered"/>
        <c:varyColors val="0"/>
        <c:ser>
          <c:idx val="0"/>
          <c:order val="0"/>
          <c:tx>
            <c:strRef>
              <c:f>'VOICE TONE'!$A$28</c:f>
              <c:strCache>
                <c:ptCount val="1"/>
                <c:pt idx="0">
                  <c:v>satisfactory</c:v>
                </c:pt>
              </c:strCache>
            </c:strRef>
          </c:tx>
          <c:invertIfNegative val="0"/>
          <c:cat>
            <c:strRef>
              <c:f>'VOICE TONE'!$B$27:$AB$27</c:f>
              <c:strCache>
                <c:ptCount val="27"/>
                <c:pt idx="0">
                  <c:v>Aliganj</c:v>
                </c:pt>
                <c:pt idx="1">
                  <c:v>Baroda,BPC Road</c:v>
                </c:pt>
                <c:pt idx="2">
                  <c:v>Baroda,Fatehganj</c:v>
                </c:pt>
                <c:pt idx="3">
                  <c:v>Bharuch</c:v>
                </c:pt>
                <c:pt idx="4">
                  <c:v>Bhiwani</c:v>
                </c:pt>
                <c:pt idx="5">
                  <c:v>DLF</c:v>
                </c:pt>
                <c:pt idx="6">
                  <c:v>Fatehabad</c:v>
                </c:pt>
                <c:pt idx="7">
                  <c:v>Gomtinagar</c:v>
                </c:pt>
                <c:pt idx="8">
                  <c:v>Haldawani</c:v>
                </c:pt>
                <c:pt idx="9">
                  <c:v>Hisar,Barwala Road </c:v>
                </c:pt>
                <c:pt idx="10">
                  <c:v>Hisar,Jindal Chowk</c:v>
                </c:pt>
                <c:pt idx="11">
                  <c:v>Kanpur</c:v>
                </c:pt>
                <c:pt idx="12">
                  <c:v>Meerut</c:v>
                </c:pt>
                <c:pt idx="13">
                  <c:v>Muzaffarnagar</c:v>
                </c:pt>
                <c:pt idx="14">
                  <c:v>NRR,Gurgaon</c:v>
                </c:pt>
                <c:pt idx="15">
                  <c:v>Palam vihar</c:v>
                </c:pt>
                <c:pt idx="16">
                  <c:v>Rajajipuram</c:v>
                </c:pt>
                <c:pt idx="17">
                  <c:v>Rander road</c:v>
                </c:pt>
                <c:pt idx="18">
                  <c:v>Rewari</c:v>
                </c:pt>
                <c:pt idx="19">
                  <c:v>Rohtak</c:v>
                </c:pt>
                <c:pt idx="20">
                  <c:v>Roorkee</c:v>
                </c:pt>
                <c:pt idx="21">
                  <c:v>Saharnapur</c:v>
                </c:pt>
                <c:pt idx="22">
                  <c:v>Shalimar Bagh</c:v>
                </c:pt>
                <c:pt idx="23">
                  <c:v>Sonepat</c:v>
                </c:pt>
                <c:pt idx="24">
                  <c:v>Udhana</c:v>
                </c:pt>
                <c:pt idx="25">
                  <c:v>Vijaynagar</c:v>
                </c:pt>
                <c:pt idx="26">
                  <c:v>Yamunanagar</c:v>
                </c:pt>
              </c:strCache>
            </c:strRef>
          </c:cat>
          <c:val>
            <c:numRef>
              <c:f>'VOICE TONE'!$B$28:$AB$28</c:f>
              <c:numCache>
                <c:formatCode>0</c:formatCode>
                <c:ptCount val="27"/>
                <c:pt idx="0">
                  <c:v>58.333333333333336</c:v>
                </c:pt>
                <c:pt idx="1">
                  <c:v>58.333333333333336</c:v>
                </c:pt>
                <c:pt idx="2">
                  <c:v>75</c:v>
                </c:pt>
                <c:pt idx="3">
                  <c:v>50</c:v>
                </c:pt>
                <c:pt idx="4">
                  <c:v>66.666666666666657</c:v>
                </c:pt>
                <c:pt idx="5">
                  <c:v>33.333333333333329</c:v>
                </c:pt>
                <c:pt idx="6">
                  <c:v>83.333333333333258</c:v>
                </c:pt>
                <c:pt idx="7">
                  <c:v>41.666666666666544</c:v>
                </c:pt>
                <c:pt idx="8">
                  <c:v>58.333333333333336</c:v>
                </c:pt>
                <c:pt idx="9">
                  <c:v>75</c:v>
                </c:pt>
                <c:pt idx="10">
                  <c:v>75</c:v>
                </c:pt>
                <c:pt idx="11">
                  <c:v>83.333333333333258</c:v>
                </c:pt>
                <c:pt idx="12">
                  <c:v>75</c:v>
                </c:pt>
                <c:pt idx="13">
                  <c:v>33.333333333333329</c:v>
                </c:pt>
                <c:pt idx="14">
                  <c:v>41.666666666666544</c:v>
                </c:pt>
                <c:pt idx="15">
                  <c:v>91.666666666666657</c:v>
                </c:pt>
                <c:pt idx="16">
                  <c:v>58.333333333333336</c:v>
                </c:pt>
                <c:pt idx="17">
                  <c:v>58.333333333333336</c:v>
                </c:pt>
                <c:pt idx="18">
                  <c:v>66.666666666666657</c:v>
                </c:pt>
                <c:pt idx="19">
                  <c:v>41.666666666666544</c:v>
                </c:pt>
                <c:pt idx="20">
                  <c:v>58.333333333333336</c:v>
                </c:pt>
                <c:pt idx="21">
                  <c:v>50</c:v>
                </c:pt>
                <c:pt idx="22">
                  <c:v>83.333333333333258</c:v>
                </c:pt>
                <c:pt idx="23">
                  <c:v>33.333333333333329</c:v>
                </c:pt>
                <c:pt idx="24">
                  <c:v>75</c:v>
                </c:pt>
                <c:pt idx="25">
                  <c:v>58.333333333333336</c:v>
                </c:pt>
                <c:pt idx="26">
                  <c:v>75</c:v>
                </c:pt>
              </c:numCache>
            </c:numRef>
          </c:val>
        </c:ser>
        <c:ser>
          <c:idx val="1"/>
          <c:order val="1"/>
          <c:tx>
            <c:strRef>
              <c:f>'VOICE TONE'!$A$29</c:f>
              <c:strCache>
                <c:ptCount val="1"/>
                <c:pt idx="0">
                  <c:v>Not satisfactory</c:v>
                </c:pt>
              </c:strCache>
            </c:strRef>
          </c:tx>
          <c:invertIfNegative val="0"/>
          <c:cat>
            <c:strRef>
              <c:f>'VOICE TONE'!$B$27:$AB$27</c:f>
              <c:strCache>
                <c:ptCount val="27"/>
                <c:pt idx="0">
                  <c:v>Aliganj</c:v>
                </c:pt>
                <c:pt idx="1">
                  <c:v>Baroda,BPC Road</c:v>
                </c:pt>
                <c:pt idx="2">
                  <c:v>Baroda,Fatehganj</c:v>
                </c:pt>
                <c:pt idx="3">
                  <c:v>Bharuch</c:v>
                </c:pt>
                <c:pt idx="4">
                  <c:v>Bhiwani</c:v>
                </c:pt>
                <c:pt idx="5">
                  <c:v>DLF</c:v>
                </c:pt>
                <c:pt idx="6">
                  <c:v>Fatehabad</c:v>
                </c:pt>
                <c:pt idx="7">
                  <c:v>Gomtinagar</c:v>
                </c:pt>
                <c:pt idx="8">
                  <c:v>Haldawani</c:v>
                </c:pt>
                <c:pt idx="9">
                  <c:v>Hisar,Barwala Road </c:v>
                </c:pt>
                <c:pt idx="10">
                  <c:v>Hisar,Jindal Chowk</c:v>
                </c:pt>
                <c:pt idx="11">
                  <c:v>Kanpur</c:v>
                </c:pt>
                <c:pt idx="12">
                  <c:v>Meerut</c:v>
                </c:pt>
                <c:pt idx="13">
                  <c:v>Muzaffarnagar</c:v>
                </c:pt>
                <c:pt idx="14">
                  <c:v>NRR,Gurgaon</c:v>
                </c:pt>
                <c:pt idx="15">
                  <c:v>Palam vihar</c:v>
                </c:pt>
                <c:pt idx="16">
                  <c:v>Rajajipuram</c:v>
                </c:pt>
                <c:pt idx="17">
                  <c:v>Rander road</c:v>
                </c:pt>
                <c:pt idx="18">
                  <c:v>Rewari</c:v>
                </c:pt>
                <c:pt idx="19">
                  <c:v>Rohtak</c:v>
                </c:pt>
                <c:pt idx="20">
                  <c:v>Roorkee</c:v>
                </c:pt>
                <c:pt idx="21">
                  <c:v>Saharnapur</c:v>
                </c:pt>
                <c:pt idx="22">
                  <c:v>Shalimar Bagh</c:v>
                </c:pt>
                <c:pt idx="23">
                  <c:v>Sonepat</c:v>
                </c:pt>
                <c:pt idx="24">
                  <c:v>Udhana</c:v>
                </c:pt>
                <c:pt idx="25">
                  <c:v>Vijaynagar</c:v>
                </c:pt>
                <c:pt idx="26">
                  <c:v>Yamunanagar</c:v>
                </c:pt>
              </c:strCache>
            </c:strRef>
          </c:cat>
          <c:val>
            <c:numRef>
              <c:f>'VOICE TONE'!$B$29:$AB$29</c:f>
              <c:numCache>
                <c:formatCode>0</c:formatCode>
                <c:ptCount val="27"/>
                <c:pt idx="0">
                  <c:v>25</c:v>
                </c:pt>
                <c:pt idx="1">
                  <c:v>16.666666666666664</c:v>
                </c:pt>
                <c:pt idx="2">
                  <c:v>16.666666666666664</c:v>
                </c:pt>
                <c:pt idx="3">
                  <c:v>33.333333333333329</c:v>
                </c:pt>
                <c:pt idx="4">
                  <c:v>8.3333333333333321</c:v>
                </c:pt>
                <c:pt idx="5">
                  <c:v>0</c:v>
                </c:pt>
                <c:pt idx="6">
                  <c:v>0</c:v>
                </c:pt>
                <c:pt idx="7">
                  <c:v>33.333333333333329</c:v>
                </c:pt>
                <c:pt idx="8">
                  <c:v>25</c:v>
                </c:pt>
                <c:pt idx="9">
                  <c:v>25</c:v>
                </c:pt>
                <c:pt idx="10">
                  <c:v>0</c:v>
                </c:pt>
                <c:pt idx="11">
                  <c:v>0</c:v>
                </c:pt>
                <c:pt idx="12">
                  <c:v>8.3333333333333321</c:v>
                </c:pt>
                <c:pt idx="13">
                  <c:v>16.666666666666664</c:v>
                </c:pt>
                <c:pt idx="14">
                  <c:v>33.333333333333329</c:v>
                </c:pt>
                <c:pt idx="15">
                  <c:v>8.3333333333333321</c:v>
                </c:pt>
                <c:pt idx="16">
                  <c:v>25</c:v>
                </c:pt>
                <c:pt idx="17">
                  <c:v>33.333333333333329</c:v>
                </c:pt>
                <c:pt idx="18">
                  <c:v>16.666666666666664</c:v>
                </c:pt>
                <c:pt idx="19">
                  <c:v>33.333333333333329</c:v>
                </c:pt>
                <c:pt idx="20">
                  <c:v>25</c:v>
                </c:pt>
                <c:pt idx="21">
                  <c:v>8.3333333333333321</c:v>
                </c:pt>
                <c:pt idx="22">
                  <c:v>8.3333333333333321</c:v>
                </c:pt>
                <c:pt idx="23">
                  <c:v>16.666666666666664</c:v>
                </c:pt>
                <c:pt idx="24">
                  <c:v>16.666666666666664</c:v>
                </c:pt>
                <c:pt idx="25">
                  <c:v>25</c:v>
                </c:pt>
                <c:pt idx="26">
                  <c:v>16.666666666666664</c:v>
                </c:pt>
              </c:numCache>
            </c:numRef>
          </c:val>
        </c:ser>
        <c:ser>
          <c:idx val="2"/>
          <c:order val="2"/>
          <c:tx>
            <c:strRef>
              <c:f>'VOICE TONE'!$A$30</c:f>
              <c:strCache>
                <c:ptCount val="1"/>
                <c:pt idx="0">
                  <c:v>Not applicable</c:v>
                </c:pt>
              </c:strCache>
            </c:strRef>
          </c:tx>
          <c:invertIfNegative val="0"/>
          <c:cat>
            <c:strRef>
              <c:f>'VOICE TONE'!$B$27:$AB$27</c:f>
              <c:strCache>
                <c:ptCount val="27"/>
                <c:pt idx="0">
                  <c:v>Aliganj</c:v>
                </c:pt>
                <c:pt idx="1">
                  <c:v>Baroda,BPC Road</c:v>
                </c:pt>
                <c:pt idx="2">
                  <c:v>Baroda,Fatehganj</c:v>
                </c:pt>
                <c:pt idx="3">
                  <c:v>Bharuch</c:v>
                </c:pt>
                <c:pt idx="4">
                  <c:v>Bhiwani</c:v>
                </c:pt>
                <c:pt idx="5">
                  <c:v>DLF</c:v>
                </c:pt>
                <c:pt idx="6">
                  <c:v>Fatehabad</c:v>
                </c:pt>
                <c:pt idx="7">
                  <c:v>Gomtinagar</c:v>
                </c:pt>
                <c:pt idx="8">
                  <c:v>Haldawani</c:v>
                </c:pt>
                <c:pt idx="9">
                  <c:v>Hisar,Barwala Road </c:v>
                </c:pt>
                <c:pt idx="10">
                  <c:v>Hisar,Jindal Chowk</c:v>
                </c:pt>
                <c:pt idx="11">
                  <c:v>Kanpur</c:v>
                </c:pt>
                <c:pt idx="12">
                  <c:v>Meerut</c:v>
                </c:pt>
                <c:pt idx="13">
                  <c:v>Muzaffarnagar</c:v>
                </c:pt>
                <c:pt idx="14">
                  <c:v>NRR,Gurgaon</c:v>
                </c:pt>
                <c:pt idx="15">
                  <c:v>Palam vihar</c:v>
                </c:pt>
                <c:pt idx="16">
                  <c:v>Rajajipuram</c:v>
                </c:pt>
                <c:pt idx="17">
                  <c:v>Rander road</c:v>
                </c:pt>
                <c:pt idx="18">
                  <c:v>Rewari</c:v>
                </c:pt>
                <c:pt idx="19">
                  <c:v>Rohtak</c:v>
                </c:pt>
                <c:pt idx="20">
                  <c:v>Roorkee</c:v>
                </c:pt>
                <c:pt idx="21">
                  <c:v>Saharnapur</c:v>
                </c:pt>
                <c:pt idx="22">
                  <c:v>Shalimar Bagh</c:v>
                </c:pt>
                <c:pt idx="23">
                  <c:v>Sonepat</c:v>
                </c:pt>
                <c:pt idx="24">
                  <c:v>Udhana</c:v>
                </c:pt>
                <c:pt idx="25">
                  <c:v>Vijaynagar</c:v>
                </c:pt>
                <c:pt idx="26">
                  <c:v>Yamunanagar</c:v>
                </c:pt>
              </c:strCache>
            </c:strRef>
          </c:cat>
          <c:val>
            <c:numRef>
              <c:f>'VOICE TONE'!$B$30:$AB$30</c:f>
              <c:numCache>
                <c:formatCode>0</c:formatCode>
                <c:ptCount val="27"/>
                <c:pt idx="0">
                  <c:v>16.666666666666664</c:v>
                </c:pt>
                <c:pt idx="1">
                  <c:v>25</c:v>
                </c:pt>
                <c:pt idx="2">
                  <c:v>8.3333333333333321</c:v>
                </c:pt>
                <c:pt idx="3">
                  <c:v>16.666666666666664</c:v>
                </c:pt>
                <c:pt idx="4">
                  <c:v>25</c:v>
                </c:pt>
                <c:pt idx="5">
                  <c:v>66.666666666666657</c:v>
                </c:pt>
                <c:pt idx="6">
                  <c:v>16.666666666666664</c:v>
                </c:pt>
                <c:pt idx="7">
                  <c:v>25</c:v>
                </c:pt>
                <c:pt idx="8">
                  <c:v>16.666666666666664</c:v>
                </c:pt>
                <c:pt idx="9">
                  <c:v>0</c:v>
                </c:pt>
                <c:pt idx="10">
                  <c:v>25</c:v>
                </c:pt>
                <c:pt idx="11">
                  <c:v>16.666666666666664</c:v>
                </c:pt>
                <c:pt idx="12">
                  <c:v>16.666666666666664</c:v>
                </c:pt>
                <c:pt idx="13">
                  <c:v>50</c:v>
                </c:pt>
                <c:pt idx="14">
                  <c:v>25</c:v>
                </c:pt>
                <c:pt idx="15">
                  <c:v>0</c:v>
                </c:pt>
                <c:pt idx="16">
                  <c:v>16.666666666666664</c:v>
                </c:pt>
                <c:pt idx="17">
                  <c:v>8.3333333333333321</c:v>
                </c:pt>
                <c:pt idx="18">
                  <c:v>16.666666666666664</c:v>
                </c:pt>
                <c:pt idx="19">
                  <c:v>25</c:v>
                </c:pt>
                <c:pt idx="20">
                  <c:v>16.666666666666664</c:v>
                </c:pt>
                <c:pt idx="21">
                  <c:v>41.666666666666544</c:v>
                </c:pt>
                <c:pt idx="22">
                  <c:v>8.3333333333333321</c:v>
                </c:pt>
                <c:pt idx="23">
                  <c:v>50</c:v>
                </c:pt>
                <c:pt idx="24">
                  <c:v>8.3333333333333321</c:v>
                </c:pt>
                <c:pt idx="25">
                  <c:v>16.666666666666664</c:v>
                </c:pt>
                <c:pt idx="26">
                  <c:v>8.3333333333333321</c:v>
                </c:pt>
              </c:numCache>
            </c:numRef>
          </c:val>
        </c:ser>
        <c:dLbls>
          <c:showLegendKey val="0"/>
          <c:showVal val="0"/>
          <c:showCatName val="0"/>
          <c:showSerName val="0"/>
          <c:showPercent val="0"/>
          <c:showBubbleSize val="0"/>
        </c:dLbls>
        <c:gapWidth val="150"/>
        <c:axId val="112746880"/>
        <c:axId val="112748416"/>
      </c:barChart>
      <c:catAx>
        <c:axId val="112746880"/>
        <c:scaling>
          <c:orientation val="minMax"/>
        </c:scaling>
        <c:delete val="0"/>
        <c:axPos val="b"/>
        <c:majorTickMark val="out"/>
        <c:minorTickMark val="none"/>
        <c:tickLblPos val="nextTo"/>
        <c:txPr>
          <a:bodyPr/>
          <a:lstStyle/>
          <a:p>
            <a:pPr>
              <a:defRPr sz="900"/>
            </a:pPr>
            <a:endParaRPr lang="en-US"/>
          </a:p>
        </c:txPr>
        <c:crossAx val="112748416"/>
        <c:crosses val="autoZero"/>
        <c:auto val="1"/>
        <c:lblAlgn val="ctr"/>
        <c:lblOffset val="100"/>
        <c:noMultiLvlLbl val="0"/>
      </c:catAx>
      <c:valAx>
        <c:axId val="112748416"/>
        <c:scaling>
          <c:orientation val="minMax"/>
        </c:scaling>
        <c:delete val="0"/>
        <c:axPos val="l"/>
        <c:majorGridlines/>
        <c:numFmt formatCode="0" sourceLinked="1"/>
        <c:majorTickMark val="out"/>
        <c:minorTickMark val="none"/>
        <c:tickLblPos val="nextTo"/>
        <c:crossAx val="112746880"/>
        <c:crosses val="autoZero"/>
        <c:crossBetween val="between"/>
      </c:valAx>
    </c:plotArea>
    <c:legend>
      <c:legendPos val="b"/>
      <c:layout/>
      <c:overlay val="0"/>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567FE2A3-5753-4ACC-B5B6-4FF47E119115}" type="datetimeFigureOut">
              <a:rPr lang="en-US" smtClean="0"/>
              <a:t>01-Jun-15</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C9720043-5E8B-4AF7-934D-A77C2679AC2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7FE2A3-5753-4ACC-B5B6-4FF47E119115}" type="datetimeFigureOut">
              <a:rPr lang="en-US" smtClean="0"/>
              <a:t>01-Jun-15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720043-5E8B-4AF7-934D-A77C2679AC2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7FE2A3-5753-4ACC-B5B6-4FF47E119115}" type="datetimeFigureOut">
              <a:rPr lang="en-US" smtClean="0"/>
              <a:t>01-Jun-15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720043-5E8B-4AF7-934D-A77C2679AC2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567FE2A3-5753-4ACC-B5B6-4FF47E119115}" type="datetimeFigureOut">
              <a:rPr lang="en-US" smtClean="0"/>
              <a:t>01-Jun-15</a:t>
            </a:fld>
            <a:endParaRPr lang="en-US"/>
          </a:p>
        </p:txBody>
      </p:sp>
      <p:sp>
        <p:nvSpPr>
          <p:cNvPr id="9" name="Slide Number Placeholder 8"/>
          <p:cNvSpPr>
            <a:spLocks noGrp="1"/>
          </p:cNvSpPr>
          <p:nvPr>
            <p:ph type="sldNum" sz="quarter" idx="15"/>
          </p:nvPr>
        </p:nvSpPr>
        <p:spPr/>
        <p:txBody>
          <a:bodyPr rtlCol="0"/>
          <a:lstStyle/>
          <a:p>
            <a:fld id="{C9720043-5E8B-4AF7-934D-A77C2679AC2A}"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567FE2A3-5753-4ACC-B5B6-4FF47E119115}" type="datetimeFigureOut">
              <a:rPr lang="en-US" smtClean="0"/>
              <a:t>01-Jun-15</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C9720043-5E8B-4AF7-934D-A77C2679AC2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67FE2A3-5753-4ACC-B5B6-4FF47E119115}" type="datetimeFigureOut">
              <a:rPr lang="en-US" smtClean="0"/>
              <a:t>01-Jun-15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720043-5E8B-4AF7-934D-A77C2679AC2A}"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567FE2A3-5753-4ACC-B5B6-4FF47E119115}" type="datetimeFigureOut">
              <a:rPr lang="en-US" smtClean="0"/>
              <a:t>01-Jun-15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720043-5E8B-4AF7-934D-A77C2679AC2A}"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567FE2A3-5753-4ACC-B5B6-4FF47E119115}" type="datetimeFigureOut">
              <a:rPr lang="en-US" smtClean="0"/>
              <a:t>01-Jun-15</a:t>
            </a:fld>
            <a:endParaRPr lang="en-US"/>
          </a:p>
        </p:txBody>
      </p:sp>
      <p:sp>
        <p:nvSpPr>
          <p:cNvPr id="7" name="Slide Number Placeholder 6"/>
          <p:cNvSpPr>
            <a:spLocks noGrp="1"/>
          </p:cNvSpPr>
          <p:nvPr>
            <p:ph type="sldNum" sz="quarter" idx="11"/>
          </p:nvPr>
        </p:nvSpPr>
        <p:spPr/>
        <p:txBody>
          <a:bodyPr rtlCol="0"/>
          <a:lstStyle/>
          <a:p>
            <a:fld id="{C9720043-5E8B-4AF7-934D-A77C2679AC2A}"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7FE2A3-5753-4ACC-B5B6-4FF47E119115}" type="datetimeFigureOut">
              <a:rPr lang="en-US" smtClean="0"/>
              <a:t>01-Jun-15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720043-5E8B-4AF7-934D-A77C2679AC2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567FE2A3-5753-4ACC-B5B6-4FF47E119115}" type="datetimeFigureOut">
              <a:rPr lang="en-US" smtClean="0"/>
              <a:t>01-Jun-15</a:t>
            </a:fld>
            <a:endParaRPr lang="en-US"/>
          </a:p>
        </p:txBody>
      </p:sp>
      <p:sp>
        <p:nvSpPr>
          <p:cNvPr id="22" name="Slide Number Placeholder 21"/>
          <p:cNvSpPr>
            <a:spLocks noGrp="1"/>
          </p:cNvSpPr>
          <p:nvPr>
            <p:ph type="sldNum" sz="quarter" idx="15"/>
          </p:nvPr>
        </p:nvSpPr>
        <p:spPr/>
        <p:txBody>
          <a:bodyPr rtlCol="0"/>
          <a:lstStyle/>
          <a:p>
            <a:fld id="{C9720043-5E8B-4AF7-934D-A77C2679AC2A}"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567FE2A3-5753-4ACC-B5B6-4FF47E119115}" type="datetimeFigureOut">
              <a:rPr lang="en-US" smtClean="0"/>
              <a:t>01-Jun-15</a:t>
            </a:fld>
            <a:endParaRPr lang="en-US"/>
          </a:p>
        </p:txBody>
      </p:sp>
      <p:sp>
        <p:nvSpPr>
          <p:cNvPr id="18" name="Slide Number Placeholder 17"/>
          <p:cNvSpPr>
            <a:spLocks noGrp="1"/>
          </p:cNvSpPr>
          <p:nvPr>
            <p:ph type="sldNum" sz="quarter" idx="11"/>
          </p:nvPr>
        </p:nvSpPr>
        <p:spPr/>
        <p:txBody>
          <a:bodyPr rtlCol="0"/>
          <a:lstStyle/>
          <a:p>
            <a:fld id="{C9720043-5E8B-4AF7-934D-A77C2679AC2A}"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67FE2A3-5753-4ACC-B5B6-4FF47E119115}" type="datetimeFigureOut">
              <a:rPr lang="en-US" smtClean="0"/>
              <a:t>01-Jun-15</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9720043-5E8B-4AF7-934D-A77C2679AC2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en.wikipedia.org/wiki/Business_proces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GB" sz="3200" b="1" dirty="0"/>
              <a:t>Study to Check Standardization through Telephone Call audit at Eye-Q Super-Specialty Eye </a:t>
            </a:r>
            <a:r>
              <a:rPr lang="en-GB" sz="3200" b="1" dirty="0" smtClean="0"/>
              <a:t>Hospitals</a:t>
            </a:r>
            <a:endParaRPr lang="en-US" sz="3200" dirty="0"/>
          </a:p>
        </p:txBody>
      </p:sp>
      <p:sp>
        <p:nvSpPr>
          <p:cNvPr id="3" name="Subtitle 2"/>
          <p:cNvSpPr>
            <a:spLocks noGrp="1"/>
          </p:cNvSpPr>
          <p:nvPr>
            <p:ph type="subTitle" idx="1"/>
          </p:nvPr>
        </p:nvSpPr>
        <p:spPr/>
        <p:txBody>
          <a:bodyPr/>
          <a:lstStyle/>
          <a:p>
            <a:r>
              <a:rPr lang="en-US" dirty="0"/>
              <a:t>By</a:t>
            </a:r>
          </a:p>
          <a:p>
            <a:r>
              <a:rPr lang="en-US" dirty="0" err="1"/>
              <a:t>Dr</a:t>
            </a:r>
            <a:r>
              <a:rPr lang="en-US" dirty="0"/>
              <a:t> </a:t>
            </a:r>
            <a:r>
              <a:rPr lang="en-US" dirty="0" err="1"/>
              <a:t>Neha</a:t>
            </a:r>
            <a:r>
              <a:rPr lang="en-US" dirty="0"/>
              <a:t> </a:t>
            </a:r>
            <a:r>
              <a:rPr lang="en-US" dirty="0" err="1" smtClean="0"/>
              <a:t>Nidhi</a:t>
            </a:r>
            <a:endParaRPr lang="en-US" dirty="0"/>
          </a:p>
        </p:txBody>
      </p:sp>
    </p:spTree>
    <p:extLst>
      <p:ext uri="{BB962C8B-B14F-4D97-AF65-F5344CB8AC3E}">
        <p14:creationId xmlns:p14="http://schemas.microsoft.com/office/powerpoint/2010/main" val="558284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IN" b="1" dirty="0"/>
              <a:t>CRITERIA N0 2- Greetings followed </a:t>
            </a:r>
            <a:endParaRPr lang="en-US" dirty="0"/>
          </a:p>
          <a:p>
            <a:r>
              <a:rPr lang="en-IN" dirty="0"/>
              <a:t>Weather the staff members give greetings on receiving the phone call   </a:t>
            </a:r>
            <a:endParaRPr lang="en-US" dirty="0"/>
          </a:p>
          <a:p>
            <a:endParaRPr lang="en-US" dirty="0"/>
          </a:p>
        </p:txBody>
      </p:sp>
      <p:graphicFrame>
        <p:nvGraphicFramePr>
          <p:cNvPr id="4" name="Table 3"/>
          <p:cNvGraphicFramePr>
            <a:graphicFrameLocks noGrp="1"/>
          </p:cNvGraphicFramePr>
          <p:nvPr/>
        </p:nvGraphicFramePr>
        <p:xfrm>
          <a:off x="1247775" y="3300920"/>
          <a:ext cx="5886450" cy="1636776"/>
        </p:xfrm>
        <a:graphic>
          <a:graphicData uri="http://schemas.openxmlformats.org/drawingml/2006/table">
            <a:tbl>
              <a:tblPr firstRow="1" firstCol="1" bandRow="1">
                <a:tableStyleId>{5C22544A-7EE6-4342-B048-85BDC9FD1C3A}</a:tableStyleId>
              </a:tblPr>
              <a:tblGrid>
                <a:gridCol w="1714500"/>
                <a:gridCol w="1943100"/>
                <a:gridCol w="2228850"/>
              </a:tblGrid>
              <a:tr h="190500">
                <a:tc>
                  <a:txBody>
                    <a:bodyPr/>
                    <a:lstStyle/>
                    <a:p>
                      <a:pPr marL="0" marR="0" algn="just">
                        <a:lnSpc>
                          <a:spcPct val="115000"/>
                        </a:lnSpc>
                        <a:spcBef>
                          <a:spcPts val="0"/>
                        </a:spcBef>
                        <a:spcAft>
                          <a:spcPts val="0"/>
                        </a:spcAft>
                      </a:pPr>
                      <a:r>
                        <a:rPr lang="en-GB" sz="1400">
                          <a:effectLst/>
                        </a:rPr>
                        <a:t>Greetings Followed at Aliganj</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GB" sz="1400">
                          <a:effectLst/>
                        </a:rPr>
                        <a:t>No of times Greetings followed </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GB" sz="1400">
                          <a:effectLst/>
                        </a:rPr>
                        <a:t>Percentage</a:t>
                      </a:r>
                      <a:endParaRPr lang="en-US" sz="1100">
                        <a:effectLst/>
                        <a:latin typeface="Calibri"/>
                        <a:ea typeface="Calibri"/>
                        <a:cs typeface="Times New Roman"/>
                      </a:endParaRPr>
                    </a:p>
                  </a:txBody>
                  <a:tcPr marL="68580" marR="68580" marT="0" marB="0"/>
                </a:tc>
              </a:tr>
              <a:tr h="190500">
                <a:tc>
                  <a:txBody>
                    <a:bodyPr/>
                    <a:lstStyle/>
                    <a:p>
                      <a:pPr marL="0" marR="0" algn="just">
                        <a:lnSpc>
                          <a:spcPct val="115000"/>
                        </a:lnSpc>
                        <a:spcBef>
                          <a:spcPts val="0"/>
                        </a:spcBef>
                        <a:spcAft>
                          <a:spcPts val="0"/>
                        </a:spcAft>
                      </a:pPr>
                      <a:r>
                        <a:rPr lang="en-GB" sz="1400">
                          <a:effectLst/>
                        </a:rPr>
                        <a:t>Done</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GB" sz="1400">
                          <a:effectLst/>
                        </a:rPr>
                        <a:t>8</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GB" sz="1400">
                          <a:effectLst/>
                        </a:rPr>
                        <a:t>66</a:t>
                      </a:r>
                      <a:endParaRPr lang="en-US" sz="1100">
                        <a:effectLst/>
                        <a:latin typeface="Calibri"/>
                        <a:ea typeface="Calibri"/>
                        <a:cs typeface="Times New Roman"/>
                      </a:endParaRPr>
                    </a:p>
                  </a:txBody>
                  <a:tcPr marL="68580" marR="68580" marT="0" marB="0"/>
                </a:tc>
              </a:tr>
              <a:tr h="190500">
                <a:tc>
                  <a:txBody>
                    <a:bodyPr/>
                    <a:lstStyle/>
                    <a:p>
                      <a:pPr marL="0" marR="0" algn="just">
                        <a:lnSpc>
                          <a:spcPct val="115000"/>
                        </a:lnSpc>
                        <a:spcBef>
                          <a:spcPts val="0"/>
                        </a:spcBef>
                        <a:spcAft>
                          <a:spcPts val="0"/>
                        </a:spcAft>
                      </a:pPr>
                      <a:r>
                        <a:rPr lang="en-GB" sz="1400">
                          <a:effectLst/>
                        </a:rPr>
                        <a:t>Not Done</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GB" sz="1400">
                          <a:effectLst/>
                        </a:rPr>
                        <a:t>2</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GB" sz="1400">
                          <a:effectLst/>
                        </a:rPr>
                        <a:t>17</a:t>
                      </a:r>
                      <a:endParaRPr lang="en-US" sz="1100">
                        <a:effectLst/>
                        <a:latin typeface="Calibri"/>
                        <a:ea typeface="Calibri"/>
                        <a:cs typeface="Times New Roman"/>
                      </a:endParaRPr>
                    </a:p>
                  </a:txBody>
                  <a:tcPr marL="68580" marR="68580" marT="0" marB="0"/>
                </a:tc>
              </a:tr>
              <a:tr h="190500">
                <a:tc>
                  <a:txBody>
                    <a:bodyPr/>
                    <a:lstStyle/>
                    <a:p>
                      <a:pPr marL="0" marR="0" algn="just">
                        <a:lnSpc>
                          <a:spcPct val="115000"/>
                        </a:lnSpc>
                        <a:spcBef>
                          <a:spcPts val="0"/>
                        </a:spcBef>
                        <a:spcAft>
                          <a:spcPts val="0"/>
                        </a:spcAft>
                      </a:pPr>
                      <a:r>
                        <a:rPr lang="en-GB" sz="1400">
                          <a:effectLst/>
                        </a:rPr>
                        <a:t>NA</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GB" sz="1400">
                          <a:effectLst/>
                        </a:rPr>
                        <a:t>2</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GB" sz="1400">
                          <a:effectLst/>
                        </a:rPr>
                        <a:t>17</a:t>
                      </a:r>
                      <a:endParaRPr lang="en-US" sz="1100">
                        <a:effectLst/>
                        <a:latin typeface="Calibri"/>
                        <a:ea typeface="Calibri"/>
                        <a:cs typeface="Times New Roman"/>
                      </a:endParaRPr>
                    </a:p>
                  </a:txBody>
                  <a:tcPr marL="68580" marR="68580" marT="0" marB="0"/>
                </a:tc>
              </a:tr>
              <a:tr h="190500">
                <a:tc>
                  <a:txBody>
                    <a:bodyPr/>
                    <a:lstStyle/>
                    <a:p>
                      <a:endParaRPr lang="en-US" sz="1100">
                        <a:effectLst/>
                        <a:latin typeface="Calibri"/>
                      </a:endParaRPr>
                    </a:p>
                  </a:txBody>
                  <a:tcPr marL="68580" marR="68580" marT="0" marB="0"/>
                </a:tc>
                <a:tc>
                  <a:txBody>
                    <a:bodyPr/>
                    <a:lstStyle/>
                    <a:p>
                      <a:pPr marL="0" marR="0" algn="just">
                        <a:lnSpc>
                          <a:spcPct val="115000"/>
                        </a:lnSpc>
                        <a:spcBef>
                          <a:spcPts val="0"/>
                        </a:spcBef>
                        <a:spcAft>
                          <a:spcPts val="0"/>
                        </a:spcAft>
                      </a:pPr>
                      <a:r>
                        <a:rPr lang="en-GB" sz="1400">
                          <a:effectLst/>
                        </a:rPr>
                        <a:t>12</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GB" sz="1400" dirty="0">
                          <a:effectLst/>
                        </a:rPr>
                        <a:t>100</a:t>
                      </a:r>
                      <a:endParaRPr lang="en-US"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658823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332676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78910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IN" b="1" dirty="0"/>
              <a:t>CRITERIA NO 3- Voice Tone of the staff member who received the call and the information provided by the staff</a:t>
            </a:r>
            <a:endParaRPr lang="en-US" dirty="0"/>
          </a:p>
          <a:p>
            <a:r>
              <a:rPr lang="en-US" b="1" dirty="0"/>
              <a:t> </a:t>
            </a:r>
            <a:r>
              <a:rPr lang="en-IN" dirty="0"/>
              <a:t>This helps in measuring how much our patients are convinced by calling to our hospital whether the patients are getting satisfactory response or not. </a:t>
            </a:r>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624527968"/>
              </p:ext>
            </p:extLst>
          </p:nvPr>
        </p:nvGraphicFramePr>
        <p:xfrm>
          <a:off x="1242060" y="4445950"/>
          <a:ext cx="5897880" cy="1650050"/>
        </p:xfrm>
        <a:graphic>
          <a:graphicData uri="http://schemas.openxmlformats.org/drawingml/2006/table">
            <a:tbl>
              <a:tblPr firstRow="1" firstCol="1" bandRow="1">
                <a:tableStyleId>{5C22544A-7EE6-4342-B048-85BDC9FD1C3A}</a:tableStyleId>
              </a:tblPr>
              <a:tblGrid>
                <a:gridCol w="2354580"/>
                <a:gridCol w="1943100"/>
                <a:gridCol w="1600200"/>
              </a:tblGrid>
              <a:tr h="562782">
                <a:tc>
                  <a:txBody>
                    <a:bodyPr/>
                    <a:lstStyle/>
                    <a:p>
                      <a:pPr marL="0" marR="0">
                        <a:lnSpc>
                          <a:spcPct val="115000"/>
                        </a:lnSpc>
                        <a:spcBef>
                          <a:spcPts val="0"/>
                        </a:spcBef>
                        <a:spcAft>
                          <a:spcPts val="0"/>
                        </a:spcAft>
                      </a:pPr>
                      <a:r>
                        <a:rPr lang="en-GB" sz="1200">
                          <a:effectLst/>
                        </a:rPr>
                        <a:t>Voice tone and information provided </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200">
                          <a:effectLst/>
                        </a:rPr>
                        <a:t> Voice tone Observed </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200">
                          <a:effectLst/>
                        </a:rPr>
                        <a:t>Percentage</a:t>
                      </a:r>
                      <a:endParaRPr lang="en-US" sz="1100">
                        <a:effectLst/>
                        <a:latin typeface="Calibri"/>
                        <a:ea typeface="Calibri"/>
                        <a:cs typeface="Times New Roman"/>
                      </a:endParaRPr>
                    </a:p>
                  </a:txBody>
                  <a:tcPr marL="68580" marR="68580" marT="0" marB="0"/>
                </a:tc>
              </a:tr>
              <a:tr h="271861">
                <a:tc>
                  <a:txBody>
                    <a:bodyPr/>
                    <a:lstStyle/>
                    <a:p>
                      <a:pPr marL="0" marR="0">
                        <a:lnSpc>
                          <a:spcPct val="115000"/>
                        </a:lnSpc>
                        <a:spcBef>
                          <a:spcPts val="0"/>
                        </a:spcBef>
                        <a:spcAft>
                          <a:spcPts val="0"/>
                        </a:spcAft>
                      </a:pPr>
                      <a:r>
                        <a:rPr lang="en-GB" sz="1200">
                          <a:effectLst/>
                        </a:rPr>
                        <a:t>Satisfactory</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200">
                          <a:effectLst/>
                        </a:rPr>
                        <a:t>7</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200">
                          <a:effectLst/>
                        </a:rPr>
                        <a:t>58</a:t>
                      </a:r>
                      <a:endParaRPr lang="en-US" sz="1100">
                        <a:effectLst/>
                        <a:latin typeface="Calibri"/>
                        <a:ea typeface="Calibri"/>
                        <a:cs typeface="Times New Roman"/>
                      </a:endParaRPr>
                    </a:p>
                  </a:txBody>
                  <a:tcPr marL="68580" marR="68580" marT="0" marB="0"/>
                </a:tc>
              </a:tr>
              <a:tr h="271861">
                <a:tc>
                  <a:txBody>
                    <a:bodyPr/>
                    <a:lstStyle/>
                    <a:p>
                      <a:pPr marL="0" marR="0">
                        <a:lnSpc>
                          <a:spcPct val="115000"/>
                        </a:lnSpc>
                        <a:spcBef>
                          <a:spcPts val="0"/>
                        </a:spcBef>
                        <a:spcAft>
                          <a:spcPts val="0"/>
                        </a:spcAft>
                      </a:pPr>
                      <a:r>
                        <a:rPr lang="en-GB" sz="1200">
                          <a:effectLst/>
                        </a:rPr>
                        <a:t>Not Satisfactory</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200">
                          <a:effectLst/>
                        </a:rPr>
                        <a:t>3</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200">
                          <a:effectLst/>
                        </a:rPr>
                        <a:t>25</a:t>
                      </a:r>
                      <a:endParaRPr lang="en-US" sz="1100">
                        <a:effectLst/>
                        <a:latin typeface="Calibri"/>
                        <a:ea typeface="Calibri"/>
                        <a:cs typeface="Times New Roman"/>
                      </a:endParaRPr>
                    </a:p>
                  </a:txBody>
                  <a:tcPr marL="68580" marR="68580" marT="0" marB="0"/>
                </a:tc>
              </a:tr>
              <a:tr h="271861">
                <a:tc>
                  <a:txBody>
                    <a:bodyPr/>
                    <a:lstStyle/>
                    <a:p>
                      <a:pPr marL="0" marR="0">
                        <a:lnSpc>
                          <a:spcPct val="115000"/>
                        </a:lnSpc>
                        <a:spcBef>
                          <a:spcPts val="0"/>
                        </a:spcBef>
                        <a:spcAft>
                          <a:spcPts val="0"/>
                        </a:spcAft>
                      </a:pPr>
                      <a:r>
                        <a:rPr lang="en-GB" sz="1200">
                          <a:effectLst/>
                        </a:rPr>
                        <a:t>Not Applicable</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200">
                          <a:effectLst/>
                        </a:rPr>
                        <a:t>2</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200">
                          <a:effectLst/>
                        </a:rPr>
                        <a:t>17</a:t>
                      </a:r>
                      <a:endParaRPr lang="en-US" sz="1100">
                        <a:effectLst/>
                        <a:latin typeface="Calibri"/>
                        <a:ea typeface="Calibri"/>
                        <a:cs typeface="Times New Roman"/>
                      </a:endParaRPr>
                    </a:p>
                  </a:txBody>
                  <a:tcPr marL="68580" marR="68580" marT="0" marB="0"/>
                </a:tc>
              </a:tr>
              <a:tr h="271685">
                <a:tc>
                  <a:txBody>
                    <a:bodyPr/>
                    <a:lstStyle/>
                    <a:p>
                      <a:endParaRPr lang="en-US" sz="1100">
                        <a:effectLst/>
                        <a:latin typeface="Calibri"/>
                      </a:endParaRPr>
                    </a:p>
                  </a:txBody>
                  <a:tcPr marL="68580" marR="68580" marT="0" marB="0"/>
                </a:tc>
                <a:tc>
                  <a:txBody>
                    <a:bodyPr/>
                    <a:lstStyle/>
                    <a:p>
                      <a:pPr marL="0" marR="0">
                        <a:lnSpc>
                          <a:spcPct val="115000"/>
                        </a:lnSpc>
                        <a:spcBef>
                          <a:spcPts val="0"/>
                        </a:spcBef>
                        <a:spcAft>
                          <a:spcPts val="0"/>
                        </a:spcAft>
                      </a:pPr>
                      <a:r>
                        <a:rPr lang="en-GB" sz="1200">
                          <a:effectLst/>
                        </a:rPr>
                        <a:t>12</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200" dirty="0">
                          <a:effectLst/>
                        </a:rPr>
                        <a:t>100</a:t>
                      </a:r>
                      <a:endParaRPr lang="en-US"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1930383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53093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36391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a:t>DISCUSSION</a:t>
            </a:r>
            <a:endParaRPr lang="en-US" dirty="0"/>
          </a:p>
        </p:txBody>
      </p:sp>
      <p:sp>
        <p:nvSpPr>
          <p:cNvPr id="3" name="Content Placeholder 2"/>
          <p:cNvSpPr>
            <a:spLocks noGrp="1"/>
          </p:cNvSpPr>
          <p:nvPr>
            <p:ph sz="quarter" idx="1"/>
          </p:nvPr>
        </p:nvSpPr>
        <p:spPr/>
        <p:txBody>
          <a:bodyPr>
            <a:normAutofit fontScale="85000" lnSpcReduction="20000"/>
          </a:bodyPr>
          <a:lstStyle/>
          <a:p>
            <a:r>
              <a:rPr lang="en-IN" dirty="0" smtClean="0"/>
              <a:t>In </a:t>
            </a:r>
            <a:r>
              <a:rPr lang="en-IN" dirty="0"/>
              <a:t>Pick up criteria,</a:t>
            </a:r>
            <a:endParaRPr lang="en-US" dirty="0"/>
          </a:p>
          <a:p>
            <a:pPr lvl="1"/>
            <a:r>
              <a:rPr lang="en-IN" dirty="0" smtClean="0"/>
              <a:t>100</a:t>
            </a:r>
            <a:r>
              <a:rPr lang="en-IN" dirty="0"/>
              <a:t>% calls were picked up by the staff at the </a:t>
            </a:r>
            <a:r>
              <a:rPr lang="en-IN" dirty="0" err="1"/>
              <a:t>center</a:t>
            </a:r>
            <a:r>
              <a:rPr lang="en-IN" dirty="0"/>
              <a:t> of </a:t>
            </a:r>
            <a:r>
              <a:rPr lang="en-IN" dirty="0" err="1"/>
              <a:t>Palam</a:t>
            </a:r>
            <a:r>
              <a:rPr lang="en-IN" dirty="0"/>
              <a:t> </a:t>
            </a:r>
            <a:r>
              <a:rPr lang="en-IN" dirty="0" err="1"/>
              <a:t>vihar</a:t>
            </a:r>
            <a:r>
              <a:rPr lang="en-IN" dirty="0"/>
              <a:t>, </a:t>
            </a:r>
            <a:r>
              <a:rPr lang="en-IN" dirty="0" err="1"/>
              <a:t>Randera</a:t>
            </a:r>
            <a:r>
              <a:rPr lang="en-IN" dirty="0"/>
              <a:t> road and </a:t>
            </a:r>
            <a:r>
              <a:rPr lang="en-IN" dirty="0" err="1"/>
              <a:t>Roorkee</a:t>
            </a:r>
            <a:endParaRPr lang="en-US" dirty="0"/>
          </a:p>
          <a:p>
            <a:pPr lvl="1"/>
            <a:r>
              <a:rPr lang="en-IN" dirty="0" smtClean="0"/>
              <a:t>50</a:t>
            </a:r>
            <a:r>
              <a:rPr lang="en-IN" dirty="0"/>
              <a:t>% calls were picked  in Saharanpur and </a:t>
            </a:r>
            <a:r>
              <a:rPr lang="en-IN" dirty="0" err="1"/>
              <a:t>Sonepat</a:t>
            </a:r>
            <a:r>
              <a:rPr lang="en-IN" dirty="0"/>
              <a:t> </a:t>
            </a:r>
            <a:r>
              <a:rPr lang="en-IN" dirty="0" err="1"/>
              <a:t>centers</a:t>
            </a:r>
            <a:r>
              <a:rPr lang="en-IN" dirty="0"/>
              <a:t>.</a:t>
            </a:r>
            <a:endParaRPr lang="en-US" dirty="0"/>
          </a:p>
          <a:p>
            <a:pPr lvl="1"/>
            <a:r>
              <a:rPr lang="en-IN" dirty="0" smtClean="0"/>
              <a:t>Least </a:t>
            </a:r>
            <a:r>
              <a:rPr lang="en-IN" dirty="0"/>
              <a:t>calls were picked up in DLF and </a:t>
            </a:r>
            <a:r>
              <a:rPr lang="en-IN" dirty="0" err="1"/>
              <a:t>Muzzaffarpur</a:t>
            </a:r>
            <a:r>
              <a:rPr lang="en-IN" dirty="0"/>
              <a:t> </a:t>
            </a:r>
            <a:r>
              <a:rPr lang="en-IN" dirty="0" err="1"/>
              <a:t>centers</a:t>
            </a:r>
            <a:r>
              <a:rPr lang="en-IN" dirty="0"/>
              <a:t>.</a:t>
            </a:r>
            <a:endParaRPr lang="en-US" dirty="0"/>
          </a:p>
          <a:p>
            <a:pPr lvl="1"/>
            <a:r>
              <a:rPr lang="en-IN" dirty="0"/>
              <a:t>Remaining </a:t>
            </a:r>
            <a:r>
              <a:rPr lang="en-IN" dirty="0" err="1"/>
              <a:t>centers</a:t>
            </a:r>
            <a:r>
              <a:rPr lang="en-IN" dirty="0"/>
              <a:t> picked up calls above 50%</a:t>
            </a:r>
            <a:endParaRPr lang="en-US" dirty="0"/>
          </a:p>
          <a:p>
            <a:pPr lvl="0"/>
            <a:r>
              <a:rPr lang="en-IN" dirty="0" smtClean="0"/>
              <a:t>  In </a:t>
            </a:r>
            <a:r>
              <a:rPr lang="en-IN" dirty="0"/>
              <a:t>Greeting followed criteria,</a:t>
            </a:r>
            <a:endParaRPr lang="en-US" dirty="0"/>
          </a:p>
          <a:p>
            <a:pPr lvl="1"/>
            <a:r>
              <a:rPr lang="en-IN" dirty="0"/>
              <a:t>100% greeting was followed at the </a:t>
            </a:r>
            <a:r>
              <a:rPr lang="en-IN" dirty="0" err="1"/>
              <a:t>center</a:t>
            </a:r>
            <a:r>
              <a:rPr lang="en-IN" dirty="0"/>
              <a:t> of </a:t>
            </a:r>
            <a:r>
              <a:rPr lang="en-IN" dirty="0" err="1"/>
              <a:t>Palam</a:t>
            </a:r>
            <a:r>
              <a:rPr lang="en-IN" dirty="0"/>
              <a:t> </a:t>
            </a:r>
            <a:r>
              <a:rPr lang="en-IN" dirty="0" err="1"/>
              <a:t>vihar</a:t>
            </a:r>
            <a:r>
              <a:rPr lang="en-IN" dirty="0"/>
              <a:t>, </a:t>
            </a:r>
            <a:r>
              <a:rPr lang="en-IN" dirty="0" err="1"/>
              <a:t>Randera</a:t>
            </a:r>
            <a:r>
              <a:rPr lang="en-IN" dirty="0"/>
              <a:t> road and </a:t>
            </a:r>
            <a:r>
              <a:rPr lang="en-IN" dirty="0" err="1"/>
              <a:t>Roorkee</a:t>
            </a:r>
            <a:r>
              <a:rPr lang="en-IN" dirty="0"/>
              <a:t>.</a:t>
            </a:r>
            <a:endParaRPr lang="en-US" dirty="0"/>
          </a:p>
          <a:p>
            <a:pPr lvl="1"/>
            <a:r>
              <a:rPr lang="en-IN" dirty="0"/>
              <a:t>Mostly </a:t>
            </a:r>
            <a:r>
              <a:rPr lang="en-IN" dirty="0" err="1"/>
              <a:t>centers</a:t>
            </a:r>
            <a:r>
              <a:rPr lang="en-IN" dirty="0"/>
              <a:t> followed the Greet between 60-100%</a:t>
            </a:r>
            <a:endParaRPr lang="en-US" dirty="0"/>
          </a:p>
          <a:p>
            <a:pPr lvl="1"/>
            <a:r>
              <a:rPr lang="en-IN" dirty="0"/>
              <a:t>33%  calls were i.e. least were not greeted at NRR &amp; Rohtak </a:t>
            </a:r>
            <a:r>
              <a:rPr lang="en-IN" dirty="0" err="1"/>
              <a:t>centers</a:t>
            </a:r>
            <a:r>
              <a:rPr lang="en-IN" dirty="0"/>
              <a:t> .</a:t>
            </a:r>
            <a:endParaRPr lang="en-US" dirty="0"/>
          </a:p>
          <a:p>
            <a:pPr lvl="0"/>
            <a:r>
              <a:rPr lang="en-US" dirty="0"/>
              <a:t>In voice tone criteria</a:t>
            </a:r>
          </a:p>
          <a:p>
            <a:pPr lvl="1"/>
            <a:r>
              <a:rPr lang="en-US" dirty="0"/>
              <a:t>Maximum percentage of Voice tone of were satisfactory i.e. 90% in </a:t>
            </a:r>
            <a:r>
              <a:rPr lang="en-IN" dirty="0" err="1"/>
              <a:t>Palam</a:t>
            </a:r>
            <a:r>
              <a:rPr lang="en-IN" dirty="0"/>
              <a:t> </a:t>
            </a:r>
            <a:r>
              <a:rPr lang="en-IN" dirty="0" err="1"/>
              <a:t>vihar</a:t>
            </a:r>
            <a:r>
              <a:rPr lang="en-IN" dirty="0"/>
              <a:t> and 83% in Fatehabad, </a:t>
            </a:r>
            <a:r>
              <a:rPr lang="en-IN" dirty="0" err="1"/>
              <a:t>Sahalimar</a:t>
            </a:r>
            <a:r>
              <a:rPr lang="en-IN" dirty="0"/>
              <a:t> Bagh and Kanpur </a:t>
            </a:r>
            <a:endParaRPr lang="en-US" dirty="0"/>
          </a:p>
          <a:p>
            <a:pPr lvl="1"/>
            <a:r>
              <a:rPr lang="en-IN" dirty="0"/>
              <a:t>Baruch, Gomtinagar, NRR, </a:t>
            </a:r>
            <a:r>
              <a:rPr lang="en-IN" dirty="0" err="1"/>
              <a:t>Rander</a:t>
            </a:r>
            <a:r>
              <a:rPr lang="en-IN" dirty="0"/>
              <a:t> Road and Rohtak </a:t>
            </a:r>
            <a:r>
              <a:rPr lang="en-IN" dirty="0" err="1"/>
              <a:t>centers</a:t>
            </a:r>
            <a:r>
              <a:rPr lang="en-IN" dirty="0"/>
              <a:t> staff voice tone was Non- </a:t>
            </a:r>
            <a:r>
              <a:rPr lang="en-IN" dirty="0" err="1"/>
              <a:t>satisafactory</a:t>
            </a:r>
            <a:r>
              <a:rPr lang="en-IN" dirty="0"/>
              <a:t> i.e. 33%</a:t>
            </a:r>
            <a:endParaRPr lang="en-US" dirty="0"/>
          </a:p>
          <a:p>
            <a:endParaRPr lang="en-US" dirty="0"/>
          </a:p>
        </p:txBody>
      </p:sp>
    </p:spTree>
    <p:extLst>
      <p:ext uri="{BB962C8B-B14F-4D97-AF65-F5344CB8AC3E}">
        <p14:creationId xmlns:p14="http://schemas.microsoft.com/office/powerpoint/2010/main" val="36520008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a:t>RECOMENDATIONS</a:t>
            </a:r>
            <a:endParaRPr lang="en-US" dirty="0"/>
          </a:p>
        </p:txBody>
      </p:sp>
      <p:sp>
        <p:nvSpPr>
          <p:cNvPr id="3" name="Content Placeholder 2"/>
          <p:cNvSpPr>
            <a:spLocks noGrp="1"/>
          </p:cNvSpPr>
          <p:nvPr>
            <p:ph sz="quarter" idx="1"/>
          </p:nvPr>
        </p:nvSpPr>
        <p:spPr/>
        <p:txBody>
          <a:bodyPr>
            <a:normAutofit fontScale="70000" lnSpcReduction="20000"/>
          </a:bodyPr>
          <a:lstStyle/>
          <a:p>
            <a:endParaRPr lang="en-US" sz="1800" dirty="0"/>
          </a:p>
          <a:p>
            <a:pPr lvl="0"/>
            <a:r>
              <a:rPr lang="en-US" dirty="0"/>
              <a:t>Criteria 1:- </a:t>
            </a:r>
            <a:endParaRPr lang="en-US" sz="2000" dirty="0"/>
          </a:p>
          <a:p>
            <a:pPr lvl="1"/>
            <a:r>
              <a:rPr lang="en-US" sz="2400" dirty="0"/>
              <a:t>Staff is not answering the calls may be due to deficiency of staff at reception or staff is not able to handle the peak hour management at different centers </a:t>
            </a:r>
            <a:endParaRPr lang="en-US" sz="2000" dirty="0"/>
          </a:p>
          <a:p>
            <a:pPr lvl="1"/>
            <a:r>
              <a:rPr lang="en-US" sz="2400" dirty="0"/>
              <a:t>According to the need of centers either recruitment of Patient Relationship Executive or training for the peak hour management should be given </a:t>
            </a:r>
            <a:endParaRPr lang="en-US" sz="2000" dirty="0"/>
          </a:p>
          <a:p>
            <a:endParaRPr lang="en-US" sz="2000" dirty="0"/>
          </a:p>
          <a:p>
            <a:pPr lvl="0"/>
            <a:r>
              <a:rPr lang="en-US" dirty="0"/>
              <a:t>Criteria 2 and Criteria 3:-</a:t>
            </a:r>
            <a:endParaRPr lang="en-US" sz="2000" dirty="0"/>
          </a:p>
          <a:p>
            <a:pPr lvl="1"/>
            <a:r>
              <a:rPr lang="en-IN" sz="2400" dirty="0"/>
              <a:t>Running training programmes at PRE level as they are the bridge between patients and EYE Q and they directly contribute in creating the image of Eye Q and revenue generation</a:t>
            </a:r>
            <a:r>
              <a:rPr lang="en-IN" sz="2400" dirty="0" smtClean="0"/>
              <a:t>.</a:t>
            </a:r>
            <a:r>
              <a:rPr lang="en-US" dirty="0"/>
              <a:t> </a:t>
            </a:r>
            <a:endParaRPr lang="en-US" sz="2000" dirty="0"/>
          </a:p>
          <a:p>
            <a:pPr lvl="1"/>
            <a:r>
              <a:rPr lang="en-IN" sz="2400" dirty="0"/>
              <a:t>Capacity Building of employees by making them work interchangeably in different departments and locations of the hospital, this will help them to easily answer the patients about their queries</a:t>
            </a:r>
            <a:r>
              <a:rPr lang="en-IN" sz="2400" dirty="0" smtClean="0"/>
              <a:t>.</a:t>
            </a:r>
            <a:endParaRPr lang="en-US" sz="2000" dirty="0"/>
          </a:p>
          <a:p>
            <a:pPr lvl="1"/>
            <a:r>
              <a:rPr lang="en-IN" sz="2400" dirty="0"/>
              <a:t>Conducting seminars for personality development and improving the speech of employees. This will help to remove cross cultural barriers and establish standardization.</a:t>
            </a:r>
            <a:endParaRPr lang="en-US" sz="2000" dirty="0"/>
          </a:p>
          <a:p>
            <a:endParaRPr lang="en-US" sz="2000" dirty="0"/>
          </a:p>
          <a:p>
            <a:endParaRPr lang="en-US" dirty="0"/>
          </a:p>
        </p:txBody>
      </p:sp>
    </p:spTree>
    <p:extLst>
      <p:ext uri="{BB962C8B-B14F-4D97-AF65-F5344CB8AC3E}">
        <p14:creationId xmlns:p14="http://schemas.microsoft.com/office/powerpoint/2010/main" val="10937567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lvl="0"/>
            <a:r>
              <a:rPr lang="en-IN" dirty="0"/>
              <a:t>Physical audits can also be conducted by visiting the centres as mystery customers which will help in deep observation and improvement.</a:t>
            </a:r>
            <a:endParaRPr lang="en-US" sz="2000" dirty="0"/>
          </a:p>
          <a:p>
            <a:endParaRPr lang="en-US" sz="2000" dirty="0"/>
          </a:p>
          <a:p>
            <a:pPr lvl="0"/>
            <a:r>
              <a:rPr lang="en-US" dirty="0"/>
              <a:t>For future audits, the name of PRE should be asked at each center, so that specific training can be giving to particular PRE.</a:t>
            </a:r>
            <a:endParaRPr lang="en-US" sz="2000" dirty="0"/>
          </a:p>
          <a:p>
            <a:endParaRPr lang="en-US" dirty="0"/>
          </a:p>
        </p:txBody>
      </p:sp>
    </p:spTree>
    <p:extLst>
      <p:ext uri="{BB962C8B-B14F-4D97-AF65-F5344CB8AC3E}">
        <p14:creationId xmlns:p14="http://schemas.microsoft.com/office/powerpoint/2010/main" val="34227461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ctr"/>
            <a:r>
              <a:rPr lang="en-US" dirty="0" smtClean="0"/>
              <a:t>THANK YOU</a:t>
            </a:r>
            <a:endParaRPr lang="en-US" dirty="0"/>
          </a:p>
        </p:txBody>
      </p:sp>
    </p:spTree>
    <p:extLst>
      <p:ext uri="{BB962C8B-B14F-4D97-AF65-F5344CB8AC3E}">
        <p14:creationId xmlns:p14="http://schemas.microsoft.com/office/powerpoint/2010/main" val="3339342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INTRODUCTION</a:t>
            </a:r>
            <a:endParaRPr lang="en-US" dirty="0"/>
          </a:p>
        </p:txBody>
      </p:sp>
      <p:sp>
        <p:nvSpPr>
          <p:cNvPr id="3" name="Content Placeholder 2"/>
          <p:cNvSpPr>
            <a:spLocks noGrp="1"/>
          </p:cNvSpPr>
          <p:nvPr>
            <p:ph sz="quarter" idx="1"/>
          </p:nvPr>
        </p:nvSpPr>
        <p:spPr/>
        <p:txBody>
          <a:bodyPr>
            <a:normAutofit/>
          </a:bodyPr>
          <a:lstStyle/>
          <a:p>
            <a:pPr algn="just"/>
            <a:endParaRPr lang="en-US" dirty="0"/>
          </a:p>
          <a:p>
            <a:pPr algn="just"/>
            <a:r>
              <a:rPr lang="en-US" dirty="0"/>
              <a:t>Standardization</a:t>
            </a:r>
            <a:r>
              <a:rPr lang="en-IN" dirty="0"/>
              <a:t> is an important aspect to increase patient satisfaction, increase the conversion rate of patients and to obtain a competitive edge on other hospitals in the field of hospital</a:t>
            </a:r>
            <a:r>
              <a:rPr lang="en-IN" dirty="0" smtClean="0"/>
              <a:t>.</a:t>
            </a:r>
          </a:p>
          <a:p>
            <a:pPr algn="just"/>
            <a:r>
              <a:rPr lang="en-IN" dirty="0" smtClean="0"/>
              <a:t>In </a:t>
            </a:r>
            <a:r>
              <a:rPr lang="en-IN" dirty="0"/>
              <a:t>a hospital setting, the executives, administration and medical staff all focus on delivering quality services to the patients. </a:t>
            </a:r>
            <a:endParaRPr lang="en-IN" dirty="0" smtClean="0"/>
          </a:p>
          <a:p>
            <a:pPr algn="just"/>
            <a:endParaRPr lang="en-US" dirty="0"/>
          </a:p>
        </p:txBody>
      </p:sp>
    </p:spTree>
    <p:extLst>
      <p:ext uri="{BB962C8B-B14F-4D97-AF65-F5344CB8AC3E}">
        <p14:creationId xmlns:p14="http://schemas.microsoft.com/office/powerpoint/2010/main" val="2666721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en-US"/>
          </a:p>
        </p:txBody>
      </p:sp>
      <p:sp>
        <p:nvSpPr>
          <p:cNvPr id="3" name="Content Placeholder 2"/>
          <p:cNvSpPr>
            <a:spLocks noGrp="1"/>
          </p:cNvSpPr>
          <p:nvPr>
            <p:ph sz="quarter" idx="1"/>
          </p:nvPr>
        </p:nvSpPr>
        <p:spPr/>
        <p:txBody>
          <a:bodyPr>
            <a:normAutofit lnSpcReduction="10000"/>
          </a:bodyPr>
          <a:lstStyle/>
          <a:p>
            <a:pPr algn="just"/>
            <a:r>
              <a:rPr lang="en-GB" dirty="0" smtClean="0"/>
              <a:t>Internal </a:t>
            </a:r>
            <a:r>
              <a:rPr lang="en-GB" dirty="0"/>
              <a:t>auditing is a catalyst for improving an organization's governance, risk management and management controls by providing insight and recommendations based on analyses and assessments of data and business </a:t>
            </a:r>
            <a:r>
              <a:rPr lang="en-GB" u="sng" dirty="0">
                <a:hlinkClick r:id="rId2" tooltip="Business process"/>
              </a:rPr>
              <a:t>processes</a:t>
            </a:r>
            <a:r>
              <a:rPr lang="en-GB" dirty="0"/>
              <a:t> </a:t>
            </a:r>
            <a:r>
              <a:rPr lang="en-IN" dirty="0"/>
              <a:t>. </a:t>
            </a:r>
          </a:p>
          <a:p>
            <a:pPr algn="just"/>
            <a:r>
              <a:rPr lang="en-IN" dirty="0" smtClean="0"/>
              <a:t>It </a:t>
            </a:r>
            <a:r>
              <a:rPr lang="en-IN" dirty="0"/>
              <a:t>is becoming a statutory requirement for each hospital to conduct audits and sustain in the field of health</a:t>
            </a:r>
            <a:r>
              <a:rPr lang="en-US" dirty="0"/>
              <a:t> care</a:t>
            </a:r>
            <a:r>
              <a:rPr lang="en-IN" dirty="0"/>
              <a:t>. </a:t>
            </a:r>
          </a:p>
          <a:p>
            <a:pPr algn="just"/>
            <a:r>
              <a:rPr lang="en-IN" dirty="0"/>
              <a:t>When it comes to the case of EYE Q hospitals which is running a chain of 27 hospitals and planning to grow and open new centres in different areas, </a:t>
            </a:r>
            <a:r>
              <a:rPr lang="en-US" dirty="0"/>
              <a:t>standardize</a:t>
            </a:r>
            <a:r>
              <a:rPr lang="en-IN" dirty="0"/>
              <a:t> and quality services become a key factor to promote its brand image. </a:t>
            </a:r>
            <a:endParaRPr lang="en-US" dirty="0"/>
          </a:p>
          <a:p>
            <a:pPr algn="just"/>
            <a:endParaRPr lang="en-US" dirty="0"/>
          </a:p>
        </p:txBody>
      </p:sp>
    </p:spTree>
    <p:extLst>
      <p:ext uri="{BB962C8B-B14F-4D97-AF65-F5344CB8AC3E}">
        <p14:creationId xmlns:p14="http://schemas.microsoft.com/office/powerpoint/2010/main" val="1993851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RATIONALE OF STUDY</a:t>
            </a:r>
            <a:endParaRPr lang="en-US" dirty="0"/>
          </a:p>
        </p:txBody>
      </p:sp>
      <p:sp>
        <p:nvSpPr>
          <p:cNvPr id="3" name="Content Placeholder 2"/>
          <p:cNvSpPr>
            <a:spLocks noGrp="1"/>
          </p:cNvSpPr>
          <p:nvPr>
            <p:ph sz="quarter" idx="1"/>
          </p:nvPr>
        </p:nvSpPr>
        <p:spPr/>
        <p:txBody>
          <a:bodyPr>
            <a:normAutofit fontScale="92500" lnSpcReduction="20000"/>
          </a:bodyPr>
          <a:lstStyle/>
          <a:p>
            <a:pPr algn="just"/>
            <a:r>
              <a:rPr lang="en-GB" dirty="0" smtClean="0"/>
              <a:t>Audits </a:t>
            </a:r>
            <a:r>
              <a:rPr lang="en-GB" dirty="0"/>
              <a:t>provide impartial opinions and assessments of company records, processes and procedures. </a:t>
            </a:r>
            <a:endParaRPr lang="en-GB" dirty="0" smtClean="0"/>
          </a:p>
          <a:p>
            <a:pPr algn="just"/>
            <a:r>
              <a:rPr lang="en-GB" dirty="0" smtClean="0"/>
              <a:t>Telephonic </a:t>
            </a:r>
            <a:r>
              <a:rPr lang="en-GB" dirty="0"/>
              <a:t>Call audits can be a great way to gain some real and useful insights into how to improve our operations which will increase patient satisfaction. </a:t>
            </a:r>
            <a:endParaRPr lang="en-GB" dirty="0" smtClean="0"/>
          </a:p>
          <a:p>
            <a:pPr algn="just"/>
            <a:r>
              <a:rPr lang="en-GB" dirty="0" smtClean="0"/>
              <a:t>Audit </a:t>
            </a:r>
            <a:r>
              <a:rPr lang="en-GB" dirty="0"/>
              <a:t>reports (produced as an outcome of the process) are excellent tools that can be used to provide transparency for businesses wishing to understand what they may be doing well, verses where there are opportunities for improvement. </a:t>
            </a:r>
            <a:endParaRPr lang="en-GB" dirty="0" smtClean="0"/>
          </a:p>
          <a:p>
            <a:pPr algn="just"/>
            <a:r>
              <a:rPr lang="en-GB" dirty="0" smtClean="0"/>
              <a:t>Audit </a:t>
            </a:r>
            <a:r>
              <a:rPr lang="en-GB" dirty="0"/>
              <a:t>reports  helps us   in </a:t>
            </a:r>
            <a:r>
              <a:rPr lang="en-US" dirty="0"/>
              <a:t>Performance improvement :- covering, service objectives and performance, effectiveness, efficiencies, and maximizing existing </a:t>
            </a:r>
            <a:r>
              <a:rPr lang="en-US" dirty="0" err="1"/>
              <a:t>serv</a:t>
            </a:r>
            <a:r>
              <a:rPr lang="en-GB" dirty="0"/>
              <a:t>ices, Opportunity, weakness and gap </a:t>
            </a:r>
            <a:r>
              <a:rPr lang="en-US" dirty="0"/>
              <a:t>identification</a:t>
            </a:r>
            <a:r>
              <a:rPr lang="en-GB" dirty="0"/>
              <a:t>. It will help us to reach standardization through various processes. </a:t>
            </a:r>
            <a:endParaRPr lang="en-US" dirty="0"/>
          </a:p>
          <a:p>
            <a:pPr algn="just"/>
            <a:endParaRPr lang="en-US" dirty="0"/>
          </a:p>
        </p:txBody>
      </p:sp>
    </p:spTree>
    <p:extLst>
      <p:ext uri="{BB962C8B-B14F-4D97-AF65-F5344CB8AC3E}">
        <p14:creationId xmlns:p14="http://schemas.microsoft.com/office/powerpoint/2010/main" val="69821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7467600" cy="6092952"/>
          </a:xfrm>
        </p:spPr>
        <p:txBody>
          <a:bodyPr>
            <a:normAutofit/>
          </a:bodyPr>
          <a:lstStyle/>
          <a:p>
            <a:r>
              <a:rPr lang="en-GB" b="1" u="sng" dirty="0"/>
              <a:t>GENERAL OBJECTIVE</a:t>
            </a:r>
            <a:endParaRPr lang="en-US" dirty="0"/>
          </a:p>
          <a:p>
            <a:pPr lvl="1"/>
            <a:r>
              <a:rPr lang="en-IN" dirty="0"/>
              <a:t>To assess the level of standardization through telephonic call audit at EYE Q Super speciality eye </a:t>
            </a:r>
            <a:r>
              <a:rPr lang="en-IN" dirty="0" smtClean="0"/>
              <a:t>hospitals</a:t>
            </a:r>
          </a:p>
          <a:p>
            <a:pPr lvl="1"/>
            <a:endParaRPr lang="en-US" dirty="0"/>
          </a:p>
          <a:p>
            <a:r>
              <a:rPr lang="en-GB" b="1" u="sng" dirty="0"/>
              <a:t>SPECIFIC OBJECTIVE</a:t>
            </a:r>
            <a:endParaRPr lang="en-US" dirty="0"/>
          </a:p>
          <a:p>
            <a:pPr lvl="1"/>
            <a:r>
              <a:rPr lang="en-IN" dirty="0"/>
              <a:t>To analyse the Call Pick Up Status at Eye Q Super Speciality Eye </a:t>
            </a:r>
            <a:r>
              <a:rPr lang="en-IN" dirty="0" smtClean="0"/>
              <a:t>Hospitals</a:t>
            </a:r>
            <a:endParaRPr lang="en-US" dirty="0"/>
          </a:p>
          <a:p>
            <a:pPr lvl="1"/>
            <a:r>
              <a:rPr lang="en-IN" dirty="0"/>
              <a:t>To analyse the Greetings followed after picking call at Eye Q Super Speciality Eye Hospitals </a:t>
            </a:r>
            <a:endParaRPr lang="en-US" dirty="0"/>
          </a:p>
          <a:p>
            <a:pPr lvl="1"/>
            <a:r>
              <a:rPr lang="en-IN" dirty="0"/>
              <a:t>To analyse Voice tone of staff with status of information delivered at telephone call at Eye Q Super Speciality Eye </a:t>
            </a:r>
            <a:r>
              <a:rPr lang="en-IN" dirty="0" smtClean="0"/>
              <a:t>Hospitals</a:t>
            </a:r>
            <a:endParaRPr lang="en-US" dirty="0"/>
          </a:p>
          <a:p>
            <a:pPr lvl="1"/>
            <a:r>
              <a:rPr lang="en-US" dirty="0"/>
              <a:t>To identify the problem area and provide recommendations accordingly</a:t>
            </a:r>
          </a:p>
          <a:p>
            <a:endParaRPr lang="en-US" dirty="0"/>
          </a:p>
        </p:txBody>
      </p:sp>
    </p:spTree>
    <p:extLst>
      <p:ext uri="{BB962C8B-B14F-4D97-AF65-F5344CB8AC3E}">
        <p14:creationId xmlns:p14="http://schemas.microsoft.com/office/powerpoint/2010/main" val="718139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METHODOLOGY</a:t>
            </a:r>
            <a:endParaRPr lang="en-US" dirty="0"/>
          </a:p>
        </p:txBody>
      </p:sp>
      <p:sp>
        <p:nvSpPr>
          <p:cNvPr id="3" name="Content Placeholder 2"/>
          <p:cNvSpPr>
            <a:spLocks noGrp="1"/>
          </p:cNvSpPr>
          <p:nvPr>
            <p:ph sz="quarter" idx="1"/>
          </p:nvPr>
        </p:nvSpPr>
        <p:spPr/>
        <p:txBody>
          <a:bodyPr>
            <a:normAutofit fontScale="92500" lnSpcReduction="10000"/>
          </a:bodyPr>
          <a:lstStyle/>
          <a:p>
            <a:r>
              <a:rPr lang="en-US" b="1" dirty="0" smtClean="0"/>
              <a:t>Study </a:t>
            </a:r>
            <a:r>
              <a:rPr lang="en-US" b="1" dirty="0"/>
              <a:t>design and area</a:t>
            </a:r>
            <a:r>
              <a:rPr lang="en-US" dirty="0"/>
              <a:t> </a:t>
            </a:r>
            <a:r>
              <a:rPr lang="en-US" b="1" dirty="0"/>
              <a:t>- </a:t>
            </a:r>
            <a:r>
              <a:rPr lang="en-US" dirty="0"/>
              <a:t>Study was conducted at Eye Q Super Specialty Eye Hospitals. It was a descriptive cross sectional study in nature. </a:t>
            </a:r>
          </a:p>
          <a:p>
            <a:pPr lvl="0"/>
            <a:r>
              <a:rPr lang="en-US" b="1" dirty="0"/>
              <a:t>Sampling Method</a:t>
            </a:r>
            <a:r>
              <a:rPr lang="en-US" dirty="0"/>
              <a:t> – Purposive Sampling Technique</a:t>
            </a:r>
          </a:p>
          <a:p>
            <a:pPr lvl="0"/>
            <a:r>
              <a:rPr lang="en-US" b="1" dirty="0"/>
              <a:t>Sample size</a:t>
            </a:r>
            <a:r>
              <a:rPr lang="en-US" dirty="0"/>
              <a:t> – 27 centers of Eye Q Super Specialty Eye Hospital </a:t>
            </a:r>
          </a:p>
          <a:p>
            <a:pPr lvl="0"/>
            <a:r>
              <a:rPr lang="en-US" b="1" dirty="0"/>
              <a:t>Time</a:t>
            </a:r>
            <a:r>
              <a:rPr lang="en-US" dirty="0"/>
              <a:t> - 1</a:t>
            </a:r>
            <a:r>
              <a:rPr lang="en-US" baseline="30000" dirty="0"/>
              <a:t>st </a:t>
            </a:r>
            <a:r>
              <a:rPr lang="en-US" dirty="0"/>
              <a:t>February to 30</a:t>
            </a:r>
            <a:r>
              <a:rPr lang="en-US" baseline="30000" dirty="0"/>
              <a:t>th</a:t>
            </a:r>
            <a:r>
              <a:rPr lang="en-US" dirty="0"/>
              <a:t> April 2015(total 327 telephonic calls were done during this period on weekly basis at each center of Eye Q Super Specialty Eye Hospital)</a:t>
            </a:r>
          </a:p>
          <a:p>
            <a:pPr lvl="0"/>
            <a:r>
              <a:rPr lang="en-US" b="1" dirty="0"/>
              <a:t>Tool</a:t>
            </a:r>
            <a:r>
              <a:rPr lang="en-US" dirty="0"/>
              <a:t> - Checklist </a:t>
            </a:r>
          </a:p>
          <a:p>
            <a:pPr lvl="0"/>
            <a:r>
              <a:rPr lang="en-US" b="1" dirty="0"/>
              <a:t>Data source</a:t>
            </a:r>
            <a:r>
              <a:rPr lang="en-US" dirty="0"/>
              <a:t> – Primary Data</a:t>
            </a:r>
          </a:p>
          <a:p>
            <a:pPr lvl="0"/>
            <a:r>
              <a:rPr lang="en-US" b="1" dirty="0"/>
              <a:t>Technique </a:t>
            </a:r>
            <a:r>
              <a:rPr lang="en-US" dirty="0"/>
              <a:t>– Prospective audit was conducted by telephonic calls with the help of a checklist. </a:t>
            </a:r>
          </a:p>
          <a:p>
            <a:endParaRPr lang="en-US" dirty="0"/>
          </a:p>
        </p:txBody>
      </p:sp>
    </p:spTree>
    <p:extLst>
      <p:ext uri="{BB962C8B-B14F-4D97-AF65-F5344CB8AC3E}">
        <p14:creationId xmlns:p14="http://schemas.microsoft.com/office/powerpoint/2010/main" val="3677940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IN" b="1" dirty="0"/>
              <a:t>CRITERIA NO 1- CALL PICKS UP STATUS</a:t>
            </a:r>
            <a:endParaRPr lang="en-US" dirty="0"/>
          </a:p>
          <a:p>
            <a:r>
              <a:rPr lang="en-IN" dirty="0"/>
              <a:t>This data is collected and analysed taking call picked up by the centre staff as the basis</a:t>
            </a:r>
            <a:endParaRPr lang="en-US" dirty="0"/>
          </a:p>
          <a:p>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595265474"/>
              </p:ext>
            </p:extLst>
          </p:nvPr>
        </p:nvGraphicFramePr>
        <p:xfrm>
          <a:off x="990600" y="3406076"/>
          <a:ext cx="6553201" cy="1775524"/>
        </p:xfrm>
        <a:graphic>
          <a:graphicData uri="http://schemas.openxmlformats.org/drawingml/2006/table">
            <a:tbl>
              <a:tblPr firstRow="1" firstCol="1" bandRow="1">
                <a:tableStyleId>{5C22544A-7EE6-4342-B048-85BDC9FD1C3A}</a:tableStyleId>
              </a:tblPr>
              <a:tblGrid>
                <a:gridCol w="2394439"/>
                <a:gridCol w="1890346"/>
                <a:gridCol w="2268416"/>
              </a:tblGrid>
              <a:tr h="603746">
                <a:tc>
                  <a:txBody>
                    <a:bodyPr/>
                    <a:lstStyle/>
                    <a:p>
                      <a:pPr marL="0" marR="0">
                        <a:lnSpc>
                          <a:spcPct val="115000"/>
                        </a:lnSpc>
                        <a:spcBef>
                          <a:spcPts val="0"/>
                        </a:spcBef>
                        <a:spcAft>
                          <a:spcPts val="0"/>
                        </a:spcAft>
                      </a:pPr>
                      <a:r>
                        <a:rPr lang="en-GB" sz="1200">
                          <a:effectLst/>
                        </a:rPr>
                        <a:t>Pick up Status at Aliganj centre</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200">
                          <a:effectLst/>
                        </a:rPr>
                        <a:t>No of calls </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200">
                          <a:effectLst/>
                        </a:rPr>
                        <a:t>Percentage </a:t>
                      </a:r>
                      <a:endParaRPr lang="en-US" sz="1100">
                        <a:effectLst/>
                        <a:latin typeface="Calibri"/>
                        <a:ea typeface="Calibri"/>
                        <a:cs typeface="Times New Roman"/>
                      </a:endParaRPr>
                    </a:p>
                  </a:txBody>
                  <a:tcPr marL="68580" marR="68580" marT="0" marB="0"/>
                </a:tc>
              </a:tr>
              <a:tr h="291649">
                <a:tc>
                  <a:txBody>
                    <a:bodyPr/>
                    <a:lstStyle/>
                    <a:p>
                      <a:pPr marL="0" marR="0">
                        <a:lnSpc>
                          <a:spcPct val="115000"/>
                        </a:lnSpc>
                        <a:spcBef>
                          <a:spcPts val="0"/>
                        </a:spcBef>
                        <a:spcAft>
                          <a:spcPts val="0"/>
                        </a:spcAft>
                      </a:pPr>
                      <a:r>
                        <a:rPr lang="en-GB" sz="1200">
                          <a:effectLst/>
                        </a:rPr>
                        <a:t>Yes</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200">
                          <a:effectLst/>
                        </a:rPr>
                        <a:t>10</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200">
                          <a:effectLst/>
                        </a:rPr>
                        <a:t>83</a:t>
                      </a:r>
                      <a:endParaRPr lang="en-US" sz="1100">
                        <a:effectLst/>
                        <a:latin typeface="Calibri"/>
                        <a:ea typeface="Calibri"/>
                        <a:cs typeface="Times New Roman"/>
                      </a:endParaRPr>
                    </a:p>
                  </a:txBody>
                  <a:tcPr marL="68580" marR="68580" marT="0" marB="0"/>
                </a:tc>
              </a:tr>
              <a:tr h="291649">
                <a:tc>
                  <a:txBody>
                    <a:bodyPr/>
                    <a:lstStyle/>
                    <a:p>
                      <a:pPr marL="0" marR="0">
                        <a:lnSpc>
                          <a:spcPct val="115000"/>
                        </a:lnSpc>
                        <a:spcBef>
                          <a:spcPts val="0"/>
                        </a:spcBef>
                        <a:spcAft>
                          <a:spcPts val="0"/>
                        </a:spcAft>
                      </a:pPr>
                      <a:r>
                        <a:rPr lang="en-GB" sz="1200">
                          <a:effectLst/>
                        </a:rPr>
                        <a:t>No</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200">
                          <a:effectLst/>
                        </a:rPr>
                        <a:t>1</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200">
                          <a:effectLst/>
                        </a:rPr>
                        <a:t>8</a:t>
                      </a:r>
                      <a:endParaRPr lang="en-US" sz="1100">
                        <a:effectLst/>
                        <a:latin typeface="Calibri"/>
                        <a:ea typeface="Calibri"/>
                        <a:cs typeface="Times New Roman"/>
                      </a:endParaRPr>
                    </a:p>
                  </a:txBody>
                  <a:tcPr marL="68580" marR="68580" marT="0" marB="0"/>
                </a:tc>
              </a:tr>
              <a:tr h="291649">
                <a:tc>
                  <a:txBody>
                    <a:bodyPr/>
                    <a:lstStyle/>
                    <a:p>
                      <a:pPr marL="0" marR="0">
                        <a:lnSpc>
                          <a:spcPct val="115000"/>
                        </a:lnSpc>
                        <a:spcBef>
                          <a:spcPts val="0"/>
                        </a:spcBef>
                        <a:spcAft>
                          <a:spcPts val="0"/>
                        </a:spcAft>
                      </a:pPr>
                      <a:r>
                        <a:rPr lang="en-GB" sz="1200">
                          <a:effectLst/>
                        </a:rPr>
                        <a:t>NA</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200">
                          <a:effectLst/>
                        </a:rPr>
                        <a:t>1</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200">
                          <a:effectLst/>
                        </a:rPr>
                        <a:t>8</a:t>
                      </a:r>
                      <a:endParaRPr lang="en-US" sz="1100">
                        <a:effectLst/>
                        <a:latin typeface="Calibri"/>
                        <a:ea typeface="Calibri"/>
                        <a:cs typeface="Times New Roman"/>
                      </a:endParaRPr>
                    </a:p>
                  </a:txBody>
                  <a:tcPr marL="68580" marR="68580" marT="0" marB="0"/>
                </a:tc>
              </a:tr>
              <a:tr h="296831">
                <a:tc>
                  <a:txBody>
                    <a:bodyPr/>
                    <a:lstStyle/>
                    <a:p>
                      <a:pPr marL="0" marR="0">
                        <a:lnSpc>
                          <a:spcPct val="115000"/>
                        </a:lnSpc>
                        <a:spcBef>
                          <a:spcPts val="0"/>
                        </a:spcBef>
                        <a:spcAft>
                          <a:spcPts val="0"/>
                        </a:spcAft>
                      </a:pPr>
                      <a:r>
                        <a:rPr lang="en-GB" sz="1200">
                          <a:effectLst/>
                        </a:rPr>
                        <a:t> </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200">
                          <a:effectLst/>
                        </a:rPr>
                        <a:t>12</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200" dirty="0">
                          <a:effectLst/>
                        </a:rPr>
                        <a:t>100</a:t>
                      </a:r>
                      <a:endParaRPr lang="en-US"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4271453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81838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512703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18</TotalTime>
  <Words>793</Words>
  <Application>Microsoft Office PowerPoint</Application>
  <PresentationFormat>On-screen Show (4:3)</PresentationFormat>
  <Paragraphs>113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Oriel</vt:lpstr>
      <vt:lpstr>Study to Check Standardization through Telephone Call audit at Eye-Q Super-Specialty Eye Hospitals</vt:lpstr>
      <vt:lpstr>INTRODUCTION</vt:lpstr>
      <vt:lpstr>PowerPoint Presentation</vt:lpstr>
      <vt:lpstr>RATIONALE OF STUDY</vt:lpstr>
      <vt:lpstr>PowerPoint Presentation</vt:lpstr>
      <vt:lpstr>METHODOLOGY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DISCUSSION</vt:lpstr>
      <vt:lpstr>RECOMENDATIONS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 to Check Standardization through Telephone Call audit at Eye-Q Super-Specialty Eye Hospitals</dc:title>
  <dc:creator>lenovo</dc:creator>
  <cp:lastModifiedBy>lenovo</cp:lastModifiedBy>
  <cp:revision>2</cp:revision>
  <dcterms:created xsi:type="dcterms:W3CDTF">2015-06-01T10:25:25Z</dcterms:created>
  <dcterms:modified xsi:type="dcterms:W3CDTF">2015-06-01T10:43:41Z</dcterms:modified>
</cp:coreProperties>
</file>