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73" r:id="rId3"/>
    <p:sldId id="274" r:id="rId4"/>
    <p:sldId id="275" r:id="rId5"/>
    <p:sldId id="285" r:id="rId6"/>
    <p:sldId id="286" r:id="rId7"/>
    <p:sldId id="269" r:id="rId8"/>
    <p:sldId id="270" r:id="rId9"/>
    <p:sldId id="271" r:id="rId10"/>
    <p:sldId id="272" r:id="rId11"/>
    <p:sldId id="287" r:id="rId12"/>
    <p:sldId id="288" r:id="rId13"/>
    <p:sldId id="300" r:id="rId14"/>
    <p:sldId id="301" r:id="rId15"/>
    <p:sldId id="302" r:id="rId16"/>
    <p:sldId id="303" r:id="rId17"/>
    <p:sldId id="296" r:id="rId18"/>
    <p:sldId id="277" r:id="rId19"/>
    <p:sldId id="306" r:id="rId20"/>
    <p:sldId id="297" r:id="rId21"/>
    <p:sldId id="305" r:id="rId22"/>
    <p:sldId id="304" r:id="rId23"/>
    <p:sldId id="307" r:id="rId24"/>
    <p:sldId id="29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1.xlsx"/><Relationship Id="rId1" Type="http://schemas.openxmlformats.org/officeDocument/2006/relationships/image" Target="../media/image2.jpeg"/></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spPr>
            <a:blipFill>
              <a:blip xmlns:r="http://schemas.openxmlformats.org/officeDocument/2006/relationships" r:embed="rId1"/>
              <a:tile tx="0" ty="0" sx="100000" sy="100000" flip="none" algn="tl"/>
            </a:blipFill>
          </c:spPr>
          <c:cat>
            <c:strRef>
              <c:f>Sheet6!$D$16:$D$17</c:f>
              <c:strCache>
                <c:ptCount val="2"/>
                <c:pt idx="0">
                  <c:v> SELF PAYMENT patients</c:v>
                </c:pt>
                <c:pt idx="1">
                  <c:v>INSURANCE patients</c:v>
                </c:pt>
              </c:strCache>
            </c:strRef>
          </c:cat>
          <c:val>
            <c:numRef>
              <c:f>Sheet6!$E$16:$E$17</c:f>
              <c:numCache>
                <c:formatCode>General</c:formatCode>
                <c:ptCount val="2"/>
                <c:pt idx="0">
                  <c:v>3.44</c:v>
                </c:pt>
                <c:pt idx="1">
                  <c:v>5.4</c:v>
                </c:pt>
              </c:numCache>
            </c:numRef>
          </c:val>
        </c:ser>
        <c:overlap val="100"/>
        <c:axId val="33437184"/>
        <c:axId val="33438720"/>
      </c:barChart>
      <c:catAx>
        <c:axId val="33437184"/>
        <c:scaling>
          <c:orientation val="minMax"/>
        </c:scaling>
        <c:axPos val="b"/>
        <c:tickLblPos val="nextTo"/>
        <c:crossAx val="33438720"/>
        <c:crosses val="autoZero"/>
        <c:auto val="1"/>
        <c:lblAlgn val="ctr"/>
        <c:lblOffset val="100"/>
      </c:catAx>
      <c:valAx>
        <c:axId val="33438720"/>
        <c:scaling>
          <c:orientation val="minMax"/>
        </c:scaling>
        <c:axPos val="l"/>
        <c:majorGridlines/>
        <c:numFmt formatCode="General" sourceLinked="1"/>
        <c:tickLblPos val="nextTo"/>
        <c:crossAx val="33437184"/>
        <c:crosses val="autoZero"/>
        <c:crossBetween val="between"/>
      </c:valAx>
    </c:plotArea>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clustered"/>
        <c:ser>
          <c:idx val="0"/>
          <c:order val="0"/>
          <c:tx>
            <c:strRef>
              <c:f>Sheet2!$D$98</c:f>
              <c:strCache>
                <c:ptCount val="1"/>
                <c:pt idx="0">
                  <c:v>T6(time taken for insurance approval IN  MINUTES)</c:v>
                </c:pt>
              </c:strCache>
            </c:strRef>
          </c:tx>
          <c:cat>
            <c:strRef>
              <c:f>Sheet2!$C$99:$C$110</c:f>
              <c:strCache>
                <c:ptCount val="12"/>
                <c:pt idx="0">
                  <c:v>Aafiya Ins</c:v>
                </c:pt>
                <c:pt idx="1">
                  <c:v>Adnic Ins</c:v>
                </c:pt>
                <c:pt idx="2">
                  <c:v>Al Buhaira Ins</c:v>
                </c:pt>
                <c:pt idx="3">
                  <c:v>Alico Ins</c:v>
                </c:pt>
                <c:pt idx="4">
                  <c:v>Amity Ins</c:v>
                </c:pt>
                <c:pt idx="5">
                  <c:v>Arab Orient Ins</c:v>
                </c:pt>
                <c:pt idx="6">
                  <c:v>Axa Ins</c:v>
                </c:pt>
                <c:pt idx="7">
                  <c:v>Daman Ins</c:v>
                </c:pt>
                <c:pt idx="8">
                  <c:v>NAS Ins</c:v>
                </c:pt>
                <c:pt idx="9">
                  <c:v>Neuron Ins</c:v>
                </c:pt>
                <c:pt idx="10">
                  <c:v>NextCare Ins</c:v>
                </c:pt>
                <c:pt idx="11">
                  <c:v>Oman Ins</c:v>
                </c:pt>
              </c:strCache>
            </c:strRef>
          </c:cat>
          <c:val>
            <c:numRef>
              <c:f>Sheet2!$D$99:$D$110</c:f>
              <c:numCache>
                <c:formatCode>0</c:formatCode>
                <c:ptCount val="12"/>
                <c:pt idx="0" formatCode="General">
                  <c:v>0</c:v>
                </c:pt>
                <c:pt idx="1">
                  <c:v>15.25</c:v>
                </c:pt>
                <c:pt idx="2">
                  <c:v>12.33</c:v>
                </c:pt>
                <c:pt idx="3" formatCode="General">
                  <c:v>20</c:v>
                </c:pt>
                <c:pt idx="4" formatCode="General">
                  <c:v>31</c:v>
                </c:pt>
                <c:pt idx="5" formatCode="General">
                  <c:v>91</c:v>
                </c:pt>
                <c:pt idx="6" formatCode="General">
                  <c:v>14</c:v>
                </c:pt>
                <c:pt idx="7" formatCode="General">
                  <c:v>17</c:v>
                </c:pt>
                <c:pt idx="8" formatCode="General">
                  <c:v>15</c:v>
                </c:pt>
                <c:pt idx="9" formatCode="General">
                  <c:v>21</c:v>
                </c:pt>
                <c:pt idx="10" formatCode="General">
                  <c:v>20</c:v>
                </c:pt>
                <c:pt idx="11" formatCode="General">
                  <c:v>14</c:v>
                </c:pt>
              </c:numCache>
            </c:numRef>
          </c:val>
        </c:ser>
        <c:shape val="cylinder"/>
        <c:axId val="72631424"/>
        <c:axId val="72632960"/>
        <c:axId val="0"/>
      </c:bar3DChart>
      <c:catAx>
        <c:axId val="72631424"/>
        <c:scaling>
          <c:orientation val="minMax"/>
        </c:scaling>
        <c:axPos val="b"/>
        <c:tickLblPos val="nextTo"/>
        <c:crossAx val="72632960"/>
        <c:crosses val="autoZero"/>
        <c:auto val="1"/>
        <c:lblAlgn val="ctr"/>
        <c:lblOffset val="100"/>
      </c:catAx>
      <c:valAx>
        <c:axId val="72632960"/>
        <c:scaling>
          <c:orientation val="minMax"/>
        </c:scaling>
        <c:axPos val="l"/>
        <c:majorGridlines/>
        <c:numFmt formatCode="General" sourceLinked="1"/>
        <c:tickLblPos val="nextTo"/>
        <c:crossAx val="72631424"/>
        <c:crosses val="autoZero"/>
        <c:crossBetween val="between"/>
      </c:valAx>
    </c:plotArea>
    <c:legend>
      <c:legendPos val="r"/>
      <c:layout/>
    </c:legend>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0.19583</cdr:x>
      <cdr:y>0.57358</cdr:y>
    </cdr:from>
    <cdr:to>
      <cdr:x>0.30625</cdr:x>
      <cdr:y>0.71698</cdr:y>
    </cdr:to>
    <cdr:sp macro="" textlink="">
      <cdr:nvSpPr>
        <cdr:cNvPr id="3" name="TextBox 2"/>
        <cdr:cNvSpPr txBox="1"/>
      </cdr:nvSpPr>
      <cdr:spPr>
        <a:xfrm xmlns:a="http://schemas.openxmlformats.org/drawingml/2006/main">
          <a:off x="1492225" y="2316460"/>
          <a:ext cx="841400" cy="5791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a:t> </a:t>
          </a:r>
          <a:r>
            <a:rPr lang="en-US" sz="1050" dirty="0" smtClean="0"/>
            <a:t>3.44 hours</a:t>
          </a:r>
          <a:endParaRPr lang="en-US" sz="1050" dirty="0"/>
        </a:p>
      </cdr:txBody>
    </cdr:sp>
  </cdr:relSizeAnchor>
  <cdr:relSizeAnchor xmlns:cdr="http://schemas.openxmlformats.org/drawingml/2006/chartDrawing">
    <cdr:from>
      <cdr:x>0.72</cdr:x>
      <cdr:y>0.41509</cdr:y>
    </cdr:from>
    <cdr:to>
      <cdr:x>0.8</cdr:x>
      <cdr:y>0.64151</cdr:y>
    </cdr:to>
    <cdr:sp macro="" textlink="">
      <cdr:nvSpPr>
        <cdr:cNvPr id="2" name="TextBox 1"/>
        <cdr:cNvSpPr txBox="1"/>
      </cdr:nvSpPr>
      <cdr:spPr>
        <a:xfrm xmlns:a="http://schemas.openxmlformats.org/drawingml/2006/main">
          <a:off x="5486400" y="1676400"/>
          <a:ext cx="6096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cdr:x>
      <cdr:y>0.45283</cdr:y>
    </cdr:from>
    <cdr:to>
      <cdr:x>0.8</cdr:x>
      <cdr:y>0.56604</cdr:y>
    </cdr:to>
    <cdr:sp macro="" textlink="">
      <cdr:nvSpPr>
        <cdr:cNvPr id="4" name="TextBox 3"/>
        <cdr:cNvSpPr txBox="1"/>
      </cdr:nvSpPr>
      <cdr:spPr>
        <a:xfrm xmlns:a="http://schemas.openxmlformats.org/drawingml/2006/main">
          <a:off x="5334000" y="1828800"/>
          <a:ext cx="7620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5.4hours</a:t>
          </a:r>
          <a:endParaRPr lang="en-US" sz="12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D02139-8256-4F5F-A043-BB25D0F6DA2F}"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02139-8256-4F5F-A043-BB25D0F6DA2F}"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02139-8256-4F5F-A043-BB25D0F6DA2F}"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D02139-8256-4F5F-A043-BB25D0F6DA2F}"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D02139-8256-4F5F-A043-BB25D0F6DA2F}"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D02139-8256-4F5F-A043-BB25D0F6DA2F}"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D02139-8256-4F5F-A043-BB25D0F6DA2F}" type="datetimeFigureOut">
              <a:rPr lang="en-US" smtClean="0"/>
              <a:pPr/>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D02139-8256-4F5F-A043-BB25D0F6DA2F}" type="datetimeFigureOut">
              <a:rPr lang="en-US" smtClean="0"/>
              <a:pPr/>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02139-8256-4F5F-A043-BB25D0F6DA2F}" type="datetimeFigureOut">
              <a:rPr lang="en-US" smtClean="0"/>
              <a:pPr/>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680984-3D13-4373-8388-097C608208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D02139-8256-4F5F-A043-BB25D0F6DA2F}"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80984-3D13-4373-8388-097C608208B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4D02139-8256-4F5F-A043-BB25D0F6DA2F}" type="datetimeFigureOut">
              <a:rPr lang="en-US" smtClean="0"/>
              <a:pPr/>
              <a:t>5/29/2015</a:t>
            </a:fld>
            <a:endParaRPr lang="en-US"/>
          </a:p>
        </p:txBody>
      </p:sp>
      <p:sp>
        <p:nvSpPr>
          <p:cNvPr id="9" name="Slide Number Placeholder 8"/>
          <p:cNvSpPr>
            <a:spLocks noGrp="1"/>
          </p:cNvSpPr>
          <p:nvPr>
            <p:ph type="sldNum" sz="quarter" idx="11"/>
          </p:nvPr>
        </p:nvSpPr>
        <p:spPr/>
        <p:txBody>
          <a:bodyPr/>
          <a:lstStyle/>
          <a:p>
            <a:fld id="{DB680984-3D13-4373-8388-097C608208B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B680984-3D13-4373-8388-097C608208B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4D02139-8256-4F5F-A043-BB25D0F6DA2F}" type="datetimeFigureOut">
              <a:rPr lang="en-US" smtClean="0"/>
              <a:pPr/>
              <a:t>5/29/2015</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5562600"/>
          </a:xfrm>
        </p:spPr>
        <p:txBody>
          <a:bodyPr>
            <a:noAutofit/>
          </a:bodyPr>
          <a:lstStyle/>
          <a:p>
            <a:r>
              <a:rPr lang="en-US" sz="4800" b="1" i="1" dirty="0"/>
              <a:t>Critical analysis of the  patient discharge process at GMC Hospital </a:t>
            </a:r>
            <a:r>
              <a:rPr lang="en-US" sz="4800" b="1" i="1" dirty="0" smtClean="0"/>
              <a:t> </a:t>
            </a:r>
            <a:r>
              <a:rPr lang="en-US" sz="4800" b="1" i="1" dirty="0"/>
              <a:t>Ajman, </a:t>
            </a:r>
            <a:r>
              <a:rPr lang="en-US" sz="4800" b="1" i="1" dirty="0" smtClean="0"/>
              <a:t>UAE</a:t>
            </a:r>
            <a:br>
              <a:rPr lang="en-US" sz="4800" b="1" i="1" dirty="0" smtClean="0"/>
            </a:br>
            <a:r>
              <a:rPr lang="en-US" sz="4800" b="1" i="1" dirty="0" smtClean="0"/>
              <a:t/>
            </a:r>
            <a:br>
              <a:rPr lang="en-US" sz="4800" b="1" i="1" dirty="0" smtClean="0"/>
            </a:br>
            <a:r>
              <a:rPr lang="en-US" sz="4800" b="1" i="1" dirty="0" smtClean="0"/>
              <a:t/>
            </a:r>
            <a:br>
              <a:rPr lang="en-US" sz="4800" b="1" i="1" dirty="0" smtClean="0"/>
            </a:br>
            <a:r>
              <a:rPr lang="en-US" sz="4800" b="1" i="1" dirty="0" smtClean="0"/>
              <a:t/>
            </a:r>
            <a:br>
              <a:rPr lang="en-US" sz="4800" b="1" i="1" dirty="0" smtClean="0"/>
            </a:br>
            <a:r>
              <a:rPr lang="en-US" sz="4800" b="1" i="1" dirty="0" smtClean="0"/>
              <a:t>                                              By:</a:t>
            </a:r>
            <a:br>
              <a:rPr lang="en-US" sz="4800" b="1" i="1" dirty="0" smtClean="0"/>
            </a:br>
            <a:r>
              <a:rPr lang="en-US" sz="4800" b="1" i="1" dirty="0" smtClean="0"/>
              <a:t>                                        </a:t>
            </a:r>
            <a:r>
              <a:rPr lang="en-US" sz="4800" b="1" i="1" dirty="0" err="1" smtClean="0"/>
              <a:t>Dr.Pratibha</a:t>
            </a:r>
            <a:r>
              <a:rPr lang="en-US" sz="4800" b="1" i="1" dirty="0"/>
              <a:t/>
            </a:r>
            <a:br>
              <a:rPr lang="en-US" sz="4800" b="1" i="1" dirty="0"/>
            </a:br>
            <a:endParaRPr lang="en-US" sz="4800" b="1" i="1" dirty="0"/>
          </a:p>
        </p:txBody>
      </p:sp>
    </p:spTree>
    <p:extLst>
      <p:ext uri="{BB962C8B-B14F-4D97-AF65-F5344CB8AC3E}">
        <p14:creationId xmlns:p14="http://schemas.microsoft.com/office/powerpoint/2010/main" xmlns="" val="2949702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007110957"/>
              </p:ext>
            </p:extLst>
          </p:nvPr>
        </p:nvGraphicFramePr>
        <p:xfrm>
          <a:off x="304800" y="228599"/>
          <a:ext cx="8141260" cy="6248400"/>
        </p:xfrm>
        <a:graphic>
          <a:graphicData uri="http://schemas.openxmlformats.org/drawingml/2006/table">
            <a:tbl>
              <a:tblPr firstRow="1" firstCol="1" bandRow="1">
                <a:tableStyleId>{5C22544A-7EE6-4342-B048-85BDC9FD1C3A}</a:tableStyleId>
              </a:tblPr>
              <a:tblGrid>
                <a:gridCol w="442052"/>
                <a:gridCol w="838021"/>
                <a:gridCol w="921652"/>
                <a:gridCol w="972855"/>
                <a:gridCol w="1126464"/>
                <a:gridCol w="1228869"/>
                <a:gridCol w="1280072"/>
                <a:gridCol w="1331275"/>
              </a:tblGrid>
              <a:tr h="355812">
                <a:tc gridSpan="8">
                  <a:txBody>
                    <a:bodyPr/>
                    <a:lstStyle/>
                    <a:p>
                      <a:pPr marL="0" marR="0" algn="just">
                        <a:lnSpc>
                          <a:spcPct val="150000"/>
                        </a:lnSpc>
                        <a:spcBef>
                          <a:spcPts val="0"/>
                        </a:spcBef>
                        <a:spcAft>
                          <a:spcPts val="0"/>
                        </a:spcAft>
                        <a:tabLst>
                          <a:tab pos="796290" algn="l"/>
                        </a:tabLst>
                      </a:pPr>
                      <a:r>
                        <a:rPr lang="en-US" sz="1000" dirty="0">
                          <a:effectLst/>
                        </a:rPr>
                        <a:t>	                                     DISCHARGE PROCESS TRACKING SHEET FOR THE WARD</a:t>
                      </a:r>
                      <a:endParaRPr lang="en-US" sz="900" dirty="0">
                        <a:effectLst/>
                        <a:latin typeface="Calibri"/>
                        <a:ea typeface="Calibri"/>
                        <a:cs typeface="Times New Roman"/>
                      </a:endParaRPr>
                    </a:p>
                  </a:txBody>
                  <a:tcPr marL="58476" marR="5847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17518">
                <a:tc>
                  <a:txBody>
                    <a:bodyPr/>
                    <a:lstStyle/>
                    <a:p>
                      <a:pPr marL="0" marR="0" algn="just">
                        <a:lnSpc>
                          <a:spcPct val="150000"/>
                        </a:lnSpc>
                        <a:spcBef>
                          <a:spcPts val="0"/>
                        </a:spcBef>
                        <a:spcAft>
                          <a:spcPts val="0"/>
                        </a:spcAft>
                      </a:pPr>
                      <a:r>
                        <a:rPr lang="en-US" sz="1000">
                          <a:effectLst/>
                        </a:rPr>
                        <a:t>S.NO</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HOSPITAL I.D</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TYPE OF PAYMENT(Self/Insurance)</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DISCHARGE ORDER TIME BY THE PHYSICIAN</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TIME TAKEN FOR PREPARING DISCHARGE SUMMARY</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TIME WHEN DISCHARGE SUMMARY IS EDITED BY THE WARD SECRETARY</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TIME TAKEN FOR RECEIVING DISCHARGE MEDICINES(for insurance patients)</a:t>
                      </a:r>
                      <a:endParaRPr lang="en-US" sz="900">
                        <a:effectLst/>
                        <a:latin typeface="Calibri"/>
                        <a:ea typeface="Calibri"/>
                        <a:cs typeface="Times New Roman"/>
                      </a:endParaRPr>
                    </a:p>
                  </a:txBody>
                  <a:tcPr marL="58476" marR="58476" marT="0" marB="0"/>
                </a:tc>
                <a:tc>
                  <a:txBody>
                    <a:bodyPr/>
                    <a:lstStyle/>
                    <a:p>
                      <a:pPr marL="0" marR="0" algn="just">
                        <a:lnSpc>
                          <a:spcPct val="150000"/>
                        </a:lnSpc>
                        <a:spcBef>
                          <a:spcPts val="0"/>
                        </a:spcBef>
                        <a:spcAft>
                          <a:spcPts val="0"/>
                        </a:spcAft>
                      </a:pPr>
                      <a:r>
                        <a:rPr lang="en-US" sz="1000">
                          <a:effectLst/>
                        </a:rPr>
                        <a:t>TIME WHEN PATIENT IS DISCHARGED FROM THE WARD</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r>
              <a:tr h="645845">
                <a:tc>
                  <a:txBody>
                    <a:bodyPr/>
                    <a:lstStyle/>
                    <a:p>
                      <a:pPr marL="0" marR="0">
                        <a:lnSpc>
                          <a:spcPct val="150000"/>
                        </a:lnSpc>
                        <a:spcBef>
                          <a:spcPts val="0"/>
                        </a:spcBef>
                        <a:spcAft>
                          <a:spcPts val="0"/>
                        </a:spcAft>
                      </a:pPr>
                      <a:r>
                        <a:rPr lang="en-US" sz="1000">
                          <a:effectLst/>
                        </a:rPr>
                        <a:t> </a:t>
                      </a:r>
                      <a:endParaRPr lang="en-US" sz="900">
                        <a:effectLst/>
                      </a:endParaRPr>
                    </a:p>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a:effectLst/>
                        </a:rPr>
                        <a:t> </a:t>
                      </a:r>
                      <a:endParaRPr lang="en-US" sz="900">
                        <a:effectLst/>
                        <a:latin typeface="Calibri"/>
                        <a:ea typeface="Calibri"/>
                        <a:cs typeface="Times New Roman"/>
                      </a:endParaRPr>
                    </a:p>
                  </a:txBody>
                  <a:tcPr marL="58476" marR="58476" marT="0" marB="0"/>
                </a:tc>
                <a:tc>
                  <a:txBody>
                    <a:bodyPr/>
                    <a:lstStyle/>
                    <a:p>
                      <a:pPr marL="0" marR="0">
                        <a:lnSpc>
                          <a:spcPct val="150000"/>
                        </a:lnSpc>
                        <a:spcBef>
                          <a:spcPts val="0"/>
                        </a:spcBef>
                        <a:spcAft>
                          <a:spcPts val="0"/>
                        </a:spcAft>
                      </a:pPr>
                      <a:r>
                        <a:rPr lang="en-US" sz="1000" dirty="0">
                          <a:effectLst/>
                        </a:rPr>
                        <a:t> </a:t>
                      </a:r>
                      <a:endParaRPr lang="en-US" sz="900" dirty="0">
                        <a:effectLst/>
                        <a:latin typeface="Calibri"/>
                        <a:ea typeface="Calibri"/>
                        <a:cs typeface="Times New Roman"/>
                      </a:endParaRPr>
                    </a:p>
                  </a:txBody>
                  <a:tcPr marL="58476" marR="58476" marT="0" marB="0"/>
                </a:tc>
              </a:tr>
            </a:tbl>
          </a:graphicData>
        </a:graphic>
      </p:graphicFrame>
      <p:sp>
        <p:nvSpPr>
          <p:cNvPr id="5" name="Rectangle 1"/>
          <p:cNvSpPr>
            <a:spLocks noChangeArrowheads="1"/>
          </p:cNvSpPr>
          <p:nvPr/>
        </p:nvSpPr>
        <p:spPr bwMode="auto">
          <a:xfrm>
            <a:off x="698500" y="1600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969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67503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a:bodyPr>
          <a:lstStyle/>
          <a:p>
            <a:r>
              <a:rPr lang="en-US" sz="8800" b="1" i="1" u="sng" dirty="0" smtClean="0"/>
              <a:t>ANALYSIS</a:t>
            </a:r>
            <a:endParaRPr lang="en-US" sz="8800" b="1" i="1" u="sng" dirty="0"/>
          </a:p>
        </p:txBody>
      </p:sp>
    </p:spTree>
    <p:extLst>
      <p:ext uri="{BB962C8B-B14F-4D97-AF65-F5344CB8AC3E}">
        <p14:creationId xmlns:p14="http://schemas.microsoft.com/office/powerpoint/2010/main" xmlns="" val="1394889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marL="0" indent="0">
              <a:buNone/>
            </a:pPr>
            <a:r>
              <a:rPr lang="en-US" b="1" i="1" u="sng" dirty="0"/>
              <a:t>AVERAGE TIME TAKEN FOR PATIENTS FOR DISCHARGE FROM HOSPITAL </a:t>
            </a:r>
            <a:endParaRPr lang="en-US" b="1" i="1" u="sng" dirty="0" smtClean="0"/>
          </a:p>
          <a:p>
            <a:pPr marL="0" indent="0">
              <a:buNone/>
            </a:pPr>
            <a:endParaRPr lang="en-US" b="1" i="1" u="sng" dirty="0" smtClean="0"/>
          </a:p>
          <a:p>
            <a:pPr marL="0" indent="0" algn="ctr">
              <a:buNone/>
            </a:pPr>
            <a:r>
              <a:rPr lang="en-US" b="1" i="1" u="sng" dirty="0" smtClean="0"/>
              <a:t>(BOTH INSURANCE &amp; SELF PAYMENT PATIENTS)</a:t>
            </a:r>
          </a:p>
          <a:p>
            <a:pPr marL="0" indent="0" algn="ctr">
              <a:buNone/>
            </a:pPr>
            <a:endParaRPr lang="en-US" b="1" i="1" u="sng" dirty="0"/>
          </a:p>
          <a:p>
            <a:pPr marL="0" indent="0">
              <a:buNone/>
            </a:pPr>
            <a:endParaRPr lang="en-US" b="1" i="1" u="sng" dirty="0" smtClean="0"/>
          </a:p>
          <a:p>
            <a:pPr marL="0" indent="0">
              <a:buNone/>
            </a:pPr>
            <a:r>
              <a:rPr lang="en-US" b="1" i="1" u="sng" dirty="0"/>
              <a:t> </a:t>
            </a:r>
            <a:r>
              <a:rPr lang="en-US" b="1" i="1" u="sng" dirty="0" smtClean="0"/>
              <a:t>                            </a:t>
            </a:r>
            <a:endParaRPr lang="en-US" u="sng" dirty="0"/>
          </a:p>
        </p:txBody>
      </p:sp>
      <p:sp>
        <p:nvSpPr>
          <p:cNvPr id="5" name="Down Arrow 4"/>
          <p:cNvSpPr/>
          <p:nvPr/>
        </p:nvSpPr>
        <p:spPr>
          <a:xfrm>
            <a:off x="4038600" y="2819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200400" y="4267200"/>
            <a:ext cx="2362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 HOURS 5 MIN</a:t>
            </a:r>
            <a:endParaRPr lang="en-US" dirty="0"/>
          </a:p>
        </p:txBody>
      </p:sp>
    </p:spTree>
    <p:extLst>
      <p:ext uri="{BB962C8B-B14F-4D97-AF65-F5344CB8AC3E}">
        <p14:creationId xmlns:p14="http://schemas.microsoft.com/office/powerpoint/2010/main" xmlns="" val="56125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t>COMPARISON BETWEEN SELF PAYMENT &amp; INSURANCE PATIENTS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710150962"/>
              </p:ext>
            </p:extLst>
          </p:nvPr>
        </p:nvGraphicFramePr>
        <p:xfrm>
          <a:off x="457200" y="2362200"/>
          <a:ext cx="76200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771859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i="1" u="sng" dirty="0" smtClean="0"/>
              <a:t>SELF PAYMENT PATIENTS</a:t>
            </a:r>
            <a:endParaRPr lang="en-US" b="1" i="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1444387"/>
              </p:ext>
            </p:extLst>
          </p:nvPr>
        </p:nvGraphicFramePr>
        <p:xfrm>
          <a:off x="533400" y="2057400"/>
          <a:ext cx="7620000" cy="2377440"/>
        </p:xfrm>
        <a:graphic>
          <a:graphicData uri="http://schemas.openxmlformats.org/drawingml/2006/table">
            <a:tbl>
              <a:tblPr firstRow="1" bandRow="1">
                <a:tableStyleId>{5C22544A-7EE6-4342-B048-85BDC9FD1C3A}</a:tableStyleId>
              </a:tblPr>
              <a:tblGrid>
                <a:gridCol w="1905000"/>
                <a:gridCol w="1905000"/>
                <a:gridCol w="1905000"/>
                <a:gridCol w="1905000"/>
              </a:tblGrid>
              <a:tr h="1264209">
                <a:tc>
                  <a:txBody>
                    <a:bodyPr/>
                    <a:lstStyle/>
                    <a:p>
                      <a:r>
                        <a:rPr lang="en-US" dirty="0" smtClean="0"/>
                        <a:t>TIME TAKEN FOR PREPARING DISCHARGE SUMMARY BY RESIDENT DOCTOR</a:t>
                      </a:r>
                      <a:endParaRPr lang="en-US" dirty="0"/>
                    </a:p>
                  </a:txBody>
                  <a:tcPr/>
                </a:tc>
                <a:tc>
                  <a:txBody>
                    <a:bodyPr/>
                    <a:lstStyle/>
                    <a:p>
                      <a:r>
                        <a:rPr lang="en-US" dirty="0" smtClean="0"/>
                        <a:t>TIME TAKEN FOR TYPING DISCHARGE SUMMARY BY WARD SECRETARY</a:t>
                      </a:r>
                      <a:endParaRPr lang="en-US" dirty="0"/>
                    </a:p>
                  </a:txBody>
                  <a:tcPr/>
                </a:tc>
                <a:tc>
                  <a:txBody>
                    <a:bodyPr/>
                    <a:lstStyle/>
                    <a:p>
                      <a:r>
                        <a:rPr lang="en-US" dirty="0" smtClean="0"/>
                        <a:t>TIME TAKEN FOR PREPARING DRAFT BY PAD</a:t>
                      </a:r>
                      <a:endParaRPr lang="en-US" dirty="0"/>
                    </a:p>
                  </a:txBody>
                  <a:tcPr/>
                </a:tc>
                <a:tc>
                  <a:txBody>
                    <a:bodyPr/>
                    <a:lstStyle/>
                    <a:p>
                      <a:r>
                        <a:rPr lang="en-US" dirty="0" smtClean="0"/>
                        <a:t>TIME TAKEN BY</a:t>
                      </a:r>
                      <a:r>
                        <a:rPr lang="en-US" baseline="0" dirty="0" smtClean="0"/>
                        <a:t> THE PATIENT TO VACATE THE BED</a:t>
                      </a:r>
                      <a:r>
                        <a:rPr lang="en-US" dirty="0" smtClean="0"/>
                        <a:t>  AFTER CLEARANCE GIVEN BY THE BILLING CLERK</a:t>
                      </a:r>
                      <a:endParaRPr lang="en-US" dirty="0"/>
                    </a:p>
                  </a:txBody>
                  <a:tcPr/>
                </a:tc>
              </a:tr>
              <a:tr h="341518">
                <a:tc>
                  <a:txBody>
                    <a:bodyPr/>
                    <a:lstStyle/>
                    <a:p>
                      <a:r>
                        <a:rPr lang="en-US" dirty="0" smtClean="0"/>
                        <a:t>25.04 MIN</a:t>
                      </a:r>
                      <a:endParaRPr lang="en-US" dirty="0"/>
                    </a:p>
                  </a:txBody>
                  <a:tcPr/>
                </a:tc>
                <a:tc>
                  <a:txBody>
                    <a:bodyPr/>
                    <a:lstStyle/>
                    <a:p>
                      <a:r>
                        <a:rPr lang="en-US" dirty="0" smtClean="0">
                          <a:solidFill>
                            <a:schemeClr val="tx1"/>
                          </a:solidFill>
                        </a:rPr>
                        <a:t>36.13</a:t>
                      </a:r>
                      <a:r>
                        <a:rPr lang="en-US" baseline="0" dirty="0" smtClean="0">
                          <a:solidFill>
                            <a:schemeClr val="tx1"/>
                          </a:solidFill>
                        </a:rPr>
                        <a:t> MIN</a:t>
                      </a:r>
                      <a:endParaRPr lang="en-US" dirty="0">
                        <a:solidFill>
                          <a:schemeClr val="tx1"/>
                        </a:solidFill>
                      </a:endParaRPr>
                    </a:p>
                  </a:txBody>
                  <a:tcPr/>
                </a:tc>
                <a:tc>
                  <a:txBody>
                    <a:bodyPr/>
                    <a:lstStyle/>
                    <a:p>
                      <a:r>
                        <a:rPr lang="en-US" dirty="0" smtClean="0">
                          <a:solidFill>
                            <a:schemeClr val="tx1"/>
                          </a:solidFill>
                        </a:rPr>
                        <a:t>16</a:t>
                      </a:r>
                      <a:r>
                        <a:rPr lang="en-US" baseline="0" dirty="0" smtClean="0">
                          <a:solidFill>
                            <a:schemeClr val="tx1"/>
                          </a:solidFill>
                        </a:rPr>
                        <a:t> MIN</a:t>
                      </a:r>
                      <a:endParaRPr lang="en-US" dirty="0">
                        <a:solidFill>
                          <a:schemeClr val="tx1"/>
                        </a:solidFill>
                      </a:endParaRPr>
                    </a:p>
                  </a:txBody>
                  <a:tcPr/>
                </a:tc>
                <a:tc>
                  <a:txBody>
                    <a:bodyPr/>
                    <a:lstStyle/>
                    <a:p>
                      <a:r>
                        <a:rPr lang="en-US" dirty="0" smtClean="0"/>
                        <a:t>50.38 MIN</a:t>
                      </a:r>
                      <a:endParaRPr lang="en-US" dirty="0"/>
                    </a:p>
                  </a:txBody>
                  <a:tcPr/>
                </a:tc>
              </a:tr>
            </a:tbl>
          </a:graphicData>
        </a:graphic>
      </p:graphicFrame>
      <p:sp>
        <p:nvSpPr>
          <p:cNvPr id="5" name="TextBox 4"/>
          <p:cNvSpPr txBox="1"/>
          <p:nvPr/>
        </p:nvSpPr>
        <p:spPr>
          <a:xfrm>
            <a:off x="457200" y="5105400"/>
            <a:ext cx="7848600" cy="646331"/>
          </a:xfrm>
          <a:prstGeom prst="rect">
            <a:avLst/>
          </a:prstGeom>
          <a:noFill/>
        </p:spPr>
        <p:txBody>
          <a:bodyPr wrap="square" rtlCol="0">
            <a:spAutoFit/>
          </a:bodyPr>
          <a:lstStyle/>
          <a:p>
            <a:pPr marL="285750" indent="-285750">
              <a:buFont typeface="Arial" pitchFamily="34" charset="0"/>
              <a:buChar char="•"/>
            </a:pPr>
            <a:r>
              <a:rPr lang="en-US" dirty="0" smtClean="0"/>
              <a:t>Maximum time is taken to vacate the bed by the patient after clearance.</a:t>
            </a:r>
          </a:p>
          <a:p>
            <a:endParaRPr lang="en-US" dirty="0"/>
          </a:p>
        </p:txBody>
      </p:sp>
    </p:spTree>
    <p:extLst>
      <p:ext uri="{BB962C8B-B14F-4D97-AF65-F5344CB8AC3E}">
        <p14:creationId xmlns:p14="http://schemas.microsoft.com/office/powerpoint/2010/main" xmlns="" val="1056987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a:t>
            </a:r>
            <a:r>
              <a:rPr lang="en-US" b="1" i="1" u="sng" dirty="0" smtClean="0"/>
              <a:t>INSURANCE PATIENTS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27165161"/>
              </p:ext>
            </p:extLst>
          </p:nvPr>
        </p:nvGraphicFramePr>
        <p:xfrm>
          <a:off x="457200" y="1600200"/>
          <a:ext cx="7620000" cy="3931920"/>
        </p:xfrm>
        <a:graphic>
          <a:graphicData uri="http://schemas.openxmlformats.org/drawingml/2006/table">
            <a:tbl>
              <a:tblPr firstRow="1" bandRow="1">
                <a:tableStyleId>{5C22544A-7EE6-4342-B048-85BDC9FD1C3A}</a:tableStyleId>
              </a:tblPr>
              <a:tblGrid>
                <a:gridCol w="1524000"/>
                <a:gridCol w="1524000"/>
                <a:gridCol w="1524000"/>
                <a:gridCol w="1600200"/>
                <a:gridCol w="1447800"/>
              </a:tblGrid>
              <a:tr h="1371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TIME TAKEN FOR PREPARING DISCHARGE SUMMARY BY RESIDENT DOCTOR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TIME TAKEN FOR TYPING DISCHARGE SUMMARY BY WARD SECRETARY</a:t>
                      </a:r>
                    </a:p>
                  </a:txBody>
                  <a:tcPr/>
                </a:tc>
                <a:tc>
                  <a:txBody>
                    <a:bodyPr/>
                    <a:lstStyle/>
                    <a:p>
                      <a:r>
                        <a:rPr lang="en-US" dirty="0" smtClean="0"/>
                        <a:t>TIME TAKEN FOR INSURANCE APPROVAL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TIME TAKEN FOR PREPARING DRAFT BY PAD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TIME TAKEN BY</a:t>
                      </a:r>
                      <a:r>
                        <a:rPr lang="en-US" baseline="0" dirty="0" smtClean="0"/>
                        <a:t> THE PATIENT TO VACATE THE BED</a:t>
                      </a:r>
                      <a:r>
                        <a:rPr lang="en-US" dirty="0" smtClean="0"/>
                        <a:t>  AFTER CLEARANCE GIVEN BY THE BILLING CLERK</a:t>
                      </a:r>
                    </a:p>
                  </a:txBody>
                  <a:tcPr/>
                </a:tc>
              </a:tr>
              <a:tr h="1371600">
                <a:tc>
                  <a:txBody>
                    <a:bodyPr/>
                    <a:lstStyle/>
                    <a:p>
                      <a:endParaRPr lang="en-US" dirty="0" smtClean="0"/>
                    </a:p>
                    <a:p>
                      <a:endParaRPr lang="en-US" dirty="0" smtClean="0"/>
                    </a:p>
                    <a:p>
                      <a:r>
                        <a:rPr lang="en-US" dirty="0" smtClean="0"/>
                        <a:t>25.04 MIN</a:t>
                      </a:r>
                      <a:endParaRPr lang="en-US" dirty="0"/>
                    </a:p>
                  </a:txBody>
                  <a:tcPr/>
                </a:tc>
                <a:tc>
                  <a:txBody>
                    <a:bodyPr/>
                    <a:lstStyle/>
                    <a:p>
                      <a:endParaRPr lang="en-US" dirty="0" smtClean="0"/>
                    </a:p>
                    <a:p>
                      <a:endParaRPr lang="en-US" dirty="0" smtClean="0"/>
                    </a:p>
                    <a:p>
                      <a:r>
                        <a:rPr lang="en-US" dirty="0" smtClean="0"/>
                        <a:t>36.13 MIN</a:t>
                      </a:r>
                      <a:endParaRPr lang="en-US" dirty="0"/>
                    </a:p>
                  </a:txBody>
                  <a:tcPr/>
                </a:tc>
                <a:tc>
                  <a:txBody>
                    <a:bodyPr/>
                    <a:lstStyle/>
                    <a:p>
                      <a:endParaRPr lang="en-US" dirty="0" smtClean="0"/>
                    </a:p>
                    <a:p>
                      <a:endParaRPr lang="en-US" dirty="0" smtClean="0"/>
                    </a:p>
                    <a:p>
                      <a:r>
                        <a:rPr lang="en-US" dirty="0" smtClean="0"/>
                        <a:t>22.54 MIN</a:t>
                      </a:r>
                      <a:endParaRPr lang="en-US" dirty="0"/>
                    </a:p>
                  </a:txBody>
                  <a:tcPr/>
                </a:tc>
                <a:tc>
                  <a:txBody>
                    <a:bodyPr/>
                    <a:lstStyle/>
                    <a:p>
                      <a:endParaRPr lang="en-US" dirty="0" smtClean="0"/>
                    </a:p>
                    <a:p>
                      <a:endParaRPr lang="en-US" dirty="0" smtClean="0"/>
                    </a:p>
                    <a:p>
                      <a:r>
                        <a:rPr lang="en-US" dirty="0" smtClean="0"/>
                        <a:t>30 MIN</a:t>
                      </a:r>
                      <a:endParaRPr lang="en-US" dirty="0"/>
                    </a:p>
                  </a:txBody>
                  <a:tcPr/>
                </a:tc>
                <a:tc>
                  <a:txBody>
                    <a:bodyPr/>
                    <a:lstStyle/>
                    <a:p>
                      <a:endParaRPr lang="en-US" dirty="0" smtClean="0"/>
                    </a:p>
                    <a:p>
                      <a:endParaRPr lang="en-US" dirty="0" smtClean="0"/>
                    </a:p>
                    <a:p>
                      <a:r>
                        <a:rPr lang="en-US" dirty="0" smtClean="0"/>
                        <a:t>50.38 MIN</a:t>
                      </a:r>
                      <a:endParaRPr lang="en-US" dirty="0"/>
                    </a:p>
                  </a:txBody>
                  <a:tcPr/>
                </a:tc>
              </a:tr>
            </a:tbl>
          </a:graphicData>
        </a:graphic>
      </p:graphicFrame>
    </p:spTree>
    <p:extLst>
      <p:ext uri="{BB962C8B-B14F-4D97-AF65-F5344CB8AC3E}">
        <p14:creationId xmlns:p14="http://schemas.microsoft.com/office/powerpoint/2010/main" xmlns="" val="3662899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i="1" u="sng" dirty="0" smtClean="0"/>
              <a:t>OBSERVATION</a:t>
            </a:r>
            <a:endParaRPr lang="en-US" b="1" i="1" u="sng" dirty="0"/>
          </a:p>
        </p:txBody>
      </p:sp>
      <p:sp>
        <p:nvSpPr>
          <p:cNvPr id="3" name="Content Placeholder 2"/>
          <p:cNvSpPr>
            <a:spLocks noGrp="1"/>
          </p:cNvSpPr>
          <p:nvPr>
            <p:ph idx="1"/>
          </p:nvPr>
        </p:nvSpPr>
        <p:spPr>
          <a:xfrm>
            <a:off x="457200" y="1752600"/>
            <a:ext cx="7620000" cy="4648200"/>
          </a:xfrm>
        </p:spPr>
        <p:txBody>
          <a:bodyPr/>
          <a:lstStyle/>
          <a:p>
            <a:r>
              <a:rPr lang="en-US" sz="2400" b="1" dirty="0"/>
              <a:t>T</a:t>
            </a:r>
            <a:r>
              <a:rPr lang="en-US" sz="2400" b="1" dirty="0" smtClean="0"/>
              <a:t>he </a:t>
            </a:r>
            <a:r>
              <a:rPr lang="en-US" sz="2400" b="1" dirty="0"/>
              <a:t>Intra processing time (outside the billing department) for discharge process was more than the Inter processing time (inside the billing </a:t>
            </a:r>
            <a:r>
              <a:rPr lang="en-US" sz="2400" b="1" dirty="0" smtClean="0"/>
              <a:t>department</a:t>
            </a:r>
            <a:r>
              <a:rPr lang="en-US" b="1" dirty="0" smtClean="0"/>
              <a:t>).</a:t>
            </a:r>
          </a:p>
          <a:p>
            <a:pPr marL="114300" indent="0">
              <a:buNone/>
            </a:pPr>
            <a:endParaRPr lang="en-US" b="1" dirty="0"/>
          </a:p>
          <a:p>
            <a:r>
              <a:rPr lang="en-US" b="1" dirty="0"/>
              <a:t>Average time of 25 min was taken for the Inter Process for each patient i.e. time taken for the activities within the billing department. Whereas it takes more than six times for  Intra Processing time, i.e. </a:t>
            </a:r>
            <a:r>
              <a:rPr lang="en-US" b="1" dirty="0" smtClean="0"/>
              <a:t>2:25 hours </a:t>
            </a:r>
            <a:r>
              <a:rPr lang="en-US" b="1" dirty="0"/>
              <a:t>for the activities outside the billing </a:t>
            </a:r>
            <a:r>
              <a:rPr lang="en-US" b="1" dirty="0" smtClean="0"/>
              <a:t>department.</a:t>
            </a:r>
            <a:endParaRPr lang="en-US" b="1" dirty="0"/>
          </a:p>
        </p:txBody>
      </p:sp>
    </p:spTree>
    <p:extLst>
      <p:ext uri="{BB962C8B-B14F-4D97-AF65-F5344CB8AC3E}">
        <p14:creationId xmlns:p14="http://schemas.microsoft.com/office/powerpoint/2010/main" xmlns="" val="1931097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b="1" i="1" dirty="0"/>
              <a:t> </a:t>
            </a:r>
            <a:r>
              <a:rPr lang="en-US" sz="4400" b="1" i="1" dirty="0" smtClean="0"/>
              <a:t>        </a:t>
            </a:r>
            <a:r>
              <a:rPr lang="en-US" sz="4400" b="1" i="1" u="sng" dirty="0" smtClean="0"/>
              <a:t>INSURANCE PATIENTS</a:t>
            </a:r>
          </a:p>
          <a:p>
            <a:pPr marL="0" indent="0">
              <a:buNone/>
            </a:pPr>
            <a:r>
              <a:rPr lang="en-US" sz="4400" dirty="0" smtClean="0"/>
              <a:t>(</a:t>
            </a:r>
            <a:r>
              <a:rPr lang="en-US" sz="4400" dirty="0"/>
              <a:t>Average discharge  time taken for </a:t>
            </a:r>
            <a:r>
              <a:rPr lang="en-US" sz="4400" b="1" dirty="0"/>
              <a:t>INSURANCE</a:t>
            </a:r>
            <a:r>
              <a:rPr lang="en-US" sz="4400" dirty="0"/>
              <a:t> patients=5 Hours 4 </a:t>
            </a:r>
            <a:r>
              <a:rPr lang="en-US" sz="4400" dirty="0" smtClean="0"/>
              <a:t>Min)</a:t>
            </a:r>
            <a:endParaRPr lang="en-US" sz="4400" dirty="0"/>
          </a:p>
          <a:p>
            <a:endParaRPr lang="en-US" sz="4400" dirty="0"/>
          </a:p>
          <a:p>
            <a:pPr marL="0" indent="0">
              <a:buNone/>
            </a:pPr>
            <a:endParaRPr lang="en-US" sz="4400" b="1" i="1" u="sng" dirty="0"/>
          </a:p>
        </p:txBody>
      </p:sp>
    </p:spTree>
    <p:extLst>
      <p:ext uri="{BB962C8B-B14F-4D97-AF65-F5344CB8AC3E}">
        <p14:creationId xmlns:p14="http://schemas.microsoft.com/office/powerpoint/2010/main" xmlns="" val="3446900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INSURANCE PATIENTS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10671864"/>
              </p:ext>
            </p:extLst>
          </p:nvPr>
        </p:nvGraphicFramePr>
        <p:xfrm>
          <a:off x="152400" y="1752600"/>
          <a:ext cx="7696200" cy="43735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295400" y="6316218"/>
            <a:ext cx="6096000" cy="646331"/>
          </a:xfrm>
          <a:prstGeom prst="rect">
            <a:avLst/>
          </a:prstGeom>
          <a:noFill/>
        </p:spPr>
        <p:txBody>
          <a:bodyPr wrap="square" rtlCol="0">
            <a:spAutoFit/>
          </a:bodyPr>
          <a:lstStyle/>
          <a:p>
            <a:r>
              <a:rPr lang="en-US" dirty="0" smtClean="0"/>
              <a:t>AVERAGE TIME TAKEN FOR INSURANCE APPROVAL = 23 MINUTES</a:t>
            </a:r>
            <a:endParaRPr lang="en-US" dirty="0"/>
          </a:p>
        </p:txBody>
      </p:sp>
    </p:spTree>
    <p:extLst>
      <p:ext uri="{BB962C8B-B14F-4D97-AF65-F5344CB8AC3E}">
        <p14:creationId xmlns:p14="http://schemas.microsoft.com/office/powerpoint/2010/main" xmlns="" val="3068953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 MEDICINES</a:t>
            </a:r>
            <a:endParaRPr lang="en-US" dirty="0"/>
          </a:p>
        </p:txBody>
      </p:sp>
      <p:sp>
        <p:nvSpPr>
          <p:cNvPr id="3" name="Content Placeholder 2"/>
          <p:cNvSpPr>
            <a:spLocks noGrp="1"/>
          </p:cNvSpPr>
          <p:nvPr>
            <p:ph idx="1"/>
          </p:nvPr>
        </p:nvSpPr>
        <p:spPr>
          <a:xfrm>
            <a:off x="457200" y="2133600"/>
            <a:ext cx="7620000" cy="4267200"/>
          </a:xfrm>
        </p:spPr>
        <p:txBody>
          <a:bodyPr/>
          <a:lstStyle/>
          <a:p>
            <a:r>
              <a:rPr lang="en-US" dirty="0" smtClean="0"/>
              <a:t>Total time taken to bring the discharge medicines from the pharmacy by the medical orderly is </a:t>
            </a:r>
            <a:r>
              <a:rPr lang="en-US" b="1" dirty="0" smtClean="0"/>
              <a:t>1 Hour 6 minutes</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smtClean="0"/>
              <a:t>INTRODUCTION</a:t>
            </a:r>
            <a:endParaRPr lang="en-US" b="1" i="1" u="sng" dirty="0"/>
          </a:p>
        </p:txBody>
      </p:sp>
      <p:sp>
        <p:nvSpPr>
          <p:cNvPr id="3" name="Content Placeholder 2"/>
          <p:cNvSpPr>
            <a:spLocks noGrp="1"/>
          </p:cNvSpPr>
          <p:nvPr>
            <p:ph idx="1"/>
          </p:nvPr>
        </p:nvSpPr>
        <p:spPr>
          <a:xfrm>
            <a:off x="228600" y="1905000"/>
            <a:ext cx="8534400" cy="3886200"/>
          </a:xfrm>
        </p:spPr>
        <p:txBody>
          <a:bodyPr>
            <a:normAutofit/>
          </a:bodyPr>
          <a:lstStyle/>
          <a:p>
            <a:pPr>
              <a:buFont typeface="Wingdings" pitchFamily="2" charset="2"/>
              <a:buChar char="q"/>
            </a:pPr>
            <a:r>
              <a:rPr lang="en-US" dirty="0" smtClean="0"/>
              <a:t>Discharge of patient from hospital means , relieving a person from hospital setting who admitted as an inpatient in that hospital.</a:t>
            </a:r>
          </a:p>
          <a:p>
            <a:pPr marL="114300" indent="0">
              <a:buNone/>
            </a:pPr>
            <a:endParaRPr lang="en-US" dirty="0" smtClean="0"/>
          </a:p>
          <a:p>
            <a:pPr>
              <a:buFont typeface="Wingdings" pitchFamily="2" charset="2"/>
              <a:buChar char="q"/>
            </a:pPr>
            <a:endParaRPr lang="en-US" dirty="0" smtClean="0"/>
          </a:p>
          <a:p>
            <a:pPr>
              <a:buFont typeface="Wingdings" pitchFamily="2" charset="2"/>
              <a:buChar char="q"/>
            </a:pPr>
            <a:r>
              <a:rPr lang="en-US" dirty="0" smtClean="0"/>
              <a:t> </a:t>
            </a:r>
            <a:r>
              <a:rPr lang="en-US" dirty="0"/>
              <a:t>The patient discharge process is </a:t>
            </a:r>
            <a:r>
              <a:rPr lang="en-US" dirty="0" smtClean="0"/>
              <a:t>the </a:t>
            </a:r>
            <a:r>
              <a:rPr lang="en-US" dirty="0"/>
              <a:t>final step of the treatment procedure during a patient’s length of </a:t>
            </a:r>
            <a:r>
              <a:rPr lang="en-US" dirty="0" smtClean="0"/>
              <a:t>stay</a:t>
            </a:r>
            <a:r>
              <a:rPr lang="en-US" dirty="0"/>
              <a:t>,</a:t>
            </a:r>
            <a:r>
              <a:rPr lang="en-US" dirty="0" smtClean="0"/>
              <a:t> </a:t>
            </a:r>
            <a:r>
              <a:rPr lang="en-US" dirty="0"/>
              <a:t>and timely discharge is </a:t>
            </a:r>
            <a:r>
              <a:rPr lang="en-US" dirty="0" smtClean="0"/>
              <a:t>when </a:t>
            </a:r>
            <a:r>
              <a:rPr lang="en-US" dirty="0"/>
              <a:t>the patient is discharged home or transferred to an appropriate level of care as soon as they are clinically stable and fit for </a:t>
            </a:r>
            <a:r>
              <a:rPr lang="en-US" dirty="0" smtClean="0"/>
              <a:t>discharge.</a:t>
            </a:r>
            <a:endParaRPr lang="en-US" dirty="0"/>
          </a:p>
        </p:txBody>
      </p:sp>
    </p:spTree>
    <p:extLst>
      <p:ext uri="{BB962C8B-B14F-4D97-AF65-F5344CB8AC3E}">
        <p14:creationId xmlns:p14="http://schemas.microsoft.com/office/powerpoint/2010/main" xmlns="" val="1809995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RECOMMENDATIONS</a:t>
            </a:r>
            <a:endParaRPr lang="en-US" b="1" i="1" u="sng" dirty="0"/>
          </a:p>
        </p:txBody>
      </p:sp>
      <p:sp>
        <p:nvSpPr>
          <p:cNvPr id="3" name="Content Placeholder 2"/>
          <p:cNvSpPr>
            <a:spLocks noGrp="1"/>
          </p:cNvSpPr>
          <p:nvPr>
            <p:ph idx="1"/>
          </p:nvPr>
        </p:nvSpPr>
        <p:spPr/>
        <p:txBody>
          <a:bodyPr>
            <a:normAutofit fontScale="92500" lnSpcReduction="10000"/>
          </a:bodyPr>
          <a:lstStyle/>
          <a:p>
            <a:r>
              <a:rPr lang="en-US" dirty="0" smtClean="0"/>
              <a:t>E-discharge summaries by Doctor/Resident Doctor itself.</a:t>
            </a:r>
          </a:p>
          <a:p>
            <a:pPr marL="114300" indent="0">
              <a:buNone/>
            </a:pPr>
            <a:endParaRPr lang="en-US" dirty="0" smtClean="0"/>
          </a:p>
          <a:p>
            <a:r>
              <a:rPr lang="en-US" dirty="0" smtClean="0"/>
              <a:t>E-prescription so that no need of medical orderly(1 Hour 13 min)</a:t>
            </a:r>
          </a:p>
          <a:p>
            <a:pPr marL="114300" indent="0">
              <a:buNone/>
            </a:pPr>
            <a:endParaRPr lang="en-US" dirty="0" smtClean="0"/>
          </a:p>
          <a:p>
            <a:r>
              <a:rPr lang="en-US" dirty="0" smtClean="0"/>
              <a:t>Number of medical orderly should be increased as there is only one medical orderly leading to delay in bringing discharge medicines</a:t>
            </a:r>
          </a:p>
          <a:p>
            <a:endParaRPr lang="en-US" dirty="0"/>
          </a:p>
          <a:p>
            <a:r>
              <a:rPr lang="en-US" dirty="0"/>
              <a:t>Floating nurse</a:t>
            </a:r>
          </a:p>
          <a:p>
            <a:pPr marL="114300" indent="0">
              <a:buNone/>
            </a:pPr>
            <a:endParaRPr lang="en-US" dirty="0" smtClean="0"/>
          </a:p>
          <a:p>
            <a:pPr marL="114300" indent="0">
              <a:buNone/>
            </a:pPr>
            <a:endParaRPr lang="en-US" dirty="0"/>
          </a:p>
          <a:p>
            <a:r>
              <a:rPr lang="en-US" dirty="0" smtClean="0"/>
              <a:t>Patient by stander should be informed 1 day prior the discharge and should be made to pay if delay is from their side.</a:t>
            </a:r>
          </a:p>
          <a:p>
            <a:pPr marL="114300" indent="0">
              <a:buNone/>
            </a:pPr>
            <a:endParaRPr lang="en-US" dirty="0" smtClean="0"/>
          </a:p>
          <a:p>
            <a:pPr marL="0" indent="0">
              <a:buNone/>
            </a:pPr>
            <a:r>
              <a:rPr lang="en-US" dirty="0" smtClean="0"/>
              <a:t> </a:t>
            </a:r>
          </a:p>
          <a:p>
            <a:endParaRPr lang="en-US" dirty="0"/>
          </a:p>
        </p:txBody>
      </p:sp>
    </p:spTree>
    <p:extLst>
      <p:ext uri="{BB962C8B-B14F-4D97-AF65-F5344CB8AC3E}">
        <p14:creationId xmlns:p14="http://schemas.microsoft.com/office/powerpoint/2010/main" xmlns="" val="75425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5486400"/>
          </a:xfrm>
        </p:spPr>
        <p:txBody>
          <a:bodyPr/>
          <a:lstStyle/>
          <a:p>
            <a:r>
              <a:rPr lang="en-IN" dirty="0"/>
              <a:t>Discharge process planning should start before the discharge day. </a:t>
            </a:r>
            <a:endParaRPr lang="en-IN" dirty="0" smtClean="0"/>
          </a:p>
          <a:p>
            <a:endParaRPr lang="en-IN" dirty="0"/>
          </a:p>
          <a:p>
            <a:pPr marL="114300" indent="0">
              <a:buNone/>
            </a:pPr>
            <a:endParaRPr lang="en-IN" dirty="0"/>
          </a:p>
          <a:p>
            <a:r>
              <a:rPr lang="en-IN" dirty="0"/>
              <a:t>Planning discharges in batches in time slots ( for example 10:00 am-12:00 am) is discharge time for in patients for the day. This did not work for long as  realised discharge process can be a lot smoother if spread over the day instead of having ‘batch discharges’ every few </a:t>
            </a:r>
            <a:r>
              <a:rPr lang="en-IN" dirty="0" smtClean="0"/>
              <a:t>hours</a:t>
            </a:r>
            <a:r>
              <a:rPr lang="en-US" dirty="0" smtClean="0"/>
              <a:t>.</a:t>
            </a:r>
            <a:endParaRPr lang="en-IN" dirty="0" smtClean="0"/>
          </a:p>
        </p:txBody>
      </p:sp>
    </p:spTree>
    <p:extLst>
      <p:ext uri="{BB962C8B-B14F-4D97-AF65-F5344CB8AC3E}">
        <p14:creationId xmlns:p14="http://schemas.microsoft.com/office/powerpoint/2010/main" xmlns="" val="1615489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lstStyle/>
          <a:p>
            <a:pPr marL="114300" indent="0">
              <a:buNone/>
            </a:pPr>
            <a:endParaRPr lang="en-IN" dirty="0" smtClean="0"/>
          </a:p>
          <a:p>
            <a:r>
              <a:rPr lang="en-IN" dirty="0"/>
              <a:t>There should be roles and responsibilities for every step given to individual persons and they have to be held responsible if there is any delay or challenge faced in that particular step</a:t>
            </a:r>
            <a:r>
              <a:rPr lang="en-IN" dirty="0" smtClean="0"/>
              <a:t>.</a:t>
            </a:r>
          </a:p>
          <a:p>
            <a:endParaRPr lang="en-IN" dirty="0"/>
          </a:p>
          <a:p>
            <a:pPr marL="114300" indent="0">
              <a:buNone/>
            </a:pPr>
            <a:endParaRPr lang="en-IN" dirty="0" smtClean="0"/>
          </a:p>
          <a:p>
            <a:r>
              <a:rPr lang="en-IN" dirty="0" smtClean="0"/>
              <a:t>One leader as a ward manager should be there to look after the whole inpatient flow as </a:t>
            </a:r>
            <a:r>
              <a:rPr lang="en-IN" dirty="0"/>
              <a:t>g</a:t>
            </a:r>
            <a:r>
              <a:rPr lang="en-IN" dirty="0" smtClean="0"/>
              <a:t>ood </a:t>
            </a:r>
            <a:r>
              <a:rPr lang="en-IN" dirty="0"/>
              <a:t>leadership </a:t>
            </a:r>
            <a:r>
              <a:rPr lang="en-IN" dirty="0" smtClean="0"/>
              <a:t>is </a:t>
            </a:r>
            <a:r>
              <a:rPr lang="en-IN" dirty="0"/>
              <a:t>the centre for exchanging and giving information building and representing the team which would lead to good planning for discharge </a:t>
            </a:r>
            <a:r>
              <a:rPr lang="en-IN" dirty="0" smtClean="0"/>
              <a:t>process.</a:t>
            </a:r>
          </a:p>
          <a:p>
            <a:endParaRPr lang="en-US" dirty="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xmlns="" val="1670025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STUDY</a:t>
            </a:r>
            <a:endParaRPr lang="en-US" dirty="0"/>
          </a:p>
        </p:txBody>
      </p:sp>
      <p:sp>
        <p:nvSpPr>
          <p:cNvPr id="3" name="Content Placeholder 2"/>
          <p:cNvSpPr>
            <a:spLocks noGrp="1"/>
          </p:cNvSpPr>
          <p:nvPr>
            <p:ph idx="1"/>
          </p:nvPr>
        </p:nvSpPr>
        <p:spPr>
          <a:xfrm>
            <a:off x="457200" y="1905000"/>
            <a:ext cx="7620000" cy="4495800"/>
          </a:xfrm>
        </p:spPr>
        <p:txBody>
          <a:bodyPr/>
          <a:lstStyle/>
          <a:p>
            <a:r>
              <a:rPr lang="en-US" dirty="0" smtClean="0"/>
              <a:t>The study was conducted for limited period of one month only.</a:t>
            </a:r>
          </a:p>
          <a:p>
            <a:pPr>
              <a:buNone/>
            </a:pPr>
            <a:endParaRPr lang="en-US" dirty="0" smtClean="0"/>
          </a:p>
          <a:p>
            <a:r>
              <a:rPr lang="en-US" dirty="0" smtClean="0"/>
              <a:t>The sample size is limited to only 150 discharge cases.</a:t>
            </a:r>
          </a:p>
          <a:p>
            <a:pPr>
              <a:buNone/>
            </a:pPr>
            <a:endParaRPr lang="en-US" dirty="0" smtClean="0"/>
          </a:p>
          <a:p>
            <a:r>
              <a:rPr lang="en-US" dirty="0" smtClean="0"/>
              <a:t>This study is conducted to measure the average duration of only two types of discharges i.e. cash &amp; insurance patients.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t>
            </a:r>
            <a:r>
              <a:rPr lang="en-US" b="1" dirty="0" smtClean="0"/>
              <a:t>onclusion</a:t>
            </a:r>
            <a:endParaRPr lang="en-US" b="1" dirty="0"/>
          </a:p>
        </p:txBody>
      </p:sp>
      <p:sp>
        <p:nvSpPr>
          <p:cNvPr id="3" name="Content Placeholder 2"/>
          <p:cNvSpPr>
            <a:spLocks noGrp="1"/>
          </p:cNvSpPr>
          <p:nvPr>
            <p:ph idx="1"/>
          </p:nvPr>
        </p:nvSpPr>
        <p:spPr/>
        <p:txBody>
          <a:bodyPr>
            <a:normAutofit/>
          </a:bodyPr>
          <a:lstStyle/>
          <a:p>
            <a:pPr marL="0" indent="0">
              <a:buNone/>
            </a:pPr>
            <a:r>
              <a:rPr lang="en-US" dirty="0"/>
              <a:t>Process improvement is possible using the systematic methods used in this study along with rigorous data collection of pre and post interventions. </a:t>
            </a:r>
            <a:endParaRPr lang="en-US" dirty="0" smtClean="0"/>
          </a:p>
          <a:p>
            <a:pPr marL="0" indent="0">
              <a:buNone/>
            </a:pPr>
            <a:endParaRPr lang="en-US" dirty="0" smtClean="0"/>
          </a:p>
          <a:p>
            <a:pPr marL="0" indent="0">
              <a:buNone/>
            </a:pPr>
            <a:r>
              <a:rPr lang="en-US" dirty="0" smtClean="0"/>
              <a:t>To </a:t>
            </a:r>
            <a:r>
              <a:rPr lang="en-US" dirty="0"/>
              <a:t>maintain these improvements, we must equip our healthcare leaders with the knowledge to adequately track and analyze our discharge data in real time. </a:t>
            </a:r>
            <a:endParaRPr lang="en-US" dirty="0" smtClean="0"/>
          </a:p>
          <a:p>
            <a:pPr marL="0" indent="0">
              <a:buNone/>
            </a:pPr>
            <a:endParaRPr lang="en-US" dirty="0" smtClean="0"/>
          </a:p>
          <a:p>
            <a:pPr marL="0" indent="0">
              <a:buNone/>
            </a:pPr>
            <a:r>
              <a:rPr lang="en-US" dirty="0" smtClean="0"/>
              <a:t>This </a:t>
            </a:r>
            <a:r>
              <a:rPr lang="en-US" dirty="0"/>
              <a:t>will be accomplished using daily run charts for </a:t>
            </a:r>
            <a:r>
              <a:rPr lang="en-US" dirty="0" smtClean="0"/>
              <a:t>hospital that </a:t>
            </a:r>
            <a:r>
              <a:rPr lang="en-US" dirty="0"/>
              <a:t>will be monitored by the </a:t>
            </a:r>
            <a:r>
              <a:rPr lang="en-US" dirty="0" smtClean="0"/>
              <a:t>Ward Managers</a:t>
            </a:r>
            <a:r>
              <a:rPr lang="en-US" dirty="0" smtClean="0"/>
              <a:t>  </a:t>
            </a:r>
            <a:r>
              <a:rPr lang="en-US" dirty="0"/>
              <a:t>for their respective departments and wards.</a:t>
            </a:r>
          </a:p>
          <a:p>
            <a:pPr marL="0" indent="0">
              <a:buNone/>
            </a:pPr>
            <a:r>
              <a:rPr lang="en-US" dirty="0"/>
              <a:t> </a:t>
            </a:r>
          </a:p>
          <a:p>
            <a:endParaRPr lang="en-US" dirty="0"/>
          </a:p>
        </p:txBody>
      </p:sp>
    </p:spTree>
    <p:extLst>
      <p:ext uri="{BB962C8B-B14F-4D97-AF65-F5344CB8AC3E}">
        <p14:creationId xmlns:p14="http://schemas.microsoft.com/office/powerpoint/2010/main" xmlns="" val="2062872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441" y="76200"/>
            <a:ext cx="8229600" cy="457200"/>
          </a:xfrm>
        </p:spPr>
        <p:txBody>
          <a:bodyPr>
            <a:normAutofit fontScale="90000"/>
          </a:bodyPr>
          <a:lstStyle/>
          <a:p>
            <a:r>
              <a:rPr lang="en-US" sz="4900" b="1" i="1" u="sng" dirty="0" smtClean="0"/>
              <a:t>DISCHARGE P</a:t>
            </a:r>
            <a:r>
              <a:rPr lang="en-US" b="1" i="1" u="sng" dirty="0" smtClean="0"/>
              <a:t>OCESS</a:t>
            </a:r>
            <a:endParaRPr lang="en-US" b="1" i="1" u="sng" dirty="0"/>
          </a:p>
        </p:txBody>
      </p:sp>
      <p:sp>
        <p:nvSpPr>
          <p:cNvPr id="3" name="Content Placeholder 2"/>
          <p:cNvSpPr>
            <a:spLocks noGrp="1"/>
          </p:cNvSpPr>
          <p:nvPr>
            <p:ph idx="1"/>
          </p:nvPr>
        </p:nvSpPr>
        <p:spPr>
          <a:xfrm>
            <a:off x="152400" y="762000"/>
            <a:ext cx="8839200" cy="5943600"/>
          </a:xfrm>
        </p:spPr>
        <p:txBody>
          <a:bodyPr>
            <a:normAutofit/>
          </a:bodyPr>
          <a:lstStyle/>
          <a:p>
            <a:pPr marL="0" indent="0">
              <a:buNone/>
            </a:pPr>
            <a:r>
              <a:rPr lang="en-US" dirty="0" smtClean="0"/>
              <a:t>                         </a:t>
            </a:r>
            <a:r>
              <a:rPr lang="en-US" sz="2400" dirty="0" smtClean="0"/>
              <a:t>Doctors writes Discharge order</a:t>
            </a:r>
          </a:p>
          <a:p>
            <a:pPr marL="0" indent="0">
              <a:buNone/>
            </a:pPr>
            <a:endParaRPr lang="en-US" sz="2800" dirty="0"/>
          </a:p>
          <a:p>
            <a:pPr marL="0" indent="0">
              <a:buNone/>
            </a:pPr>
            <a:r>
              <a:rPr lang="en-US" sz="2400" dirty="0" smtClean="0"/>
              <a:t>Resident </a:t>
            </a:r>
            <a:r>
              <a:rPr lang="en-US" sz="2400" dirty="0"/>
              <a:t>doctor </a:t>
            </a:r>
            <a:r>
              <a:rPr lang="en-US" sz="2400" dirty="0" smtClean="0"/>
              <a:t>writes </a:t>
            </a:r>
            <a:r>
              <a:rPr lang="en-US" sz="2400" dirty="0"/>
              <a:t>discharge summary and gives to ward </a:t>
            </a:r>
            <a:r>
              <a:rPr lang="en-US" sz="2400" dirty="0" smtClean="0"/>
              <a:t>secretary </a:t>
            </a:r>
            <a:r>
              <a:rPr lang="en-US" sz="2400" dirty="0"/>
              <a:t>for typing the summary </a:t>
            </a:r>
          </a:p>
          <a:p>
            <a:pPr marL="0" indent="0">
              <a:buNone/>
            </a:pPr>
            <a:endParaRPr lang="en-US" sz="2400" dirty="0" smtClean="0"/>
          </a:p>
          <a:p>
            <a:pPr marL="0" indent="0">
              <a:buNone/>
            </a:pPr>
            <a:r>
              <a:rPr lang="en-US" sz="2400" dirty="0" smtClean="0"/>
              <a:t>Medical </a:t>
            </a:r>
            <a:r>
              <a:rPr lang="en-US" sz="2400" dirty="0"/>
              <a:t>orderly </a:t>
            </a:r>
            <a:r>
              <a:rPr lang="en-US" sz="2400" dirty="0" smtClean="0"/>
              <a:t>goes to pharmacy  to buy the discharge medicines</a:t>
            </a:r>
          </a:p>
          <a:p>
            <a:pPr marL="0" indent="0">
              <a:buNone/>
            </a:pPr>
            <a:endParaRPr lang="en-US" sz="2400" dirty="0" smtClean="0"/>
          </a:p>
          <a:p>
            <a:pPr marL="0" indent="0">
              <a:buNone/>
            </a:pPr>
            <a:r>
              <a:rPr lang="en-US" sz="2400" dirty="0"/>
              <a:t> </a:t>
            </a:r>
            <a:r>
              <a:rPr lang="en-US" sz="2400" dirty="0" smtClean="0"/>
              <a:t>                </a:t>
            </a:r>
            <a:r>
              <a:rPr lang="en-US" sz="2400" dirty="0"/>
              <a:t>Discharged summary is </a:t>
            </a:r>
            <a:r>
              <a:rPr lang="en-US" sz="2400" dirty="0" smtClean="0"/>
              <a:t>seen &amp; signed </a:t>
            </a:r>
            <a:r>
              <a:rPr lang="en-US" sz="2400" dirty="0"/>
              <a:t>by consultant </a:t>
            </a:r>
          </a:p>
          <a:p>
            <a:pPr marL="0" indent="0">
              <a:buNone/>
            </a:pPr>
            <a:endParaRPr lang="en-US" sz="2400" dirty="0" smtClean="0"/>
          </a:p>
          <a:p>
            <a:pPr marL="0" indent="0">
              <a:buNone/>
            </a:pPr>
            <a:r>
              <a:rPr lang="en-US" sz="2400" dirty="0"/>
              <a:t> Nurses checks for all the services to be added for final bill </a:t>
            </a:r>
          </a:p>
          <a:p>
            <a:pPr marL="0" indent="0">
              <a:buNone/>
            </a:pPr>
            <a:endParaRPr lang="en-US" sz="2400" dirty="0" smtClean="0"/>
          </a:p>
          <a:p>
            <a:pPr marL="0" indent="0">
              <a:buNone/>
            </a:pPr>
            <a:r>
              <a:rPr lang="en-US" sz="2400" dirty="0" smtClean="0"/>
              <a:t>                      Nurses </a:t>
            </a:r>
            <a:r>
              <a:rPr lang="en-US" sz="2400" dirty="0"/>
              <a:t>initiates discharge to PAD / </a:t>
            </a:r>
            <a:r>
              <a:rPr lang="en-US" sz="2400" dirty="0" smtClean="0"/>
              <a:t>Insurance</a:t>
            </a:r>
            <a:endParaRPr lang="en-US" sz="2400" dirty="0"/>
          </a:p>
          <a:p>
            <a:pPr marL="0" indent="0">
              <a:buNone/>
            </a:pPr>
            <a:endParaRPr lang="en-US" sz="2400" dirty="0"/>
          </a:p>
        </p:txBody>
      </p:sp>
      <p:sp>
        <p:nvSpPr>
          <p:cNvPr id="4" name="Down Arrow 3"/>
          <p:cNvSpPr/>
          <p:nvPr/>
        </p:nvSpPr>
        <p:spPr>
          <a:xfrm>
            <a:off x="4330640" y="1404581"/>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4349544" y="424218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330640" y="513611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330640" y="2588525"/>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321292" y="3396018"/>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97291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705600"/>
          </a:xfrm>
        </p:spPr>
        <p:txBody>
          <a:bodyPr>
            <a:normAutofit/>
          </a:bodyPr>
          <a:lstStyle/>
          <a:p>
            <a:pPr marL="0" indent="0">
              <a:buNone/>
            </a:pPr>
            <a:r>
              <a:rPr lang="en-US" dirty="0" smtClean="0"/>
              <a:t>                        </a:t>
            </a:r>
            <a:r>
              <a:rPr lang="en-US" sz="2400" dirty="0" smtClean="0"/>
              <a:t>PAD </a:t>
            </a:r>
            <a:r>
              <a:rPr lang="en-US" sz="2400" dirty="0"/>
              <a:t>prepares the draft invoice </a:t>
            </a:r>
            <a:endParaRPr lang="en-US" sz="2400" dirty="0" smtClean="0"/>
          </a:p>
          <a:p>
            <a:pPr marL="0" indent="0">
              <a:buNone/>
            </a:pPr>
            <a:endParaRPr lang="en-US" sz="2400" dirty="0"/>
          </a:p>
          <a:p>
            <a:pPr marL="0" indent="0">
              <a:buNone/>
            </a:pPr>
            <a:r>
              <a:rPr lang="en-US" sz="2400" dirty="0" smtClean="0"/>
              <a:t>         Patient </a:t>
            </a:r>
            <a:r>
              <a:rPr lang="en-US" sz="2400" dirty="0"/>
              <a:t>is given discharge authorization form nursing counter </a:t>
            </a:r>
          </a:p>
          <a:p>
            <a:pPr marL="0" indent="0">
              <a:buNone/>
            </a:pPr>
            <a:endParaRPr lang="en-US" sz="2400" dirty="0" smtClean="0"/>
          </a:p>
          <a:p>
            <a:pPr marL="0" indent="0">
              <a:buNone/>
            </a:pPr>
            <a:r>
              <a:rPr lang="en-US" sz="2400" dirty="0" smtClean="0"/>
              <a:t>                                Patient </a:t>
            </a:r>
            <a:r>
              <a:rPr lang="en-US" sz="2400" dirty="0"/>
              <a:t>pays the amount in PAD</a:t>
            </a:r>
          </a:p>
          <a:p>
            <a:pPr marL="0" indent="0">
              <a:buNone/>
            </a:pPr>
            <a:endParaRPr lang="en-US" sz="2400" dirty="0" smtClean="0"/>
          </a:p>
          <a:p>
            <a:pPr marL="0" indent="0">
              <a:buNone/>
            </a:pPr>
            <a:r>
              <a:rPr lang="en-US" sz="2400" dirty="0" smtClean="0"/>
              <a:t>                                Clearance is </a:t>
            </a:r>
            <a:r>
              <a:rPr lang="en-US" sz="2400" dirty="0"/>
              <a:t>given from PAD </a:t>
            </a:r>
          </a:p>
          <a:p>
            <a:pPr marL="0" indent="0">
              <a:buNone/>
            </a:pPr>
            <a:endParaRPr lang="en-US" sz="2400" dirty="0" smtClean="0"/>
          </a:p>
          <a:p>
            <a:pPr marL="0" indent="0">
              <a:buNone/>
            </a:pPr>
            <a:r>
              <a:rPr lang="en-US" sz="2400" dirty="0"/>
              <a:t>Nurses check the payment receipt and process all the documents for discharge </a:t>
            </a:r>
          </a:p>
          <a:p>
            <a:pPr marL="0" indent="0">
              <a:buNone/>
            </a:pPr>
            <a:r>
              <a:rPr lang="en-US" sz="2400" dirty="0"/>
              <a:t>Patient is explained about the discharge medicines by clinical pharmacist </a:t>
            </a:r>
          </a:p>
          <a:p>
            <a:pPr marL="0" indent="0">
              <a:buNone/>
            </a:pPr>
            <a:r>
              <a:rPr lang="en-US" sz="2400" dirty="0"/>
              <a:t>All the documents are given to patients by nurses &amp; explains about follow up </a:t>
            </a:r>
            <a:r>
              <a:rPr lang="en-US" sz="2400" dirty="0" smtClean="0"/>
              <a:t>care</a:t>
            </a:r>
          </a:p>
          <a:p>
            <a:pPr marL="0" indent="0">
              <a:buNone/>
            </a:pPr>
            <a:r>
              <a:rPr lang="en-US" sz="2400" dirty="0" smtClean="0"/>
              <a:t>                                    Patient </a:t>
            </a:r>
            <a:r>
              <a:rPr lang="en-US" sz="2400" dirty="0"/>
              <a:t>leaves the room</a:t>
            </a:r>
          </a:p>
          <a:p>
            <a:pPr marL="0" indent="0">
              <a:buNone/>
            </a:pPr>
            <a:endParaRPr lang="en-US" sz="2400" dirty="0"/>
          </a:p>
          <a:p>
            <a:pPr marL="0" indent="0">
              <a:buNone/>
            </a:pPr>
            <a:endParaRPr lang="en-US" sz="2400" dirty="0"/>
          </a:p>
        </p:txBody>
      </p:sp>
      <p:sp>
        <p:nvSpPr>
          <p:cNvPr id="4" name="Down Arrow 3"/>
          <p:cNvSpPr/>
          <p:nvPr/>
        </p:nvSpPr>
        <p:spPr>
          <a:xfrm>
            <a:off x="3913979" y="413982"/>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3905699" y="1296538"/>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3913979" y="22860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3913979" y="3043451"/>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3926722" y="40386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3913979" y="4771031"/>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3892250" y="55626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261955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METHODOLOGY</a:t>
            </a:r>
            <a:endParaRPr lang="en-US" b="1" i="1" u="sng" dirty="0"/>
          </a:p>
        </p:txBody>
      </p:sp>
      <p:sp>
        <p:nvSpPr>
          <p:cNvPr id="3" name="Content Placeholder 2"/>
          <p:cNvSpPr>
            <a:spLocks noGrp="1"/>
          </p:cNvSpPr>
          <p:nvPr>
            <p:ph idx="1"/>
          </p:nvPr>
        </p:nvSpPr>
        <p:spPr/>
        <p:txBody>
          <a:bodyPr>
            <a:normAutofit/>
          </a:bodyPr>
          <a:lstStyle/>
          <a:p>
            <a:pPr marL="0" indent="0">
              <a:buNone/>
            </a:pPr>
            <a:r>
              <a:rPr lang="en-US" b="1" u="sng" dirty="0"/>
              <a:t>Study design and </a:t>
            </a:r>
            <a:r>
              <a:rPr lang="en-US" b="1" u="sng" dirty="0" smtClean="0"/>
              <a:t>methods</a:t>
            </a:r>
          </a:p>
          <a:p>
            <a:pPr marL="0" indent="0">
              <a:buNone/>
            </a:pPr>
            <a:endParaRPr lang="en-US" dirty="0"/>
          </a:p>
          <a:p>
            <a:pPr marL="0" indent="0">
              <a:buNone/>
            </a:pPr>
            <a:r>
              <a:rPr lang="en-US" dirty="0" smtClean="0"/>
              <a:t>A . </a:t>
            </a:r>
            <a:r>
              <a:rPr lang="en-US" b="1" dirty="0" smtClean="0"/>
              <a:t>Type </a:t>
            </a:r>
            <a:r>
              <a:rPr lang="en-US" b="1" dirty="0"/>
              <a:t>of study</a:t>
            </a:r>
            <a:r>
              <a:rPr lang="en-US" dirty="0"/>
              <a:t>: Cross sectional Descriptive study involving the review of patient discharges. The data will be recorded from the Hospital Information Management System to analyze the discharge process</a:t>
            </a:r>
            <a:r>
              <a:rPr lang="en-US" dirty="0" smtClean="0"/>
              <a:t>.</a:t>
            </a:r>
          </a:p>
          <a:p>
            <a:pPr marL="0" indent="0">
              <a:buNone/>
            </a:pPr>
            <a:endParaRPr lang="en-US" dirty="0"/>
          </a:p>
          <a:p>
            <a:pPr marL="0" indent="0">
              <a:buNone/>
            </a:pPr>
            <a:r>
              <a:rPr lang="en-US" dirty="0" smtClean="0"/>
              <a:t>B . </a:t>
            </a:r>
            <a:r>
              <a:rPr lang="en-US" b="1" dirty="0" smtClean="0"/>
              <a:t>Location </a:t>
            </a:r>
            <a:r>
              <a:rPr lang="en-US" b="1" dirty="0"/>
              <a:t>of study</a:t>
            </a:r>
            <a:r>
              <a:rPr lang="en-US" dirty="0"/>
              <a:t>: </a:t>
            </a:r>
            <a:r>
              <a:rPr lang="en-US" dirty="0" smtClean="0"/>
              <a:t> </a:t>
            </a:r>
            <a:r>
              <a:rPr lang="en-US" dirty="0"/>
              <a:t>I</a:t>
            </a:r>
            <a:r>
              <a:rPr lang="en-US" dirty="0" smtClean="0"/>
              <a:t>npatient </a:t>
            </a:r>
            <a:r>
              <a:rPr lang="en-US" dirty="0"/>
              <a:t>care areas of the Hospital – Left Wing &amp; Right Wing </a:t>
            </a:r>
            <a:r>
              <a:rPr lang="en-US" dirty="0" smtClean="0"/>
              <a:t>.</a:t>
            </a:r>
            <a:endParaRPr lang="en-US" dirty="0"/>
          </a:p>
          <a:p>
            <a:endParaRPr lang="en-US" dirty="0"/>
          </a:p>
        </p:txBody>
      </p:sp>
    </p:spTree>
    <p:extLst>
      <p:ext uri="{BB962C8B-B14F-4D97-AF65-F5344CB8AC3E}">
        <p14:creationId xmlns:p14="http://schemas.microsoft.com/office/powerpoint/2010/main" xmlns="" val="3635841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a:t>C </a:t>
            </a:r>
            <a:r>
              <a:rPr lang="en-US" u="sng" dirty="0"/>
              <a:t>. </a:t>
            </a:r>
            <a:r>
              <a:rPr lang="en-US" b="1" u="sng" dirty="0"/>
              <a:t>Duration of study</a:t>
            </a:r>
            <a:r>
              <a:rPr lang="en-US" dirty="0" smtClean="0"/>
              <a:t>:</a:t>
            </a:r>
          </a:p>
          <a:p>
            <a:pPr marL="0" indent="0">
              <a:buNone/>
            </a:pPr>
            <a:endParaRPr lang="en-US" dirty="0"/>
          </a:p>
          <a:p>
            <a:pPr marL="0" indent="0">
              <a:buNone/>
            </a:pPr>
            <a:endParaRPr lang="en-US" dirty="0" smtClean="0"/>
          </a:p>
          <a:p>
            <a:pPr marL="0" indent="0">
              <a:buNone/>
            </a:pPr>
            <a:r>
              <a:rPr lang="en-US" dirty="0" smtClean="0"/>
              <a:t> </a:t>
            </a:r>
            <a:r>
              <a:rPr lang="en-US" dirty="0"/>
              <a:t>Critical analysis of the Discharge process at GMC Hospital </a:t>
            </a:r>
            <a:r>
              <a:rPr lang="en-US" dirty="0" smtClean="0"/>
              <a:t>,</a:t>
            </a:r>
            <a:r>
              <a:rPr lang="en-US" dirty="0"/>
              <a:t>Ajman was done from 20</a:t>
            </a:r>
            <a:r>
              <a:rPr lang="en-US" baseline="30000" dirty="0"/>
              <a:t>th</a:t>
            </a:r>
            <a:r>
              <a:rPr lang="en-US" dirty="0"/>
              <a:t> April,2015 to 11</a:t>
            </a:r>
            <a:r>
              <a:rPr lang="en-US" baseline="30000" dirty="0"/>
              <a:t>th</a:t>
            </a:r>
            <a:r>
              <a:rPr lang="en-US" dirty="0"/>
              <a:t> May ,2015 </a:t>
            </a:r>
            <a:r>
              <a:rPr lang="en-US" dirty="0" smtClean="0"/>
              <a:t>aiming </a:t>
            </a:r>
            <a:r>
              <a:rPr lang="en-US" dirty="0"/>
              <a:t>to find the time taken for the discharge process in the </a:t>
            </a:r>
            <a:r>
              <a:rPr lang="en-US" dirty="0" smtClean="0"/>
              <a:t>hospital </a:t>
            </a:r>
            <a:r>
              <a:rPr lang="en-US" dirty="0"/>
              <a:t>and study the different steps involved in the discharge process and time taken for every </a:t>
            </a:r>
            <a:r>
              <a:rPr lang="en-US" dirty="0" smtClean="0"/>
              <a:t>step.</a:t>
            </a:r>
            <a:endParaRPr lang="en-US" dirty="0"/>
          </a:p>
        </p:txBody>
      </p:sp>
    </p:spTree>
    <p:extLst>
      <p:ext uri="{BB962C8B-B14F-4D97-AF65-F5344CB8AC3E}">
        <p14:creationId xmlns:p14="http://schemas.microsoft.com/office/powerpoint/2010/main" xmlns="" val="2732340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dirty="0"/>
              <a:t>D . </a:t>
            </a:r>
            <a:r>
              <a:rPr lang="en-US" b="1" dirty="0"/>
              <a:t>Sample: </a:t>
            </a:r>
            <a:r>
              <a:rPr lang="en-US" dirty="0"/>
              <a:t>10% of the total discharges of the hospital in a month. The hospital has approximately 1500 discharges per month.</a:t>
            </a:r>
          </a:p>
          <a:p>
            <a:pPr marL="0" indent="0">
              <a:buNone/>
            </a:pPr>
            <a:r>
              <a:rPr lang="en-US" dirty="0" smtClean="0"/>
              <a:t>  So</a:t>
            </a:r>
            <a:r>
              <a:rPr lang="en-US" dirty="0"/>
              <a:t>, sample size </a:t>
            </a:r>
            <a:r>
              <a:rPr lang="en-US" dirty="0" smtClean="0"/>
              <a:t>taken will </a:t>
            </a:r>
            <a:r>
              <a:rPr lang="en-US" dirty="0"/>
              <a:t>be 150 patients   </a:t>
            </a:r>
            <a:endParaRPr lang="en-US" dirty="0" smtClean="0"/>
          </a:p>
          <a:p>
            <a:pPr marL="0" indent="0">
              <a:buNone/>
            </a:pPr>
            <a:endParaRPr lang="en-US" dirty="0"/>
          </a:p>
          <a:p>
            <a:pPr marL="0" indent="0">
              <a:buNone/>
            </a:pPr>
            <a:endParaRPr lang="en-US" dirty="0"/>
          </a:p>
          <a:p>
            <a:pPr marL="0" indent="0">
              <a:buNone/>
            </a:pPr>
            <a:r>
              <a:rPr lang="en-US" dirty="0" smtClean="0"/>
              <a:t>E</a:t>
            </a:r>
            <a:r>
              <a:rPr lang="en-US" b="1" dirty="0" smtClean="0"/>
              <a:t>.  DATA COLLECTION TOOLS</a:t>
            </a:r>
            <a:r>
              <a:rPr lang="en-US" dirty="0" smtClean="0"/>
              <a:t>:</a:t>
            </a:r>
          </a:p>
          <a:p>
            <a:pPr>
              <a:buFont typeface="Wingdings" pitchFamily="2" charset="2"/>
              <a:buChar char="q"/>
            </a:pPr>
            <a:r>
              <a:rPr lang="en-US" dirty="0" smtClean="0"/>
              <a:t>Discharge Process Tracking sheets were prepared-one for PAD &amp; one for WARD . They were used as a tool.</a:t>
            </a:r>
          </a:p>
          <a:p>
            <a:pPr>
              <a:buFont typeface="Wingdings" pitchFamily="2" charset="2"/>
              <a:buChar char="q"/>
            </a:pPr>
            <a:r>
              <a:rPr lang="en-US" dirty="0"/>
              <a:t>HIMS of </a:t>
            </a:r>
            <a:r>
              <a:rPr lang="en-US" dirty="0" smtClean="0"/>
              <a:t>GMCHRC</a:t>
            </a:r>
          </a:p>
          <a:p>
            <a:pPr marL="0" indent="0">
              <a:buNone/>
            </a:pPr>
            <a:endParaRPr lang="en-IN" dirty="0" smtClean="0"/>
          </a:p>
          <a:p>
            <a:endParaRPr lang="en-US" sz="2400" dirty="0"/>
          </a:p>
        </p:txBody>
      </p:sp>
    </p:spTree>
    <p:extLst>
      <p:ext uri="{BB962C8B-B14F-4D97-AF65-F5344CB8AC3E}">
        <p14:creationId xmlns:p14="http://schemas.microsoft.com/office/powerpoint/2010/main" xmlns="" val="4003281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5867400"/>
          </a:xfrm>
        </p:spPr>
        <p:txBody>
          <a:bodyPr>
            <a:normAutofit/>
          </a:bodyPr>
          <a:lstStyle/>
          <a:p>
            <a:pPr marL="0" indent="0">
              <a:buNone/>
            </a:pPr>
            <a:r>
              <a:rPr lang="en-IN" sz="3800" b="1" u="sng" dirty="0" smtClean="0"/>
              <a:t>METHOD OF DATA COLLECTION</a:t>
            </a:r>
            <a:r>
              <a:rPr lang="en-IN" u="sng" dirty="0" smtClean="0"/>
              <a:t>:</a:t>
            </a:r>
          </a:p>
          <a:p>
            <a:r>
              <a:rPr lang="en-IN" dirty="0" smtClean="0"/>
              <a:t>A sum total of 150 patient discharges  were tracked by collecting data in the tracking sheets by real time monitoring  , interviews with the physician,</a:t>
            </a:r>
            <a:r>
              <a:rPr lang="en-US" dirty="0" smtClean="0"/>
              <a:t> Nursing, PAD and Pharmacy Staff and the Insurance department.</a:t>
            </a:r>
          </a:p>
          <a:p>
            <a:r>
              <a:rPr lang="en-US" dirty="0" smtClean="0"/>
              <a:t>Out of 150 -</a:t>
            </a:r>
          </a:p>
          <a:p>
            <a:pPr marL="0" indent="0">
              <a:buNone/>
            </a:pPr>
            <a:r>
              <a:rPr lang="en-US" dirty="0"/>
              <a:t> </a:t>
            </a:r>
            <a:r>
              <a:rPr lang="en-US" dirty="0" smtClean="0"/>
              <a:t>    </a:t>
            </a:r>
            <a:r>
              <a:rPr lang="en-US" b="1" dirty="0" smtClean="0"/>
              <a:t>SELF PAYMENT </a:t>
            </a:r>
            <a:r>
              <a:rPr lang="en-US" dirty="0" smtClean="0"/>
              <a:t>Patients - 116</a:t>
            </a:r>
          </a:p>
          <a:p>
            <a:pPr marL="0" indent="0">
              <a:buNone/>
            </a:pPr>
            <a:r>
              <a:rPr lang="en-US" b="1" dirty="0"/>
              <a:t> </a:t>
            </a:r>
            <a:r>
              <a:rPr lang="en-US" b="1" dirty="0" smtClean="0"/>
              <a:t>    INSURANCE </a:t>
            </a:r>
            <a:r>
              <a:rPr lang="en-US" dirty="0" smtClean="0"/>
              <a:t>Patients       - 34</a:t>
            </a:r>
          </a:p>
          <a:p>
            <a:pPr marL="0" indent="0">
              <a:buNone/>
            </a:pPr>
            <a:endParaRPr lang="en-US" dirty="0" smtClean="0"/>
          </a:p>
          <a:p>
            <a:r>
              <a:rPr lang="en-US" dirty="0" smtClean="0"/>
              <a:t>Data is  </a:t>
            </a:r>
            <a:r>
              <a:rPr lang="en-US" dirty="0"/>
              <a:t>collected from the Medical records and Hospital </a:t>
            </a:r>
            <a:r>
              <a:rPr lang="en-US" dirty="0" smtClean="0"/>
              <a:t> Information </a:t>
            </a:r>
            <a:r>
              <a:rPr lang="en-US" dirty="0"/>
              <a:t>Management System to identify the time taken from the time the physician writes the discharge order till time the patient physically left the </a:t>
            </a:r>
            <a:r>
              <a:rPr lang="en-US" dirty="0" smtClean="0"/>
              <a:t>room</a:t>
            </a:r>
            <a:r>
              <a:rPr lang="en-US" dirty="0"/>
              <a:t> </a:t>
            </a:r>
            <a:endParaRPr lang="en-US" dirty="0" smtClean="0"/>
          </a:p>
          <a:p>
            <a:pPr marL="0" indent="0">
              <a:buNone/>
            </a:pPr>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xmlns="" val="3388176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3345335711"/>
              </p:ext>
            </p:extLst>
          </p:nvPr>
        </p:nvGraphicFramePr>
        <p:xfrm>
          <a:off x="304800" y="304802"/>
          <a:ext cx="8229600" cy="6324597"/>
        </p:xfrm>
        <a:graphic>
          <a:graphicData uri="http://schemas.openxmlformats.org/drawingml/2006/table">
            <a:tbl>
              <a:tblPr firstRow="1" firstCol="1" bandRow="1">
                <a:tableStyleId>{5C22544A-7EE6-4342-B048-85BDC9FD1C3A}</a:tableStyleId>
              </a:tblPr>
              <a:tblGrid>
                <a:gridCol w="474785"/>
                <a:gridCol w="896815"/>
                <a:gridCol w="1055077"/>
                <a:gridCol w="1477108"/>
                <a:gridCol w="1318846"/>
                <a:gridCol w="1582615"/>
                <a:gridCol w="1424354"/>
              </a:tblGrid>
              <a:tr h="369832">
                <a:tc gridSpan="7">
                  <a:txBody>
                    <a:bodyPr/>
                    <a:lstStyle/>
                    <a:p>
                      <a:pPr marL="0" marR="0" algn="just">
                        <a:lnSpc>
                          <a:spcPct val="150000"/>
                        </a:lnSpc>
                        <a:spcBef>
                          <a:spcPts val="0"/>
                        </a:spcBef>
                        <a:spcAft>
                          <a:spcPts val="0"/>
                        </a:spcAft>
                        <a:tabLst>
                          <a:tab pos="882015" algn="l"/>
                        </a:tabLst>
                      </a:pPr>
                      <a:r>
                        <a:rPr lang="en-US" sz="1100" dirty="0">
                          <a:effectLst/>
                        </a:rPr>
                        <a:t>	                                     DISCHARGE PROCESS TRACKING SHEET FOR THE PAD</a:t>
                      </a:r>
                      <a:endParaRPr lang="en-US" sz="1000" dirty="0">
                        <a:effectLst/>
                        <a:latin typeface="Calibri"/>
                        <a:ea typeface="Calibri"/>
                        <a:cs typeface="Times New Roman"/>
                      </a:endParaRPr>
                    </a:p>
                  </a:txBody>
                  <a:tcPr marL="63305" marR="6330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79331">
                <a:tc>
                  <a:txBody>
                    <a:bodyPr/>
                    <a:lstStyle/>
                    <a:p>
                      <a:pPr marL="0" marR="0" algn="just">
                        <a:lnSpc>
                          <a:spcPct val="150000"/>
                        </a:lnSpc>
                        <a:spcBef>
                          <a:spcPts val="0"/>
                        </a:spcBef>
                        <a:spcAft>
                          <a:spcPts val="0"/>
                        </a:spcAft>
                      </a:pPr>
                      <a:r>
                        <a:rPr lang="en-US" sz="1100">
                          <a:effectLst/>
                        </a:rPr>
                        <a:t>S.NO</a:t>
                      </a:r>
                      <a:endParaRPr lang="en-US" sz="100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a:effectLst/>
                        </a:rPr>
                        <a:t>HOSPITAL I.D</a:t>
                      </a:r>
                      <a:endParaRPr lang="en-US" sz="100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a:effectLst/>
                        </a:rPr>
                        <a:t>TYPE OF PAYMENT(self/insurance)</a:t>
                      </a:r>
                      <a:endParaRPr lang="en-US" sz="100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a:effectLst/>
                        </a:rPr>
                        <a:t>TIME WHEN THE DISCHARGE INITIATION IS RECEIVED IN PAD</a:t>
                      </a:r>
                      <a:endParaRPr lang="en-US" sz="100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dirty="0">
                          <a:effectLst/>
                        </a:rPr>
                        <a:t>TIME WHEN </a:t>
                      </a:r>
                      <a:r>
                        <a:rPr lang="en-US" sz="1100" baseline="0" dirty="0" smtClean="0">
                          <a:effectLst/>
                        </a:rPr>
                        <a:t> FINAL INSURANCE APPROVAL IS DONE</a:t>
                      </a:r>
                      <a:endParaRPr lang="en-US" sz="1000" dirty="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dirty="0">
                          <a:effectLst/>
                        </a:rPr>
                        <a:t>TIME WHEN </a:t>
                      </a:r>
                      <a:r>
                        <a:rPr lang="en-US" sz="1100" baseline="0" dirty="0" smtClean="0">
                          <a:effectLst/>
                        </a:rPr>
                        <a:t> DRAFT INVOICE IS COMPLETED</a:t>
                      </a:r>
                      <a:endParaRPr lang="en-US" sz="1000" dirty="0">
                        <a:effectLst/>
                        <a:latin typeface="Calibri"/>
                        <a:ea typeface="Calibri"/>
                        <a:cs typeface="Times New Roman"/>
                      </a:endParaRPr>
                    </a:p>
                  </a:txBody>
                  <a:tcPr marL="63305" marR="63305" marT="0" marB="0"/>
                </a:tc>
                <a:tc>
                  <a:txBody>
                    <a:bodyPr/>
                    <a:lstStyle/>
                    <a:p>
                      <a:pPr marL="0" marR="0" algn="just">
                        <a:lnSpc>
                          <a:spcPct val="150000"/>
                        </a:lnSpc>
                        <a:spcBef>
                          <a:spcPts val="0"/>
                        </a:spcBef>
                        <a:spcAft>
                          <a:spcPts val="0"/>
                        </a:spcAft>
                      </a:pPr>
                      <a:r>
                        <a:rPr lang="en-US" sz="1100">
                          <a:effectLst/>
                        </a:rPr>
                        <a:t>TIME WHEN CLEARANCE IS GIVEN BY THE BILLING CLERK</a:t>
                      </a:r>
                      <a:endParaRPr lang="en-US" sz="1000">
                        <a:effectLst/>
                        <a:latin typeface="Calibri"/>
                        <a:ea typeface="Calibri"/>
                        <a:cs typeface="Times New Roman"/>
                      </a:endParaRPr>
                    </a:p>
                  </a:txBody>
                  <a:tcPr marL="63305" marR="63305" marT="0" marB="0"/>
                </a:tc>
              </a:tr>
              <a:tr h="77711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dirty="0">
                          <a:effectLst/>
                        </a:rPr>
                        <a:t> </a:t>
                      </a:r>
                      <a:endParaRPr lang="en-US" sz="1000" dirty="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r>
              <a:tr h="73966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r>
              <a:tr h="73966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r>
              <a:tr h="73966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r>
              <a:tr h="73966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dirty="0">
                          <a:effectLst/>
                        </a:rPr>
                        <a:t> </a:t>
                      </a:r>
                      <a:endParaRPr lang="en-US" sz="1000" dirty="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r>
              <a:tr h="739664">
                <a:tc>
                  <a:txBody>
                    <a:bodyPr/>
                    <a:lstStyle/>
                    <a:p>
                      <a:pPr marL="0" marR="0">
                        <a:lnSpc>
                          <a:spcPct val="150000"/>
                        </a:lnSpc>
                        <a:spcBef>
                          <a:spcPts val="0"/>
                        </a:spcBef>
                        <a:spcAft>
                          <a:spcPts val="0"/>
                        </a:spcAft>
                      </a:pPr>
                      <a:r>
                        <a:rPr lang="en-US" sz="1100">
                          <a:effectLst/>
                        </a:rPr>
                        <a:t> </a:t>
                      </a:r>
                      <a:endParaRPr lang="en-US" sz="1000">
                        <a:effectLst/>
                      </a:endParaRPr>
                    </a:p>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dirty="0">
                          <a:effectLst/>
                        </a:rPr>
                        <a:t> </a:t>
                      </a:r>
                      <a:endParaRPr lang="en-US" sz="1000" dirty="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a:effectLst/>
                        </a:rPr>
                        <a:t> </a:t>
                      </a:r>
                      <a:endParaRPr lang="en-US" sz="1000">
                        <a:effectLst/>
                        <a:latin typeface="Calibri"/>
                        <a:ea typeface="Calibri"/>
                        <a:cs typeface="Times New Roman"/>
                      </a:endParaRPr>
                    </a:p>
                  </a:txBody>
                  <a:tcPr marL="63305" marR="63305" marT="0" marB="0"/>
                </a:tc>
                <a:tc>
                  <a:txBody>
                    <a:bodyPr/>
                    <a:lstStyle/>
                    <a:p>
                      <a:pPr marL="0" marR="0">
                        <a:lnSpc>
                          <a:spcPct val="150000"/>
                        </a:lnSpc>
                        <a:spcBef>
                          <a:spcPts val="0"/>
                        </a:spcBef>
                        <a:spcAft>
                          <a:spcPts val="0"/>
                        </a:spcAft>
                      </a:pPr>
                      <a:r>
                        <a:rPr lang="en-US" sz="1100" dirty="0">
                          <a:effectLst/>
                        </a:rPr>
                        <a:t> </a:t>
                      </a:r>
                      <a:endParaRPr lang="en-US" sz="1000" dirty="0">
                        <a:effectLst/>
                        <a:latin typeface="Calibri"/>
                        <a:ea typeface="Calibri"/>
                        <a:cs typeface="Times New Roman"/>
                      </a:endParaRPr>
                    </a:p>
                  </a:txBody>
                  <a:tcPr marL="63305" marR="63305" marT="0" marB="0"/>
                </a:tc>
              </a:tr>
            </a:tbl>
          </a:graphicData>
        </a:graphic>
      </p:graphicFrame>
      <p:sp>
        <p:nvSpPr>
          <p:cNvPr id="6" name="Rectangle 1"/>
          <p:cNvSpPr>
            <a:spLocks noChangeArrowheads="1"/>
          </p:cNvSpPr>
          <p:nvPr/>
        </p:nvSpPr>
        <p:spPr bwMode="auto">
          <a:xfrm>
            <a:off x="457200" y="171132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951386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993</TotalTime>
  <Words>1201</Words>
  <Application>Microsoft Office PowerPoint</Application>
  <PresentationFormat>On-screen Show (4:3)</PresentationFormat>
  <Paragraphs>263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Critical analysis of the  patient discharge process at GMC Hospital  Ajman, UAE                                                  By:                                         Dr.Pratibha </vt:lpstr>
      <vt:lpstr>INTRODUCTION</vt:lpstr>
      <vt:lpstr>DISCHARGE POCESS</vt:lpstr>
      <vt:lpstr>Slide 4</vt:lpstr>
      <vt:lpstr>METHODOLOGY</vt:lpstr>
      <vt:lpstr>Slide 6</vt:lpstr>
      <vt:lpstr>Slide 7</vt:lpstr>
      <vt:lpstr>Slide 8</vt:lpstr>
      <vt:lpstr>Slide 9</vt:lpstr>
      <vt:lpstr>Slide 10</vt:lpstr>
      <vt:lpstr>ANALYSIS</vt:lpstr>
      <vt:lpstr>Slide 12</vt:lpstr>
      <vt:lpstr>COMPARISON BETWEEN SELF PAYMENT &amp; INSURANCE PATIENTS</vt:lpstr>
      <vt:lpstr>  SELF PAYMENT PATIENTS</vt:lpstr>
      <vt:lpstr>        INSURANCE PATIENTS</vt:lpstr>
      <vt:lpstr>                 OBSERVATION</vt:lpstr>
      <vt:lpstr>Slide 17</vt:lpstr>
      <vt:lpstr>FOR INSURANCE PATIENTS</vt:lpstr>
      <vt:lpstr>DISCHARGE MEDICINES</vt:lpstr>
      <vt:lpstr>RECOMMENDATIONS</vt:lpstr>
      <vt:lpstr>Slide 21</vt:lpstr>
      <vt:lpstr>Slide 22</vt:lpstr>
      <vt:lpstr>LIMITATIONS OF THE STUDY</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cp:lastModifiedBy>
  <cp:revision>73</cp:revision>
  <dcterms:created xsi:type="dcterms:W3CDTF">2015-05-13T05:49:42Z</dcterms:created>
  <dcterms:modified xsi:type="dcterms:W3CDTF">2015-05-29T05:34:36Z</dcterms:modified>
</cp:coreProperties>
</file>