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57" r:id="rId4"/>
    <p:sldId id="258" r:id="rId5"/>
    <p:sldId id="280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67" r:id="rId22"/>
    <p:sldId id="277" r:id="rId23"/>
    <p:sldId id="278" r:id="rId24"/>
    <p:sldId id="268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92" d="100"/>
          <a:sy n="92" d="100"/>
        </p:scale>
        <p:origin x="-504" y="-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JH-CTXFILE-SVR\Folder%20Redirection\ipd.5\Desktop\CRM%202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172.16.207.22\Folder%20Redirection\ipd.5\My%20Documents\CRM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Requirement</a:t>
            </a:r>
            <a:r>
              <a:rPr lang="en-US" sz="2000" baseline="0"/>
              <a:t> of travel moduleincluding approval of travel cost</a:t>
            </a:r>
            <a:endParaRPr lang="en-US" sz="2000"/>
          </a:p>
        </c:rich>
      </c:tx>
      <c:layout>
        <c:manualLayout>
          <c:xMode val="edge"/>
          <c:yMode val="edge"/>
          <c:x val="0.12536266924564796"/>
          <c:y val="0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2370589093029994E-2"/>
          <c:y val="0.26679040119985037"/>
          <c:w val="0.65318824730242064"/>
          <c:h val="0.55840332458442687"/>
        </c:manualLayout>
      </c:layout>
      <c:pie3DChart>
        <c:varyColors val="1"/>
        <c:ser>
          <c:idx val="0"/>
          <c:order val="0"/>
          <c:tx>
            <c:strRef>
              <c:f>'Sheet1'!$B$1</c:f>
              <c:strCache>
                <c:ptCount val="1"/>
                <c:pt idx="0">
                  <c:v>Do you feel MIS will be helpful in managing your travel related to sales activities and approval of travel cost?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8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'Sheet1'!$A$2:$A$3</c:f>
              <c:strCache>
                <c:ptCount val="2"/>
                <c:pt idx="0">
                  <c:v>yes </c:v>
                </c:pt>
                <c:pt idx="1">
                  <c:v>no</c:v>
                </c:pt>
              </c:strCache>
            </c:strRef>
          </c:cat>
          <c:val>
            <c:numRef>
              <c:f>'Sheet1'!$B$2:$B$3</c:f>
              <c:numCache>
                <c:formatCode>General</c:formatCode>
                <c:ptCount val="2"/>
                <c:pt idx="0">
                  <c:v>40</c:v>
                </c:pt>
                <c:pt idx="1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"/>
          <c:y val="0.70922794005587997"/>
          <c:w val="0.19364464858559349"/>
          <c:h val="0.29034058242719668"/>
        </c:manualLayout>
      </c:layout>
      <c:overlay val="0"/>
      <c:txPr>
        <a:bodyPr/>
        <a:lstStyle/>
        <a:p>
          <a:pPr>
            <a:defRPr sz="2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Requirement</a:t>
            </a:r>
            <a:r>
              <a:rPr lang="en-US" sz="2000" baseline="0"/>
              <a:t> of </a:t>
            </a:r>
            <a:r>
              <a:rPr lang="en-US" sz="2000"/>
              <a:t>procedure related information (Procedure costs and its components) in MIS?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2834698311403057"/>
          <c:y val="0.29591999597632729"/>
          <c:w val="0.55619146791433682"/>
          <c:h val="0.70056152843102515"/>
        </c:manualLayout>
      </c:layout>
      <c:pie3DChart>
        <c:varyColors val="1"/>
        <c:ser>
          <c:idx val="0"/>
          <c:order val="0"/>
          <c:tx>
            <c:strRef>
              <c:f>'Sheet1'!$B$1</c:f>
              <c:strCache>
                <c:ptCount val="1"/>
                <c:pt idx="0">
                  <c:v>Would you like to store procedure related information (Procedure costs and its components) in MIS?</c:v>
                </c:pt>
              </c:strCache>
            </c:strRef>
          </c:tx>
          <c:dLbls>
            <c:dLbl>
              <c:idx val="1"/>
              <c:layout>
                <c:manualLayout>
                  <c:x val="0.11107628555543463"/>
                  <c:y val="8.872969302731063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4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'Sheet1'!$A$2:$A$3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'Sheet1'!$B$2:$B$3</c:f>
              <c:numCache>
                <c:formatCode>General</c:formatCode>
                <c:ptCount val="2"/>
                <c:pt idx="0">
                  <c:v>38</c:v>
                </c:pt>
                <c:pt idx="1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en-US" sz="2400" baseline="0"/>
              <a:t>Management of enquiries through MIS</a:t>
            </a:r>
            <a:endParaRPr lang="en-US" sz="240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Lbls>
            <c:dLbl>
              <c:idx val="2"/>
              <c:layout>
                <c:manualLayout>
                  <c:x val="2.6524715660542431E-2"/>
                  <c:y val="-8.457822980460773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6129240118181565"/>
                  <c:y val="1.193810915483616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Sheet5!$A$2:$A$5</c:f>
              <c:strCache>
                <c:ptCount val="4"/>
                <c:pt idx="0">
                  <c:v>Difficult to manage</c:v>
                </c:pt>
                <c:pt idx="1">
                  <c:v>Same as before </c:v>
                </c:pt>
                <c:pt idx="2">
                  <c:v>Easy to manage</c:v>
                </c:pt>
                <c:pt idx="3">
                  <c:v>Very easy to manage</c:v>
                </c:pt>
              </c:strCache>
            </c:strRef>
          </c:cat>
          <c:val>
            <c:numRef>
              <c:f>Sheet5!$B$2:$B$5</c:f>
              <c:numCache>
                <c:formatCode>General</c:formatCode>
                <c:ptCount val="4"/>
                <c:pt idx="0">
                  <c:v>14</c:v>
                </c:pt>
                <c:pt idx="1">
                  <c:v>10</c:v>
                </c:pt>
                <c:pt idx="2">
                  <c:v>5</c:v>
                </c:pt>
                <c:pt idx="3">
                  <c:v>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800"/>
            </a:pPr>
            <a:r>
              <a:rPr lang="en-US" sz="2800"/>
              <a:t>Mobile version preference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Sheet4!$A$2:$A$3</c:f>
              <c:strCache>
                <c:ptCount val="2"/>
                <c:pt idx="0">
                  <c:v>Only MIS</c:v>
                </c:pt>
                <c:pt idx="1">
                  <c:v>MIS with Mobile App </c:v>
                </c:pt>
              </c:strCache>
            </c:strRef>
          </c:cat>
          <c:val>
            <c:numRef>
              <c:f>Sheet4!$B$2:$B$3</c:f>
              <c:numCache>
                <c:formatCode>General</c:formatCode>
                <c:ptCount val="2"/>
                <c:pt idx="0">
                  <c:v>12</c:v>
                </c:pt>
                <c:pt idx="1">
                  <c:v>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t"/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7E578-7928-4025-926D-B38F3E1921A5}" type="datetimeFigureOut">
              <a:rPr lang="en-IN" smtClean="0"/>
              <a:t>02-06-2015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27BB3-0CD0-45AB-99E3-54A0C1B778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05588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7E578-7928-4025-926D-B38F3E1921A5}" type="datetimeFigureOut">
              <a:rPr lang="en-IN" smtClean="0"/>
              <a:t>02-06-2015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27BB3-0CD0-45AB-99E3-54A0C1B778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023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7E578-7928-4025-926D-B38F3E1921A5}" type="datetimeFigureOut">
              <a:rPr lang="en-IN" smtClean="0"/>
              <a:t>02-06-2015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27BB3-0CD0-45AB-99E3-54A0C1B778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3280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7E578-7928-4025-926D-B38F3E1921A5}" type="datetimeFigureOut">
              <a:rPr lang="en-IN" smtClean="0"/>
              <a:t>02-06-2015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27BB3-0CD0-45AB-99E3-54A0C1B778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1651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7E578-7928-4025-926D-B38F3E1921A5}" type="datetimeFigureOut">
              <a:rPr lang="en-IN" smtClean="0"/>
              <a:t>02-06-2015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27BB3-0CD0-45AB-99E3-54A0C1B778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71390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7E578-7928-4025-926D-B38F3E1921A5}" type="datetimeFigureOut">
              <a:rPr lang="en-IN" smtClean="0"/>
              <a:t>02-06-2015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27BB3-0CD0-45AB-99E3-54A0C1B778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18131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7E578-7928-4025-926D-B38F3E1921A5}" type="datetimeFigureOut">
              <a:rPr lang="en-IN" smtClean="0"/>
              <a:t>02-06-2015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27BB3-0CD0-45AB-99E3-54A0C1B778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45599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7E578-7928-4025-926D-B38F3E1921A5}" type="datetimeFigureOut">
              <a:rPr lang="en-IN" smtClean="0"/>
              <a:t>02-06-2015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27BB3-0CD0-45AB-99E3-54A0C1B778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2632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7E578-7928-4025-926D-B38F3E1921A5}" type="datetimeFigureOut">
              <a:rPr lang="en-IN" smtClean="0"/>
              <a:t>02-06-2015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27BB3-0CD0-45AB-99E3-54A0C1B778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64249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7E578-7928-4025-926D-B38F3E1921A5}" type="datetimeFigureOut">
              <a:rPr lang="en-IN" smtClean="0"/>
              <a:t>02-06-2015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27BB3-0CD0-45AB-99E3-54A0C1B778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0677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7E578-7928-4025-926D-B38F3E1921A5}" type="datetimeFigureOut">
              <a:rPr lang="en-IN" smtClean="0"/>
              <a:t>02-06-2015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27BB3-0CD0-45AB-99E3-54A0C1B778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6438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7E578-7928-4025-926D-B38F3E1921A5}" type="datetimeFigureOut">
              <a:rPr lang="en-IN" smtClean="0"/>
              <a:t>02-06-2015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27BB3-0CD0-45AB-99E3-54A0C1B778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1143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../Downloads/Questionnaire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-1"/>
            <a:ext cx="9448800" cy="5458265"/>
          </a:xfrm>
        </p:spPr>
        <p:txBody>
          <a:bodyPr>
            <a:normAutofit/>
          </a:bodyPr>
          <a:lstStyle/>
          <a:p>
            <a: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STUDY ON</a:t>
            </a:r>
            <a:b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 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CRM SYSTEM IN COLLABRATION WITH </a:t>
            </a:r>
            <a: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b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I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82794" y="4881489"/>
            <a:ext cx="9144000" cy="1976511"/>
          </a:xfrm>
        </p:spPr>
        <p:txBody>
          <a:bodyPr/>
          <a:lstStyle/>
          <a:p>
            <a:r>
              <a:rPr lang="en-IN" dirty="0" smtClean="0"/>
              <a:t>Presented by:</a:t>
            </a:r>
          </a:p>
          <a:p>
            <a:r>
              <a:rPr lang="en-IN" dirty="0" err="1" smtClean="0"/>
              <a:t>Dr.</a:t>
            </a:r>
            <a:r>
              <a:rPr lang="en-IN" dirty="0" smtClean="0"/>
              <a:t> Arpita Srivastava</a:t>
            </a:r>
          </a:p>
          <a:p>
            <a:r>
              <a:rPr lang="en-IN" dirty="0" smtClean="0"/>
              <a:t>PG/13/007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399" y="2881239"/>
            <a:ext cx="3233225" cy="20002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465" y="2881239"/>
            <a:ext cx="2839329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3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en-US" sz="2200" u="sng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Research </a:t>
            </a:r>
            <a:r>
              <a:rPr lang="en-US" sz="2200" u="sng" cap="all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2200" u="sng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esign </a:t>
            </a:r>
            <a:r>
              <a:rPr lang="en-US" sz="2200" u="sng" cap="all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sz="2200" u="sng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ormulation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Descriptive research design was followed, in which the employees of the organization (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Jaypee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hospital) were surveyed.</a:t>
            </a:r>
            <a:endParaRPr lang="en-IN" sz="19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en-US" sz="2200" u="sng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Sampling Plan</a:t>
            </a:r>
            <a:r>
              <a:rPr lang="en-US" sz="22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IN" sz="19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Sampling Units: Employees of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Jaypee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hospital (department of marketing and sales) </a:t>
            </a:r>
            <a:endParaRPr lang="en-IN" sz="1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Sample Technique: Convenient Sampling.</a:t>
            </a:r>
            <a:endParaRPr lang="en-IN" sz="1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spcAft>
                <a:spcPts val="0"/>
              </a:spcAft>
              <a:buNone/>
            </a:pPr>
            <a:r>
              <a:rPr lang="en-US" sz="2400" u="sng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Research Instrument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Structured Questionnaire (set of 09 close ended questions)</a:t>
            </a:r>
            <a:endParaRPr lang="en-IN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u="sng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Data analysis plan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data collected through questionnaires has been analyzed and interpreted with the help of Microsoft Excel in order to obtain the desired information</a:t>
            </a:r>
            <a:endParaRPr lang="en-IN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179774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Limitations 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Time </a:t>
            </a:r>
            <a:r>
              <a:rPr lang="en-US" dirty="0"/>
              <a:t>constraint due to which detail study of the topic was not feasible.</a:t>
            </a:r>
            <a:endParaRPr lang="en-IN" dirty="0"/>
          </a:p>
          <a:p>
            <a:pPr lvl="0"/>
            <a:r>
              <a:rPr lang="en-US" dirty="0"/>
              <a:t>Busy schedule of employees and outstation activities in the department, delayed the survey and decreased the sample size.</a:t>
            </a:r>
            <a:endParaRPr lang="en-IN" dirty="0"/>
          </a:p>
          <a:p>
            <a:pPr lvl="0"/>
            <a:r>
              <a:rPr lang="en-US" dirty="0"/>
              <a:t>As a trainee, and not having enough knowledge related to IT, it was difficult to understand about </a:t>
            </a:r>
            <a:r>
              <a:rPr lang="en-US" dirty="0" smtClean="0"/>
              <a:t>MIS. The study is basically on requirements and implementation not entering in to technical issues.</a:t>
            </a:r>
            <a:endParaRPr lang="en-IN" dirty="0"/>
          </a:p>
          <a:p>
            <a:pPr lvl="0"/>
            <a:r>
              <a:rPr lang="en-US" dirty="0"/>
              <a:t>Being a part of Department of Operations, it was difficult to understand sales activities and IT implementations both being major part of the study.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5490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/>
              <a:t>DATA ANALYSIS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en-IN" dirty="0" smtClean="0"/>
              <a:t>89% of the members prefer technology oriented system for campaign management.</a:t>
            </a:r>
          </a:p>
          <a:p>
            <a:pPr marL="514350" indent="-514350">
              <a:buAutoNum type="arabicParenR"/>
            </a:pPr>
            <a:r>
              <a:rPr lang="en-IN" dirty="0"/>
              <a:t> </a:t>
            </a:r>
            <a:endParaRPr lang="en-IN" dirty="0" smtClean="0"/>
          </a:p>
          <a:p>
            <a:pPr marL="0" indent="0">
              <a:buNone/>
            </a:pPr>
            <a:endParaRPr lang="en-IN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8696" y="2912012"/>
            <a:ext cx="8314305" cy="3615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28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1080" y="379194"/>
            <a:ext cx="10275277" cy="1140118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3) </a:t>
            </a:r>
            <a:r>
              <a:rPr lang="en-IN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Rating of </a:t>
            </a:r>
            <a: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tracking different sales activities like calls, emails, no. of visits to </a:t>
            </a:r>
            <a: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doctors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through MIS</a:t>
            </a:r>
            <a:r>
              <a:rPr lang="en-IN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sz="3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1834620"/>
              </p:ext>
            </p:extLst>
          </p:nvPr>
        </p:nvGraphicFramePr>
        <p:xfrm>
          <a:off x="1308295" y="2321804"/>
          <a:ext cx="8961118" cy="3023919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826554"/>
                <a:gridCol w="582424"/>
                <a:gridCol w="582424"/>
                <a:gridCol w="644920"/>
                <a:gridCol w="644920"/>
                <a:gridCol w="644920"/>
                <a:gridCol w="644920"/>
                <a:gridCol w="644920"/>
                <a:gridCol w="743322"/>
                <a:gridCol w="1031497"/>
                <a:gridCol w="970297"/>
              </a:tblGrid>
              <a:tr h="15359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 smtClean="0">
                          <a:effectLst/>
                        </a:rPr>
                        <a:t>RATING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6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7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</a:t>
                      </a:r>
                      <a:endParaRPr lang="en-I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4879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FREQUENCY</a:t>
                      </a:r>
                      <a:endParaRPr lang="en-IN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7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14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39000">
                          <a:schemeClr val="accent2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18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39000">
                          <a:schemeClr val="accent2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2" name="Oval 11"/>
          <p:cNvSpPr/>
          <p:nvPr/>
        </p:nvSpPr>
        <p:spPr>
          <a:xfrm>
            <a:off x="8707903" y="1181686"/>
            <a:ext cx="745586" cy="2377440"/>
          </a:xfrm>
          <a:prstGeom prst="ellipse">
            <a:avLst/>
          </a:prstGeom>
          <a:noFill/>
          <a:ln>
            <a:gradFill>
              <a:gsLst>
                <a:gs pos="19000">
                  <a:schemeClr val="accent2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Oval 12"/>
          <p:cNvSpPr/>
          <p:nvPr/>
        </p:nvSpPr>
        <p:spPr>
          <a:xfrm>
            <a:off x="7821637" y="1181686"/>
            <a:ext cx="757311" cy="2546253"/>
          </a:xfrm>
          <a:prstGeom prst="ellipse">
            <a:avLst/>
          </a:prstGeom>
          <a:noFill/>
          <a:ln>
            <a:gradFill>
              <a:gsLst>
                <a:gs pos="19000">
                  <a:schemeClr val="accent2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21600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4153044054"/>
              </p:ext>
            </p:extLst>
          </p:nvPr>
        </p:nvGraphicFramePr>
        <p:xfrm>
          <a:off x="0" y="1690688"/>
          <a:ext cx="5252720" cy="4047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1489" y="-1189528"/>
            <a:ext cx="7310511" cy="7154230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5487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80562" y="57293"/>
            <a:ext cx="8341111" cy="501354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161092">
            <a:off x="10232781" y="4036841"/>
            <a:ext cx="1714500" cy="2667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40410">
            <a:off x="-44005" y="4484610"/>
            <a:ext cx="2262520" cy="2407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43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8789229"/>
              </p:ext>
            </p:extLst>
          </p:nvPr>
        </p:nvGraphicFramePr>
        <p:xfrm>
          <a:off x="270804" y="4079630"/>
          <a:ext cx="4793565" cy="2947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3010" y="3922648"/>
            <a:ext cx="2119137" cy="2935352"/>
          </a:xfrm>
          <a:prstGeom prst="rect">
            <a:avLst/>
          </a:prstGeom>
        </p:spPr>
      </p:pic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24655689"/>
              </p:ext>
            </p:extLst>
          </p:nvPr>
        </p:nvGraphicFramePr>
        <p:xfrm>
          <a:off x="0" y="0"/>
          <a:ext cx="5866228" cy="392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2574516014"/>
              </p:ext>
            </p:extLst>
          </p:nvPr>
        </p:nvGraphicFramePr>
        <p:xfrm>
          <a:off x="6623538" y="1434905"/>
          <a:ext cx="4730262" cy="36892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53961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2</a:t>
            </a:r>
            <a:endParaRPr lang="en-IN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135" y="-18626"/>
            <a:ext cx="7321471" cy="5900109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8257090" y="2569443"/>
            <a:ext cx="1941986" cy="100966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CONTACT MANAGEMENT</a:t>
            </a:r>
            <a:endParaRPr lang="en-IN" dirty="0"/>
          </a:p>
        </p:txBody>
      </p:sp>
      <p:sp>
        <p:nvSpPr>
          <p:cNvPr id="8" name="Rounded Rectangle 7"/>
          <p:cNvSpPr/>
          <p:nvPr/>
        </p:nvSpPr>
        <p:spPr>
          <a:xfrm>
            <a:off x="7654917" y="4436008"/>
            <a:ext cx="3311436" cy="100966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SALES CALENDAR SCHEDULING</a:t>
            </a:r>
            <a:endParaRPr lang="en-IN" dirty="0"/>
          </a:p>
        </p:txBody>
      </p:sp>
      <p:sp>
        <p:nvSpPr>
          <p:cNvPr id="9" name="Rounded Rectangle 8"/>
          <p:cNvSpPr/>
          <p:nvPr/>
        </p:nvSpPr>
        <p:spPr>
          <a:xfrm>
            <a:off x="7399606" y="5415110"/>
            <a:ext cx="3854548" cy="1084164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PACKAGE MANAGEMENT</a:t>
            </a:r>
            <a:endParaRPr lang="en-IN" dirty="0"/>
          </a:p>
        </p:txBody>
      </p:sp>
      <p:sp>
        <p:nvSpPr>
          <p:cNvPr id="10" name="Rounded Rectangle 9"/>
          <p:cNvSpPr/>
          <p:nvPr/>
        </p:nvSpPr>
        <p:spPr>
          <a:xfrm>
            <a:off x="7941006" y="3514689"/>
            <a:ext cx="2547631" cy="940078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REFERRAL TRACKING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22567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1045553"/>
              </p:ext>
            </p:extLst>
          </p:nvPr>
        </p:nvGraphicFramePr>
        <p:xfrm>
          <a:off x="1280160" y="101600"/>
          <a:ext cx="10635175" cy="6756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1801"/>
                <a:gridCol w="8393374"/>
              </a:tblGrid>
              <a:tr h="911044">
                <a:tc>
                  <a:txBody>
                    <a:bodyPr/>
                    <a:lstStyle/>
                    <a:p>
                      <a:pPr algn="just" fontAlgn="base">
                        <a:lnSpc>
                          <a:spcPts val="1920"/>
                        </a:lnSpc>
                      </a:pPr>
                      <a:endParaRPr lang="en-US" sz="2000" dirty="0" smtClean="0">
                        <a:effectLst/>
                      </a:endParaRPr>
                    </a:p>
                    <a:p>
                      <a:pPr algn="ctr" fontAlgn="base">
                        <a:lnSpc>
                          <a:spcPts val="1920"/>
                        </a:lnSpc>
                      </a:pPr>
                      <a:r>
                        <a:rPr lang="en-US" sz="2000" dirty="0" smtClean="0">
                          <a:effectLst/>
                        </a:rPr>
                        <a:t>     Module</a:t>
                      </a:r>
                      <a:r>
                        <a:rPr lang="en-US" sz="2000" dirty="0">
                          <a:effectLst/>
                        </a:rPr>
                        <a:t>/</a:t>
                      </a:r>
                      <a:endParaRPr lang="en-IN" sz="2000" dirty="0">
                        <a:effectLst/>
                      </a:endParaRPr>
                    </a:p>
                    <a:p>
                      <a:pPr algn="ctr" fontAlgn="base">
                        <a:lnSpc>
                          <a:spcPts val="1920"/>
                        </a:lnSpc>
                      </a:pPr>
                      <a:r>
                        <a:rPr lang="en-US" sz="2000" dirty="0">
                          <a:effectLst/>
                        </a:rPr>
                        <a:t>Functional</a:t>
                      </a:r>
                      <a:endParaRPr lang="en-IN" sz="2000" dirty="0">
                        <a:effectLst/>
                      </a:endParaRPr>
                    </a:p>
                    <a:p>
                      <a:pPr algn="ctr" fontAlgn="base">
                        <a:lnSpc>
                          <a:spcPts val="1920"/>
                        </a:lnSpc>
                      </a:pPr>
                      <a:r>
                        <a:rPr lang="en-US" sz="2000" dirty="0">
                          <a:effectLst/>
                        </a:rPr>
                        <a:t>Area</a:t>
                      </a:r>
                      <a:endParaRPr lang="en-IN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2729" marR="22729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920"/>
                        </a:lnSpc>
                      </a:pPr>
                      <a:endParaRPr lang="en-US" sz="2000" dirty="0" smtClean="0">
                        <a:effectLst/>
                      </a:endParaRPr>
                    </a:p>
                    <a:p>
                      <a:pPr algn="ctr" fontAlgn="base">
                        <a:lnSpc>
                          <a:spcPts val="1920"/>
                        </a:lnSpc>
                      </a:pPr>
                      <a:r>
                        <a:rPr lang="en-US" sz="2000" dirty="0" smtClean="0">
                          <a:effectLst/>
                        </a:rPr>
                        <a:t>Functional </a:t>
                      </a:r>
                      <a:r>
                        <a:rPr lang="en-US" sz="2000" dirty="0">
                          <a:effectLst/>
                        </a:rPr>
                        <a:t>Requirement</a:t>
                      </a:r>
                      <a:endParaRPr lang="en-IN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2729" marR="22729" marT="0" marB="0"/>
                </a:tc>
              </a:tr>
              <a:tr h="1150792"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2000">
                          <a:effectLst/>
                        </a:rPr>
                        <a:t>Campaign</a:t>
                      </a:r>
                      <a:endParaRPr lang="en-IN" sz="2000">
                        <a:effectLst/>
                      </a:endParaRPr>
                    </a:p>
                    <a:p>
                      <a:pPr algn="just" fontAlgn="base"/>
                      <a:r>
                        <a:rPr lang="en-US" sz="2000">
                          <a:effectLst/>
                        </a:rPr>
                        <a:t>Management</a:t>
                      </a:r>
                      <a:endParaRPr lang="en-IN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2729" marR="22729" marT="0" marB="0"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2000" dirty="0">
                          <a:effectLst/>
                        </a:rPr>
                        <a:t>Management of Marketing Campaigns like</a:t>
                      </a:r>
                      <a:endParaRPr lang="en-IN" sz="2000" dirty="0">
                        <a:effectLst/>
                      </a:endParaRPr>
                    </a:p>
                    <a:p>
                      <a:pPr algn="just" fontAlgn="base"/>
                      <a:r>
                        <a:rPr lang="en-US" sz="2000" dirty="0">
                          <a:effectLst/>
                        </a:rPr>
                        <a:t>CME Meet, Health Check-up campaigns,</a:t>
                      </a:r>
                      <a:endParaRPr lang="en-IN" sz="2000" dirty="0">
                        <a:effectLst/>
                      </a:endParaRPr>
                    </a:p>
                    <a:p>
                      <a:pPr algn="just" fontAlgn="base"/>
                      <a:r>
                        <a:rPr lang="en-US" sz="2000" dirty="0">
                          <a:effectLst/>
                        </a:rPr>
                        <a:t>Conferences etc. targeted towards</a:t>
                      </a:r>
                      <a:endParaRPr lang="en-IN" sz="2000" dirty="0">
                        <a:effectLst/>
                      </a:endParaRPr>
                    </a:p>
                    <a:p>
                      <a:pPr algn="just" fontAlgn="base"/>
                      <a:r>
                        <a:rPr lang="en-US" sz="2000" dirty="0">
                          <a:effectLst/>
                        </a:rPr>
                        <a:t>Doctors, Suspected patients, Corporates</a:t>
                      </a:r>
                      <a:endParaRPr lang="en-IN" sz="2000" dirty="0">
                        <a:effectLst/>
                      </a:endParaRPr>
                    </a:p>
                    <a:p>
                      <a:pPr algn="just" fontAlgn="base"/>
                      <a:r>
                        <a:rPr lang="en-US" sz="2000" dirty="0">
                          <a:effectLst/>
                        </a:rPr>
                        <a:t>etc.</a:t>
                      </a:r>
                      <a:endParaRPr lang="en-IN" sz="2000" dirty="0">
                        <a:effectLst/>
                      </a:endParaRPr>
                    </a:p>
                    <a:p>
                      <a:pPr algn="just" fontAlgn="base"/>
                      <a:r>
                        <a:rPr lang="en-US" sz="2000" dirty="0" smtClean="0">
                          <a:effectLst/>
                        </a:rPr>
                        <a:t>Automation </a:t>
                      </a:r>
                      <a:r>
                        <a:rPr lang="en-US" sz="2000" dirty="0">
                          <a:effectLst/>
                        </a:rPr>
                        <a:t>such as tasks </a:t>
                      </a:r>
                      <a:r>
                        <a:rPr lang="en-US" sz="2000" dirty="0" smtClean="0">
                          <a:effectLst/>
                        </a:rPr>
                        <a:t>creations</a:t>
                      </a:r>
                      <a:r>
                        <a:rPr lang="en-US" sz="2000" baseline="0" dirty="0" smtClean="0">
                          <a:effectLst/>
                        </a:rPr>
                        <a:t> and </a:t>
                      </a:r>
                      <a:r>
                        <a:rPr lang="en-US" sz="2000" dirty="0" smtClean="0">
                          <a:effectLst/>
                        </a:rPr>
                        <a:t>notifications</a:t>
                      </a:r>
                      <a:endParaRPr lang="en-IN" sz="2000" dirty="0" smtClean="0">
                        <a:effectLst/>
                      </a:endParaRPr>
                    </a:p>
                    <a:p>
                      <a:pPr algn="just" fontAlgn="base"/>
                      <a:r>
                        <a:rPr lang="en-US" sz="2000" dirty="0" smtClean="0">
                          <a:effectLst/>
                        </a:rPr>
                        <a:t>Actual</a:t>
                      </a:r>
                      <a:r>
                        <a:rPr lang="en-US" sz="2000" baseline="0" dirty="0" smtClean="0">
                          <a:effectLst/>
                        </a:rPr>
                        <a:t> </a:t>
                      </a:r>
                      <a:r>
                        <a:rPr lang="en-US" sz="2000" dirty="0" smtClean="0">
                          <a:effectLst/>
                        </a:rPr>
                        <a:t>Cost</a:t>
                      </a:r>
                      <a:r>
                        <a:rPr lang="en-US" sz="2000" dirty="0">
                          <a:effectLst/>
                        </a:rPr>
                        <a:t>, budgeted cost </a:t>
                      </a:r>
                      <a:r>
                        <a:rPr lang="en-US" sz="2000" dirty="0" smtClean="0">
                          <a:effectLst/>
                        </a:rPr>
                        <a:t>could</a:t>
                      </a:r>
                      <a:r>
                        <a:rPr lang="en-US" sz="2000" baseline="0" dirty="0" smtClean="0">
                          <a:effectLst/>
                        </a:rPr>
                        <a:t> </a:t>
                      </a:r>
                      <a:r>
                        <a:rPr lang="en-US" sz="2000" dirty="0" smtClean="0">
                          <a:effectLst/>
                        </a:rPr>
                        <a:t> </a:t>
                      </a:r>
                      <a:r>
                        <a:rPr lang="en-US" sz="2000" dirty="0">
                          <a:effectLst/>
                        </a:rPr>
                        <a:t>be captured for a campaign. </a:t>
                      </a:r>
                      <a:endParaRPr lang="en-US" sz="2000" dirty="0" smtClean="0">
                        <a:effectLst/>
                      </a:endParaRPr>
                    </a:p>
                    <a:p>
                      <a:pPr algn="just" fontAlgn="base"/>
                      <a:r>
                        <a:rPr lang="en-US" sz="2000" dirty="0" smtClean="0">
                          <a:effectLst/>
                        </a:rPr>
                        <a:t>Number </a:t>
                      </a:r>
                      <a:r>
                        <a:rPr lang="en-US" sz="2000" dirty="0">
                          <a:effectLst/>
                        </a:rPr>
                        <a:t>of</a:t>
                      </a:r>
                      <a:endParaRPr lang="en-IN" sz="2000" dirty="0">
                        <a:effectLst/>
                      </a:endParaRPr>
                    </a:p>
                    <a:p>
                      <a:pPr algn="just" fontAlgn="base"/>
                      <a:r>
                        <a:rPr lang="en-US" sz="2000" dirty="0">
                          <a:effectLst/>
                        </a:rPr>
                        <a:t>targeted Doctors, Corporates, and Individual patients can be easily</a:t>
                      </a:r>
                      <a:endParaRPr lang="en-IN" sz="2000" dirty="0">
                        <a:effectLst/>
                      </a:endParaRPr>
                    </a:p>
                    <a:p>
                      <a:pPr algn="just" fontAlgn="base"/>
                      <a:r>
                        <a:rPr lang="en-US" sz="2000" dirty="0">
                          <a:effectLst/>
                        </a:rPr>
                        <a:t>Tracked through campaigns.</a:t>
                      </a:r>
                      <a:endParaRPr lang="en-IN" sz="2000" dirty="0">
                        <a:effectLst/>
                      </a:endParaRPr>
                    </a:p>
                    <a:p>
                      <a:pPr algn="just" fontAlgn="base"/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IN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2729" marR="22729" marT="0" marB="0"/>
                </a:tc>
              </a:tr>
              <a:tr h="230158"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2000" dirty="0" smtClean="0">
                          <a:effectLst/>
                        </a:rPr>
                        <a:t>Enquiry</a:t>
                      </a:r>
                      <a:endParaRPr lang="en-IN" sz="2000" dirty="0">
                        <a:effectLst/>
                      </a:endParaRPr>
                    </a:p>
                    <a:p>
                      <a:pPr algn="just" fontAlgn="base"/>
                      <a:r>
                        <a:rPr lang="en-US" sz="2000" dirty="0">
                          <a:effectLst/>
                        </a:rPr>
                        <a:t>Management</a:t>
                      </a:r>
                      <a:endParaRPr lang="en-IN" sz="2000" dirty="0">
                        <a:effectLst/>
                      </a:endParaRPr>
                    </a:p>
                    <a:p>
                      <a:pPr algn="just" fontAlgn="base"/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IN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2729" marR="22729" marT="0" marB="0"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2000" dirty="0">
                          <a:effectLst/>
                        </a:rPr>
                        <a:t>Management of </a:t>
                      </a:r>
                      <a:r>
                        <a:rPr lang="en-US" sz="2000" dirty="0" smtClean="0">
                          <a:effectLst/>
                        </a:rPr>
                        <a:t>enquiries </a:t>
                      </a:r>
                      <a:r>
                        <a:rPr lang="en-US" sz="2000" dirty="0">
                          <a:effectLst/>
                        </a:rPr>
                        <a:t>received from</a:t>
                      </a:r>
                      <a:endParaRPr lang="en-IN" sz="2000" dirty="0">
                        <a:effectLst/>
                      </a:endParaRPr>
                    </a:p>
                    <a:p>
                      <a:pPr algn="just" fontAlgn="base"/>
                      <a:r>
                        <a:rPr lang="en-US" sz="2000" dirty="0">
                          <a:effectLst/>
                        </a:rPr>
                        <a:t>different sources</a:t>
                      </a:r>
                      <a:endParaRPr lang="en-IN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2729" marR="22729" marT="0" marB="0"/>
                </a:tc>
              </a:tr>
              <a:tr h="1227511"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2000">
                          <a:effectLst/>
                        </a:rPr>
                        <a:t>Account &amp;</a:t>
                      </a:r>
                      <a:endParaRPr lang="en-IN" sz="2000">
                        <a:effectLst/>
                      </a:endParaRPr>
                    </a:p>
                    <a:p>
                      <a:pPr algn="just" fontAlgn="base"/>
                      <a:r>
                        <a:rPr lang="en-US" sz="2000">
                          <a:effectLst/>
                        </a:rPr>
                        <a:t>Contact</a:t>
                      </a:r>
                      <a:endParaRPr lang="en-IN" sz="2000">
                        <a:effectLst/>
                      </a:endParaRPr>
                    </a:p>
                    <a:p>
                      <a:pPr algn="just" fontAlgn="base"/>
                      <a:r>
                        <a:rPr lang="en-US" sz="2000">
                          <a:effectLst/>
                        </a:rPr>
                        <a:t>Management</a:t>
                      </a:r>
                      <a:endParaRPr lang="en-IN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2729" marR="22729" marT="0" marB="0"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2000" dirty="0">
                          <a:effectLst/>
                        </a:rPr>
                        <a:t>Managing details of various accounts and</a:t>
                      </a:r>
                      <a:endParaRPr lang="en-IN" sz="2000" dirty="0">
                        <a:effectLst/>
                      </a:endParaRPr>
                    </a:p>
                    <a:p>
                      <a:pPr algn="just" fontAlgn="base"/>
                      <a:r>
                        <a:rPr lang="en-US" sz="2000" dirty="0">
                          <a:effectLst/>
                        </a:rPr>
                        <a:t>contacts in these accounts </a:t>
                      </a:r>
                      <a:r>
                        <a:rPr lang="en-US" sz="2000" dirty="0" smtClean="0">
                          <a:effectLst/>
                        </a:rPr>
                        <a:t> </a:t>
                      </a:r>
                      <a:r>
                        <a:rPr lang="en-US" sz="2000" dirty="0">
                          <a:effectLst/>
                        </a:rPr>
                        <a:t>Tracking of activities done by Sales team</a:t>
                      </a:r>
                      <a:endParaRPr lang="en-IN" sz="2000" dirty="0">
                        <a:effectLst/>
                      </a:endParaRPr>
                    </a:p>
                    <a:p>
                      <a:pPr algn="just" fontAlgn="base"/>
                      <a:r>
                        <a:rPr lang="en-US" sz="2000" dirty="0" smtClean="0">
                          <a:effectLst/>
                        </a:rPr>
                        <a:t>Categorization </a:t>
                      </a:r>
                      <a:r>
                        <a:rPr lang="en-US" sz="2000" dirty="0">
                          <a:effectLst/>
                        </a:rPr>
                        <a:t>of accounts based on type</a:t>
                      </a:r>
                      <a:endParaRPr lang="en-IN" sz="2000" dirty="0">
                        <a:effectLst/>
                      </a:endParaRPr>
                    </a:p>
                    <a:p>
                      <a:pPr algn="just" fontAlgn="base"/>
                      <a:r>
                        <a:rPr lang="en-US" sz="2000" dirty="0">
                          <a:effectLst/>
                        </a:rPr>
                        <a:t>of institution like Hospitals, Schools,</a:t>
                      </a:r>
                      <a:endParaRPr lang="en-IN" sz="2000" dirty="0">
                        <a:effectLst/>
                      </a:endParaRPr>
                    </a:p>
                    <a:p>
                      <a:pPr algn="just" fontAlgn="base"/>
                      <a:r>
                        <a:rPr lang="en-US" sz="2000" dirty="0">
                          <a:effectLst/>
                        </a:rPr>
                        <a:t>Corporate companies, NGO's, NRI's </a:t>
                      </a:r>
                      <a:r>
                        <a:rPr lang="en-US" sz="2000" dirty="0" smtClean="0">
                          <a:effectLst/>
                        </a:rPr>
                        <a:t>etc.</a:t>
                      </a:r>
                      <a:endParaRPr lang="en-IN" sz="2000" dirty="0" smtClean="0">
                        <a:effectLst/>
                      </a:endParaRPr>
                    </a:p>
                  </a:txBody>
                  <a:tcPr marL="22729" marR="2272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196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7114710"/>
              </p:ext>
            </p:extLst>
          </p:nvPr>
        </p:nvGraphicFramePr>
        <p:xfrm>
          <a:off x="1195755" y="365124"/>
          <a:ext cx="10452294" cy="61482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05574"/>
                <a:gridCol w="8046720"/>
              </a:tblGrid>
              <a:tr h="4508693">
                <a:tc>
                  <a:txBody>
                    <a:bodyPr/>
                    <a:lstStyle/>
                    <a:p>
                      <a:pPr algn="just" fontAlgn="base"/>
                      <a:endParaRPr lang="en-US" sz="2000" dirty="0" smtClean="0">
                        <a:effectLst/>
                      </a:endParaRPr>
                    </a:p>
                    <a:p>
                      <a:pPr algn="just" fontAlgn="base"/>
                      <a:r>
                        <a:rPr lang="en-US" sz="2000" dirty="0" smtClean="0">
                          <a:effectLst/>
                        </a:rPr>
                        <a:t>             </a:t>
                      </a:r>
                    </a:p>
                    <a:p>
                      <a:pPr algn="just" fontAlgn="base"/>
                      <a:endParaRPr lang="en-US" sz="2000" dirty="0" smtClean="0">
                        <a:effectLst/>
                      </a:endParaRPr>
                    </a:p>
                    <a:p>
                      <a:pPr algn="just" fontAlgn="base"/>
                      <a:endParaRPr lang="en-US" sz="2000" dirty="0" smtClean="0">
                        <a:effectLst/>
                      </a:endParaRPr>
                    </a:p>
                    <a:p>
                      <a:pPr algn="just" fontAlgn="base"/>
                      <a:r>
                        <a:rPr lang="en-US" sz="2000" dirty="0" smtClean="0">
                          <a:effectLst/>
                        </a:rPr>
                        <a:t>Sales </a:t>
                      </a:r>
                      <a:r>
                        <a:rPr lang="en-US" sz="2000" dirty="0">
                          <a:effectLst/>
                        </a:rPr>
                        <a:t>- Activity</a:t>
                      </a:r>
                      <a:endParaRPr lang="en-IN" sz="2000" dirty="0">
                        <a:effectLst/>
                      </a:endParaRPr>
                    </a:p>
                    <a:p>
                      <a:pPr algn="just" fontAlgn="base"/>
                      <a:r>
                        <a:rPr lang="en-US" sz="2000" dirty="0">
                          <a:effectLst/>
                        </a:rPr>
                        <a:t>Management,</a:t>
                      </a:r>
                      <a:endParaRPr lang="en-IN" sz="2000" dirty="0">
                        <a:effectLst/>
                      </a:endParaRPr>
                    </a:p>
                    <a:p>
                      <a:pPr algn="just" fontAlgn="base"/>
                      <a:r>
                        <a:rPr lang="en-US" sz="2000" dirty="0">
                          <a:effectLst/>
                        </a:rPr>
                        <a:t>Calendar</a:t>
                      </a:r>
                      <a:endParaRPr lang="en-IN" sz="2000" dirty="0">
                        <a:effectLst/>
                      </a:endParaRPr>
                    </a:p>
                    <a:p>
                      <a:pPr algn="just" fontAlgn="base"/>
                      <a:r>
                        <a:rPr lang="en-US" sz="2000" dirty="0" smtClean="0">
                          <a:effectLst/>
                        </a:rPr>
                        <a:t>Scheduling</a:t>
                      </a:r>
                      <a:endParaRPr lang="en-IN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/>
                      <a:endParaRPr lang="en-US" sz="2000" dirty="0" smtClean="0">
                        <a:effectLst/>
                      </a:endParaRPr>
                    </a:p>
                    <a:p>
                      <a:pPr algn="just" fontAlgn="base"/>
                      <a:r>
                        <a:rPr lang="en-US" sz="2000" dirty="0" smtClean="0">
                          <a:effectLst/>
                        </a:rPr>
                        <a:t>Capture/record </a:t>
                      </a:r>
                      <a:r>
                        <a:rPr lang="en-US" sz="2000" dirty="0">
                          <a:effectLst/>
                        </a:rPr>
                        <a:t>all customer touch points</a:t>
                      </a:r>
                      <a:endParaRPr lang="en-IN" sz="2000" dirty="0">
                        <a:effectLst/>
                      </a:endParaRPr>
                    </a:p>
                    <a:p>
                      <a:pPr algn="just" fontAlgn="base"/>
                      <a:r>
                        <a:rPr lang="en-US" sz="2000" dirty="0">
                          <a:effectLst/>
                        </a:rPr>
                        <a:t>- Meeting set, Demo, Calls, Email,</a:t>
                      </a:r>
                      <a:endParaRPr lang="en-IN" sz="2000" dirty="0">
                        <a:effectLst/>
                      </a:endParaRPr>
                    </a:p>
                    <a:p>
                      <a:pPr algn="just" fontAlgn="base"/>
                      <a:r>
                        <a:rPr lang="en-US" sz="2000" dirty="0">
                          <a:effectLst/>
                        </a:rPr>
                        <a:t>Customer Not Available, Asked to come</a:t>
                      </a:r>
                      <a:endParaRPr lang="en-IN" sz="2000" dirty="0">
                        <a:effectLst/>
                      </a:endParaRPr>
                    </a:p>
                    <a:p>
                      <a:pPr algn="just" fontAlgn="base"/>
                      <a:r>
                        <a:rPr lang="en-US" sz="2000" dirty="0">
                          <a:effectLst/>
                        </a:rPr>
                        <a:t>Another Day</a:t>
                      </a:r>
                      <a:endParaRPr lang="en-IN" sz="2000" dirty="0">
                        <a:effectLst/>
                      </a:endParaRPr>
                    </a:p>
                    <a:p>
                      <a:pPr algn="just" fontAlgn="base"/>
                      <a:r>
                        <a:rPr lang="en-US" sz="2000" dirty="0">
                          <a:effectLst/>
                        </a:rPr>
                        <a:t> View open and closed</a:t>
                      </a:r>
                      <a:endParaRPr lang="en-IN" sz="2000" dirty="0">
                        <a:effectLst/>
                      </a:endParaRPr>
                    </a:p>
                    <a:p>
                      <a:pPr algn="just" fontAlgn="base"/>
                      <a:r>
                        <a:rPr lang="en-US" sz="2000" dirty="0">
                          <a:effectLst/>
                        </a:rPr>
                        <a:t>Activities/Meetings,</a:t>
                      </a:r>
                      <a:endParaRPr lang="en-IN" sz="2000" dirty="0">
                        <a:effectLst/>
                      </a:endParaRPr>
                    </a:p>
                    <a:p>
                      <a:pPr algn="just" fontAlgn="base"/>
                      <a:r>
                        <a:rPr lang="en-US" sz="2000" dirty="0">
                          <a:effectLst/>
                        </a:rPr>
                        <a:t>Design page layouts for easy Mobile</a:t>
                      </a:r>
                      <a:endParaRPr lang="en-IN" sz="2000" dirty="0">
                        <a:effectLst/>
                      </a:endParaRPr>
                    </a:p>
                    <a:p>
                      <a:pPr algn="just" fontAlgn="base"/>
                      <a:r>
                        <a:rPr lang="en-US" sz="2000" dirty="0">
                          <a:effectLst/>
                        </a:rPr>
                        <a:t>interface</a:t>
                      </a:r>
                      <a:endParaRPr lang="en-IN" sz="2000" dirty="0">
                        <a:effectLst/>
                      </a:endParaRPr>
                    </a:p>
                    <a:p>
                      <a:pPr algn="just" fontAlgn="base"/>
                      <a:r>
                        <a:rPr lang="en-US" sz="2000" dirty="0">
                          <a:effectLst/>
                        </a:rPr>
                        <a:t> Create meeting schedules via calendar</a:t>
                      </a:r>
                      <a:endParaRPr lang="en-IN" sz="2000" dirty="0">
                        <a:effectLst/>
                      </a:endParaRPr>
                    </a:p>
                    <a:p>
                      <a:pPr algn="just" fontAlgn="base"/>
                      <a:r>
                        <a:rPr lang="en-US" sz="2000" dirty="0">
                          <a:effectLst/>
                        </a:rPr>
                        <a:t> Tracking of visits made to hospital by</a:t>
                      </a:r>
                      <a:endParaRPr lang="en-IN" sz="2000" dirty="0">
                        <a:effectLst/>
                      </a:endParaRPr>
                    </a:p>
                    <a:p>
                      <a:pPr algn="just" fontAlgn="base"/>
                      <a:r>
                        <a:rPr lang="en-US" sz="2000" dirty="0" smtClean="0">
                          <a:effectLst/>
                        </a:rPr>
                        <a:t>Patients</a:t>
                      </a:r>
                      <a:endParaRPr lang="en-IN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639525">
                <a:tc>
                  <a:txBody>
                    <a:bodyPr/>
                    <a:lstStyle/>
                    <a:p>
                      <a:pPr algn="just" fontAlgn="base"/>
                      <a:endParaRPr lang="en-US" sz="2000" dirty="0" smtClean="0">
                        <a:effectLst/>
                      </a:endParaRPr>
                    </a:p>
                    <a:p>
                      <a:pPr algn="just" fontAlgn="base"/>
                      <a:r>
                        <a:rPr lang="en-US" sz="2000" dirty="0" smtClean="0">
                          <a:effectLst/>
                        </a:rPr>
                        <a:t>   Procedure</a:t>
                      </a:r>
                      <a:endParaRPr lang="en-IN" sz="2000" dirty="0">
                        <a:effectLst/>
                      </a:endParaRPr>
                    </a:p>
                    <a:p>
                      <a:pPr algn="just" fontAlgn="base"/>
                      <a:r>
                        <a:rPr lang="en-US" sz="2000" dirty="0">
                          <a:effectLst/>
                        </a:rPr>
                        <a:t>Information</a:t>
                      </a:r>
                      <a:endParaRPr lang="en-IN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/>
                      <a:endParaRPr lang="en-US" sz="2000" dirty="0" smtClean="0">
                        <a:effectLst/>
                      </a:endParaRPr>
                    </a:p>
                    <a:p>
                      <a:pPr algn="just" fontAlgn="base"/>
                      <a:r>
                        <a:rPr lang="en-US" sz="2000" dirty="0" smtClean="0">
                          <a:effectLst/>
                        </a:rPr>
                        <a:t>Any </a:t>
                      </a:r>
                      <a:r>
                        <a:rPr lang="en-US" sz="2000" dirty="0">
                          <a:effectLst/>
                        </a:rPr>
                        <a:t>kind of procedure performed on patient</a:t>
                      </a:r>
                      <a:endParaRPr lang="en-IN" sz="2000" dirty="0">
                        <a:effectLst/>
                      </a:endParaRPr>
                    </a:p>
                    <a:p>
                      <a:pPr algn="just" fontAlgn="base"/>
                      <a:r>
                        <a:rPr lang="en-US" sz="2000" dirty="0">
                          <a:effectLst/>
                        </a:rPr>
                        <a:t>need to be tracked with the cost of </a:t>
                      </a:r>
                      <a:r>
                        <a:rPr lang="en-US" sz="2000" dirty="0" smtClean="0">
                          <a:effectLst/>
                        </a:rPr>
                        <a:t>procedure</a:t>
                      </a:r>
                      <a:endParaRPr lang="en-IN" sz="2000" dirty="0" smtClean="0">
                        <a:effectLst/>
                      </a:endParaRPr>
                    </a:p>
                    <a:p>
                      <a:pPr algn="just" fontAlgn="base"/>
                      <a:r>
                        <a:rPr lang="en-US" sz="2000" dirty="0" smtClean="0">
                          <a:effectLst/>
                        </a:rPr>
                        <a:t>and </a:t>
                      </a:r>
                      <a:r>
                        <a:rPr lang="en-US" sz="2000" dirty="0">
                          <a:effectLst/>
                        </a:rPr>
                        <a:t>components involved</a:t>
                      </a:r>
                      <a:endParaRPr lang="en-IN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968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760590" cy="3986517"/>
          </a:xfrm>
        </p:spPr>
      </p:pic>
      <p:sp>
        <p:nvSpPr>
          <p:cNvPr id="5" name="Rectangle 4"/>
          <p:cNvSpPr/>
          <p:nvPr/>
        </p:nvSpPr>
        <p:spPr>
          <a:xfrm>
            <a:off x="998806" y="4351642"/>
            <a:ext cx="106351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Jaypee</a:t>
            </a:r>
            <a:r>
              <a:rPr lang="en-US" dirty="0"/>
              <a:t> Hospital at Noida is the flagship hospital of the </a:t>
            </a:r>
            <a:r>
              <a:rPr lang="en-US" dirty="0" err="1"/>
              <a:t>Jaypee</a:t>
            </a:r>
            <a:r>
              <a:rPr lang="en-US" dirty="0"/>
              <a:t> Group, which heralds the group’s noble intention to enter the healthcare space.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</a:t>
            </a:r>
            <a:r>
              <a:rPr lang="en-US" dirty="0" smtClean="0"/>
              <a:t>esigned </a:t>
            </a:r>
            <a:r>
              <a:rPr lang="en-US" dirty="0"/>
              <a:t>as a 1200 bedded tertiary care multi-specialty </a:t>
            </a:r>
            <a:r>
              <a:rPr lang="en-US" dirty="0" smtClean="0"/>
              <a:t>facility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Commissioned </a:t>
            </a:r>
            <a:r>
              <a:rPr lang="en-US" dirty="0"/>
              <a:t>525 beds in the first phase</a:t>
            </a:r>
            <a:r>
              <a:rPr lang="en-US" dirty="0" smtClean="0"/>
              <a:t>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7431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1983229"/>
              </p:ext>
            </p:extLst>
          </p:nvPr>
        </p:nvGraphicFramePr>
        <p:xfrm>
          <a:off x="838200" y="365124"/>
          <a:ext cx="9585960" cy="64928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07804"/>
                <a:gridCol w="6578156"/>
              </a:tblGrid>
              <a:tr h="1935195">
                <a:tc>
                  <a:txBody>
                    <a:bodyPr/>
                    <a:lstStyle/>
                    <a:p>
                      <a:pPr algn="ctr" fontAlgn="base"/>
                      <a:endParaRPr lang="en-US" sz="1800" dirty="0" smtClean="0">
                        <a:effectLst/>
                      </a:endParaRPr>
                    </a:p>
                    <a:p>
                      <a:pPr algn="ctr" fontAlgn="base"/>
                      <a:r>
                        <a:rPr lang="en-US" sz="1800" dirty="0" smtClean="0">
                          <a:effectLst/>
                        </a:rPr>
                        <a:t>Package</a:t>
                      </a:r>
                      <a:endParaRPr lang="en-IN" sz="1800" dirty="0">
                        <a:effectLst/>
                      </a:endParaRPr>
                    </a:p>
                    <a:p>
                      <a:pPr algn="ctr" fontAlgn="base"/>
                      <a:r>
                        <a:rPr lang="en-US" sz="1800" dirty="0">
                          <a:effectLst/>
                        </a:rPr>
                        <a:t>Management</a:t>
                      </a:r>
                      <a:endParaRPr lang="en-IN" sz="1800" dirty="0">
                        <a:effectLst/>
                      </a:endParaRPr>
                    </a:p>
                    <a:p>
                      <a:pPr algn="ctr" fontAlgn="base"/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/>
                      <a:endParaRPr lang="en-US" sz="1800" dirty="0" smtClean="0">
                        <a:effectLst/>
                      </a:endParaRPr>
                    </a:p>
                    <a:p>
                      <a:pPr algn="ctr" fontAlgn="base"/>
                      <a:r>
                        <a:rPr lang="en-US" sz="1800" dirty="0" smtClean="0">
                          <a:effectLst/>
                        </a:rPr>
                        <a:t>Managing </a:t>
                      </a:r>
                      <a:r>
                        <a:rPr lang="en-US" sz="1800" dirty="0">
                          <a:effectLst/>
                        </a:rPr>
                        <a:t>of packages Like Health insurance</a:t>
                      </a:r>
                      <a:endParaRPr lang="en-IN" sz="1800" dirty="0">
                        <a:effectLst/>
                      </a:endParaRPr>
                    </a:p>
                    <a:p>
                      <a:pPr algn="ctr" fontAlgn="base"/>
                      <a:r>
                        <a:rPr lang="en-US" sz="1800" dirty="0">
                          <a:effectLst/>
                        </a:rPr>
                        <a:t>plans etc. which are offered to customers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80260">
                <a:tc>
                  <a:txBody>
                    <a:bodyPr/>
                    <a:lstStyle/>
                    <a:p>
                      <a:pPr algn="ctr" fontAlgn="base"/>
                      <a:endParaRPr lang="en-US" sz="1800" dirty="0" smtClean="0">
                        <a:effectLst/>
                      </a:endParaRPr>
                    </a:p>
                    <a:p>
                      <a:pPr algn="ctr" fontAlgn="base"/>
                      <a:r>
                        <a:rPr lang="en-US" sz="1800" dirty="0" smtClean="0">
                          <a:effectLst/>
                        </a:rPr>
                        <a:t>Travel</a:t>
                      </a:r>
                      <a:endParaRPr lang="en-IN" sz="1800" dirty="0">
                        <a:effectLst/>
                      </a:endParaRPr>
                    </a:p>
                    <a:p>
                      <a:pPr algn="ctr" fontAlgn="base"/>
                      <a:r>
                        <a:rPr lang="en-US" sz="1800" dirty="0">
                          <a:effectLst/>
                        </a:rPr>
                        <a:t>Management</a:t>
                      </a:r>
                      <a:endParaRPr lang="en-IN" sz="1800" dirty="0">
                        <a:effectLst/>
                      </a:endParaRPr>
                    </a:p>
                    <a:p>
                      <a:pPr algn="ctr" fontAlgn="base"/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/>
                      <a:endParaRPr lang="en-US" sz="1800" dirty="0" smtClean="0">
                        <a:effectLst/>
                      </a:endParaRPr>
                    </a:p>
                    <a:p>
                      <a:pPr algn="ctr" fontAlgn="base"/>
                      <a:r>
                        <a:rPr lang="en-US" sz="1800" dirty="0" smtClean="0">
                          <a:effectLst/>
                        </a:rPr>
                        <a:t>Capturing </a:t>
                      </a:r>
                      <a:r>
                        <a:rPr lang="en-US" sz="1800" dirty="0">
                          <a:effectLst/>
                        </a:rPr>
                        <a:t>Travel related details for all the</a:t>
                      </a:r>
                      <a:endParaRPr lang="en-IN" sz="1800" dirty="0">
                        <a:effectLst/>
                      </a:endParaRPr>
                    </a:p>
                    <a:p>
                      <a:pPr algn="ctr" fontAlgn="base"/>
                      <a:r>
                        <a:rPr lang="en-US" sz="1800" dirty="0">
                          <a:effectLst/>
                        </a:rPr>
                        <a:t>Users.</a:t>
                      </a:r>
                      <a:endParaRPr lang="en-IN" sz="1800" dirty="0">
                        <a:effectLst/>
                      </a:endParaRPr>
                    </a:p>
                    <a:p>
                      <a:pPr algn="ctr" fontAlgn="base"/>
                      <a:r>
                        <a:rPr lang="en-US" sz="1800" dirty="0" smtClean="0">
                          <a:effectLst/>
                        </a:rPr>
                        <a:t>Having </a:t>
                      </a:r>
                      <a:r>
                        <a:rPr lang="en-US" sz="1800" dirty="0">
                          <a:effectLst/>
                        </a:rPr>
                        <a:t>approval mechanism for Travel</a:t>
                      </a:r>
                      <a:endParaRPr lang="en-IN" sz="1800" dirty="0">
                        <a:effectLst/>
                      </a:endParaRPr>
                    </a:p>
                    <a:p>
                      <a:pPr algn="ctr" fontAlgn="base"/>
                      <a:r>
                        <a:rPr lang="en-US" sz="1800" dirty="0">
                          <a:effectLst/>
                        </a:rPr>
                        <a:t>cost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977421">
                <a:tc>
                  <a:txBody>
                    <a:bodyPr/>
                    <a:lstStyle/>
                    <a:p>
                      <a:pPr algn="ctr" fontAlgn="base"/>
                      <a:endParaRPr lang="en-US" sz="1800" dirty="0" smtClean="0">
                        <a:effectLst/>
                      </a:endParaRPr>
                    </a:p>
                    <a:p>
                      <a:pPr algn="ctr" fontAlgn="base"/>
                      <a:r>
                        <a:rPr lang="en-US" sz="1800" dirty="0" smtClean="0">
                          <a:effectLst/>
                        </a:rPr>
                        <a:t>Mobile </a:t>
                      </a:r>
                      <a:r>
                        <a:rPr lang="en-US" sz="1800" dirty="0">
                          <a:effectLst/>
                        </a:rPr>
                        <a:t>Version</a:t>
                      </a:r>
                      <a:endParaRPr lang="en-IN" sz="1800" dirty="0">
                        <a:effectLst/>
                      </a:endParaRPr>
                    </a:p>
                    <a:p>
                      <a:pPr algn="ctr" fontAlgn="base"/>
                      <a:r>
                        <a:rPr lang="en-US" sz="1800" dirty="0" smtClean="0">
                          <a:effectLst/>
                        </a:rPr>
                        <a:t>Enabling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dirty="0">
                          <a:effectLst/>
                        </a:rPr>
                        <a:t>User can view tasks, Created tasks, Complete tasks, View and create</a:t>
                      </a:r>
                      <a:endParaRPr lang="en-IN" sz="1800" dirty="0">
                        <a:effectLst/>
                      </a:endParaRPr>
                    </a:p>
                    <a:p>
                      <a:pPr algn="ctr" fontAlgn="base"/>
                      <a:r>
                        <a:rPr lang="en-US" sz="1800" dirty="0">
                          <a:effectLst/>
                        </a:rPr>
                        <a:t>Orders, Add products to orders, change status of order and update</a:t>
                      </a:r>
                      <a:endParaRPr lang="en-IN" sz="1800" dirty="0">
                        <a:effectLst/>
                      </a:endParaRPr>
                    </a:p>
                    <a:p>
                      <a:pPr algn="ctr" fontAlgn="base"/>
                      <a:r>
                        <a:rPr lang="en-US" sz="1800" dirty="0">
                          <a:effectLst/>
                        </a:rPr>
                        <a:t>payment &amp; delivery status on mobile app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589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Business strategy for Effective CRM model includes</a:t>
            </a:r>
            <a:endParaRPr lang="en-IN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5275" y="1800665"/>
            <a:ext cx="5608368" cy="4515728"/>
          </a:xfrm>
        </p:spPr>
      </p:pic>
    </p:spTree>
    <p:extLst>
      <p:ext uri="{BB962C8B-B14F-4D97-AF65-F5344CB8AC3E}">
        <p14:creationId xmlns:p14="http://schemas.microsoft.com/office/powerpoint/2010/main" val="127582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base"/>
            <a:r>
              <a:rPr lang="en-US" b="1" dirty="0"/>
              <a:t>RECOMMENDATIONS AND SOLUTIONS:</a:t>
            </a:r>
            <a:r>
              <a:rPr lang="en-IN" dirty="0"/>
              <a:t/>
            </a:r>
            <a:br>
              <a:rPr lang="en-IN" dirty="0"/>
            </a:br>
            <a:r>
              <a:rPr lang="en-US" dirty="0"/>
              <a:t> 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sz="2000" dirty="0" smtClean="0"/>
              <a:t>1</a:t>
            </a:r>
            <a:r>
              <a:rPr lang="en-US" sz="2000" dirty="0"/>
              <a:t>.  Management should slowly change its services from </a:t>
            </a:r>
            <a:r>
              <a:rPr lang="en-US" sz="2000" dirty="0">
                <a:solidFill>
                  <a:srgbClr val="FF0000"/>
                </a:solidFill>
              </a:rPr>
              <a:t>traditional to technology </a:t>
            </a:r>
            <a:r>
              <a:rPr lang="en-US" sz="2000" dirty="0"/>
              <a:t>based services by acquiring new technology i.e. implementing effective CRM system</a:t>
            </a:r>
            <a:r>
              <a:rPr lang="en-US" sz="2000" dirty="0" smtClean="0"/>
              <a:t>.</a:t>
            </a:r>
          </a:p>
          <a:p>
            <a:pPr fontAlgn="base"/>
            <a:endParaRPr lang="en-IN" sz="2000" dirty="0"/>
          </a:p>
          <a:p>
            <a:pPr fontAlgn="base"/>
            <a:r>
              <a:rPr lang="en-US" sz="2000" dirty="0"/>
              <a:t>2.  MIS should be implemented to </a:t>
            </a:r>
            <a:r>
              <a:rPr lang="en-US" sz="2000" dirty="0">
                <a:solidFill>
                  <a:srgbClr val="FF0000"/>
                </a:solidFill>
              </a:rPr>
              <a:t>build relationship </a:t>
            </a:r>
            <a:r>
              <a:rPr lang="en-US" sz="2000" dirty="0"/>
              <a:t>with patients, referrals and other stakeholders and means to </a:t>
            </a:r>
            <a:r>
              <a:rPr lang="en-US" sz="2000" dirty="0">
                <a:solidFill>
                  <a:srgbClr val="FF0000"/>
                </a:solidFill>
              </a:rPr>
              <a:t>retain them</a:t>
            </a:r>
            <a:r>
              <a:rPr lang="en-US" sz="2000" dirty="0"/>
              <a:t>. Recruitment and training of staff should be done for the same.</a:t>
            </a:r>
            <a:endParaRPr lang="en-IN" sz="2000" dirty="0"/>
          </a:p>
          <a:p>
            <a:pPr fontAlgn="base"/>
            <a:r>
              <a:rPr lang="en-US" sz="2000" dirty="0"/>
              <a:t>3.  An effective CRM system can be used to transform a patient’s medical record into an analytical tool for </a:t>
            </a:r>
            <a:r>
              <a:rPr lang="en-US" sz="2000" dirty="0">
                <a:solidFill>
                  <a:srgbClr val="FF0000"/>
                </a:solidFill>
              </a:rPr>
              <a:t>optimizing the care of each patient individually</a:t>
            </a:r>
            <a:endParaRPr lang="en-IN" sz="2000" dirty="0">
              <a:solidFill>
                <a:srgbClr val="FF0000"/>
              </a:solidFill>
            </a:endParaRPr>
          </a:p>
          <a:p>
            <a:pPr fontAlgn="base"/>
            <a:r>
              <a:rPr lang="en-US" sz="2000" dirty="0"/>
              <a:t>4. A hospital customer relationship management (CRM) solution can help revitalize </a:t>
            </a:r>
            <a:r>
              <a:rPr lang="en-US" sz="2000" dirty="0" smtClean="0"/>
              <a:t>the broken </a:t>
            </a:r>
            <a:r>
              <a:rPr lang="en-US" sz="2000" dirty="0"/>
              <a:t>processes and drive efficiency while boosting the </a:t>
            </a:r>
            <a:r>
              <a:rPr lang="en-US" sz="2000" dirty="0">
                <a:solidFill>
                  <a:srgbClr val="FF0000"/>
                </a:solidFill>
              </a:rPr>
              <a:t>loyalty of </a:t>
            </a:r>
            <a:r>
              <a:rPr lang="en-US" sz="2000" dirty="0" smtClean="0">
                <a:solidFill>
                  <a:srgbClr val="FF0000"/>
                </a:solidFill>
              </a:rPr>
              <a:t>the patients </a:t>
            </a:r>
            <a:r>
              <a:rPr lang="en-US" sz="2000" dirty="0">
                <a:solidFill>
                  <a:srgbClr val="FF0000"/>
                </a:solidFill>
              </a:rPr>
              <a:t>and the physicians </a:t>
            </a:r>
            <a:r>
              <a:rPr lang="en-US" sz="2000" dirty="0"/>
              <a:t>who refer </a:t>
            </a:r>
            <a:r>
              <a:rPr lang="en-US" sz="2000" dirty="0" smtClean="0"/>
              <a:t>the </a:t>
            </a:r>
            <a:r>
              <a:rPr lang="en-US" sz="2000" dirty="0"/>
              <a:t>patients </a:t>
            </a:r>
            <a:r>
              <a:rPr lang="en-US" sz="2000" dirty="0" smtClean="0"/>
              <a:t>to the facility</a:t>
            </a:r>
            <a:r>
              <a:rPr lang="en-US" sz="2000" dirty="0"/>
              <a:t>.</a:t>
            </a:r>
            <a:endParaRPr lang="en-IN" sz="2000" dirty="0"/>
          </a:p>
          <a:p>
            <a:pPr marL="0" indent="0" fontAlgn="base">
              <a:buNone/>
            </a:pP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79832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sz="2000" dirty="0" smtClean="0"/>
              <a:t>5.</a:t>
            </a:r>
            <a:r>
              <a:rPr lang="en-US" sz="2400" dirty="0" smtClean="0"/>
              <a:t> </a:t>
            </a:r>
            <a:r>
              <a:rPr lang="en-US" sz="2000" dirty="0"/>
              <a:t>Hospital CRM systems </a:t>
            </a:r>
            <a:r>
              <a:rPr lang="en-US" sz="2000" dirty="0" smtClean="0"/>
              <a:t>will ensure </a:t>
            </a:r>
            <a:r>
              <a:rPr lang="en-US" sz="2000" dirty="0" smtClean="0">
                <a:solidFill>
                  <a:srgbClr val="FF0000"/>
                </a:solidFill>
              </a:rPr>
              <a:t>viability </a:t>
            </a:r>
            <a:r>
              <a:rPr lang="en-US" sz="2000" dirty="0">
                <a:solidFill>
                  <a:srgbClr val="FF0000"/>
                </a:solidFill>
              </a:rPr>
              <a:t>of the vital data needed to track </a:t>
            </a:r>
            <a:r>
              <a:rPr lang="en-US" sz="2000" dirty="0" smtClean="0">
                <a:solidFill>
                  <a:srgbClr val="FF0000"/>
                </a:solidFill>
              </a:rPr>
              <a:t>referrals </a:t>
            </a:r>
            <a:r>
              <a:rPr lang="en-US" sz="2000" dirty="0"/>
              <a:t>and manage patient care. Easily </a:t>
            </a:r>
            <a:r>
              <a:rPr lang="en-US" sz="2000" dirty="0">
                <a:solidFill>
                  <a:srgbClr val="FF0000"/>
                </a:solidFill>
              </a:rPr>
              <a:t>access information in real-time </a:t>
            </a:r>
            <a:r>
              <a:rPr lang="en-US" sz="2000" dirty="0"/>
              <a:t>with confidence that it is complete and accurate</a:t>
            </a:r>
            <a:r>
              <a:rPr lang="en-US" sz="2000" dirty="0" smtClean="0"/>
              <a:t>.</a:t>
            </a:r>
          </a:p>
          <a:p>
            <a:pPr marL="0" indent="0" fontAlgn="base">
              <a:buNone/>
            </a:pPr>
            <a:endParaRPr lang="en-IN" sz="2000" dirty="0"/>
          </a:p>
          <a:p>
            <a:pPr fontAlgn="base"/>
            <a:r>
              <a:rPr lang="en-US" sz="2000" dirty="0"/>
              <a:t>6. </a:t>
            </a:r>
            <a:r>
              <a:rPr lang="en-US" sz="2000" dirty="0">
                <a:solidFill>
                  <a:srgbClr val="FF0000"/>
                </a:solidFill>
              </a:rPr>
              <a:t>Automated Processes</a:t>
            </a:r>
            <a:r>
              <a:rPr lang="en-US" sz="2000" dirty="0"/>
              <a:t>: Minimize time wasted on manual processes and the opportunity for delays in care caused by gaps in communication with automated appointment reminders</a:t>
            </a:r>
            <a:r>
              <a:rPr lang="en-US" sz="2000" dirty="0" smtClean="0"/>
              <a:t>.</a:t>
            </a:r>
          </a:p>
          <a:p>
            <a:pPr marL="0" indent="0" fontAlgn="base">
              <a:buNone/>
            </a:pPr>
            <a:endParaRPr lang="en-IN" sz="2000" dirty="0"/>
          </a:p>
          <a:p>
            <a:pPr fontAlgn="base"/>
            <a:r>
              <a:rPr lang="en-US" sz="2000" dirty="0" smtClean="0"/>
              <a:t>7. </a:t>
            </a:r>
            <a:r>
              <a:rPr lang="en-US" sz="2000" dirty="0">
                <a:solidFill>
                  <a:srgbClr val="FF0000"/>
                </a:solidFill>
              </a:rPr>
              <a:t>Consistent Communications</a:t>
            </a:r>
            <a:r>
              <a:rPr lang="en-US" sz="2000" dirty="0"/>
              <a:t>: Ensure consistent, quality care to patients by easily sharing patient information with practitioners and referring offices in a secure system.</a:t>
            </a:r>
            <a:endParaRPr lang="en-IN" sz="2000" dirty="0"/>
          </a:p>
          <a:p>
            <a:endParaRPr lang="en-IN" sz="2000" dirty="0"/>
          </a:p>
          <a:p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376259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30003">
            <a:off x="1417369" y="1241170"/>
            <a:ext cx="9326879" cy="4271686"/>
          </a:xfrm>
        </p:spPr>
      </p:pic>
    </p:spTree>
    <p:extLst>
      <p:ext uri="{BB962C8B-B14F-4D97-AF65-F5344CB8AC3E}">
        <p14:creationId xmlns:p14="http://schemas.microsoft.com/office/powerpoint/2010/main" val="185454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320" y="0"/>
            <a:ext cx="10515600" cy="1325563"/>
          </a:xfrm>
        </p:spPr>
        <p:txBody>
          <a:bodyPr/>
          <a:lstStyle/>
          <a:p>
            <a:pPr algn="ctr"/>
            <a:r>
              <a:rPr lang="en-IN" dirty="0" smtClean="0"/>
              <a:t>JAYPEE HOSPITAL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Vision</a:t>
            </a:r>
            <a:endParaRPr lang="en-IN" dirty="0"/>
          </a:p>
          <a:p>
            <a:r>
              <a:rPr lang="en-US" dirty="0" smtClean="0"/>
              <a:t>Promoting </a:t>
            </a:r>
            <a:r>
              <a:rPr lang="en-US" dirty="0"/>
              <a:t>healthcare to the common masses with the growing needs of society by providing quality and affordable healthcare with commitment.</a:t>
            </a:r>
            <a:endParaRPr lang="en-IN" dirty="0"/>
          </a:p>
          <a:p>
            <a:pPr marL="0" indent="0">
              <a:buNone/>
            </a:pPr>
            <a:r>
              <a:rPr lang="en-US" b="1" dirty="0"/>
              <a:t>Mission</a:t>
            </a:r>
            <a:endParaRPr lang="en-IN" dirty="0"/>
          </a:p>
          <a:p>
            <a:r>
              <a:rPr lang="en-US" dirty="0"/>
              <a:t>The </a:t>
            </a:r>
            <a:r>
              <a:rPr lang="en-US" dirty="0" err="1"/>
              <a:t>Jaypee</a:t>
            </a:r>
            <a:r>
              <a:rPr lang="en-US" dirty="0"/>
              <a:t> Group is committed to building </a:t>
            </a:r>
            <a:r>
              <a:rPr lang="en-US" dirty="0" err="1"/>
              <a:t>Jaypee</a:t>
            </a:r>
            <a:r>
              <a:rPr lang="en-US" dirty="0"/>
              <a:t> Hospital as a super-specialty hospital with advanced healthcare facilities, the latest diagnostic services and state-of-the-art technology focused on medical specialties that meet the healthcare needs of the population. The </a:t>
            </a:r>
            <a:r>
              <a:rPr lang="en-US" dirty="0" err="1"/>
              <a:t>Jaypee</a:t>
            </a:r>
            <a:r>
              <a:rPr lang="en-US" dirty="0"/>
              <a:t> Hospital will be the ultimate choice for medical care.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4731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/>
              <a:t>Infrastructure Highlights</a:t>
            </a:r>
            <a:endParaRPr lang="en-IN" dirty="0"/>
          </a:p>
          <a:p>
            <a:pPr lvl="0"/>
            <a:r>
              <a:rPr lang="en-US" dirty="0"/>
              <a:t>525 beds in first phase</a:t>
            </a:r>
            <a:endParaRPr lang="en-IN" dirty="0"/>
          </a:p>
          <a:p>
            <a:pPr lvl="0"/>
            <a:r>
              <a:rPr lang="en-US" dirty="0"/>
              <a:t>150 Critical Care beds</a:t>
            </a:r>
            <a:endParaRPr lang="en-IN" dirty="0"/>
          </a:p>
          <a:p>
            <a:pPr lvl="0"/>
            <a:r>
              <a:rPr lang="en-US" dirty="0"/>
              <a:t>24 bedded Advanced Neonatal ICU</a:t>
            </a:r>
            <a:endParaRPr lang="en-IN" dirty="0"/>
          </a:p>
          <a:p>
            <a:pPr lvl="0"/>
            <a:r>
              <a:rPr lang="en-US" dirty="0"/>
              <a:t>20 bedded Dialysis Unit</a:t>
            </a:r>
            <a:endParaRPr lang="en-IN" dirty="0"/>
          </a:p>
          <a:p>
            <a:pPr lvl="0"/>
            <a:r>
              <a:rPr lang="en-US" dirty="0"/>
              <a:t>325 ward beds with Suite, Deluxe, Twin Sharing and Economy options</a:t>
            </a:r>
            <a:endParaRPr lang="en-IN" dirty="0"/>
          </a:p>
          <a:p>
            <a:pPr lvl="0"/>
            <a:r>
              <a:rPr lang="en-US" dirty="0"/>
              <a:t>18 Modular OTs</a:t>
            </a:r>
            <a:endParaRPr lang="en-IN" dirty="0"/>
          </a:p>
          <a:p>
            <a:pPr lvl="0"/>
            <a:r>
              <a:rPr lang="en-US" dirty="0"/>
              <a:t>4 Cardiac Catheterization Lab with Hybrid Operating Room</a:t>
            </a:r>
            <a:endParaRPr lang="en-IN" dirty="0"/>
          </a:p>
          <a:p>
            <a:pPr lvl="0"/>
            <a:r>
              <a:rPr lang="en-US" dirty="0"/>
              <a:t>2 Linear Accelerator (IMRT, IGRT and VMAT), 1 Brachytherapy Suite, Wide Bore CT Simulator</a:t>
            </a:r>
            <a:endParaRPr lang="en-IN" dirty="0"/>
          </a:p>
          <a:p>
            <a:pPr lvl="0"/>
            <a:r>
              <a:rPr lang="en-US" dirty="0"/>
              <a:t>2 MRI (3.0 Tesla) with High Intensity Focused Ultrasound</a:t>
            </a:r>
            <a:endParaRPr lang="en-IN" dirty="0"/>
          </a:p>
          <a:p>
            <a:pPr lvl="0"/>
            <a:r>
              <a:rPr lang="en-US" dirty="0"/>
              <a:t>256 Slice CT Scan, CT Simulation</a:t>
            </a:r>
            <a:endParaRPr lang="en-IN" dirty="0"/>
          </a:p>
          <a:p>
            <a:pPr lvl="0"/>
            <a:r>
              <a:rPr lang="en-US" dirty="0"/>
              <a:t>64 Slice PET CT, Dual Head 6 Slice SPECT CT, Gamma Camera</a:t>
            </a:r>
            <a:endParaRPr lang="en-IN" dirty="0"/>
          </a:p>
          <a:p>
            <a:pPr lvl="0"/>
            <a:r>
              <a:rPr lang="en-US" dirty="0"/>
              <a:t>Da Vinci Robotic Surgery for comprehensive robotic surgical solutions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6639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JOB PROFILE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 smtClean="0"/>
              <a:t>DEPARTMENT : Hospital Operations</a:t>
            </a:r>
          </a:p>
          <a:p>
            <a:pPr marL="0" indent="0">
              <a:buNone/>
            </a:pPr>
            <a:r>
              <a:rPr lang="en-IN" dirty="0" smtClean="0"/>
              <a:t>DESIGNATION: Management Trainee</a:t>
            </a:r>
          </a:p>
          <a:p>
            <a:pPr marL="0" indent="0">
              <a:buNone/>
            </a:pPr>
            <a:r>
              <a:rPr lang="en-IN" dirty="0" smtClean="0"/>
              <a:t>ROLES &amp; RESPONSIBILITIES:</a:t>
            </a:r>
            <a:br>
              <a:rPr lang="en-IN" dirty="0" smtClean="0"/>
            </a:br>
            <a:r>
              <a:rPr lang="en-IN" dirty="0" smtClean="0"/>
              <a:t>As a floor coordinator( international and cardiac ward)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 smtClean="0"/>
              <a:t>Ward management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 smtClean="0"/>
              <a:t>Discharge time tracking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 smtClean="0"/>
              <a:t>Initial Assessment time tracking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 smtClean="0"/>
              <a:t>Open file Audit</a:t>
            </a:r>
          </a:p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3797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Customer relationship management</a:t>
            </a:r>
            <a:r>
              <a:rPr lang="en-US" dirty="0"/>
              <a:t> (</a:t>
            </a:r>
            <a:r>
              <a:rPr lang="en-US" b="1" dirty="0"/>
              <a:t>CRM</a:t>
            </a:r>
            <a:r>
              <a:rPr lang="en-US" dirty="0"/>
              <a:t>) is an approach to managing a company’s interactions with current and future customers. </a:t>
            </a:r>
            <a:endParaRPr lang="en-US" dirty="0" smtClean="0"/>
          </a:p>
          <a:p>
            <a:r>
              <a:rPr lang="en-IN" dirty="0" smtClean="0"/>
              <a:t>Characteristic: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customer-oriented feature.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Sales force automation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Use of technology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Opportunity management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Maintains client relationship.</a:t>
            </a:r>
          </a:p>
          <a:p>
            <a:endParaRPr lang="en-US" dirty="0" smtClean="0"/>
          </a:p>
          <a:p>
            <a:endParaRPr lang="en-IN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8769" y="2799471"/>
            <a:ext cx="5539715" cy="379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26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The </a:t>
            </a:r>
            <a:r>
              <a:rPr lang="en-US" sz="2400" dirty="0"/>
              <a:t>study “Effective CRM System” 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/>
              <a:t>I</a:t>
            </a:r>
            <a:r>
              <a:rPr lang="en-US" sz="2400" dirty="0" smtClean="0"/>
              <a:t>mplementation </a:t>
            </a:r>
            <a:r>
              <a:rPr lang="en-US" sz="2400" dirty="0"/>
              <a:t>and analysis of current requirements for an effective CRM at </a:t>
            </a:r>
            <a:r>
              <a:rPr lang="en-US" sz="2400" dirty="0" err="1"/>
              <a:t>Jaypee</a:t>
            </a:r>
            <a:r>
              <a:rPr lang="en-US" sz="2400" dirty="0"/>
              <a:t> hospital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/>
              <a:t>H</a:t>
            </a:r>
            <a:r>
              <a:rPr lang="en-US" sz="2400" dirty="0" smtClean="0"/>
              <a:t>ow </a:t>
            </a:r>
            <a:r>
              <a:rPr lang="en-US" sz="2400" dirty="0"/>
              <a:t>Management Information System implementation can be helpful in representing the basis for improvement of relationship with customers, better information deployment of employees  and better strategic decision. 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Main </a:t>
            </a:r>
            <a:r>
              <a:rPr lang="en-US" sz="2400" dirty="0"/>
              <a:t>goal of the study </a:t>
            </a:r>
            <a:r>
              <a:rPr lang="en-US" sz="2400" dirty="0" smtClean="0"/>
              <a:t>was to collaborate  Information technology to </a:t>
            </a:r>
            <a:r>
              <a:rPr lang="en-US" sz="2400" dirty="0"/>
              <a:t>CRM which </a:t>
            </a:r>
            <a:r>
              <a:rPr lang="en-US" sz="2400" dirty="0" smtClean="0"/>
              <a:t> will contribute </a:t>
            </a:r>
            <a:r>
              <a:rPr lang="en-US" sz="2400" dirty="0"/>
              <a:t>to the larger </a:t>
            </a:r>
            <a:r>
              <a:rPr lang="en-US" sz="2400" dirty="0" smtClean="0"/>
              <a:t>success of organization.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1945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OBJECTIVES OF THE STUDY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08295"/>
            <a:ext cx="10515600" cy="486866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IN" dirty="0"/>
          </a:p>
          <a:p>
            <a:pPr marL="0" indent="0" fontAlgn="base">
              <a:buNone/>
            </a:pPr>
            <a:r>
              <a:rPr lang="en-US" b="1" i="1" dirty="0"/>
              <a:t>G</a:t>
            </a:r>
            <a:r>
              <a:rPr lang="en-US" b="1" i="1" dirty="0" smtClean="0"/>
              <a:t>eneral </a:t>
            </a:r>
            <a:r>
              <a:rPr lang="en-US" b="1" i="1" dirty="0"/>
              <a:t>objectives</a:t>
            </a:r>
            <a:r>
              <a:rPr lang="en-US" dirty="0"/>
              <a:t> </a:t>
            </a:r>
            <a:endParaRPr lang="en-US" dirty="0" smtClean="0"/>
          </a:p>
          <a:p>
            <a:pPr marL="0" indent="0" fontAlgn="base">
              <a:buNone/>
            </a:pPr>
            <a:r>
              <a:rPr lang="en-US" dirty="0" smtClean="0"/>
              <a:t>1</a:t>
            </a:r>
            <a:r>
              <a:rPr lang="en-US" dirty="0"/>
              <a:t>. To examine the present system of customer relationship management in </a:t>
            </a:r>
            <a:r>
              <a:rPr lang="en-US" dirty="0" err="1"/>
              <a:t>Jaypee</a:t>
            </a:r>
            <a:r>
              <a:rPr lang="en-US" dirty="0"/>
              <a:t> Hospital</a:t>
            </a:r>
            <a:endParaRPr lang="en-IN" dirty="0"/>
          </a:p>
          <a:p>
            <a:pPr marL="0" indent="0" fontAlgn="base">
              <a:buNone/>
            </a:pPr>
            <a:r>
              <a:rPr lang="en-US" dirty="0"/>
              <a:t>2. To study effective implementation of CRM with the collaboration of IT in </a:t>
            </a:r>
            <a:r>
              <a:rPr lang="en-US" dirty="0" err="1"/>
              <a:t>Jaypee</a:t>
            </a:r>
            <a:r>
              <a:rPr lang="en-US" dirty="0"/>
              <a:t> Hospital</a:t>
            </a:r>
            <a:r>
              <a:rPr lang="en-US" dirty="0" smtClean="0"/>
              <a:t>.</a:t>
            </a:r>
          </a:p>
          <a:p>
            <a:pPr marL="0" indent="0" fontAlgn="base">
              <a:buNone/>
            </a:pPr>
            <a:endParaRPr lang="en-IN" dirty="0"/>
          </a:p>
          <a:p>
            <a:pPr marL="0" indent="0" fontAlgn="base">
              <a:buNone/>
            </a:pPr>
            <a:r>
              <a:rPr lang="en-US" b="1" i="1" dirty="0"/>
              <a:t>S</a:t>
            </a:r>
            <a:r>
              <a:rPr lang="en-US" b="1" i="1" dirty="0" smtClean="0"/>
              <a:t>pecific </a:t>
            </a:r>
            <a:r>
              <a:rPr lang="en-US" b="1" i="1" dirty="0"/>
              <a:t>objectives</a:t>
            </a:r>
            <a:r>
              <a:rPr lang="en-US" dirty="0"/>
              <a:t> </a:t>
            </a:r>
            <a:endParaRPr lang="en-US" dirty="0" smtClean="0"/>
          </a:p>
          <a:p>
            <a:pPr marL="0" indent="0" fontAlgn="base">
              <a:buNone/>
            </a:pPr>
            <a:r>
              <a:rPr lang="en-US" dirty="0" smtClean="0"/>
              <a:t>1.To </a:t>
            </a:r>
            <a:r>
              <a:rPr lang="en-US" dirty="0"/>
              <a:t>find out various requirements of </a:t>
            </a:r>
            <a:r>
              <a:rPr lang="en-US" dirty="0" err="1"/>
              <a:t>Jaypee</a:t>
            </a:r>
            <a:r>
              <a:rPr lang="en-US" dirty="0"/>
              <a:t> Hospitals for implementation of effective CRM model through MIS.</a:t>
            </a:r>
            <a:endParaRPr lang="en-IN" dirty="0"/>
          </a:p>
          <a:p>
            <a:pPr marL="0" indent="0" fontAlgn="base">
              <a:buNone/>
            </a:pPr>
            <a:r>
              <a:rPr lang="en-US" dirty="0"/>
              <a:t>2. To define various modules required for MIS for effective CRM and sales activity.</a:t>
            </a:r>
            <a:endParaRPr lang="en-IN" dirty="0"/>
          </a:p>
          <a:p>
            <a:pPr marL="0" indent="0">
              <a:buNone/>
            </a:pPr>
            <a:r>
              <a:rPr lang="en-US" dirty="0"/>
              <a:t>3.  To suggest better way to build relationship with patients and means to retain them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1783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3600" dirty="0" smtClean="0"/>
              <a:t>Research Methodology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sz="2000" dirty="0"/>
          </a:p>
        </p:txBody>
      </p:sp>
      <p:sp>
        <p:nvSpPr>
          <p:cNvPr id="4" name="Rectangle 3"/>
          <p:cNvSpPr/>
          <p:nvPr/>
        </p:nvSpPr>
        <p:spPr>
          <a:xfrm>
            <a:off x="1159099" y="1825625"/>
            <a:ext cx="10194701" cy="37292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n-US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SAMPLE SIZE</a:t>
            </a:r>
            <a:r>
              <a:rPr lang="en-IN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50 (employee of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Jaypee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hospital, sector 128, Noida)</a:t>
            </a:r>
            <a:endParaRPr lang="en-IN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en-US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DATA COLLECTION</a:t>
            </a:r>
            <a:endParaRPr lang="en-IN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en-US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PRIMARY DATA COLLECTION</a:t>
            </a:r>
            <a:endParaRPr lang="en-IN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Questionnaire-employee perspective</a:t>
            </a:r>
            <a:endParaRPr lang="en-IN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Direct observation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IN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Questionnaire : 09 questions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file"/>
              </a:rPr>
              <a:t>..\Downloads\Questionnaire.docx</a:t>
            </a:r>
            <a:endParaRPr lang="en-IN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1000"/>
              </a:spcAft>
              <a:buFont typeface="Symbol" panose="05050102010706020507" pitchFamily="18" charset="2"/>
              <a:buChar char=""/>
            </a:pPr>
            <a:endParaRPr lang="en-IN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SECONDARY DATA COLLECTION</a:t>
            </a:r>
            <a:endParaRPr lang="en-IN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Internal organization records</a:t>
            </a:r>
            <a:endParaRPr lang="en-IN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Study of previous research in this field</a:t>
            </a:r>
            <a:endParaRPr lang="en-IN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71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619</TotalTime>
  <Words>1226</Words>
  <Application>Microsoft Office PowerPoint</Application>
  <PresentationFormat>Custom</PresentationFormat>
  <Paragraphs>213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STUDY ON EFFECTIVE CRM SYSTEM IN COLLABRATION WITH IT         </vt:lpstr>
      <vt:lpstr>PowerPoint Presentation</vt:lpstr>
      <vt:lpstr>JAYPEE HOSPITAL</vt:lpstr>
      <vt:lpstr>PowerPoint Presentation</vt:lpstr>
      <vt:lpstr>JOB PROFILE</vt:lpstr>
      <vt:lpstr>Introduction</vt:lpstr>
      <vt:lpstr>PowerPoint Presentation</vt:lpstr>
      <vt:lpstr>OBJECTIVES OF THE STUDY </vt:lpstr>
      <vt:lpstr>Research Methodology</vt:lpstr>
      <vt:lpstr>PowerPoint Presentation</vt:lpstr>
      <vt:lpstr>Limitations  </vt:lpstr>
      <vt:lpstr>DATA ANALYSIS</vt:lpstr>
      <vt:lpstr>3) Rating of  tracking different sales activities like calls, emails, no. of visits to doctors through MIS  </vt:lpstr>
      <vt:lpstr>PowerPoint Presentation</vt:lpstr>
      <vt:lpstr>PowerPoint Presentation</vt:lpstr>
      <vt:lpstr>PowerPoint Presentation</vt:lpstr>
      <vt:lpstr>2</vt:lpstr>
      <vt:lpstr>PowerPoint Presentation</vt:lpstr>
      <vt:lpstr>PowerPoint Presentation</vt:lpstr>
      <vt:lpstr>PowerPoint Presentation</vt:lpstr>
      <vt:lpstr>Business strategy for Effective CRM model includes</vt:lpstr>
      <vt:lpstr>RECOMMENDATIONS AND SOLUTIONS:  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</dc:title>
  <dc:creator>arpita srivastava</dc:creator>
  <cp:lastModifiedBy>Anuj Kumar</cp:lastModifiedBy>
  <cp:revision>86</cp:revision>
  <dcterms:created xsi:type="dcterms:W3CDTF">2015-05-28T06:53:44Z</dcterms:created>
  <dcterms:modified xsi:type="dcterms:W3CDTF">2015-06-02T09:34:38Z</dcterms:modified>
</cp:coreProperties>
</file>