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6" r:id="rId8"/>
    <p:sldId id="267" r:id="rId9"/>
    <p:sldId id="262" r:id="rId10"/>
    <p:sldId id="263" r:id="rId11"/>
    <p:sldId id="264" r:id="rId12"/>
    <p:sldId id="265" r:id="rId13"/>
    <p:sldId id="269"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3B9FDB3-1842-4FC5-BBFA-91A39666279F}" type="datetimeFigureOut">
              <a:rPr lang="en-US" smtClean="0"/>
              <a:pPr/>
              <a:t>5/16/2015</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2A7405B-4983-4E32-B361-089537864191}"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3B9FDB3-1842-4FC5-BBFA-91A39666279F}" type="datetimeFigureOut">
              <a:rPr lang="en-US" smtClean="0"/>
              <a:pPr/>
              <a:t>5/16/2015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A7405B-4983-4E32-B361-089537864191}"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B2A7405B-4983-4E32-B361-089537864191}" type="slidenum">
              <a:rPr lang="en-US" smtClean="0"/>
              <a:pPr/>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3B9FDB3-1842-4FC5-BBFA-91A39666279F}" type="datetimeFigureOut">
              <a:rPr lang="en-US" smtClean="0"/>
              <a:pPr/>
              <a:t>5/16/2015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3B9FDB3-1842-4FC5-BBFA-91A39666279F}" type="datetimeFigureOut">
              <a:rPr lang="en-US" smtClean="0"/>
              <a:pPr/>
              <a:t>5/16/2015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B2A7405B-4983-4E32-B361-089537864191}" type="slidenum">
              <a:rPr lang="en-US" smtClean="0"/>
              <a:pPr/>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3B9FDB3-1842-4FC5-BBFA-91A39666279F}" type="datetimeFigureOut">
              <a:rPr lang="en-US" smtClean="0"/>
              <a:pPr/>
              <a:t>5/16/2015</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2A7405B-4983-4E32-B361-089537864191}"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33B9FDB3-1842-4FC5-BBFA-91A39666279F}" type="datetimeFigureOut">
              <a:rPr lang="en-US" smtClean="0"/>
              <a:pPr/>
              <a:t>5/16/2015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A7405B-4983-4E32-B361-089537864191}" type="slidenum">
              <a:rPr lang="en-US" smtClean="0"/>
              <a:pPr/>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3B9FDB3-1842-4FC5-BBFA-91A39666279F}" type="datetimeFigureOut">
              <a:rPr lang="en-US" smtClean="0"/>
              <a:pPr/>
              <a:t>5/16/2015</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2A7405B-4983-4E32-B361-089537864191}"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3B9FDB3-1842-4FC5-BBFA-91A39666279F}" type="datetimeFigureOut">
              <a:rPr lang="en-US" smtClean="0"/>
              <a:pPr/>
              <a:t>5/16/2015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B2A7405B-4983-4E32-B361-08953786419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33B9FDB3-1842-4FC5-BBFA-91A39666279F}" type="datetimeFigureOut">
              <a:rPr lang="en-US" smtClean="0"/>
              <a:pPr/>
              <a:t>5/16/2015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2A7405B-4983-4E32-B361-08953786419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2A7405B-4983-4E32-B361-089537864191}" type="slidenum">
              <a:rPr lang="en-US" smtClean="0"/>
              <a:pPr/>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33B9FDB3-1842-4FC5-BBFA-91A39666279F}" type="datetimeFigureOut">
              <a:rPr lang="en-US" smtClean="0"/>
              <a:pPr/>
              <a:t>5/16/2015</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B2A7405B-4983-4E32-B361-089537864191}" type="slidenum">
              <a:rPr lang="en-US" smtClean="0"/>
              <a:pPr/>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33B9FDB3-1842-4FC5-BBFA-91A39666279F}" type="datetimeFigureOut">
              <a:rPr lang="en-US" smtClean="0"/>
              <a:pPr/>
              <a:t>5/16/2015</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33B9FDB3-1842-4FC5-BBFA-91A39666279F}" type="datetimeFigureOut">
              <a:rPr lang="en-US" smtClean="0"/>
              <a:pPr/>
              <a:t>5/16/2015</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2A7405B-4983-4E32-B361-089537864191}" type="slidenum">
              <a:rPr lang="en-US" smtClean="0"/>
              <a:pPr/>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providersedge.com/ehdocs/ehr_articles/analyzing_cprsa_review_of_literature.pdf" TargetMode="External"/><Relationship Id="rId2" Type="http://schemas.openxmlformats.org/officeDocument/2006/relationships/hyperlink" Target="http://attunelive.com/" TargetMode="External"/><Relationship Id="rId1" Type="http://schemas.openxmlformats.org/officeDocument/2006/relationships/slideLayout" Target="../slideLayouts/slideLayout2.xml"/><Relationship Id="rId4" Type="http://schemas.openxmlformats.org/officeDocument/2006/relationships/hyperlink" Target="http://www.ijimt.org/papers/213-M665.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attunelive.com/products/" TargetMode="External"/><Relationship Id="rId2" Type="http://schemas.openxmlformats.org/officeDocument/2006/relationships/hyperlink" Target="http://attunelive.com/products/laboratory-information-management-syste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Presented by:</a:t>
            </a:r>
          </a:p>
          <a:p>
            <a:r>
              <a:rPr lang="en-US" dirty="0" err="1" smtClean="0"/>
              <a:t>Dr.Alisha</a:t>
            </a:r>
            <a:r>
              <a:rPr lang="en-US" dirty="0" smtClean="0"/>
              <a:t> DHANDA</a:t>
            </a:r>
          </a:p>
          <a:p>
            <a:r>
              <a:rPr lang="en-US" dirty="0" smtClean="0"/>
              <a:t>Attune TECHNOLOGY LTD.</a:t>
            </a:r>
            <a:endParaRPr lang="en-US" dirty="0"/>
          </a:p>
        </p:txBody>
      </p:sp>
      <p:sp>
        <p:nvSpPr>
          <p:cNvPr id="2" name="Title 1"/>
          <p:cNvSpPr>
            <a:spLocks noGrp="1"/>
          </p:cNvSpPr>
          <p:nvPr>
            <p:ph type="ctrTitle"/>
          </p:nvPr>
        </p:nvSpPr>
        <p:spPr>
          <a:xfrm>
            <a:off x="685800" y="0"/>
            <a:ext cx="7772400" cy="2209800"/>
          </a:xfrm>
        </p:spPr>
        <p:txBody>
          <a:bodyPr>
            <a:normAutofit/>
          </a:bodyPr>
          <a:lstStyle/>
          <a:p>
            <a:pPr>
              <a:spcAft>
                <a:spcPts val="0"/>
              </a:spcAft>
            </a:pPr>
            <a:r>
              <a:rPr lang="en-US" sz="2800" dirty="0" smtClean="0">
                <a:latin typeface="Times New Roman"/>
                <a:ea typeface="Times New Roman"/>
              </a:rPr>
              <a:t>Anal</a:t>
            </a:r>
            <a:r>
              <a:rPr lang="en-US" sz="3100" dirty="0" smtClean="0">
                <a:latin typeface="Times New Roman"/>
                <a:ea typeface="Times New Roman"/>
              </a:rPr>
              <a:t>ysis of the workflow of TPA department after HIS implementation</a:t>
            </a:r>
            <a:r>
              <a:rPr lang="en-US" sz="4000" dirty="0" smtClean="0">
                <a:latin typeface="Times New Roman"/>
                <a:ea typeface="Times New Roman"/>
              </a:rPr>
              <a:t/>
            </a:r>
            <a:br>
              <a:rPr lang="en-US" sz="4000" dirty="0" smtClean="0">
                <a:latin typeface="Times New Roman"/>
                <a:ea typeface="Times New Roman"/>
              </a:rPr>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a:t>
            </a:r>
            <a:endParaRPr lang="en-US" dirty="0"/>
          </a:p>
        </p:txBody>
      </p:sp>
      <p:sp>
        <p:nvSpPr>
          <p:cNvPr id="3" name="Content Placeholder 2"/>
          <p:cNvSpPr>
            <a:spLocks noGrp="1"/>
          </p:cNvSpPr>
          <p:nvPr>
            <p:ph sz="quarter" idx="1"/>
          </p:nvPr>
        </p:nvSpPr>
        <p:spPr/>
        <p:txBody>
          <a:bodyPr/>
          <a:lstStyle/>
          <a:p>
            <a:pPr>
              <a:lnSpc>
                <a:spcPct val="150000"/>
              </a:lnSpc>
            </a:pPr>
            <a:r>
              <a:rPr lang="en-US" sz="2000" dirty="0" smtClean="0">
                <a:latin typeface="Times New Roman" pitchFamily="18" charset="0"/>
                <a:cs typeface="Times New Roman" pitchFamily="18" charset="0"/>
              </a:rPr>
              <a:t>Based on the methodology and workflow of TPA following gaps were analyzed:</a:t>
            </a:r>
          </a:p>
          <a:p>
            <a:pPr>
              <a:lnSpc>
                <a:spcPct val="150000"/>
              </a:lnSpc>
            </a:pPr>
            <a:r>
              <a:rPr lang="en-US" sz="2000" dirty="0" smtClean="0">
                <a:latin typeface="Times New Roman" pitchFamily="18" charset="0"/>
                <a:cs typeface="Times New Roman" pitchFamily="18" charset="0"/>
              </a:rPr>
              <a:t>Delay in the responses from the insurance company.</a:t>
            </a:r>
          </a:p>
          <a:p>
            <a:pPr>
              <a:lnSpc>
                <a:spcPct val="150000"/>
              </a:lnSpc>
            </a:pPr>
            <a:r>
              <a:rPr lang="en-US" sz="2000" dirty="0" smtClean="0">
                <a:latin typeface="Times New Roman" pitchFamily="18" charset="0"/>
                <a:cs typeface="Times New Roman" pitchFamily="18" charset="0"/>
              </a:rPr>
              <a:t>As the responses get delayed because of which the patient discharge process is delayed.</a:t>
            </a:r>
          </a:p>
          <a:p>
            <a:endParaRPr lang="en-US" dirty="0" smtClean="0"/>
          </a:p>
          <a:p>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Limitations</a:t>
            </a:r>
            <a:endParaRPr lang="en-US" dirty="0"/>
          </a:p>
        </p:txBody>
      </p:sp>
      <p:sp>
        <p:nvSpPr>
          <p:cNvPr id="3" name="Content Placeholder 2"/>
          <p:cNvSpPr>
            <a:spLocks noGrp="1"/>
          </p:cNvSpPr>
          <p:nvPr>
            <p:ph sz="quarter" idx="1"/>
          </p:nvPr>
        </p:nvSpPr>
        <p:spPr/>
        <p:txBody>
          <a:bodyPr/>
          <a:lstStyle/>
          <a:p>
            <a:pPr lvl="0">
              <a:lnSpc>
                <a:spcPct val="150000"/>
              </a:lnSpc>
            </a:pPr>
            <a:r>
              <a:rPr lang="en-US" sz="2000" dirty="0" smtClean="0">
                <a:latin typeface="Times New Roman" pitchFamily="18" charset="0"/>
                <a:cs typeface="Times New Roman" pitchFamily="18" charset="0"/>
              </a:rPr>
              <a:t>Small sample size so it is difficult to get the quantitative data.</a:t>
            </a:r>
          </a:p>
          <a:p>
            <a:pPr lvl="0">
              <a:lnSpc>
                <a:spcPct val="150000"/>
              </a:lnSpc>
            </a:pPr>
            <a:r>
              <a:rPr lang="en-US" sz="2000" dirty="0" smtClean="0">
                <a:latin typeface="Times New Roman" pitchFamily="18" charset="0"/>
                <a:cs typeface="Times New Roman" pitchFamily="18" charset="0"/>
              </a:rPr>
              <a:t>Available data cannot be shared due to clause of confidentiality.</a:t>
            </a:r>
          </a:p>
          <a:p>
            <a:pPr lvl="0">
              <a:lnSpc>
                <a:spcPct val="150000"/>
              </a:lnSpc>
            </a:pPr>
            <a:r>
              <a:rPr lang="en-US" sz="2000" dirty="0" smtClean="0">
                <a:latin typeface="Times New Roman" pitchFamily="18" charset="0"/>
                <a:cs typeface="Times New Roman" pitchFamily="18" charset="0"/>
              </a:rPr>
              <a:t>This study is limited to limited geographic location.</a:t>
            </a:r>
          </a:p>
          <a:p>
            <a:pPr lvl="0">
              <a:lnSpc>
                <a:spcPct val="150000"/>
              </a:lnSpc>
            </a:pPr>
            <a:r>
              <a:rPr lang="en-US" sz="2000" dirty="0" smtClean="0">
                <a:latin typeface="Times New Roman" pitchFamily="18" charset="0"/>
                <a:cs typeface="Times New Roman" pitchFamily="18" charset="0"/>
              </a:rPr>
              <a:t>Time to conduct the study is very less for the analysis of the outcome result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Recommendation</a:t>
            </a:r>
            <a:endParaRPr lang="en-US" dirty="0"/>
          </a:p>
        </p:txBody>
      </p:sp>
      <p:sp>
        <p:nvSpPr>
          <p:cNvPr id="3" name="Content Placeholder 2"/>
          <p:cNvSpPr>
            <a:spLocks noGrp="1"/>
          </p:cNvSpPr>
          <p:nvPr>
            <p:ph sz="quarter" idx="1"/>
          </p:nvPr>
        </p:nvSpPr>
        <p:spPr/>
        <p:txBody>
          <a:bodyPr/>
          <a:lstStyle/>
          <a:p>
            <a:pPr>
              <a:lnSpc>
                <a:spcPct val="150000"/>
              </a:lnSpc>
            </a:pPr>
            <a:r>
              <a:rPr lang="en-US" sz="2000" dirty="0" smtClean="0">
                <a:latin typeface="Times New Roman" pitchFamily="18" charset="0"/>
                <a:cs typeface="Times New Roman" pitchFamily="18" charset="0"/>
              </a:rPr>
              <a:t>The process of TPA should be made online (with online portal)so that timely approval can be received from the insurance this would reduce the time taken to discharge the patient and even the payment can received on time.</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References</a:t>
            </a:r>
            <a:endParaRPr lang="en-US" dirty="0"/>
          </a:p>
        </p:txBody>
      </p:sp>
      <p:sp>
        <p:nvSpPr>
          <p:cNvPr id="3" name="Content Placeholder 2"/>
          <p:cNvSpPr>
            <a:spLocks noGrp="1"/>
          </p:cNvSpPr>
          <p:nvPr>
            <p:ph sz="quarter" idx="1"/>
          </p:nvPr>
        </p:nvSpPr>
        <p:spPr/>
        <p:txBody>
          <a:bodyPr>
            <a:normAutofit/>
          </a:bodyPr>
          <a:lstStyle/>
          <a:p>
            <a:pPr lvl="0"/>
            <a:r>
              <a:rPr lang="en-US" sz="2200" u="sng" dirty="0" smtClean="0">
                <a:latin typeface="Times New Roman" pitchFamily="18" charset="0"/>
                <a:cs typeface="Times New Roman" pitchFamily="18" charset="0"/>
                <a:hlinkClick r:id="rId2"/>
              </a:rPr>
              <a:t>http://attunelive.com/</a:t>
            </a:r>
            <a:endParaRPr lang="en-US" sz="2200" dirty="0" smtClean="0">
              <a:latin typeface="Times New Roman" pitchFamily="18" charset="0"/>
              <a:cs typeface="Times New Roman" pitchFamily="18" charset="0"/>
            </a:endParaRPr>
          </a:p>
          <a:p>
            <a:pPr lvl="0"/>
            <a:r>
              <a:rPr lang="en-US" sz="2200" dirty="0" smtClean="0">
                <a:latin typeface="Times New Roman" pitchFamily="18" charset="0"/>
                <a:cs typeface="Times New Roman" pitchFamily="18" charset="0"/>
              </a:rPr>
              <a:t>Attune HIS software</a:t>
            </a:r>
            <a:r>
              <a:rPr lang="en-US" sz="2200" b="1" dirty="0" smtClean="0">
                <a:latin typeface="Times New Roman" pitchFamily="18" charset="0"/>
                <a:cs typeface="Times New Roman" pitchFamily="18" charset="0"/>
              </a:rPr>
              <a:t> </a:t>
            </a:r>
            <a:endParaRPr lang="en-US" sz="2200" dirty="0" smtClean="0">
              <a:latin typeface="Times New Roman" pitchFamily="18" charset="0"/>
              <a:cs typeface="Times New Roman" pitchFamily="18" charset="0"/>
            </a:endParaRPr>
          </a:p>
          <a:p>
            <a:pPr lvl="0"/>
            <a:r>
              <a:rPr lang="en-US" sz="2200" dirty="0" err="1" smtClean="0">
                <a:latin typeface="Times New Roman" pitchFamily="18" charset="0"/>
                <a:cs typeface="Times New Roman" pitchFamily="18" charset="0"/>
              </a:rPr>
              <a:t>Azim</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Izzuddin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Muhamad</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Mohamad</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Rahimi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Mohamad</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Rosman</a:t>
            </a:r>
            <a:r>
              <a:rPr lang="en-US" sz="2200" dirty="0" smtClean="0">
                <a:latin typeface="Times New Roman" pitchFamily="18" charset="0"/>
                <a:cs typeface="Times New Roman" pitchFamily="18" charset="0"/>
              </a:rPr>
              <a:t>, Mohammad </a:t>
            </a:r>
            <a:r>
              <a:rPr lang="en-US" sz="2200" dirty="0" err="1" smtClean="0">
                <a:latin typeface="Times New Roman" pitchFamily="18" charset="0"/>
                <a:cs typeface="Times New Roman" pitchFamily="18" charset="0"/>
              </a:rPr>
              <a:t>Ikram</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Ramzi</a:t>
            </a:r>
            <a:r>
              <a:rPr lang="en-US" sz="2200" dirty="0" smtClean="0">
                <a:latin typeface="Times New Roman" pitchFamily="18" charset="0"/>
                <a:cs typeface="Times New Roman" pitchFamily="18" charset="0"/>
              </a:rPr>
              <a:t>, and </a:t>
            </a:r>
            <a:r>
              <a:rPr lang="en-US" sz="2200" dirty="0" err="1" smtClean="0">
                <a:latin typeface="Times New Roman" pitchFamily="18" charset="0"/>
                <a:cs typeface="Times New Roman" pitchFamily="18" charset="0"/>
              </a:rPr>
              <a:t>Mohd</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Idzwan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Mohd</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Salleh</a:t>
            </a:r>
            <a:r>
              <a:rPr lang="en-US" sz="2200" dirty="0" smtClean="0">
                <a:latin typeface="Times New Roman" pitchFamily="18" charset="0"/>
                <a:cs typeface="Times New Roman" pitchFamily="18" charset="0"/>
              </a:rPr>
              <a:t> in 2012.</a:t>
            </a:r>
          </a:p>
          <a:p>
            <a:pPr lvl="0"/>
            <a:r>
              <a:rPr lang="en-US" sz="2200" dirty="0" smtClean="0">
                <a:latin typeface="Times New Roman" pitchFamily="18" charset="0"/>
                <a:cs typeface="Times New Roman" pitchFamily="18" charset="0"/>
              </a:rPr>
              <a:t>Technical and Human Challenges of Implementing Hospital Information Systems in Saudi Arabia, Mohamed KHALIFA, a Consultant, Medical &amp; Clinical Informatics, King Faisal Specialist Hospital and Research Centre, Jeddah, Saudi Arabia, February 2014.</a:t>
            </a:r>
          </a:p>
          <a:p>
            <a:pPr lvl="0"/>
            <a:r>
              <a:rPr lang="en-US" sz="2200" u="sng" dirty="0" smtClean="0">
                <a:latin typeface="Times New Roman" pitchFamily="18" charset="0"/>
                <a:cs typeface="Times New Roman" pitchFamily="18" charset="0"/>
                <a:hlinkClick r:id="rId3"/>
              </a:rPr>
              <a:t>http://www.providersedge.com/ehdocs/ehr_articles/analyzing_cprsa_review_of_literature.pdf</a:t>
            </a:r>
            <a:endParaRPr lang="en-US" sz="2200" dirty="0" smtClean="0">
              <a:latin typeface="Times New Roman" pitchFamily="18" charset="0"/>
              <a:cs typeface="Times New Roman" pitchFamily="18" charset="0"/>
            </a:endParaRPr>
          </a:p>
          <a:p>
            <a:pPr lvl="0"/>
            <a:r>
              <a:rPr lang="en-US" sz="2200" u="sng" dirty="0" smtClean="0">
                <a:latin typeface="Times New Roman" pitchFamily="18" charset="0"/>
                <a:cs typeface="Times New Roman" pitchFamily="18" charset="0"/>
                <a:hlinkClick r:id="rId4"/>
              </a:rPr>
              <a:t>http://www.ijimt.org/papers/213-M665.pdf</a:t>
            </a:r>
            <a:endParaRPr lang="en-US" sz="2200" dirty="0" smtClean="0">
              <a:latin typeface="Times New Roman" pitchFamily="18" charset="0"/>
              <a:cs typeface="Times New Roman" pitchFamily="18" charset="0"/>
            </a:endParaRP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endParaRPr lang="en-US" dirty="0" smtClean="0"/>
          </a:p>
          <a:p>
            <a:pPr>
              <a:buNone/>
            </a:pPr>
            <a:endParaRPr lang="en-US" dirty="0" smtClean="0"/>
          </a:p>
          <a:p>
            <a:pPr>
              <a:buNone/>
            </a:pPr>
            <a:endParaRPr lang="en-US" dirty="0" smtClean="0"/>
          </a:p>
          <a:p>
            <a:pPr>
              <a:buNone/>
            </a:pPr>
            <a:r>
              <a:rPr lang="en-US" sz="360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 Profile</a:t>
            </a:r>
            <a:endParaRPr lang="en-US" dirty="0"/>
          </a:p>
        </p:txBody>
      </p:sp>
      <p:sp>
        <p:nvSpPr>
          <p:cNvPr id="3" name="Content Placeholder 2"/>
          <p:cNvSpPr>
            <a:spLocks noGrp="1"/>
          </p:cNvSpPr>
          <p:nvPr>
            <p:ph sz="quarter" idx="1"/>
          </p:nvPr>
        </p:nvSpPr>
        <p:spPr/>
        <p:txBody>
          <a:bodyPr>
            <a:normAutofit fontScale="55000" lnSpcReduction="20000"/>
          </a:bodyPr>
          <a:lstStyle/>
          <a:p>
            <a:pPr fontAlgn="base"/>
            <a:r>
              <a:rPr lang="en-US" sz="3600" dirty="0" smtClean="0"/>
              <a:t>One of the pioneers in </a:t>
            </a:r>
            <a:r>
              <a:rPr lang="en-US" sz="3600" dirty="0" smtClean="0">
                <a:hlinkClick r:id="rId2"/>
              </a:rPr>
              <a:t>Cloud Based LIS</a:t>
            </a:r>
            <a:r>
              <a:rPr lang="en-US" sz="3600" dirty="0" smtClean="0"/>
              <a:t>, ATTUNE TECHNOLOGIES offers next generation </a:t>
            </a:r>
            <a:r>
              <a:rPr lang="en-US" sz="3600" dirty="0" smtClean="0">
                <a:hlinkClick r:id="rId3"/>
              </a:rPr>
              <a:t>Healthcare IT products </a:t>
            </a:r>
            <a:r>
              <a:rPr lang="en-US" sz="3600" dirty="0" smtClean="0"/>
              <a:t>to the market with primary focus on delivering business benefits to its customers.</a:t>
            </a:r>
          </a:p>
          <a:p>
            <a:pPr fontAlgn="base"/>
            <a:r>
              <a:rPr lang="en-US" sz="3600" dirty="0" smtClean="0"/>
              <a:t>Technology platform &amp; architecture can serve a Single Centre as well as a National Healthcare Network.</a:t>
            </a:r>
          </a:p>
          <a:p>
            <a:pPr fontAlgn="base"/>
            <a:r>
              <a:rPr lang="en-US" sz="3600" dirty="0" smtClean="0"/>
              <a:t>They have more than 3 MILLION PATIENT RECORDS on cloud!..</a:t>
            </a:r>
          </a:p>
          <a:p>
            <a:pPr fontAlgn="base"/>
            <a:r>
              <a:rPr lang="en-US" sz="3600" dirty="0" smtClean="0"/>
              <a:t>Backed by premier investors from </a:t>
            </a:r>
            <a:r>
              <a:rPr lang="en-US" sz="3600" b="1" dirty="0" smtClean="0"/>
              <a:t>Singapore</a:t>
            </a:r>
            <a:r>
              <a:rPr lang="en-US" sz="3600" dirty="0" smtClean="0"/>
              <a:t> and</a:t>
            </a:r>
            <a:r>
              <a:rPr lang="en-US" sz="3600" b="1" dirty="0" smtClean="0"/>
              <a:t> US</a:t>
            </a:r>
            <a:r>
              <a:rPr lang="en-US" sz="3600" dirty="0" smtClean="0"/>
              <a:t>.</a:t>
            </a:r>
          </a:p>
          <a:p>
            <a:pPr fontAlgn="base"/>
            <a:r>
              <a:rPr lang="en-US" sz="3600" dirty="0" smtClean="0"/>
              <a:t>Our unique solutions run in METROPOLIS, SERUM, MEDALL Precision and many more eminent labs.</a:t>
            </a:r>
          </a:p>
          <a:p>
            <a:pPr fontAlgn="base"/>
            <a:r>
              <a:rPr lang="en-US" sz="3600" dirty="0" smtClean="0"/>
              <a:t>We have Customer in </a:t>
            </a:r>
            <a:r>
              <a:rPr lang="en-US" sz="3600" b="1" dirty="0" smtClean="0"/>
              <a:t>Singapore, India, Philippines, Indonesia, Kenya, Sri Lanka &amp; Malaysia.</a:t>
            </a:r>
            <a:endParaRPr lang="en-US" sz="3600" dirty="0" smtClean="0"/>
          </a:p>
          <a:p>
            <a:pPr fontAlgn="base"/>
            <a:r>
              <a:rPr lang="en-US" sz="3600" dirty="0" smtClean="0"/>
              <a:t>We constantly keep innovating new solutions for the entire healthcare value chain.</a:t>
            </a:r>
          </a:p>
          <a:p>
            <a:pPr algn="just">
              <a:buNone/>
            </a:pPr>
            <a:endParaRPr lang="en-US" sz="3300" dirty="0" smtClean="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buNone/>
            </a:pPr>
            <a:r>
              <a:rPr lang="en-US" b="1" dirty="0" smtClean="0"/>
              <a:t> </a:t>
            </a:r>
            <a:endParaRPr lang="en-US" sz="2100" dirty="0" smtClean="0">
              <a:latin typeface="Times New Roman" pitchFamily="18" charset="0"/>
              <a:cs typeface="Times New Roman" pitchFamily="18" charset="0"/>
            </a:endParaRPr>
          </a:p>
          <a:p>
            <a:pPr lvl="0"/>
            <a:r>
              <a:rPr lang="en-US" sz="2100" dirty="0" smtClean="0">
                <a:latin typeface="Times New Roman" pitchFamily="18" charset="0"/>
                <a:cs typeface="Times New Roman" pitchFamily="18" charset="0"/>
              </a:rPr>
              <a:t>Attune </a:t>
            </a:r>
            <a:r>
              <a:rPr lang="en-US" sz="2100" dirty="0" err="1" smtClean="0">
                <a:latin typeface="Times New Roman" pitchFamily="18" charset="0"/>
                <a:cs typeface="Times New Roman" pitchFamily="18" charset="0"/>
              </a:rPr>
              <a:t>HealthKernel</a:t>
            </a:r>
            <a:r>
              <a:rPr lang="en-US" sz="2100" dirty="0" smtClean="0">
                <a:latin typeface="Times New Roman" pitchFamily="18" charset="0"/>
                <a:cs typeface="Times New Roman" pitchFamily="18" charset="0"/>
              </a:rPr>
              <a:t> is a complete state of the art, secure &amp; web-based solution for hospitals that integrates all the departments and branches that are geographically separated. All the hospitals/branches needs are low-end PC’s and Internet connectivity with rest of the IT infrastructure and software taken care by us.</a:t>
            </a:r>
          </a:p>
          <a:p>
            <a:pPr lvl="0"/>
            <a:r>
              <a:rPr lang="en-US" sz="2100" dirty="0" smtClean="0">
                <a:latin typeface="Times New Roman" pitchFamily="18" charset="0"/>
                <a:cs typeface="Times New Roman" pitchFamily="18" charset="0"/>
              </a:rPr>
              <a:t>Attune </a:t>
            </a:r>
            <a:r>
              <a:rPr lang="en-US" sz="2100" dirty="0" err="1" smtClean="0">
                <a:latin typeface="Times New Roman" pitchFamily="18" charset="0"/>
                <a:cs typeface="Times New Roman" pitchFamily="18" charset="0"/>
              </a:rPr>
              <a:t>LabKernel</a:t>
            </a:r>
            <a:r>
              <a:rPr lang="en-US" sz="2100" dirty="0" smtClean="0">
                <a:latin typeface="Times New Roman" pitchFamily="18" charset="0"/>
                <a:cs typeface="Times New Roman" pitchFamily="18" charset="0"/>
              </a:rPr>
              <a:t> is an advanced and contemporary software that combines all the collection centers, branches and partner networks into a single platform to facilitate easy functioning.</a:t>
            </a:r>
          </a:p>
          <a:p>
            <a:pPr lvl="0"/>
            <a:r>
              <a:rPr lang="en-US" sz="2100" dirty="0" smtClean="0">
                <a:latin typeface="Times New Roman" pitchFamily="18" charset="0"/>
                <a:cs typeface="Times New Roman" pitchFamily="18" charset="0"/>
              </a:rPr>
              <a:t>Attune </a:t>
            </a:r>
            <a:r>
              <a:rPr lang="en-US" sz="2100" dirty="0" err="1" smtClean="0">
                <a:latin typeface="Times New Roman" pitchFamily="18" charset="0"/>
                <a:cs typeface="Times New Roman" pitchFamily="18" charset="0"/>
              </a:rPr>
              <a:t>ClinicKernel</a:t>
            </a:r>
            <a:r>
              <a:rPr lang="en-US" sz="2100" dirty="0" smtClean="0">
                <a:latin typeface="Times New Roman" pitchFamily="18" charset="0"/>
                <a:cs typeface="Times New Roman" pitchFamily="18" charset="0"/>
              </a:rPr>
              <a:t> is a complete state of the art, secure &amp; web-based solution for clinics and Clinic chains that integrates all its departments and branches that are geographically separated. All the clinics/branches needs are low-end PC’s and Internet connectivity with rest of the IT infrastructure and software taken care</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a:t>
            </a:r>
            <a:r>
              <a:rPr lang="en-US" dirty="0" err="1" smtClean="0"/>
              <a:t>Learnings</a:t>
            </a:r>
            <a:endParaRPr lang="en-US" dirty="0"/>
          </a:p>
        </p:txBody>
      </p:sp>
      <p:sp>
        <p:nvSpPr>
          <p:cNvPr id="3" name="Content Placeholder 2"/>
          <p:cNvSpPr>
            <a:spLocks noGrp="1"/>
          </p:cNvSpPr>
          <p:nvPr>
            <p:ph sz="quarter" idx="1"/>
          </p:nvPr>
        </p:nvSpPr>
        <p:spPr/>
        <p:txBody>
          <a:bodyPr>
            <a:normAutofit fontScale="92500"/>
          </a:bodyPr>
          <a:lstStyle/>
          <a:p>
            <a:pPr lvl="0"/>
            <a:r>
              <a:rPr lang="en-US" sz="2300" dirty="0" smtClean="0">
                <a:latin typeface="Times New Roman" pitchFamily="18" charset="0"/>
                <a:cs typeface="Times New Roman" pitchFamily="18" charset="0"/>
              </a:rPr>
              <a:t>Acceptance level towards IT and change in work culture from end users and administration.</a:t>
            </a:r>
          </a:p>
          <a:p>
            <a:pPr lvl="0"/>
            <a:r>
              <a:rPr lang="en-US" sz="2300" dirty="0" smtClean="0">
                <a:latin typeface="Times New Roman" pitchFamily="18" charset="0"/>
                <a:cs typeface="Times New Roman" pitchFamily="18" charset="0"/>
              </a:rPr>
              <a:t>Transcription of data from paper to digital is a tedious job.</a:t>
            </a:r>
          </a:p>
          <a:p>
            <a:pPr lvl="0"/>
            <a:r>
              <a:rPr lang="en-US" sz="2300" dirty="0" smtClean="0">
                <a:latin typeface="Times New Roman" pitchFamily="18" charset="0"/>
                <a:cs typeface="Times New Roman" pitchFamily="18" charset="0"/>
              </a:rPr>
              <a:t>If the organization is using an IT system before hand then the product must be developed such that it is compatible with the old one.</a:t>
            </a:r>
          </a:p>
          <a:p>
            <a:pPr lvl="0"/>
            <a:r>
              <a:rPr lang="en-US" sz="2300" dirty="0" smtClean="0">
                <a:latin typeface="Times New Roman" pitchFamily="18" charset="0"/>
                <a:cs typeface="Times New Roman" pitchFamily="18" charset="0"/>
              </a:rPr>
              <a:t>Old school work culture affect the implementation process adversely.</a:t>
            </a:r>
          </a:p>
          <a:p>
            <a:pPr lvl="0"/>
            <a:r>
              <a:rPr lang="en-US" sz="2300" dirty="0" smtClean="0">
                <a:latin typeface="Times New Roman" pitchFamily="18" charset="0"/>
                <a:cs typeface="Times New Roman" pitchFamily="18" charset="0"/>
              </a:rPr>
              <a:t>Phase wise implementation process is more practical and feasible.</a:t>
            </a:r>
          </a:p>
          <a:p>
            <a:pPr lvl="0"/>
            <a:r>
              <a:rPr lang="en-US" sz="2300" dirty="0" smtClean="0">
                <a:latin typeface="Times New Roman" pitchFamily="18" charset="0"/>
                <a:cs typeface="Times New Roman" pitchFamily="18" charset="0"/>
              </a:rPr>
              <a:t>Managing client feedback is the key of successful implementation</a:t>
            </a:r>
          </a:p>
          <a:p>
            <a:pPr lvl="0"/>
            <a:r>
              <a:rPr lang="en-US" sz="2300" dirty="0" smtClean="0">
                <a:latin typeface="Times New Roman" pitchFamily="18" charset="0"/>
                <a:cs typeface="Times New Roman" pitchFamily="18" charset="0"/>
              </a:rPr>
              <a:t>Step by step approach in training the users </a:t>
            </a:r>
          </a:p>
          <a:p>
            <a:pPr lvl="0"/>
            <a:r>
              <a:rPr lang="en-US" sz="2300" dirty="0" smtClean="0">
                <a:latin typeface="Times New Roman" pitchFamily="18" charset="0"/>
                <a:cs typeface="Times New Roman" pitchFamily="18" charset="0"/>
              </a:rPr>
              <a:t> Changes in the workflow after implementation of integrated HIS</a:t>
            </a:r>
          </a:p>
          <a:p>
            <a:pPr lvl="0"/>
            <a:r>
              <a:rPr lang="en-US" sz="2300" dirty="0" smtClean="0">
                <a:latin typeface="Times New Roman" pitchFamily="18" charset="0"/>
                <a:cs typeface="Times New Roman" pitchFamily="18" charset="0"/>
              </a:rPr>
              <a:t>Various technique to handle the end user at the customer side at the time any issue arises.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the project</a:t>
            </a:r>
            <a:endParaRPr lang="en-US" dirty="0"/>
          </a:p>
        </p:txBody>
      </p:sp>
      <p:sp>
        <p:nvSpPr>
          <p:cNvPr id="3" name="Content Placeholder 2"/>
          <p:cNvSpPr>
            <a:spLocks noGrp="1"/>
          </p:cNvSpPr>
          <p:nvPr>
            <p:ph sz="quarter" idx="1"/>
          </p:nvPr>
        </p:nvSpPr>
        <p:spPr/>
        <p:txBody>
          <a:bodyPr/>
          <a:lstStyle/>
          <a:p>
            <a:pPr>
              <a:lnSpc>
                <a:spcPct val="150000"/>
              </a:lnSpc>
            </a:pPr>
            <a:r>
              <a:rPr lang="en-US" sz="2000" dirty="0" smtClean="0">
                <a:latin typeface="Times New Roman" pitchFamily="18" charset="0"/>
                <a:cs typeface="Times New Roman" pitchFamily="18" charset="0"/>
              </a:rPr>
              <a:t>This study includes analysis of the process of TPA after the successful implementation of integrated HIS in the hospital. Through this the gaps in the TPA workflow are identified so that a feasible solution can be provided to the problems faced.</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METHODOLOGY</a:t>
            </a:r>
            <a:endParaRPr lang="en-US" dirty="0"/>
          </a:p>
        </p:txBody>
      </p:sp>
      <p:sp>
        <p:nvSpPr>
          <p:cNvPr id="3" name="Content Placeholder 2"/>
          <p:cNvSpPr>
            <a:spLocks noGrp="1"/>
          </p:cNvSpPr>
          <p:nvPr>
            <p:ph sz="quarter" idx="1"/>
          </p:nvPr>
        </p:nvSpPr>
        <p:spPr/>
        <p:txBody>
          <a:bodyPr/>
          <a:lstStyle/>
          <a:p>
            <a:r>
              <a:rPr lang="en-US" sz="1800" dirty="0" smtClean="0">
                <a:latin typeface="Times New Roman" pitchFamily="18" charset="0"/>
                <a:cs typeface="Times New Roman" pitchFamily="18" charset="0"/>
              </a:rPr>
              <a:t>The study was conducted in XYZ hospital situated in, </a:t>
            </a:r>
            <a:r>
              <a:rPr lang="en-US" sz="1800" dirty="0" err="1" smtClean="0">
                <a:latin typeface="Times New Roman" pitchFamily="18" charset="0"/>
                <a:cs typeface="Times New Roman" pitchFamily="18" charset="0"/>
              </a:rPr>
              <a:t>Mohali</a:t>
            </a:r>
            <a:r>
              <a:rPr lang="en-US" sz="1800" dirty="0" smtClean="0">
                <a:latin typeface="Times New Roman" pitchFamily="18" charset="0"/>
                <a:cs typeface="Times New Roman" pitchFamily="18" charset="0"/>
              </a:rPr>
              <a:t>.</a:t>
            </a:r>
          </a:p>
          <a:p>
            <a:r>
              <a:rPr lang="en-US" sz="1800" dirty="0" smtClean="0">
                <a:latin typeface="Times New Roman" pitchFamily="18" charset="0"/>
                <a:cs typeface="Times New Roman" pitchFamily="18" charset="0"/>
              </a:rPr>
              <a:t>This study is an observational study which was conducted with aim to study the workflow.</a:t>
            </a:r>
          </a:p>
          <a:p>
            <a:r>
              <a:rPr lang="en-US" sz="1800" b="1" dirty="0" smtClean="0">
                <a:latin typeface="Times New Roman" pitchFamily="18" charset="0"/>
                <a:cs typeface="Times New Roman" pitchFamily="18" charset="0"/>
              </a:rPr>
              <a:t>Study area</a:t>
            </a:r>
            <a:r>
              <a:rPr lang="en-US" sz="1800" dirty="0" smtClean="0">
                <a:latin typeface="Times New Roman" pitchFamily="18" charset="0"/>
                <a:cs typeface="Times New Roman" pitchFamily="18" charset="0"/>
              </a:rPr>
              <a:t>: TPA department of XYZ hospital </a:t>
            </a:r>
          </a:p>
          <a:p>
            <a:r>
              <a:rPr lang="en-US" sz="1800" b="1" dirty="0" smtClean="0">
                <a:latin typeface="Times New Roman" pitchFamily="18" charset="0"/>
                <a:cs typeface="Times New Roman" pitchFamily="18" charset="0"/>
              </a:rPr>
              <a:t>Study population:</a:t>
            </a:r>
            <a:r>
              <a:rPr lang="en-US" sz="1800" dirty="0" smtClean="0">
                <a:latin typeface="Times New Roman" pitchFamily="18" charset="0"/>
                <a:cs typeface="Times New Roman" pitchFamily="18" charset="0"/>
              </a:rPr>
              <a:t> 20-25 staff members of billing plus TPA department.</a:t>
            </a:r>
          </a:p>
          <a:p>
            <a:r>
              <a:rPr lang="en-US" sz="1800" dirty="0" smtClean="0">
                <a:latin typeface="Times New Roman" pitchFamily="18" charset="0"/>
                <a:cs typeface="Times New Roman" pitchFamily="18" charset="0"/>
              </a:rPr>
              <a:t>Tools used: interviews, observation, e-brochure, websites, journals on TPA module in HIS.</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TPA department</a:t>
            </a:r>
            <a:endParaRPr lang="en-US" dirty="0"/>
          </a:p>
        </p:txBody>
      </p:sp>
      <p:sp>
        <p:nvSpPr>
          <p:cNvPr id="3" name="Content Placeholder 2"/>
          <p:cNvSpPr>
            <a:spLocks noGrp="1"/>
          </p:cNvSpPr>
          <p:nvPr>
            <p:ph sz="quarter" idx="1"/>
          </p:nvPr>
        </p:nvSpPr>
        <p:spPr/>
        <p:txBody>
          <a:bodyPr/>
          <a:lstStyle/>
          <a:p>
            <a:pPr>
              <a:lnSpc>
                <a:spcPct val="150000"/>
              </a:lnSpc>
            </a:pPr>
            <a:r>
              <a:rPr lang="en-US" sz="2000" dirty="0" smtClean="0">
                <a:latin typeface="Times New Roman" pitchFamily="18" charset="0"/>
                <a:cs typeface="Times New Roman" pitchFamily="18" charset="0"/>
              </a:rPr>
              <a:t>Third Party Administrator are the middlemen in the chain of integrated delivery system that brings all the components of health care delivery such as physicians, hospital, insured &amp; insurer into a single entity.</a:t>
            </a:r>
          </a:p>
          <a:p>
            <a:pPr>
              <a:lnSpc>
                <a:spcPct val="150000"/>
              </a:lnSpc>
              <a:buNone/>
            </a:pPr>
            <a:endParaRPr lang="en-US" sz="2000" dirty="0" smtClean="0">
              <a:latin typeface="Times New Roman" pitchFamily="18" charset="0"/>
              <a:cs typeface="Times New Roman" pitchFamily="18" charset="0"/>
            </a:endParaRP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Salient features of TPA</a:t>
            </a:r>
            <a:endParaRPr lang="en-US" dirty="0"/>
          </a:p>
        </p:txBody>
      </p:sp>
      <p:sp>
        <p:nvSpPr>
          <p:cNvPr id="3" name="Content Placeholder 2"/>
          <p:cNvSpPr>
            <a:spLocks noGrp="1"/>
          </p:cNvSpPr>
          <p:nvPr>
            <p:ph sz="quarter" idx="1"/>
          </p:nvPr>
        </p:nvSpPr>
        <p:spPr/>
        <p:txBody>
          <a:bodyPr>
            <a:normAutofit/>
          </a:bodyPr>
          <a:lstStyle/>
          <a:p>
            <a:pPr lvl="0"/>
            <a:r>
              <a:rPr lang="en-US" sz="2200" dirty="0" smtClean="0">
                <a:latin typeface="Times New Roman" pitchFamily="18" charset="0"/>
                <a:cs typeface="Times New Roman" pitchFamily="18" charset="0"/>
              </a:rPr>
              <a:t>Billing to organization, TPA and insurance companies</a:t>
            </a:r>
          </a:p>
          <a:p>
            <a:pPr lvl="0"/>
            <a:r>
              <a:rPr lang="en-US" sz="2200" dirty="0" smtClean="0">
                <a:latin typeface="Times New Roman" pitchFamily="18" charset="0"/>
                <a:cs typeface="Times New Roman" pitchFamily="18" charset="0"/>
              </a:rPr>
              <a:t>Status enquiry of submitted claims and outstanding</a:t>
            </a:r>
          </a:p>
          <a:p>
            <a:pPr lvl="0"/>
            <a:r>
              <a:rPr lang="en-US" sz="2200" dirty="0" smtClean="0">
                <a:latin typeface="Times New Roman" pitchFamily="18" charset="0"/>
                <a:cs typeface="Times New Roman" pitchFamily="18" charset="0"/>
              </a:rPr>
              <a:t>Provision to record the TPA and Insurance details of a patient.</a:t>
            </a:r>
          </a:p>
          <a:p>
            <a:pPr lvl="0"/>
            <a:r>
              <a:rPr lang="en-US" sz="2200" dirty="0" smtClean="0">
                <a:latin typeface="Times New Roman" pitchFamily="18" charset="0"/>
                <a:cs typeface="Times New Roman" pitchFamily="18" charset="0"/>
              </a:rPr>
              <a:t>Instant verification of eligibility of the patient.</a:t>
            </a:r>
          </a:p>
          <a:p>
            <a:pPr lvl="0"/>
            <a:r>
              <a:rPr lang="en-US" sz="2200" dirty="0" smtClean="0">
                <a:latin typeface="Times New Roman" pitchFamily="18" charset="0"/>
                <a:cs typeface="Times New Roman" pitchFamily="18" charset="0"/>
              </a:rPr>
              <a:t>Provision for follow up with the TPA’s and Insurance companies.</a:t>
            </a:r>
          </a:p>
          <a:p>
            <a:pPr lvl="0"/>
            <a:r>
              <a:rPr lang="en-US" sz="2200" dirty="0" smtClean="0">
                <a:latin typeface="Times New Roman" pitchFamily="18" charset="0"/>
                <a:cs typeface="Times New Roman" pitchFamily="18" charset="0"/>
              </a:rPr>
              <a:t>Integration with other modules for discharge summary and other details.</a:t>
            </a:r>
          </a:p>
          <a:p>
            <a:pPr lvl="0"/>
            <a:r>
              <a:rPr lang="en-US" sz="2200" dirty="0" smtClean="0">
                <a:latin typeface="Times New Roman" pitchFamily="18" charset="0"/>
                <a:cs typeface="Times New Roman" pitchFamily="18" charset="0"/>
              </a:rPr>
              <a:t>Provision to bill the patient separately for the services provided by the hospital that are not covered by the TPA and Insurance companies.</a:t>
            </a:r>
          </a:p>
          <a:p>
            <a:pPr lvl="0"/>
            <a:r>
              <a:rPr lang="en-US" sz="2200" dirty="0" smtClean="0">
                <a:latin typeface="Times New Roman" pitchFamily="18" charset="0"/>
                <a:cs typeface="Times New Roman" pitchFamily="18" charset="0"/>
              </a:rPr>
              <a:t>Provision for cashless hospitalization.</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Flow of TPA</a:t>
            </a:r>
            <a:endParaRPr lang="en-US" dirty="0"/>
          </a:p>
        </p:txBody>
      </p:sp>
      <p:pic>
        <p:nvPicPr>
          <p:cNvPr id="1026" name="Picture 2" descr="C:\Users\Dhanda\Desktop\Screenshot.jpg"/>
          <p:cNvPicPr>
            <a:picLocks noGrp="1" noChangeAspect="1" noChangeArrowheads="1"/>
          </p:cNvPicPr>
          <p:nvPr>
            <p:ph sz="quarter" idx="1"/>
          </p:nvPr>
        </p:nvPicPr>
        <p:blipFill>
          <a:blip r:embed="rId2"/>
          <a:srcRect/>
          <a:stretch>
            <a:fillRect/>
          </a:stretch>
        </p:blipFill>
        <p:spPr bwMode="auto">
          <a:xfrm>
            <a:off x="457200" y="1527174"/>
            <a:ext cx="8229600" cy="4797425"/>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136</TotalTime>
  <Words>500</Words>
  <Application>Microsoft Office PowerPoint</Application>
  <PresentationFormat>On-screen Show (4:3)</PresentationFormat>
  <Paragraphs>69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Civic</vt:lpstr>
      <vt:lpstr>Analysis of the workflow of TPA department after HIS implementation </vt:lpstr>
      <vt:lpstr>Organization Profile</vt:lpstr>
      <vt:lpstr>Slide 3</vt:lpstr>
      <vt:lpstr>Key Learnings</vt:lpstr>
      <vt:lpstr>Scope of the project</vt:lpstr>
      <vt:lpstr> METHODOLOGY</vt:lpstr>
      <vt:lpstr>TPA department</vt:lpstr>
      <vt:lpstr>Salient features of TPA</vt:lpstr>
      <vt:lpstr>Process Flow of TPA</vt:lpstr>
      <vt:lpstr>Result</vt:lpstr>
      <vt:lpstr>Limitations</vt:lpstr>
      <vt:lpstr>Recommendation</vt:lpstr>
      <vt:lpstr>References</vt:lpstr>
      <vt:lpstr>Slide 14</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Dhanda</dc:creator>
  <cp:lastModifiedBy>Dhanda</cp:lastModifiedBy>
  <cp:revision>16</cp:revision>
  <dcterms:created xsi:type="dcterms:W3CDTF">2015-05-15T17:26:32Z</dcterms:created>
  <dcterms:modified xsi:type="dcterms:W3CDTF">2015-05-16T05:27:57Z</dcterms:modified>
</cp:coreProperties>
</file>