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31"/>
  </p:notesMasterIdLst>
  <p:sldIdLst>
    <p:sldId id="256" r:id="rId2"/>
    <p:sldId id="257" r:id="rId3"/>
    <p:sldId id="258" r:id="rId4"/>
    <p:sldId id="259" r:id="rId5"/>
    <p:sldId id="262" r:id="rId6"/>
    <p:sldId id="265" r:id="rId7"/>
    <p:sldId id="266" r:id="rId8"/>
    <p:sldId id="290" r:id="rId9"/>
    <p:sldId id="267" r:id="rId10"/>
    <p:sldId id="268" r:id="rId11"/>
    <p:sldId id="269" r:id="rId12"/>
    <p:sldId id="285" r:id="rId13"/>
    <p:sldId id="286" r:id="rId14"/>
    <p:sldId id="287" r:id="rId15"/>
    <p:sldId id="270" r:id="rId16"/>
    <p:sldId id="271" r:id="rId17"/>
    <p:sldId id="272" r:id="rId18"/>
    <p:sldId id="273" r:id="rId19"/>
    <p:sldId id="274" r:id="rId20"/>
    <p:sldId id="275" r:id="rId21"/>
    <p:sldId id="277" r:id="rId22"/>
    <p:sldId id="278" r:id="rId23"/>
    <p:sldId id="291"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28AE8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lenovo\Desktop\My%20Dissertation\Feedback%20DEC%202013%20(Autosaved).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otX val="75"/>
      <c:perspective val="30"/>
    </c:view3D>
    <c:plotArea>
      <c:layout>
        <c:manualLayout>
          <c:layoutTarget val="inner"/>
          <c:xMode val="edge"/>
          <c:yMode val="edge"/>
          <c:x val="0.13059550339226494"/>
          <c:y val="0.17664939908827246"/>
          <c:w val="0.78116822661318575"/>
          <c:h val="0.73142353916286751"/>
        </c:manualLayout>
      </c:layout>
      <c:pie3DChart>
        <c:varyColors val="1"/>
      </c:pie3DChart>
      <c:spPr>
        <a:noFill/>
        <a:ln w="25400">
          <a:noFill/>
        </a:ln>
      </c:spPr>
    </c:plotArea>
    <c:legend>
      <c:legendPos val="r"/>
      <c:layout/>
    </c:legend>
    <c:plotVisOnly val="1"/>
    <c:dispBlanksAs val="zero"/>
  </c:chart>
  <c:externalData r:id="rId1"/>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0</cdr:x>
      <cdr:y>0</cdr:y>
    </cdr:from>
    <cdr:to>
      <cdr:x>1</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8077200" cy="4343399"/>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533B6B-75A1-41A5-9EFC-ED64D8BB2FF8}" type="datetimeFigureOut">
              <a:rPr lang="en-US" smtClean="0"/>
              <a:pPr/>
              <a:t>5/29/2015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3704D1-B2EC-4D5D-A370-ED8A8D0740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3704D1-B2EC-4D5D-A370-ED8A8D0740A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5/29/2015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5/29/2015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5/29/2015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5/29/2015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5/29/2015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5/29/2015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5/29/2015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akspublication.com/paper03_jul-dec2007.html" TargetMode="External"/><Relationship Id="rId2" Type="http://schemas.openxmlformats.org/officeDocument/2006/relationships/hyperlink" Target="http://www.kukrejahospital.com/" TargetMode="External"/><Relationship Id="rId1" Type="http://schemas.openxmlformats.org/officeDocument/2006/relationships/slideLayout" Target="../slideLayouts/slideLayout2.xml"/><Relationship Id="rId6" Type="http://schemas.openxmlformats.org/officeDocument/2006/relationships/hyperlink" Target="http://www.akspublication.com/paper03_jul-dec2007.htm" TargetMode="External"/><Relationship Id="rId5" Type="http://schemas.openxmlformats.org/officeDocument/2006/relationships/hyperlink" Target="http://nmcth.edu/images/gallery/Original%20Articles/K5OSKA%20Rizyal.pdf" TargetMode="External"/><Relationship Id="rId4" Type="http://schemas.openxmlformats.org/officeDocument/2006/relationships/hyperlink" Target="http://www.iomcworld.com/ijcrimph/files/v04-n08-04.pdf"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Submitted</a:t>
            </a:r>
            <a:r>
              <a:rPr lang="en-US" dirty="0" smtClean="0"/>
              <a:t> By </a:t>
            </a:r>
          </a:p>
          <a:p>
            <a:r>
              <a:rPr lang="en-US" dirty="0" smtClean="0"/>
              <a:t>Dr .parshank Tyagi</a:t>
            </a:r>
          </a:p>
          <a:p>
            <a:r>
              <a:rPr lang="en-US" dirty="0" smtClean="0"/>
              <a:t>PG/13/045</a:t>
            </a:r>
          </a:p>
          <a:p>
            <a:endParaRPr lang="en-IN" dirty="0"/>
          </a:p>
        </p:txBody>
      </p:sp>
      <p:sp>
        <p:nvSpPr>
          <p:cNvPr id="2" name="Title 1"/>
          <p:cNvSpPr>
            <a:spLocks noGrp="1"/>
          </p:cNvSpPr>
          <p:nvPr>
            <p:ph type="ctrTitle"/>
          </p:nvPr>
        </p:nvSpPr>
        <p:spPr/>
        <p:txBody>
          <a:bodyPr>
            <a:normAutofit fontScale="90000"/>
          </a:bodyPr>
          <a:lstStyle/>
          <a:p>
            <a:r>
              <a:rPr lang="en-IN" dirty="0" smtClean="0"/>
              <a:t>To Analyze the In Patient Department Patient Feedback Form</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 of the Study</a:t>
            </a:r>
            <a:endParaRPr lang="en-IN" dirty="0"/>
          </a:p>
        </p:txBody>
      </p:sp>
      <p:sp>
        <p:nvSpPr>
          <p:cNvPr id="3" name="Content Placeholder 2"/>
          <p:cNvSpPr>
            <a:spLocks noGrp="1"/>
          </p:cNvSpPr>
          <p:nvPr>
            <p:ph sz="quarter" idx="1"/>
          </p:nvPr>
        </p:nvSpPr>
        <p:spPr/>
        <p:txBody>
          <a:bodyPr>
            <a:normAutofit fontScale="92500"/>
          </a:bodyPr>
          <a:lstStyle/>
          <a:p>
            <a:pPr>
              <a:buFont typeface="Arial" pitchFamily="34" charset="0"/>
              <a:buChar char="•"/>
            </a:pPr>
            <a:r>
              <a:rPr lang="en-US" b="1" dirty="0" smtClean="0"/>
              <a:t> </a:t>
            </a:r>
            <a:r>
              <a:rPr lang="en-US" dirty="0" smtClean="0"/>
              <a:t>To determine the  Level of patient satisfaction towards IPD Services with reference to clinical services.</a:t>
            </a:r>
            <a:endParaRPr lang="en-IN" dirty="0" smtClean="0"/>
          </a:p>
          <a:p>
            <a:pPr>
              <a:buNone/>
            </a:pPr>
            <a:r>
              <a:rPr lang="en-US" dirty="0" smtClean="0"/>
              <a:t> </a:t>
            </a:r>
            <a:endParaRPr lang="en-IN" dirty="0" smtClean="0"/>
          </a:p>
          <a:p>
            <a:pPr lvl="0"/>
            <a:r>
              <a:rPr lang="en-US" dirty="0" smtClean="0"/>
              <a:t> To study satisfaction of the patients regarding non clinical services provided  in the Hospital.</a:t>
            </a:r>
            <a:endParaRPr lang="en-IN" dirty="0" smtClean="0"/>
          </a:p>
          <a:p>
            <a:pPr>
              <a:buNone/>
            </a:pPr>
            <a:r>
              <a:rPr lang="en-US" dirty="0" smtClean="0"/>
              <a:t> </a:t>
            </a:r>
            <a:endParaRPr lang="en-IN" dirty="0" smtClean="0"/>
          </a:p>
          <a:p>
            <a:pPr lvl="0"/>
            <a:r>
              <a:rPr lang="en-US" dirty="0" smtClean="0"/>
              <a:t> To determine the patients satisfaction on the accessibility of health care services provided by Metro Hospital, Meerut. </a:t>
            </a:r>
            <a:endParaRPr lang="en-IN" dirty="0" smtClean="0"/>
          </a:p>
          <a:p>
            <a:pPr>
              <a:buNone/>
            </a:pPr>
            <a:r>
              <a:rPr lang="en-US" b="1" dirty="0" smtClean="0"/>
              <a:t> </a:t>
            </a:r>
            <a:endParaRPr lang="en-IN" dirty="0" smtClean="0"/>
          </a:p>
          <a:p>
            <a:endParaRPr lang="en-IN"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5400" b="1" dirty="0" smtClean="0">
                <a:solidFill>
                  <a:schemeClr val="accent2"/>
                </a:solidFill>
              </a:rPr>
              <a:t>Review of Literature</a:t>
            </a:r>
            <a:endParaRPr lang="en-IN" dirty="0">
              <a:solidFill>
                <a:schemeClr val="accent2"/>
              </a:solidFill>
            </a:endParaRPr>
          </a:p>
        </p:txBody>
      </p:sp>
      <p:sp>
        <p:nvSpPr>
          <p:cNvPr id="4" name="Content Placeholder 3"/>
          <p:cNvSpPr>
            <a:spLocks noGrp="1"/>
          </p:cNvSpPr>
          <p:nvPr>
            <p:ph sz="quarter" idx="1"/>
          </p:nvPr>
        </p:nvSpPr>
        <p:spPr/>
        <p:txBody>
          <a:bodyPr/>
          <a:lstStyle/>
          <a:p>
            <a:r>
              <a:rPr lang="en-US" dirty="0" smtClean="0"/>
              <a:t>The first study that was reviewed was conducted by Raman Sharma, Meenakshi Sharma in a Multispecialty Tertiary level </a:t>
            </a:r>
            <a:r>
              <a:rPr lang="en-US" dirty="0" err="1" smtClean="0"/>
              <a:t>Hospital.It</a:t>
            </a:r>
            <a:r>
              <a:rPr lang="en-US" dirty="0" smtClean="0"/>
              <a:t> was a cross sectional study that was conducted to assess the patient level satisfaction visiting the </a:t>
            </a:r>
            <a:r>
              <a:rPr lang="en-US" dirty="0" err="1" smtClean="0"/>
              <a:t>hospital.The</a:t>
            </a:r>
            <a:r>
              <a:rPr lang="en-US" dirty="0" smtClean="0"/>
              <a:t> objective was to know the behavior and clinical care by the clinicians and Paramedical staff and in terms of amenities available. The data was collected with the help of a pre designed questionnaire that was given to the respondents</a:t>
            </a:r>
          </a:p>
          <a:p>
            <a:pPr>
              <a:buNone/>
            </a:pP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sz="quarter" idx="1"/>
          </p:nvPr>
        </p:nvSpPr>
        <p:spPr/>
        <p:txBody>
          <a:bodyPr>
            <a:normAutofit lnSpcReduction="10000"/>
          </a:bodyPr>
          <a:lstStyle/>
          <a:p>
            <a:r>
              <a:rPr lang="en-US" dirty="0" smtClean="0"/>
              <a:t>   The findings of the study suggested that “The overall satisfaction regarding the doctor - patient professional and behavioral communication was more than 80% at almost all the levels of healthcare </a:t>
            </a:r>
            <a:r>
              <a:rPr lang="en-US" dirty="0" err="1" smtClean="0"/>
              <a:t>facilities”.In</a:t>
            </a:r>
            <a:r>
              <a:rPr lang="en-US" dirty="0" smtClean="0"/>
              <a:t> total 55% of respondents opined that doctors have shown little interest to their problems while 2/3 opined that doctors used medical and technical terms to explain their illness and its consequences. More than 80.0 percent were satisfied with basic amenities. Of these 40.0 percent were of the view that services were costlier than their affordability</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Second study that was reviewed was conducted by S.K. </a:t>
            </a:r>
            <a:r>
              <a:rPr lang="en-US" dirty="0" err="1" smtClean="0"/>
              <a:t>Jawahar</a:t>
            </a:r>
            <a:r>
              <a:rPr lang="en-US" dirty="0" smtClean="0"/>
              <a:t> in a super specialty hospital in India. </a:t>
            </a:r>
          </a:p>
          <a:p>
            <a:pPr>
              <a:buNone/>
            </a:pPr>
            <a:r>
              <a:rPr lang="en-US" dirty="0" smtClean="0"/>
              <a:t>The study was conducted to know the satisfaction level of patients and also get a feedback about the services provided in the In patient department. This was a cross sectional study, the patients were randomly selected and a questionnaire was developed to evaluate patient satisfaction about the IPD services. The results of the study showed that 50 percent of the patients were highly satisfied with regards to the cleanliness in the hospital whereas 15.5 percent said that cleanliness can surely be improved</a:t>
            </a:r>
          </a:p>
          <a:p>
            <a:pPr>
              <a:buNone/>
            </a:pPr>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sz="quarter" idx="1"/>
          </p:nvPr>
        </p:nvSpPr>
        <p:spPr/>
        <p:txBody>
          <a:bodyPr>
            <a:normAutofit fontScale="92500"/>
          </a:bodyPr>
          <a:lstStyle/>
          <a:p>
            <a:pPr>
              <a:buNone/>
            </a:pPr>
            <a:r>
              <a:rPr lang="en-US" dirty="0" smtClean="0"/>
              <a:t>56 percent of the total patients were highly satisfied with the behavior of doctor whereas 35.5 percent were somewhat dissatisfied with the behavior. The care and explanation of disease by nursing staff was found satisfactory, however the friendliness component of the nursing staff was rated to only average by 40 percent of the patients. When the patients were asked about recommending the hospital 55.8 percent said that they would always do so, while only 11.6 percent said that they will sometimes recommend this hospital. </a:t>
            </a:r>
            <a:endParaRPr lang="en-IN" dirty="0" smtClean="0"/>
          </a:p>
          <a:p>
            <a:pPr>
              <a:buNone/>
            </a:pPr>
            <a:r>
              <a:rPr lang="en-US" dirty="0" smtClean="0"/>
              <a:t> </a:t>
            </a:r>
          </a:p>
          <a:p>
            <a:pPr>
              <a:buNone/>
            </a:pP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IN" dirty="0" smtClean="0"/>
              <a:t>Methodology</a:t>
            </a:r>
            <a:endParaRPr lang="en-IN" dirty="0"/>
          </a:p>
        </p:txBody>
      </p:sp>
      <p:sp>
        <p:nvSpPr>
          <p:cNvPr id="3" name="Content Placeholder 2"/>
          <p:cNvSpPr>
            <a:spLocks noGrp="1"/>
          </p:cNvSpPr>
          <p:nvPr>
            <p:ph sz="quarter" idx="1"/>
          </p:nvPr>
        </p:nvSpPr>
        <p:spPr>
          <a:xfrm>
            <a:off x="457200" y="2133600"/>
            <a:ext cx="8229600" cy="4389120"/>
          </a:xfrm>
        </p:spPr>
        <p:txBody>
          <a:bodyPr/>
          <a:lstStyle/>
          <a:p>
            <a:r>
              <a:rPr lang="en-US" sz="2800" dirty="0" smtClean="0">
                <a:latin typeface="Times New Roman" pitchFamily="18" charset="0"/>
                <a:cs typeface="Times New Roman" pitchFamily="18" charset="0"/>
              </a:rPr>
              <a:t>Study Area: Metro Hospital and Heart Institute, Meerut</a:t>
            </a:r>
          </a:p>
          <a:p>
            <a:r>
              <a:rPr lang="en-US" sz="2800" dirty="0" smtClean="0">
                <a:latin typeface="Times New Roman" pitchFamily="18" charset="0"/>
                <a:cs typeface="Times New Roman" pitchFamily="18" charset="0"/>
              </a:rPr>
              <a:t>Study Design: Cross sectional &amp; Descriptive study</a:t>
            </a:r>
          </a:p>
          <a:p>
            <a:r>
              <a:rPr lang="en-US" sz="2800" dirty="0" smtClean="0">
                <a:latin typeface="Times New Roman" pitchFamily="18" charset="0"/>
                <a:cs typeface="Times New Roman" pitchFamily="18" charset="0"/>
              </a:rPr>
              <a:t>Data Collection technique:  Feedback Form Checklist</a:t>
            </a:r>
          </a:p>
          <a:p>
            <a:r>
              <a:rPr lang="en-US" sz="2800" dirty="0" smtClean="0">
                <a:latin typeface="Times New Roman" pitchFamily="18" charset="0"/>
                <a:cs typeface="Times New Roman" pitchFamily="18" charset="0"/>
              </a:rPr>
              <a:t>Data collection Tools:  Structured Questionnaire</a:t>
            </a:r>
          </a:p>
          <a:p>
            <a:r>
              <a:rPr lang="en-US" sz="2800" dirty="0" smtClean="0">
                <a:latin typeface="Times New Roman" pitchFamily="18" charset="0"/>
                <a:cs typeface="Times New Roman" pitchFamily="18" charset="0"/>
              </a:rPr>
              <a:t>Type of Data: Primary </a:t>
            </a:r>
          </a:p>
          <a:p>
            <a:r>
              <a:rPr lang="en-US" sz="2800" dirty="0" smtClean="0">
                <a:latin typeface="Times New Roman" pitchFamily="18" charset="0"/>
                <a:cs typeface="Times New Roman" pitchFamily="18" charset="0"/>
              </a:rPr>
              <a:t>Method: Convenience </a:t>
            </a:r>
          </a:p>
          <a:p>
            <a:endParaRPr lang="en-US" dirty="0" smtClean="0"/>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Key Findings</a:t>
            </a:r>
            <a:br>
              <a:rPr lang="en-IN" dirty="0" smtClean="0"/>
            </a:br>
            <a:r>
              <a:rPr lang="en-IN" dirty="0" smtClean="0"/>
              <a:t>   </a:t>
            </a:r>
            <a:r>
              <a:rPr lang="en-IN" dirty="0" smtClean="0">
                <a:solidFill>
                  <a:srgbClr val="0070C0"/>
                </a:solidFill>
              </a:rPr>
              <a:t>Feedback analysis Form</a:t>
            </a:r>
            <a:endParaRPr lang="en-IN" dirty="0">
              <a:solidFill>
                <a:srgbClr val="0070C0"/>
              </a:solidFill>
            </a:endParaRPr>
          </a:p>
        </p:txBody>
      </p:sp>
      <p:sp>
        <p:nvSpPr>
          <p:cNvPr id="3" name="Content Placeholder 2"/>
          <p:cNvSpPr>
            <a:spLocks noGrp="1"/>
          </p:cNvSpPr>
          <p:nvPr>
            <p:ph sz="quarter" idx="1"/>
          </p:nvPr>
        </p:nvSpPr>
        <p:spPr/>
        <p:txBody>
          <a:bodyPr>
            <a:normAutofit fontScale="92500" lnSpcReduction="20000"/>
          </a:bodyPr>
          <a:lstStyle/>
          <a:p>
            <a:pPr lvl="0"/>
            <a:r>
              <a:rPr lang="en-US" dirty="0" smtClean="0"/>
              <a:t>Did Dr. Informed about reason for admission?</a:t>
            </a:r>
            <a:endParaRPr lang="en-IN" dirty="0" smtClean="0"/>
          </a:p>
          <a:p>
            <a:pPr lvl="0">
              <a:buNone/>
            </a:pPr>
            <a:r>
              <a:rPr lang="en-US" dirty="0" smtClean="0"/>
              <a:t>     (A) </a:t>
            </a:r>
            <a:r>
              <a:rPr lang="en-US" dirty="0" smtClean="0">
                <a:solidFill>
                  <a:srgbClr val="33CC33"/>
                </a:solidFill>
              </a:rPr>
              <a:t>Yes  (99%)                           </a:t>
            </a:r>
            <a:r>
              <a:rPr lang="en-US" dirty="0" smtClean="0"/>
              <a:t>(B) No (1%)</a:t>
            </a:r>
            <a:endParaRPr lang="en-IN" dirty="0" smtClean="0"/>
          </a:p>
          <a:p>
            <a:pPr>
              <a:buNone/>
            </a:pPr>
            <a:endParaRPr lang="en-IN" dirty="0" smtClean="0"/>
          </a:p>
          <a:p>
            <a:pPr lvl="0"/>
            <a:r>
              <a:rPr lang="en-US" dirty="0" smtClean="0"/>
              <a:t>Did you shifted immediately in ward after  admission?</a:t>
            </a:r>
            <a:endParaRPr lang="en-IN" dirty="0" smtClean="0"/>
          </a:p>
          <a:p>
            <a:pPr lvl="0">
              <a:buNone/>
            </a:pPr>
            <a:r>
              <a:rPr lang="en-US" dirty="0" smtClean="0"/>
              <a:t>       (A) Yes  (93.6%)			(B) </a:t>
            </a:r>
            <a:r>
              <a:rPr lang="en-US" dirty="0" smtClean="0">
                <a:solidFill>
                  <a:srgbClr val="FF0000"/>
                </a:solidFill>
              </a:rPr>
              <a:t>No (7%)</a:t>
            </a:r>
            <a:endParaRPr lang="en-IN" dirty="0" smtClean="0">
              <a:solidFill>
                <a:srgbClr val="FF0000"/>
              </a:solidFill>
            </a:endParaRPr>
          </a:p>
          <a:p>
            <a:pPr>
              <a:buNone/>
            </a:pPr>
            <a:endParaRPr lang="en-IN" dirty="0" smtClean="0"/>
          </a:p>
          <a:p>
            <a:pPr lvl="0"/>
            <a:r>
              <a:rPr lang="en-US" dirty="0" smtClean="0"/>
              <a:t>Was the Bed ready after shifting of patient?</a:t>
            </a:r>
            <a:endParaRPr lang="en-IN" dirty="0" smtClean="0"/>
          </a:p>
          <a:p>
            <a:pPr lvl="0">
              <a:buNone/>
            </a:pPr>
            <a:r>
              <a:rPr lang="en-US" dirty="0" smtClean="0"/>
              <a:t>      (A) </a:t>
            </a:r>
            <a:r>
              <a:rPr lang="en-US" dirty="0" smtClean="0">
                <a:solidFill>
                  <a:srgbClr val="33CC33"/>
                </a:solidFill>
              </a:rPr>
              <a:t>Yes (96%)</a:t>
            </a:r>
            <a:r>
              <a:rPr lang="en-US" dirty="0" smtClean="0"/>
              <a:t>			(B</a:t>
            </a:r>
            <a:r>
              <a:rPr lang="en-US" dirty="0" smtClean="0">
                <a:solidFill>
                  <a:srgbClr val="FF0000"/>
                </a:solidFill>
              </a:rPr>
              <a:t>) </a:t>
            </a:r>
            <a:r>
              <a:rPr lang="en-US" dirty="0" smtClean="0">
                <a:solidFill>
                  <a:schemeClr val="tx1">
                    <a:lumMod val="95000"/>
                    <a:lumOff val="5000"/>
                  </a:schemeClr>
                </a:solidFill>
              </a:rPr>
              <a:t>No (4%)</a:t>
            </a:r>
            <a:endParaRPr lang="en-IN" dirty="0" smtClean="0">
              <a:solidFill>
                <a:schemeClr val="tx1">
                  <a:lumMod val="95000"/>
                  <a:lumOff val="5000"/>
                </a:schemeClr>
              </a:solidFill>
            </a:endParaRPr>
          </a:p>
          <a:p>
            <a:pPr>
              <a:buNone/>
            </a:pPr>
            <a:endParaRPr lang="en-IN" dirty="0" smtClean="0"/>
          </a:p>
          <a:p>
            <a:pPr lvl="0"/>
            <a:r>
              <a:rPr lang="en-US" dirty="0" smtClean="0"/>
              <a:t>Did Dr. came immediately after arriving of patient?</a:t>
            </a:r>
            <a:endParaRPr lang="en-IN" dirty="0" smtClean="0"/>
          </a:p>
          <a:p>
            <a:pPr lvl="0">
              <a:buNone/>
            </a:pPr>
            <a:r>
              <a:rPr lang="en-US" dirty="0" smtClean="0"/>
              <a:t>      (A) </a:t>
            </a:r>
            <a:r>
              <a:rPr lang="en-US" dirty="0" smtClean="0">
                <a:solidFill>
                  <a:schemeClr val="tx1">
                    <a:lumMod val="95000"/>
                    <a:lumOff val="5000"/>
                  </a:schemeClr>
                </a:solidFill>
              </a:rPr>
              <a:t>Yes  (89.44%)</a:t>
            </a:r>
            <a:r>
              <a:rPr lang="en-US" dirty="0" smtClean="0"/>
              <a:t>	                          (B) </a:t>
            </a:r>
            <a:r>
              <a:rPr lang="en-US" dirty="0" smtClean="0">
                <a:solidFill>
                  <a:srgbClr val="FF0000"/>
                </a:solidFill>
              </a:rPr>
              <a:t>No (10%)	</a:t>
            </a:r>
            <a:endParaRPr lang="en-IN" dirty="0" smtClean="0">
              <a:solidFill>
                <a:srgbClr val="FF0000"/>
              </a:solidFill>
            </a:endParaRPr>
          </a:p>
          <a:p>
            <a:pPr lvl="0">
              <a:buNone/>
            </a:pPr>
            <a:endParaRPr lang="en-IN"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sz="quarter" idx="1"/>
          </p:nvPr>
        </p:nvSpPr>
        <p:spPr/>
        <p:txBody>
          <a:bodyPr>
            <a:normAutofit fontScale="92500" lnSpcReduction="20000"/>
          </a:bodyPr>
          <a:lstStyle/>
          <a:p>
            <a:pPr lvl="0"/>
            <a:r>
              <a:rPr lang="en-US" dirty="0" smtClean="0"/>
              <a:t>Do You feel Nursing staff is competent ?</a:t>
            </a:r>
            <a:endParaRPr lang="en-IN" dirty="0" smtClean="0"/>
          </a:p>
          <a:p>
            <a:pPr lvl="0">
              <a:buNone/>
            </a:pPr>
            <a:r>
              <a:rPr lang="en-US" dirty="0" smtClean="0"/>
              <a:t>    (A) </a:t>
            </a:r>
            <a:r>
              <a:rPr lang="en-US" dirty="0" smtClean="0">
                <a:solidFill>
                  <a:srgbClr val="33CC33"/>
                </a:solidFill>
              </a:rPr>
              <a:t>Yes  (99.5%)</a:t>
            </a:r>
            <a:r>
              <a:rPr lang="en-US" dirty="0" smtClean="0"/>
              <a:t>		  (B) No (0.5%)</a:t>
            </a:r>
            <a:endParaRPr lang="en-IN" dirty="0" smtClean="0"/>
          </a:p>
          <a:p>
            <a:pPr>
              <a:buNone/>
            </a:pPr>
            <a:endParaRPr lang="en-IN" dirty="0" smtClean="0"/>
          </a:p>
          <a:p>
            <a:pPr lvl="0"/>
            <a:r>
              <a:rPr lang="en-US" dirty="0" smtClean="0"/>
              <a:t>Medicine provided Regularly on time?</a:t>
            </a:r>
            <a:endParaRPr lang="en-IN" dirty="0" smtClean="0"/>
          </a:p>
          <a:p>
            <a:pPr lvl="0">
              <a:buNone/>
            </a:pPr>
            <a:r>
              <a:rPr lang="en-US" dirty="0" smtClean="0"/>
              <a:t>     (A) </a:t>
            </a:r>
            <a:r>
              <a:rPr lang="en-US" dirty="0" smtClean="0">
                <a:solidFill>
                  <a:srgbClr val="33CC33"/>
                </a:solidFill>
              </a:rPr>
              <a:t>Yes  (99.5%)                 </a:t>
            </a:r>
            <a:r>
              <a:rPr lang="en-US" dirty="0" smtClean="0"/>
              <a:t>(B) No (0.5%)</a:t>
            </a:r>
            <a:endParaRPr lang="en-IN" dirty="0" smtClean="0"/>
          </a:p>
          <a:p>
            <a:pPr lvl="0">
              <a:buNone/>
            </a:pPr>
            <a:endParaRPr lang="en-IN" dirty="0" smtClean="0"/>
          </a:p>
          <a:p>
            <a:pPr lvl="0"/>
            <a:r>
              <a:rPr lang="en-US" dirty="0" smtClean="0"/>
              <a:t>Did </a:t>
            </a:r>
            <a:r>
              <a:rPr lang="en-US" dirty="0" smtClean="0"/>
              <a:t>physician </a:t>
            </a:r>
            <a:r>
              <a:rPr lang="en-US" dirty="0" smtClean="0"/>
              <a:t>Examined Every day?</a:t>
            </a:r>
            <a:endParaRPr lang="en-IN" dirty="0" smtClean="0"/>
          </a:p>
          <a:p>
            <a:pPr lvl="0">
              <a:buNone/>
            </a:pPr>
            <a:r>
              <a:rPr lang="en-US" dirty="0" smtClean="0"/>
              <a:t>     (A)</a:t>
            </a:r>
            <a:r>
              <a:rPr lang="en-US" dirty="0" smtClean="0">
                <a:solidFill>
                  <a:srgbClr val="33CC33"/>
                </a:solidFill>
              </a:rPr>
              <a:t>Yes (99.9%)                  </a:t>
            </a:r>
            <a:r>
              <a:rPr lang="en-US" dirty="0" smtClean="0"/>
              <a:t>(B) No (0.1%)</a:t>
            </a:r>
            <a:endParaRPr lang="en-IN" dirty="0" smtClean="0"/>
          </a:p>
          <a:p>
            <a:pPr>
              <a:buNone/>
            </a:pPr>
            <a:r>
              <a:rPr lang="en-US" dirty="0" smtClean="0"/>
              <a:t> </a:t>
            </a:r>
            <a:endParaRPr lang="en-IN" dirty="0" smtClean="0"/>
          </a:p>
          <a:p>
            <a:pPr lvl="0"/>
            <a:r>
              <a:rPr lang="en-US" dirty="0" smtClean="0"/>
              <a:t>Have Undergone for any Surgery in Hospital?</a:t>
            </a:r>
            <a:endParaRPr lang="en-IN" dirty="0" smtClean="0"/>
          </a:p>
          <a:p>
            <a:pPr lvl="0">
              <a:buNone/>
            </a:pPr>
            <a:r>
              <a:rPr lang="en-US" dirty="0" smtClean="0"/>
              <a:t>     (A) Yes (  73.84%)              (B) No  (26.16%)</a:t>
            </a:r>
            <a:endParaRPr lang="en-IN" dirty="0" smtClean="0"/>
          </a:p>
          <a:p>
            <a:pPr>
              <a:buNone/>
            </a:pPr>
            <a:endParaRPr lang="en-IN" dirty="0" smtClean="0"/>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IN" dirty="0" smtClean="0"/>
              <a:t>Continue.......</a:t>
            </a:r>
            <a:endParaRPr lang="en-IN" dirty="0"/>
          </a:p>
        </p:txBody>
      </p:sp>
      <p:sp>
        <p:nvSpPr>
          <p:cNvPr id="3" name="Content Placeholder 2"/>
          <p:cNvSpPr>
            <a:spLocks noGrp="1"/>
          </p:cNvSpPr>
          <p:nvPr>
            <p:ph sz="quarter" idx="1"/>
          </p:nvPr>
        </p:nvSpPr>
        <p:spPr>
          <a:xfrm>
            <a:off x="381000" y="1600200"/>
            <a:ext cx="8229600" cy="5029200"/>
          </a:xfrm>
        </p:spPr>
        <p:txBody>
          <a:bodyPr>
            <a:normAutofit fontScale="77500" lnSpcReduction="20000"/>
          </a:bodyPr>
          <a:lstStyle/>
          <a:p>
            <a:pPr lvl="0"/>
            <a:r>
              <a:rPr lang="en-US" dirty="0" smtClean="0"/>
              <a:t>physician</a:t>
            </a:r>
            <a:r>
              <a:rPr lang="en-US" dirty="0" smtClean="0"/>
              <a:t> </a:t>
            </a:r>
            <a:r>
              <a:rPr lang="en-US" dirty="0" smtClean="0"/>
              <a:t>told about need of  Surgery ?</a:t>
            </a:r>
            <a:endParaRPr lang="en-IN" dirty="0" smtClean="0"/>
          </a:p>
          <a:p>
            <a:pPr lvl="0">
              <a:buNone/>
            </a:pPr>
            <a:r>
              <a:rPr lang="en-US" dirty="0" smtClean="0"/>
              <a:t>    (A) Yes  </a:t>
            </a:r>
            <a:r>
              <a:rPr lang="en-US" dirty="0" smtClean="0">
                <a:solidFill>
                  <a:srgbClr val="33CC33"/>
                </a:solidFill>
              </a:rPr>
              <a:t>(99.8%)                </a:t>
            </a:r>
            <a:r>
              <a:rPr lang="en-US" dirty="0" smtClean="0"/>
              <a:t>(B)  </a:t>
            </a:r>
            <a:r>
              <a:rPr lang="en-US" dirty="0" smtClean="0">
                <a:solidFill>
                  <a:schemeClr val="tx1">
                    <a:lumMod val="95000"/>
                    <a:lumOff val="5000"/>
                  </a:schemeClr>
                </a:solidFill>
              </a:rPr>
              <a:t>No (0.2%)</a:t>
            </a:r>
            <a:endParaRPr lang="en-IN" dirty="0" smtClean="0">
              <a:solidFill>
                <a:schemeClr val="tx1">
                  <a:lumMod val="95000"/>
                  <a:lumOff val="5000"/>
                </a:schemeClr>
              </a:solidFill>
            </a:endParaRPr>
          </a:p>
          <a:p>
            <a:pPr>
              <a:buNone/>
            </a:pPr>
            <a:endParaRPr lang="en-IN" dirty="0" smtClean="0"/>
          </a:p>
          <a:p>
            <a:pPr lvl="0"/>
            <a:r>
              <a:rPr lang="en-US" dirty="0" smtClean="0"/>
              <a:t>Did </a:t>
            </a:r>
            <a:r>
              <a:rPr lang="en-US" dirty="0" smtClean="0"/>
              <a:t>physician</a:t>
            </a:r>
            <a:r>
              <a:rPr lang="en-US" dirty="0" smtClean="0"/>
              <a:t> </a:t>
            </a:r>
            <a:r>
              <a:rPr lang="en-US" dirty="0" smtClean="0"/>
              <a:t>Informed about expected cost of Operation?</a:t>
            </a:r>
            <a:endParaRPr lang="en-IN" dirty="0" smtClean="0"/>
          </a:p>
          <a:p>
            <a:pPr>
              <a:buNone/>
            </a:pPr>
            <a:r>
              <a:rPr lang="en-US" dirty="0" smtClean="0"/>
              <a:t>     (A) Yes   (71.76%)                  (B</a:t>
            </a:r>
            <a:r>
              <a:rPr lang="en-US" dirty="0" smtClean="0">
                <a:solidFill>
                  <a:srgbClr val="FF0000"/>
                </a:solidFill>
              </a:rPr>
              <a:t>) No  (28%)</a:t>
            </a:r>
          </a:p>
          <a:p>
            <a:pPr>
              <a:buNone/>
            </a:pPr>
            <a:endParaRPr lang="en-IN" dirty="0" smtClean="0"/>
          </a:p>
          <a:p>
            <a:pPr lvl="0"/>
            <a:r>
              <a:rPr lang="en-US" dirty="0" smtClean="0"/>
              <a:t>Did </a:t>
            </a:r>
            <a:r>
              <a:rPr lang="en-US" dirty="0" smtClean="0"/>
              <a:t>physician</a:t>
            </a:r>
            <a:r>
              <a:rPr lang="en-US" dirty="0" smtClean="0"/>
              <a:t> </a:t>
            </a:r>
            <a:r>
              <a:rPr lang="en-US" dirty="0" smtClean="0"/>
              <a:t>informed about complication of operation?</a:t>
            </a:r>
            <a:endParaRPr lang="en-IN" dirty="0" smtClean="0"/>
          </a:p>
          <a:p>
            <a:pPr>
              <a:buNone/>
            </a:pPr>
            <a:r>
              <a:rPr lang="en-US" dirty="0" smtClean="0"/>
              <a:t>      ( A) Yes  (75.92%)                 ( B) </a:t>
            </a:r>
            <a:r>
              <a:rPr lang="en-US" dirty="0" smtClean="0">
                <a:solidFill>
                  <a:srgbClr val="FF0000"/>
                </a:solidFill>
              </a:rPr>
              <a:t>No (24%)</a:t>
            </a:r>
            <a:endParaRPr lang="en-IN" dirty="0" smtClean="0">
              <a:solidFill>
                <a:srgbClr val="FF0000"/>
              </a:solidFill>
            </a:endParaRPr>
          </a:p>
          <a:p>
            <a:pPr>
              <a:buNone/>
            </a:pPr>
            <a:endParaRPr lang="en-IN" dirty="0" smtClean="0"/>
          </a:p>
          <a:p>
            <a:pPr lvl="0"/>
            <a:r>
              <a:rPr lang="en-US" dirty="0" smtClean="0"/>
              <a:t> Hospital food was fresh </a:t>
            </a:r>
            <a:r>
              <a:rPr lang="en-US" dirty="0" smtClean="0"/>
              <a:t>?</a:t>
            </a:r>
            <a:endParaRPr lang="en-IN" dirty="0" smtClean="0"/>
          </a:p>
          <a:p>
            <a:pPr>
              <a:buNone/>
            </a:pPr>
            <a:r>
              <a:rPr lang="en-US" dirty="0" smtClean="0"/>
              <a:t>       (A) </a:t>
            </a:r>
            <a:r>
              <a:rPr lang="en-US" dirty="0" smtClean="0">
                <a:solidFill>
                  <a:schemeClr val="tx1">
                    <a:lumMod val="95000"/>
                    <a:lumOff val="5000"/>
                  </a:schemeClr>
                </a:solidFill>
              </a:rPr>
              <a:t>Yes  (93.6%)                   </a:t>
            </a:r>
            <a:r>
              <a:rPr lang="en-US" dirty="0" smtClean="0"/>
              <a:t>( B) </a:t>
            </a:r>
            <a:r>
              <a:rPr lang="en-US" dirty="0" smtClean="0">
                <a:solidFill>
                  <a:srgbClr val="FF0000"/>
                </a:solidFill>
              </a:rPr>
              <a:t>No  (7.4%)</a:t>
            </a:r>
            <a:endParaRPr lang="en-IN" dirty="0" smtClean="0">
              <a:solidFill>
                <a:srgbClr val="FF0000"/>
              </a:solidFill>
            </a:endParaRPr>
          </a:p>
          <a:p>
            <a:pPr>
              <a:buNone/>
            </a:pPr>
            <a:r>
              <a:rPr lang="en-US" dirty="0" smtClean="0"/>
              <a:t> </a:t>
            </a:r>
            <a:endParaRPr lang="en-IN" dirty="0" smtClean="0"/>
          </a:p>
          <a:p>
            <a:pPr lvl="0"/>
            <a:r>
              <a:rPr lang="en-US" dirty="0" smtClean="0"/>
              <a:t>Housekeeping staff cleaned your ward/Room Everyday ?</a:t>
            </a:r>
            <a:endParaRPr lang="en-IN" dirty="0" smtClean="0"/>
          </a:p>
          <a:p>
            <a:pPr lvl="0">
              <a:buNone/>
            </a:pPr>
            <a:r>
              <a:rPr lang="en-US" dirty="0" smtClean="0"/>
              <a:t>    (</a:t>
            </a:r>
            <a:r>
              <a:rPr lang="en-US" dirty="0" smtClean="0">
                <a:solidFill>
                  <a:srgbClr val="33CC33"/>
                </a:solidFill>
              </a:rPr>
              <a:t>A)Yes    (100%)                        </a:t>
            </a:r>
            <a:r>
              <a:rPr lang="en-US" dirty="0" smtClean="0"/>
              <a:t>( B) No (0%)</a:t>
            </a:r>
            <a:endParaRPr lang="en-IN" dirty="0" smtClean="0"/>
          </a:p>
          <a:p>
            <a:pPr>
              <a:buNone/>
            </a:pPr>
            <a:r>
              <a:rPr lang="en-US" dirty="0" smtClean="0"/>
              <a:t> </a:t>
            </a:r>
            <a:endParaRPr lang="en-IN" dirty="0" smtClean="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 shifted immediately in ward after  admission</a:t>
            </a:r>
            <a:endParaRPr lang="en-US" dirty="0"/>
          </a:p>
        </p:txBody>
      </p:sp>
      <p:pic>
        <p:nvPicPr>
          <p:cNvPr id="1026" name="Chart 2"/>
          <p:cNvPicPr>
            <a:picLocks noChangeArrowheads="1"/>
          </p:cNvPicPr>
          <p:nvPr/>
        </p:nvPicPr>
        <p:blipFill>
          <a:blip r:embed="rId2" cstate="print"/>
          <a:srcRect/>
          <a:stretch>
            <a:fillRect/>
          </a:stretch>
        </p:blipFill>
        <p:spPr bwMode="auto">
          <a:xfrm>
            <a:off x="304800" y="1447800"/>
            <a:ext cx="8839200" cy="510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Metro hospital&amp;Heart institute</a:t>
            </a:r>
            <a:endParaRPr lang="en-IN" dirty="0"/>
          </a:p>
        </p:txBody>
      </p:sp>
      <p:sp>
        <p:nvSpPr>
          <p:cNvPr id="3" name="Content Placeholder 2"/>
          <p:cNvSpPr>
            <a:spLocks noGrp="1"/>
          </p:cNvSpPr>
          <p:nvPr>
            <p:ph sz="quarter" idx="1"/>
          </p:nvPr>
        </p:nvSpPr>
        <p:spPr/>
        <p:txBody>
          <a:bodyPr>
            <a:normAutofit fontScale="70000" lnSpcReduction="20000"/>
          </a:bodyPr>
          <a:lstStyle/>
          <a:p>
            <a:pPr algn="just">
              <a:buNone/>
            </a:pPr>
            <a:endParaRPr lang="en-IN" dirty="0" smtClean="0"/>
          </a:p>
          <a:p>
            <a:r>
              <a:rPr lang="en-IN" dirty="0" smtClean="0"/>
              <a:t> </a:t>
            </a:r>
            <a:r>
              <a:rPr lang="en-US" dirty="0" smtClean="0"/>
              <a:t>With a vision to provide the utmost level of healthcare to the common man, at the most affordable cost, a group of NRI physicians led by Dr. Purshotam Lal (Padma Vibhushan, Padma Bhushan and Dr. B.C. Roy National awarded), a pioneer of Interventional Cardiology in India, founded Metro Hospitals &amp; Heart Institute. The first hospital was set up in Noida in June 1997 by the name of Metro Hospitals &amp; Heart Institute.</a:t>
            </a:r>
            <a:br>
              <a:rPr lang="en-US" dirty="0" smtClean="0"/>
            </a:br>
            <a:r>
              <a:rPr lang="en-US" dirty="0" smtClean="0"/>
              <a:t/>
            </a:r>
            <a:br>
              <a:rPr lang="en-US" dirty="0" smtClean="0"/>
            </a:br>
            <a:r>
              <a:rPr lang="en-US" dirty="0" smtClean="0"/>
              <a:t>Immediately after foraying into the heart care segment, Multispeciality wing was started in September 1998, followed by Metro Centre for Liver &amp; Digestive Diseases, Metro Center for Respiratory Diseases, Metro Heart Institutes at Meerut, Faridabad, Lajpat Nagar, Patel Nagar, </a:t>
            </a:r>
            <a:r>
              <a:rPr lang="en-US" dirty="0" err="1" smtClean="0"/>
              <a:t>Preet</a:t>
            </a:r>
            <a:r>
              <a:rPr lang="en-US" dirty="0" smtClean="0"/>
              <a:t> Vihar at Delhi and Metro Hospital &amp; Research Centre at Vadodara.</a:t>
            </a:r>
          </a:p>
          <a:p>
            <a:pPr>
              <a:buNone/>
            </a:pPr>
            <a:r>
              <a:rPr lang="en-US" dirty="0" smtClean="0"/>
              <a:t> </a:t>
            </a:r>
          </a:p>
          <a:p>
            <a:r>
              <a:rPr lang="en-US" dirty="0" smtClean="0"/>
              <a:t>Metro hospital and heart institute is a pioneer in the technological revolution in health care, rendering services to thousands of patients from across the globe to get them cured, in the presence of world class facilities</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physician came immediately after arriving of patient</a:t>
            </a:r>
            <a:endParaRPr lang="en-IN" dirty="0"/>
          </a:p>
        </p:txBody>
      </p:sp>
      <p:graphicFrame>
        <p:nvGraphicFramePr>
          <p:cNvPr id="4" name="Content Placeholder 3"/>
          <p:cNvGraphicFramePr>
            <a:graphicFrameLocks noGrp="1"/>
          </p:cNvGraphicFramePr>
          <p:nvPr>
            <p:ph sz="quarter" idx="1"/>
          </p:nvPr>
        </p:nvGraphicFramePr>
        <p:xfrm>
          <a:off x="381000" y="1524000"/>
          <a:ext cx="8077200" cy="48768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Receptionist/ physician informed  the expected cost of Surgery</a:t>
            </a:r>
            <a:endParaRPr lang="en-IN" dirty="0"/>
          </a:p>
        </p:txBody>
      </p:sp>
      <p:pic>
        <p:nvPicPr>
          <p:cNvPr id="3" name="Chart 6"/>
          <p:cNvPicPr>
            <a:picLocks noChangeArrowheads="1"/>
          </p:cNvPicPr>
          <p:nvPr/>
        </p:nvPicPr>
        <p:blipFill>
          <a:blip r:embed="rId2" cstate="print"/>
          <a:srcRect/>
          <a:stretch>
            <a:fillRect/>
          </a:stretch>
        </p:blipFill>
        <p:spPr bwMode="auto">
          <a:xfrm>
            <a:off x="533400" y="1676400"/>
            <a:ext cx="792480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Informed about  complication of surgery</a:t>
            </a:r>
            <a:endParaRPr lang="en-IN" dirty="0"/>
          </a:p>
        </p:txBody>
      </p:sp>
      <p:pic>
        <p:nvPicPr>
          <p:cNvPr id="3074" name="Chart 7"/>
          <p:cNvPicPr>
            <a:picLocks noChangeArrowheads="1"/>
          </p:cNvPicPr>
          <p:nvPr/>
        </p:nvPicPr>
        <p:blipFill>
          <a:blip r:embed="rId2" cstate="print"/>
          <a:srcRect/>
          <a:stretch>
            <a:fillRect/>
          </a:stretch>
        </p:blipFill>
        <p:spPr bwMode="auto">
          <a:xfrm>
            <a:off x="762000" y="1676400"/>
            <a:ext cx="71628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US" dirty="0" smtClean="0"/>
              <a:t> Hospital food was fresh </a:t>
            </a:r>
            <a:endParaRPr lang="en-IN" dirty="0"/>
          </a:p>
        </p:txBody>
      </p:sp>
      <p:pic>
        <p:nvPicPr>
          <p:cNvPr id="4098" name="Chart 8"/>
          <p:cNvPicPr>
            <a:picLocks noChangeArrowheads="1"/>
          </p:cNvPicPr>
          <p:nvPr/>
        </p:nvPicPr>
        <p:blipFill>
          <a:blip r:embed="rId2" cstate="print"/>
          <a:srcRect/>
          <a:stretch>
            <a:fillRect/>
          </a:stretch>
        </p:blipFill>
        <p:spPr bwMode="auto">
          <a:xfrm>
            <a:off x="685800" y="1828800"/>
            <a:ext cx="7620000"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sz="quarter" idx="1"/>
          </p:nvPr>
        </p:nvSpPr>
        <p:spPr/>
        <p:txBody>
          <a:bodyPr>
            <a:normAutofit lnSpcReduction="10000"/>
          </a:bodyPr>
          <a:lstStyle/>
          <a:p>
            <a:r>
              <a:rPr lang="en-US" dirty="0" smtClean="0"/>
              <a:t>Patients are responsible for spreading good image of Hospital and therefore satisfaction of patients visiting Hospital is highly Important for any Hospital.</a:t>
            </a:r>
          </a:p>
          <a:p>
            <a:pPr>
              <a:buNone/>
            </a:pPr>
            <a:endParaRPr lang="en-US" dirty="0" smtClean="0"/>
          </a:p>
          <a:p>
            <a:r>
              <a:rPr lang="en-US" dirty="0" smtClean="0"/>
              <a:t> Various studies  about In patient services have elicited problems like overcrowding of patient, Doctors do not come for checkup immediately after admission of patient, Doctor do not tell patient about need of Surgery, complication of Surgery, Cost of Surgery etc. </a:t>
            </a:r>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sz="quarter" idx="1"/>
          </p:nvPr>
        </p:nvSpPr>
        <p:spPr/>
        <p:txBody>
          <a:bodyPr/>
          <a:lstStyle/>
          <a:p>
            <a:r>
              <a:rPr lang="en-US" dirty="0" smtClean="0"/>
              <a:t>In this study it is found that </a:t>
            </a:r>
            <a:r>
              <a:rPr lang="en-US" dirty="0" err="1" smtClean="0"/>
              <a:t>majourity</a:t>
            </a:r>
            <a:r>
              <a:rPr lang="en-US" dirty="0" smtClean="0"/>
              <a:t> of patients are satisfied by services provided. There it concluded that the IPD Services form an important component of Hospital Services and Feedback of patients play a vital role in Quality Improvement</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t>
            </a:r>
            <a:r>
              <a:rPr lang="en-US" dirty="0" smtClean="0"/>
              <a:t> </a:t>
            </a:r>
            <a:r>
              <a:rPr lang="en-IN" dirty="0" smtClean="0"/>
              <a:t/>
            </a:r>
            <a:br>
              <a:rPr lang="en-IN" dirty="0" smtClean="0"/>
            </a:br>
            <a:r>
              <a:rPr lang="en-IN" dirty="0" smtClean="0"/>
              <a:t>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
            </a:r>
            <a:br>
              <a:rPr lang="en-IN" dirty="0" smtClean="0"/>
            </a:br>
            <a:r>
              <a:rPr lang="en-IN" dirty="0" smtClean="0"/>
              <a:t>Recommendation</a:t>
            </a:r>
            <a:endParaRPr lang="en-IN" dirty="0"/>
          </a:p>
        </p:txBody>
      </p:sp>
      <p:sp>
        <p:nvSpPr>
          <p:cNvPr id="3" name="Content Placeholder 2"/>
          <p:cNvSpPr>
            <a:spLocks noGrp="1"/>
          </p:cNvSpPr>
          <p:nvPr>
            <p:ph sz="quarter" idx="1"/>
          </p:nvPr>
        </p:nvSpPr>
        <p:spPr/>
        <p:txBody>
          <a:bodyPr/>
          <a:lstStyle/>
          <a:p>
            <a:pPr lvl="0"/>
            <a:r>
              <a:rPr lang="en-US" dirty="0" smtClean="0"/>
              <a:t>When patient gets admission during night/day, he/she should shifted immediately in ward / Room.</a:t>
            </a:r>
            <a:endParaRPr lang="en-IN" dirty="0" smtClean="0"/>
          </a:p>
          <a:p>
            <a:pPr>
              <a:buNone/>
            </a:pPr>
            <a:endParaRPr lang="en-IN" dirty="0" smtClean="0"/>
          </a:p>
          <a:p>
            <a:pPr lvl="0"/>
            <a:r>
              <a:rPr lang="en-US" dirty="0" smtClean="0"/>
              <a:t>If patient get admitted in hospital at night, doctor should meet the patient immediately.</a:t>
            </a:r>
            <a:endParaRPr lang="en-IN" dirty="0" smtClean="0"/>
          </a:p>
          <a:p>
            <a:pPr>
              <a:buNone/>
            </a:pPr>
            <a:endParaRPr lang="en-IN" dirty="0" smtClean="0"/>
          </a:p>
          <a:p>
            <a:r>
              <a:rPr lang="en-US" dirty="0" smtClean="0"/>
              <a:t>Bed should ready before patient reach in ward/room</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sz="quarter" idx="1"/>
          </p:nvPr>
        </p:nvSpPr>
        <p:spPr/>
        <p:txBody>
          <a:bodyPr/>
          <a:lstStyle/>
          <a:p>
            <a:pPr lvl="0"/>
            <a:r>
              <a:rPr lang="en-US" dirty="0" smtClean="0"/>
              <a:t>Doctor should properly make understood patient why he/she got admitted in Hospital, why need of Surgery, How much cost will come for surgery, what type of complication can be happen during surgery or after surgery.</a:t>
            </a:r>
            <a:endParaRPr lang="en-IN" dirty="0" smtClean="0"/>
          </a:p>
          <a:p>
            <a:pPr>
              <a:buNone/>
            </a:pPr>
            <a:r>
              <a:rPr lang="en-US" dirty="0" smtClean="0"/>
              <a:t> </a:t>
            </a:r>
            <a:endParaRPr lang="en-IN" dirty="0" smtClean="0"/>
          </a:p>
          <a:p>
            <a:pPr lvl="0"/>
            <a:r>
              <a:rPr lang="en-US" dirty="0" smtClean="0"/>
              <a:t>Food should be reach in room in Fresh Condition.</a:t>
            </a:r>
            <a:endParaRPr lang="en-IN" dirty="0" smtClean="0"/>
          </a:p>
          <a:p>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sz="quarter" idx="1"/>
          </p:nvPr>
        </p:nvSpPr>
        <p:spPr/>
        <p:txBody>
          <a:bodyPr>
            <a:normAutofit fontScale="47500" lnSpcReduction="20000"/>
          </a:bodyPr>
          <a:lstStyle/>
          <a:p>
            <a:endParaRPr lang="en-IN" dirty="0" smtClean="0"/>
          </a:p>
          <a:p>
            <a:pPr>
              <a:buNone/>
            </a:pPr>
            <a:endParaRPr lang="en-IN" dirty="0" smtClean="0"/>
          </a:p>
          <a:p>
            <a:r>
              <a:rPr lang="en-IN" sz="3600" b="1" dirty="0" smtClean="0">
                <a:solidFill>
                  <a:schemeClr val="tx1">
                    <a:lumMod val="95000"/>
                    <a:lumOff val="5000"/>
                  </a:schemeClr>
                </a:solidFill>
                <a:latin typeface="Times New Roman" pitchFamily="18" charset="0"/>
                <a:cs typeface="Times New Roman" pitchFamily="18" charset="0"/>
              </a:rPr>
              <a:t>Full Issue - njcmindia.org </a:t>
            </a:r>
          </a:p>
          <a:p>
            <a:pPr fontAlgn="ctr">
              <a:buNone/>
            </a:pPr>
            <a:r>
              <a:rPr lang="en-IN" sz="3600" b="1" dirty="0" smtClean="0">
                <a:solidFill>
                  <a:schemeClr val="tx1">
                    <a:lumMod val="95000"/>
                    <a:lumOff val="5000"/>
                  </a:schemeClr>
                </a:solidFill>
                <a:latin typeface="Times New Roman" pitchFamily="18" charset="0"/>
                <a:cs typeface="Times New Roman" pitchFamily="18" charset="0"/>
              </a:rPr>
              <a:t>www.njcmindia.org/home/issue_download/2/3</a:t>
            </a:r>
          </a:p>
          <a:p>
            <a:pPr fontAlgn="ctr"/>
            <a:r>
              <a:rPr lang="en-IN" sz="3600" b="1" dirty="0" smtClean="0">
                <a:solidFill>
                  <a:schemeClr val="tx1">
                    <a:lumMod val="95000"/>
                    <a:lumOff val="5000"/>
                  </a:schemeClr>
                </a:solidFill>
                <a:latin typeface="Times New Roman" pitchFamily="18" charset="0"/>
                <a:cs typeface="Times New Roman" pitchFamily="18" charset="0"/>
                <a:hlinkClick r:id="rId2"/>
              </a:rPr>
              <a:t>www.metrohospital.com/</a:t>
            </a:r>
            <a:endParaRPr lang="en-IN" sz="3600" b="1" dirty="0" smtClean="0">
              <a:solidFill>
                <a:schemeClr val="tx1">
                  <a:lumMod val="95000"/>
                  <a:lumOff val="5000"/>
                </a:schemeClr>
              </a:solidFill>
              <a:latin typeface="Times New Roman" pitchFamily="18" charset="0"/>
              <a:cs typeface="Times New Roman" pitchFamily="18" charset="0"/>
            </a:endParaRPr>
          </a:p>
          <a:p>
            <a:pPr lvl="0"/>
            <a:r>
              <a:rPr lang="en-IN" sz="3600" b="1" dirty="0" smtClean="0">
                <a:solidFill>
                  <a:schemeClr val="tx1">
                    <a:lumMod val="95000"/>
                    <a:lumOff val="5000"/>
                  </a:schemeClr>
                </a:solidFill>
                <a:latin typeface="Times New Roman" pitchFamily="18" charset="0"/>
                <a:cs typeface="Times New Roman" pitchFamily="18" charset="0"/>
                <a:hlinkClick r:id="rId3"/>
              </a:rPr>
              <a:t>http://www.akspublication.com/paper03_jul-dec2007.html</a:t>
            </a:r>
            <a:endParaRPr lang="en-IN" sz="3600" b="1" dirty="0" smtClean="0">
              <a:solidFill>
                <a:schemeClr val="tx1">
                  <a:lumMod val="95000"/>
                  <a:lumOff val="5000"/>
                </a:schemeClr>
              </a:solidFill>
              <a:latin typeface="Times New Roman" pitchFamily="18" charset="0"/>
              <a:cs typeface="Times New Roman" pitchFamily="18" charset="0"/>
            </a:endParaRPr>
          </a:p>
          <a:p>
            <a:pPr>
              <a:buNone/>
            </a:pPr>
            <a:r>
              <a:rPr lang="en-IN" sz="3600" b="1" dirty="0" smtClean="0">
                <a:solidFill>
                  <a:schemeClr val="tx1">
                    <a:lumMod val="95000"/>
                    <a:lumOff val="5000"/>
                  </a:schemeClr>
                </a:solidFill>
                <a:latin typeface="Times New Roman" pitchFamily="18" charset="0"/>
                <a:cs typeface="Times New Roman" pitchFamily="18" charset="0"/>
              </a:rPr>
              <a:t> </a:t>
            </a:r>
          </a:p>
          <a:p>
            <a:pPr lvl="0"/>
            <a:r>
              <a:rPr lang="en-IN" sz="3600" b="1" dirty="0" smtClean="0">
                <a:solidFill>
                  <a:schemeClr val="tx1">
                    <a:lumMod val="95000"/>
                    <a:lumOff val="5000"/>
                  </a:schemeClr>
                </a:solidFill>
                <a:latin typeface="Times New Roman" pitchFamily="18" charset="0"/>
                <a:cs typeface="Times New Roman" pitchFamily="18" charset="0"/>
                <a:hlinkClick r:id="rId4"/>
              </a:rPr>
              <a:t>http://www.iomcworld.com/ijcrimph/files/v04-n08-04.pdf</a:t>
            </a:r>
            <a:endParaRPr lang="en-IN" sz="3600" b="1" dirty="0" smtClean="0">
              <a:solidFill>
                <a:schemeClr val="tx1">
                  <a:lumMod val="95000"/>
                  <a:lumOff val="5000"/>
                </a:schemeClr>
              </a:solidFill>
              <a:latin typeface="Times New Roman" pitchFamily="18" charset="0"/>
              <a:cs typeface="Times New Roman" pitchFamily="18" charset="0"/>
            </a:endParaRPr>
          </a:p>
          <a:p>
            <a:pPr>
              <a:buNone/>
            </a:pPr>
            <a:endParaRPr lang="en-IN" sz="3600" b="1" dirty="0" smtClean="0">
              <a:solidFill>
                <a:schemeClr val="tx1">
                  <a:lumMod val="95000"/>
                  <a:lumOff val="5000"/>
                </a:schemeClr>
              </a:solidFill>
              <a:latin typeface="Times New Roman" pitchFamily="18" charset="0"/>
              <a:cs typeface="Times New Roman" pitchFamily="18" charset="0"/>
            </a:endParaRPr>
          </a:p>
          <a:p>
            <a:pPr lvl="0"/>
            <a:r>
              <a:rPr lang="en-IN" sz="3600" b="1" dirty="0" smtClean="0">
                <a:solidFill>
                  <a:schemeClr val="tx1">
                    <a:lumMod val="95000"/>
                    <a:lumOff val="5000"/>
                  </a:schemeClr>
                </a:solidFill>
                <a:latin typeface="Times New Roman" pitchFamily="18" charset="0"/>
                <a:cs typeface="Times New Roman" pitchFamily="18" charset="0"/>
                <a:hlinkClick r:id="rId5"/>
              </a:rPr>
              <a:t>http://nmcth.edu/images/gallery/Original%20Articles/K5OSKA%20Rizyal.pdf</a:t>
            </a:r>
            <a:endParaRPr lang="en-IN" sz="3600" b="1" dirty="0" smtClean="0">
              <a:solidFill>
                <a:schemeClr val="tx1">
                  <a:lumMod val="95000"/>
                  <a:lumOff val="5000"/>
                </a:schemeClr>
              </a:solidFill>
              <a:latin typeface="Times New Roman" pitchFamily="18" charset="0"/>
              <a:cs typeface="Times New Roman" pitchFamily="18" charset="0"/>
            </a:endParaRPr>
          </a:p>
          <a:p>
            <a:pPr>
              <a:buNone/>
            </a:pPr>
            <a:endParaRPr lang="en-IN" sz="3600" b="1" dirty="0" smtClean="0">
              <a:solidFill>
                <a:schemeClr val="tx1">
                  <a:lumMod val="95000"/>
                  <a:lumOff val="5000"/>
                </a:schemeClr>
              </a:solidFill>
              <a:latin typeface="Times New Roman" pitchFamily="18" charset="0"/>
              <a:cs typeface="Times New Roman" pitchFamily="18" charset="0"/>
            </a:endParaRPr>
          </a:p>
          <a:p>
            <a:pPr lvl="0"/>
            <a:r>
              <a:rPr lang="en-US" sz="3600" b="1" dirty="0" smtClean="0">
                <a:solidFill>
                  <a:schemeClr val="tx1">
                    <a:lumMod val="95000"/>
                    <a:lumOff val="5000"/>
                  </a:schemeClr>
                </a:solidFill>
                <a:latin typeface="Times New Roman" pitchFamily="18" charset="0"/>
                <a:cs typeface="Times New Roman" pitchFamily="18" charset="0"/>
                <a:hlinkClick r:id="rId6"/>
              </a:rPr>
              <a:t>http://www.akspublication.com/paper03_jul-dec2007.htm</a:t>
            </a:r>
            <a:endParaRPr lang="en-IN" sz="3600" b="1" dirty="0" smtClean="0">
              <a:solidFill>
                <a:schemeClr val="tx1">
                  <a:lumMod val="95000"/>
                  <a:lumOff val="5000"/>
                </a:schemeClr>
              </a:solidFill>
              <a:latin typeface="Times New Roman" pitchFamily="18" charset="0"/>
              <a:cs typeface="Times New Roman" pitchFamily="18" charset="0"/>
            </a:endParaRPr>
          </a:p>
          <a:p>
            <a:pPr>
              <a:buNone/>
            </a:pPr>
            <a:endParaRPr lang="en-IN" sz="3600" b="1" dirty="0" smtClean="0">
              <a:solidFill>
                <a:schemeClr val="tx1">
                  <a:lumMod val="95000"/>
                  <a:lumOff val="5000"/>
                </a:schemeClr>
              </a:solidFill>
              <a:latin typeface="Times New Roman" pitchFamily="18" charset="0"/>
              <a:cs typeface="Times New Roman" pitchFamily="18" charset="0"/>
            </a:endParaRPr>
          </a:p>
          <a:p>
            <a:pPr lvl="0"/>
            <a:r>
              <a:rPr lang="en-IN" sz="3600" b="1" dirty="0" smtClean="0">
                <a:solidFill>
                  <a:schemeClr val="tx1">
                    <a:lumMod val="95000"/>
                    <a:lumOff val="5000"/>
                  </a:schemeClr>
                </a:solidFill>
                <a:latin typeface="Times New Roman" pitchFamily="18" charset="0"/>
                <a:cs typeface="Times New Roman" pitchFamily="18" charset="0"/>
              </a:rPr>
              <a:t>http://dspace.sctimst.ac.in/jspui/bitstream/123456789/1594/1/451.pdf</a:t>
            </a:r>
          </a:p>
          <a:p>
            <a:pPr fontAlgn="ctr">
              <a:buNone/>
            </a:pPr>
            <a:endParaRPr lang="en-IN" dirty="0" smtClean="0"/>
          </a:p>
          <a:p>
            <a:pPr>
              <a:buNone/>
            </a:pPr>
            <a:r>
              <a:rPr lang="en-IN" dirty="0" smtClean="0"/>
              <a:t/>
            </a:r>
            <a:br>
              <a:rPr lang="en-IN" dirty="0" smtClean="0"/>
            </a:b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cstate="print"/>
          <a:srcRect/>
          <a:stretch>
            <a:fillRect/>
          </a:stretch>
        </p:blipFill>
        <p:spPr bwMode="auto">
          <a:xfrm>
            <a:off x="228600" y="1905000"/>
            <a:ext cx="8381999"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Vision-achieve excellence in healthcare service</a:t>
            </a:r>
            <a:endParaRPr lang="en-IN" dirty="0"/>
          </a:p>
        </p:txBody>
      </p:sp>
      <p:sp>
        <p:nvSpPr>
          <p:cNvPr id="5" name="Content Placeholder 4"/>
          <p:cNvSpPr>
            <a:spLocks noGrp="1"/>
          </p:cNvSpPr>
          <p:nvPr>
            <p:ph sz="quarter" idx="1"/>
          </p:nvPr>
        </p:nvSpPr>
        <p:spPr/>
        <p:txBody>
          <a:bodyPr>
            <a:normAutofit fontScale="77500" lnSpcReduction="20000"/>
          </a:bodyPr>
          <a:lstStyle/>
          <a:p>
            <a:pPr>
              <a:buNone/>
            </a:pPr>
            <a:r>
              <a:rPr lang="en-IN" sz="3600" dirty="0" smtClean="0">
                <a:solidFill>
                  <a:srgbClr val="7030A0"/>
                </a:solidFill>
                <a:latin typeface="Times New Roman" pitchFamily="18" charset="0"/>
                <a:cs typeface="Times New Roman" pitchFamily="18" charset="0"/>
              </a:rPr>
              <a:t>Mission</a:t>
            </a:r>
          </a:p>
          <a:p>
            <a:pPr>
              <a:buNone/>
            </a:pPr>
            <a:r>
              <a:rPr lang="en-US" sz="3600" dirty="0" smtClean="0"/>
              <a:t>Our immediate agenda is to set up more such dedicated centers for providing wholesome treatment to the patients from all over the country and abroad. We are committed in continually serving the humanity at every needful hour with our state of the art facilities and world's best professionals. We are motivated by the immense faith that our patients have kept in us, we will stand by our principles and policies and will pursue the same with full dedication in future as well</a:t>
            </a:r>
            <a:endParaRPr lang="en-IN" sz="3600"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Metro hospital &amp;heart institute</a:t>
            </a:r>
            <a:endParaRPr lang="en-IN" dirty="0"/>
          </a:p>
        </p:txBody>
      </p:sp>
      <p:pic>
        <p:nvPicPr>
          <p:cNvPr id="1026" name="Picture 2" descr="C:\Users\admin\Desktop\photo_13.jpg"/>
          <p:cNvPicPr>
            <a:picLocks noGrp="1" noChangeAspect="1" noChangeArrowheads="1"/>
          </p:cNvPicPr>
          <p:nvPr>
            <p:ph sz="quarter" idx="1"/>
          </p:nvPr>
        </p:nvPicPr>
        <p:blipFill>
          <a:blip r:embed="rId2" cstate="print"/>
          <a:srcRect/>
          <a:stretch>
            <a:fillRect/>
          </a:stretch>
        </p:blipFill>
        <p:spPr bwMode="auto">
          <a:xfrm>
            <a:off x="152400" y="1828800"/>
            <a:ext cx="8001000" cy="480059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Hospital Working Hours</a:t>
            </a:r>
            <a:endParaRPr lang="en-IN" dirty="0"/>
          </a:p>
        </p:txBody>
      </p:sp>
      <p:graphicFrame>
        <p:nvGraphicFramePr>
          <p:cNvPr id="4" name="Content Placeholder 3"/>
          <p:cNvGraphicFramePr>
            <a:graphicFrameLocks noGrp="1"/>
          </p:cNvGraphicFramePr>
          <p:nvPr>
            <p:ph sz="quarter" idx="1"/>
          </p:nvPr>
        </p:nvGraphicFramePr>
        <p:xfrm>
          <a:off x="685800" y="1935163"/>
          <a:ext cx="8000999" cy="4694240"/>
        </p:xfrm>
        <a:graphic>
          <a:graphicData uri="http://schemas.openxmlformats.org/drawingml/2006/table">
            <a:tbl>
              <a:tblPr/>
              <a:tblGrid>
                <a:gridCol w="3931087"/>
                <a:gridCol w="138825"/>
                <a:gridCol w="3931087"/>
              </a:tblGrid>
              <a:tr h="605892">
                <a:tc gridSpan="2">
                  <a:txBody>
                    <a:bodyPr/>
                    <a:lstStyle/>
                    <a:p>
                      <a:pPr>
                        <a:lnSpc>
                          <a:spcPct val="150000"/>
                        </a:lnSpc>
                        <a:spcAft>
                          <a:spcPts val="1000"/>
                        </a:spcAft>
                      </a:pPr>
                      <a:r>
                        <a:rPr lang="en-US" sz="1100" b="1" dirty="0">
                          <a:latin typeface="Times New Roman"/>
                          <a:ea typeface="Calibri"/>
                          <a:cs typeface="Times New Roman"/>
                        </a:rPr>
                        <a:t>DEPARTMENT</a:t>
                      </a:r>
                      <a:endParaRPr lang="en-IN" sz="1000" dirty="0">
                        <a:latin typeface="Calibri"/>
                        <a:ea typeface="Calibri"/>
                        <a:cs typeface="Times New Roman"/>
                      </a:endParaRPr>
                    </a:p>
                  </a:txBody>
                  <a:tcPr marL="74156" marR="74156" marT="37375" marB="37375" anchor="ctr">
                    <a:lnL>
                      <a:noFill/>
                    </a:lnL>
                    <a:lnR>
                      <a:noFill/>
                    </a:lnR>
                    <a:lnT>
                      <a:noFill/>
                    </a:lnT>
                    <a:lnB>
                      <a:noFill/>
                    </a:lnB>
                    <a:solidFill>
                      <a:srgbClr val="00ADBD"/>
                    </a:solidFill>
                  </a:tcPr>
                </a:tc>
                <a:tc hMerge="1">
                  <a:txBody>
                    <a:bodyPr/>
                    <a:lstStyle/>
                    <a:p>
                      <a:endParaRPr lang="en-IN"/>
                    </a:p>
                  </a:txBody>
                  <a:tcPr/>
                </a:tc>
                <a:tc>
                  <a:txBody>
                    <a:bodyPr/>
                    <a:lstStyle/>
                    <a:p>
                      <a:pPr>
                        <a:lnSpc>
                          <a:spcPct val="150000"/>
                        </a:lnSpc>
                        <a:spcAft>
                          <a:spcPts val="1000"/>
                        </a:spcAft>
                      </a:pPr>
                      <a:r>
                        <a:rPr lang="en-US" sz="1100" b="1">
                          <a:latin typeface="Times New Roman"/>
                          <a:ea typeface="Calibri"/>
                          <a:cs typeface="Times New Roman"/>
                        </a:rPr>
                        <a:t>BUSINESS/OPERATION HOURS</a:t>
                      </a:r>
                      <a:endParaRPr lang="en-IN" sz="1000">
                        <a:latin typeface="Calibri"/>
                        <a:ea typeface="Calibri"/>
                        <a:cs typeface="Times New Roman"/>
                      </a:endParaRPr>
                    </a:p>
                  </a:txBody>
                  <a:tcPr marL="74156" marR="74156" marT="37375" marB="37375" anchor="ctr">
                    <a:lnL>
                      <a:noFill/>
                    </a:lnL>
                    <a:lnR>
                      <a:noFill/>
                    </a:lnR>
                    <a:lnT>
                      <a:noFill/>
                    </a:lnT>
                    <a:lnB>
                      <a:noFill/>
                    </a:lnB>
                    <a:solidFill>
                      <a:srgbClr val="00ADBD"/>
                    </a:solidFill>
                  </a:tcPr>
                </a:tc>
              </a:tr>
              <a:tr h="354019">
                <a:tc gridSpan="2">
                  <a:txBody>
                    <a:bodyPr/>
                    <a:lstStyle/>
                    <a:p>
                      <a:pPr>
                        <a:lnSpc>
                          <a:spcPct val="150000"/>
                        </a:lnSpc>
                        <a:spcAft>
                          <a:spcPts val="1000"/>
                        </a:spcAft>
                      </a:pPr>
                      <a:r>
                        <a:rPr lang="en-US" sz="1100">
                          <a:latin typeface="Times New Roman"/>
                          <a:ea typeface="Calibri"/>
                          <a:cs typeface="Times New Roman"/>
                        </a:rPr>
                        <a:t>Marketing</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FFFFF"/>
                    </a:solidFill>
                  </a:tcPr>
                </a:tc>
                <a:tc hMerge="1">
                  <a:txBody>
                    <a:bodyPr/>
                    <a:lstStyle/>
                    <a:p>
                      <a:endParaRPr lang="en-IN"/>
                    </a:p>
                  </a:txBody>
                  <a:tcPr/>
                </a:tc>
                <a:tc>
                  <a:txBody>
                    <a:bodyPr/>
                    <a:lstStyle/>
                    <a:p>
                      <a:pPr>
                        <a:lnSpc>
                          <a:spcPct val="150000"/>
                        </a:lnSpc>
                        <a:spcAft>
                          <a:spcPts val="1000"/>
                        </a:spcAft>
                      </a:pPr>
                      <a:r>
                        <a:rPr lang="en-US" sz="1100">
                          <a:latin typeface="Times New Roman"/>
                          <a:ea typeface="Calibri"/>
                          <a:cs typeface="Times New Roman"/>
                        </a:rPr>
                        <a:t>Monday - Saturday: 9am to 5pm</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FFFFF"/>
                    </a:solidFill>
                  </a:tcPr>
                </a:tc>
              </a:tr>
              <a:tr h="354019">
                <a:tc gridSpan="2">
                  <a:txBody>
                    <a:bodyPr/>
                    <a:lstStyle/>
                    <a:p>
                      <a:pPr>
                        <a:lnSpc>
                          <a:spcPct val="150000"/>
                        </a:lnSpc>
                        <a:spcAft>
                          <a:spcPts val="1000"/>
                        </a:spcAft>
                      </a:pPr>
                      <a:r>
                        <a:rPr lang="en-US" sz="1100">
                          <a:latin typeface="Times New Roman"/>
                          <a:ea typeface="Calibri"/>
                          <a:cs typeface="Times New Roman"/>
                        </a:rPr>
                        <a:t>Emergency Room</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c hMerge="1">
                  <a:txBody>
                    <a:bodyPr/>
                    <a:lstStyle/>
                    <a:p>
                      <a:endParaRPr lang="en-IN"/>
                    </a:p>
                  </a:txBody>
                  <a:tcPr/>
                </a:tc>
                <a:tc>
                  <a:txBody>
                    <a:bodyPr/>
                    <a:lstStyle/>
                    <a:p>
                      <a:pPr>
                        <a:lnSpc>
                          <a:spcPct val="150000"/>
                        </a:lnSpc>
                        <a:spcAft>
                          <a:spcPts val="1000"/>
                        </a:spcAft>
                      </a:pPr>
                      <a:r>
                        <a:rPr lang="en-US" sz="1100">
                          <a:latin typeface="Times New Roman"/>
                          <a:ea typeface="Calibri"/>
                          <a:cs typeface="Times New Roman"/>
                        </a:rPr>
                        <a:t>24 hours</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r>
              <a:tr h="354019">
                <a:tc gridSpan="2">
                  <a:txBody>
                    <a:bodyPr/>
                    <a:lstStyle/>
                    <a:p>
                      <a:pPr>
                        <a:lnSpc>
                          <a:spcPct val="150000"/>
                        </a:lnSpc>
                        <a:spcAft>
                          <a:spcPts val="1000"/>
                        </a:spcAft>
                      </a:pPr>
                      <a:r>
                        <a:rPr lang="en-US" sz="1100" dirty="0">
                          <a:latin typeface="Times New Roman"/>
                          <a:ea typeface="Calibri"/>
                          <a:cs typeface="Times New Roman"/>
                        </a:rPr>
                        <a:t>Pharmacy</a:t>
                      </a:r>
                      <a:endParaRPr lang="en-IN" sz="1000" dirty="0">
                        <a:latin typeface="Calibri"/>
                        <a:ea typeface="Calibri"/>
                        <a:cs typeface="Times New Roman"/>
                      </a:endParaRPr>
                    </a:p>
                  </a:txBody>
                  <a:tcPr marL="74156" marR="74156" marT="37375" marB="37375" anchor="ctr">
                    <a:lnL>
                      <a:noFill/>
                    </a:lnL>
                    <a:lnR>
                      <a:noFill/>
                    </a:lnR>
                    <a:lnT>
                      <a:noFill/>
                    </a:lnT>
                    <a:lnB>
                      <a:noFill/>
                    </a:lnB>
                    <a:solidFill>
                      <a:srgbClr val="F6F6F6"/>
                    </a:solidFill>
                  </a:tcPr>
                </a:tc>
                <a:tc hMerge="1">
                  <a:txBody>
                    <a:bodyPr/>
                    <a:lstStyle/>
                    <a:p>
                      <a:endParaRPr lang="en-IN"/>
                    </a:p>
                  </a:txBody>
                  <a:tcPr/>
                </a:tc>
                <a:tc>
                  <a:txBody>
                    <a:bodyPr/>
                    <a:lstStyle/>
                    <a:p>
                      <a:pPr>
                        <a:lnSpc>
                          <a:spcPct val="150000"/>
                        </a:lnSpc>
                        <a:spcAft>
                          <a:spcPts val="1000"/>
                        </a:spcAft>
                      </a:pPr>
                      <a:r>
                        <a:rPr lang="en-US" sz="1100">
                          <a:latin typeface="Times New Roman"/>
                          <a:ea typeface="Calibri"/>
                          <a:cs typeface="Times New Roman"/>
                        </a:rPr>
                        <a:t>24 hours</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r>
              <a:tr h="354019">
                <a:tc gridSpan="2">
                  <a:txBody>
                    <a:bodyPr/>
                    <a:lstStyle/>
                    <a:p>
                      <a:pPr>
                        <a:lnSpc>
                          <a:spcPct val="150000"/>
                        </a:lnSpc>
                        <a:spcAft>
                          <a:spcPts val="1000"/>
                        </a:spcAft>
                      </a:pPr>
                      <a:r>
                        <a:rPr lang="en-US" sz="1100">
                          <a:latin typeface="Times New Roman"/>
                          <a:ea typeface="Calibri"/>
                          <a:cs typeface="Times New Roman"/>
                        </a:rPr>
                        <a:t>Radiology</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FFFFF"/>
                    </a:solidFill>
                  </a:tcPr>
                </a:tc>
                <a:tc hMerge="1">
                  <a:txBody>
                    <a:bodyPr/>
                    <a:lstStyle/>
                    <a:p>
                      <a:endParaRPr lang="en-IN"/>
                    </a:p>
                  </a:txBody>
                  <a:tcPr/>
                </a:tc>
                <a:tc>
                  <a:txBody>
                    <a:bodyPr/>
                    <a:lstStyle/>
                    <a:p>
                      <a:pPr>
                        <a:lnSpc>
                          <a:spcPct val="150000"/>
                        </a:lnSpc>
                        <a:spcAft>
                          <a:spcPts val="1000"/>
                        </a:spcAft>
                      </a:pPr>
                      <a:r>
                        <a:rPr lang="en-US" sz="1100">
                          <a:latin typeface="Times New Roman"/>
                          <a:ea typeface="Calibri"/>
                          <a:cs typeface="Times New Roman"/>
                        </a:rPr>
                        <a:t>8am to 6 pm hours</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FFFFF"/>
                    </a:solidFill>
                  </a:tcPr>
                </a:tc>
              </a:tr>
              <a:tr h="354019">
                <a:tc gridSpan="2">
                  <a:txBody>
                    <a:bodyPr/>
                    <a:lstStyle/>
                    <a:p>
                      <a:pPr>
                        <a:lnSpc>
                          <a:spcPct val="150000"/>
                        </a:lnSpc>
                        <a:spcAft>
                          <a:spcPts val="1000"/>
                        </a:spcAft>
                      </a:pPr>
                      <a:r>
                        <a:rPr lang="en-US" sz="1100">
                          <a:latin typeface="Times New Roman"/>
                          <a:ea typeface="Calibri"/>
                          <a:cs typeface="Times New Roman"/>
                        </a:rPr>
                        <a:t>Laboratory</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c hMerge="1">
                  <a:txBody>
                    <a:bodyPr/>
                    <a:lstStyle/>
                    <a:p>
                      <a:endParaRPr lang="en-IN"/>
                    </a:p>
                  </a:txBody>
                  <a:tcPr/>
                </a:tc>
                <a:tc>
                  <a:txBody>
                    <a:bodyPr/>
                    <a:lstStyle/>
                    <a:p>
                      <a:pPr>
                        <a:lnSpc>
                          <a:spcPct val="150000"/>
                        </a:lnSpc>
                        <a:spcAft>
                          <a:spcPts val="1000"/>
                        </a:spcAft>
                      </a:pPr>
                      <a:r>
                        <a:rPr lang="en-US" sz="1100">
                          <a:latin typeface="Times New Roman"/>
                          <a:ea typeface="Calibri"/>
                          <a:cs typeface="Times New Roman"/>
                        </a:rPr>
                        <a:t>24 hours</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r>
              <a:tr h="628098">
                <a:tc gridSpan="2">
                  <a:txBody>
                    <a:bodyPr/>
                    <a:lstStyle/>
                    <a:p>
                      <a:pPr>
                        <a:lnSpc>
                          <a:spcPct val="150000"/>
                        </a:lnSpc>
                        <a:spcAft>
                          <a:spcPts val="1000"/>
                        </a:spcAft>
                      </a:pPr>
                      <a:r>
                        <a:rPr lang="en-US" sz="1100">
                          <a:latin typeface="Times New Roman"/>
                          <a:ea typeface="Calibri"/>
                          <a:cs typeface="Times New Roman"/>
                        </a:rPr>
                        <a:t>Physiotherapy</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FFFFF"/>
                    </a:solidFill>
                  </a:tcPr>
                </a:tc>
                <a:tc hMerge="1">
                  <a:txBody>
                    <a:bodyPr/>
                    <a:lstStyle/>
                    <a:p>
                      <a:endParaRPr lang="en-IN"/>
                    </a:p>
                  </a:txBody>
                  <a:tcPr/>
                </a:tc>
                <a:tc>
                  <a:txBody>
                    <a:bodyPr/>
                    <a:lstStyle/>
                    <a:p>
                      <a:pPr>
                        <a:lnSpc>
                          <a:spcPct val="150000"/>
                        </a:lnSpc>
                        <a:spcAft>
                          <a:spcPts val="1000"/>
                        </a:spcAft>
                      </a:pPr>
                      <a:r>
                        <a:rPr lang="en-US" sz="1100">
                          <a:latin typeface="Times New Roman"/>
                          <a:ea typeface="Calibri"/>
                          <a:cs typeface="Times New Roman"/>
                        </a:rPr>
                        <a:t>Monday - Saturday: 8am to 8pm</a:t>
                      </a:r>
                      <a:br>
                        <a:rPr lang="en-US" sz="1100">
                          <a:latin typeface="Times New Roman"/>
                          <a:ea typeface="Calibri"/>
                          <a:cs typeface="Times New Roman"/>
                        </a:rPr>
                      </a:br>
                      <a:r>
                        <a:rPr lang="en-US" sz="1100">
                          <a:latin typeface="Times New Roman"/>
                          <a:ea typeface="Calibri"/>
                          <a:cs typeface="Times New Roman"/>
                        </a:rPr>
                        <a:t>Sunday: 9am to Noon</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FFFFF"/>
                    </a:solidFill>
                  </a:tcPr>
                </a:tc>
              </a:tr>
              <a:tr h="354019">
                <a:tc gridSpan="2">
                  <a:txBody>
                    <a:bodyPr/>
                    <a:lstStyle/>
                    <a:p>
                      <a:pPr>
                        <a:lnSpc>
                          <a:spcPct val="150000"/>
                        </a:lnSpc>
                        <a:spcAft>
                          <a:spcPts val="1000"/>
                        </a:spcAft>
                      </a:pPr>
                      <a:r>
                        <a:rPr lang="en-US" sz="1100">
                          <a:latin typeface="Times New Roman"/>
                          <a:ea typeface="Calibri"/>
                          <a:cs typeface="Times New Roman"/>
                        </a:rPr>
                        <a:t>Nursing Ward</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c hMerge="1">
                  <a:txBody>
                    <a:bodyPr/>
                    <a:lstStyle/>
                    <a:p>
                      <a:endParaRPr lang="en-IN"/>
                    </a:p>
                  </a:txBody>
                  <a:tcPr/>
                </a:tc>
                <a:tc>
                  <a:txBody>
                    <a:bodyPr/>
                    <a:lstStyle/>
                    <a:p>
                      <a:pPr>
                        <a:lnSpc>
                          <a:spcPct val="150000"/>
                        </a:lnSpc>
                        <a:spcAft>
                          <a:spcPts val="1000"/>
                        </a:spcAft>
                      </a:pPr>
                      <a:r>
                        <a:rPr lang="en-US" sz="1100">
                          <a:latin typeface="Times New Roman"/>
                          <a:ea typeface="Calibri"/>
                          <a:cs typeface="Times New Roman"/>
                        </a:rPr>
                        <a:t>24 hours</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r>
              <a:tr h="354019">
                <a:tc gridSpan="2">
                  <a:txBody>
                    <a:bodyPr/>
                    <a:lstStyle/>
                    <a:p>
                      <a:pPr>
                        <a:lnSpc>
                          <a:spcPct val="150000"/>
                        </a:lnSpc>
                        <a:spcAft>
                          <a:spcPts val="1000"/>
                        </a:spcAft>
                      </a:pPr>
                      <a:r>
                        <a:rPr lang="en-US" sz="1100">
                          <a:latin typeface="Times New Roman"/>
                          <a:ea typeface="Calibri"/>
                          <a:cs typeface="Times New Roman"/>
                        </a:rPr>
                        <a:t>HR</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FFFFF"/>
                    </a:solidFill>
                  </a:tcPr>
                </a:tc>
                <a:tc hMerge="1">
                  <a:txBody>
                    <a:bodyPr/>
                    <a:lstStyle/>
                    <a:p>
                      <a:endParaRPr lang="en-IN"/>
                    </a:p>
                  </a:txBody>
                  <a:tcPr/>
                </a:tc>
                <a:tc>
                  <a:txBody>
                    <a:bodyPr/>
                    <a:lstStyle/>
                    <a:p>
                      <a:pPr>
                        <a:lnSpc>
                          <a:spcPct val="150000"/>
                        </a:lnSpc>
                        <a:spcAft>
                          <a:spcPts val="1000"/>
                        </a:spcAft>
                      </a:pPr>
                      <a:r>
                        <a:rPr lang="en-US" sz="1100">
                          <a:latin typeface="Times New Roman"/>
                          <a:ea typeface="Calibri"/>
                          <a:cs typeface="Times New Roman"/>
                        </a:rPr>
                        <a:t>Monday - Saturday: 9.30am to 5.00pm</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FFFFF"/>
                    </a:solidFill>
                  </a:tcPr>
                </a:tc>
              </a:tr>
              <a:tr h="628098">
                <a:tc gridSpan="2">
                  <a:txBody>
                    <a:bodyPr/>
                    <a:lstStyle/>
                    <a:p>
                      <a:pPr>
                        <a:lnSpc>
                          <a:spcPct val="150000"/>
                        </a:lnSpc>
                        <a:spcAft>
                          <a:spcPts val="1000"/>
                        </a:spcAft>
                      </a:pPr>
                      <a:r>
                        <a:rPr lang="en-US" sz="1100">
                          <a:latin typeface="Times New Roman"/>
                          <a:ea typeface="Calibri"/>
                          <a:cs typeface="Times New Roman"/>
                        </a:rPr>
                        <a:t>OPD</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c hMerge="1">
                  <a:txBody>
                    <a:bodyPr/>
                    <a:lstStyle/>
                    <a:p>
                      <a:endParaRPr lang="en-IN"/>
                    </a:p>
                  </a:txBody>
                  <a:tcPr/>
                </a:tc>
                <a:tc>
                  <a:txBody>
                    <a:bodyPr/>
                    <a:lstStyle/>
                    <a:p>
                      <a:pPr>
                        <a:lnSpc>
                          <a:spcPct val="150000"/>
                        </a:lnSpc>
                        <a:spcAft>
                          <a:spcPts val="1000"/>
                        </a:spcAft>
                      </a:pPr>
                      <a:r>
                        <a:rPr lang="en-US" sz="1100">
                          <a:latin typeface="Times New Roman"/>
                          <a:ea typeface="Calibri"/>
                          <a:cs typeface="Times New Roman"/>
                        </a:rPr>
                        <a:t>08:00am to 02:00pm</a:t>
                      </a:r>
                      <a:br>
                        <a:rPr lang="en-US" sz="1100">
                          <a:latin typeface="Times New Roman"/>
                          <a:ea typeface="Calibri"/>
                          <a:cs typeface="Times New Roman"/>
                        </a:rPr>
                      </a:br>
                      <a:r>
                        <a:rPr lang="en-US" sz="1100">
                          <a:latin typeface="Times New Roman"/>
                          <a:ea typeface="Calibri"/>
                          <a:cs typeface="Times New Roman"/>
                        </a:rPr>
                        <a:t>Staggered timings for various OPDs</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r>
              <a:tr h="354019">
                <a:tc>
                  <a:txBody>
                    <a:bodyPr/>
                    <a:lstStyle/>
                    <a:p>
                      <a:pPr>
                        <a:lnSpc>
                          <a:spcPct val="150000"/>
                        </a:lnSpc>
                        <a:spcAft>
                          <a:spcPts val="1000"/>
                        </a:spcAft>
                      </a:pPr>
                      <a:r>
                        <a:rPr lang="en-US" sz="1100">
                          <a:latin typeface="Times New Roman"/>
                          <a:ea typeface="Calibri"/>
                          <a:cs typeface="Times New Roman"/>
                        </a:rPr>
                        <a:t>Emergency Room</a:t>
                      </a:r>
                      <a:endParaRPr lang="en-IN" sz="1000">
                        <a:latin typeface="Calibri"/>
                        <a:ea typeface="Calibri"/>
                        <a:cs typeface="Times New Roman"/>
                      </a:endParaRPr>
                    </a:p>
                  </a:txBody>
                  <a:tcPr marL="74156" marR="74156" marT="37375" marB="37375" anchor="ctr">
                    <a:lnL>
                      <a:noFill/>
                    </a:lnL>
                    <a:lnR>
                      <a:noFill/>
                    </a:lnR>
                    <a:lnT>
                      <a:noFill/>
                    </a:lnT>
                    <a:lnB>
                      <a:noFill/>
                    </a:lnB>
                    <a:solidFill>
                      <a:srgbClr val="F6F6F6"/>
                    </a:solidFill>
                  </a:tcPr>
                </a:tc>
                <a:tc gridSpan="2">
                  <a:txBody>
                    <a:bodyPr/>
                    <a:lstStyle/>
                    <a:p>
                      <a:pPr>
                        <a:lnSpc>
                          <a:spcPct val="150000"/>
                        </a:lnSpc>
                        <a:spcAft>
                          <a:spcPts val="1000"/>
                        </a:spcAft>
                      </a:pPr>
                      <a:r>
                        <a:rPr lang="en-US" sz="1100" dirty="0">
                          <a:latin typeface="Times New Roman"/>
                          <a:ea typeface="Calibri"/>
                          <a:cs typeface="Times New Roman"/>
                        </a:rPr>
                        <a:t>24 hours</a:t>
                      </a:r>
                      <a:endParaRPr lang="en-IN" sz="1000" dirty="0">
                        <a:latin typeface="Calibri"/>
                        <a:ea typeface="Calibri"/>
                        <a:cs typeface="Times New Roman"/>
                      </a:endParaRPr>
                    </a:p>
                  </a:txBody>
                  <a:tcPr marL="74156" marR="74156" marT="37375" marB="37375" anchor="ctr">
                    <a:lnL>
                      <a:noFill/>
                    </a:lnL>
                    <a:lnR>
                      <a:noFill/>
                    </a:lnR>
                    <a:lnT>
                      <a:noFill/>
                    </a:lnT>
                    <a:lnB>
                      <a:noFill/>
                    </a:lnB>
                    <a:solidFill>
                      <a:srgbClr val="F6F6F6"/>
                    </a:solidFill>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Key Learning</a:t>
            </a:r>
            <a:endParaRPr lang="en-IN" dirty="0"/>
          </a:p>
        </p:txBody>
      </p:sp>
      <p:sp>
        <p:nvSpPr>
          <p:cNvPr id="3" name="Content Placeholder 2"/>
          <p:cNvSpPr>
            <a:spLocks noGrp="1"/>
          </p:cNvSpPr>
          <p:nvPr>
            <p:ph sz="quarter" idx="1"/>
          </p:nvPr>
        </p:nvSpPr>
        <p:spPr/>
        <p:txBody>
          <a:bodyPr/>
          <a:lstStyle/>
          <a:p>
            <a:r>
              <a:rPr lang="en-IN" dirty="0" smtClean="0"/>
              <a:t>Functioning of Private Hospital and management issues related to it.</a:t>
            </a:r>
          </a:p>
          <a:p>
            <a:r>
              <a:rPr lang="en-IN" dirty="0" smtClean="0"/>
              <a:t>Checking of day to day work of Hospital</a:t>
            </a:r>
          </a:p>
          <a:p>
            <a:r>
              <a:rPr lang="en-IN" dirty="0" smtClean="0"/>
              <a:t>Supervising various departments like IPD, Laboratory,   Maintainance, Nursing etc.</a:t>
            </a:r>
          </a:p>
          <a:p>
            <a:r>
              <a:rPr lang="en-IN" dirty="0" smtClean="0"/>
              <a:t>Managing the work assigned with limited resources</a:t>
            </a:r>
          </a:p>
          <a:p>
            <a:r>
              <a:rPr lang="en-IN" dirty="0" smtClean="0"/>
              <a:t>Daily Round of In Patient Department Patient and Solving Issues</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endParaRPr lang="en-IN" dirty="0" smtClean="0">
              <a:solidFill>
                <a:schemeClr val="accent2"/>
              </a:solidFill>
            </a:endParaRPr>
          </a:p>
          <a:p>
            <a:r>
              <a:rPr lang="en-IN" dirty="0" smtClean="0">
                <a:solidFill>
                  <a:schemeClr val="tx1">
                    <a:lumMod val="95000"/>
                    <a:lumOff val="5000"/>
                  </a:schemeClr>
                </a:solidFill>
              </a:rPr>
              <a:t>Attended various meetings of Management Relating Issues </a:t>
            </a:r>
          </a:p>
          <a:p>
            <a:pPr>
              <a:buNone/>
            </a:pPr>
            <a:endParaRPr lang="en-IN"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Patient Satisfaction?</a:t>
            </a:r>
            <a:endParaRPr lang="en-IN" dirty="0"/>
          </a:p>
        </p:txBody>
      </p:sp>
      <p:sp>
        <p:nvSpPr>
          <p:cNvPr id="3" name="Content Placeholder 2"/>
          <p:cNvSpPr>
            <a:spLocks noGrp="1"/>
          </p:cNvSpPr>
          <p:nvPr>
            <p:ph sz="quarter" idx="1"/>
          </p:nvPr>
        </p:nvSpPr>
        <p:spPr/>
        <p:txBody>
          <a:bodyPr>
            <a:normAutofit lnSpcReduction="10000"/>
          </a:bodyPr>
          <a:lstStyle/>
          <a:p>
            <a:pPr>
              <a:buFont typeface="Arial" pitchFamily="34" charset="0"/>
              <a:buChar char="•"/>
            </a:pPr>
            <a:r>
              <a:rPr lang="en-IN" b="1" dirty="0" smtClean="0"/>
              <a:t>Patient satisfaction</a:t>
            </a:r>
            <a:r>
              <a:rPr lang="en-IN" dirty="0" smtClean="0"/>
              <a:t> is a key determinant of quality of care and an important component of pay-for-performance metrics.</a:t>
            </a:r>
          </a:p>
          <a:p>
            <a:pPr>
              <a:buFont typeface="Arial" pitchFamily="34" charset="0"/>
              <a:buChar char="•"/>
            </a:pPr>
            <a:r>
              <a:rPr lang="en-IN" dirty="0" smtClean="0"/>
              <a:t>In Other words </a:t>
            </a:r>
            <a:r>
              <a:rPr lang="en-IN" b="1" dirty="0" smtClean="0"/>
              <a:t>Patient satisfaction</a:t>
            </a:r>
            <a:r>
              <a:rPr lang="en-IN" dirty="0" smtClean="0"/>
              <a:t> is a measure of the extent to </a:t>
            </a:r>
            <a:r>
              <a:rPr lang="en-IN" dirty="0" smtClean="0">
                <a:solidFill>
                  <a:schemeClr val="tx1">
                    <a:lumMod val="85000"/>
                    <a:lumOff val="15000"/>
                  </a:schemeClr>
                </a:solidFill>
              </a:rPr>
              <a:t>which a patient is content with the health care  which they received from their health care provider </a:t>
            </a:r>
          </a:p>
          <a:p>
            <a:pPr>
              <a:buFont typeface="Arial" pitchFamily="34" charset="0"/>
              <a:buChar char="•"/>
            </a:pPr>
            <a:r>
              <a:rPr lang="en-IN" dirty="0" smtClean="0">
                <a:solidFill>
                  <a:schemeClr val="tx1">
                    <a:lumMod val="85000"/>
                    <a:lumOff val="15000"/>
                  </a:schemeClr>
                </a:solidFill>
              </a:rPr>
              <a:t>In evaluations of health care quality,  patient satisfaction is a performance indicator  measured in a self-report study  and a specific type of customer  satisfaction  metric.</a:t>
            </a:r>
          </a:p>
          <a:p>
            <a:pPr>
              <a:buFont typeface="Arial" pitchFamily="34" charset="0"/>
              <a:buChar char="•"/>
            </a:pP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Aim of the Study</a:t>
            </a:r>
            <a:endParaRPr lang="en-IN" dirty="0"/>
          </a:p>
        </p:txBody>
      </p:sp>
      <p:sp>
        <p:nvSpPr>
          <p:cNvPr id="3" name="Content Placeholder 2"/>
          <p:cNvSpPr>
            <a:spLocks noGrp="1"/>
          </p:cNvSpPr>
          <p:nvPr>
            <p:ph sz="quarter" idx="1"/>
          </p:nvPr>
        </p:nvSpPr>
        <p:spPr/>
        <p:txBody>
          <a:bodyPr>
            <a:normAutofit/>
          </a:bodyPr>
          <a:lstStyle/>
          <a:p>
            <a:pPr>
              <a:buNone/>
            </a:pPr>
            <a:endParaRPr lang="en-US" sz="3600" dirty="0" smtClean="0">
              <a:solidFill>
                <a:schemeClr val="accent1"/>
              </a:solidFill>
              <a:latin typeface="Times New Roman" pitchFamily="18" charset="0"/>
              <a:cs typeface="Times New Roman" pitchFamily="18" charset="0"/>
            </a:endParaRPr>
          </a:p>
          <a:p>
            <a:pPr>
              <a:buNone/>
            </a:pPr>
            <a:r>
              <a:rPr lang="en-US" sz="3600" dirty="0" smtClean="0">
                <a:solidFill>
                  <a:schemeClr val="accent1"/>
                </a:solidFill>
                <a:latin typeface="Times New Roman" pitchFamily="18" charset="0"/>
                <a:cs typeface="Times New Roman" pitchFamily="18" charset="0"/>
              </a:rPr>
              <a:t>“To Evaluate patient Satisfaction towards healthcare services in the IPD of Metro Hospital, Meerut”</a:t>
            </a:r>
            <a:endParaRPr lang="en-IN" sz="3600" dirty="0">
              <a:solidFill>
                <a:schemeClr val="accent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878</TotalTime>
  <Words>1174</Words>
  <Application>Microsoft Office PowerPoint</Application>
  <PresentationFormat>On-screen Show (4:3)</PresentationFormat>
  <Paragraphs>155</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To Analyze the In Patient Department Patient Feedback Form</vt:lpstr>
      <vt:lpstr>Metro hospital&amp;Heart institute</vt:lpstr>
      <vt:lpstr>Vision-achieve excellence in healthcare service</vt:lpstr>
      <vt:lpstr>Metro hospital &amp;heart institute</vt:lpstr>
      <vt:lpstr>        Hospital Working Hours</vt:lpstr>
      <vt:lpstr>Key Learning</vt:lpstr>
      <vt:lpstr>Slide 7</vt:lpstr>
      <vt:lpstr>What is Patient Satisfaction?</vt:lpstr>
      <vt:lpstr>Aim of the Study</vt:lpstr>
      <vt:lpstr>Objective of the Study</vt:lpstr>
      <vt:lpstr>Review of Literature</vt:lpstr>
      <vt:lpstr>Continue….</vt:lpstr>
      <vt:lpstr>Continue……</vt:lpstr>
      <vt:lpstr>Continue…….</vt:lpstr>
      <vt:lpstr>Methodology</vt:lpstr>
      <vt:lpstr>               Key Findings    Feedback analysis Form</vt:lpstr>
      <vt:lpstr>Continue........</vt:lpstr>
      <vt:lpstr>Continue.......</vt:lpstr>
      <vt:lpstr> shifted immediately in ward after  admission</vt:lpstr>
      <vt:lpstr> physician came immediately after arriving of patient</vt:lpstr>
      <vt:lpstr> Receptionist/ physician informed  the expected cost of Surgery</vt:lpstr>
      <vt:lpstr>Informed about  complication of surgery</vt:lpstr>
      <vt:lpstr>  Hospital food was fresh </vt:lpstr>
      <vt:lpstr>Conclusion</vt:lpstr>
      <vt:lpstr>Continue…..</vt:lpstr>
      <vt:lpstr>                Recommendation</vt:lpstr>
      <vt:lpstr>Continue……</vt:lpstr>
      <vt:lpstr>References</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Analyze the IPD Patient Feedback Form/ Suggestion</dc:title>
  <dc:creator>DHIRAJ KARN</dc:creator>
  <cp:lastModifiedBy>admin</cp:lastModifiedBy>
  <cp:revision>110</cp:revision>
  <dcterms:created xsi:type="dcterms:W3CDTF">2006-08-16T00:00:00Z</dcterms:created>
  <dcterms:modified xsi:type="dcterms:W3CDTF">2015-05-29T04:49:43Z</dcterms:modified>
</cp:coreProperties>
</file>