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77" r:id="rId3"/>
    <p:sldId id="278" r:id="rId4"/>
    <p:sldId id="258" r:id="rId5"/>
    <p:sldId id="257" r:id="rId6"/>
    <p:sldId id="273" r:id="rId7"/>
    <p:sldId id="259" r:id="rId8"/>
    <p:sldId id="265" r:id="rId9"/>
    <p:sldId id="260" r:id="rId10"/>
    <p:sldId id="266" r:id="rId11"/>
    <p:sldId id="261" r:id="rId12"/>
    <p:sldId id="267" r:id="rId13"/>
    <p:sldId id="262" r:id="rId14"/>
    <p:sldId id="269" r:id="rId15"/>
    <p:sldId id="263" r:id="rId16"/>
    <p:sldId id="271" r:id="rId17"/>
    <p:sldId id="264" r:id="rId18"/>
    <p:sldId id="272" r:id="rId19"/>
    <p:sldId id="276" r:id="rId20"/>
    <p:sldId id="279"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76" d="100"/>
          <a:sy n="76" d="100"/>
        </p:scale>
        <p:origin x="-990"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Sheet9!$B$3</c:f>
              <c:strCache>
                <c:ptCount val="1"/>
                <c:pt idx="0">
                  <c:v>LEFT </c:v>
                </c:pt>
              </c:strCache>
            </c:strRef>
          </c:tx>
          <c:invertIfNegative val="0"/>
          <c:cat>
            <c:strRef>
              <c:f>Sheet9!$A$4:$A$8</c:f>
              <c:strCache>
                <c:ptCount val="5"/>
                <c:pt idx="0">
                  <c:v>POOR =1</c:v>
                </c:pt>
                <c:pt idx="1">
                  <c:v>FAIR=2</c:v>
                </c:pt>
                <c:pt idx="2">
                  <c:v>GOOD=3</c:v>
                </c:pt>
                <c:pt idx="3">
                  <c:v>VERY GOOD=4</c:v>
                </c:pt>
                <c:pt idx="4">
                  <c:v>EXCELLENT=5</c:v>
                </c:pt>
              </c:strCache>
            </c:strRef>
          </c:cat>
          <c:val>
            <c:numRef>
              <c:f>Sheet9!$B$4:$B$8</c:f>
              <c:numCache>
                <c:formatCode>General</c:formatCode>
                <c:ptCount val="5"/>
                <c:pt idx="0">
                  <c:v>5</c:v>
                </c:pt>
                <c:pt idx="1">
                  <c:v>13.286713286713287</c:v>
                </c:pt>
                <c:pt idx="2">
                  <c:v>32.867132867132867</c:v>
                </c:pt>
                <c:pt idx="3">
                  <c:v>30.664335664335699</c:v>
                </c:pt>
                <c:pt idx="4">
                  <c:v>18.181818181818183</c:v>
                </c:pt>
              </c:numCache>
            </c:numRef>
          </c:val>
        </c:ser>
        <c:ser>
          <c:idx val="1"/>
          <c:order val="1"/>
          <c:tx>
            <c:strRef>
              <c:f>Sheet9!$C$3</c:f>
              <c:strCache>
                <c:ptCount val="1"/>
                <c:pt idx="0">
                  <c:v>RIGHT</c:v>
                </c:pt>
              </c:strCache>
            </c:strRef>
          </c:tx>
          <c:invertIfNegative val="0"/>
          <c:cat>
            <c:strRef>
              <c:f>Sheet9!$A$4:$A$8</c:f>
              <c:strCache>
                <c:ptCount val="5"/>
                <c:pt idx="0">
                  <c:v>POOR =1</c:v>
                </c:pt>
                <c:pt idx="1">
                  <c:v>FAIR=2</c:v>
                </c:pt>
                <c:pt idx="2">
                  <c:v>GOOD=3</c:v>
                </c:pt>
                <c:pt idx="3">
                  <c:v>VERY GOOD=4</c:v>
                </c:pt>
                <c:pt idx="4">
                  <c:v>EXCELLENT=5</c:v>
                </c:pt>
              </c:strCache>
            </c:strRef>
          </c:cat>
          <c:val>
            <c:numRef>
              <c:f>Sheet9!$C$4:$C$8</c:f>
              <c:numCache>
                <c:formatCode>General</c:formatCode>
                <c:ptCount val="5"/>
                <c:pt idx="0">
                  <c:v>2.4390243902439024</c:v>
                </c:pt>
                <c:pt idx="1">
                  <c:v>12.195121951219512</c:v>
                </c:pt>
                <c:pt idx="2">
                  <c:v>30.853658536585399</c:v>
                </c:pt>
                <c:pt idx="3">
                  <c:v>31.951219512195099</c:v>
                </c:pt>
                <c:pt idx="4">
                  <c:v>22.560975609756099</c:v>
                </c:pt>
              </c:numCache>
            </c:numRef>
          </c:val>
        </c:ser>
        <c:dLbls>
          <c:showLegendKey val="0"/>
          <c:showVal val="0"/>
          <c:showCatName val="0"/>
          <c:showSerName val="0"/>
          <c:showPercent val="0"/>
          <c:showBubbleSize val="0"/>
        </c:dLbls>
        <c:gapWidth val="150"/>
        <c:axId val="74759168"/>
        <c:axId val="20577280"/>
      </c:barChart>
      <c:catAx>
        <c:axId val="74759168"/>
        <c:scaling>
          <c:orientation val="minMax"/>
        </c:scaling>
        <c:delete val="0"/>
        <c:axPos val="b"/>
        <c:majorTickMark val="out"/>
        <c:minorTickMark val="none"/>
        <c:tickLblPos val="nextTo"/>
        <c:crossAx val="20577280"/>
        <c:crosses val="autoZero"/>
        <c:auto val="1"/>
        <c:lblAlgn val="ctr"/>
        <c:lblOffset val="100"/>
        <c:noMultiLvlLbl val="0"/>
      </c:catAx>
      <c:valAx>
        <c:axId val="20577280"/>
        <c:scaling>
          <c:orientation val="minMax"/>
        </c:scaling>
        <c:delete val="0"/>
        <c:axPos val="l"/>
        <c:majorGridlines/>
        <c:numFmt formatCode="General" sourceLinked="1"/>
        <c:majorTickMark val="out"/>
        <c:minorTickMark val="none"/>
        <c:tickLblPos val="nextTo"/>
        <c:crossAx val="7475916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Sheet9!$B$28</c:f>
              <c:strCache>
                <c:ptCount val="1"/>
                <c:pt idx="0">
                  <c:v>LEFT </c:v>
                </c:pt>
              </c:strCache>
            </c:strRef>
          </c:tx>
          <c:invertIfNegative val="0"/>
          <c:cat>
            <c:strRef>
              <c:f>Sheet9!$A$29:$A$33</c:f>
              <c:strCache>
                <c:ptCount val="5"/>
                <c:pt idx="0">
                  <c:v>POOR =1</c:v>
                </c:pt>
                <c:pt idx="1">
                  <c:v>FAIR=2</c:v>
                </c:pt>
                <c:pt idx="2">
                  <c:v>GOOD=3</c:v>
                </c:pt>
                <c:pt idx="3">
                  <c:v>VERY GOOD=4</c:v>
                </c:pt>
                <c:pt idx="4">
                  <c:v>EXCELLENT=5</c:v>
                </c:pt>
              </c:strCache>
            </c:strRef>
          </c:cat>
          <c:val>
            <c:numRef>
              <c:f>Sheet9!$B$29:$B$33</c:f>
              <c:numCache>
                <c:formatCode>General</c:formatCode>
                <c:ptCount val="5"/>
                <c:pt idx="0">
                  <c:v>2.0689655172413799</c:v>
                </c:pt>
                <c:pt idx="1">
                  <c:v>11.034482758620699</c:v>
                </c:pt>
                <c:pt idx="2">
                  <c:v>35.1034482758621</c:v>
                </c:pt>
                <c:pt idx="3">
                  <c:v>28.241379310344801</c:v>
                </c:pt>
                <c:pt idx="4">
                  <c:v>23.551724137931</c:v>
                </c:pt>
              </c:numCache>
            </c:numRef>
          </c:val>
        </c:ser>
        <c:ser>
          <c:idx val="1"/>
          <c:order val="1"/>
          <c:tx>
            <c:strRef>
              <c:f>Sheet9!$C$28</c:f>
              <c:strCache>
                <c:ptCount val="1"/>
                <c:pt idx="0">
                  <c:v>RIGHT</c:v>
                </c:pt>
              </c:strCache>
            </c:strRef>
          </c:tx>
          <c:invertIfNegative val="0"/>
          <c:cat>
            <c:strRef>
              <c:f>Sheet9!$A$29:$A$33</c:f>
              <c:strCache>
                <c:ptCount val="5"/>
                <c:pt idx="0">
                  <c:v>POOR =1</c:v>
                </c:pt>
                <c:pt idx="1">
                  <c:v>FAIR=2</c:v>
                </c:pt>
                <c:pt idx="2">
                  <c:v>GOOD=3</c:v>
                </c:pt>
                <c:pt idx="3">
                  <c:v>VERY GOOD=4</c:v>
                </c:pt>
                <c:pt idx="4">
                  <c:v>EXCELLENT=5</c:v>
                </c:pt>
              </c:strCache>
            </c:strRef>
          </c:cat>
          <c:val>
            <c:numRef>
              <c:f>Sheet9!$C$29:$C$33</c:f>
              <c:numCache>
                <c:formatCode>General</c:formatCode>
                <c:ptCount val="5"/>
                <c:pt idx="0">
                  <c:v>1.2195121951219512</c:v>
                </c:pt>
                <c:pt idx="1">
                  <c:v>13.414634146341465</c:v>
                </c:pt>
                <c:pt idx="2">
                  <c:v>34.146341463414636</c:v>
                </c:pt>
                <c:pt idx="3">
                  <c:v>26.829268292682929</c:v>
                </c:pt>
                <c:pt idx="4">
                  <c:v>24.390243902439025</c:v>
                </c:pt>
              </c:numCache>
            </c:numRef>
          </c:val>
        </c:ser>
        <c:dLbls>
          <c:showLegendKey val="0"/>
          <c:showVal val="0"/>
          <c:showCatName val="0"/>
          <c:showSerName val="0"/>
          <c:showPercent val="0"/>
          <c:showBubbleSize val="0"/>
        </c:dLbls>
        <c:gapWidth val="150"/>
        <c:axId val="96704384"/>
        <c:axId val="96705920"/>
      </c:barChart>
      <c:catAx>
        <c:axId val="96704384"/>
        <c:scaling>
          <c:orientation val="minMax"/>
        </c:scaling>
        <c:delete val="0"/>
        <c:axPos val="b"/>
        <c:majorTickMark val="out"/>
        <c:minorTickMark val="none"/>
        <c:tickLblPos val="nextTo"/>
        <c:crossAx val="96705920"/>
        <c:crosses val="autoZero"/>
        <c:auto val="1"/>
        <c:lblAlgn val="ctr"/>
        <c:lblOffset val="100"/>
        <c:noMultiLvlLbl val="0"/>
      </c:catAx>
      <c:valAx>
        <c:axId val="96705920"/>
        <c:scaling>
          <c:orientation val="minMax"/>
        </c:scaling>
        <c:delete val="0"/>
        <c:axPos val="l"/>
        <c:majorGridlines/>
        <c:numFmt formatCode="General" sourceLinked="1"/>
        <c:majorTickMark val="out"/>
        <c:minorTickMark val="none"/>
        <c:tickLblPos val="nextTo"/>
        <c:crossAx val="967043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Sheet8!$B$31</c:f>
              <c:strCache>
                <c:ptCount val="1"/>
                <c:pt idx="0">
                  <c:v>FEMALES</c:v>
                </c:pt>
              </c:strCache>
            </c:strRef>
          </c:tx>
          <c:invertIfNegative val="0"/>
          <c:cat>
            <c:strRef>
              <c:f>Sheet8!$A$32:$A$36</c:f>
              <c:strCache>
                <c:ptCount val="5"/>
                <c:pt idx="0">
                  <c:v>POOR =1</c:v>
                </c:pt>
                <c:pt idx="1">
                  <c:v>FAIR=2</c:v>
                </c:pt>
                <c:pt idx="2">
                  <c:v>GOOD=3</c:v>
                </c:pt>
                <c:pt idx="3">
                  <c:v>VERY GOOD=4</c:v>
                </c:pt>
                <c:pt idx="4">
                  <c:v>EXCELLENT=5</c:v>
                </c:pt>
              </c:strCache>
            </c:strRef>
          </c:cat>
          <c:val>
            <c:numRef>
              <c:f>Sheet8!$B$32:$B$36</c:f>
              <c:numCache>
                <c:formatCode>General</c:formatCode>
                <c:ptCount val="5"/>
                <c:pt idx="0">
                  <c:v>0.46082949308755761</c:v>
                </c:pt>
                <c:pt idx="1">
                  <c:v>12.903225806451612</c:v>
                </c:pt>
                <c:pt idx="2">
                  <c:v>35.023041474654377</c:v>
                </c:pt>
                <c:pt idx="3">
                  <c:v>30.414746543778804</c:v>
                </c:pt>
                <c:pt idx="4">
                  <c:v>21.198156682027651</c:v>
                </c:pt>
              </c:numCache>
            </c:numRef>
          </c:val>
        </c:ser>
        <c:ser>
          <c:idx val="1"/>
          <c:order val="1"/>
          <c:tx>
            <c:strRef>
              <c:f>Sheet8!$C$31</c:f>
              <c:strCache>
                <c:ptCount val="1"/>
                <c:pt idx="0">
                  <c:v>MALES</c:v>
                </c:pt>
              </c:strCache>
            </c:strRef>
          </c:tx>
          <c:invertIfNegative val="0"/>
          <c:cat>
            <c:strRef>
              <c:f>Sheet8!$A$32:$A$36</c:f>
              <c:strCache>
                <c:ptCount val="5"/>
                <c:pt idx="0">
                  <c:v>POOR =1</c:v>
                </c:pt>
                <c:pt idx="1">
                  <c:v>FAIR=2</c:v>
                </c:pt>
                <c:pt idx="2">
                  <c:v>GOOD=3</c:v>
                </c:pt>
                <c:pt idx="3">
                  <c:v>VERY GOOD=4</c:v>
                </c:pt>
                <c:pt idx="4">
                  <c:v>EXCELLENT=5</c:v>
                </c:pt>
              </c:strCache>
            </c:strRef>
          </c:cat>
          <c:val>
            <c:numRef>
              <c:f>Sheet8!$C$32:$C$36</c:f>
              <c:numCache>
                <c:formatCode>General</c:formatCode>
                <c:ptCount val="5"/>
                <c:pt idx="0">
                  <c:v>2.083333333333333</c:v>
                </c:pt>
                <c:pt idx="1">
                  <c:v>11.458333333333332</c:v>
                </c:pt>
                <c:pt idx="2">
                  <c:v>29.166666666666668</c:v>
                </c:pt>
                <c:pt idx="3">
                  <c:v>36.458333333333329</c:v>
                </c:pt>
                <c:pt idx="4">
                  <c:v>20.833333333333336</c:v>
                </c:pt>
              </c:numCache>
            </c:numRef>
          </c:val>
        </c:ser>
        <c:dLbls>
          <c:showLegendKey val="0"/>
          <c:showVal val="0"/>
          <c:showCatName val="0"/>
          <c:showSerName val="0"/>
          <c:showPercent val="0"/>
          <c:showBubbleSize val="0"/>
        </c:dLbls>
        <c:gapWidth val="150"/>
        <c:axId val="104665088"/>
        <c:axId val="104666624"/>
      </c:barChart>
      <c:catAx>
        <c:axId val="104665088"/>
        <c:scaling>
          <c:orientation val="minMax"/>
        </c:scaling>
        <c:delete val="0"/>
        <c:axPos val="b"/>
        <c:majorTickMark val="out"/>
        <c:minorTickMark val="none"/>
        <c:tickLblPos val="nextTo"/>
        <c:crossAx val="104666624"/>
        <c:crosses val="autoZero"/>
        <c:auto val="1"/>
        <c:lblAlgn val="ctr"/>
        <c:lblOffset val="100"/>
        <c:noMultiLvlLbl val="0"/>
      </c:catAx>
      <c:valAx>
        <c:axId val="104666624"/>
        <c:scaling>
          <c:orientation val="minMax"/>
        </c:scaling>
        <c:delete val="0"/>
        <c:axPos val="l"/>
        <c:majorGridlines/>
        <c:numFmt formatCode="General" sourceLinked="1"/>
        <c:majorTickMark val="out"/>
        <c:minorTickMark val="none"/>
        <c:tickLblPos val="nextTo"/>
        <c:crossAx val="10466508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Sheet12!$D$25</c:f>
              <c:strCache>
                <c:ptCount val="1"/>
                <c:pt idx="0">
                  <c:v>SELF</c:v>
                </c:pt>
              </c:strCache>
            </c:strRef>
          </c:tx>
          <c:invertIfNegative val="0"/>
          <c:cat>
            <c:strRef>
              <c:f>Sheet12!$C$26:$C$30</c:f>
              <c:strCache>
                <c:ptCount val="5"/>
                <c:pt idx="0">
                  <c:v>POOR =1</c:v>
                </c:pt>
                <c:pt idx="1">
                  <c:v>FAIR=2</c:v>
                </c:pt>
                <c:pt idx="2">
                  <c:v>GOOD=3</c:v>
                </c:pt>
                <c:pt idx="3">
                  <c:v>VERY GOOD=4</c:v>
                </c:pt>
                <c:pt idx="4">
                  <c:v>EXCELLENT=5</c:v>
                </c:pt>
              </c:strCache>
            </c:strRef>
          </c:cat>
          <c:val>
            <c:numRef>
              <c:f>Sheet12!$D$26:$D$30</c:f>
              <c:numCache>
                <c:formatCode>General</c:formatCode>
                <c:ptCount val="5"/>
                <c:pt idx="0">
                  <c:v>1.0928961748633881</c:v>
                </c:pt>
                <c:pt idx="1">
                  <c:v>15.300546448087433</c:v>
                </c:pt>
                <c:pt idx="2">
                  <c:v>33.333333333333329</c:v>
                </c:pt>
                <c:pt idx="3">
                  <c:v>33.879781420765028</c:v>
                </c:pt>
                <c:pt idx="4">
                  <c:v>16.393442622950818</c:v>
                </c:pt>
              </c:numCache>
            </c:numRef>
          </c:val>
        </c:ser>
        <c:ser>
          <c:idx val="1"/>
          <c:order val="1"/>
          <c:tx>
            <c:strRef>
              <c:f>Sheet12!$E$25</c:f>
              <c:strCache>
                <c:ptCount val="1"/>
                <c:pt idx="0">
                  <c:v>INS</c:v>
                </c:pt>
              </c:strCache>
            </c:strRef>
          </c:tx>
          <c:invertIfNegative val="0"/>
          <c:cat>
            <c:strRef>
              <c:f>Sheet12!$C$26:$C$30</c:f>
              <c:strCache>
                <c:ptCount val="5"/>
                <c:pt idx="0">
                  <c:v>POOR =1</c:v>
                </c:pt>
                <c:pt idx="1">
                  <c:v>FAIR=2</c:v>
                </c:pt>
                <c:pt idx="2">
                  <c:v>GOOD=3</c:v>
                </c:pt>
                <c:pt idx="3">
                  <c:v>VERY GOOD=4</c:v>
                </c:pt>
                <c:pt idx="4">
                  <c:v>EXCELLENT=5</c:v>
                </c:pt>
              </c:strCache>
            </c:strRef>
          </c:cat>
          <c:val>
            <c:numRef>
              <c:f>Sheet12!$E$26:$E$30</c:f>
              <c:numCache>
                <c:formatCode>General</c:formatCode>
                <c:ptCount val="5"/>
                <c:pt idx="0">
                  <c:v>1.5267175572519083</c:v>
                </c:pt>
                <c:pt idx="1">
                  <c:v>8.3969465648854964</c:v>
                </c:pt>
                <c:pt idx="2">
                  <c:v>32.824427480916029</c:v>
                </c:pt>
                <c:pt idx="3">
                  <c:v>29.770992366412212</c:v>
                </c:pt>
                <c:pt idx="4">
                  <c:v>27.480916030534353</c:v>
                </c:pt>
              </c:numCache>
            </c:numRef>
          </c:val>
        </c:ser>
        <c:dLbls>
          <c:showLegendKey val="0"/>
          <c:showVal val="0"/>
          <c:showCatName val="0"/>
          <c:showSerName val="0"/>
          <c:showPercent val="0"/>
          <c:showBubbleSize val="0"/>
        </c:dLbls>
        <c:gapWidth val="150"/>
        <c:axId val="96791936"/>
        <c:axId val="104944768"/>
      </c:barChart>
      <c:catAx>
        <c:axId val="96791936"/>
        <c:scaling>
          <c:orientation val="minMax"/>
        </c:scaling>
        <c:delete val="0"/>
        <c:axPos val="b"/>
        <c:majorTickMark val="out"/>
        <c:minorTickMark val="none"/>
        <c:tickLblPos val="nextTo"/>
        <c:crossAx val="104944768"/>
        <c:crosses val="autoZero"/>
        <c:auto val="1"/>
        <c:lblAlgn val="ctr"/>
        <c:lblOffset val="100"/>
        <c:noMultiLvlLbl val="0"/>
      </c:catAx>
      <c:valAx>
        <c:axId val="104944768"/>
        <c:scaling>
          <c:orientation val="minMax"/>
        </c:scaling>
        <c:delete val="0"/>
        <c:axPos val="l"/>
        <c:majorGridlines/>
        <c:numFmt formatCode="General" sourceLinked="1"/>
        <c:majorTickMark val="out"/>
        <c:minorTickMark val="none"/>
        <c:tickLblPos val="nextTo"/>
        <c:crossAx val="967919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Sheet7!$D$39</c:f>
              <c:strCache>
                <c:ptCount val="1"/>
                <c:pt idx="0">
                  <c:v>INDIAN</c:v>
                </c:pt>
              </c:strCache>
            </c:strRef>
          </c:tx>
          <c:invertIfNegative val="0"/>
          <c:cat>
            <c:strRef>
              <c:f>Sheet7!$C$40:$C$44</c:f>
              <c:strCache>
                <c:ptCount val="5"/>
                <c:pt idx="0">
                  <c:v>POOR =1</c:v>
                </c:pt>
                <c:pt idx="1">
                  <c:v>FAIR=2</c:v>
                </c:pt>
                <c:pt idx="2">
                  <c:v>GOOD=3</c:v>
                </c:pt>
                <c:pt idx="3">
                  <c:v>VERY GOOD=4</c:v>
                </c:pt>
                <c:pt idx="4">
                  <c:v>EXCELLENT=5</c:v>
                </c:pt>
              </c:strCache>
            </c:strRef>
          </c:cat>
          <c:val>
            <c:numRef>
              <c:f>Sheet7!$D$40:$D$44</c:f>
              <c:numCache>
                <c:formatCode>General</c:formatCode>
                <c:ptCount val="5"/>
                <c:pt idx="0">
                  <c:v>0</c:v>
                </c:pt>
                <c:pt idx="1">
                  <c:v>13.253012048192772</c:v>
                </c:pt>
                <c:pt idx="2">
                  <c:v>33.734939759036145</c:v>
                </c:pt>
                <c:pt idx="3">
                  <c:v>31.325301204819279</c:v>
                </c:pt>
                <c:pt idx="4">
                  <c:v>21.686746987951807</c:v>
                </c:pt>
              </c:numCache>
            </c:numRef>
          </c:val>
        </c:ser>
        <c:ser>
          <c:idx val="1"/>
          <c:order val="1"/>
          <c:tx>
            <c:strRef>
              <c:f>Sheet7!$E$39</c:f>
              <c:strCache>
                <c:ptCount val="1"/>
                <c:pt idx="0">
                  <c:v>EGYPTION</c:v>
                </c:pt>
              </c:strCache>
            </c:strRef>
          </c:tx>
          <c:invertIfNegative val="0"/>
          <c:cat>
            <c:strRef>
              <c:f>Sheet7!$C$40:$C$44</c:f>
              <c:strCache>
                <c:ptCount val="5"/>
                <c:pt idx="0">
                  <c:v>POOR =1</c:v>
                </c:pt>
                <c:pt idx="1">
                  <c:v>FAIR=2</c:v>
                </c:pt>
                <c:pt idx="2">
                  <c:v>GOOD=3</c:v>
                </c:pt>
                <c:pt idx="3">
                  <c:v>VERY GOOD=4</c:v>
                </c:pt>
                <c:pt idx="4">
                  <c:v>EXCELLENT=5</c:v>
                </c:pt>
              </c:strCache>
            </c:strRef>
          </c:cat>
          <c:val>
            <c:numRef>
              <c:f>Sheet7!$E$40:$E$44</c:f>
              <c:numCache>
                <c:formatCode>General</c:formatCode>
                <c:ptCount val="5"/>
                <c:pt idx="0">
                  <c:v>0</c:v>
                </c:pt>
                <c:pt idx="1">
                  <c:v>15.151515151515152</c:v>
                </c:pt>
                <c:pt idx="2">
                  <c:v>30.303030303030305</c:v>
                </c:pt>
                <c:pt idx="3">
                  <c:v>30.303030303030305</c:v>
                </c:pt>
                <c:pt idx="4">
                  <c:v>24.242424242424242</c:v>
                </c:pt>
              </c:numCache>
            </c:numRef>
          </c:val>
        </c:ser>
        <c:dLbls>
          <c:showLegendKey val="0"/>
          <c:showVal val="0"/>
          <c:showCatName val="0"/>
          <c:showSerName val="0"/>
          <c:showPercent val="0"/>
          <c:showBubbleSize val="0"/>
        </c:dLbls>
        <c:gapWidth val="150"/>
        <c:axId val="104904192"/>
        <c:axId val="104905728"/>
      </c:barChart>
      <c:catAx>
        <c:axId val="104904192"/>
        <c:scaling>
          <c:orientation val="minMax"/>
        </c:scaling>
        <c:delete val="0"/>
        <c:axPos val="b"/>
        <c:majorTickMark val="out"/>
        <c:minorTickMark val="none"/>
        <c:tickLblPos val="nextTo"/>
        <c:crossAx val="104905728"/>
        <c:crosses val="autoZero"/>
        <c:auto val="1"/>
        <c:lblAlgn val="ctr"/>
        <c:lblOffset val="100"/>
        <c:noMultiLvlLbl val="0"/>
      </c:catAx>
      <c:valAx>
        <c:axId val="104905728"/>
        <c:scaling>
          <c:orientation val="minMax"/>
        </c:scaling>
        <c:delete val="0"/>
        <c:axPos val="l"/>
        <c:majorGridlines/>
        <c:numFmt formatCode="General" sourceLinked="1"/>
        <c:majorTickMark val="out"/>
        <c:minorTickMark val="none"/>
        <c:tickLblPos val="nextTo"/>
        <c:crossAx val="1049041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Sheet9!$B$39</c:f>
              <c:strCache>
                <c:ptCount val="1"/>
                <c:pt idx="0">
                  <c:v>LEFT</c:v>
                </c:pt>
              </c:strCache>
            </c:strRef>
          </c:tx>
          <c:invertIfNegative val="0"/>
          <c:cat>
            <c:strRef>
              <c:f>Sheet9!$A$40:$A$44</c:f>
              <c:strCache>
                <c:ptCount val="5"/>
                <c:pt idx="0">
                  <c:v>POOR =1</c:v>
                </c:pt>
                <c:pt idx="1">
                  <c:v>FAIR=2</c:v>
                </c:pt>
                <c:pt idx="2">
                  <c:v>GOOD=3</c:v>
                </c:pt>
                <c:pt idx="3">
                  <c:v>VERY GOOD=4</c:v>
                </c:pt>
                <c:pt idx="4">
                  <c:v>EXCELLENT=5</c:v>
                </c:pt>
              </c:strCache>
            </c:strRef>
          </c:cat>
          <c:val>
            <c:numRef>
              <c:f>Sheet9!$B$40:$B$44</c:f>
              <c:numCache>
                <c:formatCode>General</c:formatCode>
                <c:ptCount val="5"/>
                <c:pt idx="0">
                  <c:v>4.6993006993006903</c:v>
                </c:pt>
                <c:pt idx="1">
                  <c:v>29.979020979021001</c:v>
                </c:pt>
                <c:pt idx="2">
                  <c:v>27.461538461538499</c:v>
                </c:pt>
                <c:pt idx="3">
                  <c:v>19.174825174825202</c:v>
                </c:pt>
                <c:pt idx="4">
                  <c:v>18.685314685314701</c:v>
                </c:pt>
              </c:numCache>
            </c:numRef>
          </c:val>
        </c:ser>
        <c:ser>
          <c:idx val="1"/>
          <c:order val="1"/>
          <c:tx>
            <c:strRef>
              <c:f>Sheet9!$C$39</c:f>
              <c:strCache>
                <c:ptCount val="1"/>
                <c:pt idx="0">
                  <c:v>RIGHT</c:v>
                </c:pt>
              </c:strCache>
            </c:strRef>
          </c:tx>
          <c:invertIfNegative val="0"/>
          <c:cat>
            <c:strRef>
              <c:f>Sheet9!$A$40:$A$44</c:f>
              <c:strCache>
                <c:ptCount val="5"/>
                <c:pt idx="0">
                  <c:v>POOR =1</c:v>
                </c:pt>
                <c:pt idx="1">
                  <c:v>FAIR=2</c:v>
                </c:pt>
                <c:pt idx="2">
                  <c:v>GOOD=3</c:v>
                </c:pt>
                <c:pt idx="3">
                  <c:v>VERY GOOD=4</c:v>
                </c:pt>
                <c:pt idx="4">
                  <c:v>EXCELLENT=5</c:v>
                </c:pt>
              </c:strCache>
            </c:strRef>
          </c:cat>
          <c:val>
            <c:numRef>
              <c:f>Sheet9!$C$40:$C$44</c:f>
              <c:numCache>
                <c:formatCode>General</c:formatCode>
                <c:ptCount val="5"/>
                <c:pt idx="0">
                  <c:v>1.875</c:v>
                </c:pt>
                <c:pt idx="1">
                  <c:v>25</c:v>
                </c:pt>
                <c:pt idx="2">
                  <c:v>28.875</c:v>
                </c:pt>
                <c:pt idx="3">
                  <c:v>24</c:v>
                </c:pt>
                <c:pt idx="4">
                  <c:v>20.25</c:v>
                </c:pt>
              </c:numCache>
            </c:numRef>
          </c:val>
        </c:ser>
        <c:dLbls>
          <c:showLegendKey val="0"/>
          <c:showVal val="0"/>
          <c:showCatName val="0"/>
          <c:showSerName val="0"/>
          <c:showPercent val="0"/>
          <c:showBubbleSize val="0"/>
        </c:dLbls>
        <c:gapWidth val="150"/>
        <c:axId val="105526400"/>
        <c:axId val="105527936"/>
      </c:barChart>
      <c:catAx>
        <c:axId val="105526400"/>
        <c:scaling>
          <c:orientation val="minMax"/>
        </c:scaling>
        <c:delete val="0"/>
        <c:axPos val="b"/>
        <c:majorTickMark val="out"/>
        <c:minorTickMark val="none"/>
        <c:tickLblPos val="nextTo"/>
        <c:crossAx val="105527936"/>
        <c:crosses val="autoZero"/>
        <c:auto val="1"/>
        <c:lblAlgn val="ctr"/>
        <c:lblOffset val="100"/>
        <c:noMultiLvlLbl val="0"/>
      </c:catAx>
      <c:valAx>
        <c:axId val="105527936"/>
        <c:scaling>
          <c:orientation val="minMax"/>
        </c:scaling>
        <c:delete val="0"/>
        <c:axPos val="l"/>
        <c:majorGridlines/>
        <c:numFmt formatCode="General" sourceLinked="1"/>
        <c:majorTickMark val="out"/>
        <c:minorTickMark val="none"/>
        <c:tickLblPos val="nextTo"/>
        <c:crossAx val="1055264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Sheet8!$B$44</c:f>
              <c:strCache>
                <c:ptCount val="1"/>
                <c:pt idx="0">
                  <c:v>FEMALE</c:v>
                </c:pt>
              </c:strCache>
            </c:strRef>
          </c:tx>
          <c:invertIfNegative val="0"/>
          <c:cat>
            <c:strRef>
              <c:f>Sheet8!$A$45:$A$49</c:f>
              <c:strCache>
                <c:ptCount val="5"/>
                <c:pt idx="0">
                  <c:v>POOR =1</c:v>
                </c:pt>
                <c:pt idx="1">
                  <c:v>FAIR=2</c:v>
                </c:pt>
                <c:pt idx="2">
                  <c:v>GOOD=3</c:v>
                </c:pt>
                <c:pt idx="3">
                  <c:v>VERY GOOD=4</c:v>
                </c:pt>
                <c:pt idx="4">
                  <c:v>EXCELLENT=5</c:v>
                </c:pt>
              </c:strCache>
            </c:strRef>
          </c:cat>
          <c:val>
            <c:numRef>
              <c:f>Sheet8!$B$45:$B$49</c:f>
              <c:numCache>
                <c:formatCode>General</c:formatCode>
                <c:ptCount val="5"/>
                <c:pt idx="0">
                  <c:v>0.91743119266055051</c:v>
                </c:pt>
                <c:pt idx="1">
                  <c:v>24.311926605504588</c:v>
                </c:pt>
                <c:pt idx="2">
                  <c:v>31.651376146788991</c:v>
                </c:pt>
                <c:pt idx="3">
                  <c:v>22.935779816513762</c:v>
                </c:pt>
                <c:pt idx="4">
                  <c:v>20.183486238532112</c:v>
                </c:pt>
              </c:numCache>
            </c:numRef>
          </c:val>
        </c:ser>
        <c:ser>
          <c:idx val="1"/>
          <c:order val="1"/>
          <c:tx>
            <c:strRef>
              <c:f>Sheet8!$C$44</c:f>
              <c:strCache>
                <c:ptCount val="1"/>
                <c:pt idx="0">
                  <c:v>MALE</c:v>
                </c:pt>
              </c:strCache>
            </c:strRef>
          </c:tx>
          <c:invertIfNegative val="0"/>
          <c:cat>
            <c:strRef>
              <c:f>Sheet8!$A$45:$A$49</c:f>
              <c:strCache>
                <c:ptCount val="5"/>
                <c:pt idx="0">
                  <c:v>POOR =1</c:v>
                </c:pt>
                <c:pt idx="1">
                  <c:v>FAIR=2</c:v>
                </c:pt>
                <c:pt idx="2">
                  <c:v>GOOD=3</c:v>
                </c:pt>
                <c:pt idx="3">
                  <c:v>VERY GOOD=4</c:v>
                </c:pt>
                <c:pt idx="4">
                  <c:v>EXCELLENT=5</c:v>
                </c:pt>
              </c:strCache>
            </c:strRef>
          </c:cat>
          <c:val>
            <c:numRef>
              <c:f>Sheet8!$C$45:$C$49</c:f>
              <c:numCache>
                <c:formatCode>General</c:formatCode>
                <c:ptCount val="5"/>
                <c:pt idx="0">
                  <c:v>3.1914893617021276</c:v>
                </c:pt>
                <c:pt idx="1">
                  <c:v>19.148936170212767</c:v>
                </c:pt>
                <c:pt idx="2">
                  <c:v>30.851063829787233</c:v>
                </c:pt>
                <c:pt idx="3">
                  <c:v>22.340425531914892</c:v>
                </c:pt>
                <c:pt idx="4">
                  <c:v>24.468085106382979</c:v>
                </c:pt>
              </c:numCache>
            </c:numRef>
          </c:val>
        </c:ser>
        <c:dLbls>
          <c:showLegendKey val="0"/>
          <c:showVal val="0"/>
          <c:showCatName val="0"/>
          <c:showSerName val="0"/>
          <c:showPercent val="0"/>
          <c:showBubbleSize val="0"/>
        </c:dLbls>
        <c:gapWidth val="150"/>
        <c:axId val="105806848"/>
        <c:axId val="105808640"/>
      </c:barChart>
      <c:catAx>
        <c:axId val="105806848"/>
        <c:scaling>
          <c:orientation val="minMax"/>
        </c:scaling>
        <c:delete val="0"/>
        <c:axPos val="b"/>
        <c:majorTickMark val="out"/>
        <c:minorTickMark val="none"/>
        <c:tickLblPos val="nextTo"/>
        <c:crossAx val="105808640"/>
        <c:crosses val="autoZero"/>
        <c:auto val="1"/>
        <c:lblAlgn val="ctr"/>
        <c:lblOffset val="100"/>
        <c:noMultiLvlLbl val="0"/>
      </c:catAx>
      <c:valAx>
        <c:axId val="105808640"/>
        <c:scaling>
          <c:orientation val="minMax"/>
        </c:scaling>
        <c:delete val="0"/>
        <c:axPos val="l"/>
        <c:majorGridlines/>
        <c:numFmt formatCode="General" sourceLinked="1"/>
        <c:majorTickMark val="out"/>
        <c:minorTickMark val="none"/>
        <c:tickLblPos val="nextTo"/>
        <c:crossAx val="1058068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105880960"/>
        <c:axId val="105903232"/>
      </c:barChart>
      <c:catAx>
        <c:axId val="105880960"/>
        <c:scaling>
          <c:orientation val="minMax"/>
        </c:scaling>
        <c:delete val="0"/>
        <c:axPos val="b"/>
        <c:majorTickMark val="out"/>
        <c:minorTickMark val="none"/>
        <c:tickLblPos val="nextTo"/>
        <c:crossAx val="105903232"/>
        <c:crosses val="autoZero"/>
        <c:auto val="1"/>
        <c:lblAlgn val="ctr"/>
        <c:lblOffset val="100"/>
        <c:noMultiLvlLbl val="0"/>
      </c:catAx>
      <c:valAx>
        <c:axId val="105903232"/>
        <c:scaling>
          <c:orientation val="minMax"/>
        </c:scaling>
        <c:delete val="0"/>
        <c:axPos val="l"/>
        <c:majorGridlines/>
        <c:numFmt formatCode="General" sourceLinked="1"/>
        <c:majorTickMark val="out"/>
        <c:minorTickMark val="none"/>
        <c:tickLblPos val="nextTo"/>
        <c:crossAx val="10588096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Sheet12!$D$37</c:f>
              <c:strCache>
                <c:ptCount val="1"/>
                <c:pt idx="0">
                  <c:v>SELF</c:v>
                </c:pt>
              </c:strCache>
            </c:strRef>
          </c:tx>
          <c:invertIfNegative val="0"/>
          <c:cat>
            <c:strRef>
              <c:f>Sheet12!$C$38:$C$42</c:f>
              <c:strCache>
                <c:ptCount val="5"/>
                <c:pt idx="0">
                  <c:v>POOR =1</c:v>
                </c:pt>
                <c:pt idx="1">
                  <c:v>FAIR=2</c:v>
                </c:pt>
                <c:pt idx="2">
                  <c:v>GOOD=3</c:v>
                </c:pt>
                <c:pt idx="3">
                  <c:v>VERY GOOD=4</c:v>
                </c:pt>
                <c:pt idx="4">
                  <c:v>EXCELLENT=5</c:v>
                </c:pt>
              </c:strCache>
            </c:strRef>
          </c:cat>
          <c:val>
            <c:numRef>
              <c:f>Sheet12!$D$38:$D$42</c:f>
              <c:numCache>
                <c:formatCode>General</c:formatCode>
                <c:ptCount val="5"/>
                <c:pt idx="0">
                  <c:v>1.6483516483516485</c:v>
                </c:pt>
                <c:pt idx="1">
                  <c:v>25.824175824175828</c:v>
                </c:pt>
                <c:pt idx="2">
                  <c:v>30.76923076923077</c:v>
                </c:pt>
                <c:pt idx="3">
                  <c:v>25.824175824175828</c:v>
                </c:pt>
                <c:pt idx="4">
                  <c:v>15.934065934065933</c:v>
                </c:pt>
              </c:numCache>
            </c:numRef>
          </c:val>
        </c:ser>
        <c:ser>
          <c:idx val="1"/>
          <c:order val="1"/>
          <c:tx>
            <c:strRef>
              <c:f>Sheet12!$E$37</c:f>
              <c:strCache>
                <c:ptCount val="1"/>
                <c:pt idx="0">
                  <c:v>INS</c:v>
                </c:pt>
              </c:strCache>
            </c:strRef>
          </c:tx>
          <c:invertIfNegative val="0"/>
          <c:cat>
            <c:strRef>
              <c:f>Sheet12!$C$38:$C$42</c:f>
              <c:strCache>
                <c:ptCount val="5"/>
                <c:pt idx="0">
                  <c:v>POOR =1</c:v>
                </c:pt>
                <c:pt idx="1">
                  <c:v>FAIR=2</c:v>
                </c:pt>
                <c:pt idx="2">
                  <c:v>GOOD=3</c:v>
                </c:pt>
                <c:pt idx="3">
                  <c:v>VERY GOOD=4</c:v>
                </c:pt>
                <c:pt idx="4">
                  <c:v>EXCELLENT=5</c:v>
                </c:pt>
              </c:strCache>
            </c:strRef>
          </c:cat>
          <c:val>
            <c:numRef>
              <c:f>Sheet12!$E$38:$E$42</c:f>
              <c:numCache>
                <c:formatCode>General</c:formatCode>
                <c:ptCount val="5"/>
                <c:pt idx="0">
                  <c:v>0.77519379844961245</c:v>
                </c:pt>
                <c:pt idx="1">
                  <c:v>12.403100775193799</c:v>
                </c:pt>
                <c:pt idx="2">
                  <c:v>30.232558139534881</c:v>
                </c:pt>
                <c:pt idx="3">
                  <c:v>28.68217054263566</c:v>
                </c:pt>
                <c:pt idx="4">
                  <c:v>27.906976744186046</c:v>
                </c:pt>
              </c:numCache>
            </c:numRef>
          </c:val>
        </c:ser>
        <c:dLbls>
          <c:showLegendKey val="0"/>
          <c:showVal val="0"/>
          <c:showCatName val="0"/>
          <c:showSerName val="0"/>
          <c:showPercent val="0"/>
          <c:showBubbleSize val="0"/>
        </c:dLbls>
        <c:gapWidth val="150"/>
        <c:axId val="106327040"/>
        <c:axId val="106328832"/>
      </c:barChart>
      <c:catAx>
        <c:axId val="106327040"/>
        <c:scaling>
          <c:orientation val="minMax"/>
        </c:scaling>
        <c:delete val="0"/>
        <c:axPos val="b"/>
        <c:majorTickMark val="out"/>
        <c:minorTickMark val="none"/>
        <c:tickLblPos val="nextTo"/>
        <c:crossAx val="106328832"/>
        <c:crosses val="autoZero"/>
        <c:auto val="1"/>
        <c:lblAlgn val="ctr"/>
        <c:lblOffset val="100"/>
        <c:noMultiLvlLbl val="0"/>
      </c:catAx>
      <c:valAx>
        <c:axId val="106328832"/>
        <c:scaling>
          <c:orientation val="minMax"/>
        </c:scaling>
        <c:delete val="0"/>
        <c:axPos val="l"/>
        <c:majorGridlines/>
        <c:numFmt formatCode="General" sourceLinked="1"/>
        <c:majorTickMark val="out"/>
        <c:minorTickMark val="none"/>
        <c:tickLblPos val="nextTo"/>
        <c:crossAx val="1063270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Sheet7!$D$52</c:f>
              <c:strCache>
                <c:ptCount val="1"/>
                <c:pt idx="0">
                  <c:v>INDIAN</c:v>
                </c:pt>
              </c:strCache>
            </c:strRef>
          </c:tx>
          <c:invertIfNegative val="0"/>
          <c:cat>
            <c:strRef>
              <c:f>Sheet7!$C$53:$C$57</c:f>
              <c:strCache>
                <c:ptCount val="5"/>
                <c:pt idx="0">
                  <c:v>POOR =1</c:v>
                </c:pt>
                <c:pt idx="1">
                  <c:v>FAIR=2</c:v>
                </c:pt>
                <c:pt idx="2">
                  <c:v>GOOD=3</c:v>
                </c:pt>
                <c:pt idx="3">
                  <c:v>VERY GOOD=4</c:v>
                </c:pt>
                <c:pt idx="4">
                  <c:v>EXCELLENT=5</c:v>
                </c:pt>
              </c:strCache>
            </c:strRef>
          </c:cat>
          <c:val>
            <c:numRef>
              <c:f>Sheet7!$D$53:$D$57</c:f>
              <c:numCache>
                <c:formatCode>General</c:formatCode>
                <c:ptCount val="5"/>
                <c:pt idx="0">
                  <c:v>1.2345679012345678</c:v>
                </c:pt>
                <c:pt idx="1">
                  <c:v>22.222222222222221</c:v>
                </c:pt>
                <c:pt idx="2">
                  <c:v>35.802469135802468</c:v>
                </c:pt>
                <c:pt idx="3">
                  <c:v>19.753086419753085</c:v>
                </c:pt>
                <c:pt idx="4">
                  <c:v>20.987654320987652</c:v>
                </c:pt>
              </c:numCache>
            </c:numRef>
          </c:val>
        </c:ser>
        <c:ser>
          <c:idx val="1"/>
          <c:order val="1"/>
          <c:tx>
            <c:strRef>
              <c:f>Sheet7!$E$52</c:f>
              <c:strCache>
                <c:ptCount val="1"/>
                <c:pt idx="0">
                  <c:v>EGYPTIAN</c:v>
                </c:pt>
              </c:strCache>
            </c:strRef>
          </c:tx>
          <c:invertIfNegative val="0"/>
          <c:cat>
            <c:strRef>
              <c:f>Sheet7!$C$53:$C$57</c:f>
              <c:strCache>
                <c:ptCount val="5"/>
                <c:pt idx="0">
                  <c:v>POOR =1</c:v>
                </c:pt>
                <c:pt idx="1">
                  <c:v>FAIR=2</c:v>
                </c:pt>
                <c:pt idx="2">
                  <c:v>GOOD=3</c:v>
                </c:pt>
                <c:pt idx="3">
                  <c:v>VERY GOOD=4</c:v>
                </c:pt>
                <c:pt idx="4">
                  <c:v>EXCELLENT=5</c:v>
                </c:pt>
              </c:strCache>
            </c:strRef>
          </c:cat>
          <c:val>
            <c:numRef>
              <c:f>Sheet7!$E$53:$E$57</c:f>
              <c:numCache>
                <c:formatCode>General</c:formatCode>
                <c:ptCount val="5"/>
                <c:pt idx="0">
                  <c:v>0</c:v>
                </c:pt>
                <c:pt idx="1">
                  <c:v>26.2121212121212</c:v>
                </c:pt>
                <c:pt idx="2">
                  <c:v>27.27272727272727</c:v>
                </c:pt>
                <c:pt idx="3">
                  <c:v>21.212121212121211</c:v>
                </c:pt>
                <c:pt idx="4">
                  <c:v>25.303030303030301</c:v>
                </c:pt>
              </c:numCache>
            </c:numRef>
          </c:val>
        </c:ser>
        <c:dLbls>
          <c:showLegendKey val="0"/>
          <c:showVal val="0"/>
          <c:showCatName val="0"/>
          <c:showSerName val="0"/>
          <c:showPercent val="0"/>
          <c:showBubbleSize val="0"/>
        </c:dLbls>
        <c:gapWidth val="150"/>
        <c:axId val="106292352"/>
        <c:axId val="106293888"/>
      </c:barChart>
      <c:catAx>
        <c:axId val="106292352"/>
        <c:scaling>
          <c:orientation val="minMax"/>
        </c:scaling>
        <c:delete val="0"/>
        <c:axPos val="b"/>
        <c:majorTickMark val="out"/>
        <c:minorTickMark val="none"/>
        <c:tickLblPos val="nextTo"/>
        <c:crossAx val="106293888"/>
        <c:crosses val="autoZero"/>
        <c:auto val="1"/>
        <c:lblAlgn val="ctr"/>
        <c:lblOffset val="100"/>
        <c:noMultiLvlLbl val="0"/>
      </c:catAx>
      <c:valAx>
        <c:axId val="106293888"/>
        <c:scaling>
          <c:orientation val="minMax"/>
        </c:scaling>
        <c:delete val="0"/>
        <c:axPos val="l"/>
        <c:majorGridlines/>
        <c:numFmt formatCode="General" sourceLinked="1"/>
        <c:majorTickMark val="out"/>
        <c:minorTickMark val="none"/>
        <c:tickLblPos val="nextTo"/>
        <c:crossAx val="1062923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Sheet9!$B$51</c:f>
              <c:strCache>
                <c:ptCount val="1"/>
                <c:pt idx="0">
                  <c:v>LEFT</c:v>
                </c:pt>
              </c:strCache>
            </c:strRef>
          </c:tx>
          <c:invertIfNegative val="0"/>
          <c:cat>
            <c:strRef>
              <c:f>Sheet9!$A$52:$A$56</c:f>
              <c:strCache>
                <c:ptCount val="5"/>
                <c:pt idx="0">
                  <c:v>POOR =1</c:v>
                </c:pt>
                <c:pt idx="1">
                  <c:v>FAIR=2</c:v>
                </c:pt>
                <c:pt idx="2">
                  <c:v>GOOD=3</c:v>
                </c:pt>
                <c:pt idx="3">
                  <c:v>VERY GOOD=4</c:v>
                </c:pt>
                <c:pt idx="4">
                  <c:v>EXCELLENT=5</c:v>
                </c:pt>
              </c:strCache>
            </c:strRef>
          </c:cat>
          <c:val>
            <c:numRef>
              <c:f>Sheet9!$B$52:$B$56</c:f>
              <c:numCache>
                <c:formatCode>General</c:formatCode>
                <c:ptCount val="5"/>
                <c:pt idx="0">
                  <c:v>0</c:v>
                </c:pt>
                <c:pt idx="1">
                  <c:v>12.9290780141844</c:v>
                </c:pt>
                <c:pt idx="2">
                  <c:v>31.205673758865249</c:v>
                </c:pt>
                <c:pt idx="3">
                  <c:v>33.170212765957501</c:v>
                </c:pt>
                <c:pt idx="4">
                  <c:v>22.695035460992909</c:v>
                </c:pt>
              </c:numCache>
            </c:numRef>
          </c:val>
        </c:ser>
        <c:ser>
          <c:idx val="1"/>
          <c:order val="1"/>
          <c:tx>
            <c:strRef>
              <c:f>Sheet9!$C$51</c:f>
              <c:strCache>
                <c:ptCount val="1"/>
                <c:pt idx="0">
                  <c:v>RIGHT</c:v>
                </c:pt>
              </c:strCache>
            </c:strRef>
          </c:tx>
          <c:invertIfNegative val="0"/>
          <c:cat>
            <c:strRef>
              <c:f>Sheet9!$A$52:$A$56</c:f>
              <c:strCache>
                <c:ptCount val="5"/>
                <c:pt idx="0">
                  <c:v>POOR =1</c:v>
                </c:pt>
                <c:pt idx="1">
                  <c:v>FAIR=2</c:v>
                </c:pt>
                <c:pt idx="2">
                  <c:v>GOOD=3</c:v>
                </c:pt>
                <c:pt idx="3">
                  <c:v>VERY GOOD=4</c:v>
                </c:pt>
                <c:pt idx="4">
                  <c:v>EXCELLENT=5</c:v>
                </c:pt>
              </c:strCache>
            </c:strRef>
          </c:cat>
          <c:val>
            <c:numRef>
              <c:f>Sheet9!$C$52:$C$56</c:f>
              <c:numCache>
                <c:formatCode>General</c:formatCode>
                <c:ptCount val="5"/>
                <c:pt idx="0">
                  <c:v>1.2195121951219512</c:v>
                </c:pt>
                <c:pt idx="1">
                  <c:v>14.634146341463413</c:v>
                </c:pt>
                <c:pt idx="2">
                  <c:v>30.487804878048781</c:v>
                </c:pt>
                <c:pt idx="3">
                  <c:v>31.219512195122</c:v>
                </c:pt>
                <c:pt idx="4">
                  <c:v>22.439024390243901</c:v>
                </c:pt>
              </c:numCache>
            </c:numRef>
          </c:val>
        </c:ser>
        <c:dLbls>
          <c:showLegendKey val="0"/>
          <c:showVal val="0"/>
          <c:showCatName val="0"/>
          <c:showSerName val="0"/>
          <c:showPercent val="0"/>
          <c:showBubbleSize val="0"/>
        </c:dLbls>
        <c:gapWidth val="150"/>
        <c:axId val="106914176"/>
        <c:axId val="106915712"/>
      </c:barChart>
      <c:catAx>
        <c:axId val="106914176"/>
        <c:scaling>
          <c:orientation val="minMax"/>
        </c:scaling>
        <c:delete val="0"/>
        <c:axPos val="b"/>
        <c:majorTickMark val="out"/>
        <c:minorTickMark val="none"/>
        <c:tickLblPos val="nextTo"/>
        <c:crossAx val="106915712"/>
        <c:crosses val="autoZero"/>
        <c:auto val="1"/>
        <c:lblAlgn val="ctr"/>
        <c:lblOffset val="100"/>
        <c:noMultiLvlLbl val="0"/>
      </c:catAx>
      <c:valAx>
        <c:axId val="106915712"/>
        <c:scaling>
          <c:orientation val="minMax"/>
        </c:scaling>
        <c:delete val="0"/>
        <c:axPos val="l"/>
        <c:majorGridlines/>
        <c:numFmt formatCode="General" sourceLinked="1"/>
        <c:majorTickMark val="out"/>
        <c:minorTickMark val="none"/>
        <c:tickLblPos val="nextTo"/>
        <c:crossAx val="10691417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Sheet8!$B$4</c:f>
              <c:strCache>
                <c:ptCount val="1"/>
                <c:pt idx="0">
                  <c:v>Females</c:v>
                </c:pt>
              </c:strCache>
            </c:strRef>
          </c:tx>
          <c:invertIfNegative val="0"/>
          <c:cat>
            <c:strRef>
              <c:f>Sheet8!$A$5:$A$9</c:f>
              <c:strCache>
                <c:ptCount val="5"/>
                <c:pt idx="0">
                  <c:v>POOR =1</c:v>
                </c:pt>
                <c:pt idx="1">
                  <c:v>FAIR=2</c:v>
                </c:pt>
                <c:pt idx="2">
                  <c:v>GOOD=3</c:v>
                </c:pt>
                <c:pt idx="3">
                  <c:v>VERY GOOD=4</c:v>
                </c:pt>
                <c:pt idx="4">
                  <c:v>EXCELLENT=5</c:v>
                </c:pt>
              </c:strCache>
            </c:strRef>
          </c:cat>
          <c:val>
            <c:numRef>
              <c:f>Sheet8!$B$5:$B$9</c:f>
              <c:numCache>
                <c:formatCode>General</c:formatCode>
                <c:ptCount val="5"/>
                <c:pt idx="0">
                  <c:v>0.91743119266055051</c:v>
                </c:pt>
                <c:pt idx="1">
                  <c:v>11.926605504587156</c:v>
                </c:pt>
                <c:pt idx="2">
                  <c:v>28.9908256880734</c:v>
                </c:pt>
                <c:pt idx="3">
                  <c:v>29.357798165137616</c:v>
                </c:pt>
                <c:pt idx="4">
                  <c:v>28.807339449541299</c:v>
                </c:pt>
              </c:numCache>
            </c:numRef>
          </c:val>
        </c:ser>
        <c:ser>
          <c:idx val="1"/>
          <c:order val="1"/>
          <c:tx>
            <c:strRef>
              <c:f>Sheet8!$C$4</c:f>
              <c:strCache>
                <c:ptCount val="1"/>
                <c:pt idx="0">
                  <c:v>MALES</c:v>
                </c:pt>
              </c:strCache>
            </c:strRef>
          </c:tx>
          <c:invertIfNegative val="0"/>
          <c:cat>
            <c:strRef>
              <c:f>Sheet8!$A$5:$A$9</c:f>
              <c:strCache>
                <c:ptCount val="5"/>
                <c:pt idx="0">
                  <c:v>POOR =1</c:v>
                </c:pt>
                <c:pt idx="1">
                  <c:v>FAIR=2</c:v>
                </c:pt>
                <c:pt idx="2">
                  <c:v>GOOD=3</c:v>
                </c:pt>
                <c:pt idx="3">
                  <c:v>VERY GOOD=4</c:v>
                </c:pt>
                <c:pt idx="4">
                  <c:v>EXCELLENT=5</c:v>
                </c:pt>
              </c:strCache>
            </c:strRef>
          </c:cat>
          <c:val>
            <c:numRef>
              <c:f>Sheet8!$C$5:$C$9</c:f>
              <c:numCache>
                <c:formatCode>General</c:formatCode>
                <c:ptCount val="5"/>
                <c:pt idx="0">
                  <c:v>3.125</c:v>
                </c:pt>
                <c:pt idx="1">
                  <c:v>14.583333333333334</c:v>
                </c:pt>
                <c:pt idx="2">
                  <c:v>30.208333333333332</c:v>
                </c:pt>
                <c:pt idx="3">
                  <c:v>28.125</c:v>
                </c:pt>
                <c:pt idx="4">
                  <c:v>23.958333333333336</c:v>
                </c:pt>
              </c:numCache>
            </c:numRef>
          </c:val>
        </c:ser>
        <c:dLbls>
          <c:showLegendKey val="0"/>
          <c:showVal val="0"/>
          <c:showCatName val="0"/>
          <c:showSerName val="0"/>
          <c:showPercent val="0"/>
          <c:showBubbleSize val="0"/>
        </c:dLbls>
        <c:gapWidth val="150"/>
        <c:axId val="21508864"/>
        <c:axId val="21510400"/>
      </c:barChart>
      <c:catAx>
        <c:axId val="21508864"/>
        <c:scaling>
          <c:orientation val="minMax"/>
        </c:scaling>
        <c:delete val="0"/>
        <c:axPos val="b"/>
        <c:majorTickMark val="out"/>
        <c:minorTickMark val="none"/>
        <c:tickLblPos val="nextTo"/>
        <c:crossAx val="21510400"/>
        <c:crosses val="autoZero"/>
        <c:auto val="1"/>
        <c:lblAlgn val="ctr"/>
        <c:lblOffset val="100"/>
        <c:noMultiLvlLbl val="0"/>
      </c:catAx>
      <c:valAx>
        <c:axId val="21510400"/>
        <c:scaling>
          <c:orientation val="minMax"/>
        </c:scaling>
        <c:delete val="0"/>
        <c:axPos val="l"/>
        <c:majorGridlines/>
        <c:numFmt formatCode="General" sourceLinked="1"/>
        <c:majorTickMark val="out"/>
        <c:minorTickMark val="none"/>
        <c:tickLblPos val="nextTo"/>
        <c:crossAx val="215088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Sheet8!$B$44</c:f>
              <c:strCache>
                <c:ptCount val="1"/>
                <c:pt idx="0">
                  <c:v>FEMALE</c:v>
                </c:pt>
              </c:strCache>
            </c:strRef>
          </c:tx>
          <c:invertIfNegative val="0"/>
          <c:cat>
            <c:strRef>
              <c:f>Sheet8!$A$45:$A$49</c:f>
              <c:strCache>
                <c:ptCount val="5"/>
                <c:pt idx="0">
                  <c:v>POOR =1</c:v>
                </c:pt>
                <c:pt idx="1">
                  <c:v>FAIR=2</c:v>
                </c:pt>
                <c:pt idx="2">
                  <c:v>GOOD=3</c:v>
                </c:pt>
                <c:pt idx="3">
                  <c:v>VERY GOOD=4</c:v>
                </c:pt>
                <c:pt idx="4">
                  <c:v>EXCELLENT=5</c:v>
                </c:pt>
              </c:strCache>
            </c:strRef>
          </c:cat>
          <c:val>
            <c:numRef>
              <c:f>Sheet8!$B$45:$B$49</c:f>
              <c:numCache>
                <c:formatCode>General</c:formatCode>
                <c:ptCount val="5"/>
                <c:pt idx="0">
                  <c:v>0.91743119266055051</c:v>
                </c:pt>
                <c:pt idx="1">
                  <c:v>24.311926605504588</c:v>
                </c:pt>
                <c:pt idx="2">
                  <c:v>31.651376146788991</c:v>
                </c:pt>
                <c:pt idx="3">
                  <c:v>22.935779816513762</c:v>
                </c:pt>
                <c:pt idx="4">
                  <c:v>20.183486238532112</c:v>
                </c:pt>
              </c:numCache>
            </c:numRef>
          </c:val>
        </c:ser>
        <c:ser>
          <c:idx val="1"/>
          <c:order val="1"/>
          <c:tx>
            <c:strRef>
              <c:f>Sheet8!$C$44</c:f>
              <c:strCache>
                <c:ptCount val="1"/>
                <c:pt idx="0">
                  <c:v>MALE</c:v>
                </c:pt>
              </c:strCache>
            </c:strRef>
          </c:tx>
          <c:invertIfNegative val="0"/>
          <c:cat>
            <c:strRef>
              <c:f>Sheet8!$A$45:$A$49</c:f>
              <c:strCache>
                <c:ptCount val="5"/>
                <c:pt idx="0">
                  <c:v>POOR =1</c:v>
                </c:pt>
                <c:pt idx="1">
                  <c:v>FAIR=2</c:v>
                </c:pt>
                <c:pt idx="2">
                  <c:v>GOOD=3</c:v>
                </c:pt>
                <c:pt idx="3">
                  <c:v>VERY GOOD=4</c:v>
                </c:pt>
                <c:pt idx="4">
                  <c:v>EXCELLENT=5</c:v>
                </c:pt>
              </c:strCache>
            </c:strRef>
          </c:cat>
          <c:val>
            <c:numRef>
              <c:f>Sheet8!$C$45:$C$49</c:f>
              <c:numCache>
                <c:formatCode>General</c:formatCode>
                <c:ptCount val="5"/>
                <c:pt idx="0">
                  <c:v>3.1914893617021276</c:v>
                </c:pt>
                <c:pt idx="1">
                  <c:v>19.148936170212767</c:v>
                </c:pt>
                <c:pt idx="2">
                  <c:v>30.851063829787233</c:v>
                </c:pt>
                <c:pt idx="3">
                  <c:v>22.340425531914892</c:v>
                </c:pt>
                <c:pt idx="4">
                  <c:v>24.468085106382979</c:v>
                </c:pt>
              </c:numCache>
            </c:numRef>
          </c:val>
        </c:ser>
        <c:dLbls>
          <c:showLegendKey val="0"/>
          <c:showVal val="0"/>
          <c:showCatName val="0"/>
          <c:showSerName val="0"/>
          <c:showPercent val="0"/>
          <c:showBubbleSize val="0"/>
        </c:dLbls>
        <c:gapWidth val="150"/>
        <c:axId val="106866944"/>
        <c:axId val="106872832"/>
      </c:barChart>
      <c:catAx>
        <c:axId val="106866944"/>
        <c:scaling>
          <c:orientation val="minMax"/>
        </c:scaling>
        <c:delete val="0"/>
        <c:axPos val="b"/>
        <c:majorTickMark val="out"/>
        <c:minorTickMark val="none"/>
        <c:tickLblPos val="nextTo"/>
        <c:crossAx val="106872832"/>
        <c:crosses val="autoZero"/>
        <c:auto val="1"/>
        <c:lblAlgn val="ctr"/>
        <c:lblOffset val="100"/>
        <c:noMultiLvlLbl val="0"/>
      </c:catAx>
      <c:valAx>
        <c:axId val="106872832"/>
        <c:scaling>
          <c:orientation val="minMax"/>
        </c:scaling>
        <c:delete val="0"/>
        <c:axPos val="l"/>
        <c:majorGridlines/>
        <c:numFmt formatCode="General" sourceLinked="1"/>
        <c:majorTickMark val="out"/>
        <c:minorTickMark val="none"/>
        <c:tickLblPos val="nextTo"/>
        <c:crossAx val="1068669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Sheet12!$D$49</c:f>
              <c:strCache>
                <c:ptCount val="1"/>
                <c:pt idx="0">
                  <c:v>SELF</c:v>
                </c:pt>
              </c:strCache>
            </c:strRef>
          </c:tx>
          <c:invertIfNegative val="0"/>
          <c:cat>
            <c:strRef>
              <c:f>Sheet12!$C$50:$C$54</c:f>
              <c:strCache>
                <c:ptCount val="5"/>
                <c:pt idx="0">
                  <c:v>POOR =1</c:v>
                </c:pt>
                <c:pt idx="1">
                  <c:v>FAIR=2</c:v>
                </c:pt>
                <c:pt idx="2">
                  <c:v>GOOD=3</c:v>
                </c:pt>
                <c:pt idx="3">
                  <c:v>VERY GOOD=4</c:v>
                </c:pt>
                <c:pt idx="4">
                  <c:v>EXCELLENT=5</c:v>
                </c:pt>
              </c:strCache>
            </c:strRef>
          </c:cat>
          <c:val>
            <c:numRef>
              <c:f>Sheet12!$D$50:$D$54</c:f>
              <c:numCache>
                <c:formatCode>General</c:formatCode>
                <c:ptCount val="5"/>
                <c:pt idx="0">
                  <c:v>1.098901098901099</c:v>
                </c:pt>
                <c:pt idx="1">
                  <c:v>12.087912087912088</c:v>
                </c:pt>
                <c:pt idx="2">
                  <c:v>30.76923076923077</c:v>
                </c:pt>
                <c:pt idx="3">
                  <c:v>32.967032967032964</c:v>
                </c:pt>
                <c:pt idx="4">
                  <c:v>23.076923076923077</c:v>
                </c:pt>
              </c:numCache>
            </c:numRef>
          </c:val>
        </c:ser>
        <c:ser>
          <c:idx val="1"/>
          <c:order val="1"/>
          <c:tx>
            <c:strRef>
              <c:f>Sheet12!$E$49</c:f>
              <c:strCache>
                <c:ptCount val="1"/>
                <c:pt idx="0">
                  <c:v>INS</c:v>
                </c:pt>
              </c:strCache>
            </c:strRef>
          </c:tx>
          <c:invertIfNegative val="0"/>
          <c:cat>
            <c:strRef>
              <c:f>Sheet12!$C$50:$C$54</c:f>
              <c:strCache>
                <c:ptCount val="5"/>
                <c:pt idx="0">
                  <c:v>POOR =1</c:v>
                </c:pt>
                <c:pt idx="1">
                  <c:v>FAIR=2</c:v>
                </c:pt>
                <c:pt idx="2">
                  <c:v>GOOD=3</c:v>
                </c:pt>
                <c:pt idx="3">
                  <c:v>VERY GOOD=4</c:v>
                </c:pt>
                <c:pt idx="4">
                  <c:v>EXCELLENT=5</c:v>
                </c:pt>
              </c:strCache>
            </c:strRef>
          </c:cat>
          <c:val>
            <c:numRef>
              <c:f>Sheet12!$E$50:$E$54</c:f>
              <c:numCache>
                <c:formatCode>General</c:formatCode>
                <c:ptCount val="5"/>
                <c:pt idx="0">
                  <c:v>0.76923076923076927</c:v>
                </c:pt>
                <c:pt idx="1">
                  <c:v>12.307692307692308</c:v>
                </c:pt>
                <c:pt idx="2">
                  <c:v>30</c:v>
                </c:pt>
                <c:pt idx="3">
                  <c:v>28.46153846153846</c:v>
                </c:pt>
                <c:pt idx="4">
                  <c:v>28.46153846153846</c:v>
                </c:pt>
              </c:numCache>
            </c:numRef>
          </c:val>
        </c:ser>
        <c:dLbls>
          <c:showLegendKey val="0"/>
          <c:showVal val="0"/>
          <c:showCatName val="0"/>
          <c:showSerName val="0"/>
          <c:showPercent val="0"/>
          <c:showBubbleSize val="0"/>
        </c:dLbls>
        <c:gapWidth val="150"/>
        <c:axId val="107366272"/>
        <c:axId val="107367808"/>
      </c:barChart>
      <c:catAx>
        <c:axId val="107366272"/>
        <c:scaling>
          <c:orientation val="minMax"/>
        </c:scaling>
        <c:delete val="0"/>
        <c:axPos val="b"/>
        <c:majorTickMark val="out"/>
        <c:minorTickMark val="none"/>
        <c:tickLblPos val="nextTo"/>
        <c:crossAx val="107367808"/>
        <c:crosses val="autoZero"/>
        <c:auto val="1"/>
        <c:lblAlgn val="ctr"/>
        <c:lblOffset val="100"/>
        <c:noMultiLvlLbl val="0"/>
      </c:catAx>
      <c:valAx>
        <c:axId val="107367808"/>
        <c:scaling>
          <c:orientation val="minMax"/>
        </c:scaling>
        <c:delete val="0"/>
        <c:axPos val="l"/>
        <c:majorGridlines/>
        <c:numFmt formatCode="General" sourceLinked="1"/>
        <c:majorTickMark val="out"/>
        <c:minorTickMark val="none"/>
        <c:tickLblPos val="nextTo"/>
        <c:crossAx val="1073662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Sheet7!$D$66</c:f>
              <c:strCache>
                <c:ptCount val="1"/>
                <c:pt idx="0">
                  <c:v>INDIAN</c:v>
                </c:pt>
              </c:strCache>
            </c:strRef>
          </c:tx>
          <c:invertIfNegative val="0"/>
          <c:cat>
            <c:strRef>
              <c:f>Sheet7!$C$67:$C$71</c:f>
              <c:strCache>
                <c:ptCount val="5"/>
                <c:pt idx="0">
                  <c:v>POOR =1</c:v>
                </c:pt>
                <c:pt idx="1">
                  <c:v>FAIR=2</c:v>
                </c:pt>
                <c:pt idx="2">
                  <c:v>GOOD=3</c:v>
                </c:pt>
                <c:pt idx="3">
                  <c:v>VERY GOOD=4</c:v>
                </c:pt>
                <c:pt idx="4">
                  <c:v>EXCELLENT=5</c:v>
                </c:pt>
              </c:strCache>
            </c:strRef>
          </c:cat>
          <c:val>
            <c:numRef>
              <c:f>Sheet7!$D$67:$D$71</c:f>
              <c:numCache>
                <c:formatCode>General</c:formatCode>
                <c:ptCount val="5"/>
                <c:pt idx="0">
                  <c:v>0</c:v>
                </c:pt>
                <c:pt idx="1">
                  <c:v>18.292682926829269</c:v>
                </c:pt>
                <c:pt idx="2">
                  <c:v>29.268292682926827</c:v>
                </c:pt>
                <c:pt idx="3">
                  <c:v>35.365853658536587</c:v>
                </c:pt>
                <c:pt idx="4">
                  <c:v>17.073170731707318</c:v>
                </c:pt>
              </c:numCache>
            </c:numRef>
          </c:val>
        </c:ser>
        <c:ser>
          <c:idx val="1"/>
          <c:order val="1"/>
          <c:tx>
            <c:strRef>
              <c:f>Sheet7!$E$66</c:f>
              <c:strCache>
                <c:ptCount val="1"/>
                <c:pt idx="0">
                  <c:v>EGYPTIAN</c:v>
                </c:pt>
              </c:strCache>
            </c:strRef>
          </c:tx>
          <c:invertIfNegative val="0"/>
          <c:cat>
            <c:strRef>
              <c:f>Sheet7!$C$67:$C$71</c:f>
              <c:strCache>
                <c:ptCount val="5"/>
                <c:pt idx="0">
                  <c:v>POOR =1</c:v>
                </c:pt>
                <c:pt idx="1">
                  <c:v>FAIR=2</c:v>
                </c:pt>
                <c:pt idx="2">
                  <c:v>GOOD=3</c:v>
                </c:pt>
                <c:pt idx="3">
                  <c:v>VERY GOOD=4</c:v>
                </c:pt>
                <c:pt idx="4">
                  <c:v>EXCELLENT=5</c:v>
                </c:pt>
              </c:strCache>
            </c:strRef>
          </c:cat>
          <c:val>
            <c:numRef>
              <c:f>Sheet7!$E$67:$E$71</c:f>
              <c:numCache>
                <c:formatCode>General</c:formatCode>
                <c:ptCount val="5"/>
                <c:pt idx="0">
                  <c:v>0</c:v>
                </c:pt>
                <c:pt idx="1">
                  <c:v>19.090909090909001</c:v>
                </c:pt>
                <c:pt idx="2">
                  <c:v>24.242424242424242</c:v>
                </c:pt>
                <c:pt idx="3">
                  <c:v>33.333333333333329</c:v>
                </c:pt>
                <c:pt idx="4">
                  <c:v>23.3333333333333</c:v>
                </c:pt>
              </c:numCache>
            </c:numRef>
          </c:val>
        </c:ser>
        <c:dLbls>
          <c:showLegendKey val="0"/>
          <c:showVal val="0"/>
          <c:showCatName val="0"/>
          <c:showSerName val="0"/>
          <c:showPercent val="0"/>
          <c:showBubbleSize val="0"/>
        </c:dLbls>
        <c:gapWidth val="150"/>
        <c:axId val="29671424"/>
        <c:axId val="29672960"/>
      </c:barChart>
      <c:catAx>
        <c:axId val="29671424"/>
        <c:scaling>
          <c:orientation val="minMax"/>
        </c:scaling>
        <c:delete val="0"/>
        <c:axPos val="b"/>
        <c:majorTickMark val="out"/>
        <c:minorTickMark val="none"/>
        <c:tickLblPos val="nextTo"/>
        <c:crossAx val="29672960"/>
        <c:crosses val="autoZero"/>
        <c:auto val="1"/>
        <c:lblAlgn val="ctr"/>
        <c:lblOffset val="100"/>
        <c:noMultiLvlLbl val="0"/>
      </c:catAx>
      <c:valAx>
        <c:axId val="29672960"/>
        <c:scaling>
          <c:orientation val="minMax"/>
        </c:scaling>
        <c:delete val="0"/>
        <c:axPos val="l"/>
        <c:majorGridlines/>
        <c:numFmt formatCode="General" sourceLinked="1"/>
        <c:majorTickMark val="out"/>
        <c:minorTickMark val="none"/>
        <c:tickLblPos val="nextTo"/>
        <c:crossAx val="296714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Sheet9!$B$64</c:f>
              <c:strCache>
                <c:ptCount val="1"/>
                <c:pt idx="0">
                  <c:v>LEFT</c:v>
                </c:pt>
              </c:strCache>
            </c:strRef>
          </c:tx>
          <c:invertIfNegative val="0"/>
          <c:cat>
            <c:strRef>
              <c:f>Sheet9!$A$65:$A$69</c:f>
              <c:strCache>
                <c:ptCount val="5"/>
                <c:pt idx="0">
                  <c:v>POOR =1</c:v>
                </c:pt>
                <c:pt idx="1">
                  <c:v>FAIR=2</c:v>
                </c:pt>
                <c:pt idx="2">
                  <c:v>GOOD=3</c:v>
                </c:pt>
                <c:pt idx="3">
                  <c:v>VERY GOOD=4</c:v>
                </c:pt>
                <c:pt idx="4">
                  <c:v>EXCELLENT=5</c:v>
                </c:pt>
              </c:strCache>
            </c:strRef>
          </c:cat>
          <c:val>
            <c:numRef>
              <c:f>Sheet9!$B$65:$B$69</c:f>
              <c:numCache>
                <c:formatCode>General</c:formatCode>
                <c:ptCount val="5"/>
                <c:pt idx="0">
                  <c:v>1.6</c:v>
                </c:pt>
                <c:pt idx="1">
                  <c:v>16.600000000000001</c:v>
                </c:pt>
                <c:pt idx="2">
                  <c:v>34.4</c:v>
                </c:pt>
                <c:pt idx="3">
                  <c:v>29.2</c:v>
                </c:pt>
                <c:pt idx="4">
                  <c:v>18.2</c:v>
                </c:pt>
              </c:numCache>
            </c:numRef>
          </c:val>
        </c:ser>
        <c:ser>
          <c:idx val="1"/>
          <c:order val="1"/>
          <c:tx>
            <c:strRef>
              <c:f>Sheet9!$C$64</c:f>
              <c:strCache>
                <c:ptCount val="1"/>
                <c:pt idx="0">
                  <c:v>RIGHT</c:v>
                </c:pt>
              </c:strCache>
            </c:strRef>
          </c:tx>
          <c:invertIfNegative val="0"/>
          <c:cat>
            <c:strRef>
              <c:f>Sheet9!$A$65:$A$69</c:f>
              <c:strCache>
                <c:ptCount val="5"/>
                <c:pt idx="0">
                  <c:v>POOR =1</c:v>
                </c:pt>
                <c:pt idx="1">
                  <c:v>FAIR=2</c:v>
                </c:pt>
                <c:pt idx="2">
                  <c:v>GOOD=3</c:v>
                </c:pt>
                <c:pt idx="3">
                  <c:v>VERY GOOD=4</c:v>
                </c:pt>
                <c:pt idx="4">
                  <c:v>EXCELLENT=5</c:v>
                </c:pt>
              </c:strCache>
            </c:strRef>
          </c:cat>
          <c:val>
            <c:numRef>
              <c:f>Sheet9!$C$65:$C$69</c:f>
              <c:numCache>
                <c:formatCode>General</c:formatCode>
                <c:ptCount val="5"/>
                <c:pt idx="0">
                  <c:v>3.0487804878048781</c:v>
                </c:pt>
                <c:pt idx="1">
                  <c:v>11.585365853658537</c:v>
                </c:pt>
                <c:pt idx="2">
                  <c:v>32.926829268292686</c:v>
                </c:pt>
                <c:pt idx="3">
                  <c:v>28.658536585365852</c:v>
                </c:pt>
                <c:pt idx="4">
                  <c:v>23.780487804878049</c:v>
                </c:pt>
              </c:numCache>
            </c:numRef>
          </c:val>
        </c:ser>
        <c:dLbls>
          <c:showLegendKey val="0"/>
          <c:showVal val="0"/>
          <c:showCatName val="0"/>
          <c:showSerName val="0"/>
          <c:showPercent val="0"/>
          <c:showBubbleSize val="0"/>
        </c:dLbls>
        <c:gapWidth val="150"/>
        <c:axId val="108219392"/>
        <c:axId val="108221184"/>
      </c:barChart>
      <c:catAx>
        <c:axId val="108219392"/>
        <c:scaling>
          <c:orientation val="minMax"/>
        </c:scaling>
        <c:delete val="0"/>
        <c:axPos val="b"/>
        <c:majorTickMark val="out"/>
        <c:minorTickMark val="none"/>
        <c:tickLblPos val="nextTo"/>
        <c:crossAx val="108221184"/>
        <c:crosses val="autoZero"/>
        <c:auto val="1"/>
        <c:lblAlgn val="ctr"/>
        <c:lblOffset val="100"/>
        <c:noMultiLvlLbl val="0"/>
      </c:catAx>
      <c:valAx>
        <c:axId val="108221184"/>
        <c:scaling>
          <c:orientation val="minMax"/>
        </c:scaling>
        <c:delete val="0"/>
        <c:axPos val="l"/>
        <c:majorGridlines/>
        <c:numFmt formatCode="General" sourceLinked="1"/>
        <c:majorTickMark val="out"/>
        <c:minorTickMark val="none"/>
        <c:tickLblPos val="nextTo"/>
        <c:crossAx val="1082193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324746443731572E-2"/>
          <c:y val="5.6073331742623078E-2"/>
          <c:w val="0.83579112796085675"/>
          <c:h val="0.81740316551340175"/>
        </c:manualLayout>
      </c:layout>
      <c:barChart>
        <c:barDir val="col"/>
        <c:grouping val="clustered"/>
        <c:varyColors val="0"/>
        <c:ser>
          <c:idx val="0"/>
          <c:order val="0"/>
          <c:tx>
            <c:strRef>
              <c:f>Sheet8!$B$67</c:f>
              <c:strCache>
                <c:ptCount val="1"/>
                <c:pt idx="0">
                  <c:v>FEMALE</c:v>
                </c:pt>
              </c:strCache>
            </c:strRef>
          </c:tx>
          <c:invertIfNegative val="0"/>
          <c:cat>
            <c:strRef>
              <c:f>Sheet8!$A$68:$A$72</c:f>
              <c:strCache>
                <c:ptCount val="5"/>
                <c:pt idx="0">
                  <c:v>POOR =1</c:v>
                </c:pt>
                <c:pt idx="1">
                  <c:v>FAIR=2</c:v>
                </c:pt>
                <c:pt idx="2">
                  <c:v>GOOD=3</c:v>
                </c:pt>
                <c:pt idx="3">
                  <c:v>VERY GOOD=4</c:v>
                </c:pt>
                <c:pt idx="4">
                  <c:v>EXCELLENT=5</c:v>
                </c:pt>
              </c:strCache>
            </c:strRef>
          </c:cat>
          <c:val>
            <c:numRef>
              <c:f>Sheet8!$B$68:$B$72</c:f>
              <c:numCache>
                <c:formatCode>General</c:formatCode>
                <c:ptCount val="5"/>
                <c:pt idx="0">
                  <c:v>1.8433179723502304</c:v>
                </c:pt>
                <c:pt idx="1">
                  <c:v>13.364055299539171</c:v>
                </c:pt>
                <c:pt idx="2">
                  <c:v>30.875576036866359</c:v>
                </c:pt>
                <c:pt idx="3">
                  <c:v>32.258064516129032</c:v>
                </c:pt>
                <c:pt idx="4">
                  <c:v>21.658986175115206</c:v>
                </c:pt>
              </c:numCache>
            </c:numRef>
          </c:val>
        </c:ser>
        <c:ser>
          <c:idx val="1"/>
          <c:order val="1"/>
          <c:tx>
            <c:strRef>
              <c:f>Sheet8!$C$67</c:f>
              <c:strCache>
                <c:ptCount val="1"/>
                <c:pt idx="0">
                  <c:v>MALE</c:v>
                </c:pt>
              </c:strCache>
            </c:strRef>
          </c:tx>
          <c:invertIfNegative val="0"/>
          <c:cat>
            <c:strRef>
              <c:f>Sheet8!$A$68:$A$72</c:f>
              <c:strCache>
                <c:ptCount val="5"/>
                <c:pt idx="0">
                  <c:v>POOR =1</c:v>
                </c:pt>
                <c:pt idx="1">
                  <c:v>FAIR=2</c:v>
                </c:pt>
                <c:pt idx="2">
                  <c:v>GOOD=3</c:v>
                </c:pt>
                <c:pt idx="3">
                  <c:v>VERY GOOD=4</c:v>
                </c:pt>
                <c:pt idx="4">
                  <c:v>EXCELLENT=5</c:v>
                </c:pt>
              </c:strCache>
            </c:strRef>
          </c:cat>
          <c:val>
            <c:numRef>
              <c:f>Sheet8!$C$68:$C$72</c:f>
              <c:numCache>
                <c:formatCode>General</c:formatCode>
                <c:ptCount val="5"/>
                <c:pt idx="0">
                  <c:v>3.7037037037037033</c:v>
                </c:pt>
                <c:pt idx="1">
                  <c:v>8.7037037037037006</c:v>
                </c:pt>
                <c:pt idx="2">
                  <c:v>24.1111111111111</c:v>
                </c:pt>
                <c:pt idx="3">
                  <c:v>28.518518518518501</c:v>
                </c:pt>
                <c:pt idx="4">
                  <c:v>32.962962962962997</c:v>
                </c:pt>
              </c:numCache>
            </c:numRef>
          </c:val>
        </c:ser>
        <c:dLbls>
          <c:showLegendKey val="0"/>
          <c:showVal val="0"/>
          <c:showCatName val="0"/>
          <c:showSerName val="0"/>
          <c:showPercent val="0"/>
          <c:showBubbleSize val="0"/>
        </c:dLbls>
        <c:gapWidth val="150"/>
        <c:axId val="107979904"/>
        <c:axId val="107981440"/>
      </c:barChart>
      <c:catAx>
        <c:axId val="107979904"/>
        <c:scaling>
          <c:orientation val="minMax"/>
        </c:scaling>
        <c:delete val="0"/>
        <c:axPos val="b"/>
        <c:majorTickMark val="out"/>
        <c:minorTickMark val="none"/>
        <c:tickLblPos val="nextTo"/>
        <c:crossAx val="107981440"/>
        <c:crosses val="autoZero"/>
        <c:auto val="1"/>
        <c:lblAlgn val="ctr"/>
        <c:lblOffset val="100"/>
        <c:noMultiLvlLbl val="0"/>
      </c:catAx>
      <c:valAx>
        <c:axId val="107981440"/>
        <c:scaling>
          <c:orientation val="minMax"/>
        </c:scaling>
        <c:delete val="0"/>
        <c:axPos val="l"/>
        <c:majorGridlines/>
        <c:numFmt formatCode="General" sourceLinked="1"/>
        <c:majorTickMark val="out"/>
        <c:minorTickMark val="none"/>
        <c:tickLblPos val="nextTo"/>
        <c:crossAx val="1079799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108525056"/>
        <c:axId val="108526592"/>
      </c:barChart>
      <c:catAx>
        <c:axId val="108525056"/>
        <c:scaling>
          <c:orientation val="minMax"/>
        </c:scaling>
        <c:delete val="0"/>
        <c:axPos val="b"/>
        <c:majorTickMark val="out"/>
        <c:minorTickMark val="none"/>
        <c:tickLblPos val="nextTo"/>
        <c:crossAx val="108526592"/>
        <c:crosses val="autoZero"/>
        <c:auto val="1"/>
        <c:lblAlgn val="ctr"/>
        <c:lblOffset val="100"/>
        <c:noMultiLvlLbl val="0"/>
      </c:catAx>
      <c:valAx>
        <c:axId val="108526592"/>
        <c:scaling>
          <c:orientation val="minMax"/>
        </c:scaling>
        <c:delete val="0"/>
        <c:axPos val="l"/>
        <c:majorGridlines/>
        <c:numFmt formatCode="General" sourceLinked="1"/>
        <c:majorTickMark val="out"/>
        <c:minorTickMark val="none"/>
        <c:tickLblPos val="nextTo"/>
        <c:crossAx val="1085250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Sheet12!$D$47</c:f>
              <c:strCache>
                <c:ptCount val="1"/>
                <c:pt idx="0">
                  <c:v>SELF</c:v>
                </c:pt>
              </c:strCache>
            </c:strRef>
          </c:tx>
          <c:invertIfNegative val="0"/>
          <c:cat>
            <c:strRef>
              <c:f>Sheet12!$C$48:$C$52</c:f>
              <c:strCache>
                <c:ptCount val="5"/>
                <c:pt idx="0">
                  <c:v>POOR =1</c:v>
                </c:pt>
                <c:pt idx="1">
                  <c:v>FAIR=2</c:v>
                </c:pt>
                <c:pt idx="2">
                  <c:v>GOOD=3</c:v>
                </c:pt>
                <c:pt idx="3">
                  <c:v>VERY GOOD=4</c:v>
                </c:pt>
                <c:pt idx="4">
                  <c:v>EXCELLENT=5</c:v>
                </c:pt>
              </c:strCache>
            </c:strRef>
          </c:cat>
          <c:val>
            <c:numRef>
              <c:f>Sheet12!$D$48:$D$52</c:f>
              <c:numCache>
                <c:formatCode>General</c:formatCode>
                <c:ptCount val="5"/>
                <c:pt idx="0">
                  <c:v>2.7322404371584699</c:v>
                </c:pt>
                <c:pt idx="1">
                  <c:v>16.939890710382514</c:v>
                </c:pt>
                <c:pt idx="2">
                  <c:v>30.05464480874317</c:v>
                </c:pt>
                <c:pt idx="3">
                  <c:v>28.961748633879779</c:v>
                </c:pt>
                <c:pt idx="4">
                  <c:v>21.311475409836063</c:v>
                </c:pt>
              </c:numCache>
            </c:numRef>
          </c:val>
        </c:ser>
        <c:ser>
          <c:idx val="1"/>
          <c:order val="1"/>
          <c:tx>
            <c:strRef>
              <c:f>Sheet12!$E$47</c:f>
              <c:strCache>
                <c:ptCount val="1"/>
                <c:pt idx="0">
                  <c:v>INS</c:v>
                </c:pt>
              </c:strCache>
            </c:strRef>
          </c:tx>
          <c:invertIfNegative val="0"/>
          <c:cat>
            <c:strRef>
              <c:f>Sheet12!$C$48:$C$52</c:f>
              <c:strCache>
                <c:ptCount val="5"/>
                <c:pt idx="0">
                  <c:v>POOR =1</c:v>
                </c:pt>
                <c:pt idx="1">
                  <c:v>FAIR=2</c:v>
                </c:pt>
                <c:pt idx="2">
                  <c:v>GOOD=3</c:v>
                </c:pt>
                <c:pt idx="3">
                  <c:v>VERY GOOD=4</c:v>
                </c:pt>
                <c:pt idx="4">
                  <c:v>EXCELLENT=5</c:v>
                </c:pt>
              </c:strCache>
            </c:strRef>
          </c:cat>
          <c:val>
            <c:numRef>
              <c:f>Sheet12!$E$48:$E$52</c:f>
              <c:numCache>
                <c:formatCode>General</c:formatCode>
                <c:ptCount val="5"/>
                <c:pt idx="0">
                  <c:v>1.5503875968992249</c:v>
                </c:pt>
                <c:pt idx="1">
                  <c:v>5.4263565891472867</c:v>
                </c:pt>
                <c:pt idx="2">
                  <c:v>33.333333333333329</c:v>
                </c:pt>
                <c:pt idx="3">
                  <c:v>35.65891472868217</c:v>
                </c:pt>
                <c:pt idx="4">
                  <c:v>24.031007751937985</c:v>
                </c:pt>
              </c:numCache>
            </c:numRef>
          </c:val>
        </c:ser>
        <c:dLbls>
          <c:showLegendKey val="0"/>
          <c:showVal val="0"/>
          <c:showCatName val="0"/>
          <c:showSerName val="0"/>
          <c:showPercent val="0"/>
          <c:showBubbleSize val="0"/>
        </c:dLbls>
        <c:gapWidth val="150"/>
        <c:axId val="108827776"/>
        <c:axId val="108829312"/>
      </c:barChart>
      <c:catAx>
        <c:axId val="108827776"/>
        <c:scaling>
          <c:orientation val="minMax"/>
        </c:scaling>
        <c:delete val="0"/>
        <c:axPos val="b"/>
        <c:majorTickMark val="out"/>
        <c:minorTickMark val="none"/>
        <c:tickLblPos val="nextTo"/>
        <c:crossAx val="108829312"/>
        <c:crosses val="autoZero"/>
        <c:auto val="1"/>
        <c:lblAlgn val="ctr"/>
        <c:lblOffset val="100"/>
        <c:noMultiLvlLbl val="0"/>
      </c:catAx>
      <c:valAx>
        <c:axId val="108829312"/>
        <c:scaling>
          <c:orientation val="minMax"/>
        </c:scaling>
        <c:delete val="0"/>
        <c:axPos val="l"/>
        <c:majorGridlines/>
        <c:numFmt formatCode="General" sourceLinked="1"/>
        <c:majorTickMark val="out"/>
        <c:minorTickMark val="none"/>
        <c:tickLblPos val="nextTo"/>
        <c:crossAx val="10882777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Sheet7!$D$79</c:f>
              <c:strCache>
                <c:ptCount val="1"/>
                <c:pt idx="0">
                  <c:v>INDIAN</c:v>
                </c:pt>
              </c:strCache>
            </c:strRef>
          </c:tx>
          <c:invertIfNegative val="0"/>
          <c:cat>
            <c:strRef>
              <c:f>Sheet7!$C$80:$C$84</c:f>
              <c:strCache>
                <c:ptCount val="5"/>
                <c:pt idx="0">
                  <c:v>POOR =1</c:v>
                </c:pt>
                <c:pt idx="1">
                  <c:v>FAIR=2</c:v>
                </c:pt>
                <c:pt idx="2">
                  <c:v>GOOD=3</c:v>
                </c:pt>
                <c:pt idx="3">
                  <c:v>VERY GOOD=4</c:v>
                </c:pt>
                <c:pt idx="4">
                  <c:v>EXCELLENT=5</c:v>
                </c:pt>
              </c:strCache>
            </c:strRef>
          </c:cat>
          <c:val>
            <c:numRef>
              <c:f>Sheet7!$D$80:$D$84</c:f>
              <c:numCache>
                <c:formatCode>General</c:formatCode>
                <c:ptCount val="5"/>
                <c:pt idx="0">
                  <c:v>2.4390243902439024</c:v>
                </c:pt>
                <c:pt idx="1">
                  <c:v>12.195121951219512</c:v>
                </c:pt>
                <c:pt idx="2">
                  <c:v>32.926829268292686</c:v>
                </c:pt>
                <c:pt idx="3">
                  <c:v>32.926829268292686</c:v>
                </c:pt>
                <c:pt idx="4">
                  <c:v>19.512195121951219</c:v>
                </c:pt>
              </c:numCache>
            </c:numRef>
          </c:val>
        </c:ser>
        <c:ser>
          <c:idx val="1"/>
          <c:order val="1"/>
          <c:tx>
            <c:strRef>
              <c:f>Sheet7!$E$79</c:f>
              <c:strCache>
                <c:ptCount val="1"/>
                <c:pt idx="0">
                  <c:v>EGYPTIAN</c:v>
                </c:pt>
              </c:strCache>
            </c:strRef>
          </c:tx>
          <c:invertIfNegative val="0"/>
          <c:cat>
            <c:strRef>
              <c:f>Sheet7!$C$80:$C$84</c:f>
              <c:strCache>
                <c:ptCount val="5"/>
                <c:pt idx="0">
                  <c:v>POOR =1</c:v>
                </c:pt>
                <c:pt idx="1">
                  <c:v>FAIR=2</c:v>
                </c:pt>
                <c:pt idx="2">
                  <c:v>GOOD=3</c:v>
                </c:pt>
                <c:pt idx="3">
                  <c:v>VERY GOOD=4</c:v>
                </c:pt>
                <c:pt idx="4">
                  <c:v>EXCELLENT=5</c:v>
                </c:pt>
              </c:strCache>
            </c:strRef>
          </c:cat>
          <c:val>
            <c:numRef>
              <c:f>Sheet7!$E$80:$E$84</c:f>
              <c:numCache>
                <c:formatCode>General</c:formatCode>
                <c:ptCount val="5"/>
                <c:pt idx="0">
                  <c:v>0</c:v>
                </c:pt>
                <c:pt idx="1">
                  <c:v>16.060606060605998</c:v>
                </c:pt>
                <c:pt idx="2">
                  <c:v>27.27272727272727</c:v>
                </c:pt>
                <c:pt idx="3">
                  <c:v>36.363636363636367</c:v>
                </c:pt>
                <c:pt idx="4">
                  <c:v>20.303030303030301</c:v>
                </c:pt>
              </c:numCache>
            </c:numRef>
          </c:val>
        </c:ser>
        <c:dLbls>
          <c:showLegendKey val="0"/>
          <c:showVal val="0"/>
          <c:showCatName val="0"/>
          <c:showSerName val="0"/>
          <c:showPercent val="0"/>
          <c:showBubbleSize val="0"/>
        </c:dLbls>
        <c:gapWidth val="150"/>
        <c:axId val="108989440"/>
        <c:axId val="108995328"/>
      </c:barChart>
      <c:catAx>
        <c:axId val="108989440"/>
        <c:scaling>
          <c:orientation val="minMax"/>
        </c:scaling>
        <c:delete val="0"/>
        <c:axPos val="b"/>
        <c:majorTickMark val="out"/>
        <c:minorTickMark val="none"/>
        <c:tickLblPos val="nextTo"/>
        <c:crossAx val="108995328"/>
        <c:crosses val="autoZero"/>
        <c:auto val="1"/>
        <c:lblAlgn val="ctr"/>
        <c:lblOffset val="100"/>
        <c:noMultiLvlLbl val="0"/>
      </c:catAx>
      <c:valAx>
        <c:axId val="108995328"/>
        <c:scaling>
          <c:orientation val="minMax"/>
        </c:scaling>
        <c:delete val="0"/>
        <c:axPos val="l"/>
        <c:majorGridlines/>
        <c:numFmt formatCode="General" sourceLinked="1"/>
        <c:majorTickMark val="out"/>
        <c:minorTickMark val="none"/>
        <c:tickLblPos val="nextTo"/>
        <c:crossAx val="1089894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716107543030219E-2"/>
          <c:y val="7.9952927929689027E-2"/>
          <c:w val="0.79174088321538394"/>
          <c:h val="0.82048573372221223"/>
        </c:manualLayout>
      </c:layout>
      <c:barChart>
        <c:barDir val="col"/>
        <c:grouping val="clustered"/>
        <c:varyColors val="0"/>
        <c:ser>
          <c:idx val="0"/>
          <c:order val="0"/>
          <c:tx>
            <c:strRef>
              <c:f>Sheet12!$D$4</c:f>
              <c:strCache>
                <c:ptCount val="1"/>
                <c:pt idx="0">
                  <c:v>SELF</c:v>
                </c:pt>
              </c:strCache>
            </c:strRef>
          </c:tx>
          <c:invertIfNegative val="0"/>
          <c:cat>
            <c:strRef>
              <c:f>Sheet12!$C$5:$C$9</c:f>
              <c:strCache>
                <c:ptCount val="5"/>
                <c:pt idx="0">
                  <c:v>POOR =1</c:v>
                </c:pt>
                <c:pt idx="1">
                  <c:v>FAIR=2</c:v>
                </c:pt>
                <c:pt idx="2">
                  <c:v>GOOD=3</c:v>
                </c:pt>
                <c:pt idx="3">
                  <c:v>VERY GOOD=4</c:v>
                </c:pt>
                <c:pt idx="4">
                  <c:v>EXCELLENT=5</c:v>
                </c:pt>
              </c:strCache>
            </c:strRef>
          </c:cat>
          <c:val>
            <c:numRef>
              <c:f>Sheet12!$D$5:$D$9</c:f>
              <c:numCache>
                <c:formatCode>General</c:formatCode>
                <c:ptCount val="5"/>
                <c:pt idx="0">
                  <c:v>1.0869565217391304</c:v>
                </c:pt>
                <c:pt idx="1">
                  <c:v>15.217391304347828</c:v>
                </c:pt>
                <c:pt idx="2">
                  <c:v>35.326086956521742</c:v>
                </c:pt>
                <c:pt idx="3">
                  <c:v>29.891304347826086</c:v>
                </c:pt>
                <c:pt idx="4">
                  <c:v>18.478260869565215</c:v>
                </c:pt>
              </c:numCache>
            </c:numRef>
          </c:val>
        </c:ser>
        <c:ser>
          <c:idx val="1"/>
          <c:order val="1"/>
          <c:tx>
            <c:strRef>
              <c:f>Sheet12!$E$4</c:f>
              <c:strCache>
                <c:ptCount val="1"/>
                <c:pt idx="0">
                  <c:v>INS</c:v>
                </c:pt>
              </c:strCache>
            </c:strRef>
          </c:tx>
          <c:invertIfNegative val="0"/>
          <c:cat>
            <c:strRef>
              <c:f>Sheet12!$C$5:$C$9</c:f>
              <c:strCache>
                <c:ptCount val="5"/>
                <c:pt idx="0">
                  <c:v>POOR =1</c:v>
                </c:pt>
                <c:pt idx="1">
                  <c:v>FAIR=2</c:v>
                </c:pt>
                <c:pt idx="2">
                  <c:v>GOOD=3</c:v>
                </c:pt>
                <c:pt idx="3">
                  <c:v>VERY GOOD=4</c:v>
                </c:pt>
                <c:pt idx="4">
                  <c:v>EXCELLENT=5</c:v>
                </c:pt>
              </c:strCache>
            </c:strRef>
          </c:cat>
          <c:val>
            <c:numRef>
              <c:f>Sheet12!$E$5:$E$9</c:f>
              <c:numCache>
                <c:formatCode>General</c:formatCode>
                <c:ptCount val="5"/>
                <c:pt idx="0">
                  <c:v>2.3076923076923079</c:v>
                </c:pt>
                <c:pt idx="1">
                  <c:v>9.2307692307692317</c:v>
                </c:pt>
                <c:pt idx="2">
                  <c:v>37.692307692307693</c:v>
                </c:pt>
                <c:pt idx="3">
                  <c:v>27.692307692307693</c:v>
                </c:pt>
                <c:pt idx="4">
                  <c:v>23.076923076923077</c:v>
                </c:pt>
              </c:numCache>
            </c:numRef>
          </c:val>
        </c:ser>
        <c:dLbls>
          <c:showLegendKey val="0"/>
          <c:showVal val="0"/>
          <c:showCatName val="0"/>
          <c:showSerName val="0"/>
          <c:showPercent val="0"/>
          <c:showBubbleSize val="0"/>
        </c:dLbls>
        <c:gapWidth val="150"/>
        <c:axId val="21896576"/>
        <c:axId val="21898368"/>
      </c:barChart>
      <c:catAx>
        <c:axId val="21896576"/>
        <c:scaling>
          <c:orientation val="minMax"/>
        </c:scaling>
        <c:delete val="0"/>
        <c:axPos val="b"/>
        <c:majorTickMark val="out"/>
        <c:minorTickMark val="none"/>
        <c:tickLblPos val="nextTo"/>
        <c:crossAx val="21898368"/>
        <c:crosses val="autoZero"/>
        <c:auto val="1"/>
        <c:lblAlgn val="ctr"/>
        <c:lblOffset val="100"/>
        <c:noMultiLvlLbl val="0"/>
      </c:catAx>
      <c:valAx>
        <c:axId val="21898368"/>
        <c:scaling>
          <c:orientation val="minMax"/>
        </c:scaling>
        <c:delete val="0"/>
        <c:axPos val="l"/>
        <c:majorGridlines/>
        <c:numFmt formatCode="General" sourceLinked="1"/>
        <c:majorTickMark val="out"/>
        <c:minorTickMark val="none"/>
        <c:tickLblPos val="nextTo"/>
        <c:crossAx val="2189657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Sheet7!$D$14</c:f>
              <c:strCache>
                <c:ptCount val="1"/>
                <c:pt idx="0">
                  <c:v>INDIAN</c:v>
                </c:pt>
              </c:strCache>
            </c:strRef>
          </c:tx>
          <c:invertIfNegative val="0"/>
          <c:cat>
            <c:strRef>
              <c:f>Sheet7!$C$15:$C$19</c:f>
              <c:strCache>
                <c:ptCount val="5"/>
                <c:pt idx="0">
                  <c:v>POOR =1</c:v>
                </c:pt>
                <c:pt idx="1">
                  <c:v>FAIR=2</c:v>
                </c:pt>
                <c:pt idx="2">
                  <c:v>GOOD=3</c:v>
                </c:pt>
                <c:pt idx="3">
                  <c:v>VERY GOOD=4</c:v>
                </c:pt>
                <c:pt idx="4">
                  <c:v>EXCELLENT=5</c:v>
                </c:pt>
              </c:strCache>
            </c:strRef>
          </c:cat>
          <c:val>
            <c:numRef>
              <c:f>Sheet7!$D$15:$D$19</c:f>
              <c:numCache>
                <c:formatCode>General</c:formatCode>
                <c:ptCount val="5"/>
                <c:pt idx="0">
                  <c:v>0</c:v>
                </c:pt>
                <c:pt idx="1">
                  <c:v>14.457831325301203</c:v>
                </c:pt>
                <c:pt idx="2">
                  <c:v>40.963855421686745</c:v>
                </c:pt>
                <c:pt idx="3">
                  <c:v>24.096385542168676</c:v>
                </c:pt>
                <c:pt idx="4">
                  <c:v>20.481927710843372</c:v>
                </c:pt>
              </c:numCache>
            </c:numRef>
          </c:val>
        </c:ser>
        <c:ser>
          <c:idx val="1"/>
          <c:order val="1"/>
          <c:tx>
            <c:strRef>
              <c:f>Sheet7!$E$14</c:f>
              <c:strCache>
                <c:ptCount val="1"/>
                <c:pt idx="0">
                  <c:v>EGYPTIAN</c:v>
                </c:pt>
              </c:strCache>
            </c:strRef>
          </c:tx>
          <c:invertIfNegative val="0"/>
          <c:cat>
            <c:strRef>
              <c:f>Sheet7!$C$15:$C$19</c:f>
              <c:strCache>
                <c:ptCount val="5"/>
                <c:pt idx="0">
                  <c:v>POOR =1</c:v>
                </c:pt>
                <c:pt idx="1">
                  <c:v>FAIR=2</c:v>
                </c:pt>
                <c:pt idx="2">
                  <c:v>GOOD=3</c:v>
                </c:pt>
                <c:pt idx="3">
                  <c:v>VERY GOOD=4</c:v>
                </c:pt>
                <c:pt idx="4">
                  <c:v>EXCELLENT=5</c:v>
                </c:pt>
              </c:strCache>
            </c:strRef>
          </c:cat>
          <c:val>
            <c:numRef>
              <c:f>Sheet7!$E$15:$E$19</c:f>
              <c:numCache>
                <c:formatCode>General</c:formatCode>
                <c:ptCount val="5"/>
                <c:pt idx="0">
                  <c:v>0</c:v>
                </c:pt>
                <c:pt idx="1">
                  <c:v>35.090909090909001</c:v>
                </c:pt>
                <c:pt idx="2">
                  <c:v>30.363636363636399</c:v>
                </c:pt>
                <c:pt idx="3">
                  <c:v>18.363636363636399</c:v>
                </c:pt>
                <c:pt idx="4">
                  <c:v>16.181818181818201</c:v>
                </c:pt>
              </c:numCache>
            </c:numRef>
          </c:val>
        </c:ser>
        <c:dLbls>
          <c:showLegendKey val="0"/>
          <c:showVal val="0"/>
          <c:showCatName val="0"/>
          <c:showSerName val="0"/>
          <c:showPercent val="0"/>
          <c:showBubbleSize val="0"/>
        </c:dLbls>
        <c:gapWidth val="150"/>
        <c:axId val="21068032"/>
        <c:axId val="21086208"/>
      </c:barChart>
      <c:catAx>
        <c:axId val="21068032"/>
        <c:scaling>
          <c:orientation val="minMax"/>
        </c:scaling>
        <c:delete val="0"/>
        <c:axPos val="b"/>
        <c:majorTickMark val="out"/>
        <c:minorTickMark val="none"/>
        <c:tickLblPos val="nextTo"/>
        <c:crossAx val="21086208"/>
        <c:crosses val="autoZero"/>
        <c:auto val="1"/>
        <c:lblAlgn val="ctr"/>
        <c:lblOffset val="100"/>
        <c:noMultiLvlLbl val="0"/>
      </c:catAx>
      <c:valAx>
        <c:axId val="21086208"/>
        <c:scaling>
          <c:orientation val="minMax"/>
        </c:scaling>
        <c:delete val="0"/>
        <c:axPos val="l"/>
        <c:majorGridlines/>
        <c:numFmt formatCode="General" sourceLinked="1"/>
        <c:majorTickMark val="out"/>
        <c:minorTickMark val="none"/>
        <c:tickLblPos val="nextTo"/>
        <c:crossAx val="210680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22647936"/>
        <c:axId val="22649472"/>
      </c:barChart>
      <c:catAx>
        <c:axId val="22647936"/>
        <c:scaling>
          <c:orientation val="minMax"/>
        </c:scaling>
        <c:delete val="0"/>
        <c:axPos val="b"/>
        <c:majorTickMark val="out"/>
        <c:minorTickMark val="none"/>
        <c:tickLblPos val="nextTo"/>
        <c:crossAx val="22649472"/>
        <c:crosses val="autoZero"/>
        <c:auto val="1"/>
        <c:lblAlgn val="ctr"/>
        <c:lblOffset val="100"/>
        <c:noMultiLvlLbl val="0"/>
      </c:catAx>
      <c:valAx>
        <c:axId val="22649472"/>
        <c:scaling>
          <c:orientation val="minMax"/>
        </c:scaling>
        <c:delete val="0"/>
        <c:axPos val="l"/>
        <c:majorGridlines/>
        <c:numFmt formatCode="General" sourceLinked="1"/>
        <c:majorTickMark val="out"/>
        <c:minorTickMark val="none"/>
        <c:tickLblPos val="nextTo"/>
        <c:crossAx val="226479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Sheet8!$B$18</c:f>
              <c:strCache>
                <c:ptCount val="1"/>
                <c:pt idx="0">
                  <c:v>FEMALES</c:v>
                </c:pt>
              </c:strCache>
            </c:strRef>
          </c:tx>
          <c:invertIfNegative val="0"/>
          <c:cat>
            <c:strRef>
              <c:f>Sheet8!$A$19:$A$23</c:f>
              <c:strCache>
                <c:ptCount val="5"/>
                <c:pt idx="0">
                  <c:v>POOR =1</c:v>
                </c:pt>
                <c:pt idx="1">
                  <c:v>FAIR=2</c:v>
                </c:pt>
                <c:pt idx="2">
                  <c:v>GOOD=3</c:v>
                </c:pt>
                <c:pt idx="3">
                  <c:v>VERY GOOD=4</c:v>
                </c:pt>
                <c:pt idx="4">
                  <c:v>EXCELLENT=5</c:v>
                </c:pt>
              </c:strCache>
            </c:strRef>
          </c:cat>
          <c:val>
            <c:numRef>
              <c:f>Sheet8!$B$19:$B$23</c:f>
              <c:numCache>
                <c:formatCode>[$-409]General</c:formatCode>
                <c:ptCount val="5"/>
                <c:pt idx="0">
                  <c:v>1.3824884792626728</c:v>
                </c:pt>
                <c:pt idx="1">
                  <c:v>15.5207373271889</c:v>
                </c:pt>
                <c:pt idx="2">
                  <c:v>32.092165898617502</c:v>
                </c:pt>
                <c:pt idx="3">
                  <c:v>33.649769585253502</c:v>
                </c:pt>
                <c:pt idx="4">
                  <c:v>17.354838709677399</c:v>
                </c:pt>
              </c:numCache>
            </c:numRef>
          </c:val>
        </c:ser>
        <c:ser>
          <c:idx val="1"/>
          <c:order val="1"/>
          <c:tx>
            <c:strRef>
              <c:f>Sheet8!$C$18</c:f>
              <c:strCache>
                <c:ptCount val="1"/>
                <c:pt idx="0">
                  <c:v>MALES</c:v>
                </c:pt>
              </c:strCache>
            </c:strRef>
          </c:tx>
          <c:invertIfNegative val="0"/>
          <c:cat>
            <c:strRef>
              <c:f>Sheet8!$A$19:$A$23</c:f>
              <c:strCache>
                <c:ptCount val="5"/>
                <c:pt idx="0">
                  <c:v>POOR =1</c:v>
                </c:pt>
                <c:pt idx="1">
                  <c:v>FAIR=2</c:v>
                </c:pt>
                <c:pt idx="2">
                  <c:v>GOOD=3</c:v>
                </c:pt>
                <c:pt idx="3">
                  <c:v>VERY GOOD=4</c:v>
                </c:pt>
                <c:pt idx="4">
                  <c:v>EXCELLENT=5</c:v>
                </c:pt>
              </c:strCache>
            </c:strRef>
          </c:cat>
          <c:val>
            <c:numRef>
              <c:f>Sheet8!$C$19:$C$23</c:f>
              <c:numCache>
                <c:formatCode>General</c:formatCode>
                <c:ptCount val="5"/>
                <c:pt idx="0">
                  <c:v>3.125</c:v>
                </c:pt>
                <c:pt idx="1">
                  <c:v>13.541666666666666</c:v>
                </c:pt>
                <c:pt idx="2">
                  <c:v>26.1666666666667</c:v>
                </c:pt>
                <c:pt idx="3">
                  <c:v>35.2916666666667</c:v>
                </c:pt>
                <c:pt idx="4">
                  <c:v>21.875</c:v>
                </c:pt>
              </c:numCache>
            </c:numRef>
          </c:val>
        </c:ser>
        <c:dLbls>
          <c:showLegendKey val="0"/>
          <c:showVal val="0"/>
          <c:showCatName val="0"/>
          <c:showSerName val="0"/>
          <c:showPercent val="0"/>
          <c:showBubbleSize val="0"/>
        </c:dLbls>
        <c:gapWidth val="150"/>
        <c:axId val="23250048"/>
        <c:axId val="23282816"/>
      </c:barChart>
      <c:catAx>
        <c:axId val="23250048"/>
        <c:scaling>
          <c:orientation val="minMax"/>
        </c:scaling>
        <c:delete val="0"/>
        <c:axPos val="b"/>
        <c:majorTickMark val="out"/>
        <c:minorTickMark val="none"/>
        <c:tickLblPos val="nextTo"/>
        <c:crossAx val="23282816"/>
        <c:crosses val="autoZero"/>
        <c:auto val="1"/>
        <c:lblAlgn val="ctr"/>
        <c:lblOffset val="100"/>
        <c:noMultiLvlLbl val="0"/>
      </c:catAx>
      <c:valAx>
        <c:axId val="23282816"/>
        <c:scaling>
          <c:orientation val="minMax"/>
        </c:scaling>
        <c:delete val="0"/>
        <c:axPos val="l"/>
        <c:majorGridlines/>
        <c:numFmt formatCode="[$-409]General" sourceLinked="1"/>
        <c:majorTickMark val="out"/>
        <c:minorTickMark val="none"/>
        <c:tickLblPos val="nextTo"/>
        <c:crossAx val="232500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'[Analysis_NurseCare TILL 29GAURAV NEW.ods]Sheet9'!$B$16</c:f>
              <c:strCache>
                <c:ptCount val="1"/>
                <c:pt idx="0">
                  <c:v>LEFT </c:v>
                </c:pt>
              </c:strCache>
            </c:strRef>
          </c:tx>
          <c:invertIfNegative val="0"/>
          <c:cat>
            <c:strRef>
              <c:f>'[Analysis_NurseCare TILL 29GAURAV NEW.ods]Sheet9'!$A$17:$A$21</c:f>
              <c:strCache>
                <c:ptCount val="5"/>
                <c:pt idx="0">
                  <c:v>POOR =1</c:v>
                </c:pt>
                <c:pt idx="1">
                  <c:v>FAIR=2</c:v>
                </c:pt>
                <c:pt idx="2">
                  <c:v>GOOD=3</c:v>
                </c:pt>
                <c:pt idx="3">
                  <c:v>VERY GOOD=4</c:v>
                </c:pt>
                <c:pt idx="4">
                  <c:v>EXCELLENT=5</c:v>
                </c:pt>
              </c:strCache>
            </c:strRef>
          </c:cat>
          <c:val>
            <c:numRef>
              <c:f>'[Analysis_NurseCare TILL 29GAURAV NEW.ods]Sheet9'!$B$17:$B$21</c:f>
              <c:numCache>
                <c:formatCode>General</c:formatCode>
                <c:ptCount val="5"/>
                <c:pt idx="0">
                  <c:v>4.7042253521126698</c:v>
                </c:pt>
                <c:pt idx="1">
                  <c:v>23.971830985915499</c:v>
                </c:pt>
                <c:pt idx="2">
                  <c:v>36.732394366197198</c:v>
                </c:pt>
                <c:pt idx="3">
                  <c:v>24.690140845070399</c:v>
                </c:pt>
                <c:pt idx="4">
                  <c:v>9.9014084507041993</c:v>
                </c:pt>
              </c:numCache>
            </c:numRef>
          </c:val>
        </c:ser>
        <c:ser>
          <c:idx val="1"/>
          <c:order val="1"/>
          <c:tx>
            <c:strRef>
              <c:f>'[Analysis_NurseCare TILL 29GAURAV NEW.ods]Sheet9'!$C$16</c:f>
              <c:strCache>
                <c:ptCount val="1"/>
                <c:pt idx="0">
                  <c:v>RIGHT</c:v>
                </c:pt>
              </c:strCache>
            </c:strRef>
          </c:tx>
          <c:invertIfNegative val="0"/>
          <c:cat>
            <c:strRef>
              <c:f>'[Analysis_NurseCare TILL 29GAURAV NEW.ods]Sheet9'!$A$17:$A$21</c:f>
              <c:strCache>
                <c:ptCount val="5"/>
                <c:pt idx="0">
                  <c:v>POOR =1</c:v>
                </c:pt>
                <c:pt idx="1">
                  <c:v>FAIR=2</c:v>
                </c:pt>
                <c:pt idx="2">
                  <c:v>GOOD=3</c:v>
                </c:pt>
                <c:pt idx="3">
                  <c:v>VERY GOOD=4</c:v>
                </c:pt>
                <c:pt idx="4">
                  <c:v>EXCELLENT=5</c:v>
                </c:pt>
              </c:strCache>
            </c:strRef>
          </c:cat>
          <c:val>
            <c:numRef>
              <c:f>'[Analysis_NurseCare TILL 29GAURAV NEW.ods]Sheet9'!$C$17:$C$21</c:f>
              <c:numCache>
                <c:formatCode>General</c:formatCode>
                <c:ptCount val="5"/>
                <c:pt idx="0">
                  <c:v>2.4390243902439024</c:v>
                </c:pt>
                <c:pt idx="1">
                  <c:v>12.1951219512195</c:v>
                </c:pt>
                <c:pt idx="2">
                  <c:v>40.585365853658502</c:v>
                </c:pt>
                <c:pt idx="3">
                  <c:v>30.829268292682901</c:v>
                </c:pt>
                <c:pt idx="4">
                  <c:v>13.951219512195101</c:v>
                </c:pt>
              </c:numCache>
            </c:numRef>
          </c:val>
        </c:ser>
        <c:dLbls>
          <c:showLegendKey val="0"/>
          <c:showVal val="0"/>
          <c:showCatName val="0"/>
          <c:showSerName val="0"/>
          <c:showPercent val="0"/>
          <c:showBubbleSize val="0"/>
        </c:dLbls>
        <c:gapWidth val="150"/>
        <c:axId val="23308928"/>
        <c:axId val="29340032"/>
      </c:barChart>
      <c:catAx>
        <c:axId val="23308928"/>
        <c:scaling>
          <c:orientation val="minMax"/>
        </c:scaling>
        <c:delete val="0"/>
        <c:axPos val="b"/>
        <c:majorTickMark val="out"/>
        <c:minorTickMark val="none"/>
        <c:tickLblPos val="nextTo"/>
        <c:crossAx val="29340032"/>
        <c:crosses val="autoZero"/>
        <c:auto val="1"/>
        <c:lblAlgn val="ctr"/>
        <c:lblOffset val="100"/>
        <c:noMultiLvlLbl val="0"/>
      </c:catAx>
      <c:valAx>
        <c:axId val="29340032"/>
        <c:scaling>
          <c:orientation val="minMax"/>
        </c:scaling>
        <c:delete val="0"/>
        <c:axPos val="l"/>
        <c:majorGridlines/>
        <c:numFmt formatCode="General" sourceLinked="1"/>
        <c:majorTickMark val="out"/>
        <c:minorTickMark val="none"/>
        <c:tickLblPos val="nextTo"/>
        <c:crossAx val="233089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Sheet12!$D$16</c:f>
              <c:strCache>
                <c:ptCount val="1"/>
                <c:pt idx="0">
                  <c:v>SELF</c:v>
                </c:pt>
              </c:strCache>
            </c:strRef>
          </c:tx>
          <c:invertIfNegative val="0"/>
          <c:cat>
            <c:strRef>
              <c:f>Sheet12!$C$17:$C$21</c:f>
              <c:strCache>
                <c:ptCount val="5"/>
                <c:pt idx="0">
                  <c:v>POOR =1</c:v>
                </c:pt>
                <c:pt idx="1">
                  <c:v>FAIR=2</c:v>
                </c:pt>
                <c:pt idx="2">
                  <c:v>GOOD=3</c:v>
                </c:pt>
                <c:pt idx="3">
                  <c:v>VERY GOOD=4</c:v>
                </c:pt>
                <c:pt idx="4">
                  <c:v>EXCELLENT=5</c:v>
                </c:pt>
              </c:strCache>
            </c:strRef>
          </c:cat>
          <c:val>
            <c:numRef>
              <c:f>Sheet12!$D$17:$D$21</c:f>
              <c:numCache>
                <c:formatCode>General</c:formatCode>
                <c:ptCount val="5"/>
                <c:pt idx="0">
                  <c:v>1.0928961748633881</c:v>
                </c:pt>
                <c:pt idx="1">
                  <c:v>13.114754098360656</c:v>
                </c:pt>
                <c:pt idx="2">
                  <c:v>36.612021857923501</c:v>
                </c:pt>
                <c:pt idx="3">
                  <c:v>30.05464480874317</c:v>
                </c:pt>
                <c:pt idx="4">
                  <c:v>19.125683060109289</c:v>
                </c:pt>
              </c:numCache>
            </c:numRef>
          </c:val>
        </c:ser>
        <c:ser>
          <c:idx val="1"/>
          <c:order val="1"/>
          <c:tx>
            <c:strRef>
              <c:f>Sheet12!$E$16</c:f>
              <c:strCache>
                <c:ptCount val="1"/>
                <c:pt idx="0">
                  <c:v>INS</c:v>
                </c:pt>
              </c:strCache>
            </c:strRef>
          </c:tx>
          <c:invertIfNegative val="0"/>
          <c:cat>
            <c:strRef>
              <c:f>Sheet12!$C$17:$C$21</c:f>
              <c:strCache>
                <c:ptCount val="5"/>
                <c:pt idx="0">
                  <c:v>POOR =1</c:v>
                </c:pt>
                <c:pt idx="1">
                  <c:v>FAIR=2</c:v>
                </c:pt>
                <c:pt idx="2">
                  <c:v>GOOD=3</c:v>
                </c:pt>
                <c:pt idx="3">
                  <c:v>VERY GOOD=4</c:v>
                </c:pt>
                <c:pt idx="4">
                  <c:v>EXCELLENT=5</c:v>
                </c:pt>
              </c:strCache>
            </c:strRef>
          </c:cat>
          <c:val>
            <c:numRef>
              <c:f>Sheet12!$E$17:$E$21</c:f>
              <c:numCache>
                <c:formatCode>General</c:formatCode>
                <c:ptCount val="5"/>
                <c:pt idx="0">
                  <c:v>2.3076923076923079</c:v>
                </c:pt>
                <c:pt idx="1">
                  <c:v>10.76923076923077</c:v>
                </c:pt>
                <c:pt idx="2">
                  <c:v>36.923076923076927</c:v>
                </c:pt>
                <c:pt idx="3">
                  <c:v>27.692307692307693</c:v>
                </c:pt>
                <c:pt idx="4">
                  <c:v>22.30769230769231</c:v>
                </c:pt>
              </c:numCache>
            </c:numRef>
          </c:val>
        </c:ser>
        <c:dLbls>
          <c:showLegendKey val="0"/>
          <c:showVal val="0"/>
          <c:showCatName val="0"/>
          <c:showSerName val="0"/>
          <c:showPercent val="0"/>
          <c:showBubbleSize val="0"/>
        </c:dLbls>
        <c:gapWidth val="150"/>
        <c:axId val="29188480"/>
        <c:axId val="29190016"/>
      </c:barChart>
      <c:catAx>
        <c:axId val="29188480"/>
        <c:scaling>
          <c:orientation val="minMax"/>
        </c:scaling>
        <c:delete val="0"/>
        <c:axPos val="b"/>
        <c:majorTickMark val="out"/>
        <c:minorTickMark val="none"/>
        <c:tickLblPos val="nextTo"/>
        <c:crossAx val="29190016"/>
        <c:crosses val="autoZero"/>
        <c:auto val="1"/>
        <c:lblAlgn val="ctr"/>
        <c:lblOffset val="100"/>
        <c:noMultiLvlLbl val="0"/>
      </c:catAx>
      <c:valAx>
        <c:axId val="29190016"/>
        <c:scaling>
          <c:orientation val="minMax"/>
        </c:scaling>
        <c:delete val="0"/>
        <c:axPos val="l"/>
        <c:majorGridlines/>
        <c:numFmt formatCode="General" sourceLinked="1"/>
        <c:majorTickMark val="out"/>
        <c:minorTickMark val="none"/>
        <c:tickLblPos val="nextTo"/>
        <c:crossAx val="2918848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Sheet7!$D$26</c:f>
              <c:strCache>
                <c:ptCount val="1"/>
                <c:pt idx="0">
                  <c:v>INDIAN</c:v>
                </c:pt>
              </c:strCache>
            </c:strRef>
          </c:tx>
          <c:invertIfNegative val="0"/>
          <c:cat>
            <c:strRef>
              <c:f>Sheet7!$C$27:$C$31</c:f>
              <c:strCache>
                <c:ptCount val="5"/>
                <c:pt idx="0">
                  <c:v>POOR =1</c:v>
                </c:pt>
                <c:pt idx="1">
                  <c:v>FAIR=2</c:v>
                </c:pt>
                <c:pt idx="2">
                  <c:v>GOOD=3</c:v>
                </c:pt>
                <c:pt idx="3">
                  <c:v>VERY GOOD=4</c:v>
                </c:pt>
                <c:pt idx="4">
                  <c:v>EXCELLENT=5</c:v>
                </c:pt>
              </c:strCache>
            </c:strRef>
          </c:cat>
          <c:val>
            <c:numRef>
              <c:f>Sheet7!$D$27:$D$31</c:f>
              <c:numCache>
                <c:formatCode>General</c:formatCode>
                <c:ptCount val="5"/>
                <c:pt idx="0">
                  <c:v>0</c:v>
                </c:pt>
                <c:pt idx="1">
                  <c:v>14.457831325301203</c:v>
                </c:pt>
                <c:pt idx="2">
                  <c:v>42.168674698795186</c:v>
                </c:pt>
                <c:pt idx="3">
                  <c:v>22.891566265060241</c:v>
                </c:pt>
                <c:pt idx="4">
                  <c:v>20.481927710843372</c:v>
                </c:pt>
              </c:numCache>
            </c:numRef>
          </c:val>
        </c:ser>
        <c:ser>
          <c:idx val="1"/>
          <c:order val="1"/>
          <c:tx>
            <c:strRef>
              <c:f>Sheet7!$E$26</c:f>
              <c:strCache>
                <c:ptCount val="1"/>
                <c:pt idx="0">
                  <c:v>EGYPTIAN</c:v>
                </c:pt>
              </c:strCache>
            </c:strRef>
          </c:tx>
          <c:invertIfNegative val="0"/>
          <c:cat>
            <c:strRef>
              <c:f>Sheet7!$C$27:$C$31</c:f>
              <c:strCache>
                <c:ptCount val="5"/>
                <c:pt idx="0">
                  <c:v>POOR =1</c:v>
                </c:pt>
                <c:pt idx="1">
                  <c:v>FAIR=2</c:v>
                </c:pt>
                <c:pt idx="2">
                  <c:v>GOOD=3</c:v>
                </c:pt>
                <c:pt idx="3">
                  <c:v>VERY GOOD=4</c:v>
                </c:pt>
                <c:pt idx="4">
                  <c:v>EXCELLENT=5</c:v>
                </c:pt>
              </c:strCache>
            </c:strRef>
          </c:cat>
          <c:val>
            <c:numRef>
              <c:f>Sheet7!$E$27:$E$31</c:f>
              <c:numCache>
                <c:formatCode>General</c:formatCode>
                <c:ptCount val="5"/>
                <c:pt idx="0">
                  <c:v>0</c:v>
                </c:pt>
                <c:pt idx="1">
                  <c:v>34.121212121212103</c:v>
                </c:pt>
                <c:pt idx="2">
                  <c:v>30.303030303030305</c:v>
                </c:pt>
                <c:pt idx="3">
                  <c:v>19.393939393939402</c:v>
                </c:pt>
                <c:pt idx="4">
                  <c:v>16.181818181818201</c:v>
                </c:pt>
              </c:numCache>
            </c:numRef>
          </c:val>
        </c:ser>
        <c:dLbls>
          <c:showLegendKey val="0"/>
          <c:showVal val="0"/>
          <c:showCatName val="0"/>
          <c:showSerName val="0"/>
          <c:showPercent val="0"/>
          <c:showBubbleSize val="0"/>
        </c:dLbls>
        <c:gapWidth val="150"/>
        <c:axId val="29886720"/>
        <c:axId val="29908992"/>
      </c:barChart>
      <c:catAx>
        <c:axId val="29886720"/>
        <c:scaling>
          <c:orientation val="minMax"/>
        </c:scaling>
        <c:delete val="0"/>
        <c:axPos val="b"/>
        <c:majorTickMark val="out"/>
        <c:minorTickMark val="none"/>
        <c:tickLblPos val="nextTo"/>
        <c:crossAx val="29908992"/>
        <c:crosses val="autoZero"/>
        <c:auto val="1"/>
        <c:lblAlgn val="ctr"/>
        <c:lblOffset val="100"/>
        <c:noMultiLvlLbl val="0"/>
      </c:catAx>
      <c:valAx>
        <c:axId val="29908992"/>
        <c:scaling>
          <c:orientation val="minMax"/>
        </c:scaling>
        <c:delete val="0"/>
        <c:axPos val="l"/>
        <c:majorGridlines/>
        <c:numFmt formatCode="General" sourceLinked="1"/>
        <c:majorTickMark val="out"/>
        <c:minorTickMark val="none"/>
        <c:tickLblPos val="nextTo"/>
        <c:crossAx val="29886720"/>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D15D1-DE92-4F93-8437-C4696A3F98E8}" type="datetimeFigureOut">
              <a:rPr lang="en-US" smtClean="0"/>
              <a:t>6/2/2015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556921-03F3-4633-A293-15B1F72A50F5}" type="slidenum">
              <a:rPr lang="en-US" smtClean="0"/>
              <a:t>‹#›</a:t>
            </a:fld>
            <a:endParaRPr lang="en-US"/>
          </a:p>
        </p:txBody>
      </p:sp>
    </p:spTree>
    <p:extLst>
      <p:ext uri="{BB962C8B-B14F-4D97-AF65-F5344CB8AC3E}">
        <p14:creationId xmlns:p14="http://schemas.microsoft.com/office/powerpoint/2010/main" val="166042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E3D50A-580F-448B-8B2E-4780A059754D}" type="datetime2">
              <a:rPr lang="en-US" smtClean="0"/>
              <a:t>Tuesday, June 02,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7D48A8-EC37-44E4-A9C2-CBD28F733B49}" type="slidenum">
              <a:rPr lang="en-US" smtClean="0"/>
              <a:t>‹#›</a:t>
            </a:fld>
            <a:endParaRPr lang="en-US" dirty="0"/>
          </a:p>
        </p:txBody>
      </p:sp>
    </p:spTree>
    <p:extLst>
      <p:ext uri="{BB962C8B-B14F-4D97-AF65-F5344CB8AC3E}">
        <p14:creationId xmlns:p14="http://schemas.microsoft.com/office/powerpoint/2010/main" val="329080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1FBAC-DABD-4976-9B0E-244A09DE2A0E}" type="datetime2">
              <a:rPr lang="en-US" smtClean="0"/>
              <a:t>Tuesday, June 02,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7D48A8-EC37-44E4-A9C2-CBD28F733B49}" type="slidenum">
              <a:rPr lang="en-US" smtClean="0"/>
              <a:t>‹#›</a:t>
            </a:fld>
            <a:endParaRPr lang="en-US" dirty="0"/>
          </a:p>
        </p:txBody>
      </p:sp>
    </p:spTree>
    <p:extLst>
      <p:ext uri="{BB962C8B-B14F-4D97-AF65-F5344CB8AC3E}">
        <p14:creationId xmlns:p14="http://schemas.microsoft.com/office/powerpoint/2010/main" val="5705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B4DB6-DBD7-45D4-81C8-D0AC9CD5658B}" type="datetime2">
              <a:rPr lang="en-US" smtClean="0"/>
              <a:t>Tuesday, June 02,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7D48A8-EC37-44E4-A9C2-CBD28F733B49}" type="slidenum">
              <a:rPr lang="en-US" smtClean="0"/>
              <a:t>‹#›</a:t>
            </a:fld>
            <a:endParaRPr lang="en-US" dirty="0"/>
          </a:p>
        </p:txBody>
      </p:sp>
    </p:spTree>
    <p:extLst>
      <p:ext uri="{BB962C8B-B14F-4D97-AF65-F5344CB8AC3E}">
        <p14:creationId xmlns:p14="http://schemas.microsoft.com/office/powerpoint/2010/main" val="49535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A3DD5-3AD1-45E0-B361-E21F6E8C3401}" type="datetime2">
              <a:rPr lang="en-US" smtClean="0"/>
              <a:t>Tuesday, June 02,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7D48A8-EC37-44E4-A9C2-CBD28F733B49}" type="slidenum">
              <a:rPr lang="en-US" smtClean="0"/>
              <a:t>‹#›</a:t>
            </a:fld>
            <a:endParaRPr lang="en-US" dirty="0"/>
          </a:p>
        </p:txBody>
      </p:sp>
    </p:spTree>
    <p:extLst>
      <p:ext uri="{BB962C8B-B14F-4D97-AF65-F5344CB8AC3E}">
        <p14:creationId xmlns:p14="http://schemas.microsoft.com/office/powerpoint/2010/main" val="254264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372AA0-21C0-4EE2-918E-F26C53046F55}" type="datetime2">
              <a:rPr lang="en-US" smtClean="0"/>
              <a:t>Tuesday, June 02,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7D48A8-EC37-44E4-A9C2-CBD28F733B49}" type="slidenum">
              <a:rPr lang="en-US" smtClean="0"/>
              <a:t>‹#›</a:t>
            </a:fld>
            <a:endParaRPr lang="en-US" dirty="0"/>
          </a:p>
        </p:txBody>
      </p:sp>
    </p:spTree>
    <p:extLst>
      <p:ext uri="{BB962C8B-B14F-4D97-AF65-F5344CB8AC3E}">
        <p14:creationId xmlns:p14="http://schemas.microsoft.com/office/powerpoint/2010/main" val="61954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09BFE0-A684-4BF6-B858-0C0714945F4E}" type="datetime2">
              <a:rPr lang="en-US" smtClean="0"/>
              <a:t>Tuesday, June 02,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7D48A8-EC37-44E4-A9C2-CBD28F733B49}" type="slidenum">
              <a:rPr lang="en-US" smtClean="0"/>
              <a:t>‹#›</a:t>
            </a:fld>
            <a:endParaRPr lang="en-US" dirty="0"/>
          </a:p>
        </p:txBody>
      </p:sp>
    </p:spTree>
    <p:extLst>
      <p:ext uri="{BB962C8B-B14F-4D97-AF65-F5344CB8AC3E}">
        <p14:creationId xmlns:p14="http://schemas.microsoft.com/office/powerpoint/2010/main" val="292404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B6730B-3FEE-460E-8B72-1F884CEEDFCC}" type="datetime2">
              <a:rPr lang="en-US" smtClean="0"/>
              <a:t>Tuesday, June 02, 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7D48A8-EC37-44E4-A9C2-CBD28F733B49}" type="slidenum">
              <a:rPr lang="en-US" smtClean="0"/>
              <a:t>‹#›</a:t>
            </a:fld>
            <a:endParaRPr lang="en-US" dirty="0"/>
          </a:p>
        </p:txBody>
      </p:sp>
    </p:spTree>
    <p:extLst>
      <p:ext uri="{BB962C8B-B14F-4D97-AF65-F5344CB8AC3E}">
        <p14:creationId xmlns:p14="http://schemas.microsoft.com/office/powerpoint/2010/main" val="403519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BFC65B-91DF-44F6-ADAB-F3093A32D423}" type="datetime2">
              <a:rPr lang="en-US" smtClean="0"/>
              <a:t>Tuesday, June 02, 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7D48A8-EC37-44E4-A9C2-CBD28F733B49}" type="slidenum">
              <a:rPr lang="en-US" smtClean="0"/>
              <a:t>‹#›</a:t>
            </a:fld>
            <a:endParaRPr lang="en-US" dirty="0"/>
          </a:p>
        </p:txBody>
      </p:sp>
    </p:spTree>
    <p:extLst>
      <p:ext uri="{BB962C8B-B14F-4D97-AF65-F5344CB8AC3E}">
        <p14:creationId xmlns:p14="http://schemas.microsoft.com/office/powerpoint/2010/main" val="827798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5F7A-B219-4A83-B2A3-72B34E7E7BFB}" type="datetime2">
              <a:rPr lang="en-US" smtClean="0"/>
              <a:t>Tuesday, June 02, 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7D48A8-EC37-44E4-A9C2-CBD28F733B49}" type="slidenum">
              <a:rPr lang="en-US" smtClean="0"/>
              <a:t>‹#›</a:t>
            </a:fld>
            <a:endParaRPr lang="en-US" dirty="0"/>
          </a:p>
        </p:txBody>
      </p:sp>
    </p:spTree>
    <p:extLst>
      <p:ext uri="{BB962C8B-B14F-4D97-AF65-F5344CB8AC3E}">
        <p14:creationId xmlns:p14="http://schemas.microsoft.com/office/powerpoint/2010/main" val="423110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54A78-9F44-4067-AE50-C96091C2DE46}" type="datetime2">
              <a:rPr lang="en-US" smtClean="0"/>
              <a:t>Tuesday, June 02,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7D48A8-EC37-44E4-A9C2-CBD28F733B49}" type="slidenum">
              <a:rPr lang="en-US" smtClean="0"/>
              <a:t>‹#›</a:t>
            </a:fld>
            <a:endParaRPr lang="en-US" dirty="0"/>
          </a:p>
        </p:txBody>
      </p:sp>
    </p:spTree>
    <p:extLst>
      <p:ext uri="{BB962C8B-B14F-4D97-AF65-F5344CB8AC3E}">
        <p14:creationId xmlns:p14="http://schemas.microsoft.com/office/powerpoint/2010/main" val="154985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2EE7C-8B51-485F-BB60-F1B40F34A546}" type="datetime2">
              <a:rPr lang="en-US" smtClean="0"/>
              <a:t>Tuesday, June 02,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7D48A8-EC37-44E4-A9C2-CBD28F733B49}" type="slidenum">
              <a:rPr lang="en-US" smtClean="0"/>
              <a:t>‹#›</a:t>
            </a:fld>
            <a:endParaRPr lang="en-US" dirty="0"/>
          </a:p>
        </p:txBody>
      </p:sp>
    </p:spTree>
    <p:extLst>
      <p:ext uri="{BB962C8B-B14F-4D97-AF65-F5344CB8AC3E}">
        <p14:creationId xmlns:p14="http://schemas.microsoft.com/office/powerpoint/2010/main" val="2942269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A7451-08F6-442E-B47B-B5B555652C44}" type="datetime2">
              <a:rPr lang="en-US" smtClean="0"/>
              <a:t>Tuesday, June 02, 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D48A8-EC37-44E4-A9C2-CBD28F733B49}" type="slidenum">
              <a:rPr lang="en-US" smtClean="0"/>
              <a:t>‹#›</a:t>
            </a:fld>
            <a:endParaRPr lang="en-US" dirty="0"/>
          </a:p>
        </p:txBody>
      </p:sp>
    </p:spTree>
    <p:extLst>
      <p:ext uri="{BB962C8B-B14F-4D97-AF65-F5344CB8AC3E}">
        <p14:creationId xmlns:p14="http://schemas.microsoft.com/office/powerpoint/2010/main" val="1291448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1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828800"/>
          </a:xfrm>
        </p:spPr>
        <p:txBody>
          <a:bodyPr>
            <a:normAutofit/>
          </a:bodyPr>
          <a:lstStyle/>
          <a:p>
            <a:r>
              <a:rPr lang="en-US" dirty="0" smtClean="0"/>
              <a:t>In-Patient Satisfaction </a:t>
            </a:r>
            <a:r>
              <a:rPr lang="en-US" dirty="0"/>
              <a:t>F</a:t>
            </a:r>
            <a:r>
              <a:rPr lang="en-US" dirty="0" smtClean="0"/>
              <a:t>rom </a:t>
            </a:r>
            <a:r>
              <a:rPr lang="en-US" dirty="0"/>
              <a:t>N</a:t>
            </a:r>
            <a:r>
              <a:rPr lang="en-US" dirty="0" smtClean="0"/>
              <a:t>ursing </a:t>
            </a:r>
            <a:r>
              <a:rPr lang="en-US" dirty="0"/>
              <a:t>S</a:t>
            </a:r>
            <a:r>
              <a:rPr lang="en-US" dirty="0" smtClean="0"/>
              <a:t>ervices</a:t>
            </a:r>
            <a:endParaRPr lang="en-US" dirty="0"/>
          </a:p>
        </p:txBody>
      </p:sp>
      <p:sp>
        <p:nvSpPr>
          <p:cNvPr id="3" name="Subtitle 2"/>
          <p:cNvSpPr>
            <a:spLocks noGrp="1"/>
          </p:cNvSpPr>
          <p:nvPr>
            <p:ph type="subTitle" idx="1"/>
          </p:nvPr>
        </p:nvSpPr>
        <p:spPr>
          <a:xfrm>
            <a:off x="4267200" y="4724400"/>
            <a:ext cx="4495800" cy="1524000"/>
          </a:xfrm>
        </p:spPr>
        <p:txBody>
          <a:bodyPr>
            <a:normAutofit/>
          </a:bodyPr>
          <a:lstStyle/>
          <a:p>
            <a:r>
              <a:rPr lang="en-US" dirty="0" smtClean="0">
                <a:solidFill>
                  <a:schemeClr val="tx1"/>
                </a:solidFill>
              </a:rPr>
              <a:t>By Dr. </a:t>
            </a:r>
            <a:r>
              <a:rPr lang="en-US" dirty="0" err="1" smtClean="0">
                <a:solidFill>
                  <a:schemeClr val="tx1"/>
                </a:solidFill>
              </a:rPr>
              <a:t>Gaurav</a:t>
            </a:r>
            <a:r>
              <a:rPr lang="en-US" dirty="0" smtClean="0">
                <a:solidFill>
                  <a:schemeClr val="tx1"/>
                </a:solidFill>
              </a:rPr>
              <a:t> </a:t>
            </a:r>
            <a:r>
              <a:rPr lang="en-US" dirty="0" err="1" smtClean="0">
                <a:solidFill>
                  <a:schemeClr val="tx1"/>
                </a:solidFill>
              </a:rPr>
              <a:t>kapur</a:t>
            </a:r>
            <a:endParaRPr lang="en-US" dirty="0" smtClean="0">
              <a:solidFill>
                <a:schemeClr val="tx1"/>
              </a:solidFill>
            </a:endParaRPr>
          </a:p>
          <a:p>
            <a:r>
              <a:rPr lang="en-US" dirty="0" smtClean="0">
                <a:solidFill>
                  <a:schemeClr val="tx1"/>
                </a:solidFill>
              </a:rPr>
              <a:t>IIHMR </a:t>
            </a:r>
          </a:p>
          <a:p>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1676400" cy="1447800"/>
          </a:xfrm>
          <a:prstGeom prst="rect">
            <a:avLst/>
          </a:prstGeom>
        </p:spPr>
      </p:pic>
    </p:spTree>
    <p:extLst>
      <p:ext uri="{BB962C8B-B14F-4D97-AF65-F5344CB8AC3E}">
        <p14:creationId xmlns:p14="http://schemas.microsoft.com/office/powerpoint/2010/main" val="2756804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hart 3"/>
          <p:cNvGraphicFramePr/>
          <p:nvPr>
            <p:extLst>
              <p:ext uri="{D42A27DB-BD31-4B8C-83A1-F6EECF244321}">
                <p14:modId xmlns:p14="http://schemas.microsoft.com/office/powerpoint/2010/main" val="540086422"/>
              </p:ext>
            </p:extLst>
          </p:nvPr>
        </p:nvGraphicFramePr>
        <p:xfrm>
          <a:off x="1066800" y="457200"/>
          <a:ext cx="70866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3777226861"/>
              </p:ext>
            </p:extLst>
          </p:nvPr>
        </p:nvGraphicFramePr>
        <p:xfrm>
          <a:off x="1143000" y="3429000"/>
          <a:ext cx="7239000" cy="2697163"/>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fld id="{515031A5-DFA3-405C-9929-853B742998C9}" type="datetime2">
              <a:rPr lang="en-US" smtClean="0"/>
              <a:t>Tuesday, June 02, 2015</a:t>
            </a:fld>
            <a:endParaRPr lang="en-US" dirty="0"/>
          </a:p>
        </p:txBody>
      </p:sp>
      <p:sp>
        <p:nvSpPr>
          <p:cNvPr id="5" name="Slide Number Placeholder 4"/>
          <p:cNvSpPr>
            <a:spLocks noGrp="1"/>
          </p:cNvSpPr>
          <p:nvPr>
            <p:ph type="sldNum" sz="quarter" idx="12"/>
          </p:nvPr>
        </p:nvSpPr>
        <p:spPr/>
        <p:txBody>
          <a:bodyPr/>
          <a:lstStyle/>
          <a:p>
            <a:fld id="{C27D48A8-EC37-44E4-A9C2-CBD28F733B49}" type="slidenum">
              <a:rPr lang="en-US" smtClean="0"/>
              <a:t>10</a:t>
            </a:fld>
            <a:endParaRPr lang="en-US" dirty="0"/>
          </a:p>
        </p:txBody>
      </p:sp>
    </p:spTree>
    <p:extLst>
      <p:ext uri="{BB962C8B-B14F-4D97-AF65-F5344CB8AC3E}">
        <p14:creationId xmlns:p14="http://schemas.microsoft.com/office/powerpoint/2010/main" val="533077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Attention to Condition</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6854865"/>
              </p:ext>
            </p:extLst>
          </p:nvPr>
        </p:nvGraphicFramePr>
        <p:xfrm>
          <a:off x="990600" y="1143001"/>
          <a:ext cx="7010400" cy="2285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540070293"/>
              </p:ext>
            </p:extLst>
          </p:nvPr>
        </p:nvGraphicFramePr>
        <p:xfrm>
          <a:off x="1066800" y="3581400"/>
          <a:ext cx="70866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fld id="{50C8CD3D-DAB6-41A4-A894-E34C66A2F8CB}" type="datetime2">
              <a:rPr lang="en-US" smtClean="0"/>
              <a:t>Tuesday, June 02, 2015</a:t>
            </a:fld>
            <a:endParaRPr lang="en-US" dirty="0"/>
          </a:p>
        </p:txBody>
      </p:sp>
      <p:sp>
        <p:nvSpPr>
          <p:cNvPr id="5" name="Slide Number Placeholder 4"/>
          <p:cNvSpPr>
            <a:spLocks noGrp="1"/>
          </p:cNvSpPr>
          <p:nvPr>
            <p:ph type="sldNum" sz="quarter" idx="12"/>
          </p:nvPr>
        </p:nvSpPr>
        <p:spPr/>
        <p:txBody>
          <a:bodyPr/>
          <a:lstStyle/>
          <a:p>
            <a:fld id="{C27D48A8-EC37-44E4-A9C2-CBD28F733B49}" type="slidenum">
              <a:rPr lang="en-US" smtClean="0"/>
              <a:t>11</a:t>
            </a:fld>
            <a:endParaRPr lang="en-US" dirty="0"/>
          </a:p>
        </p:txBody>
      </p:sp>
    </p:spTree>
    <p:extLst>
      <p:ext uri="{BB962C8B-B14F-4D97-AF65-F5344CB8AC3E}">
        <p14:creationId xmlns:p14="http://schemas.microsoft.com/office/powerpoint/2010/main" val="3977113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9148304"/>
              </p:ext>
            </p:extLst>
          </p:nvPr>
        </p:nvGraphicFramePr>
        <p:xfrm>
          <a:off x="990600" y="304801"/>
          <a:ext cx="7315200" cy="2895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706716912"/>
              </p:ext>
            </p:extLst>
          </p:nvPr>
        </p:nvGraphicFramePr>
        <p:xfrm>
          <a:off x="1295400" y="3352800"/>
          <a:ext cx="71628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fld id="{1B458A0A-E313-406B-B087-3DEDFADB93E3}" type="datetime2">
              <a:rPr lang="en-US" smtClean="0"/>
              <a:t>Tuesday, June 02, 2015</a:t>
            </a:fld>
            <a:endParaRPr lang="en-US" dirty="0"/>
          </a:p>
        </p:txBody>
      </p:sp>
      <p:sp>
        <p:nvSpPr>
          <p:cNvPr id="5" name="Slide Number Placeholder 4"/>
          <p:cNvSpPr>
            <a:spLocks noGrp="1"/>
          </p:cNvSpPr>
          <p:nvPr>
            <p:ph type="sldNum" sz="quarter" idx="12"/>
          </p:nvPr>
        </p:nvSpPr>
        <p:spPr/>
        <p:txBody>
          <a:bodyPr/>
          <a:lstStyle/>
          <a:p>
            <a:fld id="{C27D48A8-EC37-44E4-A9C2-CBD28F733B49}" type="slidenum">
              <a:rPr lang="en-US" smtClean="0"/>
              <a:t>12</a:t>
            </a:fld>
            <a:endParaRPr lang="en-US" dirty="0"/>
          </a:p>
        </p:txBody>
      </p:sp>
    </p:spTree>
    <p:extLst>
      <p:ext uri="{BB962C8B-B14F-4D97-AF65-F5344CB8AC3E}">
        <p14:creationId xmlns:p14="http://schemas.microsoft.com/office/powerpoint/2010/main" val="1926763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Attending Patients Calls</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7772081"/>
              </p:ext>
            </p:extLst>
          </p:nvPr>
        </p:nvGraphicFramePr>
        <p:xfrm>
          <a:off x="1143000" y="838201"/>
          <a:ext cx="6781800"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998006216"/>
              </p:ext>
            </p:extLst>
          </p:nvPr>
        </p:nvGraphicFramePr>
        <p:xfrm>
          <a:off x="1219200" y="3657600"/>
          <a:ext cx="66294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1091327628"/>
              </p:ext>
            </p:extLst>
          </p:nvPr>
        </p:nvGraphicFramePr>
        <p:xfrm>
          <a:off x="533400" y="3810000"/>
          <a:ext cx="4267200"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3" name="Date Placeholder 2"/>
          <p:cNvSpPr>
            <a:spLocks noGrp="1"/>
          </p:cNvSpPr>
          <p:nvPr>
            <p:ph type="dt" sz="half" idx="10"/>
          </p:nvPr>
        </p:nvSpPr>
        <p:spPr/>
        <p:txBody>
          <a:bodyPr/>
          <a:lstStyle/>
          <a:p>
            <a:fld id="{4648332C-D1E1-4BA1-A989-40DCF1C01296}" type="datetime2">
              <a:rPr lang="en-US" smtClean="0"/>
              <a:t>Tuesday, June 02, 2015</a:t>
            </a:fld>
            <a:endParaRPr lang="en-US" dirty="0"/>
          </a:p>
        </p:txBody>
      </p:sp>
      <p:sp>
        <p:nvSpPr>
          <p:cNvPr id="6" name="Slide Number Placeholder 5"/>
          <p:cNvSpPr>
            <a:spLocks noGrp="1"/>
          </p:cNvSpPr>
          <p:nvPr>
            <p:ph type="sldNum" sz="quarter" idx="12"/>
          </p:nvPr>
        </p:nvSpPr>
        <p:spPr/>
        <p:txBody>
          <a:bodyPr/>
          <a:lstStyle/>
          <a:p>
            <a:fld id="{C27D48A8-EC37-44E4-A9C2-CBD28F733B49}" type="slidenum">
              <a:rPr lang="en-US" smtClean="0"/>
              <a:t>13</a:t>
            </a:fld>
            <a:endParaRPr lang="en-US" dirty="0"/>
          </a:p>
        </p:txBody>
      </p:sp>
    </p:spTree>
    <p:extLst>
      <p:ext uri="{BB962C8B-B14F-4D97-AF65-F5344CB8AC3E}">
        <p14:creationId xmlns:p14="http://schemas.microsoft.com/office/powerpoint/2010/main" val="620329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32326453"/>
              </p:ext>
            </p:extLst>
          </p:nvPr>
        </p:nvGraphicFramePr>
        <p:xfrm>
          <a:off x="914400" y="381000"/>
          <a:ext cx="6934200"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2884976367"/>
              </p:ext>
            </p:extLst>
          </p:nvPr>
        </p:nvGraphicFramePr>
        <p:xfrm>
          <a:off x="1066800" y="3200400"/>
          <a:ext cx="70866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fld id="{8D04DD2D-D43A-4C7F-BE57-D005C7CCA975}" type="datetime2">
              <a:rPr lang="en-US" smtClean="0"/>
              <a:t>Tuesday, June 02, 2015</a:t>
            </a:fld>
            <a:endParaRPr lang="en-US" dirty="0"/>
          </a:p>
        </p:txBody>
      </p:sp>
      <p:sp>
        <p:nvSpPr>
          <p:cNvPr id="4" name="Slide Number Placeholder 3"/>
          <p:cNvSpPr>
            <a:spLocks noGrp="1"/>
          </p:cNvSpPr>
          <p:nvPr>
            <p:ph type="sldNum" sz="quarter" idx="12"/>
          </p:nvPr>
        </p:nvSpPr>
        <p:spPr/>
        <p:txBody>
          <a:bodyPr/>
          <a:lstStyle/>
          <a:p>
            <a:fld id="{C27D48A8-EC37-44E4-A9C2-CBD28F733B49}" type="slidenum">
              <a:rPr lang="en-US" smtClean="0"/>
              <a:t>14</a:t>
            </a:fld>
            <a:endParaRPr lang="en-US" dirty="0"/>
          </a:p>
        </p:txBody>
      </p:sp>
    </p:spTree>
    <p:extLst>
      <p:ext uri="{BB962C8B-B14F-4D97-AF65-F5344CB8AC3E}">
        <p14:creationId xmlns:p14="http://schemas.microsoft.com/office/powerpoint/2010/main" val="1605130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Skills and Competence of Nursing staff</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0159006"/>
              </p:ext>
            </p:extLst>
          </p:nvPr>
        </p:nvGraphicFramePr>
        <p:xfrm>
          <a:off x="1219200" y="914401"/>
          <a:ext cx="6553200" cy="2514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574102374"/>
              </p:ext>
            </p:extLst>
          </p:nvPr>
        </p:nvGraphicFramePr>
        <p:xfrm>
          <a:off x="1295400" y="3657600"/>
          <a:ext cx="6629400" cy="2590799"/>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fld id="{397D93D6-120B-4998-A431-A6DCD9B662C6}" type="datetime2">
              <a:rPr lang="en-US" smtClean="0"/>
              <a:t>Tuesday, June 02, 2015</a:t>
            </a:fld>
            <a:endParaRPr lang="en-US" dirty="0"/>
          </a:p>
        </p:txBody>
      </p:sp>
      <p:sp>
        <p:nvSpPr>
          <p:cNvPr id="6" name="Slide Number Placeholder 5"/>
          <p:cNvSpPr>
            <a:spLocks noGrp="1"/>
          </p:cNvSpPr>
          <p:nvPr>
            <p:ph type="sldNum" sz="quarter" idx="12"/>
          </p:nvPr>
        </p:nvSpPr>
        <p:spPr/>
        <p:txBody>
          <a:bodyPr/>
          <a:lstStyle/>
          <a:p>
            <a:fld id="{C27D48A8-EC37-44E4-A9C2-CBD28F733B49}" type="slidenum">
              <a:rPr lang="en-US" smtClean="0"/>
              <a:t>15</a:t>
            </a:fld>
            <a:endParaRPr lang="en-US" dirty="0"/>
          </a:p>
        </p:txBody>
      </p:sp>
    </p:spTree>
    <p:extLst>
      <p:ext uri="{BB962C8B-B14F-4D97-AF65-F5344CB8AC3E}">
        <p14:creationId xmlns:p14="http://schemas.microsoft.com/office/powerpoint/2010/main" val="3955033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5113924"/>
              </p:ext>
            </p:extLst>
          </p:nvPr>
        </p:nvGraphicFramePr>
        <p:xfrm>
          <a:off x="1447800" y="457200"/>
          <a:ext cx="63246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747009345"/>
              </p:ext>
            </p:extLst>
          </p:nvPr>
        </p:nvGraphicFramePr>
        <p:xfrm>
          <a:off x="1447800" y="3657600"/>
          <a:ext cx="6705600"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fld id="{FFE841E9-CD0B-43E9-AF6D-D702D6DFF968}" type="datetime2">
              <a:rPr lang="en-US" smtClean="0"/>
              <a:t>Tuesday, June 02, 2015</a:t>
            </a:fld>
            <a:endParaRPr lang="en-US" dirty="0"/>
          </a:p>
        </p:txBody>
      </p:sp>
      <p:sp>
        <p:nvSpPr>
          <p:cNvPr id="4" name="Slide Number Placeholder 3"/>
          <p:cNvSpPr>
            <a:spLocks noGrp="1"/>
          </p:cNvSpPr>
          <p:nvPr>
            <p:ph type="sldNum" sz="quarter" idx="12"/>
          </p:nvPr>
        </p:nvSpPr>
        <p:spPr/>
        <p:txBody>
          <a:bodyPr/>
          <a:lstStyle/>
          <a:p>
            <a:fld id="{C27D48A8-EC37-44E4-A9C2-CBD28F733B49}" type="slidenum">
              <a:rPr lang="en-US" smtClean="0"/>
              <a:t>16</a:t>
            </a:fld>
            <a:endParaRPr lang="en-US" dirty="0"/>
          </a:p>
        </p:txBody>
      </p:sp>
    </p:spTree>
    <p:extLst>
      <p:ext uri="{BB962C8B-B14F-4D97-AF65-F5344CB8AC3E}">
        <p14:creationId xmlns:p14="http://schemas.microsoft.com/office/powerpoint/2010/main" val="4138127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normAutofit fontScale="90000"/>
          </a:bodyPr>
          <a:lstStyle/>
          <a:p>
            <a:r>
              <a:rPr lang="en-US" dirty="0" smtClean="0"/>
              <a:t>Providing Restful Atmosphere</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8517657"/>
              </p:ext>
            </p:extLst>
          </p:nvPr>
        </p:nvGraphicFramePr>
        <p:xfrm>
          <a:off x="1447800" y="1219201"/>
          <a:ext cx="6096000" cy="2438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871341775"/>
              </p:ext>
            </p:extLst>
          </p:nvPr>
        </p:nvGraphicFramePr>
        <p:xfrm>
          <a:off x="1371600" y="3733800"/>
          <a:ext cx="62484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970244718"/>
              </p:ext>
            </p:extLst>
          </p:nvPr>
        </p:nvGraphicFramePr>
        <p:xfrm>
          <a:off x="4343400" y="3962400"/>
          <a:ext cx="4419600" cy="2728595"/>
        </p:xfrm>
        <a:graphic>
          <a:graphicData uri="http://schemas.openxmlformats.org/drawingml/2006/chart">
            <c:chart xmlns:c="http://schemas.openxmlformats.org/drawingml/2006/chart" xmlns:r="http://schemas.openxmlformats.org/officeDocument/2006/relationships" r:id="rId4"/>
          </a:graphicData>
        </a:graphic>
      </p:graphicFrame>
      <p:sp>
        <p:nvSpPr>
          <p:cNvPr id="3" name="Date Placeholder 2"/>
          <p:cNvSpPr>
            <a:spLocks noGrp="1"/>
          </p:cNvSpPr>
          <p:nvPr>
            <p:ph type="dt" sz="half" idx="10"/>
          </p:nvPr>
        </p:nvSpPr>
        <p:spPr/>
        <p:txBody>
          <a:bodyPr/>
          <a:lstStyle/>
          <a:p>
            <a:fld id="{0E1E7602-A4EA-46D3-9428-A20ABCBB9E1B}" type="datetime2">
              <a:rPr lang="en-US" smtClean="0"/>
              <a:t>Tuesday, June 02, 2015</a:t>
            </a:fld>
            <a:endParaRPr lang="en-US" dirty="0"/>
          </a:p>
        </p:txBody>
      </p:sp>
      <p:sp>
        <p:nvSpPr>
          <p:cNvPr id="7" name="Slide Number Placeholder 6"/>
          <p:cNvSpPr>
            <a:spLocks noGrp="1"/>
          </p:cNvSpPr>
          <p:nvPr>
            <p:ph type="sldNum" sz="quarter" idx="12"/>
          </p:nvPr>
        </p:nvSpPr>
        <p:spPr/>
        <p:txBody>
          <a:bodyPr/>
          <a:lstStyle/>
          <a:p>
            <a:fld id="{C27D48A8-EC37-44E4-A9C2-CBD28F733B49}" type="slidenum">
              <a:rPr lang="en-US" smtClean="0"/>
              <a:t>17</a:t>
            </a:fld>
            <a:endParaRPr lang="en-US" dirty="0"/>
          </a:p>
        </p:txBody>
      </p:sp>
    </p:spTree>
    <p:extLst>
      <p:ext uri="{BB962C8B-B14F-4D97-AF65-F5344CB8AC3E}">
        <p14:creationId xmlns:p14="http://schemas.microsoft.com/office/powerpoint/2010/main" val="2178744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87084216"/>
              </p:ext>
            </p:extLst>
          </p:nvPr>
        </p:nvGraphicFramePr>
        <p:xfrm>
          <a:off x="1066800" y="381000"/>
          <a:ext cx="66294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632079961"/>
              </p:ext>
            </p:extLst>
          </p:nvPr>
        </p:nvGraphicFramePr>
        <p:xfrm>
          <a:off x="990600" y="3657600"/>
          <a:ext cx="73152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fld id="{D7F5660E-5D1F-4206-9DA4-568ED05D3FFB}" type="datetime2">
              <a:rPr lang="en-US" smtClean="0"/>
              <a:t>Tuesday, June 02, 2015</a:t>
            </a:fld>
            <a:endParaRPr lang="en-US" dirty="0"/>
          </a:p>
        </p:txBody>
      </p:sp>
      <p:sp>
        <p:nvSpPr>
          <p:cNvPr id="4" name="Slide Number Placeholder 3"/>
          <p:cNvSpPr>
            <a:spLocks noGrp="1"/>
          </p:cNvSpPr>
          <p:nvPr>
            <p:ph type="sldNum" sz="quarter" idx="12"/>
          </p:nvPr>
        </p:nvSpPr>
        <p:spPr/>
        <p:txBody>
          <a:bodyPr/>
          <a:lstStyle/>
          <a:p>
            <a:fld id="{C27D48A8-EC37-44E4-A9C2-CBD28F733B49}" type="slidenum">
              <a:rPr lang="en-US" smtClean="0"/>
              <a:t>18</a:t>
            </a:fld>
            <a:endParaRPr lang="en-US" dirty="0"/>
          </a:p>
        </p:txBody>
      </p:sp>
    </p:spTree>
    <p:extLst>
      <p:ext uri="{BB962C8B-B14F-4D97-AF65-F5344CB8AC3E}">
        <p14:creationId xmlns:p14="http://schemas.microsoft.com/office/powerpoint/2010/main" val="1658549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pPr marL="514350" indent="-514350">
              <a:buFont typeface="+mj-lt"/>
              <a:buAutoNum type="arabicPeriod"/>
            </a:pPr>
            <a:r>
              <a:rPr lang="en-US" dirty="0" smtClean="0"/>
              <a:t>Training on communication skills especially Arabic speaking.</a:t>
            </a:r>
          </a:p>
          <a:p>
            <a:pPr marL="514350" indent="-514350">
              <a:buFont typeface="+mj-lt"/>
              <a:buAutoNum type="arabicPeriod"/>
            </a:pPr>
            <a:r>
              <a:rPr lang="en-US" dirty="0" smtClean="0"/>
              <a:t>Motivations should be increased- by celebrating Nursing day, birthdays and nominating nurse/employee of the month- </a:t>
            </a:r>
            <a:r>
              <a:rPr lang="en-US" dirty="0"/>
              <a:t>S</a:t>
            </a:r>
            <a:r>
              <a:rPr lang="en-US" dirty="0" smtClean="0"/>
              <a:t>tar sister of the month.</a:t>
            </a:r>
          </a:p>
          <a:p>
            <a:pPr marL="514350" indent="-514350">
              <a:buFont typeface="+mj-lt"/>
              <a:buAutoNum type="arabicPeriod"/>
            </a:pPr>
            <a:r>
              <a:rPr lang="en-US" dirty="0" smtClean="0"/>
              <a:t>Increase in number of nursing staff especially in left wing.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1219200" cy="1066800"/>
          </a:xfrm>
          <a:prstGeom prst="rect">
            <a:avLst/>
          </a:prstGeom>
        </p:spPr>
      </p:pic>
      <p:sp>
        <p:nvSpPr>
          <p:cNvPr id="5" name="Date Placeholder 4"/>
          <p:cNvSpPr>
            <a:spLocks noGrp="1"/>
          </p:cNvSpPr>
          <p:nvPr>
            <p:ph type="dt" sz="half" idx="10"/>
          </p:nvPr>
        </p:nvSpPr>
        <p:spPr/>
        <p:txBody>
          <a:bodyPr/>
          <a:lstStyle/>
          <a:p>
            <a:fld id="{1CC29246-EF48-4016-A3F2-912801113AE2}" type="datetime2">
              <a:rPr lang="en-US" smtClean="0"/>
              <a:t>Tuesday, June 02, 2015</a:t>
            </a:fld>
            <a:endParaRPr lang="en-US" dirty="0"/>
          </a:p>
        </p:txBody>
      </p:sp>
      <p:sp>
        <p:nvSpPr>
          <p:cNvPr id="6" name="Slide Number Placeholder 5"/>
          <p:cNvSpPr>
            <a:spLocks noGrp="1"/>
          </p:cNvSpPr>
          <p:nvPr>
            <p:ph type="sldNum" sz="quarter" idx="12"/>
          </p:nvPr>
        </p:nvSpPr>
        <p:spPr/>
        <p:txBody>
          <a:bodyPr/>
          <a:lstStyle/>
          <a:p>
            <a:fld id="{C27D48A8-EC37-44E4-A9C2-CBD28F733B49}" type="slidenum">
              <a:rPr lang="en-US" smtClean="0"/>
              <a:t>19</a:t>
            </a:fld>
            <a:endParaRPr lang="en-US" dirty="0"/>
          </a:p>
        </p:txBody>
      </p:sp>
    </p:spTree>
    <p:extLst>
      <p:ext uri="{BB962C8B-B14F-4D97-AF65-F5344CB8AC3E}">
        <p14:creationId xmlns:p14="http://schemas.microsoft.com/office/powerpoint/2010/main" val="3178490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868362"/>
          </a:xfrm>
        </p:spPr>
        <p:txBody>
          <a:bodyPr>
            <a:normAutofit fontScale="90000"/>
          </a:bodyPr>
          <a:lstStyle/>
          <a:p>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457200" y="1600200"/>
            <a:ext cx="8229600" cy="4572000"/>
          </a:xfrm>
        </p:spPr>
        <p:txBody>
          <a:bodyPr>
            <a:normAutofit lnSpcReduction="10000"/>
          </a:bodyPr>
          <a:lstStyle/>
          <a:p>
            <a:r>
              <a:rPr lang="en-US" dirty="0" smtClean="0"/>
              <a:t>Patient satisfaction: Patients perception of care received compared to care expected.</a:t>
            </a:r>
          </a:p>
          <a:p>
            <a:pPr marL="0" indent="0">
              <a:buNone/>
            </a:pPr>
            <a:endParaRPr lang="en-US" dirty="0" smtClean="0"/>
          </a:p>
          <a:p>
            <a:r>
              <a:rPr lang="en-US" dirty="0" smtClean="0"/>
              <a:t>Introduction: Nursing department plays a very important role in patient satisfaction as nurses are the one who spend maximum time with the patients in the hospital, and studies suggest nursing care is the one the key factors leading to patient satisfaction.</a:t>
            </a:r>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1219200" cy="1219200"/>
          </a:xfrm>
          <a:prstGeom prst="rect">
            <a:avLst/>
          </a:prstGeom>
        </p:spPr>
      </p:pic>
      <p:sp>
        <p:nvSpPr>
          <p:cNvPr id="4" name="Date Placeholder 3"/>
          <p:cNvSpPr>
            <a:spLocks noGrp="1"/>
          </p:cNvSpPr>
          <p:nvPr>
            <p:ph type="dt" sz="half" idx="10"/>
          </p:nvPr>
        </p:nvSpPr>
        <p:spPr/>
        <p:txBody>
          <a:bodyPr/>
          <a:lstStyle/>
          <a:p>
            <a:fld id="{8A384513-43AE-4BD6-B462-640E97AD69B0}" type="datetime2">
              <a:rPr lang="en-US" smtClean="0"/>
              <a:t>Tuesday, June 02, 2015</a:t>
            </a:fld>
            <a:endParaRPr lang="en-US" dirty="0"/>
          </a:p>
        </p:txBody>
      </p:sp>
      <p:sp>
        <p:nvSpPr>
          <p:cNvPr id="6" name="Slide Number Placeholder 5"/>
          <p:cNvSpPr>
            <a:spLocks noGrp="1"/>
          </p:cNvSpPr>
          <p:nvPr>
            <p:ph type="sldNum" sz="quarter" idx="12"/>
          </p:nvPr>
        </p:nvSpPr>
        <p:spPr/>
        <p:txBody>
          <a:bodyPr/>
          <a:lstStyle/>
          <a:p>
            <a:fld id="{C27D48A8-EC37-44E4-A9C2-CBD28F733B49}" type="slidenum">
              <a:rPr lang="en-US" smtClean="0"/>
              <a:t>2</a:t>
            </a:fld>
            <a:endParaRPr lang="en-US" dirty="0"/>
          </a:p>
        </p:txBody>
      </p:sp>
    </p:spTree>
    <p:extLst>
      <p:ext uri="{BB962C8B-B14F-4D97-AF65-F5344CB8AC3E}">
        <p14:creationId xmlns:p14="http://schemas.microsoft.com/office/powerpoint/2010/main" val="1659972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449763"/>
          </a:xfrm>
        </p:spPr>
        <p:txBody>
          <a:bodyPr/>
          <a:lstStyle/>
          <a:p>
            <a:pPr marL="0" indent="0">
              <a:buNone/>
            </a:pPr>
            <a:r>
              <a:rPr lang="en-US" dirty="0" smtClean="0"/>
              <a:t>5. For </a:t>
            </a:r>
            <a:r>
              <a:rPr lang="en-US" dirty="0"/>
              <a:t>restful atmosphere separate entry and exit for OBG </a:t>
            </a:r>
            <a:r>
              <a:rPr lang="en-US" dirty="0" smtClean="0"/>
              <a:t>patients.</a:t>
            </a:r>
          </a:p>
          <a:p>
            <a:pPr marL="0" indent="0">
              <a:buNone/>
            </a:pPr>
            <a:endParaRPr lang="en-US" dirty="0" smtClean="0"/>
          </a:p>
          <a:p>
            <a:pPr marL="0" indent="0">
              <a:buNone/>
            </a:pPr>
            <a:r>
              <a:rPr lang="en-US" dirty="0" smtClean="0"/>
              <a:t>6. Signage's </a:t>
            </a:r>
            <a:r>
              <a:rPr lang="en-US" dirty="0"/>
              <a:t>of keep silence can be </a:t>
            </a:r>
            <a:r>
              <a:rPr lang="en-US" dirty="0" smtClean="0"/>
              <a:t>placed.</a:t>
            </a:r>
          </a:p>
          <a:p>
            <a:pPr marL="0" indent="0">
              <a:buNone/>
            </a:pPr>
            <a:endParaRPr lang="en-US" dirty="0" smtClean="0"/>
          </a:p>
          <a:p>
            <a:pPr marL="0" indent="0">
              <a:buNone/>
            </a:pPr>
            <a:r>
              <a:rPr lang="en-US" dirty="0" smtClean="0"/>
              <a:t>7. Strictly </a:t>
            </a:r>
            <a:r>
              <a:rPr lang="en-US" dirty="0"/>
              <a:t>following visitor meeting time. </a:t>
            </a:r>
          </a:p>
          <a:p>
            <a:endParaRPr lang="en-US" dirty="0"/>
          </a:p>
        </p:txBody>
      </p:sp>
      <p:sp>
        <p:nvSpPr>
          <p:cNvPr id="4" name="Date Placeholder 3"/>
          <p:cNvSpPr>
            <a:spLocks noGrp="1"/>
          </p:cNvSpPr>
          <p:nvPr>
            <p:ph type="dt" sz="half" idx="10"/>
          </p:nvPr>
        </p:nvSpPr>
        <p:spPr/>
        <p:txBody>
          <a:bodyPr/>
          <a:lstStyle/>
          <a:p>
            <a:fld id="{2C906F99-CF24-4459-83F2-421DD6D98B89}" type="datetime2">
              <a:rPr lang="en-US" smtClean="0"/>
              <a:t>Tuesday, June 02, 2015</a:t>
            </a:fld>
            <a:endParaRPr lang="en-US" dirty="0"/>
          </a:p>
        </p:txBody>
      </p:sp>
      <p:sp>
        <p:nvSpPr>
          <p:cNvPr id="5" name="Slide Number Placeholder 4"/>
          <p:cNvSpPr>
            <a:spLocks noGrp="1"/>
          </p:cNvSpPr>
          <p:nvPr>
            <p:ph type="sldNum" sz="quarter" idx="12"/>
          </p:nvPr>
        </p:nvSpPr>
        <p:spPr/>
        <p:txBody>
          <a:bodyPr/>
          <a:lstStyle/>
          <a:p>
            <a:fld id="{C27D48A8-EC37-44E4-A9C2-CBD28F733B49}" type="slidenum">
              <a:rPr lang="en-US" smtClean="0"/>
              <a:t>20</a:t>
            </a:fld>
            <a:endParaRPr lang="en-US" dirty="0"/>
          </a:p>
        </p:txBody>
      </p:sp>
    </p:spTree>
    <p:extLst>
      <p:ext uri="{BB962C8B-B14F-4D97-AF65-F5344CB8AC3E}">
        <p14:creationId xmlns:p14="http://schemas.microsoft.com/office/powerpoint/2010/main" val="1525867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410200"/>
            <a:ext cx="8305800" cy="1015663"/>
          </a:xfrm>
          <a:prstGeom prst="rect">
            <a:avLst/>
          </a:prstGeom>
          <a:noFill/>
        </p:spPr>
        <p:txBody>
          <a:bodyPr wrap="square" rtlCol="0">
            <a:spAutoFit/>
          </a:bodyPr>
          <a:lstStyle/>
          <a:p>
            <a:endParaRPr lang="en-US" i="1" dirty="0" smtClean="0"/>
          </a:p>
          <a:p>
            <a:endParaRPr lang="en-US" i="1" dirty="0"/>
          </a:p>
          <a:p>
            <a:r>
              <a:rPr lang="en-US" i="1" dirty="0" smtClean="0"/>
              <a:t>SAVE ONE LIFE YOU ARE A </a:t>
            </a:r>
            <a:r>
              <a:rPr lang="en-US" sz="2400" i="1" dirty="0" smtClean="0"/>
              <a:t>HERO</a:t>
            </a:r>
            <a:r>
              <a:rPr lang="en-US" i="1" dirty="0" smtClean="0"/>
              <a:t>, SAVE HUNDREAD LIFE YOU ARE A </a:t>
            </a:r>
            <a:r>
              <a:rPr lang="en-US" sz="2400" i="1" dirty="0" smtClean="0"/>
              <a:t>NURSE </a:t>
            </a:r>
            <a:r>
              <a:rPr lang="en-US" i="1" dirty="0" smtClean="0"/>
              <a:t>!!!!!</a:t>
            </a:r>
            <a:endParaRPr lang="en-US" i="1" dirty="0"/>
          </a:p>
        </p:txBody>
      </p:sp>
      <p:pic>
        <p:nvPicPr>
          <p:cNvPr id="1026" name="Picture 2" descr="C:\Users\student\Desktop\nurs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0"/>
            <a:ext cx="4591050"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2802DD6F-E7DA-449C-8F27-050657E557CB}" type="datetime2">
              <a:rPr lang="en-US" smtClean="0"/>
              <a:t>Tuesday, June 02, 2015</a:t>
            </a:fld>
            <a:endParaRPr lang="en-US" dirty="0"/>
          </a:p>
        </p:txBody>
      </p:sp>
      <p:sp>
        <p:nvSpPr>
          <p:cNvPr id="4" name="Slide Number Placeholder 3"/>
          <p:cNvSpPr>
            <a:spLocks noGrp="1"/>
          </p:cNvSpPr>
          <p:nvPr>
            <p:ph type="sldNum" sz="quarter" idx="12"/>
          </p:nvPr>
        </p:nvSpPr>
        <p:spPr/>
        <p:txBody>
          <a:bodyPr/>
          <a:lstStyle/>
          <a:p>
            <a:fld id="{C27D48A8-EC37-44E4-A9C2-CBD28F733B49}" type="slidenum">
              <a:rPr lang="en-US" smtClean="0"/>
              <a:t>21</a:t>
            </a:fld>
            <a:endParaRPr lang="en-US" dirty="0"/>
          </a:p>
        </p:txBody>
      </p:sp>
    </p:spTree>
    <p:extLst>
      <p:ext uri="{BB962C8B-B14F-4D97-AF65-F5344CB8AC3E}">
        <p14:creationId xmlns:p14="http://schemas.microsoft.com/office/powerpoint/2010/main" val="891202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prewarcar.com/images/stories/editor_images/suggestionbox_gro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781800"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CD7C9A29-2929-49DB-9C40-821AE63BB6B4}" type="datetime2">
              <a:rPr lang="en-US" smtClean="0"/>
              <a:t>Tuesday, June 02, 2015</a:t>
            </a:fld>
            <a:endParaRPr lang="en-US" dirty="0"/>
          </a:p>
        </p:txBody>
      </p:sp>
      <p:sp>
        <p:nvSpPr>
          <p:cNvPr id="3" name="Slide Number Placeholder 2"/>
          <p:cNvSpPr>
            <a:spLocks noGrp="1"/>
          </p:cNvSpPr>
          <p:nvPr>
            <p:ph type="sldNum" sz="quarter" idx="12"/>
          </p:nvPr>
        </p:nvSpPr>
        <p:spPr/>
        <p:txBody>
          <a:bodyPr/>
          <a:lstStyle/>
          <a:p>
            <a:fld id="{C27D48A8-EC37-44E4-A9C2-CBD28F733B49}" type="slidenum">
              <a:rPr lang="en-US" smtClean="0"/>
              <a:t>22</a:t>
            </a:fld>
            <a:endParaRPr lang="en-US" dirty="0"/>
          </a:p>
        </p:txBody>
      </p:sp>
    </p:spTree>
    <p:extLst>
      <p:ext uri="{BB962C8B-B14F-4D97-AF65-F5344CB8AC3E}">
        <p14:creationId xmlns:p14="http://schemas.microsoft.com/office/powerpoint/2010/main" val="368575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Objective</a:t>
            </a:r>
            <a:r>
              <a:rPr lang="en-US" dirty="0"/>
              <a:t>:</a:t>
            </a:r>
          </a:p>
        </p:txBody>
      </p:sp>
      <p:sp>
        <p:nvSpPr>
          <p:cNvPr id="3" name="Content Placeholder 2"/>
          <p:cNvSpPr>
            <a:spLocks noGrp="1"/>
          </p:cNvSpPr>
          <p:nvPr>
            <p:ph idx="1"/>
          </p:nvPr>
        </p:nvSpPr>
        <p:spPr/>
        <p:txBody>
          <a:bodyPr/>
          <a:lstStyle/>
          <a:p>
            <a:endParaRPr lang="en-US" dirty="0" smtClean="0"/>
          </a:p>
          <a:p>
            <a:pPr marL="0" indent="0">
              <a:buNone/>
            </a:pPr>
            <a:r>
              <a:rPr lang="en-US" dirty="0" smtClean="0"/>
              <a:t>To find out in-patient satisfaction from Nursing services in GMC hospital Ajman.</a:t>
            </a:r>
          </a:p>
        </p:txBody>
      </p:sp>
      <p:sp>
        <p:nvSpPr>
          <p:cNvPr id="4" name="Date Placeholder 3"/>
          <p:cNvSpPr>
            <a:spLocks noGrp="1"/>
          </p:cNvSpPr>
          <p:nvPr>
            <p:ph type="dt" sz="half" idx="10"/>
          </p:nvPr>
        </p:nvSpPr>
        <p:spPr/>
        <p:txBody>
          <a:bodyPr/>
          <a:lstStyle/>
          <a:p>
            <a:fld id="{43D28EED-BCB3-4139-B1A5-25186D2E6D29}" type="datetime2">
              <a:rPr lang="en-US" smtClean="0"/>
              <a:t>Tuesday, June 02, 2015</a:t>
            </a:fld>
            <a:endParaRPr lang="en-US" dirty="0"/>
          </a:p>
        </p:txBody>
      </p:sp>
      <p:sp>
        <p:nvSpPr>
          <p:cNvPr id="5" name="Slide Number Placeholder 4"/>
          <p:cNvSpPr>
            <a:spLocks noGrp="1"/>
          </p:cNvSpPr>
          <p:nvPr>
            <p:ph type="sldNum" sz="quarter" idx="12"/>
          </p:nvPr>
        </p:nvSpPr>
        <p:spPr/>
        <p:txBody>
          <a:bodyPr/>
          <a:lstStyle/>
          <a:p>
            <a:fld id="{C27D48A8-EC37-44E4-A9C2-CBD28F733B49}" type="slidenum">
              <a:rPr lang="en-US" smtClean="0"/>
              <a:t>3</a:t>
            </a:fld>
            <a:endParaRPr lang="en-US" dirty="0"/>
          </a:p>
        </p:txBody>
      </p:sp>
    </p:spTree>
    <p:extLst>
      <p:ext uri="{BB962C8B-B14F-4D97-AF65-F5344CB8AC3E}">
        <p14:creationId xmlns:p14="http://schemas.microsoft.com/office/powerpoint/2010/main" val="1967620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objectives</a:t>
            </a:r>
            <a:endParaRPr lang="en-US" dirty="0"/>
          </a:p>
        </p:txBody>
      </p:sp>
      <p:sp>
        <p:nvSpPr>
          <p:cNvPr id="3" name="Content Placeholder 2"/>
          <p:cNvSpPr>
            <a:spLocks noGrp="1"/>
          </p:cNvSpPr>
          <p:nvPr>
            <p:ph idx="1"/>
          </p:nvPr>
        </p:nvSpPr>
        <p:spPr>
          <a:xfrm>
            <a:off x="304800" y="1600200"/>
            <a:ext cx="8610600" cy="4525963"/>
          </a:xfrm>
        </p:spPr>
        <p:txBody>
          <a:bodyPr/>
          <a:lstStyle/>
          <a:p>
            <a:pPr marL="514350" indent="-514350">
              <a:buFont typeface="+mj-lt"/>
              <a:buAutoNum type="arabicPeriod"/>
            </a:pPr>
            <a:r>
              <a:rPr lang="en-US" dirty="0" smtClean="0"/>
              <a:t>Gender: Male Vs Female</a:t>
            </a:r>
          </a:p>
          <a:p>
            <a:pPr marL="514350" indent="-514350">
              <a:buFont typeface="+mj-lt"/>
              <a:buAutoNum type="arabicPeriod"/>
            </a:pPr>
            <a:r>
              <a:rPr lang="en-US" dirty="0" smtClean="0"/>
              <a:t>Right wing  Vs </a:t>
            </a:r>
            <a:r>
              <a:rPr lang="en-US" dirty="0"/>
              <a:t>L</a:t>
            </a:r>
            <a:r>
              <a:rPr lang="en-US" dirty="0" smtClean="0"/>
              <a:t>eft wing</a:t>
            </a:r>
          </a:p>
          <a:p>
            <a:pPr marL="514350" indent="-514350">
              <a:buFont typeface="+mj-lt"/>
              <a:buAutoNum type="arabicPeriod"/>
            </a:pPr>
            <a:r>
              <a:rPr lang="en-US" dirty="0" smtClean="0"/>
              <a:t>Payment mode: Self pay </a:t>
            </a:r>
            <a:r>
              <a:rPr lang="en-US" dirty="0" err="1" smtClean="0"/>
              <a:t>Vs</a:t>
            </a:r>
            <a:r>
              <a:rPr lang="en-US" dirty="0" smtClean="0"/>
              <a:t> Insurance patients </a:t>
            </a:r>
          </a:p>
          <a:p>
            <a:pPr marL="514350" indent="-514350">
              <a:buFont typeface="+mj-lt"/>
              <a:buAutoNum type="arabicPeriod"/>
            </a:pPr>
            <a:r>
              <a:rPr lang="en-US" dirty="0" smtClean="0"/>
              <a:t>Nationality: Indian patients </a:t>
            </a:r>
            <a:r>
              <a:rPr lang="en-US" dirty="0" err="1" smtClean="0"/>
              <a:t>Vs</a:t>
            </a:r>
            <a:r>
              <a:rPr lang="en-US" dirty="0" smtClean="0"/>
              <a:t> Egyptian patients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1219200" cy="1219200"/>
          </a:xfrm>
          <a:prstGeom prst="rect">
            <a:avLst/>
          </a:prstGeom>
        </p:spPr>
      </p:pic>
      <p:sp>
        <p:nvSpPr>
          <p:cNvPr id="5" name="Date Placeholder 4"/>
          <p:cNvSpPr>
            <a:spLocks noGrp="1"/>
          </p:cNvSpPr>
          <p:nvPr>
            <p:ph type="dt" sz="half" idx="10"/>
          </p:nvPr>
        </p:nvSpPr>
        <p:spPr/>
        <p:txBody>
          <a:bodyPr/>
          <a:lstStyle/>
          <a:p>
            <a:fld id="{7992364A-84F2-4001-BD92-1AB5431E9BDB}" type="datetime2">
              <a:rPr lang="en-US" smtClean="0"/>
              <a:t>Tuesday, June 02, 2015</a:t>
            </a:fld>
            <a:endParaRPr lang="en-US" dirty="0"/>
          </a:p>
        </p:txBody>
      </p:sp>
      <p:sp>
        <p:nvSpPr>
          <p:cNvPr id="6" name="Slide Number Placeholder 5"/>
          <p:cNvSpPr>
            <a:spLocks noGrp="1"/>
          </p:cNvSpPr>
          <p:nvPr>
            <p:ph type="sldNum" sz="quarter" idx="12"/>
          </p:nvPr>
        </p:nvSpPr>
        <p:spPr/>
        <p:txBody>
          <a:bodyPr/>
          <a:lstStyle/>
          <a:p>
            <a:fld id="{C27D48A8-EC37-44E4-A9C2-CBD28F733B49}" type="slidenum">
              <a:rPr lang="en-US" smtClean="0"/>
              <a:t>4</a:t>
            </a:fld>
            <a:endParaRPr lang="en-US" dirty="0"/>
          </a:p>
        </p:txBody>
      </p:sp>
    </p:spTree>
    <p:extLst>
      <p:ext uri="{BB962C8B-B14F-4D97-AF65-F5344CB8AC3E}">
        <p14:creationId xmlns:p14="http://schemas.microsoft.com/office/powerpoint/2010/main" val="1940669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Quality of Information given to patients</a:t>
            </a:r>
          </a:p>
          <a:p>
            <a:pPr marL="514350" indent="-514350">
              <a:buFont typeface="+mj-lt"/>
              <a:buAutoNum type="arabicPeriod"/>
            </a:pPr>
            <a:r>
              <a:rPr lang="en-US" dirty="0" smtClean="0"/>
              <a:t>Ease of getting Information for patients</a:t>
            </a:r>
          </a:p>
          <a:p>
            <a:pPr marL="514350" indent="-514350">
              <a:buFont typeface="+mj-lt"/>
              <a:buAutoNum type="arabicPeriod"/>
            </a:pPr>
            <a:r>
              <a:rPr lang="en-US" dirty="0" smtClean="0"/>
              <a:t>Attention to </a:t>
            </a:r>
            <a:r>
              <a:rPr lang="en-US" dirty="0"/>
              <a:t>M</a:t>
            </a:r>
            <a:r>
              <a:rPr lang="en-US" dirty="0" smtClean="0"/>
              <a:t>edical </a:t>
            </a:r>
            <a:r>
              <a:rPr lang="en-US" dirty="0"/>
              <a:t>c</a:t>
            </a:r>
            <a:r>
              <a:rPr lang="en-US" dirty="0" smtClean="0"/>
              <a:t>ondition</a:t>
            </a:r>
          </a:p>
          <a:p>
            <a:pPr marL="514350" indent="-514350">
              <a:buFont typeface="+mj-lt"/>
              <a:buAutoNum type="arabicPeriod"/>
            </a:pPr>
            <a:r>
              <a:rPr lang="en-US" dirty="0" smtClean="0"/>
              <a:t>Attending Patients calls</a:t>
            </a:r>
          </a:p>
          <a:p>
            <a:pPr marL="514350" indent="-514350">
              <a:buFont typeface="+mj-lt"/>
              <a:buAutoNum type="arabicPeriod"/>
            </a:pPr>
            <a:r>
              <a:rPr lang="en-US" dirty="0" smtClean="0"/>
              <a:t>Skills and Competence of Nursing staff</a:t>
            </a:r>
          </a:p>
          <a:p>
            <a:pPr marL="514350" indent="-514350">
              <a:buFont typeface="+mj-lt"/>
              <a:buAutoNum type="arabicPeriod"/>
            </a:pPr>
            <a:r>
              <a:rPr lang="en-US" dirty="0" smtClean="0"/>
              <a:t>Providing Restful/ Peaceful atmosphere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1219200" cy="1219200"/>
          </a:xfrm>
          <a:prstGeom prst="rect">
            <a:avLst/>
          </a:prstGeom>
        </p:spPr>
      </p:pic>
      <p:sp>
        <p:nvSpPr>
          <p:cNvPr id="4" name="Date Placeholder 3"/>
          <p:cNvSpPr>
            <a:spLocks noGrp="1"/>
          </p:cNvSpPr>
          <p:nvPr>
            <p:ph type="dt" sz="half" idx="10"/>
          </p:nvPr>
        </p:nvSpPr>
        <p:spPr/>
        <p:txBody>
          <a:bodyPr/>
          <a:lstStyle/>
          <a:p>
            <a:fld id="{4E45EA7B-9F93-4931-958C-4ACBB71426F5}" type="datetime2">
              <a:rPr lang="en-US" smtClean="0"/>
              <a:t>Tuesday, June 02, 2015</a:t>
            </a:fld>
            <a:endParaRPr lang="en-US" dirty="0"/>
          </a:p>
        </p:txBody>
      </p:sp>
      <p:sp>
        <p:nvSpPr>
          <p:cNvPr id="5" name="Slide Number Placeholder 4"/>
          <p:cNvSpPr>
            <a:spLocks noGrp="1"/>
          </p:cNvSpPr>
          <p:nvPr>
            <p:ph type="sldNum" sz="quarter" idx="12"/>
          </p:nvPr>
        </p:nvSpPr>
        <p:spPr/>
        <p:txBody>
          <a:bodyPr/>
          <a:lstStyle/>
          <a:p>
            <a:fld id="{C27D48A8-EC37-44E4-A9C2-CBD28F733B49}" type="slidenum">
              <a:rPr lang="en-US" smtClean="0"/>
              <a:t>5</a:t>
            </a:fld>
            <a:endParaRPr lang="en-US" dirty="0"/>
          </a:p>
        </p:txBody>
      </p:sp>
    </p:spTree>
    <p:extLst>
      <p:ext uri="{BB962C8B-B14F-4D97-AF65-F5344CB8AC3E}">
        <p14:creationId xmlns:p14="http://schemas.microsoft.com/office/powerpoint/2010/main" val="1758199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381000" y="1447800"/>
            <a:ext cx="8229600" cy="4953000"/>
          </a:xfrm>
        </p:spPr>
        <p:txBody>
          <a:bodyPr>
            <a:normAutofit fontScale="62500" lnSpcReduction="20000"/>
          </a:bodyPr>
          <a:lstStyle/>
          <a:p>
            <a:r>
              <a:rPr lang="en-US" dirty="0" smtClean="0"/>
              <a:t>Sample size = </a:t>
            </a:r>
            <a:r>
              <a:rPr lang="en-US" dirty="0" smtClean="0"/>
              <a:t>306</a:t>
            </a:r>
          </a:p>
          <a:p>
            <a:r>
              <a:rPr lang="en-US" dirty="0" smtClean="0"/>
              <a:t>Study= </a:t>
            </a:r>
            <a:r>
              <a:rPr lang="en-US" dirty="0"/>
              <a:t>D</a:t>
            </a:r>
            <a:r>
              <a:rPr lang="en-US" dirty="0" smtClean="0"/>
              <a:t>escriptive type</a:t>
            </a:r>
            <a:endParaRPr lang="en-US" dirty="0" smtClean="0"/>
          </a:p>
          <a:p>
            <a:r>
              <a:rPr lang="en-US" dirty="0" smtClean="0"/>
              <a:t>Duration = 10 March to 15 April 2015</a:t>
            </a:r>
          </a:p>
          <a:p>
            <a:endParaRPr lang="en-US" dirty="0" smtClean="0"/>
          </a:p>
          <a:p>
            <a:r>
              <a:rPr lang="en-US" dirty="0" smtClean="0"/>
              <a:t>Male </a:t>
            </a:r>
            <a:r>
              <a:rPr lang="en-US" dirty="0"/>
              <a:t>patients=92 </a:t>
            </a:r>
            <a:r>
              <a:rPr lang="en-US" dirty="0" smtClean="0"/>
              <a:t>(30.06%)</a:t>
            </a:r>
          </a:p>
          <a:p>
            <a:r>
              <a:rPr lang="en-US" dirty="0" smtClean="0"/>
              <a:t>Female patients=214 (69.93%)</a:t>
            </a:r>
            <a:endParaRPr lang="en-US" dirty="0"/>
          </a:p>
          <a:p>
            <a:endParaRPr lang="en-US" dirty="0" smtClean="0"/>
          </a:p>
          <a:p>
            <a:r>
              <a:rPr lang="en-US" dirty="0" smtClean="0"/>
              <a:t>  Insurance </a:t>
            </a:r>
            <a:r>
              <a:rPr lang="en-US" dirty="0"/>
              <a:t>patients=126 </a:t>
            </a:r>
            <a:r>
              <a:rPr lang="en-US" dirty="0" smtClean="0"/>
              <a:t>(41.17%)</a:t>
            </a:r>
          </a:p>
          <a:p>
            <a:r>
              <a:rPr lang="en-US" dirty="0" smtClean="0"/>
              <a:t>  Self </a:t>
            </a:r>
            <a:r>
              <a:rPr lang="en-US" dirty="0"/>
              <a:t>pay </a:t>
            </a:r>
            <a:r>
              <a:rPr lang="en-US" dirty="0" smtClean="0"/>
              <a:t>patients=180 (58.82%)</a:t>
            </a:r>
          </a:p>
          <a:p>
            <a:endParaRPr lang="en-US" dirty="0" smtClean="0"/>
          </a:p>
          <a:p>
            <a:r>
              <a:rPr lang="en-US" dirty="0"/>
              <a:t>Right wing=164 </a:t>
            </a:r>
            <a:r>
              <a:rPr lang="en-US" dirty="0" smtClean="0"/>
              <a:t>(53.59%)</a:t>
            </a:r>
          </a:p>
          <a:p>
            <a:r>
              <a:rPr lang="en-US" dirty="0" smtClean="0"/>
              <a:t>Left wing=142 (46.40%)</a:t>
            </a:r>
          </a:p>
          <a:p>
            <a:endParaRPr lang="en-US" dirty="0" smtClean="0"/>
          </a:p>
          <a:p>
            <a:r>
              <a:rPr lang="en-US" dirty="0" smtClean="0"/>
              <a:t>Percentage of Indian patients=28%</a:t>
            </a:r>
          </a:p>
          <a:p>
            <a:r>
              <a:rPr lang="en-US" dirty="0"/>
              <a:t>Percentage </a:t>
            </a:r>
            <a:r>
              <a:rPr lang="en-US" dirty="0" smtClean="0"/>
              <a:t>of </a:t>
            </a:r>
            <a:r>
              <a:rPr lang="en-US" dirty="0"/>
              <a:t>E</a:t>
            </a:r>
            <a:r>
              <a:rPr lang="en-US" dirty="0" smtClean="0"/>
              <a:t>gyptian patients=11%</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1219200" cy="1143000"/>
          </a:xfrm>
          <a:prstGeom prst="rect">
            <a:avLst/>
          </a:prstGeom>
        </p:spPr>
      </p:pic>
      <p:sp>
        <p:nvSpPr>
          <p:cNvPr id="5" name="Date Placeholder 4"/>
          <p:cNvSpPr>
            <a:spLocks noGrp="1"/>
          </p:cNvSpPr>
          <p:nvPr>
            <p:ph type="dt" sz="half" idx="10"/>
          </p:nvPr>
        </p:nvSpPr>
        <p:spPr/>
        <p:txBody>
          <a:bodyPr/>
          <a:lstStyle/>
          <a:p>
            <a:fld id="{FC4D7D5A-DF0E-4FF0-B38D-62BE60723431}" type="datetime2">
              <a:rPr lang="en-US" smtClean="0"/>
              <a:t>Tuesday, June 02, 2015</a:t>
            </a:fld>
            <a:endParaRPr lang="en-US" dirty="0"/>
          </a:p>
        </p:txBody>
      </p:sp>
      <p:sp>
        <p:nvSpPr>
          <p:cNvPr id="6" name="Slide Number Placeholder 5"/>
          <p:cNvSpPr>
            <a:spLocks noGrp="1"/>
          </p:cNvSpPr>
          <p:nvPr>
            <p:ph type="sldNum" sz="quarter" idx="12"/>
          </p:nvPr>
        </p:nvSpPr>
        <p:spPr/>
        <p:txBody>
          <a:bodyPr/>
          <a:lstStyle/>
          <a:p>
            <a:fld id="{C27D48A8-EC37-44E4-A9C2-CBD28F733B49}" type="slidenum">
              <a:rPr lang="en-US" smtClean="0"/>
              <a:t>6</a:t>
            </a:fld>
            <a:endParaRPr lang="en-US" dirty="0"/>
          </a:p>
        </p:txBody>
      </p:sp>
    </p:spTree>
    <p:extLst>
      <p:ext uri="{BB962C8B-B14F-4D97-AF65-F5344CB8AC3E}">
        <p14:creationId xmlns:p14="http://schemas.microsoft.com/office/powerpoint/2010/main" val="260777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a:t>R</a:t>
            </a:r>
            <a:r>
              <a:rPr lang="en-US" dirty="0" smtClean="0"/>
              <a:t>esults</a:t>
            </a:r>
            <a:endParaRPr lang="en-US" dirty="0"/>
          </a:p>
        </p:txBody>
      </p:sp>
      <p:sp>
        <p:nvSpPr>
          <p:cNvPr id="3" name="Content Placeholder 2"/>
          <p:cNvSpPr>
            <a:spLocks noGrp="1"/>
          </p:cNvSpPr>
          <p:nvPr>
            <p:ph idx="1"/>
          </p:nvPr>
        </p:nvSpPr>
        <p:spPr>
          <a:xfrm>
            <a:off x="457200" y="990600"/>
            <a:ext cx="8229600" cy="5135563"/>
          </a:xfrm>
        </p:spPr>
        <p:txBody>
          <a:bodyPr/>
          <a:lstStyle/>
          <a:p>
            <a:pPr algn="ctr"/>
            <a:r>
              <a:rPr lang="en-US" dirty="0" smtClean="0"/>
              <a:t>Quality of Information given</a:t>
            </a:r>
            <a:endParaRPr lang="en-US" dirty="0"/>
          </a:p>
        </p:txBody>
      </p:sp>
      <p:graphicFrame>
        <p:nvGraphicFramePr>
          <p:cNvPr id="5" name="Chart 4"/>
          <p:cNvGraphicFramePr/>
          <p:nvPr>
            <p:extLst>
              <p:ext uri="{D42A27DB-BD31-4B8C-83A1-F6EECF244321}">
                <p14:modId xmlns:p14="http://schemas.microsoft.com/office/powerpoint/2010/main" val="1468092535"/>
              </p:ext>
            </p:extLst>
          </p:nvPr>
        </p:nvGraphicFramePr>
        <p:xfrm>
          <a:off x="1143000" y="1676400"/>
          <a:ext cx="6324600" cy="1981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488666860"/>
              </p:ext>
            </p:extLst>
          </p:nvPr>
        </p:nvGraphicFramePr>
        <p:xfrm>
          <a:off x="1066800" y="3886200"/>
          <a:ext cx="62484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fld id="{F9585717-D261-4B55-B406-752B20C47588}" type="datetime2">
              <a:rPr lang="en-US" smtClean="0"/>
              <a:t>Tuesday, June 02, 2015</a:t>
            </a:fld>
            <a:endParaRPr lang="en-US" dirty="0"/>
          </a:p>
        </p:txBody>
      </p:sp>
      <p:sp>
        <p:nvSpPr>
          <p:cNvPr id="7" name="Slide Number Placeholder 6"/>
          <p:cNvSpPr>
            <a:spLocks noGrp="1"/>
          </p:cNvSpPr>
          <p:nvPr>
            <p:ph type="sldNum" sz="quarter" idx="12"/>
          </p:nvPr>
        </p:nvSpPr>
        <p:spPr/>
        <p:txBody>
          <a:bodyPr/>
          <a:lstStyle/>
          <a:p>
            <a:fld id="{C27D48A8-EC37-44E4-A9C2-CBD28F733B49}" type="slidenum">
              <a:rPr lang="en-US" smtClean="0"/>
              <a:t>7</a:t>
            </a:fld>
            <a:endParaRPr lang="en-US" dirty="0"/>
          </a:p>
        </p:txBody>
      </p:sp>
    </p:spTree>
    <p:extLst>
      <p:ext uri="{BB962C8B-B14F-4D97-AF65-F5344CB8AC3E}">
        <p14:creationId xmlns:p14="http://schemas.microsoft.com/office/powerpoint/2010/main" val="3065670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700795"/>
              </p:ext>
            </p:extLst>
          </p:nvPr>
        </p:nvGraphicFramePr>
        <p:xfrm>
          <a:off x="1219200" y="838201"/>
          <a:ext cx="6477000" cy="2362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845239018"/>
              </p:ext>
            </p:extLst>
          </p:nvPr>
        </p:nvGraphicFramePr>
        <p:xfrm>
          <a:off x="1447800" y="3581400"/>
          <a:ext cx="67056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fld id="{FC6A05A9-9527-4BAD-941D-225D3D9D903C}" type="datetime2">
              <a:rPr lang="en-US" smtClean="0"/>
              <a:t>Tuesday, June 02, 2015</a:t>
            </a:fld>
            <a:endParaRPr lang="en-US" dirty="0"/>
          </a:p>
        </p:txBody>
      </p:sp>
      <p:sp>
        <p:nvSpPr>
          <p:cNvPr id="5" name="Slide Number Placeholder 4"/>
          <p:cNvSpPr>
            <a:spLocks noGrp="1"/>
          </p:cNvSpPr>
          <p:nvPr>
            <p:ph type="sldNum" sz="quarter" idx="12"/>
          </p:nvPr>
        </p:nvSpPr>
        <p:spPr/>
        <p:txBody>
          <a:bodyPr/>
          <a:lstStyle/>
          <a:p>
            <a:fld id="{C27D48A8-EC37-44E4-A9C2-CBD28F733B49}" type="slidenum">
              <a:rPr lang="en-US" smtClean="0"/>
              <a:t>8</a:t>
            </a:fld>
            <a:endParaRPr lang="en-US" dirty="0"/>
          </a:p>
        </p:txBody>
      </p:sp>
    </p:spTree>
    <p:extLst>
      <p:ext uri="{BB962C8B-B14F-4D97-AF65-F5344CB8AC3E}">
        <p14:creationId xmlns:p14="http://schemas.microsoft.com/office/powerpoint/2010/main" val="776076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 of getting Information</a:t>
            </a:r>
            <a:endParaRPr lang="en-US" dirty="0"/>
          </a:p>
        </p:txBody>
      </p:sp>
      <p:sp>
        <p:nvSpPr>
          <p:cNvPr id="3" name="Content Placeholder 2"/>
          <p:cNvSpPr>
            <a:spLocks noGrp="1"/>
          </p:cNvSpPr>
          <p:nvPr>
            <p:ph idx="1"/>
          </p:nvPr>
        </p:nvSpPr>
        <p:spPr>
          <a:xfrm>
            <a:off x="457200" y="1066800"/>
            <a:ext cx="8229600" cy="5059363"/>
          </a:xfrm>
        </p:spPr>
        <p:txBody>
          <a:bodyPr/>
          <a:lstStyle/>
          <a:p>
            <a:pPr marL="0" indent="0">
              <a:buNone/>
            </a:pPr>
            <a:endParaRPr lang="en-US" dirty="0" smtClean="0"/>
          </a:p>
          <a:p>
            <a:endParaRPr lang="en-US" dirty="0"/>
          </a:p>
        </p:txBody>
      </p:sp>
      <p:graphicFrame>
        <p:nvGraphicFramePr>
          <p:cNvPr id="7" name="Chart 6"/>
          <p:cNvGraphicFramePr/>
          <p:nvPr>
            <p:extLst>
              <p:ext uri="{D42A27DB-BD31-4B8C-83A1-F6EECF244321}">
                <p14:modId xmlns:p14="http://schemas.microsoft.com/office/powerpoint/2010/main" val="408201437"/>
              </p:ext>
            </p:extLst>
          </p:nvPr>
        </p:nvGraphicFramePr>
        <p:xfrm>
          <a:off x="457200" y="4314883"/>
          <a:ext cx="4114800" cy="21621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3940413243"/>
              </p:ext>
            </p:extLst>
          </p:nvPr>
        </p:nvGraphicFramePr>
        <p:xfrm>
          <a:off x="1219200" y="3962400"/>
          <a:ext cx="67056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191375079"/>
              </p:ext>
            </p:extLst>
          </p:nvPr>
        </p:nvGraphicFramePr>
        <p:xfrm>
          <a:off x="1219200" y="1447800"/>
          <a:ext cx="6629400" cy="2209800"/>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fld id="{8BFFB4D8-5118-4320-B78F-64112EBE5D2C}" type="datetime2">
              <a:rPr lang="en-US" smtClean="0"/>
              <a:t>Tuesday, June 02, 2015</a:t>
            </a:fld>
            <a:endParaRPr lang="en-US" dirty="0"/>
          </a:p>
        </p:txBody>
      </p:sp>
      <p:sp>
        <p:nvSpPr>
          <p:cNvPr id="5" name="Slide Number Placeholder 4"/>
          <p:cNvSpPr>
            <a:spLocks noGrp="1"/>
          </p:cNvSpPr>
          <p:nvPr>
            <p:ph type="sldNum" sz="quarter" idx="12"/>
          </p:nvPr>
        </p:nvSpPr>
        <p:spPr/>
        <p:txBody>
          <a:bodyPr/>
          <a:lstStyle/>
          <a:p>
            <a:fld id="{C27D48A8-EC37-44E4-A9C2-CBD28F733B49}" type="slidenum">
              <a:rPr lang="en-US" smtClean="0"/>
              <a:t>9</a:t>
            </a:fld>
            <a:endParaRPr lang="en-US" dirty="0"/>
          </a:p>
        </p:txBody>
      </p:sp>
    </p:spTree>
    <p:extLst>
      <p:ext uri="{BB962C8B-B14F-4D97-AF65-F5344CB8AC3E}">
        <p14:creationId xmlns:p14="http://schemas.microsoft.com/office/powerpoint/2010/main" val="1494147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357</Words>
  <Application>Microsoft Office PowerPoint</Application>
  <PresentationFormat>On-screen Show (4:3)</PresentationFormat>
  <Paragraphs>99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In-Patient Satisfaction From Nursing Services</vt:lpstr>
      <vt:lpstr>  </vt:lpstr>
      <vt:lpstr>General Objective:</vt:lpstr>
      <vt:lpstr>Specific objectives</vt:lpstr>
      <vt:lpstr>Parameters</vt:lpstr>
      <vt:lpstr>METHODOLOGY</vt:lpstr>
      <vt:lpstr>Results</vt:lpstr>
      <vt:lpstr>PowerPoint Presentation</vt:lpstr>
      <vt:lpstr>Ease of getting Information</vt:lpstr>
      <vt:lpstr>PowerPoint Presentation</vt:lpstr>
      <vt:lpstr>Attention to Condition </vt:lpstr>
      <vt:lpstr>PowerPoint Presentation</vt:lpstr>
      <vt:lpstr>Attending Patients Calls </vt:lpstr>
      <vt:lpstr>PowerPoint Presentation</vt:lpstr>
      <vt:lpstr>Skills and Competence of Nursing staff </vt:lpstr>
      <vt:lpstr>PowerPoint Presentation</vt:lpstr>
      <vt:lpstr>Providing Restful Atmosphere </vt:lpstr>
      <vt:lpstr>PowerPoint Presentation</vt:lpstr>
      <vt:lpstr>RECOMMENDATIONS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Satisfaction From Nursing Services</dc:title>
  <dc:creator>Nelson</dc:creator>
  <cp:lastModifiedBy>Nelson</cp:lastModifiedBy>
  <cp:revision>36</cp:revision>
  <dcterms:created xsi:type="dcterms:W3CDTF">2015-05-09T04:53:56Z</dcterms:created>
  <dcterms:modified xsi:type="dcterms:W3CDTF">2015-06-02T08:07:53Z</dcterms:modified>
</cp:coreProperties>
</file>