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0" r:id="rId3"/>
    <p:sldId id="258" r:id="rId4"/>
    <p:sldId id="276" r:id="rId5"/>
    <p:sldId id="277" r:id="rId6"/>
    <p:sldId id="278" r:id="rId7"/>
    <p:sldId id="279"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4" r:id="rId23"/>
    <p:sldId id="275" r:id="rId24"/>
    <p:sldId id="27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9" d="100"/>
          <a:sy n="69" d="100"/>
        </p:scale>
        <p:origin x="-1416" y="-78"/>
      </p:cViewPr>
      <p:guideLst>
        <p:guide orient="horz" pos="2160"/>
        <p:guide pos="2880"/>
      </p:guideLst>
    </p:cSldViewPr>
  </p:slideViewPr>
  <p:notesTextViewPr>
    <p:cViewPr>
      <p:scale>
        <a:sx n="100" d="100"/>
        <a:sy n="100" d="100"/>
      </p:scale>
      <p:origin x="0" y="0"/>
    </p:cViewPr>
  </p:notesTextViewPr>
  <p:sorterViewPr>
    <p:cViewPr>
      <p:scale>
        <a:sx n="51" d="100"/>
        <a:sy n="51"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INI\Desktop\way%20to%20dissertation\Pie%20Char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INI\Downloads\Pie%20Chart%20(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INI\Downloads\pie%20chart%20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200">
                <a:latin typeface="Arial" pitchFamily="34" charset="0"/>
                <a:cs typeface="Arial" pitchFamily="34" charset="0"/>
              </a:rPr>
              <a:t>No. of files</a:t>
            </a:r>
            <a:r>
              <a:rPr lang="en-US" sz="1200" baseline="0">
                <a:latin typeface="Arial" pitchFamily="34" charset="0"/>
                <a:cs typeface="Arial" pitchFamily="34" charset="0"/>
              </a:rPr>
              <a:t> studied </a:t>
            </a:r>
            <a:endParaRPr lang="en-US" sz="1200">
              <a:latin typeface="Arial" pitchFamily="34" charset="0"/>
              <a:cs typeface="Arial" pitchFamily="34" charset="0"/>
            </a:endParaRPr>
          </a:p>
        </c:rich>
      </c:tx>
      <c:layout>
        <c:manualLayout>
          <c:xMode val="edge"/>
          <c:yMode val="edge"/>
          <c:x val="0.28688888888889169"/>
          <c:y val="1.851851851851859E-2"/>
        </c:manualLayout>
      </c:layout>
    </c:title>
    <c:view3D>
      <c:rotX val="30"/>
      <c:perspective val="30"/>
    </c:view3D>
    <c:plotArea>
      <c:layout/>
      <c:pie3DChart>
        <c:varyColors val="1"/>
        <c:ser>
          <c:idx val="0"/>
          <c:order val="0"/>
          <c:tx>
            <c:strRef>
              <c:f>Sheet1!$C$4</c:f>
              <c:strCache>
                <c:ptCount val="1"/>
                <c:pt idx="0">
                  <c:v>No. of Files</c:v>
                </c:pt>
              </c:strCache>
            </c:strRef>
          </c:tx>
          <c:dLbls>
            <c:dLbl>
              <c:idx val="0"/>
              <c:layout>
                <c:manualLayout>
                  <c:x val="-8.6918197725284363E-2"/>
                  <c:y val="-0.12014690871974336"/>
                </c:manualLayout>
              </c:layout>
              <c:showVal val="1"/>
              <c:showPercent val="1"/>
            </c:dLbl>
            <c:dLbl>
              <c:idx val="1"/>
              <c:layout>
                <c:manualLayout>
                  <c:x val="0.10762751531058617"/>
                  <c:y val="-0.22456364829396336"/>
                </c:manualLayout>
              </c:layout>
              <c:showVal val="1"/>
              <c:showPercent val="1"/>
            </c:dLbl>
            <c:dLbl>
              <c:idx val="2"/>
              <c:layout>
                <c:manualLayout>
                  <c:x val="4.9214785651793798E-3"/>
                  <c:y val="-4.7604622338874386E-2"/>
                </c:manualLayout>
              </c:layout>
              <c:showVal val="1"/>
              <c:showPercent val="1"/>
            </c:dLbl>
            <c:dLbl>
              <c:idx val="3"/>
              <c:layout>
                <c:manualLayout>
                  <c:x val="6.2155074365704333E-2"/>
                  <c:y val="-3.8952318460192537E-2"/>
                </c:manualLayout>
              </c:layout>
              <c:showVal val="1"/>
              <c:showPercent val="1"/>
            </c:dLbl>
            <c:txPr>
              <a:bodyPr/>
              <a:lstStyle/>
              <a:p>
                <a:pPr>
                  <a:defRPr sz="800" b="1">
                    <a:latin typeface="Arial" pitchFamily="34" charset="0"/>
                    <a:cs typeface="Arial" pitchFamily="34" charset="0"/>
                  </a:defRPr>
                </a:pPr>
                <a:endParaRPr lang="en-US"/>
              </a:p>
            </c:txPr>
            <c:showVal val="1"/>
            <c:showPercent val="1"/>
            <c:showLeaderLines val="1"/>
          </c:dLbls>
          <c:cat>
            <c:strRef>
              <c:f>Sheet1!$B$5:$B$8</c:f>
              <c:strCache>
                <c:ptCount val="4"/>
                <c:pt idx="0">
                  <c:v>Approved</c:v>
                </c:pt>
                <c:pt idx="1">
                  <c:v>Query</c:v>
                </c:pt>
                <c:pt idx="2">
                  <c:v>Rejecttion</c:v>
                </c:pt>
                <c:pt idx="3">
                  <c:v>Investigation</c:v>
                </c:pt>
              </c:strCache>
            </c:strRef>
          </c:cat>
          <c:val>
            <c:numRef>
              <c:f>Sheet1!$C$5:$C$8</c:f>
              <c:numCache>
                <c:formatCode>General</c:formatCode>
                <c:ptCount val="4"/>
                <c:pt idx="0">
                  <c:v>55</c:v>
                </c:pt>
                <c:pt idx="1">
                  <c:v>75</c:v>
                </c:pt>
                <c:pt idx="2">
                  <c:v>7</c:v>
                </c:pt>
                <c:pt idx="3">
                  <c:v>11</c:v>
                </c:pt>
              </c:numCache>
            </c:numRef>
          </c:val>
        </c:ser>
      </c:pie3DChart>
    </c:plotArea>
    <c:legend>
      <c:legendPos val="b"/>
      <c:layout>
        <c:manualLayout>
          <c:xMode val="edge"/>
          <c:yMode val="edge"/>
          <c:x val="0.14267563429571287"/>
          <c:y val="0.80517169728784144"/>
          <c:w val="0.67575984251969234"/>
          <c:h val="8.3717191601050067E-2"/>
        </c:manualLayout>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5"/>
  <c:chart>
    <c:title>
      <c:tx>
        <c:rich>
          <a:bodyPr/>
          <a:lstStyle/>
          <a:p>
            <a:pPr>
              <a:defRPr/>
            </a:pPr>
            <a:r>
              <a:rPr lang="en-US"/>
              <a:t>No. of file and No. of shortfall of documents</a:t>
            </a:r>
          </a:p>
        </c:rich>
      </c:tx>
      <c:layout/>
    </c:title>
    <c:plotArea>
      <c:layout>
        <c:manualLayout>
          <c:layoutTarget val="inner"/>
          <c:xMode val="edge"/>
          <c:yMode val="edge"/>
          <c:x val="8.4488407699037621E-2"/>
          <c:y val="0.14387758821813937"/>
          <c:w val="0.80801290463691822"/>
          <c:h val="0.70574803149606535"/>
        </c:manualLayout>
      </c:layout>
      <c:barChart>
        <c:barDir val="col"/>
        <c:grouping val="clustered"/>
        <c:ser>
          <c:idx val="0"/>
          <c:order val="0"/>
          <c:tx>
            <c:strRef>
              <c:f>Sheet1!$F$44</c:f>
              <c:strCache>
                <c:ptCount val="1"/>
                <c:pt idx="0">
                  <c:v>No. of file</c:v>
                </c:pt>
              </c:strCache>
            </c:strRef>
          </c:tx>
          <c:dLbls>
            <c:showVal val="1"/>
          </c:dLbls>
          <c:cat>
            <c:strRef>
              <c:f>Sheet1!$E$45:$E$49</c:f>
              <c:strCache>
                <c:ptCount val="5"/>
                <c:pt idx="0">
                  <c:v>1</c:v>
                </c:pt>
                <c:pt idx="1">
                  <c:v>2</c:v>
                </c:pt>
                <c:pt idx="2">
                  <c:v>3</c:v>
                </c:pt>
                <c:pt idx="3">
                  <c:v>4</c:v>
                </c:pt>
                <c:pt idx="4">
                  <c:v>5 and Above</c:v>
                </c:pt>
              </c:strCache>
            </c:strRef>
          </c:cat>
          <c:val>
            <c:numRef>
              <c:f>Sheet1!$F$45:$F$49</c:f>
              <c:numCache>
                <c:formatCode>General</c:formatCode>
                <c:ptCount val="5"/>
                <c:pt idx="0">
                  <c:v>7</c:v>
                </c:pt>
                <c:pt idx="1">
                  <c:v>23</c:v>
                </c:pt>
                <c:pt idx="2">
                  <c:v>18</c:v>
                </c:pt>
                <c:pt idx="3">
                  <c:v>12</c:v>
                </c:pt>
                <c:pt idx="4">
                  <c:v>6</c:v>
                </c:pt>
              </c:numCache>
            </c:numRef>
          </c:val>
        </c:ser>
        <c:axId val="66829696"/>
        <c:axId val="66843776"/>
      </c:barChart>
      <c:catAx>
        <c:axId val="66829696"/>
        <c:scaling>
          <c:orientation val="minMax"/>
        </c:scaling>
        <c:axPos val="b"/>
        <c:tickLblPos val="nextTo"/>
        <c:crossAx val="66843776"/>
        <c:crosses val="autoZero"/>
        <c:auto val="1"/>
        <c:lblAlgn val="ctr"/>
        <c:lblOffset val="100"/>
      </c:catAx>
      <c:valAx>
        <c:axId val="66843776"/>
        <c:scaling>
          <c:orientation val="minMax"/>
        </c:scaling>
        <c:axPos val="l"/>
        <c:numFmt formatCode="General" sourceLinked="1"/>
        <c:tickLblPos val="nextTo"/>
        <c:crossAx val="66829696"/>
        <c:crosses val="autoZero"/>
        <c:crossBetween val="between"/>
      </c:valAx>
    </c:plotArea>
    <c:legend>
      <c:legendPos val="r"/>
      <c:layout>
        <c:manualLayout>
          <c:xMode val="edge"/>
          <c:yMode val="edge"/>
          <c:x val="0.33694575678040362"/>
          <c:y val="0.9141021434820622"/>
          <c:w val="0.13999883347914932"/>
          <c:h val="8.3717191601050067E-2"/>
        </c:manualLayout>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otX val="30"/>
      <c:perspective val="30"/>
    </c:view3D>
    <c:plotArea>
      <c:layout/>
      <c:pie3DChart>
        <c:varyColors val="1"/>
        <c:ser>
          <c:idx val="0"/>
          <c:order val="0"/>
          <c:tx>
            <c:strRef>
              <c:f>Sheet1!$D$26</c:f>
              <c:strCache>
                <c:ptCount val="1"/>
                <c:pt idx="0">
                  <c:v>Network Hospital</c:v>
                </c:pt>
              </c:strCache>
            </c:strRef>
          </c:tx>
          <c:dLbls>
            <c:dLbl>
              <c:idx val="0"/>
              <c:layout>
                <c:manualLayout>
                  <c:x val="-5.9960192475940512E-2"/>
                  <c:y val="-0.13802128900554098"/>
                </c:manualLayout>
              </c:layout>
              <c:showVal val="1"/>
              <c:showPercent val="1"/>
            </c:dLbl>
            <c:dLbl>
              <c:idx val="1"/>
              <c:layout>
                <c:manualLayout>
                  <c:x val="0.14591666666666694"/>
                  <c:y val="-0.19663167104111987"/>
                </c:manualLayout>
              </c:layout>
              <c:showVal val="1"/>
              <c:showPercent val="1"/>
            </c:dLbl>
            <c:txPr>
              <a:bodyPr/>
              <a:lstStyle/>
              <a:p>
                <a:pPr>
                  <a:defRPr b="1">
                    <a:latin typeface="Arial" pitchFamily="34" charset="0"/>
                    <a:cs typeface="Arial" pitchFamily="34" charset="0"/>
                  </a:defRPr>
                </a:pPr>
                <a:endParaRPr lang="en-US"/>
              </a:p>
            </c:txPr>
            <c:showVal val="1"/>
            <c:showPercent val="1"/>
            <c:showLeaderLines val="1"/>
          </c:dLbls>
          <c:cat>
            <c:strRef>
              <c:f>Sheet1!$C$27:$C$28</c:f>
              <c:strCache>
                <c:ptCount val="2"/>
                <c:pt idx="0">
                  <c:v>Approved files</c:v>
                </c:pt>
                <c:pt idx="1">
                  <c:v>Not Approved Files</c:v>
                </c:pt>
              </c:strCache>
            </c:strRef>
          </c:cat>
          <c:val>
            <c:numRef>
              <c:f>Sheet1!$D$27:$D$28</c:f>
              <c:numCache>
                <c:formatCode>General</c:formatCode>
                <c:ptCount val="2"/>
                <c:pt idx="0">
                  <c:v>27</c:v>
                </c:pt>
                <c:pt idx="1">
                  <c:v>41</c:v>
                </c:pt>
              </c:numCache>
            </c:numRef>
          </c:val>
        </c:ser>
      </c:pie3DChart>
    </c:plotArea>
    <c:legend>
      <c:legendPos val="r"/>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C7877D1-4448-410C-98CB-0A589CC16D4A}" type="datetimeFigureOut">
              <a:rPr lang="en-US" smtClean="0"/>
              <a:pPr/>
              <a:t>5/17/2015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983B29D-AC71-4327-9006-C294612D581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7877D1-4448-410C-98CB-0A589CC16D4A}"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83B29D-AC71-4327-9006-C294612D581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7877D1-4448-410C-98CB-0A589CC16D4A}"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83B29D-AC71-4327-9006-C294612D581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7877D1-4448-410C-98CB-0A589CC16D4A}"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83B29D-AC71-4327-9006-C294612D581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C7877D1-4448-410C-98CB-0A589CC16D4A}"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83B29D-AC71-4327-9006-C294612D581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C7877D1-4448-410C-98CB-0A589CC16D4A}" type="datetimeFigureOut">
              <a:rPr lang="en-US" smtClean="0"/>
              <a:pPr/>
              <a:t>5/17/2015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83B29D-AC71-4327-9006-C294612D581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C7877D1-4448-410C-98CB-0A589CC16D4A}" type="datetimeFigureOut">
              <a:rPr lang="en-US" smtClean="0"/>
              <a:pPr/>
              <a:t>5/17/2015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83B29D-AC71-4327-9006-C294612D581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C7877D1-4448-410C-98CB-0A589CC16D4A}" type="datetimeFigureOut">
              <a:rPr lang="en-US" smtClean="0"/>
              <a:pPr/>
              <a:t>5/17/2015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83B29D-AC71-4327-9006-C294612D581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7877D1-4448-410C-98CB-0A589CC16D4A}" type="datetimeFigureOut">
              <a:rPr lang="en-US" smtClean="0"/>
              <a:pPr/>
              <a:t>5/17/2015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83B29D-AC71-4327-9006-C294612D581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C7877D1-4448-410C-98CB-0A589CC16D4A}" type="datetimeFigureOut">
              <a:rPr lang="en-US" smtClean="0"/>
              <a:pPr/>
              <a:t>5/17/2015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83B29D-AC71-4327-9006-C294612D581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C7877D1-4448-410C-98CB-0A589CC16D4A}" type="datetimeFigureOut">
              <a:rPr lang="en-US" smtClean="0"/>
              <a:pPr/>
              <a:t>5/17/2015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983B29D-AC71-4327-9006-C294612D581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C7877D1-4448-410C-98CB-0A589CC16D4A}" type="datetimeFigureOut">
              <a:rPr lang="en-US" smtClean="0"/>
              <a:pPr/>
              <a:t>5/17/2015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83B29D-AC71-4327-9006-C294612D581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04088"/>
            <a:ext cx="8229600" cy="3258312"/>
          </a:xfrm>
        </p:spPr>
        <p:txBody>
          <a:bodyPr>
            <a:normAutofit/>
          </a:bodyPr>
          <a:lstStyle/>
          <a:p>
            <a:r>
              <a:rPr lang="en-US" sz="3200" b="1" dirty="0" smtClean="0"/>
              <a:t>A study on the corporate reimbursement claim process at Vipul Medcorp TPA Private Limited,  Gurgaon</a:t>
            </a:r>
            <a:r>
              <a:rPr lang="en-US" dirty="0" smtClean="0"/>
              <a:t/>
            </a:r>
            <a:br>
              <a:rPr lang="en-US" dirty="0" smtClean="0"/>
            </a:br>
            <a:endParaRPr lang="en-US" dirty="0"/>
          </a:p>
        </p:txBody>
      </p:sp>
      <p:sp>
        <p:nvSpPr>
          <p:cNvPr id="8" name="TextBox 7"/>
          <p:cNvSpPr txBox="1"/>
          <p:nvPr/>
        </p:nvSpPr>
        <p:spPr>
          <a:xfrm>
            <a:off x="5257800" y="4876800"/>
            <a:ext cx="1866217" cy="923330"/>
          </a:xfrm>
          <a:prstGeom prst="rect">
            <a:avLst/>
          </a:prstGeom>
          <a:noFill/>
        </p:spPr>
        <p:txBody>
          <a:bodyPr wrap="none" rtlCol="0">
            <a:spAutoFit/>
          </a:bodyPr>
          <a:lstStyle/>
          <a:p>
            <a:r>
              <a:rPr lang="en-US" dirty="0" smtClean="0"/>
              <a:t>SUBMITTED BY </a:t>
            </a:r>
          </a:p>
          <a:p>
            <a:r>
              <a:rPr lang="en-US" dirty="0" smtClean="0"/>
              <a:t>MINNI KUMARI</a:t>
            </a:r>
          </a:p>
          <a:p>
            <a:r>
              <a:rPr lang="en-US" dirty="0" smtClean="0"/>
              <a:t>PG/13/036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Objective</a:t>
            </a:r>
            <a:endParaRPr lang="en-US" dirty="0"/>
          </a:p>
        </p:txBody>
      </p:sp>
      <p:sp>
        <p:nvSpPr>
          <p:cNvPr id="3" name="Content Placeholder 2"/>
          <p:cNvSpPr>
            <a:spLocks noGrp="1"/>
          </p:cNvSpPr>
          <p:nvPr>
            <p:ph idx="1"/>
          </p:nvPr>
        </p:nvSpPr>
        <p:spPr/>
        <p:txBody>
          <a:bodyPr>
            <a:normAutofit/>
          </a:bodyPr>
          <a:lstStyle/>
          <a:p>
            <a:pPr algn="just"/>
            <a:r>
              <a:rPr lang="en-US" dirty="0" smtClean="0">
                <a:latin typeface="+mj-lt"/>
              </a:rPr>
              <a:t>1. To analyze the standard operating procedure for reimbursement process in group policy</a:t>
            </a:r>
          </a:p>
          <a:p>
            <a:pPr algn="just"/>
            <a:r>
              <a:rPr lang="en-US" dirty="0" smtClean="0">
                <a:latin typeface="+mj-lt"/>
              </a:rPr>
              <a:t>2. To analyze the bottlenecks in the claim reimbursement process</a:t>
            </a:r>
          </a:p>
          <a:p>
            <a:pPr algn="just"/>
            <a:r>
              <a:rPr lang="en-US" dirty="0" smtClean="0">
                <a:latin typeface="+mj-lt"/>
              </a:rPr>
              <a:t>3. To Analyze the reason for short fall of documents	</a:t>
            </a:r>
          </a:p>
          <a:p>
            <a:pPr algn="just"/>
            <a:r>
              <a:rPr lang="en-US" dirty="0" smtClean="0">
                <a:latin typeface="+mj-lt"/>
              </a:rPr>
              <a:t>4. To achieve timely processing of reimbursement process by minimizing shortfall letter.</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Methodology</a:t>
            </a:r>
            <a:endParaRPr lang="en-US" dirty="0"/>
          </a:p>
        </p:txBody>
      </p:sp>
      <p:sp>
        <p:nvSpPr>
          <p:cNvPr id="3" name="Content Placeholder 2"/>
          <p:cNvSpPr>
            <a:spLocks noGrp="1"/>
          </p:cNvSpPr>
          <p:nvPr>
            <p:ph idx="1"/>
          </p:nvPr>
        </p:nvSpPr>
        <p:spPr/>
        <p:txBody>
          <a:bodyPr>
            <a:normAutofit/>
          </a:bodyPr>
          <a:lstStyle/>
          <a:p>
            <a:pPr algn="just">
              <a:buNone/>
            </a:pPr>
            <a:r>
              <a:rPr lang="en-US" sz="2400" dirty="0" smtClean="0"/>
              <a:t>   </a:t>
            </a:r>
            <a:r>
              <a:rPr lang="en-US" sz="2400" dirty="0" smtClean="0">
                <a:latin typeface="+mj-lt"/>
              </a:rPr>
              <a:t>Target Population:        Files of hospitalization</a:t>
            </a:r>
          </a:p>
          <a:p>
            <a:pPr algn="just"/>
            <a:r>
              <a:rPr lang="en-US" sz="2400" dirty="0" smtClean="0">
                <a:latin typeface="+mj-lt"/>
              </a:rPr>
              <a:t>Sample Size:                   148  Files</a:t>
            </a:r>
          </a:p>
          <a:p>
            <a:pPr algn="just"/>
            <a:r>
              <a:rPr lang="en-US" sz="2400" dirty="0" smtClean="0">
                <a:latin typeface="+mj-lt"/>
              </a:rPr>
              <a:t>Sampling Method:         Convenience</a:t>
            </a:r>
          </a:p>
          <a:p>
            <a:pPr algn="just"/>
            <a:r>
              <a:rPr lang="en-US" sz="2400" dirty="0" smtClean="0">
                <a:latin typeface="+mj-lt"/>
              </a:rPr>
              <a:t>Duration of study :        1</a:t>
            </a:r>
            <a:r>
              <a:rPr lang="en-US" sz="2400" baseline="30000" dirty="0" smtClean="0">
                <a:latin typeface="+mj-lt"/>
              </a:rPr>
              <a:t>st</a:t>
            </a:r>
            <a:r>
              <a:rPr lang="en-US" sz="2400" dirty="0" smtClean="0">
                <a:latin typeface="+mj-lt"/>
              </a:rPr>
              <a:t>march 2015 to 15</a:t>
            </a:r>
            <a:r>
              <a:rPr lang="en-US" sz="2400" baseline="30000" dirty="0" smtClean="0">
                <a:latin typeface="+mj-lt"/>
              </a:rPr>
              <a:t>th</a:t>
            </a:r>
            <a:r>
              <a:rPr lang="en-US" sz="2400" dirty="0" smtClean="0">
                <a:latin typeface="+mj-lt"/>
              </a:rPr>
              <a:t> April 2015 </a:t>
            </a:r>
          </a:p>
          <a:p>
            <a:pPr algn="just"/>
            <a:r>
              <a:rPr lang="en-US" sz="2400" dirty="0" smtClean="0">
                <a:latin typeface="+mj-lt"/>
              </a:rPr>
              <a:t>Data Collection:             By observation</a:t>
            </a:r>
          </a:p>
          <a:p>
            <a:pPr algn="just"/>
            <a:r>
              <a:rPr lang="en-US" sz="2400" dirty="0" smtClean="0">
                <a:latin typeface="+mj-lt"/>
              </a:rPr>
              <a:t>Data collection Tool:     A pre-made data sheet</a:t>
            </a:r>
          </a:p>
          <a:p>
            <a:endParaRPr lang="en-US"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Methodology</a:t>
            </a:r>
            <a:endParaRPr lang="en-US" dirty="0"/>
          </a:p>
        </p:txBody>
      </p:sp>
      <p:sp>
        <p:nvSpPr>
          <p:cNvPr id="3" name="Content Placeholder 2"/>
          <p:cNvSpPr>
            <a:spLocks noGrp="1"/>
          </p:cNvSpPr>
          <p:nvPr>
            <p:ph idx="1"/>
          </p:nvPr>
        </p:nvSpPr>
        <p:spPr/>
        <p:txBody>
          <a:bodyPr/>
          <a:lstStyle/>
          <a:p>
            <a:pPr algn="just"/>
            <a:r>
              <a:rPr lang="en-US" sz="2800" dirty="0" smtClean="0">
                <a:latin typeface="+mj-lt"/>
              </a:rPr>
              <a:t>Inclusion Criteria: Fresh Hospitalization files</a:t>
            </a:r>
          </a:p>
          <a:p>
            <a:pPr algn="just"/>
            <a:r>
              <a:rPr lang="en-US" sz="2800" dirty="0" smtClean="0">
                <a:latin typeface="+mj-lt"/>
              </a:rPr>
              <a:t>Exclusion Criteria:  </a:t>
            </a:r>
            <a:endParaRPr lang="en-US" dirty="0" smtClean="0">
              <a:latin typeface="+mj-lt"/>
            </a:endParaRPr>
          </a:p>
          <a:p>
            <a:pPr algn="just"/>
            <a:r>
              <a:rPr lang="en-US" dirty="0" smtClean="0">
                <a:latin typeface="+mj-lt"/>
              </a:rPr>
              <a:t>     Reply files</a:t>
            </a:r>
          </a:p>
          <a:p>
            <a:pPr algn="just"/>
            <a:r>
              <a:rPr lang="en-US" dirty="0" smtClean="0">
                <a:latin typeface="+mj-lt"/>
              </a:rPr>
              <a:t>     Re-query files</a:t>
            </a:r>
          </a:p>
          <a:p>
            <a:pPr algn="just"/>
            <a:r>
              <a:rPr lang="en-US" dirty="0" smtClean="0">
                <a:latin typeface="+mj-lt"/>
              </a:rPr>
              <a:t>     Files for review</a:t>
            </a:r>
          </a:p>
          <a:p>
            <a:pPr algn="just"/>
            <a:r>
              <a:rPr lang="en-US" dirty="0" smtClean="0">
                <a:latin typeface="+mj-lt"/>
              </a:rPr>
              <a:t>     Post hospitalization files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and Findings</a:t>
            </a:r>
            <a:endParaRPr lang="en-US" dirty="0"/>
          </a:p>
        </p:txBody>
      </p:sp>
      <p:graphicFrame>
        <p:nvGraphicFramePr>
          <p:cNvPr id="4" name="Content Placeholder 3"/>
          <p:cNvGraphicFramePr>
            <a:graphicFrameLocks noGrp="1"/>
          </p:cNvGraphicFramePr>
          <p:nvPr>
            <p:ph idx="1"/>
          </p:nvPr>
        </p:nvGraphicFramePr>
        <p:xfrm>
          <a:off x="457200" y="1935163"/>
          <a:ext cx="8229600" cy="23774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sz="2000" dirty="0" smtClean="0">
                          <a:latin typeface="+mj-lt"/>
                        </a:rPr>
                        <a:t>Status</a:t>
                      </a:r>
                      <a:r>
                        <a:rPr lang="en-US" sz="2000" baseline="0" dirty="0" smtClean="0">
                          <a:latin typeface="+mj-lt"/>
                        </a:rPr>
                        <a:t> Of File</a:t>
                      </a:r>
                      <a:endParaRPr lang="en-US" sz="2000" dirty="0">
                        <a:latin typeface="+mj-lt"/>
                      </a:endParaRPr>
                    </a:p>
                  </a:txBody>
                  <a:tcPr/>
                </a:tc>
                <a:tc>
                  <a:txBody>
                    <a:bodyPr/>
                    <a:lstStyle/>
                    <a:p>
                      <a:r>
                        <a:rPr lang="en-US" sz="2000" dirty="0" smtClean="0">
                          <a:latin typeface="+mj-lt"/>
                        </a:rPr>
                        <a:t>No. of files</a:t>
                      </a:r>
                      <a:endParaRPr lang="en-US" sz="2000" dirty="0">
                        <a:latin typeface="+mj-lt"/>
                      </a:endParaRPr>
                    </a:p>
                  </a:txBody>
                  <a:tcPr/>
                </a:tc>
              </a:tr>
              <a:tr h="370840">
                <a:tc>
                  <a:txBody>
                    <a:bodyPr/>
                    <a:lstStyle/>
                    <a:p>
                      <a:r>
                        <a:rPr lang="en-US" sz="2000" dirty="0" smtClean="0">
                          <a:latin typeface="+mj-lt"/>
                        </a:rPr>
                        <a:t>Approved</a:t>
                      </a:r>
                      <a:endParaRPr lang="en-US" sz="2000" dirty="0">
                        <a:latin typeface="+mj-lt"/>
                      </a:endParaRPr>
                    </a:p>
                  </a:txBody>
                  <a:tcPr/>
                </a:tc>
                <a:tc>
                  <a:txBody>
                    <a:bodyPr/>
                    <a:lstStyle/>
                    <a:p>
                      <a:r>
                        <a:rPr lang="en-US" sz="2000" dirty="0" smtClean="0">
                          <a:latin typeface="+mj-lt"/>
                        </a:rPr>
                        <a:t>55</a:t>
                      </a:r>
                      <a:endParaRPr lang="en-US" sz="2000" dirty="0">
                        <a:latin typeface="+mj-lt"/>
                      </a:endParaRPr>
                    </a:p>
                  </a:txBody>
                  <a:tcPr/>
                </a:tc>
              </a:tr>
              <a:tr h="370840">
                <a:tc>
                  <a:txBody>
                    <a:bodyPr/>
                    <a:lstStyle/>
                    <a:p>
                      <a:r>
                        <a:rPr lang="en-US" sz="2000" dirty="0" smtClean="0">
                          <a:latin typeface="+mj-lt"/>
                        </a:rPr>
                        <a:t>Query</a:t>
                      </a:r>
                      <a:endParaRPr lang="en-US" sz="2000" dirty="0">
                        <a:latin typeface="+mj-lt"/>
                      </a:endParaRPr>
                    </a:p>
                  </a:txBody>
                  <a:tcPr/>
                </a:tc>
                <a:tc>
                  <a:txBody>
                    <a:bodyPr/>
                    <a:lstStyle/>
                    <a:p>
                      <a:r>
                        <a:rPr lang="en-US" sz="2000" dirty="0" smtClean="0">
                          <a:latin typeface="+mj-lt"/>
                        </a:rPr>
                        <a:t>75</a:t>
                      </a:r>
                      <a:endParaRPr lang="en-US" sz="2000" dirty="0">
                        <a:latin typeface="+mj-lt"/>
                      </a:endParaRPr>
                    </a:p>
                  </a:txBody>
                  <a:tcPr/>
                </a:tc>
              </a:tr>
              <a:tr h="370840">
                <a:tc>
                  <a:txBody>
                    <a:bodyPr/>
                    <a:lstStyle/>
                    <a:p>
                      <a:r>
                        <a:rPr lang="en-US" sz="2000" dirty="0" smtClean="0">
                          <a:latin typeface="+mj-lt"/>
                        </a:rPr>
                        <a:t>Rejection</a:t>
                      </a:r>
                      <a:endParaRPr lang="en-US" sz="2000" dirty="0">
                        <a:latin typeface="+mj-lt"/>
                      </a:endParaRPr>
                    </a:p>
                  </a:txBody>
                  <a:tcPr/>
                </a:tc>
                <a:tc>
                  <a:txBody>
                    <a:bodyPr/>
                    <a:lstStyle/>
                    <a:p>
                      <a:r>
                        <a:rPr lang="en-US" sz="2000" dirty="0" smtClean="0">
                          <a:latin typeface="+mj-lt"/>
                        </a:rPr>
                        <a:t>7</a:t>
                      </a:r>
                      <a:endParaRPr lang="en-US" sz="2000" dirty="0">
                        <a:latin typeface="+mj-lt"/>
                      </a:endParaRPr>
                    </a:p>
                  </a:txBody>
                  <a:tcPr/>
                </a:tc>
              </a:tr>
              <a:tr h="370840">
                <a:tc>
                  <a:txBody>
                    <a:bodyPr/>
                    <a:lstStyle/>
                    <a:p>
                      <a:r>
                        <a:rPr lang="en-US" sz="2000" dirty="0" smtClean="0">
                          <a:latin typeface="+mj-lt"/>
                        </a:rPr>
                        <a:t>Investigation</a:t>
                      </a:r>
                      <a:endParaRPr lang="en-US" sz="2000" dirty="0">
                        <a:latin typeface="+mj-lt"/>
                      </a:endParaRPr>
                    </a:p>
                  </a:txBody>
                  <a:tcPr/>
                </a:tc>
                <a:tc>
                  <a:txBody>
                    <a:bodyPr/>
                    <a:lstStyle/>
                    <a:p>
                      <a:r>
                        <a:rPr lang="en-US" sz="2000" dirty="0" smtClean="0">
                          <a:latin typeface="+mj-lt"/>
                        </a:rPr>
                        <a:t>11</a:t>
                      </a:r>
                      <a:endParaRPr lang="en-US" sz="2000" dirty="0">
                        <a:latin typeface="+mj-lt"/>
                      </a:endParaRPr>
                    </a:p>
                  </a:txBody>
                  <a:tcPr/>
                </a:tc>
              </a:tr>
              <a:tr h="370840">
                <a:tc>
                  <a:txBody>
                    <a:bodyPr/>
                    <a:lstStyle/>
                    <a:p>
                      <a:r>
                        <a:rPr lang="en-US" sz="2000" dirty="0" smtClean="0">
                          <a:latin typeface="+mj-lt"/>
                        </a:rPr>
                        <a:t>Total Files</a:t>
                      </a:r>
                      <a:endParaRPr lang="en-US" sz="2000" dirty="0">
                        <a:latin typeface="+mj-lt"/>
                      </a:endParaRPr>
                    </a:p>
                  </a:txBody>
                  <a:tcPr/>
                </a:tc>
                <a:tc>
                  <a:txBody>
                    <a:bodyPr/>
                    <a:lstStyle/>
                    <a:p>
                      <a:r>
                        <a:rPr lang="en-US" sz="2000" dirty="0" smtClean="0">
                          <a:latin typeface="+mj-lt"/>
                        </a:rPr>
                        <a:t>148</a:t>
                      </a:r>
                      <a:endParaRPr lang="en-US" sz="2000" dirty="0">
                        <a:latin typeface="+mj-lt"/>
                      </a:endParaRP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Results and Findings</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Results and Findings</a:t>
            </a:r>
            <a:endParaRPr lang="en-US" dirty="0"/>
          </a:p>
        </p:txBody>
      </p:sp>
      <p:graphicFrame>
        <p:nvGraphicFramePr>
          <p:cNvPr id="4" name="Content Placeholder 3"/>
          <p:cNvGraphicFramePr>
            <a:graphicFrameLocks noGrp="1"/>
          </p:cNvGraphicFramePr>
          <p:nvPr>
            <p:ph idx="1"/>
          </p:nvPr>
        </p:nvGraphicFramePr>
        <p:xfrm>
          <a:off x="457200" y="1935163"/>
          <a:ext cx="8229600" cy="11633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Total Network Hospital</a:t>
                      </a:r>
                      <a:endParaRPr lang="en-US" dirty="0"/>
                    </a:p>
                  </a:txBody>
                  <a:tcPr/>
                </a:tc>
                <a:tc>
                  <a:txBody>
                    <a:bodyPr/>
                    <a:lstStyle/>
                    <a:p>
                      <a:r>
                        <a:rPr lang="en-US" dirty="0" smtClean="0"/>
                        <a:t>68</a:t>
                      </a:r>
                      <a:endParaRPr lang="en-US" dirty="0"/>
                    </a:p>
                  </a:txBody>
                  <a:tcPr/>
                </a:tc>
              </a:tr>
              <a:tr h="370840">
                <a:tc>
                  <a:txBody>
                    <a:bodyPr/>
                    <a:lstStyle/>
                    <a:p>
                      <a:r>
                        <a:rPr lang="en-US" sz="2000" dirty="0" smtClean="0">
                          <a:latin typeface="+mj-lt"/>
                        </a:rPr>
                        <a:t>Approved Files</a:t>
                      </a:r>
                      <a:endParaRPr lang="en-US" sz="2000" dirty="0">
                        <a:latin typeface="+mj-lt"/>
                      </a:endParaRPr>
                    </a:p>
                  </a:txBody>
                  <a:tcPr/>
                </a:tc>
                <a:tc>
                  <a:txBody>
                    <a:bodyPr/>
                    <a:lstStyle/>
                    <a:p>
                      <a:r>
                        <a:rPr lang="en-US" dirty="0" smtClean="0"/>
                        <a:t>27</a:t>
                      </a:r>
                      <a:endParaRPr lang="en-US" dirty="0"/>
                    </a:p>
                  </a:txBody>
                  <a:tcPr/>
                </a:tc>
              </a:tr>
              <a:tr h="370840">
                <a:tc>
                  <a:txBody>
                    <a:bodyPr/>
                    <a:lstStyle/>
                    <a:p>
                      <a:r>
                        <a:rPr lang="en-US" sz="2000" dirty="0" smtClean="0">
                          <a:latin typeface="+mj-lt"/>
                        </a:rPr>
                        <a:t>Files Not Approved</a:t>
                      </a:r>
                      <a:endParaRPr lang="en-US" sz="2000" dirty="0">
                        <a:latin typeface="+mj-lt"/>
                      </a:endParaRPr>
                    </a:p>
                  </a:txBody>
                  <a:tcPr/>
                </a:tc>
                <a:tc>
                  <a:txBody>
                    <a:bodyPr/>
                    <a:lstStyle/>
                    <a:p>
                      <a:r>
                        <a:rPr lang="en-US" dirty="0" smtClean="0"/>
                        <a:t>41</a:t>
                      </a:r>
                      <a:endParaRPr lang="en-US" dirty="0"/>
                    </a:p>
                  </a:txBody>
                  <a:tcPr/>
                </a:tc>
              </a:tr>
            </a:tbl>
          </a:graphicData>
        </a:graphic>
      </p:graphicFrame>
      <p:graphicFrame>
        <p:nvGraphicFramePr>
          <p:cNvPr id="5" name="Chart 4"/>
          <p:cNvGraphicFramePr/>
          <p:nvPr/>
        </p:nvGraphicFramePr>
        <p:xfrm>
          <a:off x="2209800" y="36576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Discussion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latin typeface="+mj-lt"/>
              </a:rPr>
              <a:t>37% of total fresh files and 63% of files are  “in pending” status due to shortfall of documents, under investigation and query for rejection.</a:t>
            </a:r>
          </a:p>
          <a:p>
            <a:pPr algn="just"/>
            <a:r>
              <a:rPr lang="en-US" dirty="0" smtClean="0">
                <a:latin typeface="+mj-lt"/>
              </a:rPr>
              <a:t>Out of all fresh file, 51% of files was under query due to shortfall of document.</a:t>
            </a:r>
          </a:p>
          <a:p>
            <a:pPr algn="just"/>
            <a:r>
              <a:rPr lang="en-US" dirty="0" smtClean="0">
                <a:latin typeface="+mj-lt"/>
              </a:rPr>
              <a:t> There were more than 40 files which had 2 or more shortfall of documents. It was found that if more information was needed to complete processing of a claim, if a claim was “in pending” or “in query” status then payment process was also suspended until the information  or documents were received or verified. Thus it may slow down the revenue generation of the company.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Discussion</a:t>
            </a:r>
            <a:endParaRPr lang="en-US" dirty="0"/>
          </a:p>
        </p:txBody>
      </p:sp>
      <p:sp>
        <p:nvSpPr>
          <p:cNvPr id="3" name="Content Placeholder 2"/>
          <p:cNvSpPr>
            <a:spLocks noGrp="1"/>
          </p:cNvSpPr>
          <p:nvPr>
            <p:ph idx="1"/>
          </p:nvPr>
        </p:nvSpPr>
        <p:spPr/>
        <p:txBody>
          <a:bodyPr/>
          <a:lstStyle/>
          <a:p>
            <a:pPr algn="just"/>
            <a:r>
              <a:rPr lang="en-US" dirty="0" smtClean="0">
                <a:latin typeface="+mj-lt"/>
              </a:rPr>
              <a:t>In the Corporate, TPA provide help desk for their employee. TPA also organizes camps to spread awareness about the TPA itself and procedures to be followed by insured during availing cashless claim and reimbursement claim. Still findings of the study revealed that either the TPA has failed to spread enough awareness about the claim process or that was not enough for the insured. </a:t>
            </a:r>
            <a:endParaRPr lang="en-US" dirty="0">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Discussion</a:t>
            </a:r>
            <a:endParaRPr lang="en-US" dirty="0"/>
          </a:p>
        </p:txBody>
      </p:sp>
      <p:sp>
        <p:nvSpPr>
          <p:cNvPr id="3" name="Content Placeholder 2"/>
          <p:cNvSpPr>
            <a:spLocks noGrp="1"/>
          </p:cNvSpPr>
          <p:nvPr>
            <p:ph idx="1"/>
          </p:nvPr>
        </p:nvSpPr>
        <p:spPr/>
        <p:txBody>
          <a:bodyPr>
            <a:normAutofit/>
          </a:bodyPr>
          <a:lstStyle/>
          <a:p>
            <a:pPr algn="just"/>
            <a:r>
              <a:rPr lang="en-US" dirty="0" smtClean="0">
                <a:latin typeface="+mj-lt"/>
              </a:rPr>
              <a:t>One of the reasons could be attrition rate and new employee in the corporate. Once old employee leave Corporate and new employee join the Corporate, whole process of spreading awareness has to start again. Indeed the workforce of Corporate is mostly huge that it becomes difficult to communicate with every employee. This could be one of the reasons for the communication gap and low awareness as well.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4"/>
          <p:cNvSpPr txBox="1">
            <a:spLocks/>
          </p:cNvSpPr>
          <p:nvPr/>
        </p:nvSpPr>
        <p:spPr>
          <a:xfrm>
            <a:off x="381000" y="228600"/>
            <a:ext cx="8229600" cy="1143000"/>
          </a:xfrm>
          <a:prstGeom prst="rect">
            <a:avLst/>
          </a:prstGeom>
        </p:spPr>
        <p:txBody>
          <a:bodyP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
            </a:r>
            <a:br>
              <a:rPr kumimoji="0" lang="en-US" sz="5000" b="0" i="0" u="none" strike="noStrike" kern="1200" cap="none" spc="0" normalizeH="0" baseline="0" noProof="0" dirty="0" smtClean="0">
                <a:ln>
                  <a:noFill/>
                </a:ln>
                <a:solidFill>
                  <a:schemeClr val="tx2"/>
                </a:solidFill>
                <a:effectLst/>
                <a:uLnTx/>
                <a:uFillTx/>
                <a:latin typeface="+mj-lt"/>
                <a:ea typeface="+mj-ea"/>
                <a:cs typeface="+mj-cs"/>
              </a:rPr>
            </a:br>
            <a:r>
              <a:rPr kumimoji="0" lang="en-US" sz="5000" b="0" i="0" u="none" strike="noStrike" kern="1200" cap="none" spc="0" normalizeH="0" baseline="0" noProof="0" dirty="0" smtClean="0">
                <a:ln>
                  <a:noFill/>
                </a:ln>
                <a:solidFill>
                  <a:schemeClr val="tx2"/>
                </a:solidFill>
                <a:effectLst/>
                <a:uLnTx/>
                <a:uFillTx/>
                <a:latin typeface="+mj-lt"/>
                <a:ea typeface="+mj-ea"/>
                <a:cs typeface="+mj-cs"/>
              </a:rPr>
              <a:t/>
            </a:r>
            <a:br>
              <a:rPr kumimoji="0" lang="en-US" sz="5000" b="0" i="0" u="none" strike="noStrike" kern="1200" cap="none" spc="0" normalizeH="0" baseline="0" noProof="0" dirty="0" smtClean="0">
                <a:ln>
                  <a:noFill/>
                </a:ln>
                <a:solidFill>
                  <a:schemeClr val="tx2"/>
                </a:solidFill>
                <a:effectLst/>
                <a:uLnTx/>
                <a:uFillTx/>
                <a:latin typeface="+mj-lt"/>
                <a:ea typeface="+mj-ea"/>
                <a:cs typeface="+mj-cs"/>
              </a:rPr>
            </a:br>
            <a:r>
              <a:rPr kumimoji="0" lang="en-US" sz="5000" b="0" i="0" u="none" strike="noStrike" kern="1200" cap="none" spc="0" normalizeH="0" baseline="0" noProof="0" dirty="0" smtClean="0">
                <a:ln>
                  <a:noFill/>
                </a:ln>
                <a:solidFill>
                  <a:schemeClr val="tx2"/>
                </a:solidFill>
                <a:effectLst/>
                <a:uLnTx/>
                <a:uFillTx/>
                <a:latin typeface="+mj-lt"/>
                <a:ea typeface="+mj-ea"/>
                <a:cs typeface="+mj-cs"/>
              </a:rPr>
              <a:t/>
            </a:r>
            <a:br>
              <a:rPr kumimoji="0" lang="en-US" sz="5000" b="0" i="0" u="none" strike="noStrike" kern="1200" cap="none" spc="0" normalizeH="0" baseline="0" noProof="0" dirty="0" smtClean="0">
                <a:ln>
                  <a:noFill/>
                </a:ln>
                <a:solidFill>
                  <a:schemeClr val="tx2"/>
                </a:solidFill>
                <a:effectLst/>
                <a:uLnTx/>
                <a:uFillTx/>
                <a:latin typeface="+mj-lt"/>
                <a:ea typeface="+mj-ea"/>
                <a:cs typeface="+mj-cs"/>
              </a:rPr>
            </a:br>
            <a:r>
              <a:rPr kumimoji="0" lang="en-US" sz="5000" b="0" i="0" u="none" strike="noStrike" kern="1200" cap="none" spc="0" normalizeH="0" baseline="0" noProof="0" dirty="0" smtClean="0">
                <a:ln>
                  <a:noFill/>
                </a:ln>
                <a:solidFill>
                  <a:schemeClr val="tx2"/>
                </a:solidFill>
                <a:effectLst/>
                <a:uLnTx/>
                <a:uFillTx/>
                <a:latin typeface="+mj-lt"/>
                <a:ea typeface="+mj-ea"/>
                <a:cs typeface="+mj-cs"/>
              </a:rPr>
              <a:t/>
            </a:r>
            <a:br>
              <a:rPr kumimoji="0" lang="en-US" sz="5000" b="0" i="0" u="none" strike="noStrike" kern="1200" cap="none" spc="0" normalizeH="0" baseline="0" noProof="0" dirty="0" smtClean="0">
                <a:ln>
                  <a:noFill/>
                </a:ln>
                <a:solidFill>
                  <a:schemeClr val="tx2"/>
                </a:solidFill>
                <a:effectLst/>
                <a:uLnTx/>
                <a:uFillTx/>
                <a:latin typeface="+mj-lt"/>
                <a:ea typeface="+mj-ea"/>
                <a:cs typeface="+mj-cs"/>
              </a:rPr>
            </a:br>
            <a:r>
              <a:rPr kumimoji="0" lang="en-US" sz="5000" b="0" i="0" u="none" strike="noStrike" kern="1200" cap="none" spc="0" normalizeH="0" baseline="0" noProof="0" dirty="0" smtClean="0">
                <a:ln>
                  <a:noFill/>
                </a:ln>
                <a:solidFill>
                  <a:schemeClr val="tx2"/>
                </a:solidFill>
                <a:effectLst/>
                <a:uLnTx/>
                <a:uFillTx/>
                <a:latin typeface="+mj-lt"/>
                <a:ea typeface="+mj-ea"/>
                <a:cs typeface="+mj-cs"/>
              </a:rPr>
              <a:t/>
            </a:r>
            <a:br>
              <a:rPr kumimoji="0" lang="en-US" sz="5000" b="0" i="0" u="none" strike="noStrike" kern="1200" cap="none" spc="0" normalizeH="0" baseline="0" noProof="0" dirty="0" smtClean="0">
                <a:ln>
                  <a:noFill/>
                </a:ln>
                <a:solidFill>
                  <a:schemeClr val="tx2"/>
                </a:solidFill>
                <a:effectLst/>
                <a:uLnTx/>
                <a:uFillTx/>
                <a:latin typeface="+mj-lt"/>
                <a:ea typeface="+mj-ea"/>
                <a:cs typeface="+mj-cs"/>
              </a:rPr>
            </a:br>
            <a:r>
              <a:rPr kumimoji="0" lang="en-US" sz="20000" b="0" i="0" u="none" strike="noStrike" kern="1200" cap="none" spc="0" normalizeH="0" baseline="0" noProof="0" dirty="0" smtClean="0">
                <a:ln>
                  <a:noFill/>
                </a:ln>
                <a:solidFill>
                  <a:schemeClr val="tx2"/>
                </a:solidFill>
                <a:effectLst/>
                <a:uLnTx/>
                <a:uFillTx/>
                <a:latin typeface="+mj-lt"/>
                <a:ea typeface="+mj-ea"/>
                <a:cs typeface="+mj-cs"/>
              </a:rPr>
              <a:t>Introduction</a:t>
            </a:r>
            <a:endParaRPr kumimoji="0" lang="en-US" sz="20000" b="0" i="0" u="none" strike="noStrike" kern="1200" cap="none" spc="0" normalizeH="0" baseline="0" noProof="0" dirty="0">
              <a:ln>
                <a:noFill/>
              </a:ln>
              <a:solidFill>
                <a:schemeClr val="tx2"/>
              </a:solidFill>
              <a:effectLst/>
              <a:uLnTx/>
              <a:uFillTx/>
              <a:latin typeface="+mj-lt"/>
              <a:ea typeface="+mj-ea"/>
              <a:cs typeface="+mj-cs"/>
            </a:endParaRPr>
          </a:p>
        </p:txBody>
      </p:sp>
      <p:sp>
        <p:nvSpPr>
          <p:cNvPr id="3" name="Content Placeholder 5"/>
          <p:cNvSpPr txBox="1">
            <a:spLocks/>
          </p:cNvSpPr>
          <p:nvPr/>
        </p:nvSpPr>
        <p:spPr>
          <a:xfrm>
            <a:off x="457200" y="1935480"/>
            <a:ext cx="8229600" cy="4389120"/>
          </a:xfrm>
          <a:prstGeom prst="rect">
            <a:avLst/>
          </a:prstGeom>
        </p:spPr>
        <p:txBody>
          <a:bodyPr>
            <a:normAutofit/>
          </a:bodyPr>
          <a:lstStyle/>
          <a:p>
            <a:pPr marL="274320" marR="0" lvl="0" indent="-274320" algn="just"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j-lt"/>
                <a:ea typeface="+mn-ea"/>
                <a:cs typeface="+mn-cs"/>
              </a:rPr>
              <a:t>Third Party Administrator (TPA) is an organization that processes insurance claims on behalf of Insurance Company. </a:t>
            </a:r>
          </a:p>
          <a:p>
            <a:pPr marL="274320" marR="0" lvl="0" indent="-274320" algn="just"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j-lt"/>
                <a:ea typeface="+mn-ea"/>
                <a:cs typeface="+mn-cs"/>
              </a:rPr>
              <a:t>TPA is the direct point of contact for the customers.</a:t>
            </a:r>
          </a:p>
          <a:p>
            <a:pPr marL="274320" marR="0" lvl="0" indent="-274320" algn="just"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j-lt"/>
                <a:ea typeface="+mn-ea"/>
                <a:cs typeface="+mn-cs"/>
              </a:rPr>
              <a:t>TPA’s   normally having a contract with the Insurance Company in this regard. </a:t>
            </a:r>
          </a:p>
          <a:p>
            <a:pPr marL="274320" marR="0" lvl="0" indent="-274320" algn="just"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j-lt"/>
                <a:ea typeface="+mn-ea"/>
                <a:cs typeface="+mn-cs"/>
              </a:rPr>
              <a:t>TPA’s play an important role in Health Insurance sector by ensuring better services to Policy Holders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Discussion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 </a:t>
            </a:r>
            <a:r>
              <a:rPr lang="en-US" dirty="0" smtClean="0">
                <a:latin typeface="+mj-lt"/>
              </a:rPr>
              <a:t>More </a:t>
            </a:r>
            <a:r>
              <a:rPr lang="en-US" dirty="0" smtClean="0">
                <a:latin typeface="+mj-lt"/>
              </a:rPr>
              <a:t>over the situation of network hospital is not better in improving the time of processing. Even network hospital has help desk for the patient but still 60% of network hospital files have some kind of shortage of documents. Firstly, reimbursement claim should not be raised by insured if treatment taken from network hospital as cashless facility is available there. Secondly, if insured is unable to avail cashless due to any reason, then in this case also they should be informed about raising claim beforehand.</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 and Suggestion</a:t>
            </a:r>
            <a:endParaRPr lang="en-US" dirty="0"/>
          </a:p>
        </p:txBody>
      </p:sp>
      <p:sp>
        <p:nvSpPr>
          <p:cNvPr id="3" name="Content Placeholder 2"/>
          <p:cNvSpPr>
            <a:spLocks noGrp="1"/>
          </p:cNvSpPr>
          <p:nvPr>
            <p:ph idx="1"/>
          </p:nvPr>
        </p:nvSpPr>
        <p:spPr/>
        <p:txBody>
          <a:bodyPr/>
          <a:lstStyle/>
          <a:p>
            <a:pPr lvl="0" algn="just"/>
            <a:r>
              <a:rPr lang="en-US" dirty="0" smtClean="0">
                <a:latin typeface="+mj-lt"/>
              </a:rPr>
              <a:t>Shortfall of document increases the processing of claim hence, it is a challenge for the TPA to process the claim quickly and accurately.</a:t>
            </a:r>
          </a:p>
          <a:p>
            <a:pPr algn="just"/>
            <a:r>
              <a:rPr lang="en-US" dirty="0" smtClean="0">
                <a:latin typeface="+mj-lt"/>
              </a:rPr>
              <a:t>One of the reasons of high percentage of shortfall of document could be low awareness among policyholder. This need to be improved by taking appropriate action.</a:t>
            </a:r>
          </a:p>
          <a:p>
            <a:pPr lvl="0"/>
            <a:endParaRPr lang="en-US" dirty="0" smtClean="0"/>
          </a:p>
          <a:p>
            <a:pPr lvl="0"/>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 and Suggestion</a:t>
            </a:r>
            <a:endParaRPr lang="en-US" dirty="0"/>
          </a:p>
        </p:txBody>
      </p:sp>
      <p:sp>
        <p:nvSpPr>
          <p:cNvPr id="3" name="Content Placeholder 2"/>
          <p:cNvSpPr>
            <a:spLocks noGrp="1"/>
          </p:cNvSpPr>
          <p:nvPr>
            <p:ph idx="1"/>
          </p:nvPr>
        </p:nvSpPr>
        <p:spPr/>
        <p:txBody>
          <a:bodyPr/>
          <a:lstStyle/>
          <a:p>
            <a:pPr lvl="0" algn="just"/>
            <a:r>
              <a:rPr lang="en-US" dirty="0" smtClean="0">
                <a:latin typeface="+mj-lt"/>
              </a:rPr>
              <a:t>TPA need to assess its present situation and need to know exactly, where is discrepancy in the system and to do gap analysis accordingly</a:t>
            </a:r>
          </a:p>
          <a:p>
            <a:pPr lvl="0" algn="just"/>
            <a:r>
              <a:rPr lang="en-US" dirty="0" smtClean="0">
                <a:latin typeface="+mj-lt"/>
              </a:rPr>
              <a:t>Establish proper channel to bridge the gap</a:t>
            </a:r>
          </a:p>
          <a:p>
            <a:pPr lvl="0" algn="just"/>
            <a:r>
              <a:rPr lang="en-US" dirty="0" smtClean="0">
                <a:latin typeface="+mj-lt"/>
              </a:rPr>
              <a:t>Proper control of Non Confirming services, timely corrective and preventive actions and some of the tools can be used to achieve continual improvement</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 and Suggestion</a:t>
            </a:r>
            <a:endParaRPr lang="en-US" dirty="0"/>
          </a:p>
        </p:txBody>
      </p:sp>
      <p:sp>
        <p:nvSpPr>
          <p:cNvPr id="3" name="Content Placeholder 2"/>
          <p:cNvSpPr>
            <a:spLocks noGrp="1"/>
          </p:cNvSpPr>
          <p:nvPr>
            <p:ph idx="1"/>
          </p:nvPr>
        </p:nvSpPr>
        <p:spPr/>
        <p:txBody>
          <a:bodyPr/>
          <a:lstStyle/>
          <a:p>
            <a:pPr lvl="0" algn="just"/>
            <a:r>
              <a:rPr lang="en-US" dirty="0" smtClean="0">
                <a:latin typeface="+mj-lt"/>
              </a:rPr>
              <a:t>Benchmark the number of files for all the milestones covered in this study and implement the same.</a:t>
            </a:r>
          </a:p>
          <a:p>
            <a:pPr lvl="0" algn="just"/>
            <a:r>
              <a:rPr lang="en-US" dirty="0" smtClean="0">
                <a:latin typeface="+mj-lt"/>
              </a:rPr>
              <a:t>Re-evaluate the implementation of benchmark after 3 months </a:t>
            </a:r>
          </a:p>
          <a:p>
            <a:pPr lvl="0" algn="just"/>
            <a:r>
              <a:rPr lang="en-US" dirty="0" smtClean="0">
                <a:latin typeface="+mj-lt"/>
              </a:rPr>
              <a:t>Inform the insured at the time of first communication only (during the time of intimation)</a:t>
            </a:r>
          </a:p>
          <a:p>
            <a:pPr>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rmAutofit/>
          </a:bodyPr>
          <a:lstStyle/>
          <a:p>
            <a:pPr algn="ctr"/>
            <a:r>
              <a:rPr lang="en-US" sz="6000" dirty="0" smtClean="0"/>
              <a:t>THANK YOU</a:t>
            </a:r>
            <a:endParaRPr lang="en-US" sz="6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a:t>
            </a:r>
            <a:r>
              <a:rPr lang="en-US" dirty="0" smtClean="0"/>
              <a:t>of TPA Company</a:t>
            </a:r>
            <a:endParaRPr lang="en-US" dirty="0"/>
          </a:p>
        </p:txBody>
      </p:sp>
      <p:sp>
        <p:nvSpPr>
          <p:cNvPr id="3" name="Content Placeholder 2"/>
          <p:cNvSpPr>
            <a:spLocks noGrp="1"/>
          </p:cNvSpPr>
          <p:nvPr>
            <p:ph idx="1"/>
          </p:nvPr>
        </p:nvSpPr>
        <p:spPr/>
        <p:txBody>
          <a:bodyPr>
            <a:normAutofit/>
          </a:bodyPr>
          <a:lstStyle/>
          <a:p>
            <a:pPr algn="just"/>
            <a:r>
              <a:rPr lang="en-US" sz="2400" dirty="0" smtClean="0">
                <a:latin typeface="+mj-lt"/>
              </a:rPr>
              <a:t>process high volumes of claims quickly and accurately</a:t>
            </a:r>
          </a:p>
          <a:p>
            <a:pPr algn="just"/>
            <a:r>
              <a:rPr lang="en-US" sz="2400" dirty="0" smtClean="0">
                <a:latin typeface="+mj-lt"/>
              </a:rPr>
              <a:t>As the processing time for claim is considered to be the most significant measure of performance of a TPA.</a:t>
            </a:r>
          </a:p>
          <a:p>
            <a:pPr algn="just"/>
            <a:r>
              <a:rPr lang="en-US" sz="2400" dirty="0" smtClean="0">
                <a:latin typeface="+mj-lt"/>
              </a:rPr>
              <a:t> Turn Around Time (TAT) for resolving a query is </a:t>
            </a:r>
            <a:r>
              <a:rPr lang="en-US" sz="2400" dirty="0" smtClean="0">
                <a:latin typeface="+mj-lt"/>
              </a:rPr>
              <a:t>less </a:t>
            </a:r>
            <a:endParaRPr lang="en-US" sz="2400" dirty="0" smtClean="0">
              <a:latin typeface="+mj-lt"/>
            </a:endParaRPr>
          </a:p>
          <a:p>
            <a:pPr algn="just"/>
            <a:r>
              <a:rPr lang="en-US" sz="2400" dirty="0" smtClean="0">
                <a:latin typeface="+mj-lt"/>
              </a:rPr>
              <a:t>FDI to 49% there will be more penetration of private companies which advocates for in </a:t>
            </a:r>
            <a:r>
              <a:rPr lang="en-US" sz="2400" dirty="0" smtClean="0">
                <a:latin typeface="+mj-lt"/>
              </a:rPr>
              <a:t>house.</a:t>
            </a:r>
          </a:p>
          <a:p>
            <a:pPr algn="just"/>
            <a:r>
              <a:rPr lang="en-US" sz="2400" dirty="0" smtClean="0">
                <a:latin typeface="+mj-lt"/>
              </a:rPr>
              <a:t>in-house third party administrator (TPA) of public sector general insurers, named </a:t>
            </a:r>
            <a:r>
              <a:rPr lang="en-US" sz="2400" dirty="0" smtClean="0">
                <a:latin typeface="+mj-lt"/>
              </a:rPr>
              <a:t>Health Insurance TPA</a:t>
            </a:r>
            <a:endParaRPr lang="en-US" sz="2400" dirty="0" smtClean="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6388" name="Rectangle 4"/>
          <p:cNvSpPr>
            <a:spLocks noChangeArrowheads="1"/>
          </p:cNvSpPr>
          <p:nvPr/>
        </p:nvSpPr>
        <p:spPr bwMode="auto">
          <a:xfrm>
            <a:off x="304800" y="685800"/>
            <a:ext cx="4967129" cy="89255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accent1"/>
                </a:solidFill>
                <a:effectLst/>
                <a:latin typeface="Times New Roman" pitchFamily="18" charset="0"/>
                <a:ea typeface="Times New Roman" pitchFamily="18" charset="0"/>
                <a:cs typeface="Times New Roman" pitchFamily="18" charset="0"/>
              </a:rPr>
              <a:t>                   </a:t>
            </a:r>
            <a:r>
              <a:rPr kumimoji="0" lang="en-US" sz="4000" b="1" i="0" u="none" strike="noStrike" cap="none" normalizeH="0" baseline="0" dirty="0" smtClean="0">
                <a:ln>
                  <a:noFill/>
                </a:ln>
                <a:solidFill>
                  <a:schemeClr val="tx2"/>
                </a:solidFill>
                <a:effectLst/>
                <a:latin typeface="+mj-lt"/>
                <a:ea typeface="Times New Roman" pitchFamily="18" charset="0"/>
                <a:cs typeface="Times New Roman" pitchFamily="18" charset="0"/>
              </a:rPr>
              <a:t>Claim Process Flow</a:t>
            </a:r>
            <a:endParaRPr kumimoji="0" lang="en-US" sz="4000" b="0" i="0" u="none" strike="noStrike" cap="none" normalizeH="0" baseline="0" dirty="0" smtClean="0">
              <a:ln>
                <a:noFill/>
              </a:ln>
              <a:solidFill>
                <a:schemeClr val="tx2"/>
              </a:solidFill>
              <a:effectLst/>
              <a:latin typeface="+mj-lt"/>
              <a:cs typeface="Arial" pitchFamily="34" charset="0"/>
            </a:endParaRPr>
          </a:p>
        </p:txBody>
      </p:sp>
      <p:sp>
        <p:nvSpPr>
          <p:cNvPr id="13" name="Rectangle 12"/>
          <p:cNvSpPr/>
          <p:nvPr/>
        </p:nvSpPr>
        <p:spPr>
          <a:xfrm>
            <a:off x="3505200" y="1676400"/>
            <a:ext cx="23622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smtClean="0"/>
              <a:t>Intimation </a:t>
            </a:r>
            <a:r>
              <a:rPr lang="en-US" sz="2000" dirty="0" smtClean="0"/>
              <a:t>of Hospitalization</a:t>
            </a:r>
          </a:p>
          <a:p>
            <a:pPr algn="ctr"/>
            <a:endParaRPr lang="en-US" sz="2000" dirty="0">
              <a:solidFill>
                <a:schemeClr val="tx1"/>
              </a:solidFill>
            </a:endParaRPr>
          </a:p>
        </p:txBody>
      </p:sp>
      <p:cxnSp>
        <p:nvCxnSpPr>
          <p:cNvPr id="23" name="Straight Arrow Connector 22"/>
          <p:cNvCxnSpPr/>
          <p:nvPr/>
        </p:nvCxnSpPr>
        <p:spPr>
          <a:xfrm rot="5400000">
            <a:off x="4420394" y="28948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133600" y="3200400"/>
            <a:ext cx="5181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1867694" y="34663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914400" y="3733800"/>
            <a:ext cx="22860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r>
              <a:rPr lang="en-US" sz="2000" dirty="0" smtClean="0"/>
              <a:t>By </a:t>
            </a:r>
            <a:r>
              <a:rPr lang="en-US" sz="2000" dirty="0" smtClean="0"/>
              <a:t>Mail</a:t>
            </a:r>
          </a:p>
          <a:p>
            <a:pPr algn="ctr"/>
            <a:endParaRPr lang="en-US" sz="2000" dirty="0">
              <a:solidFill>
                <a:schemeClr val="tx1"/>
              </a:solidFill>
            </a:endParaRPr>
          </a:p>
        </p:txBody>
      </p:sp>
      <p:sp>
        <p:nvSpPr>
          <p:cNvPr id="33" name="Rectangle 32"/>
          <p:cNvSpPr/>
          <p:nvPr/>
        </p:nvSpPr>
        <p:spPr>
          <a:xfrm>
            <a:off x="6096000" y="3733800"/>
            <a:ext cx="22860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r>
              <a:rPr lang="en-US" sz="2000" dirty="0" smtClean="0"/>
              <a:t>By </a:t>
            </a:r>
            <a:r>
              <a:rPr lang="en-US" sz="2000" dirty="0" smtClean="0"/>
              <a:t>Phone</a:t>
            </a:r>
          </a:p>
          <a:p>
            <a:pPr algn="ctr"/>
            <a:endParaRPr lang="en-US" sz="2000" dirty="0">
              <a:solidFill>
                <a:schemeClr val="tx1"/>
              </a:solidFill>
            </a:endParaRPr>
          </a:p>
        </p:txBody>
      </p:sp>
      <p:sp>
        <p:nvSpPr>
          <p:cNvPr id="34" name="Rectangle 33"/>
          <p:cNvSpPr/>
          <p:nvPr/>
        </p:nvSpPr>
        <p:spPr>
          <a:xfrm>
            <a:off x="3505200" y="3733800"/>
            <a:ext cx="22860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r>
              <a:rPr lang="en-US" sz="2000" dirty="0" smtClean="0"/>
              <a:t>By </a:t>
            </a:r>
            <a:r>
              <a:rPr lang="en-US" sz="2000" dirty="0" smtClean="0"/>
              <a:t>Fax </a:t>
            </a:r>
          </a:p>
          <a:p>
            <a:pPr algn="ctr"/>
            <a:endParaRPr lang="en-US" sz="2000" dirty="0">
              <a:solidFill>
                <a:schemeClr val="tx1"/>
              </a:solidFill>
            </a:endParaRPr>
          </a:p>
        </p:txBody>
      </p:sp>
      <p:cxnSp>
        <p:nvCxnSpPr>
          <p:cNvPr id="39" name="Straight Arrow Connector 38"/>
          <p:cNvCxnSpPr/>
          <p:nvPr/>
        </p:nvCxnSpPr>
        <p:spPr>
          <a:xfrm rot="5400000">
            <a:off x="7049294" y="34663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a:off x="4458494" y="34663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5400000">
            <a:off x="4458494" y="62095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5400000">
            <a:off x="4458494" y="46855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3505200" y="4953000"/>
            <a:ext cx="2438400" cy="990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r>
              <a:rPr lang="en-US" sz="2000" dirty="0" smtClean="0"/>
              <a:t>Accounted and reference number created</a:t>
            </a:r>
          </a:p>
          <a:p>
            <a:pPr algn="ctr"/>
            <a:endParaRPr lang="en-US" sz="2000" dirty="0" smtClean="0"/>
          </a:p>
          <a:p>
            <a:pPr algn="ctr"/>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p:cNvCxnSpPr/>
          <p:nvPr/>
        </p:nvCxnSpPr>
        <p:spPr>
          <a:xfrm rot="5400000">
            <a:off x="4610894" y="8755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429000" y="1066800"/>
            <a:ext cx="2590800" cy="990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endParaRPr lang="en-US" sz="2000" dirty="0" smtClean="0"/>
          </a:p>
          <a:p>
            <a:pPr algn="ctr"/>
            <a:r>
              <a:rPr lang="en-US" sz="2000" dirty="0" smtClean="0"/>
              <a:t>Acknowledgements sent </a:t>
            </a:r>
            <a:r>
              <a:rPr lang="en-US" sz="2000" dirty="0" smtClean="0"/>
              <a:t>along  with Claim submission kit</a:t>
            </a:r>
          </a:p>
          <a:p>
            <a:pPr algn="ctr"/>
            <a:endParaRPr lang="en-US" sz="2000" dirty="0" smtClean="0"/>
          </a:p>
          <a:p>
            <a:pPr algn="ctr"/>
            <a:endParaRPr lang="en-US" sz="2000" dirty="0" smtClean="0"/>
          </a:p>
          <a:p>
            <a:pPr algn="ctr"/>
            <a:endParaRPr lang="en-US" sz="2000" dirty="0">
              <a:solidFill>
                <a:schemeClr val="tx1"/>
              </a:solidFill>
            </a:endParaRPr>
          </a:p>
        </p:txBody>
      </p:sp>
      <p:sp>
        <p:nvSpPr>
          <p:cNvPr id="6" name="Rectangle 5"/>
          <p:cNvSpPr/>
          <p:nvPr/>
        </p:nvSpPr>
        <p:spPr>
          <a:xfrm>
            <a:off x="3429000" y="2590800"/>
            <a:ext cx="2590800" cy="762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Claim </a:t>
            </a:r>
            <a:r>
              <a:rPr lang="en-US" sz="2000" dirty="0" smtClean="0"/>
              <a:t>submission</a:t>
            </a:r>
          </a:p>
          <a:p>
            <a:pPr algn="ctr"/>
            <a:endParaRPr lang="en-US" sz="2000" dirty="0" smtClean="0"/>
          </a:p>
          <a:p>
            <a:pPr algn="ctr"/>
            <a:endParaRPr lang="en-US" sz="2000" dirty="0" smtClean="0"/>
          </a:p>
          <a:p>
            <a:pPr algn="ctr"/>
            <a:endParaRPr lang="en-US" sz="2000" dirty="0">
              <a:solidFill>
                <a:schemeClr val="tx1"/>
              </a:solidFill>
            </a:endParaRPr>
          </a:p>
        </p:txBody>
      </p:sp>
      <p:cxnSp>
        <p:nvCxnSpPr>
          <p:cNvPr id="7" name="Straight Arrow Connector 6"/>
          <p:cNvCxnSpPr/>
          <p:nvPr/>
        </p:nvCxnSpPr>
        <p:spPr>
          <a:xfrm rot="5400000">
            <a:off x="4534694" y="23233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4534694" y="36187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1867694" y="41521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4534694" y="41521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7049294" y="41521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133600" y="3886200"/>
            <a:ext cx="5181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324600" y="4419600"/>
            <a:ext cx="2362200" cy="762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p>
          <a:p>
            <a:pPr algn="ctr"/>
            <a:r>
              <a:rPr lang="en-US" sz="2000" dirty="0" smtClean="0"/>
              <a:t>By </a:t>
            </a:r>
            <a:r>
              <a:rPr lang="en-US" sz="2000" dirty="0" smtClean="0"/>
              <a:t>Hand</a:t>
            </a:r>
          </a:p>
          <a:p>
            <a:pPr algn="ctr"/>
            <a:endParaRPr lang="en-US" sz="2000" dirty="0" smtClean="0"/>
          </a:p>
          <a:p>
            <a:pPr algn="ctr"/>
            <a:endParaRPr lang="en-US" sz="2000" dirty="0" smtClean="0"/>
          </a:p>
          <a:p>
            <a:pPr algn="ctr"/>
            <a:endParaRPr lang="en-US" sz="2000" dirty="0" smtClean="0"/>
          </a:p>
          <a:p>
            <a:pPr algn="ctr"/>
            <a:endParaRPr lang="en-US" sz="2000" dirty="0">
              <a:solidFill>
                <a:schemeClr val="tx1"/>
              </a:solidFill>
            </a:endParaRPr>
          </a:p>
        </p:txBody>
      </p:sp>
      <p:sp>
        <p:nvSpPr>
          <p:cNvPr id="14" name="Rectangle 13"/>
          <p:cNvSpPr/>
          <p:nvPr/>
        </p:nvSpPr>
        <p:spPr>
          <a:xfrm>
            <a:off x="3505200" y="4419600"/>
            <a:ext cx="2438400" cy="762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p>
          <a:p>
            <a:pPr algn="ctr"/>
            <a:r>
              <a:rPr lang="en-US" sz="2000" dirty="0" smtClean="0"/>
              <a:t>By </a:t>
            </a:r>
            <a:r>
              <a:rPr lang="en-US" sz="2000" dirty="0" smtClean="0"/>
              <a:t>Mail</a:t>
            </a:r>
          </a:p>
          <a:p>
            <a:pPr algn="ctr"/>
            <a:endParaRPr lang="en-US" sz="2000" dirty="0" smtClean="0"/>
          </a:p>
          <a:p>
            <a:pPr algn="ctr"/>
            <a:endParaRPr lang="en-US" sz="2000" dirty="0" smtClean="0"/>
          </a:p>
          <a:p>
            <a:pPr algn="ctr"/>
            <a:endParaRPr lang="en-US" sz="2000" dirty="0" smtClean="0"/>
          </a:p>
          <a:p>
            <a:pPr algn="ctr"/>
            <a:endParaRPr lang="en-US" sz="2000" dirty="0">
              <a:solidFill>
                <a:schemeClr val="tx1"/>
              </a:solidFill>
            </a:endParaRPr>
          </a:p>
        </p:txBody>
      </p:sp>
      <p:sp>
        <p:nvSpPr>
          <p:cNvPr id="15" name="Rectangle 14"/>
          <p:cNvSpPr/>
          <p:nvPr/>
        </p:nvSpPr>
        <p:spPr>
          <a:xfrm>
            <a:off x="685800" y="4419600"/>
            <a:ext cx="2362200" cy="762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p>
          <a:p>
            <a:pPr algn="ctr"/>
            <a:endParaRPr lang="en-US" sz="2000" dirty="0" smtClean="0"/>
          </a:p>
          <a:p>
            <a:pPr algn="ctr"/>
            <a:r>
              <a:rPr lang="en-US" sz="2000" dirty="0" smtClean="0"/>
              <a:t>Pick </a:t>
            </a:r>
            <a:r>
              <a:rPr lang="en-US" sz="2000" dirty="0" smtClean="0"/>
              <a:t>up from DO/BO</a:t>
            </a:r>
          </a:p>
          <a:p>
            <a:pPr algn="ctr"/>
            <a:endParaRPr lang="en-US" sz="2000" dirty="0" smtClean="0"/>
          </a:p>
          <a:p>
            <a:pPr algn="ctr"/>
            <a:endParaRPr lang="en-US" sz="2000" dirty="0" smtClean="0"/>
          </a:p>
          <a:p>
            <a:pPr algn="ctr"/>
            <a:endParaRPr lang="en-US" sz="2000" dirty="0" smtClean="0"/>
          </a:p>
          <a:p>
            <a:pPr algn="ctr"/>
            <a:endParaRPr lang="en-US" sz="2000" dirty="0">
              <a:solidFill>
                <a:schemeClr val="tx1"/>
              </a:solidFill>
            </a:endParaRPr>
          </a:p>
        </p:txBody>
      </p:sp>
      <p:sp>
        <p:nvSpPr>
          <p:cNvPr id="17" name="Rectangle 16"/>
          <p:cNvSpPr/>
          <p:nvPr/>
        </p:nvSpPr>
        <p:spPr>
          <a:xfrm>
            <a:off x="4953000" y="5334000"/>
            <a:ext cx="3733800" cy="1371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p>
          <a:p>
            <a:pPr algn="ctr"/>
            <a:endParaRPr lang="en-US" sz="2000" dirty="0" smtClean="0"/>
          </a:p>
          <a:p>
            <a:endParaRPr lang="en-US" sz="2000" dirty="0" smtClean="0"/>
          </a:p>
          <a:p>
            <a:r>
              <a:rPr lang="en-US" dirty="0" smtClean="0"/>
              <a:t>Verification </a:t>
            </a:r>
            <a:r>
              <a:rPr lang="en-US" dirty="0" smtClean="0"/>
              <a:t>of documents at</a:t>
            </a:r>
          </a:p>
          <a:p>
            <a:r>
              <a:rPr lang="en-US" dirty="0" smtClean="0"/>
              <a:t>Counter and acceptance and issue of acknowledge for Claims with complete document</a:t>
            </a:r>
          </a:p>
          <a:p>
            <a:pPr algn="ctr"/>
            <a:endParaRPr lang="en-US" sz="2000" dirty="0" smtClean="0"/>
          </a:p>
          <a:p>
            <a:pPr algn="ctr"/>
            <a:endParaRPr lang="en-US" sz="2000" dirty="0" smtClean="0"/>
          </a:p>
          <a:p>
            <a:pPr algn="ctr"/>
            <a:endParaRPr lang="en-US" sz="2000" dirty="0" smtClean="0"/>
          </a:p>
          <a:p>
            <a:pPr algn="ctr"/>
            <a:endParaRPr lang="en-US" sz="2000" dirty="0" smtClean="0"/>
          </a:p>
          <a:p>
            <a:pPr algn="ctr"/>
            <a:endParaRPr lang="en-US" sz="2000" dirty="0">
              <a:solidFill>
                <a:schemeClr val="tx1"/>
              </a:solidFill>
            </a:endParaRPr>
          </a:p>
        </p:txBody>
      </p:sp>
      <p:sp>
        <p:nvSpPr>
          <p:cNvPr id="18" name="Rectangle 17"/>
          <p:cNvSpPr/>
          <p:nvPr/>
        </p:nvSpPr>
        <p:spPr>
          <a:xfrm>
            <a:off x="685800" y="5334000"/>
            <a:ext cx="4038600" cy="1371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p>
          <a:p>
            <a:pPr algn="ctr"/>
            <a:endParaRPr lang="en-US" sz="2000" dirty="0" smtClean="0"/>
          </a:p>
          <a:p>
            <a:endParaRPr lang="en-US" sz="2000" dirty="0" smtClean="0"/>
          </a:p>
          <a:p>
            <a:endParaRPr lang="en-US" dirty="0" smtClean="0"/>
          </a:p>
          <a:p>
            <a:r>
              <a:rPr lang="en-US" dirty="0" smtClean="0"/>
              <a:t>Verification </a:t>
            </a:r>
            <a:r>
              <a:rPr lang="en-US" dirty="0" smtClean="0"/>
              <a:t>of documents at</a:t>
            </a:r>
          </a:p>
          <a:p>
            <a:r>
              <a:rPr lang="en-US" dirty="0" smtClean="0"/>
              <a:t>DO/BO and pick up of only</a:t>
            </a:r>
          </a:p>
          <a:p>
            <a:r>
              <a:rPr lang="en-US" dirty="0" smtClean="0"/>
              <a:t>Document completed claims and issue of acknowledgement to DO/BO</a:t>
            </a:r>
          </a:p>
          <a:p>
            <a:endParaRPr lang="en-US" dirty="0" smtClean="0"/>
          </a:p>
          <a:p>
            <a:pPr algn="ctr"/>
            <a:endParaRPr lang="en-US" sz="2000" dirty="0" smtClean="0"/>
          </a:p>
          <a:p>
            <a:pPr algn="ctr"/>
            <a:endParaRPr lang="en-US" sz="2000" dirty="0" smtClean="0"/>
          </a:p>
          <a:p>
            <a:pPr algn="ctr"/>
            <a:endParaRPr lang="en-US" sz="2000" dirty="0" smtClean="0"/>
          </a:p>
          <a:p>
            <a:pPr algn="ctr"/>
            <a:endParaRPr lang="en-US" sz="2000" dirty="0" smtClean="0"/>
          </a:p>
          <a:p>
            <a:pPr algn="ctr"/>
            <a:endParaRPr lang="en-US" sz="2000" dirty="0">
              <a:solidFill>
                <a:schemeClr val="tx1"/>
              </a:solidFill>
            </a:endParaRPr>
          </a:p>
        </p:txBody>
      </p:sp>
      <p:cxnSp>
        <p:nvCxnSpPr>
          <p:cNvPr id="35" name="Elbow Connector 34"/>
          <p:cNvCxnSpPr>
            <a:stCxn id="13" idx="3"/>
          </p:cNvCxnSpPr>
          <p:nvPr/>
        </p:nvCxnSpPr>
        <p:spPr>
          <a:xfrm>
            <a:off x="8686800" y="4800600"/>
            <a:ext cx="304800" cy="121920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15" idx="1"/>
          </p:cNvCxnSpPr>
          <p:nvPr/>
        </p:nvCxnSpPr>
        <p:spPr>
          <a:xfrm rot="10800000" flipV="1">
            <a:off x="228600" y="4800600"/>
            <a:ext cx="457200" cy="121920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18" idx="1"/>
          </p:cNvCxnSpPr>
          <p:nvPr/>
        </p:nvCxnSpPr>
        <p:spPr>
          <a:xfrm>
            <a:off x="228600" y="60198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endCxn id="17" idx="3"/>
          </p:cNvCxnSpPr>
          <p:nvPr/>
        </p:nvCxnSpPr>
        <p:spPr>
          <a:xfrm rot="10800000">
            <a:off x="8686800" y="60198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rot="5400000">
            <a:off x="1181894" y="1180306"/>
            <a:ext cx="1142206"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6744494" y="1180306"/>
            <a:ext cx="1143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2514600" y="1066800"/>
            <a:ext cx="4038600" cy="1371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p>
          <a:p>
            <a:pPr algn="ctr"/>
            <a:endParaRPr lang="en-US" sz="2000" dirty="0" smtClean="0"/>
          </a:p>
          <a:p>
            <a:endParaRPr lang="en-US" sz="2000" dirty="0" smtClean="0"/>
          </a:p>
          <a:p>
            <a:endParaRPr lang="en-US" dirty="0" smtClean="0"/>
          </a:p>
          <a:p>
            <a:pPr algn="ctr"/>
            <a:r>
              <a:rPr lang="en-US" dirty="0" smtClean="0"/>
              <a:t>Verification </a:t>
            </a:r>
            <a:r>
              <a:rPr lang="en-US" dirty="0" smtClean="0"/>
              <a:t>of documents at</a:t>
            </a:r>
          </a:p>
          <a:p>
            <a:pPr algn="ctr"/>
            <a:r>
              <a:rPr lang="en-US" dirty="0" smtClean="0"/>
              <a:t>DO/BO and pick up of only</a:t>
            </a:r>
          </a:p>
          <a:p>
            <a:pPr algn="ctr"/>
            <a:r>
              <a:rPr lang="en-US" dirty="0" smtClean="0"/>
              <a:t>Document, completed claims and issue of acknowledgement to DO/BO</a:t>
            </a:r>
          </a:p>
          <a:p>
            <a:endParaRPr lang="en-US" dirty="0" smtClean="0"/>
          </a:p>
          <a:p>
            <a:endParaRPr lang="en-US" dirty="0" smtClean="0"/>
          </a:p>
          <a:p>
            <a:pPr algn="ctr"/>
            <a:endParaRPr lang="en-US" sz="2000" dirty="0" smtClean="0"/>
          </a:p>
          <a:p>
            <a:pPr algn="ctr"/>
            <a:endParaRPr lang="en-US" sz="2000" dirty="0" smtClean="0"/>
          </a:p>
          <a:p>
            <a:pPr algn="ctr"/>
            <a:endParaRPr lang="en-US" sz="2000" dirty="0" smtClean="0"/>
          </a:p>
          <a:p>
            <a:pPr algn="ctr"/>
            <a:endParaRPr lang="en-US" sz="2000" dirty="0" smtClean="0"/>
          </a:p>
          <a:p>
            <a:pPr algn="ctr"/>
            <a:endParaRPr lang="en-US" sz="2000" dirty="0">
              <a:solidFill>
                <a:schemeClr val="tx1"/>
              </a:solidFill>
            </a:endParaRPr>
          </a:p>
        </p:txBody>
      </p:sp>
      <p:cxnSp>
        <p:nvCxnSpPr>
          <p:cNvPr id="12" name="Straight Arrow Connector 11"/>
          <p:cNvCxnSpPr>
            <a:endCxn id="8" idx="1"/>
          </p:cNvCxnSpPr>
          <p:nvPr/>
        </p:nvCxnSpPr>
        <p:spPr>
          <a:xfrm>
            <a:off x="1752600" y="17526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8" idx="3"/>
          </p:cNvCxnSpPr>
          <p:nvPr/>
        </p:nvCxnSpPr>
        <p:spPr>
          <a:xfrm rot="10800000">
            <a:off x="6553200" y="17526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2895600" y="2971800"/>
            <a:ext cx="3364523" cy="84054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p>
          <a:p>
            <a:pPr algn="ctr"/>
            <a:endParaRPr lang="en-US" sz="2000" dirty="0" smtClean="0"/>
          </a:p>
          <a:p>
            <a:endParaRPr lang="en-US" sz="2000" dirty="0" smtClean="0"/>
          </a:p>
          <a:p>
            <a:endParaRPr lang="en-US" dirty="0" smtClean="0"/>
          </a:p>
          <a:p>
            <a:endParaRPr lang="en-US" dirty="0" smtClean="0"/>
          </a:p>
          <a:p>
            <a:r>
              <a:rPr lang="en-US" dirty="0" smtClean="0"/>
              <a:t>Claim </a:t>
            </a:r>
            <a:r>
              <a:rPr lang="en-US" dirty="0" smtClean="0"/>
              <a:t>registration- Intimation of Bill- File Number generated</a:t>
            </a:r>
          </a:p>
          <a:p>
            <a:endParaRPr lang="en-US" dirty="0" smtClean="0"/>
          </a:p>
          <a:p>
            <a:endParaRPr lang="en-US" dirty="0" smtClean="0"/>
          </a:p>
          <a:p>
            <a:endParaRPr lang="en-US" dirty="0" smtClean="0"/>
          </a:p>
          <a:p>
            <a:pPr algn="ctr"/>
            <a:endParaRPr lang="en-US" sz="2000" dirty="0" smtClean="0"/>
          </a:p>
          <a:p>
            <a:pPr algn="ctr"/>
            <a:endParaRPr lang="en-US" sz="2000" dirty="0" smtClean="0"/>
          </a:p>
          <a:p>
            <a:pPr algn="ctr"/>
            <a:endParaRPr lang="en-US" sz="2000" dirty="0" smtClean="0"/>
          </a:p>
          <a:p>
            <a:pPr algn="ctr"/>
            <a:endParaRPr lang="en-US" sz="2000" dirty="0" smtClean="0"/>
          </a:p>
          <a:p>
            <a:pPr algn="ctr"/>
            <a:endParaRPr lang="en-US" sz="2000" dirty="0">
              <a:solidFill>
                <a:schemeClr val="tx1"/>
              </a:solidFill>
            </a:endParaRPr>
          </a:p>
        </p:txBody>
      </p:sp>
      <p:cxnSp>
        <p:nvCxnSpPr>
          <p:cNvPr id="17" name="Straight Arrow Connector 16"/>
          <p:cNvCxnSpPr/>
          <p:nvPr/>
        </p:nvCxnSpPr>
        <p:spPr>
          <a:xfrm rot="5400000">
            <a:off x="4306094" y="27043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4306094" y="40759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Flowchart: Decision 18"/>
          <p:cNvSpPr/>
          <p:nvPr/>
        </p:nvSpPr>
        <p:spPr>
          <a:xfrm>
            <a:off x="3352800" y="4419600"/>
            <a:ext cx="2514600" cy="1066800"/>
          </a:xfrm>
          <a:prstGeom prst="flowChartDecis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Complete</a:t>
            </a:r>
            <a:endParaRPr lang="en-US" dirty="0" smtClean="0">
              <a:solidFill>
                <a:schemeClr val="tx1"/>
              </a:solidFill>
            </a:endParaRPr>
          </a:p>
          <a:p>
            <a:pPr algn="ctr"/>
            <a:endParaRPr lang="en-US" dirty="0" smtClean="0">
              <a:solidFill>
                <a:schemeClr val="tx1"/>
              </a:solidFill>
            </a:endParaRPr>
          </a:p>
        </p:txBody>
      </p:sp>
      <p:cxnSp>
        <p:nvCxnSpPr>
          <p:cNvPr id="20" name="Straight Arrow Connector 19"/>
          <p:cNvCxnSpPr/>
          <p:nvPr/>
        </p:nvCxnSpPr>
        <p:spPr>
          <a:xfrm rot="5400000">
            <a:off x="4382294" y="57523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3200400" y="762000"/>
            <a:ext cx="9144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0800000">
            <a:off x="2667000" y="49530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895600" y="4648200"/>
            <a:ext cx="685800" cy="369332"/>
          </a:xfrm>
          <a:prstGeom prst="rect">
            <a:avLst/>
          </a:prstGeom>
          <a:noFill/>
        </p:spPr>
        <p:txBody>
          <a:bodyPr wrap="square" rtlCol="0">
            <a:spAutoFit/>
          </a:bodyPr>
          <a:lstStyle/>
          <a:p>
            <a:r>
              <a:rPr lang="en-US" dirty="0" smtClean="0"/>
              <a:t>N</a:t>
            </a:r>
            <a:endParaRPr lang="en-US" dirty="0"/>
          </a:p>
        </p:txBody>
      </p:sp>
      <p:sp>
        <p:nvSpPr>
          <p:cNvPr id="27" name="TextBox 26"/>
          <p:cNvSpPr txBox="1"/>
          <p:nvPr/>
        </p:nvSpPr>
        <p:spPr>
          <a:xfrm>
            <a:off x="4267200" y="5486400"/>
            <a:ext cx="838200" cy="381000"/>
          </a:xfrm>
          <a:prstGeom prst="rect">
            <a:avLst/>
          </a:prstGeom>
          <a:noFill/>
        </p:spPr>
        <p:txBody>
          <a:bodyPr wrap="square" rtlCol="0">
            <a:spAutoFit/>
          </a:bodyPr>
          <a:lstStyle/>
          <a:p>
            <a:r>
              <a:rPr lang="en-US" dirty="0" smtClean="0"/>
              <a:t>Y</a:t>
            </a:r>
            <a:endParaRPr lang="en-US" dirty="0"/>
          </a:p>
        </p:txBody>
      </p:sp>
      <p:sp>
        <p:nvSpPr>
          <p:cNvPr id="28" name="Rectangle 27"/>
          <p:cNvSpPr/>
          <p:nvPr/>
        </p:nvSpPr>
        <p:spPr>
          <a:xfrm>
            <a:off x="533400" y="3124200"/>
            <a:ext cx="2057400" cy="84054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p>
          <a:p>
            <a:pPr algn="ctr"/>
            <a:endParaRPr lang="en-US" sz="2000" dirty="0" smtClean="0"/>
          </a:p>
          <a:p>
            <a:endParaRPr lang="en-US" sz="2000" dirty="0" smtClean="0"/>
          </a:p>
          <a:p>
            <a:endParaRPr lang="en-US" dirty="0" smtClean="0"/>
          </a:p>
          <a:p>
            <a:endParaRPr lang="en-US" dirty="0" smtClean="0"/>
          </a:p>
          <a:p>
            <a:endParaRPr lang="en-US" dirty="0" smtClean="0"/>
          </a:p>
          <a:p>
            <a:pPr algn="ctr"/>
            <a:r>
              <a:rPr lang="en-US" dirty="0" smtClean="0"/>
              <a:t> </a:t>
            </a:r>
            <a:r>
              <a:rPr lang="en-US" dirty="0" smtClean="0"/>
              <a:t>  Letter </a:t>
            </a:r>
            <a:r>
              <a:rPr lang="en-US" dirty="0" smtClean="0"/>
              <a:t>Issue to </a:t>
            </a:r>
            <a:r>
              <a:rPr lang="en-US" dirty="0" smtClean="0"/>
              <a:t>Client</a:t>
            </a:r>
            <a:endParaRPr lang="en-US" dirty="0" smtClean="0"/>
          </a:p>
          <a:p>
            <a:endParaRPr lang="en-US" dirty="0" smtClean="0"/>
          </a:p>
          <a:p>
            <a:endParaRPr lang="en-US" dirty="0" smtClean="0"/>
          </a:p>
          <a:p>
            <a:endParaRPr lang="en-US" dirty="0" smtClean="0"/>
          </a:p>
          <a:p>
            <a:pPr algn="ctr"/>
            <a:endParaRPr lang="en-US" sz="2000" dirty="0" smtClean="0"/>
          </a:p>
          <a:p>
            <a:pPr algn="ctr"/>
            <a:endParaRPr lang="en-US" sz="2000" dirty="0" smtClean="0"/>
          </a:p>
          <a:p>
            <a:pPr algn="ctr"/>
            <a:endParaRPr lang="en-US" sz="2000" dirty="0" smtClean="0"/>
          </a:p>
          <a:p>
            <a:pPr algn="ctr"/>
            <a:endParaRPr lang="en-US" sz="2000" dirty="0" smtClean="0"/>
          </a:p>
          <a:p>
            <a:pPr algn="ctr"/>
            <a:endParaRPr lang="en-US" sz="2000" dirty="0">
              <a:solidFill>
                <a:schemeClr val="tx1"/>
              </a:solidFill>
            </a:endParaRPr>
          </a:p>
        </p:txBody>
      </p:sp>
      <p:sp>
        <p:nvSpPr>
          <p:cNvPr id="29" name="Rectangle 28"/>
          <p:cNvSpPr/>
          <p:nvPr/>
        </p:nvSpPr>
        <p:spPr>
          <a:xfrm>
            <a:off x="533400" y="4495800"/>
            <a:ext cx="2057400" cy="8382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p>
          <a:p>
            <a:pPr algn="ctr"/>
            <a:endParaRPr lang="en-US" sz="2000" dirty="0" smtClean="0"/>
          </a:p>
          <a:p>
            <a:endParaRPr lang="en-US" sz="2000" dirty="0" smtClean="0"/>
          </a:p>
          <a:p>
            <a:endParaRPr lang="en-US" dirty="0" smtClean="0"/>
          </a:p>
          <a:p>
            <a:endParaRPr lang="en-US" dirty="0" smtClean="0"/>
          </a:p>
          <a:p>
            <a:endParaRPr lang="en-US" dirty="0" smtClean="0"/>
          </a:p>
          <a:p>
            <a:endParaRPr lang="en-US" dirty="0" smtClean="0"/>
          </a:p>
          <a:p>
            <a:pPr algn="ctr"/>
            <a:r>
              <a:rPr lang="en-US" dirty="0" smtClean="0"/>
              <a:t>Query </a:t>
            </a:r>
            <a:r>
              <a:rPr lang="en-US" dirty="0" smtClean="0"/>
              <a:t>related to incomplete</a:t>
            </a:r>
          </a:p>
          <a:p>
            <a:pPr algn="ctr"/>
            <a:r>
              <a:rPr lang="en-US" dirty="0" smtClean="0"/>
              <a:t>document</a:t>
            </a:r>
          </a:p>
          <a:p>
            <a:endParaRPr lang="en-US" dirty="0" smtClean="0"/>
          </a:p>
          <a:p>
            <a:endParaRPr lang="en-US" dirty="0" smtClean="0"/>
          </a:p>
          <a:p>
            <a:endParaRPr lang="en-US" dirty="0" smtClean="0"/>
          </a:p>
          <a:p>
            <a:endParaRPr lang="en-US" dirty="0" smtClean="0"/>
          </a:p>
          <a:p>
            <a:pPr algn="ctr"/>
            <a:endParaRPr lang="en-US" sz="2000" dirty="0" smtClean="0"/>
          </a:p>
          <a:p>
            <a:pPr algn="ctr"/>
            <a:endParaRPr lang="en-US" sz="2000" dirty="0" smtClean="0"/>
          </a:p>
          <a:p>
            <a:pPr algn="ctr"/>
            <a:endParaRPr lang="en-US" sz="2000" dirty="0" smtClean="0"/>
          </a:p>
          <a:p>
            <a:pPr algn="ctr"/>
            <a:endParaRPr lang="en-US" sz="2000" dirty="0" smtClean="0"/>
          </a:p>
          <a:p>
            <a:pPr algn="ctr"/>
            <a:endParaRPr lang="en-US" sz="2000" dirty="0">
              <a:solidFill>
                <a:schemeClr val="tx1"/>
              </a:solidFill>
            </a:endParaRPr>
          </a:p>
        </p:txBody>
      </p:sp>
      <p:cxnSp>
        <p:nvCxnSpPr>
          <p:cNvPr id="31" name="Straight Arrow Connector 30"/>
          <p:cNvCxnSpPr>
            <a:stCxn id="29" idx="0"/>
            <a:endCxn id="28" idx="2"/>
          </p:cNvCxnSpPr>
          <p:nvPr/>
        </p:nvCxnSpPr>
        <p:spPr>
          <a:xfrm rot="5400000" flipH="1" flipV="1">
            <a:off x="1296573" y="4230273"/>
            <a:ext cx="53105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2819400" y="6019800"/>
            <a:ext cx="3733800" cy="68814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p>
          <a:p>
            <a:pPr algn="ctr"/>
            <a:endParaRPr lang="en-US" sz="2000" dirty="0" smtClean="0"/>
          </a:p>
          <a:p>
            <a:endParaRPr lang="en-US" sz="2000" dirty="0" smtClean="0"/>
          </a:p>
          <a:p>
            <a:endParaRPr lang="en-US" dirty="0" smtClean="0"/>
          </a:p>
          <a:p>
            <a:endParaRPr lang="en-US" dirty="0" smtClean="0"/>
          </a:p>
          <a:p>
            <a:endParaRPr lang="en-US" dirty="0" err="1" smtClean="0"/>
          </a:p>
          <a:p>
            <a:endParaRPr lang="en-US" dirty="0" err="1" smtClean="0"/>
          </a:p>
          <a:p>
            <a:pPr algn="ctr"/>
            <a:r>
              <a:rPr lang="en-US" dirty="0" smtClean="0"/>
              <a:t>Segregation </a:t>
            </a:r>
            <a:r>
              <a:rPr lang="en-US" dirty="0" smtClean="0"/>
              <a:t>of claim based on Value and disease- Batch  related</a:t>
            </a:r>
          </a:p>
          <a:p>
            <a:pPr algn="ctr"/>
            <a:endParaRPr lang="en-US" dirty="0" smtClean="0"/>
          </a:p>
          <a:p>
            <a:endParaRPr lang="en-US" dirty="0" smtClean="0"/>
          </a:p>
          <a:p>
            <a:endParaRPr lang="en-US" dirty="0" smtClean="0"/>
          </a:p>
          <a:p>
            <a:endParaRPr lang="en-US" dirty="0" smtClean="0"/>
          </a:p>
          <a:p>
            <a:pPr algn="ctr"/>
            <a:endParaRPr lang="en-US" sz="2000" dirty="0" smtClean="0"/>
          </a:p>
          <a:p>
            <a:pPr algn="ctr"/>
            <a:endParaRPr lang="en-US" sz="2000" dirty="0" smtClean="0"/>
          </a:p>
          <a:p>
            <a:pPr algn="ctr"/>
            <a:endParaRPr lang="en-US" sz="2000" dirty="0" smtClean="0"/>
          </a:p>
          <a:p>
            <a:pPr algn="ctr"/>
            <a:endParaRPr lang="en-US" sz="2000" dirty="0" smtClean="0"/>
          </a:p>
          <a:p>
            <a:pPr algn="ctr"/>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p:cNvCxnSpPr/>
          <p:nvPr/>
        </p:nvCxnSpPr>
        <p:spPr>
          <a:xfrm rot="5400000">
            <a:off x="4457700" y="8763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971800" y="1066800"/>
            <a:ext cx="3364523" cy="84054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p>
          <a:p>
            <a:pPr algn="ctr"/>
            <a:endParaRPr lang="en-US" sz="2000" dirty="0" smtClean="0"/>
          </a:p>
          <a:p>
            <a:endParaRPr lang="en-US" sz="2000" dirty="0" smtClean="0"/>
          </a:p>
          <a:p>
            <a:endParaRPr lang="en-US" dirty="0" smtClean="0"/>
          </a:p>
          <a:p>
            <a:endParaRPr lang="en-US" dirty="0" smtClean="0"/>
          </a:p>
          <a:p>
            <a:endParaRPr lang="en-US" dirty="0" smtClean="0"/>
          </a:p>
          <a:p>
            <a:endParaRPr lang="en-US" dirty="0" smtClean="0"/>
          </a:p>
          <a:p>
            <a:pPr algn="ctr"/>
            <a:r>
              <a:rPr lang="en-US" dirty="0" smtClean="0"/>
              <a:t>(E- </a:t>
            </a:r>
            <a:r>
              <a:rPr lang="en-US" dirty="0" smtClean="0"/>
              <a:t>Documentation) Data Entry- Discharge summary, Bills and scanning of Document</a:t>
            </a:r>
          </a:p>
          <a:p>
            <a:endParaRPr lang="en-US" dirty="0" smtClean="0"/>
          </a:p>
          <a:p>
            <a:endParaRPr lang="en-US" dirty="0" smtClean="0"/>
          </a:p>
          <a:p>
            <a:endParaRPr lang="en-US" dirty="0" smtClean="0"/>
          </a:p>
          <a:p>
            <a:endParaRPr lang="en-US" dirty="0" smtClean="0"/>
          </a:p>
          <a:p>
            <a:pPr algn="ctr"/>
            <a:endParaRPr lang="en-US" sz="2000" dirty="0" smtClean="0"/>
          </a:p>
          <a:p>
            <a:pPr algn="ctr"/>
            <a:endParaRPr lang="en-US" sz="2000" dirty="0" smtClean="0"/>
          </a:p>
          <a:p>
            <a:pPr algn="ctr"/>
            <a:endParaRPr lang="en-US" sz="2000" dirty="0" smtClean="0"/>
          </a:p>
          <a:p>
            <a:pPr algn="ctr"/>
            <a:endParaRPr lang="en-US" sz="2000" dirty="0" smtClean="0"/>
          </a:p>
          <a:p>
            <a:pPr algn="ctr"/>
            <a:endParaRPr lang="en-US" sz="2000" dirty="0">
              <a:solidFill>
                <a:schemeClr val="tx1"/>
              </a:solidFill>
            </a:endParaRPr>
          </a:p>
        </p:txBody>
      </p:sp>
      <p:sp>
        <p:nvSpPr>
          <p:cNvPr id="5" name="Rectangle 4"/>
          <p:cNvSpPr/>
          <p:nvPr/>
        </p:nvSpPr>
        <p:spPr>
          <a:xfrm>
            <a:off x="2971800" y="2286000"/>
            <a:ext cx="3364523" cy="84054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p>
          <a:p>
            <a:pPr algn="ctr"/>
            <a:endParaRPr lang="en-US" sz="2000" dirty="0" smtClean="0"/>
          </a:p>
          <a:p>
            <a:endParaRPr lang="en-US" sz="2000" dirty="0" smtClean="0"/>
          </a:p>
          <a:p>
            <a:endParaRPr lang="en-US" dirty="0" smtClean="0"/>
          </a:p>
          <a:p>
            <a:endParaRPr lang="en-US" dirty="0" smtClean="0"/>
          </a:p>
          <a:p>
            <a:r>
              <a:rPr lang="en-US" dirty="0" smtClean="0"/>
              <a:t> </a:t>
            </a:r>
            <a:r>
              <a:rPr lang="en-US" dirty="0" smtClean="0"/>
              <a:t>          </a:t>
            </a:r>
          </a:p>
          <a:p>
            <a:r>
              <a:rPr lang="en-US" dirty="0" smtClean="0"/>
              <a:t> </a:t>
            </a:r>
            <a:r>
              <a:rPr lang="en-US" dirty="0" smtClean="0"/>
              <a:t>          Scrutiny </a:t>
            </a:r>
            <a:r>
              <a:rPr lang="en-US" dirty="0" smtClean="0"/>
              <a:t>by Doctor</a:t>
            </a:r>
          </a:p>
          <a:p>
            <a:endParaRPr lang="en-US" dirty="0" smtClean="0"/>
          </a:p>
          <a:p>
            <a:endParaRPr lang="en-US" dirty="0" smtClean="0"/>
          </a:p>
          <a:p>
            <a:endParaRPr lang="en-US" dirty="0" smtClean="0"/>
          </a:p>
          <a:p>
            <a:pPr algn="ctr"/>
            <a:endParaRPr lang="en-US" sz="2000" dirty="0" smtClean="0"/>
          </a:p>
          <a:p>
            <a:pPr algn="ctr"/>
            <a:endParaRPr lang="en-US" sz="2000" dirty="0" smtClean="0"/>
          </a:p>
          <a:p>
            <a:pPr algn="ctr"/>
            <a:endParaRPr lang="en-US" sz="2000" dirty="0" smtClean="0"/>
          </a:p>
          <a:p>
            <a:pPr algn="ctr"/>
            <a:endParaRPr lang="en-US" sz="2000" dirty="0" smtClean="0"/>
          </a:p>
          <a:p>
            <a:pPr algn="ctr"/>
            <a:endParaRPr lang="en-US" sz="2000" dirty="0">
              <a:solidFill>
                <a:schemeClr val="tx1"/>
              </a:solidFill>
            </a:endParaRPr>
          </a:p>
        </p:txBody>
      </p:sp>
      <p:cxnSp>
        <p:nvCxnSpPr>
          <p:cNvPr id="6" name="Straight Arrow Connector 5"/>
          <p:cNvCxnSpPr/>
          <p:nvPr/>
        </p:nvCxnSpPr>
        <p:spPr>
          <a:xfrm rot="5400000">
            <a:off x="4458494" y="20947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4458494" y="33139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Flowchart: Decision 9"/>
          <p:cNvSpPr/>
          <p:nvPr/>
        </p:nvSpPr>
        <p:spPr>
          <a:xfrm>
            <a:off x="3124200" y="3505200"/>
            <a:ext cx="3048000" cy="1219200"/>
          </a:xfrm>
          <a:prstGeom prst="flowChartDecis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n-US" dirty="0" smtClean="0">
              <a:solidFill>
                <a:schemeClr val="tx1"/>
              </a:solidFill>
            </a:endParaRPr>
          </a:p>
          <a:p>
            <a:pPr algn="ctr"/>
            <a:r>
              <a:rPr lang="en-US" dirty="0" smtClean="0">
                <a:solidFill>
                  <a:schemeClr val="tx1"/>
                </a:solidFill>
              </a:rPr>
              <a:t>Admissible</a:t>
            </a:r>
            <a:r>
              <a:rPr lang="en-US" dirty="0" smtClean="0"/>
              <a:t>e</a:t>
            </a:r>
            <a:endParaRPr lang="en-US" dirty="0" smtClean="0"/>
          </a:p>
          <a:p>
            <a:pPr algn="ctr"/>
            <a:endParaRPr lang="en-US" dirty="0" smtClean="0">
              <a:solidFill>
                <a:schemeClr val="tx1"/>
              </a:solidFill>
            </a:endParaRPr>
          </a:p>
          <a:p>
            <a:pPr algn="ctr"/>
            <a:endParaRPr lang="en-US" dirty="0" smtClean="0">
              <a:solidFill>
                <a:schemeClr val="tx1"/>
              </a:solidFill>
            </a:endParaRPr>
          </a:p>
        </p:txBody>
      </p:sp>
      <p:cxnSp>
        <p:nvCxnSpPr>
          <p:cNvPr id="12" name="Straight Arrow Connector 11"/>
          <p:cNvCxnSpPr/>
          <p:nvPr/>
        </p:nvCxnSpPr>
        <p:spPr>
          <a:xfrm rot="10800000">
            <a:off x="2590800" y="41148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28600" y="1066800"/>
            <a:ext cx="24384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p>
          <a:p>
            <a:pPr algn="ctr"/>
            <a:endParaRPr lang="en-US" sz="2000" dirty="0" smtClean="0"/>
          </a:p>
          <a:p>
            <a:endParaRPr lang="en-US" sz="2000" dirty="0" smtClean="0"/>
          </a:p>
          <a:p>
            <a:endParaRPr lang="en-US" dirty="0" smtClean="0"/>
          </a:p>
          <a:p>
            <a:endParaRPr lang="en-US" dirty="0" smtClean="0"/>
          </a:p>
          <a:p>
            <a:pPr algn="ctr"/>
            <a:r>
              <a:rPr lang="en-US" dirty="0" smtClean="0"/>
              <a:t> </a:t>
            </a:r>
            <a:r>
              <a:rPr lang="en-US" dirty="0" smtClean="0"/>
              <a:t>Follow-up </a:t>
            </a:r>
            <a:r>
              <a:rPr lang="en-US" dirty="0" smtClean="0"/>
              <a:t>and</a:t>
            </a:r>
          </a:p>
          <a:p>
            <a:pPr algn="ctr"/>
            <a:r>
              <a:rPr lang="en-US" dirty="0" smtClean="0"/>
              <a:t>Reprocess file after</a:t>
            </a:r>
          </a:p>
          <a:p>
            <a:pPr algn="ctr"/>
            <a:r>
              <a:rPr lang="en-US" dirty="0" smtClean="0"/>
              <a:t>receiving query</a:t>
            </a:r>
          </a:p>
          <a:p>
            <a:endParaRPr lang="en-US" dirty="0" smtClean="0"/>
          </a:p>
          <a:p>
            <a:endParaRPr lang="en-US" dirty="0" smtClean="0"/>
          </a:p>
          <a:p>
            <a:pPr algn="ctr"/>
            <a:endParaRPr lang="en-US" sz="2000" dirty="0" smtClean="0"/>
          </a:p>
          <a:p>
            <a:pPr algn="ctr"/>
            <a:endParaRPr lang="en-US" sz="2000" dirty="0" smtClean="0"/>
          </a:p>
          <a:p>
            <a:pPr algn="ctr"/>
            <a:endParaRPr lang="en-US" sz="2000" dirty="0" smtClean="0"/>
          </a:p>
          <a:p>
            <a:pPr algn="ctr"/>
            <a:endParaRPr lang="en-US" sz="2000" dirty="0" smtClean="0"/>
          </a:p>
          <a:p>
            <a:pPr algn="ctr"/>
            <a:endParaRPr lang="en-US" sz="2000" dirty="0">
              <a:solidFill>
                <a:schemeClr val="tx1"/>
              </a:solidFill>
            </a:endParaRPr>
          </a:p>
        </p:txBody>
      </p:sp>
      <p:sp>
        <p:nvSpPr>
          <p:cNvPr id="14" name="Rectangle 13"/>
          <p:cNvSpPr/>
          <p:nvPr/>
        </p:nvSpPr>
        <p:spPr>
          <a:xfrm>
            <a:off x="228600" y="2209800"/>
            <a:ext cx="2362200" cy="1066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p>
          <a:p>
            <a:pPr algn="ctr"/>
            <a:endParaRPr lang="en-US" sz="2000" dirty="0" smtClean="0"/>
          </a:p>
          <a:p>
            <a:endParaRPr lang="en-US" sz="2000" dirty="0" smtClean="0"/>
          </a:p>
          <a:p>
            <a:endParaRPr lang="en-US" dirty="0" smtClean="0"/>
          </a:p>
          <a:p>
            <a:endParaRPr lang="en-US" dirty="0" smtClean="0"/>
          </a:p>
          <a:p>
            <a:r>
              <a:rPr lang="en-US" dirty="0" smtClean="0"/>
              <a:t> </a:t>
            </a:r>
            <a:r>
              <a:rPr lang="en-US" dirty="0" smtClean="0"/>
              <a:t>          </a:t>
            </a:r>
          </a:p>
          <a:p>
            <a:r>
              <a:rPr lang="en-US" dirty="0" smtClean="0"/>
              <a:t> </a:t>
            </a:r>
          </a:p>
          <a:p>
            <a:pPr algn="ctr"/>
            <a:r>
              <a:rPr lang="en-US" dirty="0" smtClean="0"/>
              <a:t>Letter Issue to Insured and  underwriting </a:t>
            </a:r>
            <a:r>
              <a:rPr lang="en-US" dirty="0" smtClean="0"/>
              <a:t>office</a:t>
            </a:r>
          </a:p>
          <a:p>
            <a:endParaRPr lang="en-US" dirty="0" smtClean="0"/>
          </a:p>
          <a:p>
            <a:endParaRPr lang="en-US" dirty="0" smtClean="0"/>
          </a:p>
          <a:p>
            <a:endParaRPr lang="en-US" dirty="0" smtClean="0"/>
          </a:p>
          <a:p>
            <a:endParaRPr lang="en-US" dirty="0" smtClean="0"/>
          </a:p>
          <a:p>
            <a:pPr algn="ctr"/>
            <a:endParaRPr lang="en-US" sz="2000" dirty="0" smtClean="0"/>
          </a:p>
          <a:p>
            <a:pPr algn="ctr"/>
            <a:endParaRPr lang="en-US" sz="2000" dirty="0" smtClean="0"/>
          </a:p>
          <a:p>
            <a:pPr algn="ctr"/>
            <a:endParaRPr lang="en-US" sz="2000" dirty="0" smtClean="0"/>
          </a:p>
          <a:p>
            <a:pPr algn="ctr"/>
            <a:endParaRPr lang="en-US" sz="2000" dirty="0" smtClean="0"/>
          </a:p>
          <a:p>
            <a:pPr algn="ctr"/>
            <a:endParaRPr lang="en-US" sz="2000" dirty="0">
              <a:solidFill>
                <a:schemeClr val="tx1"/>
              </a:solidFill>
            </a:endParaRPr>
          </a:p>
        </p:txBody>
      </p:sp>
      <p:sp>
        <p:nvSpPr>
          <p:cNvPr id="15" name="Rectangle 14"/>
          <p:cNvSpPr/>
          <p:nvPr/>
        </p:nvSpPr>
        <p:spPr>
          <a:xfrm>
            <a:off x="228600" y="3657600"/>
            <a:ext cx="2362200" cy="84054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dirty="0" smtClean="0"/>
          </a:p>
          <a:p>
            <a:pPr algn="ctr"/>
            <a:endParaRPr lang="en-US" sz="2000" dirty="0" smtClean="0"/>
          </a:p>
          <a:p>
            <a:pPr algn="ctr"/>
            <a:r>
              <a:rPr lang="en-US" sz="2000" dirty="0" smtClean="0"/>
              <a:t> </a:t>
            </a:r>
          </a:p>
          <a:p>
            <a:pPr algn="ctr"/>
            <a:endParaRPr lang="en-US" sz="2000" dirty="0" smtClean="0"/>
          </a:p>
          <a:p>
            <a:endParaRPr lang="en-US" sz="2000" dirty="0" smtClean="0"/>
          </a:p>
          <a:p>
            <a:endParaRPr lang="en-US" dirty="0" smtClean="0"/>
          </a:p>
          <a:p>
            <a:endParaRPr lang="en-US" dirty="0" smtClean="0"/>
          </a:p>
          <a:p>
            <a:r>
              <a:rPr lang="en-US" dirty="0" smtClean="0"/>
              <a:t> </a:t>
            </a:r>
            <a:r>
              <a:rPr lang="en-US" dirty="0" smtClean="0"/>
              <a:t>          </a:t>
            </a:r>
          </a:p>
          <a:p>
            <a:r>
              <a:rPr lang="en-US" dirty="0" smtClean="0"/>
              <a:t> </a:t>
            </a:r>
            <a:r>
              <a:rPr lang="en-US" dirty="0" smtClean="0"/>
              <a:t>   </a:t>
            </a:r>
            <a:r>
              <a:rPr lang="en-US" dirty="0" smtClean="0"/>
              <a:t>Query/ Rejection</a:t>
            </a:r>
          </a:p>
          <a:p>
            <a:endParaRPr lang="en-US" dirty="0" smtClean="0"/>
          </a:p>
          <a:p>
            <a:endParaRPr lang="en-US" dirty="0" smtClean="0"/>
          </a:p>
          <a:p>
            <a:endParaRPr lang="en-US" dirty="0" smtClean="0"/>
          </a:p>
          <a:p>
            <a:pPr algn="ctr"/>
            <a:endParaRPr lang="en-US" sz="2000" dirty="0" smtClean="0"/>
          </a:p>
          <a:p>
            <a:pPr algn="ctr"/>
            <a:endParaRPr lang="en-US" sz="2000" dirty="0" smtClean="0"/>
          </a:p>
          <a:p>
            <a:pPr algn="ctr"/>
            <a:endParaRPr lang="en-US" sz="2000" dirty="0" smtClean="0"/>
          </a:p>
          <a:p>
            <a:pPr algn="ctr"/>
            <a:endParaRPr lang="en-US" sz="2000" dirty="0" smtClean="0"/>
          </a:p>
          <a:p>
            <a:pPr algn="ctr"/>
            <a:endParaRPr lang="en-US" sz="2000" dirty="0">
              <a:solidFill>
                <a:schemeClr val="tx1"/>
              </a:solidFill>
            </a:endParaRPr>
          </a:p>
        </p:txBody>
      </p:sp>
      <p:cxnSp>
        <p:nvCxnSpPr>
          <p:cNvPr id="19" name="Straight Arrow Connector 18"/>
          <p:cNvCxnSpPr>
            <a:stCxn id="10" idx="2"/>
          </p:cNvCxnSpPr>
          <p:nvPr/>
        </p:nvCxnSpPr>
        <p:spPr>
          <a:xfrm rot="5400000">
            <a:off x="4419600" y="49530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Problem statement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latin typeface="+mj-lt"/>
              </a:rPr>
              <a:t>Once the reimbursement claim is received, it is processed. Based on the processing of the claim, a denial or approval is executed. In case we require additional documents, we send a shortfall letter or Query is raised. In group policy, TPA sets help desk in the corporate for their employees. In corporate claims, there should not be any shortfall of documents as help desk is provided by the TPA. Still many claims could not be settled due to shortfall of documents.  If more information is needed to complete processing of a claim, then the claim remain in "pended" or “Query” status.  For pended claims, the payment process remains suspended until the information is received or verified, and then resulting "clean" claim is returned to the payment processing system.  Pending claims or claims in query status required an additional day to process, while more information is being sought.</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objective</a:t>
            </a:r>
            <a:endParaRPr lang="en-US" dirty="0"/>
          </a:p>
        </p:txBody>
      </p:sp>
      <p:sp>
        <p:nvSpPr>
          <p:cNvPr id="3" name="Content Placeholder 2"/>
          <p:cNvSpPr>
            <a:spLocks noGrp="1"/>
          </p:cNvSpPr>
          <p:nvPr>
            <p:ph idx="1"/>
          </p:nvPr>
        </p:nvSpPr>
        <p:spPr/>
        <p:txBody>
          <a:bodyPr/>
          <a:lstStyle/>
          <a:p>
            <a:r>
              <a:rPr lang="en-US" sz="2800" dirty="0" smtClean="0">
                <a:latin typeface="+mj-lt"/>
              </a:rPr>
              <a:t>To have better understanding of claim reimbursement process so that we get the better ways of improving it and identify better practices and suggesting best implementable solutions</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388</TotalTime>
  <Words>1245</Words>
  <Application>Microsoft Office PowerPoint</Application>
  <PresentationFormat>On-screen Show (4:3)</PresentationFormat>
  <Paragraphs>319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A study on the corporate reimbursement claim process at Vipul Medcorp TPA Private Limited,  Gurgaon </vt:lpstr>
      <vt:lpstr>Slide 2</vt:lpstr>
      <vt:lpstr>Challenge of TPA Company</vt:lpstr>
      <vt:lpstr>Slide 4</vt:lpstr>
      <vt:lpstr>Slide 5</vt:lpstr>
      <vt:lpstr>Slide 6</vt:lpstr>
      <vt:lpstr>Slide 7</vt:lpstr>
      <vt:lpstr>Problem statement</vt:lpstr>
      <vt:lpstr>General objective</vt:lpstr>
      <vt:lpstr>Specific Objective</vt:lpstr>
      <vt:lpstr>Methodology</vt:lpstr>
      <vt:lpstr>Methodology</vt:lpstr>
      <vt:lpstr>Results and Findings</vt:lpstr>
      <vt:lpstr>Results and Findings</vt:lpstr>
      <vt:lpstr>Slide 15</vt:lpstr>
      <vt:lpstr>Results and Findings</vt:lpstr>
      <vt:lpstr>Discussion</vt:lpstr>
      <vt:lpstr>Discussion</vt:lpstr>
      <vt:lpstr>Discussion</vt:lpstr>
      <vt:lpstr>Discussion</vt:lpstr>
      <vt:lpstr>Conclusion and Suggestion</vt:lpstr>
      <vt:lpstr>Conclusion and Suggestion</vt:lpstr>
      <vt:lpstr>Conclusion and Suggestion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MINI</dc:creator>
  <cp:lastModifiedBy>MINI</cp:lastModifiedBy>
  <cp:revision>76</cp:revision>
  <dcterms:created xsi:type="dcterms:W3CDTF">2015-05-17T11:50:41Z</dcterms:created>
  <dcterms:modified xsi:type="dcterms:W3CDTF">2015-05-17T19:37:24Z</dcterms:modified>
</cp:coreProperties>
</file>