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1"/>
  </p:notesMasterIdLst>
  <p:sldIdLst>
    <p:sldId id="256" r:id="rId2"/>
    <p:sldId id="257" r:id="rId3"/>
    <p:sldId id="259" r:id="rId4"/>
    <p:sldId id="261" r:id="rId5"/>
    <p:sldId id="262" r:id="rId6"/>
    <p:sldId id="276" r:id="rId7"/>
    <p:sldId id="263" r:id="rId8"/>
    <p:sldId id="266" r:id="rId9"/>
    <p:sldId id="265" r:id="rId10"/>
    <p:sldId id="280" r:id="rId11"/>
    <p:sldId id="267" r:id="rId12"/>
    <p:sldId id="268" r:id="rId13"/>
    <p:sldId id="269" r:id="rId14"/>
    <p:sldId id="270" r:id="rId15"/>
    <p:sldId id="272" r:id="rId16"/>
    <p:sldId id="274" r:id="rId17"/>
    <p:sldId id="279" r:id="rId18"/>
    <p:sldId id="278"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8" d="100"/>
          <a:sy n="78" d="100"/>
        </p:scale>
        <p:origin x="-1146"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7"/>
  <c:chart>
    <c:title>
      <c:layout/>
    </c:title>
    <c:plotArea>
      <c:layout/>
      <c:barChart>
        <c:barDir val="bar"/>
        <c:grouping val="clustered"/>
        <c:ser>
          <c:idx val="0"/>
          <c:order val="0"/>
          <c:tx>
            <c:strRef>
              <c:f>Sheet1!$B$1</c:f>
              <c:strCache>
                <c:ptCount val="1"/>
                <c:pt idx="0">
                  <c:v>ICR</c:v>
                </c:pt>
              </c:strCache>
            </c:strRef>
          </c:tx>
          <c:dLbls>
            <c:showVal val="1"/>
          </c:dLbls>
          <c:cat>
            <c:strRef>
              <c:f>Sheet1!$A$2:$A$10</c:f>
              <c:strCache>
                <c:ptCount val="9"/>
                <c:pt idx="0">
                  <c:v>VAYAM TECHNOLOGIES LIMITED</c:v>
                </c:pt>
                <c:pt idx="1">
                  <c:v>JAGATJIT INDUSTRIES LTD</c:v>
                </c:pt>
                <c:pt idx="2">
                  <c:v>WSP CONSULTANTS INDIA LIMITED</c:v>
                </c:pt>
                <c:pt idx="3">
                  <c:v>TECHNIP KT</c:v>
                </c:pt>
                <c:pt idx="4">
                  <c:v> TECHNIP E&amp;C INDIA LIMITED</c:v>
                </c:pt>
                <c:pt idx="5">
                  <c:v>TECHNIP INDIA LIMITED</c:v>
                </c:pt>
                <c:pt idx="6">
                  <c:v>Azure Hospitality</c:v>
                </c:pt>
                <c:pt idx="7">
                  <c:v>BIRLA SOFT (INDIA) LTD.</c:v>
                </c:pt>
                <c:pt idx="8">
                  <c:v>INTERRA SYSTEMS (INDIA) PVT. LTD</c:v>
                </c:pt>
              </c:strCache>
            </c:strRef>
          </c:cat>
          <c:val>
            <c:numRef>
              <c:f>Sheet1!$B$2:$B$10</c:f>
              <c:numCache>
                <c:formatCode>0%</c:formatCode>
                <c:ptCount val="9"/>
                <c:pt idx="0">
                  <c:v>1.08</c:v>
                </c:pt>
                <c:pt idx="1">
                  <c:v>1.32</c:v>
                </c:pt>
                <c:pt idx="2">
                  <c:v>1.31</c:v>
                </c:pt>
                <c:pt idx="3">
                  <c:v>1.9500000000000004</c:v>
                </c:pt>
                <c:pt idx="4">
                  <c:v>3.9899999999999998</c:v>
                </c:pt>
                <c:pt idx="5">
                  <c:v>2</c:v>
                </c:pt>
                <c:pt idx="6">
                  <c:v>1.05</c:v>
                </c:pt>
                <c:pt idx="7">
                  <c:v>1.28</c:v>
                </c:pt>
                <c:pt idx="8">
                  <c:v>0.4</c:v>
                </c:pt>
              </c:numCache>
            </c:numRef>
          </c:val>
        </c:ser>
        <c:dLbls>
          <c:showVal val="1"/>
        </c:dLbls>
        <c:overlap val="-25"/>
        <c:axId val="73811456"/>
        <c:axId val="73812992"/>
      </c:barChart>
      <c:catAx>
        <c:axId val="73811456"/>
        <c:scaling>
          <c:orientation val="minMax"/>
        </c:scaling>
        <c:axPos val="l"/>
        <c:majorTickMark val="none"/>
        <c:tickLblPos val="nextTo"/>
        <c:crossAx val="73812992"/>
        <c:crosses val="autoZero"/>
        <c:auto val="1"/>
        <c:lblAlgn val="ctr"/>
        <c:lblOffset val="100"/>
      </c:catAx>
      <c:valAx>
        <c:axId val="73812992"/>
        <c:scaling>
          <c:orientation val="minMax"/>
        </c:scaling>
        <c:delete val="1"/>
        <c:axPos val="b"/>
        <c:numFmt formatCode="0%" sourceLinked="1"/>
        <c:majorTickMark val="none"/>
        <c:tickLblPos val="nextTo"/>
        <c:crossAx val="73811456"/>
        <c:crosses val="autoZero"/>
        <c:crossBetween val="between"/>
      </c:valAx>
    </c:plotArea>
    <c:legend>
      <c:legendPos val="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6"/>
  <c:chart>
    <c:title>
      <c:layout/>
    </c:title>
    <c:plotArea>
      <c:layout/>
      <c:barChart>
        <c:barDir val="bar"/>
        <c:grouping val="clustered"/>
        <c:ser>
          <c:idx val="0"/>
          <c:order val="0"/>
          <c:tx>
            <c:strRef>
              <c:f>Sheet1!$B$1</c:f>
              <c:strCache>
                <c:ptCount val="1"/>
                <c:pt idx="0">
                  <c:v>ICR</c:v>
                </c:pt>
              </c:strCache>
            </c:strRef>
          </c:tx>
          <c:dLbls>
            <c:showVal val="1"/>
          </c:dLbls>
          <c:cat>
            <c:strRef>
              <c:f>Sheet1!$A$2:$A$14</c:f>
              <c:strCache>
                <c:ptCount val="13"/>
                <c:pt idx="0">
                  <c:v>L&amp;T General</c:v>
                </c:pt>
                <c:pt idx="1">
                  <c:v>SBI General</c:v>
                </c:pt>
                <c:pt idx="2">
                  <c:v>Universal Sompo </c:v>
                </c:pt>
                <c:pt idx="3">
                  <c:v>ICICI Lombard</c:v>
                </c:pt>
                <c:pt idx="4">
                  <c:v>IFFCO Tokio</c:v>
                </c:pt>
                <c:pt idx="5">
                  <c:v>Reliance</c:v>
                </c:pt>
                <c:pt idx="6">
                  <c:v>Future Generali</c:v>
                </c:pt>
                <c:pt idx="7">
                  <c:v>Bharti AXA</c:v>
                </c:pt>
                <c:pt idx="8">
                  <c:v>Cholamandalam</c:v>
                </c:pt>
                <c:pt idx="9">
                  <c:v>HDFC Ergo</c:v>
                </c:pt>
                <c:pt idx="10">
                  <c:v>Bajaj Allianz</c:v>
                </c:pt>
                <c:pt idx="11">
                  <c:v>Royal Sundaram</c:v>
                </c:pt>
                <c:pt idx="12">
                  <c:v>TATA AIG </c:v>
                </c:pt>
              </c:strCache>
            </c:strRef>
          </c:cat>
          <c:val>
            <c:numRef>
              <c:f>Sheet1!$B$2:$B$14</c:f>
              <c:numCache>
                <c:formatCode>General</c:formatCode>
                <c:ptCount val="13"/>
                <c:pt idx="0">
                  <c:v>183.4</c:v>
                </c:pt>
                <c:pt idx="1">
                  <c:v>122.82</c:v>
                </c:pt>
                <c:pt idx="2">
                  <c:v>102.59</c:v>
                </c:pt>
                <c:pt idx="3">
                  <c:v>86.19</c:v>
                </c:pt>
                <c:pt idx="4">
                  <c:v>85.79</c:v>
                </c:pt>
                <c:pt idx="5">
                  <c:v>85.77</c:v>
                </c:pt>
                <c:pt idx="6">
                  <c:v>85.58</c:v>
                </c:pt>
                <c:pt idx="7">
                  <c:v>80.440000000000026</c:v>
                </c:pt>
                <c:pt idx="8">
                  <c:v>76.510000000000005</c:v>
                </c:pt>
                <c:pt idx="9">
                  <c:v>67.53</c:v>
                </c:pt>
                <c:pt idx="10">
                  <c:v>66.52</c:v>
                </c:pt>
                <c:pt idx="11">
                  <c:v>50.86</c:v>
                </c:pt>
                <c:pt idx="12">
                  <c:v>49.65</c:v>
                </c:pt>
              </c:numCache>
            </c:numRef>
          </c:val>
        </c:ser>
        <c:dLbls>
          <c:showVal val="1"/>
        </c:dLbls>
        <c:overlap val="-25"/>
        <c:axId val="73854336"/>
        <c:axId val="103355520"/>
      </c:barChart>
      <c:catAx>
        <c:axId val="73854336"/>
        <c:scaling>
          <c:orientation val="minMax"/>
        </c:scaling>
        <c:axPos val="l"/>
        <c:majorTickMark val="none"/>
        <c:tickLblPos val="nextTo"/>
        <c:crossAx val="103355520"/>
        <c:crosses val="autoZero"/>
        <c:auto val="1"/>
        <c:lblAlgn val="ctr"/>
        <c:lblOffset val="100"/>
      </c:catAx>
      <c:valAx>
        <c:axId val="103355520"/>
        <c:scaling>
          <c:orientation val="minMax"/>
        </c:scaling>
        <c:delete val="1"/>
        <c:axPos val="b"/>
        <c:numFmt formatCode="General" sourceLinked="1"/>
        <c:majorTickMark val="none"/>
        <c:tickLblPos val="nextTo"/>
        <c:crossAx val="73854336"/>
        <c:crosses val="autoZero"/>
        <c:crossBetween val="between"/>
      </c:valAx>
    </c:plotArea>
    <c:legend>
      <c:legendPos val="t"/>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3"/>
  <c:chart>
    <c:title>
      <c:layout/>
    </c:title>
    <c:plotArea>
      <c:layout/>
      <c:barChart>
        <c:barDir val="bar"/>
        <c:grouping val="clustered"/>
        <c:ser>
          <c:idx val="0"/>
          <c:order val="0"/>
          <c:tx>
            <c:strRef>
              <c:f>Sheet1!$B$1</c:f>
              <c:strCache>
                <c:ptCount val="1"/>
                <c:pt idx="0">
                  <c:v>ICR</c:v>
                </c:pt>
              </c:strCache>
            </c:strRef>
          </c:tx>
          <c:dLbls>
            <c:showVal val="1"/>
          </c:dLbls>
          <c:cat>
            <c:strRef>
              <c:f>Sheet1!$A$2:$A$6</c:f>
              <c:strCache>
                <c:ptCount val="4"/>
                <c:pt idx="0">
                  <c:v>National</c:v>
                </c:pt>
                <c:pt idx="1">
                  <c:v>Oriental</c:v>
                </c:pt>
                <c:pt idx="2">
                  <c:v>United</c:v>
                </c:pt>
                <c:pt idx="3">
                  <c:v>New India</c:v>
                </c:pt>
              </c:strCache>
            </c:strRef>
          </c:cat>
          <c:val>
            <c:numRef>
              <c:f>Sheet1!$B$2:$B$6</c:f>
              <c:numCache>
                <c:formatCode>General</c:formatCode>
                <c:ptCount val="5"/>
                <c:pt idx="0">
                  <c:v>105.09</c:v>
                </c:pt>
                <c:pt idx="1">
                  <c:v>102.83</c:v>
                </c:pt>
                <c:pt idx="2">
                  <c:v>97.679999999999978</c:v>
                </c:pt>
                <c:pt idx="3">
                  <c:v>97.240000000000023</c:v>
                </c:pt>
              </c:numCache>
            </c:numRef>
          </c:val>
        </c:ser>
        <c:dLbls>
          <c:showVal val="1"/>
        </c:dLbls>
        <c:overlap val="-25"/>
        <c:axId val="104137856"/>
        <c:axId val="104139392"/>
      </c:barChart>
      <c:catAx>
        <c:axId val="104137856"/>
        <c:scaling>
          <c:orientation val="minMax"/>
        </c:scaling>
        <c:axPos val="l"/>
        <c:majorTickMark val="none"/>
        <c:tickLblPos val="nextTo"/>
        <c:crossAx val="104139392"/>
        <c:crosses val="autoZero"/>
        <c:auto val="1"/>
        <c:lblAlgn val="ctr"/>
        <c:lblOffset val="100"/>
      </c:catAx>
      <c:valAx>
        <c:axId val="104139392"/>
        <c:scaling>
          <c:orientation val="minMax"/>
        </c:scaling>
        <c:delete val="1"/>
        <c:axPos val="b"/>
        <c:numFmt formatCode="General" sourceLinked="1"/>
        <c:tickLblPos val="nextTo"/>
        <c:crossAx val="104137856"/>
        <c:crosses val="autoZero"/>
        <c:crossBetween val="between"/>
      </c:valAx>
    </c:plotArea>
    <c:legend>
      <c:legendPos val="t"/>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44"/>
  <c:chart>
    <c:title>
      <c:layout/>
    </c:title>
    <c:plotArea>
      <c:layout/>
      <c:barChart>
        <c:barDir val="bar"/>
        <c:grouping val="clustered"/>
        <c:ser>
          <c:idx val="0"/>
          <c:order val="0"/>
          <c:tx>
            <c:strRef>
              <c:f>Sheet1!$B$1</c:f>
              <c:strCache>
                <c:ptCount val="1"/>
                <c:pt idx="0">
                  <c:v>ICR</c:v>
                </c:pt>
              </c:strCache>
            </c:strRef>
          </c:tx>
          <c:cat>
            <c:strRef>
              <c:f>Sheet1!$A$2:$A$4</c:f>
              <c:strCache>
                <c:ptCount val="3"/>
                <c:pt idx="0">
                  <c:v>Star Health &amp; Allied Insurance</c:v>
                </c:pt>
                <c:pt idx="1">
                  <c:v>Apollo Munich Health Insurance</c:v>
                </c:pt>
                <c:pt idx="2">
                  <c:v>Max Bupa Health Insurance</c:v>
                </c:pt>
              </c:strCache>
            </c:strRef>
          </c:cat>
          <c:val>
            <c:numRef>
              <c:f>Sheet1!$B$2:$B$4</c:f>
              <c:numCache>
                <c:formatCode>General</c:formatCode>
                <c:ptCount val="3"/>
                <c:pt idx="0">
                  <c:v>95.76</c:v>
                </c:pt>
                <c:pt idx="1">
                  <c:v>58.2</c:v>
                </c:pt>
                <c:pt idx="2">
                  <c:v>56.15</c:v>
                </c:pt>
              </c:numCache>
            </c:numRef>
          </c:val>
        </c:ser>
        <c:axId val="104180352"/>
        <c:axId val="104194432"/>
      </c:barChart>
      <c:catAx>
        <c:axId val="104180352"/>
        <c:scaling>
          <c:orientation val="minMax"/>
        </c:scaling>
        <c:axPos val="l"/>
        <c:tickLblPos val="nextTo"/>
        <c:crossAx val="104194432"/>
        <c:crosses val="autoZero"/>
        <c:auto val="1"/>
        <c:lblAlgn val="ctr"/>
        <c:lblOffset val="100"/>
      </c:catAx>
      <c:valAx>
        <c:axId val="104194432"/>
        <c:scaling>
          <c:orientation val="minMax"/>
        </c:scaling>
        <c:axPos val="b"/>
        <c:majorGridlines/>
        <c:numFmt formatCode="General" sourceLinked="1"/>
        <c:tickLblPos val="nextTo"/>
        <c:crossAx val="104180352"/>
        <c:crosses val="autoZero"/>
        <c:crossBetween val="between"/>
      </c:valAx>
    </c:plotArea>
    <c:legend>
      <c:legendPos val="r"/>
      <c:layout/>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E900AE-CE50-495E-BFFF-1BEA3ACD53A5}" type="doc">
      <dgm:prSet loTypeId="urn:microsoft.com/office/officeart/2005/8/layout/pyramid2" loCatId="list" qsTypeId="urn:microsoft.com/office/officeart/2005/8/quickstyle/simple1" qsCatId="simple" csTypeId="urn:microsoft.com/office/officeart/2005/8/colors/accent0_3" csCatId="mainScheme" phldr="1"/>
      <dgm:spPr/>
    </dgm:pt>
    <dgm:pt modelId="{47520540-AB7F-4E98-8BA9-E1005B77C93B}">
      <dgm:prSet custT="1"/>
      <dgm:spPr/>
      <dgm:t>
        <a:bodyPr/>
        <a:lstStyle/>
        <a:p>
          <a:r>
            <a:rPr lang="en-US" sz="1100" b="1" dirty="0" smtClean="0">
              <a:latin typeface="+mn-lt"/>
            </a:rPr>
            <a:t>Cashless Medical Service Facilitation at Network Hospitals </a:t>
          </a:r>
          <a:r>
            <a:rPr lang="en-US" sz="1100" b="1" dirty="0" err="1" smtClean="0">
              <a:latin typeface="+mn-lt"/>
            </a:rPr>
            <a:t>upto</a:t>
          </a:r>
          <a:r>
            <a:rPr lang="en-US" sz="1100" b="1" dirty="0" smtClean="0">
              <a:latin typeface="+mn-lt"/>
            </a:rPr>
            <a:t> limit authorized by Hospitalization Insurance.</a:t>
          </a:r>
        </a:p>
      </dgm:t>
    </dgm:pt>
    <dgm:pt modelId="{0CBD1763-07C8-4F4F-9198-E56E21919CDB}" type="parTrans" cxnId="{F05AF4D3-A597-49E5-8E07-7BFAA4A35B54}">
      <dgm:prSet/>
      <dgm:spPr/>
      <dgm:t>
        <a:bodyPr/>
        <a:lstStyle/>
        <a:p>
          <a:endParaRPr lang="en-US"/>
        </a:p>
      </dgm:t>
    </dgm:pt>
    <dgm:pt modelId="{1FC98878-9A87-4E9C-B710-64CEF0E0AD0F}" type="sibTrans" cxnId="{F05AF4D3-A597-49E5-8E07-7BFAA4A35B54}">
      <dgm:prSet/>
      <dgm:spPr/>
      <dgm:t>
        <a:bodyPr/>
        <a:lstStyle/>
        <a:p>
          <a:endParaRPr lang="en-US"/>
        </a:p>
      </dgm:t>
    </dgm:pt>
    <dgm:pt modelId="{77BB8DA9-E76C-4AFB-AC47-09D84FB4A3FF}">
      <dgm:prSet custT="1"/>
      <dgm:spPr/>
      <dgm:t>
        <a:bodyPr/>
        <a:lstStyle/>
        <a:p>
          <a:r>
            <a:rPr lang="en-US" sz="1100" b="1" dirty="0" smtClean="0">
              <a:latin typeface="+mn-lt"/>
            </a:rPr>
            <a:t>Claim processing and reimbursement, for non network Hospitals</a:t>
          </a:r>
        </a:p>
      </dgm:t>
    </dgm:pt>
    <dgm:pt modelId="{C2251116-0F3C-49B3-BBDC-2572A9878765}" type="parTrans" cxnId="{5C713A11-6887-4B55-8D2F-BC3A9BE5B450}">
      <dgm:prSet/>
      <dgm:spPr/>
      <dgm:t>
        <a:bodyPr/>
        <a:lstStyle/>
        <a:p>
          <a:endParaRPr lang="en-US"/>
        </a:p>
      </dgm:t>
    </dgm:pt>
    <dgm:pt modelId="{351660E3-C13C-4791-A824-BF7556A23DE8}" type="sibTrans" cxnId="{5C713A11-6887-4B55-8D2F-BC3A9BE5B450}">
      <dgm:prSet/>
      <dgm:spPr/>
      <dgm:t>
        <a:bodyPr/>
        <a:lstStyle/>
        <a:p>
          <a:endParaRPr lang="en-US"/>
        </a:p>
      </dgm:t>
    </dgm:pt>
    <dgm:pt modelId="{7A5B3134-CCCD-4DB9-BD46-F2CC3C6EAFF2}">
      <dgm:prSet custT="1"/>
      <dgm:spPr/>
      <dgm:t>
        <a:bodyPr/>
        <a:lstStyle/>
        <a:p>
          <a:r>
            <a:rPr lang="en-US" sz="1100" b="1" dirty="0" smtClean="0">
              <a:latin typeface="+mn-lt"/>
            </a:rPr>
            <a:t>Enrollment of data and Health Card issuance to Insured.</a:t>
          </a:r>
        </a:p>
      </dgm:t>
    </dgm:pt>
    <dgm:pt modelId="{840B715F-E933-402F-A1B5-EF301601D716}" type="parTrans" cxnId="{C3348F15-633A-41D1-BE0A-9FAC32DDB759}">
      <dgm:prSet/>
      <dgm:spPr/>
      <dgm:t>
        <a:bodyPr/>
        <a:lstStyle/>
        <a:p>
          <a:endParaRPr lang="en-US"/>
        </a:p>
      </dgm:t>
    </dgm:pt>
    <dgm:pt modelId="{5F04F7E8-0FE2-4EDB-82D7-8293D3230512}" type="sibTrans" cxnId="{C3348F15-633A-41D1-BE0A-9FAC32DDB759}">
      <dgm:prSet/>
      <dgm:spPr/>
      <dgm:t>
        <a:bodyPr/>
        <a:lstStyle/>
        <a:p>
          <a:endParaRPr lang="en-US"/>
        </a:p>
      </dgm:t>
    </dgm:pt>
    <dgm:pt modelId="{D78E62BF-B936-47E5-8CB3-7F8EA006ED73}">
      <dgm:prSet custT="1"/>
      <dgm:spPr/>
      <dgm:t>
        <a:bodyPr/>
        <a:lstStyle/>
        <a:p>
          <a:r>
            <a:rPr lang="en-US" sz="1100" b="1" dirty="0" smtClean="0">
              <a:latin typeface="+mn-lt"/>
            </a:rPr>
            <a:t>Cost Containment services for Insurance Companies &amp; Insured with inadequate insurance</a:t>
          </a:r>
        </a:p>
      </dgm:t>
    </dgm:pt>
    <dgm:pt modelId="{B0B291AC-A396-406F-BCBC-4D417F750E98}" type="parTrans" cxnId="{41B55E47-E3AB-47AD-BB9A-B88C247341E6}">
      <dgm:prSet/>
      <dgm:spPr/>
      <dgm:t>
        <a:bodyPr/>
        <a:lstStyle/>
        <a:p>
          <a:endParaRPr lang="en-US"/>
        </a:p>
      </dgm:t>
    </dgm:pt>
    <dgm:pt modelId="{AA566A62-2E1B-4C7A-9809-A8DBEE1F54D0}" type="sibTrans" cxnId="{41B55E47-E3AB-47AD-BB9A-B88C247341E6}">
      <dgm:prSet/>
      <dgm:spPr/>
      <dgm:t>
        <a:bodyPr/>
        <a:lstStyle/>
        <a:p>
          <a:endParaRPr lang="en-US"/>
        </a:p>
      </dgm:t>
    </dgm:pt>
    <dgm:pt modelId="{2CADF6AD-674B-4D56-9940-AC494D843B46}">
      <dgm:prSet custT="1"/>
      <dgm:spPr/>
      <dgm:t>
        <a:bodyPr/>
        <a:lstStyle/>
        <a:p>
          <a:r>
            <a:rPr lang="en-US" sz="1100" b="1" dirty="0" smtClean="0">
              <a:latin typeface="+mn-lt"/>
            </a:rPr>
            <a:t>Online assistance to Insured during hospitalization .</a:t>
          </a:r>
        </a:p>
      </dgm:t>
    </dgm:pt>
    <dgm:pt modelId="{1B426324-D46F-4433-B9F9-5DB16A7BC775}" type="parTrans" cxnId="{98BD3B46-8A5A-455E-B481-5661ACF2B06D}">
      <dgm:prSet/>
      <dgm:spPr/>
      <dgm:t>
        <a:bodyPr/>
        <a:lstStyle/>
        <a:p>
          <a:endParaRPr lang="en-US"/>
        </a:p>
      </dgm:t>
    </dgm:pt>
    <dgm:pt modelId="{71C63CD9-F527-40A5-B52B-5752B1421495}" type="sibTrans" cxnId="{98BD3B46-8A5A-455E-B481-5661ACF2B06D}">
      <dgm:prSet/>
      <dgm:spPr/>
      <dgm:t>
        <a:bodyPr/>
        <a:lstStyle/>
        <a:p>
          <a:endParaRPr lang="en-US"/>
        </a:p>
      </dgm:t>
    </dgm:pt>
    <dgm:pt modelId="{54D3BBB4-B729-4D0D-B6F5-B0DB123C6F9D}">
      <dgm:prSet custT="1"/>
      <dgm:spPr/>
      <dgm:t>
        <a:bodyPr/>
        <a:lstStyle/>
        <a:p>
          <a:r>
            <a:rPr lang="en-US" sz="1100" b="1" dirty="0" smtClean="0">
              <a:latin typeface="+mn-lt"/>
            </a:rPr>
            <a:t>MIS/Reports (online/offline) to Insurance co and  Insured.</a:t>
          </a:r>
        </a:p>
      </dgm:t>
    </dgm:pt>
    <dgm:pt modelId="{E9DE3F0E-AAA3-423D-A1C1-9C21E2588D4A}" type="parTrans" cxnId="{D25AFA8D-5CA3-4DD5-8B78-96AD05E295CE}">
      <dgm:prSet/>
      <dgm:spPr/>
      <dgm:t>
        <a:bodyPr/>
        <a:lstStyle/>
        <a:p>
          <a:endParaRPr lang="en-US"/>
        </a:p>
      </dgm:t>
    </dgm:pt>
    <dgm:pt modelId="{F440C2E5-78F1-4658-9C9D-85E98AF161BD}" type="sibTrans" cxnId="{D25AFA8D-5CA3-4DD5-8B78-96AD05E295CE}">
      <dgm:prSet/>
      <dgm:spPr/>
      <dgm:t>
        <a:bodyPr/>
        <a:lstStyle/>
        <a:p>
          <a:endParaRPr lang="en-US"/>
        </a:p>
      </dgm:t>
    </dgm:pt>
    <dgm:pt modelId="{D042FD1B-5580-4598-90B0-4154B2D36AE3}">
      <dgm:prSet custT="1"/>
      <dgm:spPr/>
      <dgm:t>
        <a:bodyPr/>
        <a:lstStyle/>
        <a:p>
          <a:r>
            <a:rPr lang="en-US" sz="1100" b="1" smtClean="0">
              <a:latin typeface="+mn-lt"/>
            </a:rPr>
            <a:t>Pre policy Check up</a:t>
          </a:r>
          <a:endParaRPr lang="en-US" sz="1100" b="1" dirty="0" smtClean="0">
            <a:latin typeface="+mn-lt"/>
          </a:endParaRPr>
        </a:p>
      </dgm:t>
    </dgm:pt>
    <dgm:pt modelId="{5DAFDDB9-0E5F-4D8B-B54A-48B450625F54}" type="parTrans" cxnId="{F65A471D-B837-4E94-B6EE-60A265DD861E}">
      <dgm:prSet/>
      <dgm:spPr/>
      <dgm:t>
        <a:bodyPr/>
        <a:lstStyle/>
        <a:p>
          <a:endParaRPr lang="en-US"/>
        </a:p>
      </dgm:t>
    </dgm:pt>
    <dgm:pt modelId="{05465568-16C7-443B-928C-5639480D2174}" type="sibTrans" cxnId="{F65A471D-B837-4E94-B6EE-60A265DD861E}">
      <dgm:prSet/>
      <dgm:spPr/>
      <dgm:t>
        <a:bodyPr/>
        <a:lstStyle/>
        <a:p>
          <a:endParaRPr lang="en-US"/>
        </a:p>
      </dgm:t>
    </dgm:pt>
    <dgm:pt modelId="{E230EC14-472B-4D2E-9EB7-0FCF1AF80253}" type="pres">
      <dgm:prSet presAssocID="{6EE900AE-CE50-495E-BFFF-1BEA3ACD53A5}" presName="compositeShape" presStyleCnt="0">
        <dgm:presLayoutVars>
          <dgm:dir/>
          <dgm:resizeHandles/>
        </dgm:presLayoutVars>
      </dgm:prSet>
      <dgm:spPr/>
    </dgm:pt>
    <dgm:pt modelId="{A0DBCAF3-B5CC-4E17-B54A-68D18FB20E57}" type="pres">
      <dgm:prSet presAssocID="{6EE900AE-CE50-495E-BFFF-1BEA3ACD53A5}" presName="pyramid" presStyleLbl="node1" presStyleIdx="0" presStyleCnt="1"/>
      <dgm:spPr/>
    </dgm:pt>
    <dgm:pt modelId="{880057AC-C5FC-4052-9EDA-442852B48A57}" type="pres">
      <dgm:prSet presAssocID="{6EE900AE-CE50-495E-BFFF-1BEA3ACD53A5}" presName="theList" presStyleCnt="0"/>
      <dgm:spPr/>
    </dgm:pt>
    <dgm:pt modelId="{7B8ED344-2130-4D3A-AAAA-34F58D185F88}" type="pres">
      <dgm:prSet presAssocID="{47520540-AB7F-4E98-8BA9-E1005B77C93B}" presName="aNode" presStyleLbl="fgAcc1" presStyleIdx="0" presStyleCnt="7">
        <dgm:presLayoutVars>
          <dgm:bulletEnabled val="1"/>
        </dgm:presLayoutVars>
      </dgm:prSet>
      <dgm:spPr/>
      <dgm:t>
        <a:bodyPr/>
        <a:lstStyle/>
        <a:p>
          <a:endParaRPr lang="en-US"/>
        </a:p>
      </dgm:t>
    </dgm:pt>
    <dgm:pt modelId="{656E4DF1-5EBC-4897-892F-EE507B73168B}" type="pres">
      <dgm:prSet presAssocID="{47520540-AB7F-4E98-8BA9-E1005B77C93B}" presName="aSpace" presStyleCnt="0"/>
      <dgm:spPr/>
    </dgm:pt>
    <dgm:pt modelId="{E7BF24C2-EE9E-4109-BE04-9B2203AA80E8}" type="pres">
      <dgm:prSet presAssocID="{77BB8DA9-E76C-4AFB-AC47-09D84FB4A3FF}" presName="aNode" presStyleLbl="fgAcc1" presStyleIdx="1" presStyleCnt="7">
        <dgm:presLayoutVars>
          <dgm:bulletEnabled val="1"/>
        </dgm:presLayoutVars>
      </dgm:prSet>
      <dgm:spPr/>
      <dgm:t>
        <a:bodyPr/>
        <a:lstStyle/>
        <a:p>
          <a:endParaRPr lang="en-US"/>
        </a:p>
      </dgm:t>
    </dgm:pt>
    <dgm:pt modelId="{D135779D-E4F3-4FD7-96D7-FEA0F025B482}" type="pres">
      <dgm:prSet presAssocID="{77BB8DA9-E76C-4AFB-AC47-09D84FB4A3FF}" presName="aSpace" presStyleCnt="0"/>
      <dgm:spPr/>
    </dgm:pt>
    <dgm:pt modelId="{C81DF8D2-0E9E-4350-988A-A662F66C3D8C}" type="pres">
      <dgm:prSet presAssocID="{7A5B3134-CCCD-4DB9-BD46-F2CC3C6EAFF2}" presName="aNode" presStyleLbl="fgAcc1" presStyleIdx="2" presStyleCnt="7">
        <dgm:presLayoutVars>
          <dgm:bulletEnabled val="1"/>
        </dgm:presLayoutVars>
      </dgm:prSet>
      <dgm:spPr/>
      <dgm:t>
        <a:bodyPr/>
        <a:lstStyle/>
        <a:p>
          <a:endParaRPr lang="en-US"/>
        </a:p>
      </dgm:t>
    </dgm:pt>
    <dgm:pt modelId="{9A1209B3-BAE8-4505-8600-1B5DE84DC7B2}" type="pres">
      <dgm:prSet presAssocID="{7A5B3134-CCCD-4DB9-BD46-F2CC3C6EAFF2}" presName="aSpace" presStyleCnt="0"/>
      <dgm:spPr/>
    </dgm:pt>
    <dgm:pt modelId="{D736EC94-D27C-4111-8391-3BC950166DB4}" type="pres">
      <dgm:prSet presAssocID="{D78E62BF-B936-47E5-8CB3-7F8EA006ED73}" presName="aNode" presStyleLbl="fgAcc1" presStyleIdx="3" presStyleCnt="7">
        <dgm:presLayoutVars>
          <dgm:bulletEnabled val="1"/>
        </dgm:presLayoutVars>
      </dgm:prSet>
      <dgm:spPr/>
      <dgm:t>
        <a:bodyPr/>
        <a:lstStyle/>
        <a:p>
          <a:endParaRPr lang="en-US"/>
        </a:p>
      </dgm:t>
    </dgm:pt>
    <dgm:pt modelId="{554A2DEF-88B6-40BC-A5BA-F8CB118A0EE7}" type="pres">
      <dgm:prSet presAssocID="{D78E62BF-B936-47E5-8CB3-7F8EA006ED73}" presName="aSpace" presStyleCnt="0"/>
      <dgm:spPr/>
    </dgm:pt>
    <dgm:pt modelId="{0A51A072-4ACB-43BC-8359-48EE58A2173E}" type="pres">
      <dgm:prSet presAssocID="{2CADF6AD-674B-4D56-9940-AC494D843B46}" presName="aNode" presStyleLbl="fgAcc1" presStyleIdx="4" presStyleCnt="7">
        <dgm:presLayoutVars>
          <dgm:bulletEnabled val="1"/>
        </dgm:presLayoutVars>
      </dgm:prSet>
      <dgm:spPr/>
      <dgm:t>
        <a:bodyPr/>
        <a:lstStyle/>
        <a:p>
          <a:endParaRPr lang="en-US"/>
        </a:p>
      </dgm:t>
    </dgm:pt>
    <dgm:pt modelId="{E3B21A45-882B-4F22-9184-4BCC779F683D}" type="pres">
      <dgm:prSet presAssocID="{2CADF6AD-674B-4D56-9940-AC494D843B46}" presName="aSpace" presStyleCnt="0"/>
      <dgm:spPr/>
    </dgm:pt>
    <dgm:pt modelId="{37C7DC50-58D2-4F2C-9C22-A86C7D0A4347}" type="pres">
      <dgm:prSet presAssocID="{54D3BBB4-B729-4D0D-B6F5-B0DB123C6F9D}" presName="aNode" presStyleLbl="fgAcc1" presStyleIdx="5" presStyleCnt="7">
        <dgm:presLayoutVars>
          <dgm:bulletEnabled val="1"/>
        </dgm:presLayoutVars>
      </dgm:prSet>
      <dgm:spPr/>
      <dgm:t>
        <a:bodyPr/>
        <a:lstStyle/>
        <a:p>
          <a:endParaRPr lang="en-US"/>
        </a:p>
      </dgm:t>
    </dgm:pt>
    <dgm:pt modelId="{81E785FA-7851-4551-8911-DF341C110EFB}" type="pres">
      <dgm:prSet presAssocID="{54D3BBB4-B729-4D0D-B6F5-B0DB123C6F9D}" presName="aSpace" presStyleCnt="0"/>
      <dgm:spPr/>
    </dgm:pt>
    <dgm:pt modelId="{EAE168AE-7717-48AD-8FB8-4298650BAC5B}" type="pres">
      <dgm:prSet presAssocID="{D042FD1B-5580-4598-90B0-4154B2D36AE3}" presName="aNode" presStyleLbl="fgAcc1" presStyleIdx="6" presStyleCnt="7">
        <dgm:presLayoutVars>
          <dgm:bulletEnabled val="1"/>
        </dgm:presLayoutVars>
      </dgm:prSet>
      <dgm:spPr/>
      <dgm:t>
        <a:bodyPr/>
        <a:lstStyle/>
        <a:p>
          <a:endParaRPr lang="en-US"/>
        </a:p>
      </dgm:t>
    </dgm:pt>
    <dgm:pt modelId="{9D4F7919-E1BE-476B-B9E8-4DDC40909BD7}" type="pres">
      <dgm:prSet presAssocID="{D042FD1B-5580-4598-90B0-4154B2D36AE3}" presName="aSpace" presStyleCnt="0"/>
      <dgm:spPr/>
    </dgm:pt>
  </dgm:ptLst>
  <dgm:cxnLst>
    <dgm:cxn modelId="{1D0C27C9-9F3F-43AC-8DB5-E7D14A16ACA6}" type="presOf" srcId="{77BB8DA9-E76C-4AFB-AC47-09D84FB4A3FF}" destId="{E7BF24C2-EE9E-4109-BE04-9B2203AA80E8}" srcOrd="0" destOrd="0" presId="urn:microsoft.com/office/officeart/2005/8/layout/pyramid2"/>
    <dgm:cxn modelId="{73EBFB47-2EE9-4E8D-808F-327517CE773D}" type="presOf" srcId="{54D3BBB4-B729-4D0D-B6F5-B0DB123C6F9D}" destId="{37C7DC50-58D2-4F2C-9C22-A86C7D0A4347}" srcOrd="0" destOrd="0" presId="urn:microsoft.com/office/officeart/2005/8/layout/pyramid2"/>
    <dgm:cxn modelId="{5C713A11-6887-4B55-8D2F-BC3A9BE5B450}" srcId="{6EE900AE-CE50-495E-BFFF-1BEA3ACD53A5}" destId="{77BB8DA9-E76C-4AFB-AC47-09D84FB4A3FF}" srcOrd="1" destOrd="0" parTransId="{C2251116-0F3C-49B3-BBDC-2572A9878765}" sibTransId="{351660E3-C13C-4791-A824-BF7556A23DE8}"/>
    <dgm:cxn modelId="{00406A5F-1334-40E3-901E-5396B19E64F2}" type="presOf" srcId="{2CADF6AD-674B-4D56-9940-AC494D843B46}" destId="{0A51A072-4ACB-43BC-8359-48EE58A2173E}" srcOrd="0" destOrd="0" presId="urn:microsoft.com/office/officeart/2005/8/layout/pyramid2"/>
    <dgm:cxn modelId="{22EDE92F-F461-4554-BB6D-55C18B2C1C56}" type="presOf" srcId="{D042FD1B-5580-4598-90B0-4154B2D36AE3}" destId="{EAE168AE-7717-48AD-8FB8-4298650BAC5B}" srcOrd="0" destOrd="0" presId="urn:microsoft.com/office/officeart/2005/8/layout/pyramid2"/>
    <dgm:cxn modelId="{C3348F15-633A-41D1-BE0A-9FAC32DDB759}" srcId="{6EE900AE-CE50-495E-BFFF-1BEA3ACD53A5}" destId="{7A5B3134-CCCD-4DB9-BD46-F2CC3C6EAFF2}" srcOrd="2" destOrd="0" parTransId="{840B715F-E933-402F-A1B5-EF301601D716}" sibTransId="{5F04F7E8-0FE2-4EDB-82D7-8293D3230512}"/>
    <dgm:cxn modelId="{98BD3B46-8A5A-455E-B481-5661ACF2B06D}" srcId="{6EE900AE-CE50-495E-BFFF-1BEA3ACD53A5}" destId="{2CADF6AD-674B-4D56-9940-AC494D843B46}" srcOrd="4" destOrd="0" parTransId="{1B426324-D46F-4433-B9F9-5DB16A7BC775}" sibTransId="{71C63CD9-F527-40A5-B52B-5752B1421495}"/>
    <dgm:cxn modelId="{79E337A8-947D-4B49-8EB6-16B2D9B5B8CA}" type="presOf" srcId="{D78E62BF-B936-47E5-8CB3-7F8EA006ED73}" destId="{D736EC94-D27C-4111-8391-3BC950166DB4}" srcOrd="0" destOrd="0" presId="urn:microsoft.com/office/officeart/2005/8/layout/pyramid2"/>
    <dgm:cxn modelId="{41B55E47-E3AB-47AD-BB9A-B88C247341E6}" srcId="{6EE900AE-CE50-495E-BFFF-1BEA3ACD53A5}" destId="{D78E62BF-B936-47E5-8CB3-7F8EA006ED73}" srcOrd="3" destOrd="0" parTransId="{B0B291AC-A396-406F-BCBC-4D417F750E98}" sibTransId="{AA566A62-2E1B-4C7A-9809-A8DBEE1F54D0}"/>
    <dgm:cxn modelId="{F65A471D-B837-4E94-B6EE-60A265DD861E}" srcId="{6EE900AE-CE50-495E-BFFF-1BEA3ACD53A5}" destId="{D042FD1B-5580-4598-90B0-4154B2D36AE3}" srcOrd="6" destOrd="0" parTransId="{5DAFDDB9-0E5F-4D8B-B54A-48B450625F54}" sibTransId="{05465568-16C7-443B-928C-5639480D2174}"/>
    <dgm:cxn modelId="{A5ED3FC5-8EAC-469D-BC6D-F1508090BAC1}" type="presOf" srcId="{6EE900AE-CE50-495E-BFFF-1BEA3ACD53A5}" destId="{E230EC14-472B-4D2E-9EB7-0FCF1AF80253}" srcOrd="0" destOrd="0" presId="urn:microsoft.com/office/officeart/2005/8/layout/pyramid2"/>
    <dgm:cxn modelId="{F05AF4D3-A597-49E5-8E07-7BFAA4A35B54}" srcId="{6EE900AE-CE50-495E-BFFF-1BEA3ACD53A5}" destId="{47520540-AB7F-4E98-8BA9-E1005B77C93B}" srcOrd="0" destOrd="0" parTransId="{0CBD1763-07C8-4F4F-9198-E56E21919CDB}" sibTransId="{1FC98878-9A87-4E9C-B710-64CEF0E0AD0F}"/>
    <dgm:cxn modelId="{D25AFA8D-5CA3-4DD5-8B78-96AD05E295CE}" srcId="{6EE900AE-CE50-495E-BFFF-1BEA3ACD53A5}" destId="{54D3BBB4-B729-4D0D-B6F5-B0DB123C6F9D}" srcOrd="5" destOrd="0" parTransId="{E9DE3F0E-AAA3-423D-A1C1-9C21E2588D4A}" sibTransId="{F440C2E5-78F1-4658-9C9D-85E98AF161BD}"/>
    <dgm:cxn modelId="{D6F2B127-7849-4C96-AB0B-6DA5B5A7B123}" type="presOf" srcId="{47520540-AB7F-4E98-8BA9-E1005B77C93B}" destId="{7B8ED344-2130-4D3A-AAAA-34F58D185F88}" srcOrd="0" destOrd="0" presId="urn:microsoft.com/office/officeart/2005/8/layout/pyramid2"/>
    <dgm:cxn modelId="{A13A6433-12ED-46ED-B7E0-5DB89F4FD3F2}" type="presOf" srcId="{7A5B3134-CCCD-4DB9-BD46-F2CC3C6EAFF2}" destId="{C81DF8D2-0E9E-4350-988A-A662F66C3D8C}" srcOrd="0" destOrd="0" presId="urn:microsoft.com/office/officeart/2005/8/layout/pyramid2"/>
    <dgm:cxn modelId="{DF4A8E41-9067-4813-BCD4-120D6BFB20F8}" type="presParOf" srcId="{E230EC14-472B-4D2E-9EB7-0FCF1AF80253}" destId="{A0DBCAF3-B5CC-4E17-B54A-68D18FB20E57}" srcOrd="0" destOrd="0" presId="urn:microsoft.com/office/officeart/2005/8/layout/pyramid2"/>
    <dgm:cxn modelId="{F2D521B2-6E4D-4E4C-BA60-13F702A6EB41}" type="presParOf" srcId="{E230EC14-472B-4D2E-9EB7-0FCF1AF80253}" destId="{880057AC-C5FC-4052-9EDA-442852B48A57}" srcOrd="1" destOrd="0" presId="urn:microsoft.com/office/officeart/2005/8/layout/pyramid2"/>
    <dgm:cxn modelId="{1FFEA5FD-7F8D-49A1-A70F-EA0800DD3A5D}" type="presParOf" srcId="{880057AC-C5FC-4052-9EDA-442852B48A57}" destId="{7B8ED344-2130-4D3A-AAAA-34F58D185F88}" srcOrd="0" destOrd="0" presId="urn:microsoft.com/office/officeart/2005/8/layout/pyramid2"/>
    <dgm:cxn modelId="{385C7F23-CB8A-4EC9-99D6-D36EFF7D0062}" type="presParOf" srcId="{880057AC-C5FC-4052-9EDA-442852B48A57}" destId="{656E4DF1-5EBC-4897-892F-EE507B73168B}" srcOrd="1" destOrd="0" presId="urn:microsoft.com/office/officeart/2005/8/layout/pyramid2"/>
    <dgm:cxn modelId="{D221276A-3625-4601-9E15-5D9ADE5D6EAA}" type="presParOf" srcId="{880057AC-C5FC-4052-9EDA-442852B48A57}" destId="{E7BF24C2-EE9E-4109-BE04-9B2203AA80E8}" srcOrd="2" destOrd="0" presId="urn:microsoft.com/office/officeart/2005/8/layout/pyramid2"/>
    <dgm:cxn modelId="{D6E0EFE5-672E-469B-B823-4ABA9FBD9018}" type="presParOf" srcId="{880057AC-C5FC-4052-9EDA-442852B48A57}" destId="{D135779D-E4F3-4FD7-96D7-FEA0F025B482}" srcOrd="3" destOrd="0" presId="urn:microsoft.com/office/officeart/2005/8/layout/pyramid2"/>
    <dgm:cxn modelId="{4C6BDB49-4680-4066-BBF7-E2663ECEA973}" type="presParOf" srcId="{880057AC-C5FC-4052-9EDA-442852B48A57}" destId="{C81DF8D2-0E9E-4350-988A-A662F66C3D8C}" srcOrd="4" destOrd="0" presId="urn:microsoft.com/office/officeart/2005/8/layout/pyramid2"/>
    <dgm:cxn modelId="{DE56EA2A-4944-4D05-81BC-26E28C658752}" type="presParOf" srcId="{880057AC-C5FC-4052-9EDA-442852B48A57}" destId="{9A1209B3-BAE8-4505-8600-1B5DE84DC7B2}" srcOrd="5" destOrd="0" presId="urn:microsoft.com/office/officeart/2005/8/layout/pyramid2"/>
    <dgm:cxn modelId="{518E3480-51B4-4A35-A7C6-A356AA1B6EEC}" type="presParOf" srcId="{880057AC-C5FC-4052-9EDA-442852B48A57}" destId="{D736EC94-D27C-4111-8391-3BC950166DB4}" srcOrd="6" destOrd="0" presId="urn:microsoft.com/office/officeart/2005/8/layout/pyramid2"/>
    <dgm:cxn modelId="{F1D2DDC3-0DA2-4635-B184-0920835C87D3}" type="presParOf" srcId="{880057AC-C5FC-4052-9EDA-442852B48A57}" destId="{554A2DEF-88B6-40BC-A5BA-F8CB118A0EE7}" srcOrd="7" destOrd="0" presId="urn:microsoft.com/office/officeart/2005/8/layout/pyramid2"/>
    <dgm:cxn modelId="{B23FF8DE-A37B-4D0C-A6C1-C68EB13C4DD2}" type="presParOf" srcId="{880057AC-C5FC-4052-9EDA-442852B48A57}" destId="{0A51A072-4ACB-43BC-8359-48EE58A2173E}" srcOrd="8" destOrd="0" presId="urn:microsoft.com/office/officeart/2005/8/layout/pyramid2"/>
    <dgm:cxn modelId="{9EFBFA78-DF05-4E48-AE0E-AC252483D5BB}" type="presParOf" srcId="{880057AC-C5FC-4052-9EDA-442852B48A57}" destId="{E3B21A45-882B-4F22-9184-4BCC779F683D}" srcOrd="9" destOrd="0" presId="urn:microsoft.com/office/officeart/2005/8/layout/pyramid2"/>
    <dgm:cxn modelId="{2CC6D3AB-8A5C-4D88-9862-218A5ECBE95E}" type="presParOf" srcId="{880057AC-C5FC-4052-9EDA-442852B48A57}" destId="{37C7DC50-58D2-4F2C-9C22-A86C7D0A4347}" srcOrd="10" destOrd="0" presId="urn:microsoft.com/office/officeart/2005/8/layout/pyramid2"/>
    <dgm:cxn modelId="{E202877A-634B-4AB0-8797-0B119592C7B5}" type="presParOf" srcId="{880057AC-C5FC-4052-9EDA-442852B48A57}" destId="{81E785FA-7851-4551-8911-DF341C110EFB}" srcOrd="11" destOrd="0" presId="urn:microsoft.com/office/officeart/2005/8/layout/pyramid2"/>
    <dgm:cxn modelId="{B63E837C-FCA4-4631-84C5-9257236FEEE2}" type="presParOf" srcId="{880057AC-C5FC-4052-9EDA-442852B48A57}" destId="{EAE168AE-7717-48AD-8FB8-4298650BAC5B}" srcOrd="12" destOrd="0" presId="urn:microsoft.com/office/officeart/2005/8/layout/pyramid2"/>
    <dgm:cxn modelId="{60B32870-7ABB-4D18-A6E9-817233253568}" type="presParOf" srcId="{880057AC-C5FC-4052-9EDA-442852B48A57}" destId="{9D4F7919-E1BE-476B-B9E8-4DDC40909BD7}" srcOrd="13" destOrd="0" presId="urn:microsoft.com/office/officeart/2005/8/layout/pyramid2"/>
  </dgm:cxnLst>
  <dgm:bg/>
  <dgm:whole/>
</dgm:dataModel>
</file>

<file path=ppt/diagrams/data2.xml><?xml version="1.0" encoding="utf-8"?>
<dgm:dataModel xmlns:dgm="http://schemas.openxmlformats.org/drawingml/2006/diagram" xmlns:a="http://schemas.openxmlformats.org/drawingml/2006/main">
  <dgm:ptLst>
    <dgm:pt modelId="{043FAD35-6593-4B51-AC83-BDAC476008FF}" type="doc">
      <dgm:prSet loTypeId="urn:microsoft.com/office/officeart/2005/8/layout/cycle2" loCatId="cycle" qsTypeId="urn:microsoft.com/office/officeart/2005/8/quickstyle/simple1" qsCatId="simple" csTypeId="urn:microsoft.com/office/officeart/2005/8/colors/colorful1" csCatId="colorful"/>
      <dgm:spPr/>
      <dgm:t>
        <a:bodyPr/>
        <a:lstStyle/>
        <a:p>
          <a:endParaRPr lang="en-US"/>
        </a:p>
      </dgm:t>
    </dgm:pt>
    <dgm:pt modelId="{084D2993-DDD5-43BC-8205-56F9C797638A}">
      <dgm:prSet/>
      <dgm:spPr/>
      <dgm:t>
        <a:bodyPr/>
        <a:lstStyle/>
        <a:p>
          <a:pPr rtl="0"/>
          <a:r>
            <a:rPr lang="en-IN" dirty="0" smtClean="0"/>
            <a:t>It is the ratio of net claim settlement cost incurred by the insurer to the net premium earned for a given accounting period.  </a:t>
          </a:r>
          <a:endParaRPr lang="en-US" dirty="0"/>
        </a:p>
      </dgm:t>
    </dgm:pt>
    <dgm:pt modelId="{42CAF769-DAE7-447B-A0D7-9150EF66ACF1}" type="parTrans" cxnId="{2AF96D29-30A9-4C35-81A4-858C11DCEB3B}">
      <dgm:prSet/>
      <dgm:spPr/>
      <dgm:t>
        <a:bodyPr/>
        <a:lstStyle/>
        <a:p>
          <a:endParaRPr lang="en-US"/>
        </a:p>
      </dgm:t>
    </dgm:pt>
    <dgm:pt modelId="{BCF31B84-4EB7-4946-9AD3-F4B5F6867B12}" type="sibTrans" cxnId="{2AF96D29-30A9-4C35-81A4-858C11DCEB3B}">
      <dgm:prSet/>
      <dgm:spPr/>
      <dgm:t>
        <a:bodyPr/>
        <a:lstStyle/>
        <a:p>
          <a:endParaRPr lang="en-US"/>
        </a:p>
      </dgm:t>
    </dgm:pt>
    <dgm:pt modelId="{F24222C3-CB12-446A-B4E3-109D5CD6FD01}">
      <dgm:prSet/>
      <dgm:spPr/>
      <dgm:t>
        <a:bodyPr/>
        <a:lstStyle/>
        <a:p>
          <a:pPr rtl="0"/>
          <a:r>
            <a:rPr lang="en-IN" b="1" dirty="0" smtClean="0"/>
            <a:t>Incurred Claim Ratio = Net Claims Incurred / Net Earned Premium</a:t>
          </a:r>
          <a:endParaRPr lang="en-US" dirty="0"/>
        </a:p>
      </dgm:t>
    </dgm:pt>
    <dgm:pt modelId="{966FDBC3-429E-4B8A-8260-4822B57FDBAA}" type="parTrans" cxnId="{05B01311-DD5F-4537-AE30-F271A0AF5D1B}">
      <dgm:prSet/>
      <dgm:spPr/>
      <dgm:t>
        <a:bodyPr/>
        <a:lstStyle/>
        <a:p>
          <a:endParaRPr lang="en-US"/>
        </a:p>
      </dgm:t>
    </dgm:pt>
    <dgm:pt modelId="{FBBA7FA8-50EE-48B2-898D-16AF1DF30535}" type="sibTrans" cxnId="{05B01311-DD5F-4537-AE30-F271A0AF5D1B}">
      <dgm:prSet/>
      <dgm:spPr/>
      <dgm:t>
        <a:bodyPr/>
        <a:lstStyle/>
        <a:p>
          <a:endParaRPr lang="en-US"/>
        </a:p>
      </dgm:t>
    </dgm:pt>
    <dgm:pt modelId="{E00670D3-3633-40A4-B6CD-00F12B3861F1}" type="pres">
      <dgm:prSet presAssocID="{043FAD35-6593-4B51-AC83-BDAC476008FF}" presName="cycle" presStyleCnt="0">
        <dgm:presLayoutVars>
          <dgm:dir/>
          <dgm:resizeHandles val="exact"/>
        </dgm:presLayoutVars>
      </dgm:prSet>
      <dgm:spPr/>
      <dgm:t>
        <a:bodyPr/>
        <a:lstStyle/>
        <a:p>
          <a:endParaRPr lang="en-US"/>
        </a:p>
      </dgm:t>
    </dgm:pt>
    <dgm:pt modelId="{A0CF6519-48C8-4F35-95EF-E933EF31BEF9}" type="pres">
      <dgm:prSet presAssocID="{084D2993-DDD5-43BC-8205-56F9C797638A}" presName="node" presStyleLbl="node1" presStyleIdx="0" presStyleCnt="2">
        <dgm:presLayoutVars>
          <dgm:bulletEnabled val="1"/>
        </dgm:presLayoutVars>
      </dgm:prSet>
      <dgm:spPr/>
      <dgm:t>
        <a:bodyPr/>
        <a:lstStyle/>
        <a:p>
          <a:endParaRPr lang="en-US"/>
        </a:p>
      </dgm:t>
    </dgm:pt>
    <dgm:pt modelId="{47EBC078-1A0B-4F8A-B6D2-B6948FD3BE0C}" type="pres">
      <dgm:prSet presAssocID="{BCF31B84-4EB7-4946-9AD3-F4B5F6867B12}" presName="sibTrans" presStyleLbl="sibTrans2D1" presStyleIdx="0" presStyleCnt="2"/>
      <dgm:spPr/>
      <dgm:t>
        <a:bodyPr/>
        <a:lstStyle/>
        <a:p>
          <a:endParaRPr lang="en-US"/>
        </a:p>
      </dgm:t>
    </dgm:pt>
    <dgm:pt modelId="{1B5B15D5-401E-4EE6-9CCC-07162EB46750}" type="pres">
      <dgm:prSet presAssocID="{BCF31B84-4EB7-4946-9AD3-F4B5F6867B12}" presName="connectorText" presStyleLbl="sibTrans2D1" presStyleIdx="0" presStyleCnt="2"/>
      <dgm:spPr/>
      <dgm:t>
        <a:bodyPr/>
        <a:lstStyle/>
        <a:p>
          <a:endParaRPr lang="en-US"/>
        </a:p>
      </dgm:t>
    </dgm:pt>
    <dgm:pt modelId="{4D215713-76DF-46B4-8FE4-DF154229328C}" type="pres">
      <dgm:prSet presAssocID="{F24222C3-CB12-446A-B4E3-109D5CD6FD01}" presName="node" presStyleLbl="node1" presStyleIdx="1" presStyleCnt="2">
        <dgm:presLayoutVars>
          <dgm:bulletEnabled val="1"/>
        </dgm:presLayoutVars>
      </dgm:prSet>
      <dgm:spPr/>
      <dgm:t>
        <a:bodyPr/>
        <a:lstStyle/>
        <a:p>
          <a:endParaRPr lang="en-US"/>
        </a:p>
      </dgm:t>
    </dgm:pt>
    <dgm:pt modelId="{F21DBF69-B7D4-435E-ACE5-D07070E8AC68}" type="pres">
      <dgm:prSet presAssocID="{FBBA7FA8-50EE-48B2-898D-16AF1DF30535}" presName="sibTrans" presStyleLbl="sibTrans2D1" presStyleIdx="1" presStyleCnt="2"/>
      <dgm:spPr/>
      <dgm:t>
        <a:bodyPr/>
        <a:lstStyle/>
        <a:p>
          <a:endParaRPr lang="en-US"/>
        </a:p>
      </dgm:t>
    </dgm:pt>
    <dgm:pt modelId="{3EDACCB9-99FE-400C-A2B0-2F39B3BF6B15}" type="pres">
      <dgm:prSet presAssocID="{FBBA7FA8-50EE-48B2-898D-16AF1DF30535}" presName="connectorText" presStyleLbl="sibTrans2D1" presStyleIdx="1" presStyleCnt="2"/>
      <dgm:spPr/>
      <dgm:t>
        <a:bodyPr/>
        <a:lstStyle/>
        <a:p>
          <a:endParaRPr lang="en-US"/>
        </a:p>
      </dgm:t>
    </dgm:pt>
  </dgm:ptLst>
  <dgm:cxnLst>
    <dgm:cxn modelId="{DB436E64-F54C-4A8E-BA49-9217E608171B}" type="presOf" srcId="{FBBA7FA8-50EE-48B2-898D-16AF1DF30535}" destId="{3EDACCB9-99FE-400C-A2B0-2F39B3BF6B15}" srcOrd="1" destOrd="0" presId="urn:microsoft.com/office/officeart/2005/8/layout/cycle2"/>
    <dgm:cxn modelId="{CEDD7836-9A9A-4814-97F0-2A1F88590342}" type="presOf" srcId="{FBBA7FA8-50EE-48B2-898D-16AF1DF30535}" destId="{F21DBF69-B7D4-435E-ACE5-D07070E8AC68}" srcOrd="0" destOrd="0" presId="urn:microsoft.com/office/officeart/2005/8/layout/cycle2"/>
    <dgm:cxn modelId="{0733928F-BDBB-499C-9A32-09DE08EFCACA}" type="presOf" srcId="{043FAD35-6593-4B51-AC83-BDAC476008FF}" destId="{E00670D3-3633-40A4-B6CD-00F12B3861F1}" srcOrd="0" destOrd="0" presId="urn:microsoft.com/office/officeart/2005/8/layout/cycle2"/>
    <dgm:cxn modelId="{340D6253-0D07-4D97-A809-A657D4D30DBA}" type="presOf" srcId="{BCF31B84-4EB7-4946-9AD3-F4B5F6867B12}" destId="{47EBC078-1A0B-4F8A-B6D2-B6948FD3BE0C}" srcOrd="0" destOrd="0" presId="urn:microsoft.com/office/officeart/2005/8/layout/cycle2"/>
    <dgm:cxn modelId="{5D45011C-CFA3-414D-BF5B-95ABCBEA2DDC}" type="presOf" srcId="{F24222C3-CB12-446A-B4E3-109D5CD6FD01}" destId="{4D215713-76DF-46B4-8FE4-DF154229328C}" srcOrd="0" destOrd="0" presId="urn:microsoft.com/office/officeart/2005/8/layout/cycle2"/>
    <dgm:cxn modelId="{4FDF86EA-9CD5-4170-90F3-4D8DB74E1D3A}" type="presOf" srcId="{084D2993-DDD5-43BC-8205-56F9C797638A}" destId="{A0CF6519-48C8-4F35-95EF-E933EF31BEF9}" srcOrd="0" destOrd="0" presId="urn:microsoft.com/office/officeart/2005/8/layout/cycle2"/>
    <dgm:cxn modelId="{2AF96D29-30A9-4C35-81A4-858C11DCEB3B}" srcId="{043FAD35-6593-4B51-AC83-BDAC476008FF}" destId="{084D2993-DDD5-43BC-8205-56F9C797638A}" srcOrd="0" destOrd="0" parTransId="{42CAF769-DAE7-447B-A0D7-9150EF66ACF1}" sibTransId="{BCF31B84-4EB7-4946-9AD3-F4B5F6867B12}"/>
    <dgm:cxn modelId="{F43C18CA-5D8D-4295-9C01-6F9E3A0E0B18}" type="presOf" srcId="{BCF31B84-4EB7-4946-9AD3-F4B5F6867B12}" destId="{1B5B15D5-401E-4EE6-9CCC-07162EB46750}" srcOrd="1" destOrd="0" presId="urn:microsoft.com/office/officeart/2005/8/layout/cycle2"/>
    <dgm:cxn modelId="{05B01311-DD5F-4537-AE30-F271A0AF5D1B}" srcId="{043FAD35-6593-4B51-AC83-BDAC476008FF}" destId="{F24222C3-CB12-446A-B4E3-109D5CD6FD01}" srcOrd="1" destOrd="0" parTransId="{966FDBC3-429E-4B8A-8260-4822B57FDBAA}" sibTransId="{FBBA7FA8-50EE-48B2-898D-16AF1DF30535}"/>
    <dgm:cxn modelId="{EFA273C3-DE78-410E-809C-DD88942D5C1D}" type="presParOf" srcId="{E00670D3-3633-40A4-B6CD-00F12B3861F1}" destId="{A0CF6519-48C8-4F35-95EF-E933EF31BEF9}" srcOrd="0" destOrd="0" presId="urn:microsoft.com/office/officeart/2005/8/layout/cycle2"/>
    <dgm:cxn modelId="{555E0AF6-DC15-4D23-9368-B3297A1683E5}" type="presParOf" srcId="{E00670D3-3633-40A4-B6CD-00F12B3861F1}" destId="{47EBC078-1A0B-4F8A-B6D2-B6948FD3BE0C}" srcOrd="1" destOrd="0" presId="urn:microsoft.com/office/officeart/2005/8/layout/cycle2"/>
    <dgm:cxn modelId="{B4D8AF9B-9617-4112-B518-890FEEDFC5C7}" type="presParOf" srcId="{47EBC078-1A0B-4F8A-B6D2-B6948FD3BE0C}" destId="{1B5B15D5-401E-4EE6-9CCC-07162EB46750}" srcOrd="0" destOrd="0" presId="urn:microsoft.com/office/officeart/2005/8/layout/cycle2"/>
    <dgm:cxn modelId="{38D74CD7-BB5C-41CB-8194-68145F799ABD}" type="presParOf" srcId="{E00670D3-3633-40A4-B6CD-00F12B3861F1}" destId="{4D215713-76DF-46B4-8FE4-DF154229328C}" srcOrd="2" destOrd="0" presId="urn:microsoft.com/office/officeart/2005/8/layout/cycle2"/>
    <dgm:cxn modelId="{2D61EA53-7A3C-4965-91CF-E1CF79353CD4}" type="presParOf" srcId="{E00670D3-3633-40A4-B6CD-00F12B3861F1}" destId="{F21DBF69-B7D4-435E-ACE5-D07070E8AC68}" srcOrd="3" destOrd="0" presId="urn:microsoft.com/office/officeart/2005/8/layout/cycle2"/>
    <dgm:cxn modelId="{723FFB42-0008-4819-A77D-75CAEFE9EE1B}" type="presParOf" srcId="{F21DBF69-B7D4-435E-ACE5-D07070E8AC68}" destId="{3EDACCB9-99FE-400C-A2B0-2F39B3BF6B15}" srcOrd="0" destOrd="0" presId="urn:microsoft.com/office/officeart/2005/8/layout/cycle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AD53FB-0A12-4CB6-9FF5-CE42F69E97B1}" type="datetimeFigureOut">
              <a:rPr lang="en-US" smtClean="0"/>
              <a:pPr/>
              <a:t>5/18/2015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3267AF-D529-4A21-B3FE-86329B1F0A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3267AF-D529-4A21-B3FE-86329B1F0A8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050916D8-FE27-44C3-BFBC-2876EA3E7608}" type="slidenum">
              <a:rPr lang="en-US"/>
              <a:pPr/>
              <a:t>16</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ACB99D-3C94-4C95-8946-A131636F15CF}" type="datetimeFigureOut">
              <a:rPr lang="en-US" smtClean="0"/>
              <a:pPr/>
              <a:t>5/18/2015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27F9BC5-8155-466B-8D6C-9C3BD07ED0F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ACB99D-3C94-4C95-8946-A131636F15CF}"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ACB99D-3C94-4C95-8946-A131636F15CF}"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72D59EE8-8316-4017-97A0-AC06FEE53EF5}" type="datetime1">
              <a:rPr lang="en-US"/>
              <a:pPr>
                <a:defRPr/>
              </a:pPr>
              <a:t>5/18/2015</a:t>
            </a:fld>
            <a:r>
              <a:rPr lang="en-US"/>
              <a:t>Vipul MedCorp TPA Pvt Ltd.</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B106593-4DEF-4836-BC8B-52905DB4FA2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AD3200B-5EA5-40D6-B42F-A9CEF1C7FC8A}" type="datetime1">
              <a:rPr lang="en-US"/>
              <a:pPr>
                <a:defRPr/>
              </a:pPr>
              <a:t>5/18/2015</a:t>
            </a:fld>
            <a:r>
              <a:rPr lang="en-US"/>
              <a:t>Vipul MedCorp TPA Pvt Ltd.</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D76E67F-8950-4CC8-90D5-CE87D18EDB2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ACB99D-3C94-4C95-8946-A131636F15CF}"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ACB99D-3C94-4C95-8946-A131636F15CF}"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9BC5-8155-466B-8D6C-9C3BD07ED0F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ACB99D-3C94-4C95-8946-A131636F15CF}"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ACB99D-3C94-4C95-8946-A131636F15CF}" type="datetimeFigureOut">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ACB99D-3C94-4C95-8946-A131636F15CF}" type="datetimeFigureOut">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CB99D-3C94-4C95-8946-A131636F15CF}" type="datetimeFigureOut">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ACB99D-3C94-4C95-8946-A131636F15CF}"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9BC5-8155-466B-8D6C-9C3BD07ED0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ACB99D-3C94-4C95-8946-A131636F15CF}"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27F9BC5-8155-466B-8D6C-9C3BD07ED0F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ACB99D-3C94-4C95-8946-A131636F15CF}" type="datetimeFigureOut">
              <a:rPr lang="en-US" smtClean="0"/>
              <a:pPr/>
              <a:t>5/18/2015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7F9BC5-8155-466B-8D6C-9C3BD07ED0F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5" name="Rectangle 4"/>
          <p:cNvSpPr/>
          <p:nvPr/>
        </p:nvSpPr>
        <p:spPr>
          <a:xfrm>
            <a:off x="457200" y="1981200"/>
            <a:ext cx="8534400" cy="2585323"/>
          </a:xfrm>
          <a:prstGeom prst="rect">
            <a:avLst/>
          </a:prstGeom>
        </p:spPr>
        <p:style>
          <a:lnRef idx="1">
            <a:schemeClr val="accent5"/>
          </a:lnRef>
          <a:fillRef idx="2">
            <a:schemeClr val="accent5"/>
          </a:fillRef>
          <a:effectRef idx="1">
            <a:schemeClr val="accent5"/>
          </a:effectRef>
          <a:fontRef idx="minor">
            <a:schemeClr val="dk1"/>
          </a:fontRef>
        </p:style>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Role Of TPA in Insurance </a:t>
            </a:r>
          </a:p>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And </a:t>
            </a:r>
          </a:p>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Cost containment using ICR</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TextBox 5"/>
          <p:cNvSpPr txBox="1"/>
          <p:nvPr/>
        </p:nvSpPr>
        <p:spPr>
          <a:xfrm>
            <a:off x="6096000" y="5715000"/>
            <a:ext cx="3048000" cy="923330"/>
          </a:xfrm>
          <a:prstGeom prst="rect">
            <a:avLst/>
          </a:prstGeom>
          <a:noFill/>
        </p:spPr>
        <p:txBody>
          <a:bodyPr wrap="square" rtlCol="0">
            <a:spAutoFit/>
          </a:bodyPr>
          <a:lstStyle/>
          <a:p>
            <a:r>
              <a:rPr lang="en-US" dirty="0" smtClean="0">
                <a:solidFill>
                  <a:schemeClr val="bg1"/>
                </a:solidFill>
              </a:rPr>
              <a:t>Made By ;</a:t>
            </a:r>
          </a:p>
          <a:p>
            <a:r>
              <a:rPr lang="en-US" dirty="0" smtClean="0">
                <a:solidFill>
                  <a:schemeClr val="bg1"/>
                </a:solidFill>
              </a:rPr>
              <a:t>Dr Sankalp </a:t>
            </a:r>
            <a:r>
              <a:rPr lang="en-US" dirty="0" err="1" smtClean="0">
                <a:solidFill>
                  <a:schemeClr val="bg1"/>
                </a:solidFill>
              </a:rPr>
              <a:t>Swaoop</a:t>
            </a:r>
            <a:r>
              <a:rPr lang="en-US" dirty="0" smtClean="0">
                <a:solidFill>
                  <a:schemeClr val="bg1"/>
                </a:solidFill>
              </a:rPr>
              <a:t>(PT)</a:t>
            </a:r>
          </a:p>
          <a:p>
            <a:r>
              <a:rPr lang="en-US" dirty="0" smtClean="0">
                <a:solidFill>
                  <a:schemeClr val="bg1"/>
                </a:solidFill>
              </a:rPr>
              <a:t>PG/13/062</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Methodology</a:t>
            </a:r>
            <a:endParaRPr lang="en-US" dirty="0"/>
          </a:p>
        </p:txBody>
      </p:sp>
      <p:sp>
        <p:nvSpPr>
          <p:cNvPr id="6" name="Content Placeholder 5"/>
          <p:cNvSpPr>
            <a:spLocks noGrp="1"/>
          </p:cNvSpPr>
          <p:nvPr>
            <p:ph idx="1"/>
          </p:nvPr>
        </p:nvSpPr>
        <p:spPr/>
        <p:txBody>
          <a:bodyPr/>
          <a:lstStyle/>
          <a:p>
            <a:pPr>
              <a:buNone/>
            </a:pPr>
            <a:endParaRPr lang="en-US" dirty="0" smtClean="0"/>
          </a:p>
          <a:p>
            <a:r>
              <a:rPr lang="en-IN" dirty="0" smtClean="0"/>
              <a:t>This observational study will be carried out to study procedures and steps in Incurred claim ratio from various corporate.. ICR is the percentage of claim settled in return of premium paid .by corporate .</a:t>
            </a:r>
            <a:endParaRPr lang="en-US" dirty="0" smtClean="0"/>
          </a:p>
          <a:p>
            <a:r>
              <a:rPr lang="en-IN" dirty="0" smtClean="0"/>
              <a:t>Studies is carried from 2/02/2014 to 30/04/2015 in which data of  nine corporate was analyzed and studied from the corporate management information system (MIS) which taken from Vipul </a:t>
            </a:r>
            <a:r>
              <a:rPr lang="en-IN" dirty="0" err="1" smtClean="0"/>
              <a:t>Medcorp</a:t>
            </a:r>
            <a:r>
              <a:rPr lang="en-IN" dirty="0" smtClean="0"/>
              <a:t> TPA database.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Incurred Claim Ratio</a:t>
            </a:r>
            <a:endParaRPr lang="en-US" dirty="0"/>
          </a:p>
        </p:txBody>
      </p:sp>
      <p:graphicFrame>
        <p:nvGraphicFramePr>
          <p:cNvPr id="9" name="Content Placeholder 8"/>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ICR of </a:t>
            </a:r>
            <a:r>
              <a:rPr lang="en-US" dirty="0" err="1" smtClean="0"/>
              <a:t>Corporates</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ontent Placeholder 6"/>
          <p:cNvGraphicFramePr>
            <a:graphicFrameLocks/>
          </p:cNvGraphicFramePr>
          <p:nvPr/>
        </p:nvGraphicFramePr>
        <p:xfrm>
          <a:off x="533400" y="1600200"/>
          <a:ext cx="7434776" cy="34993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ICR Of Insurance companies</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Date Placeholder 1"/>
          <p:cNvSpPr>
            <a:spLocks noGrp="1"/>
          </p:cNvSpPr>
          <p:nvPr>
            <p:ph type="dt" sz="half" idx="10"/>
          </p:nvPr>
        </p:nvSpPr>
        <p:spPr>
          <a:noFill/>
        </p:spPr>
        <p:txBody>
          <a:bodyPr/>
          <a:lstStyle/>
          <a:p>
            <a:endParaRPr lang="en-US" smtClean="0">
              <a:latin typeface="Arial" charset="0"/>
              <a:cs typeface="Arial" charset="0"/>
            </a:endParaRPr>
          </a:p>
        </p:txBody>
      </p:sp>
      <p:sp>
        <p:nvSpPr>
          <p:cNvPr id="21506" name="Rectangle 6"/>
          <p:cNvSpPr>
            <a:spLocks noGrp="1" noChangeArrowheads="1"/>
          </p:cNvSpPr>
          <p:nvPr>
            <p:ph type="sldNum" sz="quarter" idx="12"/>
          </p:nvPr>
        </p:nvSpPr>
        <p:spPr>
          <a:noFill/>
        </p:spPr>
        <p:txBody>
          <a:bodyPr/>
          <a:lstStyle/>
          <a:p>
            <a:fld id="{994A1343-8FFB-4DD8-BD0F-68A6F789509B}" type="slidenum">
              <a:rPr lang="en-US"/>
              <a:pPr/>
              <a:t>16</a:t>
            </a:fld>
            <a:endParaRPr lang="en-US"/>
          </a:p>
        </p:txBody>
      </p:sp>
      <p:sp>
        <p:nvSpPr>
          <p:cNvPr id="21508"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eaLnBrk="1" hangingPunct="1"/>
            <a:fld id="{B969B7D3-0C46-499E-B34A-EE74C4E66262}" type="slidenum">
              <a:rPr lang="en-US" sz="1400">
                <a:latin typeface="Arial" charset="0"/>
              </a:rPr>
              <a:pPr algn="r" eaLnBrk="1" hangingPunct="1"/>
              <a:t>16</a:t>
            </a:fld>
            <a:endParaRPr lang="en-US" sz="1400">
              <a:latin typeface="Arial" charset="0"/>
            </a:endParaRPr>
          </a:p>
        </p:txBody>
      </p:sp>
      <p:sp>
        <p:nvSpPr>
          <p:cNvPr id="22536" name="AutoShape 8"/>
          <p:cNvSpPr>
            <a:spLocks noChangeArrowheads="1"/>
          </p:cNvSpPr>
          <p:nvPr/>
        </p:nvSpPr>
        <p:spPr bwMode="auto">
          <a:xfrm>
            <a:off x="3733800" y="2514600"/>
            <a:ext cx="2133600" cy="1524000"/>
          </a:xfrm>
          <a:prstGeom prst="leftRightArrowCallout">
            <a:avLst>
              <a:gd name="adj1" fmla="val 25000"/>
              <a:gd name="adj2" fmla="val 25000"/>
              <a:gd name="adj3" fmla="val 17500"/>
              <a:gd name="adj4" fmla="val 50000"/>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eaLnBrk="1" hangingPunct="1">
              <a:defRPr/>
            </a:pPr>
            <a:r>
              <a:rPr lang="en-US" sz="1800" b="1" dirty="0" smtClean="0">
                <a:cs typeface="Arial" panose="020B0604020202020204" pitchFamily="34" charset="0"/>
              </a:rPr>
              <a:t>Control of ICR</a:t>
            </a:r>
          </a:p>
          <a:p>
            <a:pPr algn="ctr" eaLnBrk="1" hangingPunct="1">
              <a:defRPr/>
            </a:pPr>
            <a:endParaRPr lang="en-US" sz="1800" b="1" dirty="0">
              <a:cs typeface="Arial" panose="020B0604020202020204" pitchFamily="34" charset="0"/>
            </a:endParaRPr>
          </a:p>
        </p:txBody>
      </p:sp>
      <p:sp>
        <p:nvSpPr>
          <p:cNvPr id="22538" name="Rectangle 10"/>
          <p:cNvSpPr>
            <a:spLocks noChangeArrowheads="1"/>
          </p:cNvSpPr>
          <p:nvPr/>
        </p:nvSpPr>
        <p:spPr bwMode="auto">
          <a:xfrm>
            <a:off x="228600" y="381000"/>
            <a:ext cx="3505200" cy="57150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eaLnBrk="1" hangingPunct="1">
              <a:defRPr/>
            </a:pPr>
            <a:endParaRPr lang="en-US" b="1" u="sng" dirty="0">
              <a:latin typeface="Batang" charset="0"/>
            </a:endParaRPr>
          </a:p>
          <a:p>
            <a:pPr eaLnBrk="1" hangingPunct="1">
              <a:defRPr/>
            </a:pPr>
            <a:endParaRPr lang="en-US" b="1" u="sng" dirty="0">
              <a:latin typeface="Batang" charset="0"/>
            </a:endParaRPr>
          </a:p>
          <a:p>
            <a:pPr eaLnBrk="1" hangingPunct="1">
              <a:defRPr/>
            </a:pPr>
            <a:endParaRPr lang="en-US" b="1" u="sng" dirty="0">
              <a:latin typeface="Batang" charset="0"/>
            </a:endParaRPr>
          </a:p>
          <a:p>
            <a:pPr eaLnBrk="1" hangingPunct="1">
              <a:defRPr/>
            </a:pPr>
            <a:r>
              <a:rPr lang="en-US" b="1" u="sng" dirty="0">
                <a:latin typeface="Batang" charset="0"/>
              </a:rPr>
              <a:t>PREVENTIVE MANAGEMENT</a:t>
            </a:r>
          </a:p>
          <a:p>
            <a:pPr eaLnBrk="1" hangingPunct="1">
              <a:defRPr/>
            </a:pPr>
            <a:endParaRPr lang="en-US" b="1" u="sng" dirty="0">
              <a:latin typeface="Batang" charset="0"/>
            </a:endParaRPr>
          </a:p>
          <a:p>
            <a:pPr eaLnBrk="1" hangingPunct="1">
              <a:buFontTx/>
              <a:buChar char="•"/>
              <a:defRPr/>
            </a:pPr>
            <a:r>
              <a:rPr lang="en-US" dirty="0">
                <a:latin typeface="Batang" charset="0"/>
              </a:rPr>
              <a:t>  </a:t>
            </a:r>
            <a:r>
              <a:rPr lang="en-US" sz="1600" dirty="0">
                <a:latin typeface="Batang" charset="0"/>
              </a:rPr>
              <a:t>Preventive Health check up</a:t>
            </a:r>
          </a:p>
          <a:p>
            <a:pPr eaLnBrk="1" hangingPunct="1">
              <a:defRPr/>
            </a:pPr>
            <a:r>
              <a:rPr lang="en-US" sz="1600" dirty="0">
                <a:latin typeface="Batang" charset="0"/>
              </a:rPr>
              <a:t>   Programs. </a:t>
            </a:r>
            <a:r>
              <a:rPr lang="en-US" sz="1600" dirty="0" smtClean="0">
                <a:latin typeface="Batang" charset="0"/>
              </a:rPr>
              <a:t>Health </a:t>
            </a:r>
            <a:r>
              <a:rPr lang="en-US" sz="1600" dirty="0">
                <a:latin typeface="Batang" charset="0"/>
              </a:rPr>
              <a:t>Check</a:t>
            </a:r>
          </a:p>
          <a:p>
            <a:pPr eaLnBrk="1" hangingPunct="1">
              <a:buFontTx/>
              <a:buChar char="•"/>
              <a:defRPr/>
            </a:pPr>
            <a:r>
              <a:rPr lang="en-US" sz="1600" dirty="0">
                <a:latin typeface="Batang" charset="0"/>
              </a:rPr>
              <a:t>  Periodic Health newsletter and </a:t>
            </a:r>
          </a:p>
          <a:p>
            <a:pPr eaLnBrk="1" hangingPunct="1">
              <a:defRPr/>
            </a:pPr>
            <a:r>
              <a:rPr lang="en-US" sz="1600" dirty="0">
                <a:latin typeface="Batang" charset="0"/>
              </a:rPr>
              <a:t>   Health Tips</a:t>
            </a:r>
          </a:p>
          <a:p>
            <a:pPr eaLnBrk="1" hangingPunct="1">
              <a:buFontTx/>
              <a:buChar char="•"/>
              <a:defRPr/>
            </a:pPr>
            <a:r>
              <a:rPr lang="en-US" sz="1600" dirty="0">
                <a:latin typeface="Batang" charset="0"/>
              </a:rPr>
              <a:t>  Health camp/ Wellness camp</a:t>
            </a:r>
          </a:p>
          <a:p>
            <a:pPr eaLnBrk="1" hangingPunct="1">
              <a:buFontTx/>
              <a:buChar char="•"/>
              <a:defRPr/>
            </a:pPr>
            <a:r>
              <a:rPr lang="en-US" sz="1600" dirty="0">
                <a:latin typeface="Batang" charset="0"/>
              </a:rPr>
              <a:t> </a:t>
            </a:r>
          </a:p>
          <a:p>
            <a:pPr eaLnBrk="1" hangingPunct="1">
              <a:defRPr/>
            </a:pPr>
            <a:endParaRPr lang="en-US" sz="1600" dirty="0">
              <a:latin typeface="Batang" charset="0"/>
            </a:endParaRPr>
          </a:p>
          <a:p>
            <a:pPr eaLnBrk="1" hangingPunct="1">
              <a:buFontTx/>
              <a:buChar char="•"/>
              <a:defRPr/>
            </a:pPr>
            <a:r>
              <a:rPr lang="en-US" sz="1600" dirty="0">
                <a:latin typeface="Batang" charset="0"/>
              </a:rPr>
              <a:t>  Claims analysis – Introduce </a:t>
            </a:r>
          </a:p>
          <a:p>
            <a:pPr eaLnBrk="1" hangingPunct="1">
              <a:defRPr/>
            </a:pPr>
            <a:r>
              <a:rPr lang="en-US" sz="1600" dirty="0">
                <a:latin typeface="Batang" charset="0"/>
              </a:rPr>
              <a:t>   Mid Term changes in policy </a:t>
            </a:r>
          </a:p>
          <a:p>
            <a:pPr eaLnBrk="1" hangingPunct="1">
              <a:buFont typeface="Arial" pitchFamily="34" charset="0"/>
              <a:buChar char="•"/>
              <a:defRPr/>
            </a:pPr>
            <a:r>
              <a:rPr lang="en-US" sz="1600" dirty="0">
                <a:latin typeface="Batang" charset="0"/>
              </a:rPr>
              <a:t>  Orientation on  how to </a:t>
            </a:r>
          </a:p>
          <a:p>
            <a:pPr eaLnBrk="1" hangingPunct="1">
              <a:defRPr/>
            </a:pPr>
            <a:r>
              <a:rPr lang="en-US" sz="1600" dirty="0">
                <a:latin typeface="Batang" charset="0"/>
              </a:rPr>
              <a:t>   </a:t>
            </a:r>
            <a:r>
              <a:rPr lang="en-US" sz="1600" dirty="0" err="1">
                <a:latin typeface="Batang" charset="0"/>
              </a:rPr>
              <a:t>optimise</a:t>
            </a:r>
            <a:r>
              <a:rPr lang="en-US" sz="1600" dirty="0">
                <a:latin typeface="Batang" charset="0"/>
              </a:rPr>
              <a:t> the policy  and reduce </a:t>
            </a:r>
          </a:p>
          <a:p>
            <a:pPr eaLnBrk="1" hangingPunct="1">
              <a:defRPr/>
            </a:pPr>
            <a:r>
              <a:rPr lang="en-US" sz="1600" dirty="0">
                <a:latin typeface="Batang" charset="0"/>
              </a:rPr>
              <a:t>   claim outflow</a:t>
            </a:r>
          </a:p>
          <a:p>
            <a:pPr eaLnBrk="1" hangingPunct="1">
              <a:buFontTx/>
              <a:buChar char="•"/>
              <a:defRPr/>
            </a:pPr>
            <a:r>
              <a:rPr lang="en-US" sz="1600" dirty="0">
                <a:latin typeface="Batang" charset="0"/>
              </a:rPr>
              <a:t>  Caution list generated of suspect</a:t>
            </a:r>
          </a:p>
          <a:p>
            <a:pPr eaLnBrk="1" hangingPunct="1">
              <a:defRPr/>
            </a:pPr>
            <a:r>
              <a:rPr lang="en-US" sz="1600" dirty="0">
                <a:latin typeface="Batang" charset="0"/>
              </a:rPr>
              <a:t>   Hospitals </a:t>
            </a:r>
          </a:p>
          <a:p>
            <a:pPr eaLnBrk="1" hangingPunct="1">
              <a:defRPr/>
            </a:pPr>
            <a:endParaRPr lang="en-US" dirty="0">
              <a:latin typeface="Batang" charset="0"/>
            </a:endParaRPr>
          </a:p>
          <a:p>
            <a:pPr eaLnBrk="1" hangingPunct="1">
              <a:defRPr/>
            </a:pPr>
            <a:endParaRPr lang="en-US" dirty="0">
              <a:latin typeface="Batang" charset="0"/>
            </a:endParaRPr>
          </a:p>
          <a:p>
            <a:pPr eaLnBrk="1" hangingPunct="1">
              <a:defRPr/>
            </a:pPr>
            <a:endParaRPr lang="en-US" dirty="0">
              <a:latin typeface="Batang" charset="0"/>
            </a:endParaRPr>
          </a:p>
          <a:p>
            <a:pPr eaLnBrk="1" hangingPunct="1">
              <a:defRPr/>
            </a:pPr>
            <a:endParaRPr lang="en-US" dirty="0">
              <a:latin typeface="Batang" charset="0"/>
            </a:endParaRPr>
          </a:p>
        </p:txBody>
      </p:sp>
      <p:sp>
        <p:nvSpPr>
          <p:cNvPr id="22539" name="Rectangle 11"/>
          <p:cNvSpPr>
            <a:spLocks noChangeArrowheads="1"/>
          </p:cNvSpPr>
          <p:nvPr/>
        </p:nvSpPr>
        <p:spPr bwMode="auto">
          <a:xfrm>
            <a:off x="5791200" y="533400"/>
            <a:ext cx="3124200" cy="5638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eaLnBrk="1" hangingPunct="1">
              <a:defRPr/>
            </a:pPr>
            <a:r>
              <a:rPr lang="en-US" b="1" u="sng" dirty="0">
                <a:cs typeface="Arial" panose="020B0604020202020204" pitchFamily="34" charset="0"/>
              </a:rPr>
              <a:t>CLAIMS CONTROL</a:t>
            </a:r>
          </a:p>
          <a:p>
            <a:pPr eaLnBrk="1" hangingPunct="1">
              <a:defRPr/>
            </a:pPr>
            <a:endParaRPr lang="en-US" b="1" u="sng" dirty="0">
              <a:cs typeface="Arial" panose="020B0604020202020204" pitchFamily="34" charset="0"/>
            </a:endParaRPr>
          </a:p>
          <a:p>
            <a:pPr eaLnBrk="1" hangingPunct="1">
              <a:buFontTx/>
              <a:buChar char="•"/>
              <a:defRPr/>
            </a:pPr>
            <a:r>
              <a:rPr lang="en-US" dirty="0">
                <a:cs typeface="Arial" panose="020B0604020202020204" pitchFamily="34" charset="0"/>
              </a:rPr>
              <a:t>  Original Bills are verified &amp; </a:t>
            </a:r>
          </a:p>
          <a:p>
            <a:pPr eaLnBrk="1" hangingPunct="1">
              <a:defRPr/>
            </a:pPr>
            <a:r>
              <a:rPr lang="en-US" dirty="0">
                <a:cs typeface="Arial" panose="020B0604020202020204" pitchFamily="34" charset="0"/>
              </a:rPr>
              <a:t>   scrutinized against Standard </a:t>
            </a:r>
          </a:p>
          <a:p>
            <a:pPr eaLnBrk="1" hangingPunct="1">
              <a:defRPr/>
            </a:pPr>
            <a:r>
              <a:rPr lang="en-US" dirty="0">
                <a:cs typeface="Arial" panose="020B0604020202020204" pitchFamily="34" charset="0"/>
              </a:rPr>
              <a:t>    Discounted Tariff </a:t>
            </a:r>
          </a:p>
          <a:p>
            <a:pPr eaLnBrk="1" hangingPunct="1">
              <a:buFontTx/>
              <a:buChar char="•"/>
              <a:defRPr/>
            </a:pPr>
            <a:r>
              <a:rPr lang="en-US" dirty="0">
                <a:cs typeface="Arial" panose="020B0604020202020204" pitchFamily="34" charset="0"/>
              </a:rPr>
              <a:t>   Medical  procedure audit &amp;</a:t>
            </a:r>
          </a:p>
          <a:p>
            <a:pPr eaLnBrk="1" hangingPunct="1">
              <a:defRPr/>
            </a:pPr>
            <a:r>
              <a:rPr lang="en-US" dirty="0">
                <a:cs typeface="Arial" panose="020B0604020202020204" pitchFamily="34" charset="0"/>
              </a:rPr>
              <a:t>    bill scrutiny  </a:t>
            </a:r>
          </a:p>
          <a:p>
            <a:pPr eaLnBrk="1" hangingPunct="1">
              <a:buFontTx/>
              <a:buChar char="•"/>
              <a:defRPr/>
            </a:pPr>
            <a:r>
              <a:rPr lang="en-US" dirty="0">
                <a:cs typeface="Arial" panose="020B0604020202020204" pitchFamily="34" charset="0"/>
              </a:rPr>
              <a:t>   2nd Medical opinion taken</a:t>
            </a:r>
          </a:p>
          <a:p>
            <a:pPr eaLnBrk="1" hangingPunct="1">
              <a:defRPr/>
            </a:pPr>
            <a:r>
              <a:rPr lang="en-US" dirty="0">
                <a:cs typeface="Arial" panose="020B0604020202020204" pitchFamily="34" charset="0"/>
              </a:rPr>
              <a:t>    for complicated cases and </a:t>
            </a:r>
          </a:p>
          <a:p>
            <a:pPr eaLnBrk="1" hangingPunct="1">
              <a:defRPr/>
            </a:pPr>
            <a:r>
              <a:rPr lang="en-US" dirty="0">
                <a:cs typeface="Arial" panose="020B0604020202020204" pitchFamily="34" charset="0"/>
              </a:rPr>
              <a:t>    re-pricing done </a:t>
            </a:r>
          </a:p>
          <a:p>
            <a:pPr eaLnBrk="1" hangingPunct="1">
              <a:buFontTx/>
              <a:buChar char="•"/>
              <a:defRPr/>
            </a:pPr>
            <a:r>
              <a:rPr lang="en-US" dirty="0">
                <a:cs typeface="Arial" panose="020B0604020202020204" pitchFamily="34" charset="0"/>
              </a:rPr>
              <a:t>   Implementation of package </a:t>
            </a:r>
          </a:p>
          <a:p>
            <a:pPr eaLnBrk="1" hangingPunct="1">
              <a:defRPr/>
            </a:pPr>
            <a:r>
              <a:rPr lang="en-US" dirty="0">
                <a:cs typeface="Arial" panose="020B0604020202020204" pitchFamily="34" charset="0"/>
              </a:rPr>
              <a:t>    rates for surgical procedures</a:t>
            </a:r>
          </a:p>
          <a:p>
            <a:pPr eaLnBrk="1" hangingPunct="1">
              <a:buFontTx/>
              <a:buChar char="•"/>
              <a:defRPr/>
            </a:pPr>
            <a:r>
              <a:rPr lang="en-US" dirty="0">
                <a:cs typeface="Arial" panose="020B0604020202020204" pitchFamily="34" charset="0"/>
              </a:rPr>
              <a:t>   Spot Investigation of </a:t>
            </a:r>
          </a:p>
          <a:p>
            <a:pPr eaLnBrk="1" hangingPunct="1">
              <a:defRPr/>
            </a:pPr>
            <a:r>
              <a:rPr lang="en-US" dirty="0">
                <a:cs typeface="Arial" panose="020B0604020202020204" pitchFamily="34" charset="0"/>
              </a:rPr>
              <a:t>    cashless  cases and </a:t>
            </a:r>
          </a:p>
          <a:p>
            <a:pPr eaLnBrk="1" hangingPunct="1">
              <a:defRPr/>
            </a:pPr>
            <a:r>
              <a:rPr lang="en-US" dirty="0">
                <a:cs typeface="Arial" panose="020B0604020202020204" pitchFamily="34" charset="0"/>
              </a:rPr>
              <a:t>    Investigation of Indoor </a:t>
            </a:r>
          </a:p>
          <a:p>
            <a:pPr eaLnBrk="1" hangingPunct="1">
              <a:defRPr/>
            </a:pPr>
            <a:r>
              <a:rPr lang="en-US" dirty="0">
                <a:cs typeface="Arial" panose="020B0604020202020204" pitchFamily="34" charset="0"/>
              </a:rPr>
              <a:t>    records for doubtful cases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09600" y="990600"/>
            <a:ext cx="8229600" cy="3124200"/>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Tx/>
              <a:buAutoNum type="alphaUcParenR" startAt="3"/>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GB" sz="2000" b="1" i="0" u="none" strike="noStrike" kern="1200" cap="none" spc="0" normalizeH="0" baseline="0" noProof="0" dirty="0" smtClean="0">
                <a:ln>
                  <a:noFill/>
                </a:ln>
                <a:solidFill>
                  <a:srgbClr val="C00000"/>
                </a:solidFill>
                <a:effectLst/>
                <a:uLnTx/>
                <a:uFillTx/>
                <a:latin typeface="Calibri" pitchFamily="34" charset="0"/>
                <a:ea typeface="+mn-ea"/>
                <a:cs typeface="+mn-cs"/>
              </a:rPr>
              <a:t>The Preferred Provider Network (PPN) </a:t>
            </a:r>
            <a:r>
              <a:rPr kumimoji="0" lang="en-GB" sz="2000" b="0" i="0" u="none" strike="noStrike" kern="1200" cap="none" spc="0" normalizeH="0" baseline="0" noProof="0" dirty="0" smtClean="0">
                <a:ln>
                  <a:noFill/>
                </a:ln>
                <a:solidFill>
                  <a:schemeClr val="tx1"/>
                </a:solidFill>
                <a:effectLst/>
                <a:uLnTx/>
                <a:uFillTx/>
                <a:latin typeface="Calibri" pitchFamily="34" charset="0"/>
                <a:ea typeface="+mn-ea"/>
                <a:cs typeface="+mn-cs"/>
              </a:rPr>
              <a:t>of hospitals is an initiative of the 4 Public Sector General Insurance Companies (</a:t>
            </a:r>
            <a:r>
              <a:rPr kumimoji="0" lang="en-GB" sz="2000" b="1" i="0" u="none" strike="noStrike" kern="1200" cap="none" spc="0" normalizeH="0" baseline="0" noProof="0" dirty="0" smtClean="0">
                <a:ln>
                  <a:noFill/>
                </a:ln>
                <a:solidFill>
                  <a:srgbClr val="C00000"/>
                </a:solidFill>
                <a:effectLst/>
                <a:uLnTx/>
                <a:uFillTx/>
                <a:latin typeface="Calibri" pitchFamily="34" charset="0"/>
                <a:ea typeface="+mn-ea"/>
                <a:cs typeface="+mn-cs"/>
              </a:rPr>
              <a:t>PSGICs</a:t>
            </a:r>
            <a:r>
              <a:rPr kumimoji="0" lang="en-GB" sz="2000" b="0" i="0" u="none" strike="noStrike" kern="1200" cap="none" spc="0" normalizeH="0" baseline="0" noProof="0" dirty="0" smtClean="0">
                <a:ln>
                  <a:noFill/>
                </a:ln>
                <a:solidFill>
                  <a:schemeClr val="tx1"/>
                </a:solidFill>
                <a:effectLst/>
                <a:uLnTx/>
                <a:uFillTx/>
                <a:latin typeface="Calibri" pitchFamily="34" charset="0"/>
                <a:ea typeface="+mn-ea"/>
                <a:cs typeface="+mn-cs"/>
              </a:rPr>
              <a:t>) taken in July 2010 to introduce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2000" b="0" i="0" u="none" strike="noStrike" kern="120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1" u="none" strike="noStrike" kern="1200" cap="none" spc="0" normalizeH="0" baseline="0" noProof="0" dirty="0" smtClean="0">
                <a:ln>
                  <a:noFill/>
                </a:ln>
                <a:effectLst/>
                <a:uLnTx/>
                <a:uFillTx/>
                <a:latin typeface="Calibri" pitchFamily="34" charset="0"/>
                <a:ea typeface="+mn-ea"/>
                <a:cs typeface="+mn-cs"/>
              </a:rPr>
              <a:t>Discipline on the pricing of hospital services charges;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1" u="none" strike="noStrike" kern="1200" cap="none" spc="0" normalizeH="0" baseline="0" noProof="0" dirty="0" smtClean="0">
                <a:ln>
                  <a:noFill/>
                </a:ln>
                <a:effectLst/>
                <a:uLnTx/>
                <a:uFillTx/>
                <a:latin typeface="Calibri" pitchFamily="34" charset="0"/>
                <a:ea typeface="+mn-ea"/>
                <a:cs typeface="+mn-cs"/>
              </a:rPr>
              <a:t>Pre-negotiated rates for medical procedures and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1" u="none" strike="noStrike" kern="1200" cap="none" spc="0" normalizeH="0" baseline="0" noProof="0" dirty="0" smtClean="0">
                <a:ln>
                  <a:noFill/>
                </a:ln>
                <a:effectLst/>
                <a:uLnTx/>
                <a:uFillTx/>
                <a:latin typeface="Calibri" pitchFamily="34" charset="0"/>
                <a:ea typeface="+mn-ea"/>
                <a:cs typeface="+mn-cs"/>
              </a:rPr>
              <a:t>overall standardisation of hospital facilities</a:t>
            </a:r>
            <a:r>
              <a:rPr kumimoji="0" lang="en-GB" sz="2000" b="0" i="0" u="none" strike="noStrike" kern="1200" cap="none" spc="0" normalizeH="0" baseline="0" noProof="0" dirty="0" smtClean="0">
                <a:ln>
                  <a:noFill/>
                </a:ln>
                <a:effectLst/>
                <a:uLnTx/>
                <a:uFillTx/>
                <a:latin typeface="Calibri" pitchFamily="34" charset="0"/>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2000" b="0" i="0" u="none" strike="noStrike" kern="120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GB" sz="1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Rectangle 4"/>
          <p:cNvSpPr>
            <a:spLocks noChangeArrowheads="1"/>
          </p:cNvSpPr>
          <p:nvPr/>
        </p:nvSpPr>
        <p:spPr bwMode="auto">
          <a:xfrm>
            <a:off x="0" y="228600"/>
            <a:ext cx="6705600" cy="369332"/>
          </a:xfrm>
          <a:prstGeom prst="rect">
            <a:avLst/>
          </a:prstGeom>
          <a:noFill/>
          <a:ln w="9525">
            <a:noFill/>
            <a:miter lim="800000"/>
            <a:headEnd/>
            <a:tailEnd/>
          </a:ln>
        </p:spPr>
        <p:txBody>
          <a:bodyPr>
            <a:spAutoFit/>
          </a:bodyPr>
          <a:lstStyle/>
          <a:p>
            <a:pPr lvl="5"/>
            <a:r>
              <a:rPr lang="en-GB" b="1" dirty="0"/>
              <a:t>The Preferred Provider Network (PPN)</a:t>
            </a:r>
            <a:endParaRPr lang="en-US" b="1" dirty="0"/>
          </a:p>
        </p:txBody>
      </p:sp>
      <p:sp>
        <p:nvSpPr>
          <p:cNvPr id="6" name="Footer Placeholder 5"/>
          <p:cNvSpPr>
            <a:spLocks noGrp="1"/>
          </p:cNvSpPr>
          <p:nvPr>
            <p:ph type="ftr" sz="quarter" idx="11"/>
          </p:nvPr>
        </p:nvSpPr>
        <p:spPr>
          <a:xfrm>
            <a:off x="3124200" y="6245225"/>
            <a:ext cx="2895600" cy="476250"/>
          </a:xfrm>
          <a:noFill/>
        </p:spPr>
        <p:txBody>
          <a:bodyPr/>
          <a:lstStyle/>
          <a:p>
            <a:endParaRPr lang="en-US" smtClean="0"/>
          </a:p>
        </p:txBody>
      </p:sp>
      <p:sp>
        <p:nvSpPr>
          <p:cNvPr id="5" name="Slide Number Placeholder 4"/>
          <p:cNvSpPr>
            <a:spLocks noGrp="1"/>
          </p:cNvSpPr>
          <p:nvPr>
            <p:ph type="sldNum" sz="quarter" idx="12"/>
          </p:nvPr>
        </p:nvSpPr>
        <p:spPr>
          <a:xfrm>
            <a:off x="6553200" y="6245225"/>
            <a:ext cx="2133600" cy="476250"/>
          </a:xfrm>
          <a:noFill/>
        </p:spPr>
        <p:txBody>
          <a:bodyPr/>
          <a:lstStyle/>
          <a:p>
            <a:fld id="{4728D30C-07EF-497B-A24F-C6D6C8DA4E17}" type="slidenum">
              <a:rPr lang="en-US" smtClean="0"/>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Recomendation</a:t>
            </a:r>
            <a:endParaRPr lang="en-US" dirty="0"/>
          </a:p>
        </p:txBody>
      </p:sp>
      <p:sp>
        <p:nvSpPr>
          <p:cNvPr id="3" name="Content Placeholder 2"/>
          <p:cNvSpPr>
            <a:spLocks noGrp="1"/>
          </p:cNvSpPr>
          <p:nvPr>
            <p:ph idx="1"/>
          </p:nvPr>
        </p:nvSpPr>
        <p:spPr/>
        <p:txBody>
          <a:bodyPr/>
          <a:lstStyle/>
          <a:p>
            <a:r>
              <a:rPr lang="en-US" dirty="0" smtClean="0"/>
              <a:t>Most of hospital should come in PPN network</a:t>
            </a:r>
          </a:p>
          <a:p>
            <a:r>
              <a:rPr lang="en-US" dirty="0" smtClean="0"/>
              <a:t>More preventive measure should be encourage such as health camp / talks should be encouraged.</a:t>
            </a:r>
          </a:p>
          <a:p>
            <a:r>
              <a:rPr lang="en-US" dirty="0" smtClean="0"/>
              <a:t>Every claim should be rechecked </a:t>
            </a:r>
          </a:p>
          <a:p>
            <a:r>
              <a:rPr lang="en-US" dirty="0" smtClean="0"/>
              <a:t>More vigilance of suspected hospital should be done. If one found guilty the hospital should be </a:t>
            </a:r>
            <a:r>
              <a:rPr lang="en-US" dirty="0" err="1" smtClean="0"/>
              <a:t>depanelled</a:t>
            </a:r>
            <a:endParaRPr lang="en-US" dirty="0" smtClean="0"/>
          </a:p>
          <a:p>
            <a:r>
              <a:rPr lang="en-US" dirty="0" smtClean="0"/>
              <a:t>Co payment in the elderly claims</a:t>
            </a:r>
          </a:p>
          <a:p>
            <a:pPr>
              <a:buNone/>
            </a:pPr>
            <a:endParaRPr lang="en-US" dirty="0" smtClean="0"/>
          </a:p>
          <a:p>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Thank You</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“TPA”</a:t>
            </a:r>
            <a:endParaRPr lang="en-US" dirty="0"/>
          </a:p>
        </p:txBody>
      </p:sp>
      <p:sp>
        <p:nvSpPr>
          <p:cNvPr id="3" name="Content Placeholder 2"/>
          <p:cNvSpPr>
            <a:spLocks noGrp="1"/>
          </p:cNvSpPr>
          <p:nvPr>
            <p:ph idx="1"/>
          </p:nvPr>
        </p:nvSpPr>
        <p:spPr/>
        <p:txBody>
          <a:bodyPr/>
          <a:lstStyle/>
          <a:p>
            <a:r>
              <a:rPr lang="en-US" dirty="0" smtClean="0"/>
              <a:t>Third Party Administrator or TPA is the connecting </a:t>
            </a:r>
            <a:r>
              <a:rPr lang="en-US" dirty="0" smtClean="0"/>
              <a:t>bridge </a:t>
            </a:r>
            <a:r>
              <a:rPr lang="en-US" dirty="0" smtClean="0"/>
              <a:t>between insurance company and customer</a:t>
            </a:r>
          </a:p>
          <a:p>
            <a:r>
              <a:rPr lang="en-US" dirty="0" smtClean="0"/>
              <a:t>They are service provider for Insurance company</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609600" y="990600"/>
            <a:ext cx="8534400" cy="4495800"/>
          </a:xfrm>
        </p:spPr>
        <p:txBody>
          <a:bodyPr>
            <a:normAutofit/>
          </a:bodyPr>
          <a:lstStyle/>
          <a:p>
            <a:pPr marL="457200" indent="-457200">
              <a:buFontTx/>
              <a:buAutoNum type="alphaUcParenR" startAt="3"/>
              <a:defRPr/>
            </a:pPr>
            <a:endParaRPr lang="en-US" sz="2000" b="1" dirty="0" smtClean="0"/>
          </a:p>
          <a:p>
            <a:pPr algn="just">
              <a:defRPr/>
            </a:pPr>
            <a:r>
              <a:rPr lang="en-US" sz="2000" dirty="0" smtClean="0">
                <a:latin typeface="Calibri" pitchFamily="34" charset="0"/>
              </a:rPr>
              <a:t>TPAs licensed by IRDA are the intermediary between Insured and Insurance Company and responsible for providing value added services to policy holders including all aspects of claim arising out of health insurance policies.</a:t>
            </a:r>
          </a:p>
          <a:p>
            <a:pPr algn="just">
              <a:buFontTx/>
              <a:buNone/>
              <a:defRPr/>
            </a:pPr>
            <a:r>
              <a:rPr lang="en-US" sz="2000" dirty="0" smtClean="0">
                <a:latin typeface="Calibri" pitchFamily="34" charset="0"/>
              </a:rPr>
              <a:t> </a:t>
            </a:r>
          </a:p>
          <a:p>
            <a:pPr algn="just">
              <a:defRPr/>
            </a:pPr>
            <a:r>
              <a:rPr lang="en-US" sz="2000" dirty="0" smtClean="0">
                <a:latin typeface="Calibri" pitchFamily="34" charset="0"/>
              </a:rPr>
              <a:t>The work of the TPA starts once the Policy is issued. </a:t>
            </a:r>
          </a:p>
          <a:p>
            <a:pPr algn="just">
              <a:buFontTx/>
              <a:buNone/>
              <a:defRPr/>
            </a:pPr>
            <a:r>
              <a:rPr lang="en-US" sz="2000" dirty="0" smtClean="0">
                <a:latin typeface="Calibri" pitchFamily="34" charset="0"/>
              </a:rPr>
              <a:t> </a:t>
            </a:r>
          </a:p>
          <a:p>
            <a:pPr algn="just">
              <a:defRPr/>
            </a:pPr>
            <a:r>
              <a:rPr lang="en-US" sz="2000" dirty="0" smtClean="0">
                <a:latin typeface="Calibri" pitchFamily="34" charset="0"/>
              </a:rPr>
              <a:t>TPAs have helped insurance companies provide better service to their policyholders through their efficiency in claim settlement .</a:t>
            </a:r>
          </a:p>
          <a:p>
            <a:pPr algn="just">
              <a:buFontTx/>
              <a:buNone/>
              <a:defRPr/>
            </a:pPr>
            <a:r>
              <a:rPr lang="en-GB" sz="2000" dirty="0" smtClean="0">
                <a:latin typeface="Calibri" pitchFamily="34" charset="0"/>
              </a:rPr>
              <a:t> </a:t>
            </a:r>
            <a:endParaRPr lang="en-US" sz="2000" dirty="0" smtClean="0">
              <a:latin typeface="Calibri" pitchFamily="34" charset="0"/>
            </a:endParaRPr>
          </a:p>
          <a:p>
            <a:pPr algn="just">
              <a:defRPr/>
            </a:pPr>
            <a:r>
              <a:rPr lang="en-GB" sz="2000" dirty="0" smtClean="0">
                <a:latin typeface="Calibri" pitchFamily="34" charset="0"/>
              </a:rPr>
              <a:t>There are at present 29 IRDA registered  TPAs</a:t>
            </a:r>
            <a:endParaRPr lang="en-US" sz="2000" dirty="0" smtClean="0">
              <a:latin typeface="Calibri" pitchFamily="34" charset="0"/>
            </a:endParaRPr>
          </a:p>
          <a:p>
            <a:pPr algn="just">
              <a:defRPr/>
            </a:pPr>
            <a:endParaRPr lang="en-US" sz="2000" dirty="0">
              <a:latin typeface="Calibri" pitchFamily="34" charset="0"/>
            </a:endParaRPr>
          </a:p>
        </p:txBody>
      </p:sp>
      <p:sp>
        <p:nvSpPr>
          <p:cNvPr id="16390" name="Footer Placeholder 5"/>
          <p:cNvSpPr>
            <a:spLocks noGrp="1"/>
          </p:cNvSpPr>
          <p:nvPr>
            <p:ph type="ftr" sz="quarter" idx="11"/>
          </p:nvPr>
        </p:nvSpPr>
        <p:spPr>
          <a:noFill/>
        </p:spPr>
        <p:txBody>
          <a:bodyPr/>
          <a:lstStyle/>
          <a:p>
            <a:endParaRPr lang="en-US" smtClean="0"/>
          </a:p>
        </p:txBody>
      </p:sp>
      <p:sp>
        <p:nvSpPr>
          <p:cNvPr id="16389" name="Slide Number Placeholder 4"/>
          <p:cNvSpPr>
            <a:spLocks noGrp="1"/>
          </p:cNvSpPr>
          <p:nvPr>
            <p:ph type="sldNum" sz="quarter" idx="12"/>
          </p:nvPr>
        </p:nvSpPr>
        <p:spPr>
          <a:noFill/>
        </p:spPr>
        <p:txBody>
          <a:bodyPr/>
          <a:lstStyle/>
          <a:p>
            <a:fld id="{3EA8ED94-DA47-4D75-8EB9-9B5C65AC53A9}" type="slidenum">
              <a:rPr lang="en-US" smtClean="0"/>
              <a:pPr/>
              <a:t>3</a:t>
            </a:fld>
            <a:endParaRPr lang="en-US" smtClean="0"/>
          </a:p>
        </p:txBody>
      </p:sp>
      <p:sp>
        <p:nvSpPr>
          <p:cNvPr id="16388" name="Rectangle 4"/>
          <p:cNvSpPr>
            <a:spLocks noChangeArrowheads="1"/>
          </p:cNvSpPr>
          <p:nvPr/>
        </p:nvSpPr>
        <p:spPr bwMode="auto">
          <a:xfrm>
            <a:off x="0" y="304800"/>
            <a:ext cx="6705600" cy="738664"/>
          </a:xfrm>
          <a:prstGeom prst="rect">
            <a:avLst/>
          </a:prstGeom>
          <a:noFill/>
          <a:ln w="9525">
            <a:noFill/>
            <a:miter lim="800000"/>
            <a:headEnd/>
            <a:tailEnd/>
          </a:ln>
        </p:spPr>
        <p:txBody>
          <a:bodyPr>
            <a:spAutoFit/>
          </a:bodyPr>
          <a:lstStyle/>
          <a:p>
            <a:r>
              <a:rPr lang="en-US" sz="2400" b="1" dirty="0">
                <a:solidFill>
                  <a:schemeClr val="accent6">
                    <a:lumMod val="75000"/>
                  </a:schemeClr>
                </a:solidFill>
              </a:rPr>
              <a:t>Role of Third Party Administrator (TPA)</a:t>
            </a:r>
          </a:p>
          <a:p>
            <a:r>
              <a:rPr lang="en-US" dirty="0">
                <a:solidFill>
                  <a:srgbClr val="FFFF00"/>
                </a:solidFill>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b="1" dirty="0" smtClean="0"/>
              <a:t>Function Of TPA</a:t>
            </a:r>
            <a:endParaRPr lang="en-US" b="1" dirty="0"/>
          </a:p>
        </p:txBody>
      </p:sp>
      <p:graphicFrame>
        <p:nvGraphicFramePr>
          <p:cNvPr id="5" name="Content Placeholder 4"/>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505200" y="1752600"/>
            <a:ext cx="22098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t>Health Insurance</a:t>
            </a:r>
          </a:p>
        </p:txBody>
      </p:sp>
      <p:sp>
        <p:nvSpPr>
          <p:cNvPr id="3" name="TextBox 5"/>
          <p:cNvSpPr txBox="1">
            <a:spLocks noChangeArrowheads="1"/>
          </p:cNvSpPr>
          <p:nvPr/>
        </p:nvSpPr>
        <p:spPr bwMode="auto">
          <a:xfrm>
            <a:off x="4038600" y="1219200"/>
            <a:ext cx="860172" cy="369332"/>
          </a:xfrm>
          <a:prstGeom prst="rect">
            <a:avLst/>
          </a:prstGeom>
          <a:noFill/>
          <a:ln w="9525">
            <a:noFill/>
            <a:miter lim="800000"/>
            <a:headEnd/>
            <a:tailEnd/>
          </a:ln>
        </p:spPr>
        <p:txBody>
          <a:bodyPr wrap="none">
            <a:spAutoFit/>
          </a:bodyPr>
          <a:lstStyle/>
          <a:p>
            <a:r>
              <a:rPr lang="en-US" b="1" dirty="0"/>
              <a:t>Insurer</a:t>
            </a:r>
          </a:p>
        </p:txBody>
      </p:sp>
      <p:sp>
        <p:nvSpPr>
          <p:cNvPr id="4" name="TextBox 6"/>
          <p:cNvSpPr txBox="1">
            <a:spLocks noChangeArrowheads="1"/>
          </p:cNvSpPr>
          <p:nvPr/>
        </p:nvSpPr>
        <p:spPr bwMode="auto">
          <a:xfrm>
            <a:off x="4038600" y="3810000"/>
            <a:ext cx="901850" cy="369332"/>
          </a:xfrm>
          <a:prstGeom prst="rect">
            <a:avLst/>
          </a:prstGeom>
          <a:noFill/>
          <a:ln w="9525">
            <a:noFill/>
            <a:miter lim="800000"/>
            <a:headEnd/>
            <a:tailEnd/>
          </a:ln>
        </p:spPr>
        <p:txBody>
          <a:bodyPr wrap="none">
            <a:spAutoFit/>
          </a:bodyPr>
          <a:lstStyle/>
          <a:p>
            <a:r>
              <a:rPr lang="en-US" b="1"/>
              <a:t>Insured</a:t>
            </a:r>
          </a:p>
        </p:txBody>
      </p:sp>
      <p:sp>
        <p:nvSpPr>
          <p:cNvPr id="5" name="TextBox 7"/>
          <p:cNvSpPr txBox="1">
            <a:spLocks noChangeArrowheads="1"/>
          </p:cNvSpPr>
          <p:nvPr/>
        </p:nvSpPr>
        <p:spPr bwMode="auto">
          <a:xfrm>
            <a:off x="1574800" y="2209800"/>
            <a:ext cx="1109856" cy="369332"/>
          </a:xfrm>
          <a:prstGeom prst="rect">
            <a:avLst/>
          </a:prstGeom>
          <a:noFill/>
          <a:ln w="9525">
            <a:noFill/>
            <a:miter lim="800000"/>
            <a:headEnd/>
            <a:tailEnd/>
          </a:ln>
        </p:spPr>
        <p:txBody>
          <a:bodyPr wrap="none">
            <a:spAutoFit/>
          </a:bodyPr>
          <a:lstStyle/>
          <a:p>
            <a:r>
              <a:rPr lang="en-US" b="1" dirty="0"/>
              <a:t>Regulator</a:t>
            </a:r>
          </a:p>
        </p:txBody>
      </p:sp>
      <p:sp>
        <p:nvSpPr>
          <p:cNvPr id="6" name="TextBox 8"/>
          <p:cNvSpPr txBox="1">
            <a:spLocks noChangeArrowheads="1"/>
          </p:cNvSpPr>
          <p:nvPr/>
        </p:nvSpPr>
        <p:spPr bwMode="auto">
          <a:xfrm>
            <a:off x="990600" y="2971800"/>
            <a:ext cx="2544763" cy="369888"/>
          </a:xfrm>
          <a:prstGeom prst="rect">
            <a:avLst/>
          </a:prstGeom>
          <a:noFill/>
          <a:ln w="9525">
            <a:noFill/>
            <a:miter lim="800000"/>
            <a:headEnd/>
            <a:tailEnd/>
          </a:ln>
        </p:spPr>
        <p:txBody>
          <a:bodyPr wrap="none">
            <a:spAutoFit/>
          </a:bodyPr>
          <a:lstStyle/>
          <a:p>
            <a:r>
              <a:rPr lang="en-US" sz="1800" b="1" dirty="0"/>
              <a:t>Health Insurance Council</a:t>
            </a:r>
          </a:p>
        </p:txBody>
      </p:sp>
      <p:sp>
        <p:nvSpPr>
          <p:cNvPr id="7" name="TextBox 9"/>
          <p:cNvSpPr txBox="1">
            <a:spLocks noChangeArrowheads="1"/>
          </p:cNvSpPr>
          <p:nvPr/>
        </p:nvSpPr>
        <p:spPr bwMode="auto">
          <a:xfrm>
            <a:off x="5967413" y="2209800"/>
            <a:ext cx="545727" cy="369332"/>
          </a:xfrm>
          <a:prstGeom prst="rect">
            <a:avLst/>
          </a:prstGeom>
          <a:noFill/>
          <a:ln w="9525">
            <a:noFill/>
            <a:miter lim="800000"/>
            <a:headEnd/>
            <a:tailEnd/>
          </a:ln>
        </p:spPr>
        <p:txBody>
          <a:bodyPr wrap="none">
            <a:spAutoFit/>
          </a:bodyPr>
          <a:lstStyle/>
          <a:p>
            <a:r>
              <a:rPr lang="en-US" b="1"/>
              <a:t>TPA</a:t>
            </a:r>
          </a:p>
        </p:txBody>
      </p:sp>
      <p:sp>
        <p:nvSpPr>
          <p:cNvPr id="8" name="TextBox 10"/>
          <p:cNvSpPr txBox="1">
            <a:spLocks noChangeArrowheads="1"/>
          </p:cNvSpPr>
          <p:nvPr/>
        </p:nvSpPr>
        <p:spPr bwMode="auto">
          <a:xfrm>
            <a:off x="5702300" y="2859088"/>
            <a:ext cx="1293813" cy="646112"/>
          </a:xfrm>
          <a:prstGeom prst="rect">
            <a:avLst/>
          </a:prstGeom>
          <a:noFill/>
          <a:ln w="9525">
            <a:noFill/>
            <a:miter lim="800000"/>
            <a:headEnd/>
            <a:tailEnd/>
          </a:ln>
        </p:spPr>
        <p:txBody>
          <a:bodyPr wrap="none">
            <a:spAutoFit/>
          </a:bodyPr>
          <a:lstStyle/>
          <a:p>
            <a:pPr algn="ctr"/>
            <a:r>
              <a:rPr lang="en-US" sz="1800" b="1"/>
              <a:t>Health Care</a:t>
            </a:r>
          </a:p>
          <a:p>
            <a:pPr algn="ctr"/>
            <a:r>
              <a:rPr lang="en-US" sz="1800" b="1"/>
              <a:t>Provider</a:t>
            </a:r>
          </a:p>
        </p:txBody>
      </p:sp>
      <p:sp>
        <p:nvSpPr>
          <p:cNvPr id="9" name="TextBox 11"/>
          <p:cNvSpPr txBox="1">
            <a:spLocks noChangeArrowheads="1"/>
          </p:cNvSpPr>
          <p:nvPr/>
        </p:nvSpPr>
        <p:spPr bwMode="auto">
          <a:xfrm>
            <a:off x="7400925" y="2362200"/>
            <a:ext cx="1057275" cy="369888"/>
          </a:xfrm>
          <a:prstGeom prst="rect">
            <a:avLst/>
          </a:prstGeom>
          <a:noFill/>
          <a:ln w="9525">
            <a:noFill/>
            <a:miter lim="800000"/>
            <a:headEnd/>
            <a:tailEnd/>
          </a:ln>
        </p:spPr>
        <p:txBody>
          <a:bodyPr wrap="none">
            <a:spAutoFit/>
          </a:bodyPr>
          <a:lstStyle/>
          <a:p>
            <a:r>
              <a:rPr lang="en-US" sz="1800" b="1"/>
              <a:t>Hospitals</a:t>
            </a:r>
          </a:p>
        </p:txBody>
      </p:sp>
      <p:sp>
        <p:nvSpPr>
          <p:cNvPr id="10" name="TextBox 12"/>
          <p:cNvSpPr txBox="1">
            <a:spLocks noChangeArrowheads="1"/>
          </p:cNvSpPr>
          <p:nvPr/>
        </p:nvSpPr>
        <p:spPr bwMode="auto">
          <a:xfrm>
            <a:off x="7391400" y="2982913"/>
            <a:ext cx="915988" cy="369887"/>
          </a:xfrm>
          <a:prstGeom prst="rect">
            <a:avLst/>
          </a:prstGeom>
          <a:noFill/>
          <a:ln w="9525">
            <a:noFill/>
            <a:miter lim="800000"/>
            <a:headEnd/>
            <a:tailEnd/>
          </a:ln>
        </p:spPr>
        <p:txBody>
          <a:bodyPr wrap="none">
            <a:spAutoFit/>
          </a:bodyPr>
          <a:lstStyle/>
          <a:p>
            <a:r>
              <a:rPr lang="en-US" sz="1800" b="1"/>
              <a:t>Doctors</a:t>
            </a:r>
          </a:p>
        </p:txBody>
      </p:sp>
      <p:sp>
        <p:nvSpPr>
          <p:cNvPr id="11" name="TextBox 13"/>
          <p:cNvSpPr txBox="1">
            <a:spLocks noChangeArrowheads="1"/>
          </p:cNvSpPr>
          <p:nvPr/>
        </p:nvSpPr>
        <p:spPr bwMode="auto">
          <a:xfrm>
            <a:off x="7391400" y="3592513"/>
            <a:ext cx="1274763" cy="369887"/>
          </a:xfrm>
          <a:prstGeom prst="rect">
            <a:avLst/>
          </a:prstGeom>
          <a:noFill/>
          <a:ln w="9525">
            <a:noFill/>
            <a:miter lim="800000"/>
            <a:headEnd/>
            <a:tailEnd/>
          </a:ln>
        </p:spPr>
        <p:txBody>
          <a:bodyPr wrap="none">
            <a:spAutoFit/>
          </a:bodyPr>
          <a:lstStyle/>
          <a:p>
            <a:r>
              <a:rPr lang="en-US" sz="1800" b="1"/>
              <a:t>Diagnostics</a:t>
            </a:r>
          </a:p>
        </p:txBody>
      </p:sp>
      <p:sp>
        <p:nvSpPr>
          <p:cNvPr id="12" name="TextBox 14"/>
          <p:cNvSpPr txBox="1">
            <a:spLocks noChangeArrowheads="1"/>
          </p:cNvSpPr>
          <p:nvPr/>
        </p:nvSpPr>
        <p:spPr bwMode="auto">
          <a:xfrm>
            <a:off x="2209800" y="4495800"/>
            <a:ext cx="1095375" cy="369888"/>
          </a:xfrm>
          <a:prstGeom prst="rect">
            <a:avLst/>
          </a:prstGeom>
          <a:noFill/>
          <a:ln w="9525">
            <a:noFill/>
            <a:miter lim="800000"/>
            <a:headEnd/>
            <a:tailEnd/>
          </a:ln>
        </p:spPr>
        <p:txBody>
          <a:bodyPr wrap="none">
            <a:spAutoFit/>
          </a:bodyPr>
          <a:lstStyle/>
          <a:p>
            <a:r>
              <a:rPr lang="en-US" sz="1800" b="1" dirty="0"/>
              <a:t>Employer</a:t>
            </a:r>
          </a:p>
        </p:txBody>
      </p:sp>
      <p:sp>
        <p:nvSpPr>
          <p:cNvPr id="13" name="TextBox 15"/>
          <p:cNvSpPr txBox="1">
            <a:spLocks noChangeArrowheads="1"/>
          </p:cNvSpPr>
          <p:nvPr/>
        </p:nvSpPr>
        <p:spPr bwMode="auto">
          <a:xfrm>
            <a:off x="2209800" y="4811713"/>
            <a:ext cx="1120775" cy="369887"/>
          </a:xfrm>
          <a:prstGeom prst="rect">
            <a:avLst/>
          </a:prstGeom>
          <a:noFill/>
          <a:ln w="9525">
            <a:noFill/>
            <a:miter lim="800000"/>
            <a:headEnd/>
            <a:tailEnd/>
          </a:ln>
        </p:spPr>
        <p:txBody>
          <a:bodyPr wrap="none">
            <a:spAutoFit/>
          </a:bodyPr>
          <a:lstStyle/>
          <a:p>
            <a:r>
              <a:rPr lang="en-US" sz="1800" b="1"/>
              <a:t>Employee</a:t>
            </a:r>
          </a:p>
        </p:txBody>
      </p:sp>
      <p:sp>
        <p:nvSpPr>
          <p:cNvPr id="14" name="TextBox 16"/>
          <p:cNvSpPr txBox="1">
            <a:spLocks noChangeArrowheads="1"/>
          </p:cNvSpPr>
          <p:nvPr/>
        </p:nvSpPr>
        <p:spPr bwMode="auto">
          <a:xfrm>
            <a:off x="3886200" y="4687888"/>
            <a:ext cx="1386790" cy="646331"/>
          </a:xfrm>
          <a:prstGeom prst="rect">
            <a:avLst/>
          </a:prstGeom>
          <a:noFill/>
          <a:ln w="9525">
            <a:noFill/>
            <a:miter lim="800000"/>
            <a:headEnd/>
            <a:tailEnd/>
          </a:ln>
        </p:spPr>
        <p:txBody>
          <a:bodyPr wrap="none">
            <a:spAutoFit/>
          </a:bodyPr>
          <a:lstStyle/>
          <a:p>
            <a:pPr algn="ctr"/>
            <a:r>
              <a:rPr lang="en-US" sz="1800" b="1"/>
              <a:t>Government</a:t>
            </a:r>
          </a:p>
          <a:p>
            <a:pPr algn="ctr"/>
            <a:r>
              <a:rPr lang="en-US" sz="1800" b="1"/>
              <a:t>Scheme</a:t>
            </a:r>
          </a:p>
        </p:txBody>
      </p:sp>
      <p:sp>
        <p:nvSpPr>
          <p:cNvPr id="15" name="TextBox 17"/>
          <p:cNvSpPr txBox="1">
            <a:spLocks noChangeArrowheads="1"/>
          </p:cNvSpPr>
          <p:nvPr/>
        </p:nvSpPr>
        <p:spPr bwMode="auto">
          <a:xfrm>
            <a:off x="5659438" y="4495800"/>
            <a:ext cx="1133475" cy="369888"/>
          </a:xfrm>
          <a:prstGeom prst="rect">
            <a:avLst/>
          </a:prstGeom>
          <a:noFill/>
          <a:ln w="9525">
            <a:noFill/>
            <a:miter lim="800000"/>
            <a:headEnd/>
            <a:tailEnd/>
          </a:ln>
        </p:spPr>
        <p:txBody>
          <a:bodyPr wrap="none">
            <a:spAutoFit/>
          </a:bodyPr>
          <a:lstStyle/>
          <a:p>
            <a:r>
              <a:rPr lang="en-US" sz="1800" b="1"/>
              <a:t>Individual</a:t>
            </a:r>
          </a:p>
        </p:txBody>
      </p:sp>
      <p:sp>
        <p:nvSpPr>
          <p:cNvPr id="16" name="TextBox 18"/>
          <p:cNvSpPr txBox="1">
            <a:spLocks noChangeArrowheads="1"/>
          </p:cNvSpPr>
          <p:nvPr/>
        </p:nvSpPr>
        <p:spPr bwMode="auto">
          <a:xfrm>
            <a:off x="5715000" y="4811713"/>
            <a:ext cx="979488" cy="369887"/>
          </a:xfrm>
          <a:prstGeom prst="rect">
            <a:avLst/>
          </a:prstGeom>
          <a:noFill/>
          <a:ln w="9525">
            <a:noFill/>
            <a:miter lim="800000"/>
            <a:headEnd/>
            <a:tailEnd/>
          </a:ln>
        </p:spPr>
        <p:txBody>
          <a:bodyPr wrap="none">
            <a:spAutoFit/>
          </a:bodyPr>
          <a:lstStyle/>
          <a:p>
            <a:r>
              <a:rPr lang="en-US" sz="1800" b="1"/>
              <a:t>Families</a:t>
            </a:r>
          </a:p>
        </p:txBody>
      </p:sp>
      <p:sp>
        <p:nvSpPr>
          <p:cNvPr id="17" name="Down Arrow 16"/>
          <p:cNvSpPr/>
          <p:nvPr/>
        </p:nvSpPr>
        <p:spPr>
          <a:xfrm>
            <a:off x="2133600" y="2667000"/>
            <a:ext cx="3048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cxnSp>
        <p:nvCxnSpPr>
          <p:cNvPr id="18" name="Straight Connector 17"/>
          <p:cNvCxnSpPr/>
          <p:nvPr/>
        </p:nvCxnSpPr>
        <p:spPr>
          <a:xfrm rot="5400000">
            <a:off x="6477001" y="3200400"/>
            <a:ext cx="1219200" cy="3175"/>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7086600" y="2590800"/>
            <a:ext cx="228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7086600" y="3198813"/>
            <a:ext cx="228600" cy="15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7086600" y="3808413"/>
            <a:ext cx="228600" cy="15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0800000" flipV="1">
            <a:off x="2819400" y="4191000"/>
            <a:ext cx="106680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181600" y="4191000"/>
            <a:ext cx="106680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rot="5400000">
            <a:off x="4419601" y="4495800"/>
            <a:ext cx="304800" cy="31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057400" y="4876800"/>
            <a:ext cx="1295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5562600" y="4876800"/>
            <a:ext cx="12954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29" name="Footer Placeholder 28"/>
          <p:cNvSpPr>
            <a:spLocks noGrp="1"/>
          </p:cNvSpPr>
          <p:nvPr>
            <p:ph type="ftr" sz="quarter" idx="11"/>
          </p:nvPr>
        </p:nvSpPr>
        <p:spPr>
          <a:xfrm>
            <a:off x="3124200" y="6245225"/>
            <a:ext cx="2895600" cy="476250"/>
          </a:xfrm>
          <a:noFill/>
        </p:spPr>
        <p:txBody>
          <a:bodyPr/>
          <a:lstStyle/>
          <a:p>
            <a:endParaRPr lang="en-US" b="1" smtClean="0"/>
          </a:p>
        </p:txBody>
      </p:sp>
      <p:sp>
        <p:nvSpPr>
          <p:cNvPr id="28" name="Slide Number Placeholder 27"/>
          <p:cNvSpPr>
            <a:spLocks noGrp="1"/>
          </p:cNvSpPr>
          <p:nvPr>
            <p:ph type="sldNum" sz="quarter" idx="12"/>
          </p:nvPr>
        </p:nvSpPr>
        <p:spPr>
          <a:xfrm>
            <a:off x="6553200" y="6245225"/>
            <a:ext cx="2133600" cy="476250"/>
          </a:xfrm>
          <a:noFill/>
        </p:spPr>
        <p:txBody>
          <a:bodyPr/>
          <a:lstStyle/>
          <a:p>
            <a:fld id="{BBFCFD46-B65D-4C52-9F33-52BA95D3C79C}" type="slidenum">
              <a:rPr lang="en-US" b="1" smtClean="0"/>
              <a:pPr/>
              <a:t>5</a:t>
            </a:fld>
            <a:endParaRPr lang="en-US"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of TPA</a:t>
            </a:r>
            <a:endParaRPr lang="en-US" dirty="0"/>
          </a:p>
        </p:txBody>
      </p:sp>
      <p:pic>
        <p:nvPicPr>
          <p:cNvPr id="4" name="Content Placeholder 3" descr="Untitled.jpg"/>
          <p:cNvPicPr>
            <a:picLocks noGrp="1" noChangeAspect="1"/>
          </p:cNvPicPr>
          <p:nvPr>
            <p:ph idx="1"/>
          </p:nvPr>
        </p:nvPicPr>
        <p:blipFill>
          <a:blip r:embed="rId2"/>
          <a:stretch>
            <a:fillRect/>
          </a:stretch>
        </p:blipFill>
        <p:spPr>
          <a:xfrm>
            <a:off x="988874" y="1935163"/>
            <a:ext cx="7166252" cy="4389437"/>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Vipul </a:t>
            </a:r>
            <a:r>
              <a:rPr lang="en-US" dirty="0" err="1" smtClean="0"/>
              <a:t>Medcorp</a:t>
            </a:r>
            <a:r>
              <a:rPr lang="en-US" dirty="0" smtClean="0"/>
              <a:t> TPA</a:t>
            </a:r>
            <a:endParaRPr lang="en-US" dirty="0"/>
          </a:p>
        </p:txBody>
      </p:sp>
      <p:sp>
        <p:nvSpPr>
          <p:cNvPr id="5" name="Content Placeholder 4"/>
          <p:cNvSpPr>
            <a:spLocks noGrp="1"/>
          </p:cNvSpPr>
          <p:nvPr>
            <p:ph idx="1"/>
          </p:nvPr>
        </p:nvSpPr>
        <p:spPr/>
        <p:txBody>
          <a:bodyPr>
            <a:normAutofit/>
          </a:bodyPr>
          <a:lstStyle/>
          <a:p>
            <a:r>
              <a:rPr lang="en-US" sz="2800" b="1" dirty="0" smtClean="0">
                <a:latin typeface="+mj-lt"/>
              </a:rPr>
              <a:t>Vipul MedCorp TPA Pvt. Ltd.</a:t>
            </a:r>
            <a:r>
              <a:rPr lang="en-US" sz="2800" dirty="0" smtClean="0">
                <a:latin typeface="+mj-lt"/>
              </a:rPr>
              <a:t>, is an ISO 9001:2008 certified and  an IRDA Licensed, Third Party Administrator (Health), engaged in following services</a:t>
            </a:r>
          </a:p>
          <a:p>
            <a:r>
              <a:rPr lang="en-US" sz="2800" dirty="0" smtClean="0">
                <a:latin typeface="+mj-lt"/>
              </a:rPr>
              <a:t>Started in 2004in </a:t>
            </a:r>
            <a:r>
              <a:rPr lang="en-US" sz="2800" dirty="0" err="1" smtClean="0">
                <a:latin typeface="+mj-lt"/>
              </a:rPr>
              <a:t>Gurgaon</a:t>
            </a:r>
            <a:r>
              <a:rPr lang="en-US" sz="2800" dirty="0" smtClean="0">
                <a:latin typeface="+mj-lt"/>
              </a:rPr>
              <a:t> , </a:t>
            </a:r>
            <a:r>
              <a:rPr lang="en-US" sz="2800" dirty="0" err="1" smtClean="0">
                <a:latin typeface="+mj-lt"/>
              </a:rPr>
              <a:t>Hrayana</a:t>
            </a:r>
            <a:r>
              <a:rPr lang="en-US" sz="2800" dirty="0" smtClean="0">
                <a:latin typeface="+mj-lt"/>
              </a:rPr>
              <a:t>, head </a:t>
            </a:r>
            <a:r>
              <a:rPr lang="en-US" sz="2800" dirty="0" err="1" smtClean="0">
                <a:latin typeface="+mj-lt"/>
              </a:rPr>
              <a:t>quatered</a:t>
            </a:r>
            <a:r>
              <a:rPr lang="en-US" sz="2800" dirty="0" smtClean="0">
                <a:latin typeface="+mj-lt"/>
              </a:rPr>
              <a:t> </a:t>
            </a:r>
          </a:p>
          <a:p>
            <a:r>
              <a:rPr lang="en-US" sz="2800" dirty="0" smtClean="0">
                <a:latin typeface="+mj-lt"/>
              </a:rPr>
              <a:t>One of the leading TPA’s in India</a:t>
            </a:r>
          </a:p>
          <a:p>
            <a:r>
              <a:rPr lang="en-US" sz="2800" dirty="0" smtClean="0">
                <a:latin typeface="+mj-lt"/>
              </a:rPr>
              <a:t>With 32 offices pan India out of which 19 is Decentralized </a:t>
            </a:r>
          </a:p>
          <a:p>
            <a:pPr>
              <a:buNone/>
            </a:pPr>
            <a:endParaRPr lang="en-US" sz="28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a:r>
              <a:rPr lang="en-US" sz="3200" b="1" dirty="0" smtClean="0"/>
              <a:t>Business Highlights 2014-15</a:t>
            </a:r>
          </a:p>
        </p:txBody>
      </p:sp>
      <p:graphicFrame>
        <p:nvGraphicFramePr>
          <p:cNvPr id="6" name="Table Placeholder 5"/>
          <p:cNvGraphicFramePr>
            <a:graphicFrameLocks noGrp="1"/>
          </p:cNvGraphicFramePr>
          <p:nvPr>
            <p:ph type="tbl" idx="1"/>
          </p:nvPr>
        </p:nvGraphicFramePr>
        <p:xfrm>
          <a:off x="914400" y="1752600"/>
          <a:ext cx="7010400" cy="3997467"/>
        </p:xfrm>
        <a:graphic>
          <a:graphicData uri="http://schemas.openxmlformats.org/drawingml/2006/table">
            <a:tbl>
              <a:tblPr/>
              <a:tblGrid>
                <a:gridCol w="2332950"/>
                <a:gridCol w="2467650"/>
                <a:gridCol w="2209800"/>
              </a:tblGrid>
              <a:tr h="1351383">
                <a:tc gridSpan="2">
                  <a:txBody>
                    <a:bodyPr/>
                    <a:lstStyle/>
                    <a:p>
                      <a:pPr algn="ctr" rtl="0" fontAlgn="b"/>
                      <a:r>
                        <a:rPr lang="en-US" sz="2000" b="0" i="0" u="none" strike="noStrike" dirty="0" smtClean="0">
                          <a:solidFill>
                            <a:srgbClr val="000000"/>
                          </a:solidFill>
                          <a:latin typeface="Calibri"/>
                        </a:rPr>
                        <a:t>No </a:t>
                      </a:r>
                      <a:r>
                        <a:rPr lang="en-US" sz="2000" b="0" i="0" u="none" strike="noStrike" dirty="0">
                          <a:solidFill>
                            <a:srgbClr val="000000"/>
                          </a:solidFill>
                          <a:latin typeface="Calibri"/>
                        </a:rPr>
                        <a:t>of Lives Serviced (Retail + Corporate )</a:t>
                      </a:r>
                      <a:r>
                        <a:rPr lang="en-US" sz="2000" b="0" i="0" u="none" strike="noStrike" dirty="0">
                          <a:solidFill>
                            <a:srgbClr val="000000"/>
                          </a:solidFill>
                          <a:latin typeface="Batang"/>
                        </a:rPr>
                        <a:t> </a:t>
                      </a:r>
                      <a:endParaRPr lang="en-US" sz="2000" b="0" i="0" u="none" strike="noStrike" dirty="0">
                        <a:solidFill>
                          <a:srgbClr val="000000"/>
                        </a:solidFill>
                        <a:latin typeface="Calibri"/>
                      </a:endParaRP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b"/>
                      <a:r>
                        <a:rPr lang="en-US" sz="2000" b="0" i="0" u="none" strike="noStrike" dirty="0">
                          <a:solidFill>
                            <a:srgbClr val="000000"/>
                          </a:solidFill>
                          <a:latin typeface="Calibri"/>
                        </a:rPr>
                        <a:t>2004748</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98">
                <a:tc gridSpan="2">
                  <a:txBody>
                    <a:bodyPr/>
                    <a:lstStyle/>
                    <a:p>
                      <a:pPr algn="ctr" rtl="0" fontAlgn="b"/>
                      <a:r>
                        <a:rPr lang="en-US" sz="2000" b="0" i="0" u="none" strike="noStrike" dirty="0" smtClean="0">
                          <a:solidFill>
                            <a:srgbClr val="000000"/>
                          </a:solidFill>
                          <a:latin typeface="Calibri"/>
                        </a:rPr>
                        <a:t>Premium</a:t>
                      </a:r>
                      <a:r>
                        <a:rPr lang="en-US" sz="2000" b="0" i="0" u="none" strike="noStrike" baseline="0" dirty="0" smtClean="0">
                          <a:solidFill>
                            <a:srgbClr val="000000"/>
                          </a:solidFill>
                          <a:latin typeface="Calibri"/>
                        </a:rPr>
                        <a:t> Serviced (</a:t>
                      </a:r>
                      <a:r>
                        <a:rPr lang="en-US" sz="2000" b="0" i="0" u="none" strike="noStrike" dirty="0" smtClean="0">
                          <a:solidFill>
                            <a:srgbClr val="000000"/>
                          </a:solidFill>
                          <a:latin typeface="Calibri"/>
                        </a:rPr>
                        <a:t>Cr)</a:t>
                      </a:r>
                      <a:r>
                        <a:rPr lang="en-US" sz="2000" b="0" i="0" u="none" strike="noStrike" dirty="0" smtClean="0">
                          <a:solidFill>
                            <a:srgbClr val="000000"/>
                          </a:solidFill>
                          <a:latin typeface="Batang"/>
                        </a:rPr>
                        <a:t> </a:t>
                      </a:r>
                      <a:endParaRPr lang="en-US" sz="2000" b="0" i="0" u="none" strike="noStrike" dirty="0">
                        <a:solidFill>
                          <a:srgbClr val="000000"/>
                        </a:solidFill>
                        <a:latin typeface="Calibri"/>
                      </a:endParaRP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b"/>
                      <a:r>
                        <a:rPr lang="en-US" sz="2000" b="0" i="0" u="none" strike="noStrike" dirty="0" smtClean="0">
                          <a:solidFill>
                            <a:srgbClr val="000000"/>
                          </a:solidFill>
                          <a:latin typeface="Calibri"/>
                        </a:rPr>
                        <a:t>507.88</a:t>
                      </a:r>
                      <a:endParaRPr lang="en-US" sz="2000" b="0" i="0" u="none" strike="noStrike" dirty="0">
                        <a:solidFill>
                          <a:srgbClr val="000000"/>
                        </a:solidFill>
                        <a:latin typeface="Calibri"/>
                      </a:endParaRP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152">
                <a:tc gridSpan="2">
                  <a:txBody>
                    <a:bodyPr/>
                    <a:lstStyle/>
                    <a:p>
                      <a:pPr algn="ctr" rtl="0" fontAlgn="b"/>
                      <a:r>
                        <a:rPr lang="en-US" sz="2000" b="0" i="0" u="none" strike="noStrike" dirty="0" smtClean="0">
                          <a:solidFill>
                            <a:srgbClr val="000000"/>
                          </a:solidFill>
                          <a:latin typeface="Calibri"/>
                        </a:rPr>
                        <a:t>No </a:t>
                      </a:r>
                      <a:r>
                        <a:rPr lang="en-US" sz="2000" b="0" i="0" u="none" strike="noStrike" dirty="0">
                          <a:solidFill>
                            <a:srgbClr val="000000"/>
                          </a:solidFill>
                          <a:latin typeface="Calibri"/>
                        </a:rPr>
                        <a:t>of Claims Processed</a:t>
                      </a:r>
                      <a:r>
                        <a:rPr lang="en-US" sz="2000" b="0" i="0" u="none" strike="noStrike" dirty="0">
                          <a:solidFill>
                            <a:srgbClr val="000000"/>
                          </a:solidFill>
                          <a:latin typeface="Batang"/>
                        </a:rPr>
                        <a:t> </a:t>
                      </a:r>
                      <a:endParaRPr lang="en-US" sz="2000" b="0" i="0" u="none" strike="noStrike" dirty="0">
                        <a:solidFill>
                          <a:srgbClr val="000000"/>
                        </a:solidFill>
                        <a:latin typeface="Calibri"/>
                      </a:endParaRP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b"/>
                      <a:r>
                        <a:rPr lang="en-US" sz="2000" b="0" i="0" u="none" strike="noStrike" dirty="0">
                          <a:solidFill>
                            <a:srgbClr val="000000"/>
                          </a:solidFill>
                          <a:latin typeface="Calibri"/>
                        </a:rPr>
                        <a:t>204978</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98">
                <a:tc gridSpan="2">
                  <a:txBody>
                    <a:bodyPr/>
                    <a:lstStyle/>
                    <a:p>
                      <a:pPr algn="ctr" rtl="0" fontAlgn="b"/>
                      <a:r>
                        <a:rPr lang="en-US" sz="2000" b="0" i="0" u="none" strike="noStrike" dirty="0">
                          <a:solidFill>
                            <a:srgbClr val="000000"/>
                          </a:solidFill>
                          <a:latin typeface="Calibri"/>
                        </a:rPr>
                        <a:t>INR (</a:t>
                      </a:r>
                      <a:r>
                        <a:rPr lang="en-US" sz="2000" b="0" i="0" u="none" strike="noStrike" dirty="0" err="1">
                          <a:solidFill>
                            <a:srgbClr val="000000"/>
                          </a:solidFill>
                          <a:latin typeface="Calibri"/>
                        </a:rPr>
                        <a:t>Crores</a:t>
                      </a:r>
                      <a:r>
                        <a:rPr lang="en-US" sz="2000" b="0" i="0" u="none" strike="noStrike" dirty="0">
                          <a:solidFill>
                            <a:srgbClr val="000000"/>
                          </a:solidFill>
                          <a:latin typeface="Calibri"/>
                        </a:rPr>
                        <a:t>)</a:t>
                      </a:r>
                      <a:r>
                        <a:rPr lang="en-US" sz="2000" b="0" i="0" u="none" strike="noStrike" dirty="0">
                          <a:solidFill>
                            <a:srgbClr val="000000"/>
                          </a:solidFill>
                          <a:latin typeface="Batang"/>
                        </a:rPr>
                        <a:t> </a:t>
                      </a:r>
                      <a:endParaRPr lang="en-US" sz="2000" b="0" i="0" u="none" strike="noStrike" dirty="0">
                        <a:solidFill>
                          <a:srgbClr val="000000"/>
                        </a:solidFill>
                        <a:latin typeface="Calibri"/>
                      </a:endParaRP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0" fontAlgn="b"/>
                      <a:r>
                        <a:rPr lang="en-US" sz="2000" b="0" i="0" u="none" strike="noStrike" dirty="0">
                          <a:solidFill>
                            <a:srgbClr val="000000"/>
                          </a:solidFill>
                          <a:latin typeface="Calibri"/>
                        </a:rPr>
                        <a:t>457.60</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98">
                <a:tc rowSpan="2">
                  <a:txBody>
                    <a:bodyPr/>
                    <a:lstStyle/>
                    <a:p>
                      <a:pPr algn="ctr" rtl="0" fontAlgn="ctr"/>
                      <a:r>
                        <a:rPr lang="en-US" sz="2000" b="0" i="0" u="none" strike="noStrike" dirty="0">
                          <a:solidFill>
                            <a:srgbClr val="000000"/>
                          </a:solidFill>
                          <a:latin typeface="Calibri"/>
                        </a:rPr>
                        <a:t>Offices</a:t>
                      </a: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Calibri"/>
                        </a:rPr>
                        <a:t>Total no</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Calibri"/>
                        </a:rPr>
                        <a:t>32</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98">
                <a:tc vMerge="1">
                  <a:txBody>
                    <a:bodyPr/>
                    <a:lstStyle/>
                    <a:p>
                      <a:endParaRPr lang="en-US"/>
                    </a:p>
                  </a:txBody>
                  <a:tcPr/>
                </a:tc>
                <a:tc>
                  <a:txBody>
                    <a:bodyPr/>
                    <a:lstStyle/>
                    <a:p>
                      <a:pPr algn="ctr" rtl="0" fontAlgn="b"/>
                      <a:r>
                        <a:rPr lang="en-US" sz="2000" b="0" i="0" u="none" strike="noStrike">
                          <a:solidFill>
                            <a:srgbClr val="000000"/>
                          </a:solidFill>
                          <a:latin typeface="Calibri"/>
                        </a:rPr>
                        <a:t>Decentralised</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Calibri"/>
                        </a:rPr>
                        <a:t>14</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98">
                <a:tc rowSpan="2">
                  <a:txBody>
                    <a:bodyPr/>
                    <a:lstStyle/>
                    <a:p>
                      <a:pPr algn="ctr" rtl="0" fontAlgn="ctr"/>
                      <a:r>
                        <a:rPr lang="en-US" sz="2000" b="0" i="0" u="none" strike="noStrike" dirty="0">
                          <a:solidFill>
                            <a:srgbClr val="000000"/>
                          </a:solidFill>
                          <a:latin typeface="Calibri"/>
                        </a:rPr>
                        <a:t>Employees</a:t>
                      </a:r>
                      <a:r>
                        <a:rPr lang="en-US" sz="2000" b="0" i="0" u="none" strike="noStrike" dirty="0">
                          <a:solidFill>
                            <a:srgbClr val="000000"/>
                          </a:solidFill>
                          <a:latin typeface="Batang"/>
                        </a:rPr>
                        <a:t> </a:t>
                      </a:r>
                      <a:endParaRPr lang="en-US" sz="2000" b="0" i="0" u="none" strike="noStrike" dirty="0">
                        <a:solidFill>
                          <a:srgbClr val="000000"/>
                        </a:solidFill>
                        <a:latin typeface="Calibri"/>
                      </a:endParaRPr>
                    </a:p>
                  </a:txBody>
                  <a:tcPr marL="9525" marR="9525" marT="95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Calibri"/>
                        </a:rPr>
                        <a:t>Total</a:t>
                      </a:r>
                      <a:r>
                        <a:rPr lang="en-US" sz="2000" b="0" i="0" u="none" strike="noStrike">
                          <a:solidFill>
                            <a:srgbClr val="000000"/>
                          </a:solidFill>
                          <a:latin typeface="Batang"/>
                        </a:rPr>
                        <a:t> </a:t>
                      </a:r>
                      <a:endParaRPr lang="en-US" sz="2000" b="0" i="0" u="none" strike="noStrike">
                        <a:solidFill>
                          <a:srgbClr val="000000"/>
                        </a:solidFill>
                        <a:latin typeface="Calibri"/>
                      </a:endParaRP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Calibri"/>
                        </a:rPr>
                        <a:t>564</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98">
                <a:tc vMerge="1">
                  <a:txBody>
                    <a:bodyPr/>
                    <a:lstStyle/>
                    <a:p>
                      <a:endParaRPr lang="en-US"/>
                    </a:p>
                  </a:txBody>
                  <a:tcPr/>
                </a:tc>
                <a:tc>
                  <a:txBody>
                    <a:bodyPr/>
                    <a:lstStyle/>
                    <a:p>
                      <a:pPr algn="ctr" rtl="0" fontAlgn="b"/>
                      <a:r>
                        <a:rPr lang="en-US" sz="2000" b="0" i="0" u="none" strike="noStrike">
                          <a:solidFill>
                            <a:srgbClr val="000000"/>
                          </a:solidFill>
                          <a:latin typeface="Calibri"/>
                        </a:rPr>
                        <a:t>Doctors</a:t>
                      </a:r>
                      <a:r>
                        <a:rPr lang="en-US" sz="2000" b="0" i="0" u="none" strike="noStrike">
                          <a:solidFill>
                            <a:srgbClr val="000000"/>
                          </a:solidFill>
                          <a:latin typeface="Batang"/>
                        </a:rPr>
                        <a:t> </a:t>
                      </a:r>
                      <a:endParaRPr lang="en-US" sz="2000" b="0" i="0" u="none" strike="noStrike">
                        <a:solidFill>
                          <a:srgbClr val="000000"/>
                        </a:solidFill>
                        <a:latin typeface="Calibri"/>
                      </a:endParaRP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Calibri"/>
                        </a:rPr>
                        <a:t>104</a:t>
                      </a:r>
                    </a:p>
                  </a:txBody>
                  <a:tcPr marL="9525" marR="9525" marT="95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l"/>
            <a:r>
              <a:rPr lang="en-US" sz="3200" b="1" smtClean="0"/>
              <a:t>Vipul Network Reach</a:t>
            </a:r>
          </a:p>
        </p:txBody>
      </p:sp>
      <p:graphicFrame>
        <p:nvGraphicFramePr>
          <p:cNvPr id="8" name="Content Placeholder 7"/>
          <p:cNvGraphicFramePr>
            <a:graphicFrameLocks noGrp="1"/>
          </p:cNvGraphicFramePr>
          <p:nvPr>
            <p:ph sz="half" idx="2"/>
          </p:nvPr>
        </p:nvGraphicFramePr>
        <p:xfrm>
          <a:off x="4876800" y="1676400"/>
          <a:ext cx="3581400" cy="4571999"/>
        </p:xfrm>
        <a:graphic>
          <a:graphicData uri="http://schemas.openxmlformats.org/drawingml/2006/table">
            <a:tbl>
              <a:tblPr/>
              <a:tblGrid>
                <a:gridCol w="2370786"/>
                <a:gridCol w="1210614"/>
              </a:tblGrid>
              <a:tr h="571500">
                <a:tc gridSpan="2">
                  <a:txBody>
                    <a:bodyPr/>
                    <a:lstStyle/>
                    <a:p>
                      <a:pPr algn="ctr" fontAlgn="b"/>
                      <a:r>
                        <a:rPr lang="en-US" sz="1800" b="1" i="0" u="none" strike="noStrike" dirty="0" smtClean="0">
                          <a:solidFill>
                            <a:srgbClr val="000000"/>
                          </a:solidFill>
                          <a:latin typeface="Calibri"/>
                        </a:rPr>
                        <a:t>OPD </a:t>
                      </a:r>
                      <a:r>
                        <a:rPr lang="en-US" sz="1800" b="1" i="0" u="none" strike="noStrike" dirty="0">
                          <a:solidFill>
                            <a:srgbClr val="000000"/>
                          </a:solidFill>
                          <a:latin typeface="Calibri"/>
                        </a:rPr>
                        <a:t>Network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142999">
                <a:tc>
                  <a:txBody>
                    <a:bodyPr/>
                    <a:lstStyle/>
                    <a:p>
                      <a:pPr algn="l" rtl="0" fontAlgn="b"/>
                      <a:r>
                        <a:rPr lang="en-US" sz="1800" b="1" i="0" u="none" strike="noStrike" dirty="0">
                          <a:solidFill>
                            <a:srgbClr val="000000"/>
                          </a:solidFill>
                          <a:latin typeface="Calibri"/>
                        </a:rPr>
                        <a:t>Description</a:t>
                      </a: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1500">
                <a:tc>
                  <a:txBody>
                    <a:bodyPr/>
                    <a:lstStyle/>
                    <a:p>
                      <a:pPr algn="l" fontAlgn="b"/>
                      <a:r>
                        <a:rPr lang="en-US" sz="1800" b="0" i="0" u="none" strike="noStrike" dirty="0">
                          <a:solidFill>
                            <a:srgbClr val="000000"/>
                          </a:solidFill>
                          <a:latin typeface="Calibri"/>
                        </a:rPr>
                        <a:t>Doctors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Calibri"/>
                        </a:rPr>
                        <a:t>240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1500">
                <a:tc>
                  <a:txBody>
                    <a:bodyPr/>
                    <a:lstStyle/>
                    <a:p>
                      <a:pPr algn="l" fontAlgn="b"/>
                      <a:r>
                        <a:rPr lang="en-US" sz="1800" b="0" i="0" u="none" strike="noStrike">
                          <a:solidFill>
                            <a:srgbClr val="000000"/>
                          </a:solidFill>
                          <a:latin typeface="Calibri"/>
                        </a:rPr>
                        <a:t>Chemists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latin typeface="Calibri"/>
                        </a:rPr>
                        <a:t>2101</a:t>
                      </a:r>
                      <a:endParaRPr lang="en-US"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1500">
                <a:tc>
                  <a:txBody>
                    <a:bodyPr/>
                    <a:lstStyle/>
                    <a:p>
                      <a:pPr algn="l" fontAlgn="b"/>
                      <a:r>
                        <a:rPr lang="en-US" sz="1800" b="0" i="0" u="none" strike="noStrike">
                          <a:solidFill>
                            <a:srgbClr val="000000"/>
                          </a:solidFill>
                          <a:latin typeface="Calibri"/>
                        </a:rPr>
                        <a:t>Diagnostic Centers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Calibri"/>
                        </a:rPr>
                        <a:t>246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1500">
                <a:tc>
                  <a:txBody>
                    <a:bodyPr/>
                    <a:lstStyle/>
                    <a:p>
                      <a:pPr algn="l" fontAlgn="b"/>
                      <a:r>
                        <a:rPr lang="en-US" sz="1800" b="0" i="0" u="none" strike="noStrike" dirty="0" err="1">
                          <a:solidFill>
                            <a:srgbClr val="000000"/>
                          </a:solidFill>
                          <a:latin typeface="Calibri"/>
                        </a:rPr>
                        <a:t>Thyrocare</a:t>
                      </a:r>
                      <a:endParaRPr lang="en-US"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Calibri"/>
                        </a:rPr>
                        <a:t>618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1500">
                <a:tc>
                  <a:txBody>
                    <a:bodyPr/>
                    <a:lstStyle/>
                    <a:p>
                      <a:pPr algn="l" fontAlgn="b"/>
                      <a:r>
                        <a:rPr lang="en-US" sz="1800" b="0" i="0" u="none" strike="noStrike" dirty="0">
                          <a:solidFill>
                            <a:srgbClr val="000000"/>
                          </a:solidFill>
                          <a:latin typeface="Calibri"/>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Calibri"/>
                        </a:rPr>
                        <a:t>3</a:t>
                      </a:r>
                      <a:r>
                        <a:rPr lang="en-US" sz="1800" b="0" i="0" u="none" strike="noStrike" dirty="0" smtClean="0">
                          <a:solidFill>
                            <a:srgbClr val="000000"/>
                          </a:solidFill>
                          <a:latin typeface="Calibri"/>
                        </a:rPr>
                        <a:t>205</a:t>
                      </a:r>
                      <a:endParaRPr lang="en-US"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5388" name="Date Placeholder 4"/>
          <p:cNvSpPr>
            <a:spLocks noGrp="1"/>
          </p:cNvSpPr>
          <p:nvPr>
            <p:ph type="dt" sz="half" idx="10"/>
          </p:nvPr>
        </p:nvSpPr>
        <p:spPr>
          <a:noFill/>
        </p:spPr>
        <p:txBody>
          <a:bodyPr/>
          <a:lstStyle/>
          <a:p>
            <a:endParaRPr lang="en-US" smtClean="0"/>
          </a:p>
          <a:p>
            <a:endParaRPr lang="en-US" smtClean="0"/>
          </a:p>
        </p:txBody>
      </p:sp>
      <p:sp>
        <p:nvSpPr>
          <p:cNvPr id="15389" name="Slide Number Placeholder 5"/>
          <p:cNvSpPr>
            <a:spLocks noGrp="1"/>
          </p:cNvSpPr>
          <p:nvPr>
            <p:ph type="sldNum" sz="quarter" idx="12"/>
          </p:nvPr>
        </p:nvSpPr>
        <p:spPr>
          <a:noFill/>
        </p:spPr>
        <p:txBody>
          <a:bodyPr/>
          <a:lstStyle/>
          <a:p>
            <a:fld id="{278DBD62-9EBF-4780-98DB-A9AA1CD0D92F}" type="slidenum">
              <a:rPr lang="en-US"/>
              <a:pPr/>
              <a:t>9</a:t>
            </a:fld>
            <a:endParaRPr lang="en-US"/>
          </a:p>
        </p:txBody>
      </p:sp>
      <p:graphicFrame>
        <p:nvGraphicFramePr>
          <p:cNvPr id="9" name="Table 8"/>
          <p:cNvGraphicFramePr>
            <a:graphicFrameLocks noGrp="1"/>
          </p:cNvGraphicFramePr>
          <p:nvPr/>
        </p:nvGraphicFramePr>
        <p:xfrm>
          <a:off x="685800" y="1676400"/>
          <a:ext cx="3886200" cy="4572000"/>
        </p:xfrm>
        <a:graphic>
          <a:graphicData uri="http://schemas.openxmlformats.org/drawingml/2006/table">
            <a:tbl>
              <a:tblPr/>
              <a:tblGrid>
                <a:gridCol w="874004"/>
                <a:gridCol w="886490"/>
                <a:gridCol w="1114357"/>
                <a:gridCol w="1011349"/>
              </a:tblGrid>
              <a:tr h="511829">
                <a:tc gridSpan="4">
                  <a:txBody>
                    <a:bodyPr/>
                    <a:lstStyle/>
                    <a:p>
                      <a:pPr algn="ctr" fontAlgn="b"/>
                      <a:r>
                        <a:rPr lang="en-US" sz="1600" b="1" i="0" u="none" strike="noStrike" dirty="0" smtClean="0">
                          <a:solidFill>
                            <a:srgbClr val="000000"/>
                          </a:solidFill>
                          <a:latin typeface="Calibri"/>
                        </a:rPr>
                        <a:t>Hospital /Nursing Home Network</a:t>
                      </a:r>
                      <a:endParaRPr lang="en-US" sz="16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023659">
                <a:tc>
                  <a:txBody>
                    <a:bodyPr/>
                    <a:lstStyle/>
                    <a:p>
                      <a:pPr algn="l" rtl="0" fontAlgn="b"/>
                      <a:r>
                        <a:rPr lang="en-US" sz="1600" b="1" i="0" u="none" strike="noStrike">
                          <a:solidFill>
                            <a:srgbClr val="000000"/>
                          </a:solidFill>
                          <a:latin typeface="Calibri"/>
                        </a:rPr>
                        <a:t>Zone</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600" b="1" i="0" u="none" strike="noStrike">
                          <a:solidFill>
                            <a:srgbClr val="000000"/>
                          </a:solidFill>
                          <a:latin typeface="Calibri"/>
                        </a:rPr>
                        <a:t>No.s</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1" i="0" u="none" strike="noStrike">
                          <a:solidFill>
                            <a:srgbClr val="000000"/>
                          </a:solidFill>
                          <a:latin typeface="Batang"/>
                        </a:rPr>
                        <a:t>Cost Advantage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600" b="1" i="0" u="none" strike="noStrike">
                          <a:solidFill>
                            <a:srgbClr val="000000"/>
                          </a:solidFill>
                          <a:latin typeface="Calibri"/>
                        </a:rPr>
                        <a:t>No.s</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214">
                <a:tc>
                  <a:txBody>
                    <a:bodyPr/>
                    <a:lstStyle/>
                    <a:p>
                      <a:pPr algn="l" rtl="0" fontAlgn="b"/>
                      <a:r>
                        <a:rPr lang="en-US" sz="1600" b="1" i="0" u="none" strike="noStrike">
                          <a:solidFill>
                            <a:srgbClr val="000000"/>
                          </a:solidFill>
                          <a:latin typeface="Calibri"/>
                        </a:rPr>
                        <a:t>North</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2358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600" b="1" i="0" u="none" strike="noStrike">
                          <a:solidFill>
                            <a:srgbClr val="000000"/>
                          </a:solidFill>
                          <a:latin typeface="Calibri"/>
                        </a:rPr>
                        <a:t>Discounts</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1674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1829">
                <a:tc>
                  <a:txBody>
                    <a:bodyPr/>
                    <a:lstStyle/>
                    <a:p>
                      <a:pPr algn="l" rtl="0" fontAlgn="b"/>
                      <a:r>
                        <a:rPr lang="en-US" sz="1600" b="1" i="0" u="none" strike="noStrike">
                          <a:solidFill>
                            <a:srgbClr val="000000"/>
                          </a:solidFill>
                          <a:latin typeface="Calibri"/>
                        </a:rPr>
                        <a:t>West</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1712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600" b="1" i="0" u="none" strike="noStrike">
                          <a:solidFill>
                            <a:srgbClr val="000000"/>
                          </a:solidFill>
                          <a:latin typeface="Calibri"/>
                        </a:rPr>
                        <a:t>Packages</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956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1829">
                <a:tc>
                  <a:txBody>
                    <a:bodyPr/>
                    <a:lstStyle/>
                    <a:p>
                      <a:pPr algn="l" rtl="0" fontAlgn="b"/>
                      <a:r>
                        <a:rPr lang="en-US" sz="1600" b="1" i="0" u="none" strike="noStrike">
                          <a:solidFill>
                            <a:srgbClr val="000000"/>
                          </a:solidFill>
                          <a:latin typeface="Calibri"/>
                        </a:rPr>
                        <a:t>East</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589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600" b="1" i="0" u="none" strike="noStrike">
                          <a:solidFill>
                            <a:srgbClr val="000000"/>
                          </a:solidFill>
                          <a:latin typeface="Calibri"/>
                        </a:rPr>
                        <a:t>RSBY</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1553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214">
                <a:tc>
                  <a:txBody>
                    <a:bodyPr/>
                    <a:lstStyle/>
                    <a:p>
                      <a:pPr algn="l" rtl="0" fontAlgn="b"/>
                      <a:r>
                        <a:rPr lang="en-US" sz="1600" b="1" i="0" u="none" strike="noStrike">
                          <a:solidFill>
                            <a:srgbClr val="000000"/>
                          </a:solidFill>
                          <a:latin typeface="Calibri"/>
                        </a:rPr>
                        <a:t>South</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1383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fontAlgn="b"/>
                      <a:r>
                        <a:rPr lang="en-US" sz="1600" b="1" i="0" u="none" strike="noStrike">
                          <a:solidFill>
                            <a:srgbClr val="000000"/>
                          </a:solidFill>
                          <a:latin typeface="Calibri"/>
                        </a:rPr>
                        <a:t>Total</a:t>
                      </a:r>
                      <a:r>
                        <a:rPr lang="en-US" sz="1600" b="0" i="0" u="none" strike="noStrike">
                          <a:solidFill>
                            <a:srgbClr val="000000"/>
                          </a:solidFill>
                          <a:latin typeface="Batang"/>
                        </a:rPr>
                        <a:t> </a:t>
                      </a:r>
                      <a:endParaRPr lang="en-US" sz="1600" b="1" i="0" u="none" strike="noStrike">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US" sz="1600" b="0" i="0" u="none" strike="noStrike" dirty="0">
                          <a:solidFill>
                            <a:srgbClr val="000000"/>
                          </a:solidFill>
                          <a:latin typeface="Calibri"/>
                        </a:rPr>
                        <a:t>4183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2426">
                <a:tc>
                  <a:txBody>
                    <a:bodyPr/>
                    <a:lstStyle/>
                    <a:p>
                      <a:pPr algn="l" rtl="0" fontAlgn="b"/>
                      <a:r>
                        <a:rPr lang="en-US" sz="1600" b="1" i="0" u="none" strike="noStrike">
                          <a:solidFill>
                            <a:srgbClr val="000000"/>
                          </a:solidFill>
                          <a:latin typeface="Calibri"/>
                        </a:rPr>
                        <a:t>Total</a:t>
                      </a:r>
                    </a:p>
                  </a:txBody>
                  <a:tcPr marL="342900"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Calibri"/>
                        </a:rPr>
                        <a:t>6042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1206</TotalTime>
  <Words>690</Words>
  <Application>Microsoft Office PowerPoint</Application>
  <PresentationFormat>On-screen Show (4:3)</PresentationFormat>
  <Paragraphs>183</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Slide 1</vt:lpstr>
      <vt:lpstr>What is a “TPA”</vt:lpstr>
      <vt:lpstr>Slide 3</vt:lpstr>
      <vt:lpstr>Function Of TPA</vt:lpstr>
      <vt:lpstr>Slide 5</vt:lpstr>
      <vt:lpstr>Working of TPA</vt:lpstr>
      <vt:lpstr>Vipul Medcorp TPA</vt:lpstr>
      <vt:lpstr>Business Highlights 2014-15</vt:lpstr>
      <vt:lpstr>Vipul Network Reach</vt:lpstr>
      <vt:lpstr>Methodology</vt:lpstr>
      <vt:lpstr>Incurred Claim Ratio</vt:lpstr>
      <vt:lpstr> ICR of Corporates</vt:lpstr>
      <vt:lpstr>ICR Of Insurance companies</vt:lpstr>
      <vt:lpstr>Slide 14</vt:lpstr>
      <vt:lpstr>Slide 15</vt:lpstr>
      <vt:lpstr>Slide 16</vt:lpstr>
      <vt:lpstr>Slide 17</vt:lpstr>
      <vt:lpstr>Recomendation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vipul</dc:creator>
  <cp:lastModifiedBy>vipul</cp:lastModifiedBy>
  <cp:revision>30</cp:revision>
  <dcterms:created xsi:type="dcterms:W3CDTF">2015-05-17T09:59:31Z</dcterms:created>
  <dcterms:modified xsi:type="dcterms:W3CDTF">2015-05-18T16:25:45Z</dcterms:modified>
</cp:coreProperties>
</file>