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charts/chart11.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sldIdLst>
    <p:sldId id="256" r:id="rId2"/>
    <p:sldId id="258" r:id="rId3"/>
    <p:sldId id="260" r:id="rId4"/>
    <p:sldId id="261" r:id="rId5"/>
    <p:sldId id="262" r:id="rId6"/>
    <p:sldId id="263" r:id="rId7"/>
    <p:sldId id="264" r:id="rId8"/>
    <p:sldId id="266" r:id="rId9"/>
    <p:sldId id="268" r:id="rId10"/>
    <p:sldId id="270" r:id="rId11"/>
    <p:sldId id="272" r:id="rId12"/>
    <p:sldId id="274" r:id="rId13"/>
    <p:sldId id="294" r:id="rId14"/>
    <p:sldId id="278" r:id="rId15"/>
    <p:sldId id="280" r:id="rId16"/>
    <p:sldId id="293" r:id="rId17"/>
    <p:sldId id="284" r:id="rId18"/>
    <p:sldId id="289" r:id="rId19"/>
    <p:sldId id="290" r:id="rId20"/>
    <p:sldId id="292"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compaq\Documents\Excel%20of%20presentation.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Heena\Desktop\IIHMR.xls"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Heena\Desktop\IIHMR.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Heena\Desktop\IIHMR.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Heena\Desktop\IIHMR.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Heena\Desktop\IIHMR.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Heena\Desktop\IIHMR.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Heena\Desktop\IIHMR.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Heena\Desktop\IIHMR.xls"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Heena\Desktop\IIHMR.xls"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Heena\Desktop\IIHMR.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IN"/>
  <c:chart>
    <c:autoTitleDeleted val="1"/>
    <c:plotArea>
      <c:layout>
        <c:manualLayout>
          <c:layoutTarget val="inner"/>
          <c:xMode val="edge"/>
          <c:yMode val="edge"/>
          <c:x val="0.21353033423636747"/>
          <c:y val="0.10378155233654267"/>
          <c:w val="0.64891379590301934"/>
          <c:h val="0.89621844766345915"/>
        </c:manualLayout>
      </c:layout>
      <c:pieChart>
        <c:varyColors val="1"/>
        <c:dLbls>
          <c:showCatName val="1"/>
          <c:showPercent val="1"/>
        </c:dLbls>
        <c:firstSliceAng val="0"/>
      </c:pieChart>
      <c:spPr>
        <a:noFill/>
        <a:ln w="25400">
          <a:noFill/>
        </a:ln>
      </c:spPr>
    </c:plotArea>
    <c:plotVisOnly val="1"/>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en-IN"/>
  <c:chart>
    <c:autoTitleDeleted val="1"/>
    <c:plotArea>
      <c:layout/>
      <c:pieChart>
        <c:varyColors val="1"/>
        <c:ser>
          <c:idx val="0"/>
          <c:order val="0"/>
          <c:dLbls>
            <c:showCatName val="1"/>
            <c:showPercent val="1"/>
          </c:dLbls>
          <c:val>
            <c:numRef>
              <c:f>[IIHMR.xls]Sheet4!$B$30:$C$30</c:f>
              <c:numCache>
                <c:formatCode>General</c:formatCode>
                <c:ptCount val="2"/>
                <c:pt idx="0">
                  <c:v>47</c:v>
                </c:pt>
                <c:pt idx="1">
                  <c:v>21</c:v>
                </c:pt>
              </c:numCache>
            </c:numRef>
          </c:val>
        </c:ser>
        <c:dLbls>
          <c:showCatName val="1"/>
          <c:showPercent val="1"/>
        </c:dLbls>
        <c:firstSliceAng val="0"/>
      </c:pieChart>
    </c:plotArea>
    <c:plotVisOnly val="1"/>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IN"/>
  <c:chart>
    <c:autoTitleDeleted val="1"/>
    <c:plotArea>
      <c:layout/>
      <c:pieChart>
        <c:varyColors val="1"/>
        <c:ser>
          <c:idx val="0"/>
          <c:order val="0"/>
          <c:dLbls>
            <c:showCatName val="1"/>
            <c:showPercent val="1"/>
          </c:dLbls>
          <c:val>
            <c:numRef>
              <c:f>[IIHMR.xls]Sheet10!$B$32:$C$32</c:f>
              <c:numCache>
                <c:formatCode>General</c:formatCode>
                <c:ptCount val="2"/>
                <c:pt idx="0">
                  <c:v>47</c:v>
                </c:pt>
                <c:pt idx="1">
                  <c:v>17</c:v>
                </c:pt>
              </c:numCache>
            </c:numRef>
          </c:val>
        </c:ser>
        <c:dLbls>
          <c:showCatName val="1"/>
          <c:showPercent val="1"/>
        </c:dLbls>
        <c:firstSliceAng val="0"/>
      </c:pieChart>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IN"/>
  <c:chart>
    <c:autoTitleDeleted val="1"/>
    <c:plotArea>
      <c:layout/>
      <c:pieChart>
        <c:varyColors val="1"/>
        <c:ser>
          <c:idx val="0"/>
          <c:order val="0"/>
          <c:dLbls>
            <c:showCatName val="1"/>
            <c:showPercent val="1"/>
          </c:dLbls>
          <c:val>
            <c:numRef>
              <c:f>[IIHMR.xls]Sheet2!$B$32:$E$32</c:f>
              <c:numCache>
                <c:formatCode>General</c:formatCode>
                <c:ptCount val="4"/>
                <c:pt idx="0">
                  <c:v>15</c:v>
                </c:pt>
                <c:pt idx="1">
                  <c:v>28</c:v>
                </c:pt>
                <c:pt idx="2">
                  <c:v>13</c:v>
                </c:pt>
                <c:pt idx="3">
                  <c:v>6</c:v>
                </c:pt>
              </c:numCache>
            </c:numRef>
          </c:val>
        </c:ser>
        <c:dLbls>
          <c:showCatName val="1"/>
          <c:showPercent val="1"/>
        </c:dLbls>
        <c:firstSliceAng val="0"/>
      </c:pieChart>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IN"/>
  <c:chart>
    <c:autoTitleDeleted val="1"/>
    <c:plotArea>
      <c:layout/>
      <c:pieChart>
        <c:varyColors val="1"/>
        <c:ser>
          <c:idx val="0"/>
          <c:order val="0"/>
          <c:dLbls>
            <c:showCatName val="1"/>
            <c:showPercent val="1"/>
          </c:dLbls>
          <c:val>
            <c:numRef>
              <c:f>Sheet3!$B$28:$F$28</c:f>
              <c:numCache>
                <c:formatCode>General</c:formatCode>
                <c:ptCount val="5"/>
                <c:pt idx="0">
                  <c:v>17</c:v>
                </c:pt>
                <c:pt idx="1">
                  <c:v>25</c:v>
                </c:pt>
                <c:pt idx="2">
                  <c:v>14</c:v>
                </c:pt>
                <c:pt idx="3">
                  <c:v>7</c:v>
                </c:pt>
                <c:pt idx="4">
                  <c:v>0</c:v>
                </c:pt>
              </c:numCache>
            </c:numRef>
          </c:val>
        </c:ser>
        <c:dLbls>
          <c:showCatName val="1"/>
          <c:showPercent val="1"/>
        </c:dLbls>
        <c:firstSliceAng val="0"/>
      </c:pieChart>
    </c:plotArea>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IN"/>
  <c:chart>
    <c:autoTitleDeleted val="1"/>
    <c:plotArea>
      <c:layout/>
      <c:pieChart>
        <c:varyColors val="1"/>
        <c:ser>
          <c:idx val="0"/>
          <c:order val="0"/>
          <c:dLbls>
            <c:showCatName val="1"/>
            <c:showPercent val="1"/>
          </c:dLbls>
          <c:val>
            <c:numRef>
              <c:f>[IIHMR.xls]Sheet5!$B$29:$F$29</c:f>
              <c:numCache>
                <c:formatCode>General</c:formatCode>
                <c:ptCount val="5"/>
                <c:pt idx="0">
                  <c:v>14</c:v>
                </c:pt>
                <c:pt idx="1">
                  <c:v>28</c:v>
                </c:pt>
                <c:pt idx="2">
                  <c:v>9</c:v>
                </c:pt>
                <c:pt idx="3">
                  <c:v>10</c:v>
                </c:pt>
                <c:pt idx="4">
                  <c:v>0</c:v>
                </c:pt>
              </c:numCache>
            </c:numRef>
          </c:val>
        </c:ser>
        <c:dLbls>
          <c:showCatName val="1"/>
          <c:showPercent val="1"/>
        </c:dLbls>
        <c:firstSliceAng val="0"/>
      </c:pieChart>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IN"/>
  <c:chart>
    <c:autoTitleDeleted val="1"/>
    <c:plotArea>
      <c:layout/>
      <c:pieChart>
        <c:varyColors val="1"/>
        <c:ser>
          <c:idx val="0"/>
          <c:order val="0"/>
          <c:dLbls>
            <c:showCatName val="1"/>
            <c:showPercent val="1"/>
          </c:dLbls>
          <c:val>
            <c:numRef>
              <c:f>[IIHMR.xls]Sheet8!$B$28:$D$28</c:f>
              <c:numCache>
                <c:formatCode>General</c:formatCode>
                <c:ptCount val="3"/>
                <c:pt idx="0">
                  <c:v>37</c:v>
                </c:pt>
                <c:pt idx="1">
                  <c:v>14</c:v>
                </c:pt>
                <c:pt idx="2">
                  <c:v>13</c:v>
                </c:pt>
              </c:numCache>
            </c:numRef>
          </c:val>
        </c:ser>
        <c:dLbls>
          <c:showCatName val="1"/>
          <c:showPercent val="1"/>
        </c:dLbls>
        <c:firstSliceAng val="0"/>
      </c:pieChart>
    </c:plotArea>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n-IN"/>
  <c:chart>
    <c:autoTitleDeleted val="1"/>
    <c:plotArea>
      <c:layout/>
      <c:pieChart>
        <c:varyColors val="1"/>
        <c:ser>
          <c:idx val="0"/>
          <c:order val="0"/>
          <c:dLbls>
            <c:showCatName val="1"/>
            <c:showPercent val="1"/>
          </c:dLbls>
          <c:val>
            <c:numRef>
              <c:f>[IIHMR.xls]Sheet9!$B$23:$D$23</c:f>
              <c:numCache>
                <c:formatCode>General</c:formatCode>
                <c:ptCount val="3"/>
                <c:pt idx="0">
                  <c:v>30</c:v>
                </c:pt>
                <c:pt idx="1">
                  <c:v>20</c:v>
                </c:pt>
                <c:pt idx="2">
                  <c:v>13</c:v>
                </c:pt>
              </c:numCache>
            </c:numRef>
          </c:val>
        </c:ser>
        <c:dLbls>
          <c:showCatName val="1"/>
          <c:showPercent val="1"/>
        </c:dLbls>
        <c:firstSliceAng val="0"/>
      </c:pieChart>
    </c:plotArea>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n-IN"/>
  <c:chart>
    <c:autoTitleDeleted val="1"/>
    <c:plotArea>
      <c:layout/>
      <c:pieChart>
        <c:varyColors val="1"/>
        <c:ser>
          <c:idx val="0"/>
          <c:order val="0"/>
          <c:dLbls>
            <c:showCatName val="1"/>
            <c:showPercent val="1"/>
          </c:dLbls>
          <c:val>
            <c:numRef>
              <c:f>Sheet6!$B$24:$C$24</c:f>
              <c:numCache>
                <c:formatCode>General</c:formatCode>
                <c:ptCount val="2"/>
                <c:pt idx="0">
                  <c:v>37</c:v>
                </c:pt>
                <c:pt idx="1">
                  <c:v>28</c:v>
                </c:pt>
              </c:numCache>
            </c:numRef>
          </c:val>
        </c:ser>
        <c:dLbls>
          <c:showCatName val="1"/>
          <c:showPercent val="1"/>
        </c:dLbls>
        <c:firstSliceAng val="0"/>
      </c:pieChart>
    </c:plotArea>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IN"/>
  <c:chart>
    <c:autoTitleDeleted val="1"/>
    <c:plotArea>
      <c:layout/>
      <c:pieChart>
        <c:varyColors val="1"/>
        <c:ser>
          <c:idx val="0"/>
          <c:order val="0"/>
          <c:dLbls>
            <c:showCatName val="1"/>
            <c:showPercent val="1"/>
          </c:dLbls>
          <c:cat>
            <c:strRef>
              <c:f>Sheet7!$B$29:$C$29</c:f>
              <c:strCache>
                <c:ptCount val="2"/>
                <c:pt idx="0">
                  <c:v>YES </c:v>
                </c:pt>
                <c:pt idx="1">
                  <c:v>NO</c:v>
                </c:pt>
              </c:strCache>
            </c:strRef>
          </c:cat>
          <c:val>
            <c:numRef>
              <c:f>Sheet7!$B$30:$C$30</c:f>
              <c:numCache>
                <c:formatCode>General</c:formatCode>
                <c:ptCount val="2"/>
                <c:pt idx="0">
                  <c:v>27</c:v>
                </c:pt>
                <c:pt idx="1">
                  <c:v>6</c:v>
                </c:pt>
              </c:numCache>
            </c:numRef>
          </c:val>
        </c:ser>
        <c:dLbls>
          <c:showCatName val="1"/>
          <c:showPercent val="1"/>
        </c:dLbls>
        <c:firstSliceAng val="0"/>
      </c:pieChart>
    </c:plotArea>
    <c:plotVisOnly val="1"/>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IN"/>
  <c:chart>
    <c:autoTitleDeleted val="1"/>
    <c:plotArea>
      <c:layout/>
      <c:pieChart>
        <c:varyColors val="1"/>
        <c:ser>
          <c:idx val="0"/>
          <c:order val="0"/>
          <c:dLbls>
            <c:showCatName val="1"/>
            <c:showPercent val="1"/>
          </c:dLbls>
          <c:val>
            <c:numRef>
              <c:f>[IIHMR.xls]Sheet7!$B$33:$C$33</c:f>
              <c:numCache>
                <c:formatCode>General</c:formatCode>
                <c:ptCount val="2"/>
                <c:pt idx="0">
                  <c:v>44</c:v>
                </c:pt>
                <c:pt idx="1">
                  <c:v>20</c:v>
                </c:pt>
              </c:numCache>
            </c:numRef>
          </c:val>
        </c:ser>
        <c:dLbls>
          <c:showCatName val="1"/>
          <c:showPercent val="1"/>
        </c:dLbls>
        <c:firstSliceAng val="0"/>
      </c:pieChart>
    </c:plotArea>
    <c:plotVisOnly val="1"/>
  </c:chart>
  <c:externalData r:id="rId1"/>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7EE6343C-8BBD-41D0-B4EC-1D0B208927E0}" type="datetimeFigureOut">
              <a:rPr lang="en-IN" smtClean="0"/>
              <a:pPr/>
              <a:t>04-06-2015</a:t>
            </a:fld>
            <a:endParaRPr lang="en-IN"/>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IN"/>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82AEFE50-B54C-41A9-873A-56E95CB7D535}"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EE6343C-8BBD-41D0-B4EC-1D0B208927E0}" type="datetimeFigureOut">
              <a:rPr lang="en-IN" smtClean="0"/>
              <a:pPr/>
              <a:t>04-06-2015</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82AEFE50-B54C-41A9-873A-56E95CB7D535}"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7EE6343C-8BBD-41D0-B4EC-1D0B208927E0}" type="datetimeFigureOut">
              <a:rPr lang="en-IN" smtClean="0"/>
              <a:pPr/>
              <a:t>04-06-2015</a:t>
            </a:fld>
            <a:endParaRPr lang="en-IN"/>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IN"/>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82AEFE50-B54C-41A9-873A-56E95CB7D535}"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EE6343C-8BBD-41D0-B4EC-1D0B208927E0}" type="datetimeFigureOut">
              <a:rPr lang="en-IN" smtClean="0"/>
              <a:pPr/>
              <a:t>04-06-2015</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82AEFE50-B54C-41A9-873A-56E95CB7D535}"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7EE6343C-8BBD-41D0-B4EC-1D0B208927E0}" type="datetimeFigureOut">
              <a:rPr lang="en-IN" smtClean="0"/>
              <a:pPr/>
              <a:t>04-06-2015</a:t>
            </a:fld>
            <a:endParaRPr lang="en-IN"/>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IN"/>
          </a:p>
        </p:txBody>
      </p:sp>
      <p:sp>
        <p:nvSpPr>
          <p:cNvPr id="6" name="Slide Number Placeholder 5"/>
          <p:cNvSpPr>
            <a:spLocks noGrp="1"/>
          </p:cNvSpPr>
          <p:nvPr>
            <p:ph type="sldNum" sz="quarter" idx="12"/>
          </p:nvPr>
        </p:nvSpPr>
        <p:spPr>
          <a:xfrm>
            <a:off x="6733952" y="6555112"/>
            <a:ext cx="588336" cy="228600"/>
          </a:xfrm>
        </p:spPr>
        <p:txBody>
          <a:bodyPr/>
          <a:lstStyle>
            <a:extLst/>
          </a:lstStyle>
          <a:p>
            <a:fld id="{82AEFE50-B54C-41A9-873A-56E95CB7D535}"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EE6343C-8BBD-41D0-B4EC-1D0B208927E0}" type="datetimeFigureOut">
              <a:rPr lang="en-IN" smtClean="0"/>
              <a:pPr/>
              <a:t>04-06-2015</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82AEFE50-B54C-41A9-873A-56E95CB7D535}"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EE6343C-8BBD-41D0-B4EC-1D0B208927E0}" type="datetimeFigureOut">
              <a:rPr lang="en-IN" smtClean="0"/>
              <a:pPr/>
              <a:t>04-06-2015</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82AEFE50-B54C-41A9-873A-56E95CB7D535}"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7EE6343C-8BBD-41D0-B4EC-1D0B208927E0}" type="datetimeFigureOut">
              <a:rPr lang="en-IN" smtClean="0"/>
              <a:pPr/>
              <a:t>04-06-2015</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82AEFE50-B54C-41A9-873A-56E95CB7D535}"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7EE6343C-8BBD-41D0-B4EC-1D0B208927E0}" type="datetimeFigureOut">
              <a:rPr lang="en-IN" smtClean="0"/>
              <a:pPr/>
              <a:t>04-06-2015</a:t>
            </a:fld>
            <a:endParaRPr lang="en-IN"/>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IN"/>
          </a:p>
        </p:txBody>
      </p:sp>
      <p:sp>
        <p:nvSpPr>
          <p:cNvPr id="4" name="Slide Number Placeholder 3"/>
          <p:cNvSpPr>
            <a:spLocks noGrp="1"/>
          </p:cNvSpPr>
          <p:nvPr>
            <p:ph type="sldNum" sz="quarter" idx="12"/>
          </p:nvPr>
        </p:nvSpPr>
        <p:spPr/>
        <p:txBody>
          <a:bodyPr/>
          <a:lstStyle>
            <a:extLst/>
          </a:lstStyle>
          <a:p>
            <a:fld id="{82AEFE50-B54C-41A9-873A-56E95CB7D535}"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EE6343C-8BBD-41D0-B4EC-1D0B208927E0}" type="datetimeFigureOut">
              <a:rPr lang="en-IN" smtClean="0"/>
              <a:pPr/>
              <a:t>04-06-2015</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82AEFE50-B54C-41A9-873A-56E95CB7D535}"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7EE6343C-8BBD-41D0-B4EC-1D0B208927E0}" type="datetimeFigureOut">
              <a:rPr lang="en-IN" smtClean="0"/>
              <a:pPr/>
              <a:t>04-06-2015</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82AEFE50-B54C-41A9-873A-56E95CB7D535}" type="slidenum">
              <a:rPr lang="en-IN" smtClean="0"/>
              <a:pPr/>
              <a:t>‹#›</a:t>
            </a:fld>
            <a:endParaRPr lang="en-IN"/>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7EE6343C-8BBD-41D0-B4EC-1D0B208927E0}" type="datetimeFigureOut">
              <a:rPr lang="en-IN" smtClean="0"/>
              <a:pPr/>
              <a:t>04-06-2015</a:t>
            </a:fld>
            <a:endParaRPr lang="en-IN"/>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IN"/>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82AEFE50-B54C-41A9-873A-56E95CB7D535}"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a:t>
            </a:r>
            <a:endParaRPr lang="en-IN" dirty="0"/>
          </a:p>
        </p:txBody>
      </p:sp>
      <p:sp>
        <p:nvSpPr>
          <p:cNvPr id="3" name="Subtitle 2"/>
          <p:cNvSpPr>
            <a:spLocks noGrp="1"/>
          </p:cNvSpPr>
          <p:nvPr>
            <p:ph type="subTitle" idx="1"/>
          </p:nvPr>
        </p:nvSpPr>
        <p:spPr>
          <a:xfrm>
            <a:off x="2714612" y="2285992"/>
            <a:ext cx="5857916" cy="3643338"/>
          </a:xfrm>
        </p:spPr>
        <p:txBody>
          <a:bodyPr>
            <a:normAutofit/>
          </a:bodyPr>
          <a:lstStyle/>
          <a:p>
            <a:r>
              <a:rPr lang="en-IN" sz="3200" b="1" dirty="0" smtClean="0">
                <a:latin typeface="Arial Black" pitchFamily="34" charset="0"/>
              </a:rPr>
              <a:t>To evaluate utility of CME in general surgery in terms of knowledge improvement of candidate</a:t>
            </a:r>
            <a:endParaRPr lang="en-IN" sz="3200" b="1" dirty="0">
              <a:latin typeface="Arial Black" pitchFamily="34" charset="0"/>
            </a:endParaRPr>
          </a:p>
        </p:txBody>
      </p:sp>
      <p:sp>
        <p:nvSpPr>
          <p:cNvPr id="4" name="Rectangle 3"/>
          <p:cNvSpPr/>
          <p:nvPr/>
        </p:nvSpPr>
        <p:spPr>
          <a:xfrm>
            <a:off x="2714612" y="571480"/>
            <a:ext cx="3857652" cy="646331"/>
          </a:xfrm>
          <a:prstGeom prst="rect">
            <a:avLst/>
          </a:prstGeom>
        </p:spPr>
        <p:txBody>
          <a:bodyPr wrap="square">
            <a:spAutoFit/>
          </a:bodyPr>
          <a:lstStyle/>
          <a:p>
            <a:r>
              <a:rPr lang="en-US" sz="3600" b="1" dirty="0" smtClean="0">
                <a:solidFill>
                  <a:schemeClr val="bg2"/>
                </a:solidFill>
                <a:latin typeface="Arial Rounded MT Bold" pitchFamily="34" charset="0"/>
              </a:rPr>
              <a:t>Project</a:t>
            </a:r>
            <a:r>
              <a:rPr lang="en-US" sz="3600" b="1" dirty="0" smtClean="0">
                <a:solidFill>
                  <a:schemeClr val="bg2"/>
                </a:solidFill>
              </a:rPr>
              <a:t>  Report </a:t>
            </a:r>
            <a:endParaRPr lang="en-IN" sz="3600" b="1" dirty="0">
              <a:solidFill>
                <a:schemeClr val="bg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IN"/>
          </a:p>
        </p:txBody>
      </p:sp>
      <p:sp>
        <p:nvSpPr>
          <p:cNvPr id="2" name="Content Placeholder 1"/>
          <p:cNvSpPr>
            <a:spLocks noGrp="1"/>
          </p:cNvSpPr>
          <p:nvPr>
            <p:ph idx="1"/>
          </p:nvPr>
        </p:nvSpPr>
        <p:spPr/>
        <p:txBody>
          <a:bodyPr>
            <a:normAutofit/>
          </a:bodyPr>
          <a:lstStyle/>
          <a:p>
            <a:pPr>
              <a:buNone/>
            </a:pPr>
            <a:r>
              <a:rPr lang="en-US" sz="2400" dirty="0" smtClean="0">
                <a:latin typeface="Arial" pitchFamily="34" charset="0"/>
                <a:cs typeface="Arial" pitchFamily="34" charset="0"/>
              </a:rPr>
              <a:t>4. Time Allotted during CME Sessions was Adequate</a:t>
            </a:r>
          </a:p>
          <a:p>
            <a:pPr>
              <a:buNone/>
            </a:pPr>
            <a:endParaRPr lang="en-IN" sz="2400" dirty="0">
              <a:latin typeface="Arial" pitchFamily="34" charset="0"/>
              <a:cs typeface="Arial" pitchFamily="34" charset="0"/>
            </a:endParaRPr>
          </a:p>
        </p:txBody>
      </p:sp>
      <p:graphicFrame>
        <p:nvGraphicFramePr>
          <p:cNvPr id="4" name="Table 3"/>
          <p:cNvGraphicFramePr>
            <a:graphicFrameLocks noGrp="1"/>
          </p:cNvGraphicFramePr>
          <p:nvPr/>
        </p:nvGraphicFramePr>
        <p:xfrm>
          <a:off x="395536" y="2132856"/>
          <a:ext cx="4464496" cy="2232248"/>
        </p:xfrm>
        <a:graphic>
          <a:graphicData uri="http://schemas.openxmlformats.org/drawingml/2006/table">
            <a:tbl>
              <a:tblPr firstRow="1" bandRow="1">
                <a:tableStyleId>{5C22544A-7EE6-4342-B048-85BDC9FD1C3A}</a:tableStyleId>
              </a:tblPr>
              <a:tblGrid>
                <a:gridCol w="2232248"/>
                <a:gridCol w="2232248"/>
              </a:tblGrid>
              <a:tr h="501994">
                <a:tc>
                  <a:txBody>
                    <a:bodyPr/>
                    <a:lstStyle/>
                    <a:p>
                      <a:r>
                        <a:rPr lang="en-US" dirty="0" smtClean="0"/>
                        <a:t>Answer Choices</a:t>
                      </a:r>
                      <a:endParaRPr lang="en-IN" dirty="0"/>
                    </a:p>
                  </a:txBody>
                  <a:tcPr/>
                </a:tc>
                <a:tc>
                  <a:txBody>
                    <a:bodyPr/>
                    <a:lstStyle/>
                    <a:p>
                      <a:r>
                        <a:rPr lang="en-US" dirty="0" smtClean="0"/>
                        <a:t>Responses</a:t>
                      </a:r>
                      <a:endParaRPr lang="en-IN" dirty="0"/>
                    </a:p>
                  </a:txBody>
                  <a:tcPr/>
                </a:tc>
              </a:tr>
              <a:tr h="1730254">
                <a:tc>
                  <a:txBody>
                    <a:bodyPr/>
                    <a:lstStyle/>
                    <a:p>
                      <a:r>
                        <a:rPr lang="en-US" dirty="0" smtClean="0"/>
                        <a:t>Adequate</a:t>
                      </a:r>
                    </a:p>
                    <a:p>
                      <a:r>
                        <a:rPr lang="en-US" dirty="0" smtClean="0"/>
                        <a:t>Less than required</a:t>
                      </a:r>
                    </a:p>
                    <a:p>
                      <a:r>
                        <a:rPr lang="en-US" dirty="0" smtClean="0"/>
                        <a:t>Inadequate</a:t>
                      </a:r>
                    </a:p>
                    <a:p>
                      <a:endParaRPr lang="en-US" dirty="0" smtClean="0"/>
                    </a:p>
                  </a:txBody>
                  <a:tcPr/>
                </a:tc>
                <a:tc>
                  <a:txBody>
                    <a:bodyPr/>
                    <a:lstStyle/>
                    <a:p>
                      <a:r>
                        <a:rPr lang="en-IN" dirty="0" smtClean="0"/>
                        <a:t>37</a:t>
                      </a:r>
                    </a:p>
                    <a:p>
                      <a:r>
                        <a:rPr lang="en-IN" dirty="0" smtClean="0"/>
                        <a:t>14</a:t>
                      </a:r>
                    </a:p>
                    <a:p>
                      <a:r>
                        <a:rPr lang="en-IN" dirty="0" smtClean="0"/>
                        <a:t>13</a:t>
                      </a:r>
                      <a:endParaRPr lang="en-IN" dirty="0"/>
                    </a:p>
                  </a:txBody>
                  <a:tcPr/>
                </a:tc>
              </a:tr>
            </a:tbl>
          </a:graphicData>
        </a:graphic>
      </p:graphicFrame>
      <p:graphicFrame>
        <p:nvGraphicFramePr>
          <p:cNvPr id="7" name="Chart 6"/>
          <p:cNvGraphicFramePr/>
          <p:nvPr/>
        </p:nvGraphicFramePr>
        <p:xfrm>
          <a:off x="3929058" y="3357562"/>
          <a:ext cx="4000528" cy="328614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IN"/>
          </a:p>
        </p:txBody>
      </p:sp>
      <p:sp>
        <p:nvSpPr>
          <p:cNvPr id="2" name="Content Placeholder 1"/>
          <p:cNvSpPr>
            <a:spLocks noGrp="1"/>
          </p:cNvSpPr>
          <p:nvPr>
            <p:ph idx="1"/>
          </p:nvPr>
        </p:nvSpPr>
        <p:spPr>
          <a:xfrm>
            <a:off x="457200" y="1654514"/>
            <a:ext cx="7239000" cy="4846320"/>
          </a:xfrm>
        </p:spPr>
        <p:txBody>
          <a:bodyPr>
            <a:normAutofit/>
          </a:bodyPr>
          <a:lstStyle/>
          <a:p>
            <a:pPr>
              <a:buNone/>
            </a:pPr>
            <a:r>
              <a:rPr lang="en-US" sz="2400" dirty="0" smtClean="0">
                <a:latin typeface="Arial" pitchFamily="34" charset="0"/>
                <a:cs typeface="Arial" pitchFamily="34" charset="0"/>
              </a:rPr>
              <a:t>5. Time Allotted for Doubt Session was adequate</a:t>
            </a:r>
          </a:p>
          <a:p>
            <a:pPr>
              <a:buNone/>
            </a:pPr>
            <a:endParaRPr lang="en-IN" sz="2400" dirty="0">
              <a:latin typeface="Arial" pitchFamily="34" charset="0"/>
              <a:cs typeface="Arial" pitchFamily="34" charset="0"/>
            </a:endParaRPr>
          </a:p>
        </p:txBody>
      </p:sp>
      <p:graphicFrame>
        <p:nvGraphicFramePr>
          <p:cNvPr id="4" name="Table 3"/>
          <p:cNvGraphicFramePr>
            <a:graphicFrameLocks noGrp="1"/>
          </p:cNvGraphicFramePr>
          <p:nvPr/>
        </p:nvGraphicFramePr>
        <p:xfrm>
          <a:off x="179512" y="2276872"/>
          <a:ext cx="4464496" cy="2160240"/>
        </p:xfrm>
        <a:graphic>
          <a:graphicData uri="http://schemas.openxmlformats.org/drawingml/2006/table">
            <a:tbl>
              <a:tblPr firstRow="1" bandRow="1">
                <a:tableStyleId>{5C22544A-7EE6-4342-B048-85BDC9FD1C3A}</a:tableStyleId>
              </a:tblPr>
              <a:tblGrid>
                <a:gridCol w="2232248"/>
                <a:gridCol w="2232248"/>
              </a:tblGrid>
              <a:tr h="632994">
                <a:tc>
                  <a:txBody>
                    <a:bodyPr/>
                    <a:lstStyle/>
                    <a:p>
                      <a:r>
                        <a:rPr lang="en-US" dirty="0" smtClean="0"/>
                        <a:t>Answer choices</a:t>
                      </a:r>
                      <a:endParaRPr lang="en-IN" dirty="0"/>
                    </a:p>
                  </a:txBody>
                  <a:tcPr/>
                </a:tc>
                <a:tc>
                  <a:txBody>
                    <a:bodyPr/>
                    <a:lstStyle/>
                    <a:p>
                      <a:r>
                        <a:rPr lang="en-US" dirty="0" smtClean="0"/>
                        <a:t>Responses</a:t>
                      </a:r>
                      <a:endParaRPr lang="en-IN" dirty="0"/>
                    </a:p>
                  </a:txBody>
                  <a:tcPr/>
                </a:tc>
              </a:tr>
              <a:tr h="1527246">
                <a:tc>
                  <a:txBody>
                    <a:bodyPr/>
                    <a:lstStyle/>
                    <a:p>
                      <a:r>
                        <a:rPr lang="en-IN" dirty="0" smtClean="0"/>
                        <a:t>Adequate</a:t>
                      </a:r>
                    </a:p>
                    <a:p>
                      <a:r>
                        <a:rPr lang="en-IN" dirty="0" smtClean="0"/>
                        <a:t>Less than required</a:t>
                      </a:r>
                    </a:p>
                    <a:p>
                      <a:r>
                        <a:rPr lang="en-IN" dirty="0" smtClean="0"/>
                        <a:t>Inadequate</a:t>
                      </a:r>
                    </a:p>
                    <a:p>
                      <a:endParaRPr lang="en-IN" dirty="0"/>
                    </a:p>
                  </a:txBody>
                  <a:tcPr/>
                </a:tc>
                <a:tc>
                  <a:txBody>
                    <a:bodyPr/>
                    <a:lstStyle/>
                    <a:p>
                      <a:r>
                        <a:rPr lang="en-US" dirty="0" smtClean="0"/>
                        <a:t>30</a:t>
                      </a:r>
                    </a:p>
                    <a:p>
                      <a:r>
                        <a:rPr lang="en-US" dirty="0" smtClean="0"/>
                        <a:t>20</a:t>
                      </a:r>
                    </a:p>
                    <a:p>
                      <a:r>
                        <a:rPr lang="en-US" dirty="0" smtClean="0"/>
                        <a:t>13</a:t>
                      </a:r>
                    </a:p>
                  </a:txBody>
                  <a:tcPr/>
                </a:tc>
              </a:tr>
            </a:tbl>
          </a:graphicData>
        </a:graphic>
      </p:graphicFrame>
      <p:graphicFrame>
        <p:nvGraphicFramePr>
          <p:cNvPr id="6" name="Chart 5"/>
          <p:cNvGraphicFramePr>
            <a:graphicFrameLocks/>
          </p:cNvGraphicFramePr>
          <p:nvPr/>
        </p:nvGraphicFramePr>
        <p:xfrm>
          <a:off x="3357554" y="3929066"/>
          <a:ext cx="4714907" cy="271464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IN"/>
          </a:p>
        </p:txBody>
      </p:sp>
      <p:sp>
        <p:nvSpPr>
          <p:cNvPr id="2" name="Content Placeholder 1"/>
          <p:cNvSpPr>
            <a:spLocks noGrp="1"/>
          </p:cNvSpPr>
          <p:nvPr>
            <p:ph idx="1"/>
          </p:nvPr>
        </p:nvSpPr>
        <p:spPr/>
        <p:txBody>
          <a:bodyPr/>
          <a:lstStyle/>
          <a:p>
            <a:pPr>
              <a:buNone/>
            </a:pPr>
            <a:r>
              <a:rPr lang="en-US" sz="2400" dirty="0" smtClean="0">
                <a:latin typeface="Arial" pitchFamily="34" charset="0"/>
                <a:cs typeface="Arial" pitchFamily="34" charset="0"/>
              </a:rPr>
              <a:t>6. Reading Material was given in advance</a:t>
            </a:r>
          </a:p>
          <a:p>
            <a:pPr>
              <a:buNone/>
            </a:pPr>
            <a:endParaRPr lang="en-IN" dirty="0"/>
          </a:p>
        </p:txBody>
      </p:sp>
      <p:graphicFrame>
        <p:nvGraphicFramePr>
          <p:cNvPr id="4" name="Table 3"/>
          <p:cNvGraphicFramePr>
            <a:graphicFrameLocks noGrp="1"/>
          </p:cNvGraphicFramePr>
          <p:nvPr/>
        </p:nvGraphicFramePr>
        <p:xfrm>
          <a:off x="827584" y="2204864"/>
          <a:ext cx="4320480" cy="2232248"/>
        </p:xfrm>
        <a:graphic>
          <a:graphicData uri="http://schemas.openxmlformats.org/drawingml/2006/table">
            <a:tbl>
              <a:tblPr firstRow="1" bandRow="1">
                <a:tableStyleId>{5C22544A-7EE6-4342-B048-85BDC9FD1C3A}</a:tableStyleId>
              </a:tblPr>
              <a:tblGrid>
                <a:gridCol w="2160240"/>
                <a:gridCol w="2160240"/>
              </a:tblGrid>
              <a:tr h="541073">
                <a:tc>
                  <a:txBody>
                    <a:bodyPr/>
                    <a:lstStyle/>
                    <a:p>
                      <a:r>
                        <a:rPr lang="en-US" dirty="0" smtClean="0"/>
                        <a:t>Answer choices</a:t>
                      </a:r>
                      <a:endParaRPr lang="en-IN" dirty="0"/>
                    </a:p>
                  </a:txBody>
                  <a:tcPr/>
                </a:tc>
                <a:tc>
                  <a:txBody>
                    <a:bodyPr/>
                    <a:lstStyle/>
                    <a:p>
                      <a:r>
                        <a:rPr lang="en-US" dirty="0" smtClean="0"/>
                        <a:t>Responses</a:t>
                      </a:r>
                      <a:endParaRPr lang="en-IN" dirty="0"/>
                    </a:p>
                  </a:txBody>
                  <a:tcPr/>
                </a:tc>
              </a:tr>
              <a:tr h="1691175">
                <a:tc>
                  <a:txBody>
                    <a:bodyPr/>
                    <a:lstStyle/>
                    <a:p>
                      <a:r>
                        <a:rPr lang="en-IN" dirty="0" smtClean="0"/>
                        <a:t>Yes</a:t>
                      </a:r>
                      <a:r>
                        <a:rPr lang="en-IN" baseline="0" dirty="0" smtClean="0"/>
                        <a:t> </a:t>
                      </a:r>
                    </a:p>
                    <a:p>
                      <a:r>
                        <a:rPr lang="en-IN" baseline="0" dirty="0" smtClean="0"/>
                        <a:t>No</a:t>
                      </a:r>
                    </a:p>
                    <a:p>
                      <a:endParaRPr lang="en-IN" dirty="0"/>
                    </a:p>
                  </a:txBody>
                  <a:tcPr/>
                </a:tc>
                <a:tc>
                  <a:txBody>
                    <a:bodyPr/>
                    <a:lstStyle/>
                    <a:p>
                      <a:r>
                        <a:rPr lang="en-IN" dirty="0" smtClean="0"/>
                        <a:t>37</a:t>
                      </a:r>
                    </a:p>
                    <a:p>
                      <a:r>
                        <a:rPr lang="en-IN" dirty="0" smtClean="0"/>
                        <a:t>28</a:t>
                      </a:r>
                      <a:endParaRPr lang="en-IN" dirty="0"/>
                    </a:p>
                  </a:txBody>
                  <a:tcPr/>
                </a:tc>
              </a:tr>
            </a:tbl>
          </a:graphicData>
        </a:graphic>
      </p:graphicFrame>
      <p:graphicFrame>
        <p:nvGraphicFramePr>
          <p:cNvPr id="6" name="Chart 5"/>
          <p:cNvGraphicFramePr/>
          <p:nvPr/>
        </p:nvGraphicFramePr>
        <p:xfrm>
          <a:off x="4714876" y="3357562"/>
          <a:ext cx="3500462" cy="328614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endParaRPr lang="en-IN"/>
          </a:p>
        </p:txBody>
      </p:sp>
      <p:sp>
        <p:nvSpPr>
          <p:cNvPr id="2" name="Content Placeholder 1"/>
          <p:cNvSpPr>
            <a:spLocks noGrp="1"/>
          </p:cNvSpPr>
          <p:nvPr>
            <p:ph idx="1"/>
          </p:nvPr>
        </p:nvSpPr>
        <p:spPr/>
        <p:txBody>
          <a:bodyPr/>
          <a:lstStyle/>
          <a:p>
            <a:pPr>
              <a:buNone/>
            </a:pPr>
            <a:r>
              <a:rPr lang="en-US" dirty="0" smtClean="0"/>
              <a:t> 7. IMPROVED SKILLS</a:t>
            </a:r>
          </a:p>
          <a:p>
            <a:endParaRPr lang="en-IN" dirty="0"/>
          </a:p>
        </p:txBody>
      </p:sp>
      <p:graphicFrame>
        <p:nvGraphicFramePr>
          <p:cNvPr id="4" name="Table 3"/>
          <p:cNvGraphicFramePr>
            <a:graphicFrameLocks noGrp="1"/>
          </p:cNvGraphicFramePr>
          <p:nvPr/>
        </p:nvGraphicFramePr>
        <p:xfrm>
          <a:off x="323528" y="2204864"/>
          <a:ext cx="4680520" cy="1537867"/>
        </p:xfrm>
        <a:graphic>
          <a:graphicData uri="http://schemas.openxmlformats.org/drawingml/2006/table">
            <a:tbl>
              <a:tblPr firstRow="1" bandRow="1">
                <a:tableStyleId>{5C22544A-7EE6-4342-B048-85BDC9FD1C3A}</a:tableStyleId>
              </a:tblPr>
              <a:tblGrid>
                <a:gridCol w="2340260"/>
                <a:gridCol w="2340260"/>
              </a:tblGrid>
              <a:tr h="340061">
                <a:tc>
                  <a:txBody>
                    <a:bodyPr/>
                    <a:lstStyle/>
                    <a:p>
                      <a:r>
                        <a:rPr lang="en-US" dirty="0" smtClean="0"/>
                        <a:t>Answer Choices</a:t>
                      </a:r>
                      <a:endParaRPr lang="en-IN" dirty="0"/>
                    </a:p>
                  </a:txBody>
                  <a:tcPr/>
                </a:tc>
                <a:tc>
                  <a:txBody>
                    <a:bodyPr/>
                    <a:lstStyle/>
                    <a:p>
                      <a:r>
                        <a:rPr lang="en-US" dirty="0" smtClean="0"/>
                        <a:t>Responses</a:t>
                      </a:r>
                      <a:endParaRPr lang="en-IN" dirty="0"/>
                    </a:p>
                  </a:txBody>
                  <a:tcPr/>
                </a:tc>
              </a:tr>
              <a:tr h="1172107">
                <a:tc>
                  <a:txBody>
                    <a:bodyPr/>
                    <a:lstStyle/>
                    <a:p>
                      <a:r>
                        <a:rPr lang="en-US" baseline="0" dirty="0" smtClean="0"/>
                        <a:t>Yes</a:t>
                      </a:r>
                    </a:p>
                    <a:p>
                      <a:r>
                        <a:rPr lang="en-US" baseline="0" dirty="0" smtClean="0"/>
                        <a:t>No</a:t>
                      </a:r>
                    </a:p>
                    <a:p>
                      <a:endParaRPr lang="en-US" baseline="0" dirty="0" smtClean="0"/>
                    </a:p>
                  </a:txBody>
                  <a:tcPr/>
                </a:tc>
                <a:tc>
                  <a:txBody>
                    <a:bodyPr/>
                    <a:lstStyle/>
                    <a:p>
                      <a:r>
                        <a:rPr lang="en-IN" dirty="0" smtClean="0"/>
                        <a:t>27</a:t>
                      </a:r>
                    </a:p>
                    <a:p>
                      <a:r>
                        <a:rPr lang="en-IN" dirty="0" smtClean="0"/>
                        <a:t>6</a:t>
                      </a:r>
                    </a:p>
                    <a:p>
                      <a:endParaRPr lang="en-IN" dirty="0"/>
                    </a:p>
                  </a:txBody>
                  <a:tcPr/>
                </a:tc>
              </a:tr>
            </a:tbl>
          </a:graphicData>
        </a:graphic>
      </p:graphicFrame>
      <p:graphicFrame>
        <p:nvGraphicFramePr>
          <p:cNvPr id="6" name="Chart 5"/>
          <p:cNvGraphicFramePr/>
          <p:nvPr/>
        </p:nvGraphicFramePr>
        <p:xfrm>
          <a:off x="3500430" y="3500438"/>
          <a:ext cx="4643470" cy="33575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IN"/>
          </a:p>
        </p:txBody>
      </p:sp>
      <p:sp>
        <p:nvSpPr>
          <p:cNvPr id="2" name="Content Placeholder 1"/>
          <p:cNvSpPr>
            <a:spLocks noGrp="1"/>
          </p:cNvSpPr>
          <p:nvPr>
            <p:ph idx="1"/>
          </p:nvPr>
        </p:nvSpPr>
        <p:spPr/>
        <p:txBody>
          <a:bodyPr>
            <a:normAutofit/>
          </a:bodyPr>
          <a:lstStyle/>
          <a:p>
            <a:pPr>
              <a:buNone/>
            </a:pPr>
            <a:r>
              <a:rPr lang="en-US" sz="2400" dirty="0" smtClean="0">
                <a:latin typeface="Arial" pitchFamily="34" charset="0"/>
                <a:cs typeface="Arial" pitchFamily="34" charset="0"/>
              </a:rPr>
              <a:t>8. CME presentations given were adequate</a:t>
            </a:r>
          </a:p>
          <a:p>
            <a:pPr>
              <a:buNone/>
            </a:pPr>
            <a:endParaRPr lang="en-IN" sz="2400" dirty="0">
              <a:latin typeface="Arial" pitchFamily="34" charset="0"/>
              <a:cs typeface="Arial" pitchFamily="34" charset="0"/>
            </a:endParaRPr>
          </a:p>
        </p:txBody>
      </p:sp>
      <p:graphicFrame>
        <p:nvGraphicFramePr>
          <p:cNvPr id="4" name="Table 3"/>
          <p:cNvGraphicFramePr>
            <a:graphicFrameLocks noGrp="1"/>
          </p:cNvGraphicFramePr>
          <p:nvPr/>
        </p:nvGraphicFramePr>
        <p:xfrm>
          <a:off x="179512" y="2132856"/>
          <a:ext cx="4968552" cy="2160240"/>
        </p:xfrm>
        <a:graphic>
          <a:graphicData uri="http://schemas.openxmlformats.org/drawingml/2006/table">
            <a:tbl>
              <a:tblPr firstRow="1" bandRow="1">
                <a:tableStyleId>{5C22544A-7EE6-4342-B048-85BDC9FD1C3A}</a:tableStyleId>
              </a:tblPr>
              <a:tblGrid>
                <a:gridCol w="2484276"/>
                <a:gridCol w="2484276"/>
              </a:tblGrid>
              <a:tr h="633288">
                <a:tc>
                  <a:txBody>
                    <a:bodyPr/>
                    <a:lstStyle/>
                    <a:p>
                      <a:r>
                        <a:rPr lang="en-US" dirty="0" smtClean="0"/>
                        <a:t>Answer Choices</a:t>
                      </a:r>
                      <a:endParaRPr lang="en-IN" dirty="0"/>
                    </a:p>
                  </a:txBody>
                  <a:tcPr/>
                </a:tc>
                <a:tc>
                  <a:txBody>
                    <a:bodyPr/>
                    <a:lstStyle/>
                    <a:p>
                      <a:r>
                        <a:rPr lang="en-US" dirty="0" smtClean="0"/>
                        <a:t>Responses</a:t>
                      </a:r>
                      <a:endParaRPr lang="en-IN" dirty="0"/>
                    </a:p>
                  </a:txBody>
                  <a:tcPr/>
                </a:tc>
              </a:tr>
              <a:tr h="1526952">
                <a:tc>
                  <a:txBody>
                    <a:bodyPr/>
                    <a:lstStyle/>
                    <a:p>
                      <a:r>
                        <a:rPr lang="en-US" dirty="0" smtClean="0"/>
                        <a:t>Yes</a:t>
                      </a:r>
                    </a:p>
                    <a:p>
                      <a:r>
                        <a:rPr lang="en-US" dirty="0" smtClean="0"/>
                        <a:t>No</a:t>
                      </a:r>
                    </a:p>
                    <a:p>
                      <a:endParaRPr lang="en-US" dirty="0" smtClean="0"/>
                    </a:p>
                  </a:txBody>
                  <a:tcPr/>
                </a:tc>
                <a:tc>
                  <a:txBody>
                    <a:bodyPr/>
                    <a:lstStyle/>
                    <a:p>
                      <a:r>
                        <a:rPr lang="en-IN" dirty="0" smtClean="0"/>
                        <a:t>44</a:t>
                      </a:r>
                    </a:p>
                    <a:p>
                      <a:r>
                        <a:rPr lang="en-IN" dirty="0" smtClean="0"/>
                        <a:t>20</a:t>
                      </a:r>
                      <a:endParaRPr lang="en-IN" dirty="0"/>
                    </a:p>
                  </a:txBody>
                  <a:tcPr/>
                </a:tc>
              </a:tr>
            </a:tbl>
          </a:graphicData>
        </a:graphic>
      </p:graphicFrame>
      <p:graphicFrame>
        <p:nvGraphicFramePr>
          <p:cNvPr id="6" name="Chart 5"/>
          <p:cNvGraphicFramePr/>
          <p:nvPr/>
        </p:nvGraphicFramePr>
        <p:xfrm>
          <a:off x="4286248" y="3429000"/>
          <a:ext cx="4357718" cy="307183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IN"/>
          </a:p>
        </p:txBody>
      </p:sp>
      <p:sp>
        <p:nvSpPr>
          <p:cNvPr id="2" name="Content Placeholder 1"/>
          <p:cNvSpPr>
            <a:spLocks noGrp="1"/>
          </p:cNvSpPr>
          <p:nvPr>
            <p:ph idx="1"/>
          </p:nvPr>
        </p:nvSpPr>
        <p:spPr/>
        <p:txBody>
          <a:bodyPr/>
          <a:lstStyle/>
          <a:p>
            <a:pPr>
              <a:buNone/>
            </a:pPr>
            <a:r>
              <a:rPr lang="en-US" sz="2400" dirty="0" smtClean="0">
                <a:latin typeface="Arial" pitchFamily="34" charset="0"/>
                <a:cs typeface="Arial" pitchFamily="34" charset="0"/>
              </a:rPr>
              <a:t>9. Will Suggest others to attend CME</a:t>
            </a:r>
          </a:p>
          <a:p>
            <a:pPr>
              <a:buNone/>
            </a:pPr>
            <a:endParaRPr lang="en-IN" dirty="0"/>
          </a:p>
        </p:txBody>
      </p:sp>
      <p:graphicFrame>
        <p:nvGraphicFramePr>
          <p:cNvPr id="4" name="Table 3"/>
          <p:cNvGraphicFramePr>
            <a:graphicFrameLocks noGrp="1"/>
          </p:cNvGraphicFramePr>
          <p:nvPr/>
        </p:nvGraphicFramePr>
        <p:xfrm>
          <a:off x="251520" y="2348880"/>
          <a:ext cx="4464496" cy="2088232"/>
        </p:xfrm>
        <a:graphic>
          <a:graphicData uri="http://schemas.openxmlformats.org/drawingml/2006/table">
            <a:tbl>
              <a:tblPr firstRow="1" bandRow="1">
                <a:tableStyleId>{5C22544A-7EE6-4342-B048-85BDC9FD1C3A}</a:tableStyleId>
              </a:tblPr>
              <a:tblGrid>
                <a:gridCol w="2232248"/>
                <a:gridCol w="2232248"/>
              </a:tblGrid>
              <a:tr h="567329">
                <a:tc>
                  <a:txBody>
                    <a:bodyPr/>
                    <a:lstStyle/>
                    <a:p>
                      <a:r>
                        <a:rPr lang="en-US" dirty="0" smtClean="0"/>
                        <a:t>Answer Choices</a:t>
                      </a:r>
                      <a:endParaRPr lang="en-IN" dirty="0"/>
                    </a:p>
                  </a:txBody>
                  <a:tcPr/>
                </a:tc>
                <a:tc>
                  <a:txBody>
                    <a:bodyPr/>
                    <a:lstStyle/>
                    <a:p>
                      <a:r>
                        <a:rPr lang="en-US" dirty="0" smtClean="0"/>
                        <a:t>Responses</a:t>
                      </a:r>
                      <a:endParaRPr lang="en-IN" dirty="0"/>
                    </a:p>
                  </a:txBody>
                  <a:tcPr/>
                </a:tc>
              </a:tr>
              <a:tr h="1520903">
                <a:tc>
                  <a:txBody>
                    <a:bodyPr/>
                    <a:lstStyle/>
                    <a:p>
                      <a:r>
                        <a:rPr lang="en-US" baseline="0" dirty="0" smtClean="0"/>
                        <a:t>Yes</a:t>
                      </a:r>
                    </a:p>
                    <a:p>
                      <a:r>
                        <a:rPr lang="en-US" baseline="0" dirty="0" smtClean="0"/>
                        <a:t>No</a:t>
                      </a:r>
                    </a:p>
                    <a:p>
                      <a:endParaRPr lang="en-US" baseline="0" dirty="0" smtClean="0"/>
                    </a:p>
                  </a:txBody>
                  <a:tcPr/>
                </a:tc>
                <a:tc>
                  <a:txBody>
                    <a:bodyPr/>
                    <a:lstStyle/>
                    <a:p>
                      <a:r>
                        <a:rPr lang="en-US" dirty="0" smtClean="0"/>
                        <a:t>47</a:t>
                      </a:r>
                    </a:p>
                    <a:p>
                      <a:r>
                        <a:rPr lang="en-US" dirty="0" smtClean="0"/>
                        <a:t>21</a:t>
                      </a:r>
                    </a:p>
                  </a:txBody>
                  <a:tcPr/>
                </a:tc>
              </a:tr>
            </a:tbl>
          </a:graphicData>
        </a:graphic>
      </p:graphicFrame>
      <p:graphicFrame>
        <p:nvGraphicFramePr>
          <p:cNvPr id="6" name="Chart 5"/>
          <p:cNvGraphicFramePr/>
          <p:nvPr/>
        </p:nvGraphicFramePr>
        <p:xfrm>
          <a:off x="4572000" y="3571876"/>
          <a:ext cx="4286280" cy="307183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endParaRPr lang="en-IN"/>
          </a:p>
        </p:txBody>
      </p:sp>
      <p:sp>
        <p:nvSpPr>
          <p:cNvPr id="2" name="Content Placeholder 1"/>
          <p:cNvSpPr>
            <a:spLocks noGrp="1"/>
          </p:cNvSpPr>
          <p:nvPr>
            <p:ph idx="1"/>
          </p:nvPr>
        </p:nvSpPr>
        <p:spPr/>
        <p:txBody>
          <a:bodyPr/>
          <a:lstStyle/>
          <a:p>
            <a:pPr>
              <a:buNone/>
            </a:pPr>
            <a:r>
              <a:rPr lang="en-US" dirty="0" smtClean="0"/>
              <a:t>10.Wish to attend more CME’s in Future</a:t>
            </a:r>
          </a:p>
          <a:p>
            <a:endParaRPr lang="en-US" dirty="0" smtClean="0"/>
          </a:p>
          <a:p>
            <a:endParaRPr lang="en-US" dirty="0" smtClean="0"/>
          </a:p>
          <a:p>
            <a:endParaRPr lang="en-IN" dirty="0"/>
          </a:p>
        </p:txBody>
      </p:sp>
      <p:graphicFrame>
        <p:nvGraphicFramePr>
          <p:cNvPr id="4" name="Table 3"/>
          <p:cNvGraphicFramePr>
            <a:graphicFrameLocks noGrp="1"/>
          </p:cNvGraphicFramePr>
          <p:nvPr/>
        </p:nvGraphicFramePr>
        <p:xfrm>
          <a:off x="251520" y="2214554"/>
          <a:ext cx="4608512" cy="2357454"/>
        </p:xfrm>
        <a:graphic>
          <a:graphicData uri="http://schemas.openxmlformats.org/drawingml/2006/table">
            <a:tbl>
              <a:tblPr firstRow="1" bandRow="1">
                <a:tableStyleId>{5C22544A-7EE6-4342-B048-85BDC9FD1C3A}</a:tableStyleId>
              </a:tblPr>
              <a:tblGrid>
                <a:gridCol w="2304256"/>
                <a:gridCol w="2304256"/>
              </a:tblGrid>
              <a:tr h="500319">
                <a:tc>
                  <a:txBody>
                    <a:bodyPr/>
                    <a:lstStyle/>
                    <a:p>
                      <a:r>
                        <a:rPr lang="en-US" dirty="0" smtClean="0"/>
                        <a:t>Answer Choices</a:t>
                      </a:r>
                      <a:endParaRPr lang="en-IN" dirty="0"/>
                    </a:p>
                  </a:txBody>
                  <a:tcPr/>
                </a:tc>
                <a:tc>
                  <a:txBody>
                    <a:bodyPr/>
                    <a:lstStyle/>
                    <a:p>
                      <a:r>
                        <a:rPr lang="en-US" dirty="0" smtClean="0"/>
                        <a:t>Responses</a:t>
                      </a:r>
                      <a:endParaRPr lang="en-IN" dirty="0"/>
                    </a:p>
                  </a:txBody>
                  <a:tcPr/>
                </a:tc>
              </a:tr>
              <a:tr h="1857135">
                <a:tc>
                  <a:txBody>
                    <a:bodyPr/>
                    <a:lstStyle/>
                    <a:p>
                      <a:r>
                        <a:rPr lang="en-US" baseline="0" dirty="0" smtClean="0"/>
                        <a:t>Yes</a:t>
                      </a:r>
                    </a:p>
                    <a:p>
                      <a:r>
                        <a:rPr lang="en-US" baseline="0" dirty="0" smtClean="0"/>
                        <a:t>No</a:t>
                      </a:r>
                    </a:p>
                    <a:p>
                      <a:endParaRPr lang="en-US" baseline="0" dirty="0" smtClean="0"/>
                    </a:p>
                  </a:txBody>
                  <a:tcPr/>
                </a:tc>
                <a:tc>
                  <a:txBody>
                    <a:bodyPr/>
                    <a:lstStyle/>
                    <a:p>
                      <a:r>
                        <a:rPr lang="en-IN" dirty="0" smtClean="0"/>
                        <a:t>47</a:t>
                      </a:r>
                    </a:p>
                    <a:p>
                      <a:r>
                        <a:rPr lang="en-IN" dirty="0" smtClean="0"/>
                        <a:t>17</a:t>
                      </a:r>
                      <a:endParaRPr lang="en-IN" dirty="0"/>
                    </a:p>
                  </a:txBody>
                  <a:tcPr/>
                </a:tc>
              </a:tr>
            </a:tbl>
          </a:graphicData>
        </a:graphic>
      </p:graphicFrame>
      <p:graphicFrame>
        <p:nvGraphicFramePr>
          <p:cNvPr id="6" name="Content Placeholder 3"/>
          <p:cNvGraphicFramePr>
            <a:graphicFrameLocks/>
          </p:cNvGraphicFramePr>
          <p:nvPr/>
        </p:nvGraphicFramePr>
        <p:xfrm>
          <a:off x="4139952" y="2636912"/>
          <a:ext cx="4546848" cy="3600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2800" dirty="0" smtClean="0">
                <a:latin typeface="Arial" pitchFamily="34" charset="0"/>
                <a:cs typeface="Arial" pitchFamily="34" charset="0"/>
              </a:rPr>
              <a:t>Discussion</a:t>
            </a:r>
            <a:endParaRPr lang="en-IN" sz="2800" dirty="0">
              <a:latin typeface="Arial" pitchFamily="34" charset="0"/>
              <a:cs typeface="Arial" pitchFamily="34" charset="0"/>
            </a:endParaRPr>
          </a:p>
        </p:txBody>
      </p:sp>
      <p:sp>
        <p:nvSpPr>
          <p:cNvPr id="2" name="Content Placeholder 1"/>
          <p:cNvSpPr>
            <a:spLocks noGrp="1"/>
          </p:cNvSpPr>
          <p:nvPr>
            <p:ph idx="1"/>
          </p:nvPr>
        </p:nvSpPr>
        <p:spPr/>
        <p:txBody>
          <a:bodyPr>
            <a:normAutofit/>
          </a:bodyPr>
          <a:lstStyle/>
          <a:p>
            <a:r>
              <a:rPr lang="en-US" sz="2400" dirty="0" smtClean="0">
                <a:latin typeface="Arial" pitchFamily="34" charset="0"/>
                <a:cs typeface="Arial" pitchFamily="34" charset="0"/>
              </a:rPr>
              <a:t>The Study was conducted among 300 Residents doctors pursing in general surgery, Results has shown that CME’s are really useful and beneficial for the Trainees. Trainees are able to increase their Competencies in the field. The feedback provided by them will help us improving the CME’s further in the future.</a:t>
            </a:r>
          </a:p>
          <a:p>
            <a:pPr>
              <a:buNone/>
            </a:pPr>
            <a:endParaRPr lang="en-IN"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2800" dirty="0" smtClean="0">
                <a:latin typeface="Arial" pitchFamily="34" charset="0"/>
                <a:cs typeface="Arial" pitchFamily="34" charset="0"/>
              </a:rPr>
              <a:t>Limitation of Study</a:t>
            </a:r>
            <a:endParaRPr lang="en-IN" sz="2800" dirty="0">
              <a:latin typeface="Arial" pitchFamily="34" charset="0"/>
              <a:cs typeface="Arial" pitchFamily="34" charset="0"/>
            </a:endParaRPr>
          </a:p>
        </p:txBody>
      </p:sp>
      <p:sp>
        <p:nvSpPr>
          <p:cNvPr id="2" name="Content Placeholder 1"/>
          <p:cNvSpPr>
            <a:spLocks noGrp="1"/>
          </p:cNvSpPr>
          <p:nvPr>
            <p:ph idx="1"/>
          </p:nvPr>
        </p:nvSpPr>
        <p:spPr/>
        <p:txBody>
          <a:bodyPr>
            <a:normAutofit/>
          </a:bodyPr>
          <a:lstStyle/>
          <a:p>
            <a:r>
              <a:rPr lang="en-US" sz="2400" dirty="0" smtClean="0">
                <a:latin typeface="Arial" pitchFamily="34" charset="0"/>
                <a:cs typeface="Arial" pitchFamily="34" charset="0"/>
              </a:rPr>
              <a:t>The study reviewed only the knowledge aspect  of Trainees to prove the effectiveness of CMEs.</a:t>
            </a:r>
          </a:p>
          <a:p>
            <a:pPr>
              <a:buNone/>
            </a:pPr>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Skills gained &amp; change in surgeons attitudes; behavior &amp; Clinical practice outcomes were not evaluated in Study</a:t>
            </a:r>
          </a:p>
          <a:p>
            <a:endParaRPr lang="en-US" sz="2400" dirty="0" smtClean="0">
              <a:latin typeface="Arial" pitchFamily="34" charset="0"/>
              <a:cs typeface="Arial" pitchFamily="34" charset="0"/>
            </a:endParaRPr>
          </a:p>
          <a:p>
            <a:pPr lvl="0"/>
            <a:r>
              <a:rPr lang="en-US" sz="2400" dirty="0" smtClean="0">
                <a:latin typeface="Arial" pitchFamily="34" charset="0"/>
                <a:cs typeface="Arial" pitchFamily="34" charset="0"/>
              </a:rPr>
              <a:t>Time constraint prevented the evaluation of data from other specialties</a:t>
            </a:r>
            <a:r>
              <a:rPr lang="en-IN" sz="2400" dirty="0" smtClean="0">
                <a:latin typeface="Arial" pitchFamily="34" charset="0"/>
                <a:cs typeface="Arial" pitchFamily="34" charset="0"/>
              </a:rPr>
              <a:t>.</a:t>
            </a:r>
          </a:p>
          <a:p>
            <a:pPr>
              <a:buNone/>
            </a:pPr>
            <a:endParaRPr lang="en-IN" sz="2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2800" dirty="0" smtClean="0">
                <a:latin typeface="Arial" pitchFamily="34" charset="0"/>
                <a:cs typeface="Arial" pitchFamily="34" charset="0"/>
              </a:rPr>
              <a:t>Recommendations</a:t>
            </a:r>
            <a:endParaRPr lang="en-IN" sz="2800" dirty="0">
              <a:latin typeface="Arial" pitchFamily="34" charset="0"/>
              <a:cs typeface="Arial" pitchFamily="34" charset="0"/>
            </a:endParaRPr>
          </a:p>
        </p:txBody>
      </p:sp>
      <p:sp>
        <p:nvSpPr>
          <p:cNvPr id="2" name="Content Placeholder 1"/>
          <p:cNvSpPr>
            <a:spLocks noGrp="1"/>
          </p:cNvSpPr>
          <p:nvPr>
            <p:ph idx="1"/>
          </p:nvPr>
        </p:nvSpPr>
        <p:spPr/>
        <p:txBody>
          <a:bodyPr>
            <a:normAutofit/>
          </a:bodyPr>
          <a:lstStyle/>
          <a:p>
            <a:pPr lvl="0"/>
            <a:r>
              <a:rPr lang="en-US" sz="2400" dirty="0" smtClean="0">
                <a:latin typeface="Arial" pitchFamily="34" charset="0"/>
                <a:cs typeface="Arial" pitchFamily="34" charset="0"/>
              </a:rPr>
              <a:t>More time for interactive sessions should be enhanced.</a:t>
            </a:r>
          </a:p>
          <a:p>
            <a:pPr lvl="0"/>
            <a:endParaRPr lang="en-IN" sz="2400" dirty="0" smtClean="0">
              <a:latin typeface="Arial" pitchFamily="34" charset="0"/>
              <a:cs typeface="Arial" pitchFamily="34" charset="0"/>
            </a:endParaRPr>
          </a:p>
          <a:p>
            <a:pPr lvl="0"/>
            <a:r>
              <a:rPr lang="en-US" sz="2400" dirty="0" smtClean="0">
                <a:latin typeface="Arial" pitchFamily="34" charset="0"/>
                <a:cs typeface="Arial" pitchFamily="34" charset="0"/>
              </a:rPr>
              <a:t>Participation should be encouraged.</a:t>
            </a:r>
          </a:p>
          <a:p>
            <a:pPr lvl="0"/>
            <a:endParaRPr lang="en-IN" sz="2400" dirty="0" smtClean="0">
              <a:latin typeface="Arial" pitchFamily="34" charset="0"/>
              <a:cs typeface="Arial" pitchFamily="34" charset="0"/>
            </a:endParaRPr>
          </a:p>
          <a:p>
            <a:pPr lvl="0"/>
            <a:r>
              <a:rPr lang="en-US" sz="2400" dirty="0" smtClean="0">
                <a:latin typeface="Arial" pitchFamily="34" charset="0"/>
                <a:cs typeface="Arial" pitchFamily="34" charset="0"/>
              </a:rPr>
              <a:t>CME should provide opportunity for follow up sessions.</a:t>
            </a:r>
          </a:p>
          <a:p>
            <a:pPr lvl="0"/>
            <a:endParaRPr lang="en-IN" sz="2400" dirty="0" smtClean="0">
              <a:latin typeface="Arial" pitchFamily="34" charset="0"/>
              <a:cs typeface="Arial" pitchFamily="34" charset="0"/>
            </a:endParaRPr>
          </a:p>
          <a:p>
            <a:r>
              <a:rPr lang="en-US" sz="2400" dirty="0" smtClean="0">
                <a:latin typeface="Arial" pitchFamily="34" charset="0"/>
                <a:cs typeface="Arial" pitchFamily="34" charset="0"/>
              </a:rPr>
              <a:t>Pre –circulation of Content</a:t>
            </a:r>
            <a:r>
              <a:rPr lang="en-US" sz="2400" dirty="0" smtClean="0"/>
              <a:t>s</a:t>
            </a:r>
            <a:endParaRPr lang="en-IN"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2800" dirty="0" smtClean="0">
                <a:latin typeface="Arial" pitchFamily="34" charset="0"/>
                <a:cs typeface="Arial" pitchFamily="34" charset="0"/>
              </a:rPr>
              <a:t>Profile of National Board of examination</a:t>
            </a:r>
            <a:endParaRPr lang="en-IN" sz="2800" dirty="0">
              <a:latin typeface="Arial" pitchFamily="34" charset="0"/>
              <a:cs typeface="Arial" pitchFamily="34" charset="0"/>
            </a:endParaRPr>
          </a:p>
        </p:txBody>
      </p:sp>
      <p:sp>
        <p:nvSpPr>
          <p:cNvPr id="2" name="Content Placeholder 1"/>
          <p:cNvSpPr>
            <a:spLocks noGrp="1"/>
          </p:cNvSpPr>
          <p:nvPr>
            <p:ph idx="1"/>
          </p:nvPr>
        </p:nvSpPr>
        <p:spPr/>
        <p:txBody>
          <a:bodyPr>
            <a:normAutofit fontScale="92500"/>
          </a:bodyPr>
          <a:lstStyle/>
          <a:p>
            <a:pPr>
              <a:buNone/>
            </a:pPr>
            <a:r>
              <a:rPr lang="en-US" sz="2400" dirty="0" smtClean="0">
                <a:latin typeface="Arial" pitchFamily="34" charset="0"/>
                <a:cs typeface="Arial" pitchFamily="34" charset="0"/>
              </a:rPr>
              <a:t>   The National Board of Examinations was established in 1975. Since 1982 the board has been functioning as an independent autonomous body</a:t>
            </a:r>
            <a:r>
              <a:rPr lang="en-US" dirty="0" smtClean="0"/>
              <a:t>.</a:t>
            </a:r>
          </a:p>
          <a:p>
            <a:pPr>
              <a:buNone/>
            </a:pPr>
            <a:r>
              <a:rPr lang="en-US" sz="2400" dirty="0" smtClean="0">
                <a:latin typeface="Arial" pitchFamily="34" charset="0"/>
                <a:cs typeface="Arial" pitchFamily="34" charset="0"/>
              </a:rPr>
              <a:t>   The Board Conducts the following activities:</a:t>
            </a:r>
          </a:p>
          <a:p>
            <a:r>
              <a:rPr lang="en-US" sz="2400" dirty="0" smtClean="0">
                <a:latin typeface="Arial" pitchFamily="34" charset="0"/>
                <a:cs typeface="Arial" pitchFamily="34" charset="0"/>
              </a:rPr>
              <a:t>Entrance Examinations</a:t>
            </a:r>
          </a:p>
          <a:p>
            <a:r>
              <a:rPr lang="en-US" sz="2400" dirty="0" smtClean="0">
                <a:latin typeface="Arial" pitchFamily="34" charset="0"/>
                <a:cs typeface="Arial" pitchFamily="34" charset="0"/>
              </a:rPr>
              <a:t>Exit level Examinations</a:t>
            </a:r>
          </a:p>
          <a:p>
            <a:r>
              <a:rPr lang="en-US" sz="2400" dirty="0" smtClean="0">
                <a:latin typeface="Arial" pitchFamily="34" charset="0"/>
                <a:cs typeface="Arial" pitchFamily="34" charset="0"/>
              </a:rPr>
              <a:t>Foreign Medical Graduate Examination</a:t>
            </a:r>
          </a:p>
          <a:p>
            <a:r>
              <a:rPr lang="en-US" sz="2400" dirty="0" smtClean="0">
                <a:latin typeface="Arial" pitchFamily="34" charset="0"/>
                <a:cs typeface="Arial" pitchFamily="34" charset="0"/>
              </a:rPr>
              <a:t>Accreditation</a:t>
            </a:r>
          </a:p>
          <a:p>
            <a:r>
              <a:rPr lang="en-US" sz="2400" dirty="0" smtClean="0">
                <a:latin typeface="Arial" pitchFamily="34" charset="0"/>
                <a:cs typeface="Arial" pitchFamily="34" charset="0"/>
              </a:rPr>
              <a:t>Appraisal</a:t>
            </a:r>
          </a:p>
          <a:p>
            <a:r>
              <a:rPr lang="en-US" sz="2400" dirty="0" smtClean="0">
                <a:latin typeface="Arial" pitchFamily="34" charset="0"/>
                <a:cs typeface="Arial" pitchFamily="34" charset="0"/>
              </a:rPr>
              <a:t>Continuous Professional Development activities such as CME, Workshops, Faculty Development programmes, etc.</a:t>
            </a:r>
            <a:endParaRPr lang="en-IN"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Questionnaire</a:t>
            </a:r>
            <a:br>
              <a:rPr lang="en-US" dirty="0" smtClean="0"/>
            </a:br>
            <a:endParaRPr lang="en-IN" dirty="0"/>
          </a:p>
        </p:txBody>
      </p:sp>
      <p:sp>
        <p:nvSpPr>
          <p:cNvPr id="2" name="Content Placeholder 1"/>
          <p:cNvSpPr>
            <a:spLocks noGrp="1"/>
          </p:cNvSpPr>
          <p:nvPr>
            <p:ph idx="1"/>
          </p:nvPr>
        </p:nvSpPr>
        <p:spPr/>
        <p:txBody>
          <a:bodyPr>
            <a:normAutofit fontScale="70000" lnSpcReduction="20000"/>
          </a:bodyPr>
          <a:lstStyle/>
          <a:p>
            <a:pPr lvl="0"/>
            <a:r>
              <a:rPr lang="en-US" sz="2600" dirty="0" smtClean="0">
                <a:latin typeface="Arial" pitchFamily="34" charset="0"/>
                <a:cs typeface="Arial" pitchFamily="34" charset="0"/>
              </a:rPr>
              <a:t>ANSWER QUESTION IN SPACE PROVIDED. SELECT STRONGLY DISAGREE(SD),DISAGREE(D),NEUTRAL(N),AGREE(A),STRONGLY AGREE(SA</a:t>
            </a:r>
            <a:r>
              <a:rPr lang="en-US" sz="2400" dirty="0" smtClean="0">
                <a:latin typeface="Arial" pitchFamily="34" charset="0"/>
                <a:cs typeface="Arial" pitchFamily="34" charset="0"/>
              </a:rPr>
              <a:t>)</a:t>
            </a:r>
          </a:p>
          <a:p>
            <a:pPr lvl="0"/>
            <a:r>
              <a:rPr lang="en-US" sz="2400" dirty="0" smtClean="0">
                <a:latin typeface="Arial" pitchFamily="34" charset="0"/>
                <a:cs typeface="Arial" pitchFamily="34" charset="0"/>
              </a:rPr>
              <a:t>Yes(Y) No (N)</a:t>
            </a:r>
            <a:endParaRPr lang="en-IN" sz="2400" dirty="0" smtClean="0">
              <a:latin typeface="Arial" pitchFamily="34" charset="0"/>
              <a:cs typeface="Arial" pitchFamily="34" charset="0"/>
            </a:endParaRPr>
          </a:p>
          <a:p>
            <a:endParaRPr lang="en-US" dirty="0" smtClean="0"/>
          </a:p>
          <a:p>
            <a:pPr>
              <a:buNone/>
            </a:pPr>
            <a:r>
              <a:rPr lang="en-US" b="1" dirty="0" smtClean="0"/>
              <a:t>  </a:t>
            </a:r>
            <a:r>
              <a:rPr lang="en-US" dirty="0" smtClean="0">
                <a:latin typeface="Arial" pitchFamily="34" charset="0"/>
                <a:cs typeface="Arial" pitchFamily="34" charset="0"/>
              </a:rPr>
              <a:t>1)  The content of CME’s was as per my expectation</a:t>
            </a:r>
            <a:endParaRPr lang="en-IN" dirty="0" smtClean="0">
              <a:latin typeface="Arial" pitchFamily="34" charset="0"/>
              <a:cs typeface="Arial" pitchFamily="34" charset="0"/>
            </a:endParaRPr>
          </a:p>
          <a:p>
            <a:pPr>
              <a:buNone/>
            </a:pPr>
            <a:r>
              <a:rPr lang="en-US" dirty="0" smtClean="0">
                <a:latin typeface="Arial" pitchFamily="34" charset="0"/>
                <a:cs typeface="Arial" pitchFamily="34" charset="0"/>
              </a:rPr>
              <a:t>   2) I gained substantially from the workshops</a:t>
            </a:r>
            <a:endParaRPr lang="en-IN" dirty="0" smtClean="0">
              <a:latin typeface="Arial" pitchFamily="34" charset="0"/>
              <a:cs typeface="Arial" pitchFamily="34" charset="0"/>
            </a:endParaRPr>
          </a:p>
          <a:p>
            <a:pPr>
              <a:buNone/>
            </a:pPr>
            <a:r>
              <a:rPr lang="en-US" dirty="0" smtClean="0">
                <a:latin typeface="Arial" pitchFamily="34" charset="0"/>
                <a:cs typeface="Arial" pitchFamily="34" charset="0"/>
              </a:rPr>
              <a:t>  3) CME shall help me in improve my teaching abilities in near future</a:t>
            </a:r>
            <a:endParaRPr lang="en-IN" dirty="0" smtClean="0">
              <a:latin typeface="Arial" pitchFamily="34" charset="0"/>
              <a:cs typeface="Arial" pitchFamily="34" charset="0"/>
            </a:endParaRPr>
          </a:p>
          <a:p>
            <a:pPr>
              <a:buNone/>
            </a:pPr>
            <a:r>
              <a:rPr lang="en-US" dirty="0" smtClean="0">
                <a:latin typeface="Arial" pitchFamily="34" charset="0"/>
                <a:cs typeface="Arial" pitchFamily="34" charset="0"/>
              </a:rPr>
              <a:t>  4) Reading material given in advance</a:t>
            </a:r>
            <a:endParaRPr lang="en-IN" dirty="0" smtClean="0">
              <a:latin typeface="Arial" pitchFamily="34" charset="0"/>
              <a:cs typeface="Arial" pitchFamily="34" charset="0"/>
            </a:endParaRPr>
          </a:p>
          <a:p>
            <a:pPr>
              <a:buNone/>
            </a:pPr>
            <a:r>
              <a:rPr lang="en-US" dirty="0" smtClean="0">
                <a:latin typeface="Arial" pitchFamily="34" charset="0"/>
                <a:cs typeface="Arial" pitchFamily="34" charset="0"/>
              </a:rPr>
              <a:t>  5) Presentation adequate</a:t>
            </a:r>
            <a:endParaRPr lang="en-IN" dirty="0" smtClean="0">
              <a:latin typeface="Arial" pitchFamily="34" charset="0"/>
              <a:cs typeface="Arial" pitchFamily="34" charset="0"/>
            </a:endParaRPr>
          </a:p>
          <a:p>
            <a:pPr>
              <a:buNone/>
            </a:pPr>
            <a:r>
              <a:rPr lang="en-US" dirty="0" smtClean="0">
                <a:latin typeface="Arial" pitchFamily="34" charset="0"/>
                <a:cs typeface="Arial" pitchFamily="34" charset="0"/>
              </a:rPr>
              <a:t>  6) Time allotted for CME’s sessions </a:t>
            </a:r>
            <a:endParaRPr lang="en-IN" dirty="0" smtClean="0">
              <a:latin typeface="Arial" pitchFamily="34" charset="0"/>
              <a:cs typeface="Arial" pitchFamily="34" charset="0"/>
            </a:endParaRPr>
          </a:p>
          <a:p>
            <a:pPr>
              <a:buNone/>
            </a:pPr>
            <a:r>
              <a:rPr lang="en-US" dirty="0" smtClean="0">
                <a:latin typeface="Arial" pitchFamily="34" charset="0"/>
                <a:cs typeface="Arial" pitchFamily="34" charset="0"/>
              </a:rPr>
              <a:t>  7) Time allotted for Doubt session was adequate</a:t>
            </a:r>
            <a:endParaRPr lang="en-IN" dirty="0" smtClean="0">
              <a:latin typeface="Arial" pitchFamily="34" charset="0"/>
              <a:cs typeface="Arial" pitchFamily="34" charset="0"/>
            </a:endParaRPr>
          </a:p>
          <a:p>
            <a:pPr>
              <a:buNone/>
            </a:pPr>
            <a:r>
              <a:rPr lang="en-US" dirty="0" smtClean="0">
                <a:latin typeface="Arial" pitchFamily="34" charset="0"/>
                <a:cs typeface="Arial" pitchFamily="34" charset="0"/>
              </a:rPr>
              <a:t>  8) Improved skills</a:t>
            </a:r>
            <a:endParaRPr lang="en-IN" dirty="0" smtClean="0">
              <a:latin typeface="Arial" pitchFamily="34" charset="0"/>
              <a:cs typeface="Arial" pitchFamily="34" charset="0"/>
            </a:endParaRPr>
          </a:p>
          <a:p>
            <a:pPr>
              <a:buNone/>
            </a:pPr>
            <a:r>
              <a:rPr lang="en-US" dirty="0" smtClean="0">
                <a:latin typeface="Arial" pitchFamily="34" charset="0"/>
                <a:cs typeface="Arial" pitchFamily="34" charset="0"/>
              </a:rPr>
              <a:t>  9) Wish to attend more CME’S in future</a:t>
            </a:r>
            <a:endParaRPr lang="en-IN" dirty="0" smtClean="0">
              <a:latin typeface="Arial" pitchFamily="34" charset="0"/>
              <a:cs typeface="Arial" pitchFamily="34" charset="0"/>
            </a:endParaRPr>
          </a:p>
          <a:p>
            <a:pPr>
              <a:buNone/>
            </a:pPr>
            <a:r>
              <a:rPr lang="en-US" dirty="0" smtClean="0">
                <a:latin typeface="Arial" pitchFamily="34" charset="0"/>
                <a:cs typeface="Arial" pitchFamily="34" charset="0"/>
              </a:rPr>
              <a:t>  10) Will suggest others to attend CME’S </a:t>
            </a:r>
            <a:endParaRPr lang="en-IN"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2800" dirty="0" smtClean="0">
                <a:latin typeface="Arial" pitchFamily="34" charset="0"/>
                <a:cs typeface="Arial" pitchFamily="34" charset="0"/>
              </a:rPr>
              <a:t>Title of the study</a:t>
            </a:r>
            <a:endParaRPr lang="en-IN" sz="2800" dirty="0">
              <a:latin typeface="Arial" pitchFamily="34" charset="0"/>
              <a:cs typeface="Arial" pitchFamily="34" charset="0"/>
            </a:endParaRPr>
          </a:p>
        </p:txBody>
      </p:sp>
      <p:sp>
        <p:nvSpPr>
          <p:cNvPr id="2" name="Content Placeholder 1"/>
          <p:cNvSpPr>
            <a:spLocks noGrp="1"/>
          </p:cNvSpPr>
          <p:nvPr>
            <p:ph idx="1"/>
          </p:nvPr>
        </p:nvSpPr>
        <p:spPr/>
        <p:txBody>
          <a:bodyPr/>
          <a:lstStyle/>
          <a:p>
            <a:pPr>
              <a:buNone/>
            </a:pPr>
            <a:r>
              <a:rPr lang="en-IN" sz="2000" dirty="0" smtClean="0">
                <a:latin typeface="Arial Black" pitchFamily="34" charset="0"/>
              </a:rPr>
              <a:t>Evaluate utility of CME in general surgery in terms of knowledge improvement of candidate.</a:t>
            </a:r>
          </a:p>
          <a:p>
            <a:pPr>
              <a:buNone/>
            </a:pPr>
            <a:endParaRPr lang="en-IN"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2800" dirty="0" smtClean="0">
                <a:latin typeface="Arial" pitchFamily="34" charset="0"/>
                <a:cs typeface="Arial" pitchFamily="34" charset="0"/>
              </a:rPr>
              <a:t>Objectives</a:t>
            </a:r>
            <a:endParaRPr lang="en-IN" sz="2800" dirty="0">
              <a:latin typeface="Arial" pitchFamily="34" charset="0"/>
              <a:cs typeface="Arial" pitchFamily="34" charset="0"/>
            </a:endParaRPr>
          </a:p>
        </p:txBody>
      </p:sp>
      <p:sp>
        <p:nvSpPr>
          <p:cNvPr id="2" name="Content Placeholder 1"/>
          <p:cNvSpPr>
            <a:spLocks noGrp="1"/>
          </p:cNvSpPr>
          <p:nvPr>
            <p:ph idx="1"/>
          </p:nvPr>
        </p:nvSpPr>
        <p:spPr/>
        <p:txBody>
          <a:bodyPr>
            <a:normAutofit/>
          </a:bodyPr>
          <a:lstStyle/>
          <a:p>
            <a:r>
              <a:rPr lang="en-US" dirty="0" smtClean="0"/>
              <a:t> </a:t>
            </a:r>
            <a:r>
              <a:rPr lang="en-US" sz="2400" dirty="0" smtClean="0">
                <a:latin typeface="Arial" pitchFamily="34" charset="0"/>
                <a:cs typeface="Arial" pitchFamily="34" charset="0"/>
              </a:rPr>
              <a:t>To evaluate the benefits gained by trainees from CME Workshops.</a:t>
            </a:r>
          </a:p>
          <a:p>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To provide set of recommendations to improve technical training for surgeons during practice.</a:t>
            </a:r>
          </a:p>
          <a:p>
            <a:endParaRPr lang="en-US" dirty="0" smtClean="0"/>
          </a:p>
          <a:p>
            <a:r>
              <a:rPr lang="en-US" sz="2400" dirty="0" smtClean="0">
                <a:latin typeface="Arial" pitchFamily="34" charset="0"/>
                <a:cs typeface="Arial" pitchFamily="34" charset="0"/>
              </a:rPr>
              <a:t>To generate evidence on Impact of CME’s for surgeons.</a:t>
            </a:r>
          </a:p>
          <a:p>
            <a:pPr>
              <a:buNone/>
            </a:pPr>
            <a:endParaRPr lang="en-IN" sz="2400" dirty="0" smtClean="0">
              <a:latin typeface="Arial" pitchFamily="34" charset="0"/>
              <a:cs typeface="Arial" pitchFamily="34" charset="0"/>
            </a:endParaRPr>
          </a:p>
          <a:p>
            <a:r>
              <a:rPr lang="en-US" sz="2400" dirty="0" smtClean="0">
                <a:latin typeface="Arial" pitchFamily="34" charset="0"/>
                <a:cs typeface="Arial" pitchFamily="34" charset="0"/>
              </a:rPr>
              <a:t> Qualitative Assessment of Effectiveness of CME’s.</a:t>
            </a:r>
            <a:endParaRPr lang="en-IN" sz="2400" dirty="0" smtClean="0">
              <a:latin typeface="Arial" pitchFamily="34" charset="0"/>
              <a:cs typeface="Arial" pitchFamily="34" charset="0"/>
            </a:endParaRPr>
          </a:p>
          <a:p>
            <a:endParaRPr lang="en-IN" dirty="0" smtClean="0"/>
          </a:p>
          <a:p>
            <a:pPr>
              <a:buNone/>
            </a:pPr>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2800" dirty="0" smtClean="0">
                <a:latin typeface="Arial" pitchFamily="34" charset="0"/>
                <a:cs typeface="Arial" pitchFamily="34" charset="0"/>
              </a:rPr>
              <a:t> Methodology</a:t>
            </a:r>
            <a:endParaRPr lang="en-IN" sz="2800" dirty="0">
              <a:latin typeface="Arial" pitchFamily="34" charset="0"/>
              <a:cs typeface="Arial" pitchFamily="34" charset="0"/>
            </a:endParaRPr>
          </a:p>
        </p:txBody>
      </p:sp>
      <p:sp>
        <p:nvSpPr>
          <p:cNvPr id="2" name="Content Placeholder 1"/>
          <p:cNvSpPr>
            <a:spLocks noGrp="1"/>
          </p:cNvSpPr>
          <p:nvPr>
            <p:ph idx="1"/>
          </p:nvPr>
        </p:nvSpPr>
        <p:spPr/>
        <p:txBody>
          <a:bodyPr>
            <a:normAutofit/>
          </a:bodyPr>
          <a:lstStyle/>
          <a:p>
            <a:pPr>
              <a:buNone/>
            </a:pPr>
            <a:r>
              <a:rPr lang="en-US" dirty="0" smtClean="0"/>
              <a:t> </a:t>
            </a:r>
            <a:r>
              <a:rPr lang="en-US" sz="2400" dirty="0" smtClean="0">
                <a:latin typeface="Arial" pitchFamily="34" charset="0"/>
                <a:cs typeface="Arial" pitchFamily="34" charset="0"/>
              </a:rPr>
              <a:t>Study Area</a:t>
            </a:r>
            <a:endParaRPr lang="en-IN" sz="2400" dirty="0" smtClean="0">
              <a:latin typeface="Arial" pitchFamily="34" charset="0"/>
              <a:cs typeface="Arial" pitchFamily="34" charset="0"/>
            </a:endParaRPr>
          </a:p>
          <a:p>
            <a:pPr>
              <a:buFont typeface="Wingdings" pitchFamily="2" charset="2"/>
              <a:buChar char="Ø"/>
            </a:pPr>
            <a:r>
              <a:rPr lang="en-US" sz="2400" dirty="0" smtClean="0">
                <a:latin typeface="Arial" pitchFamily="34" charset="0"/>
                <a:cs typeface="Arial" pitchFamily="34" charset="0"/>
              </a:rPr>
              <a:t>Residents Doctors Pursing training at DNB Training institutes in General surgery</a:t>
            </a:r>
          </a:p>
          <a:p>
            <a:pPr>
              <a:buNone/>
            </a:pPr>
            <a:endParaRPr lang="en-US" sz="2400" dirty="0" smtClean="0">
              <a:latin typeface="Arial" pitchFamily="34" charset="0"/>
              <a:cs typeface="Arial" pitchFamily="34" charset="0"/>
            </a:endParaRPr>
          </a:p>
          <a:p>
            <a:pPr>
              <a:buNone/>
            </a:pPr>
            <a:r>
              <a:rPr lang="en-US" sz="2400" dirty="0" smtClean="0">
                <a:latin typeface="Arial" pitchFamily="34" charset="0"/>
                <a:cs typeface="Arial" pitchFamily="34" charset="0"/>
              </a:rPr>
              <a:t>Study Design</a:t>
            </a:r>
            <a:endParaRPr lang="en-IN" sz="2400" dirty="0" smtClean="0">
              <a:latin typeface="Arial" pitchFamily="34" charset="0"/>
              <a:cs typeface="Arial" pitchFamily="34" charset="0"/>
            </a:endParaRPr>
          </a:p>
          <a:p>
            <a:r>
              <a:rPr lang="en-US" sz="2400" dirty="0" smtClean="0">
                <a:latin typeface="Arial" pitchFamily="34" charset="0"/>
                <a:cs typeface="Arial" pitchFamily="34" charset="0"/>
              </a:rPr>
              <a:t>Cross- sectional Study</a:t>
            </a:r>
            <a:endParaRPr lang="en-IN" sz="2400" dirty="0" smtClean="0">
              <a:latin typeface="Arial" pitchFamily="34" charset="0"/>
              <a:cs typeface="Arial" pitchFamily="34" charset="0"/>
            </a:endParaRPr>
          </a:p>
          <a:p>
            <a:pPr>
              <a:buNone/>
            </a:pPr>
            <a:endParaRPr lang="en-US" sz="2400" dirty="0" smtClean="0">
              <a:latin typeface="Arial" pitchFamily="34" charset="0"/>
              <a:cs typeface="Arial" pitchFamily="34" charset="0"/>
            </a:endParaRPr>
          </a:p>
          <a:p>
            <a:pPr>
              <a:buNone/>
            </a:pPr>
            <a:r>
              <a:rPr lang="en-US" sz="2400" dirty="0" smtClean="0">
                <a:latin typeface="Arial" pitchFamily="34" charset="0"/>
                <a:cs typeface="Arial" pitchFamily="34" charset="0"/>
              </a:rPr>
              <a:t> Study Sample</a:t>
            </a:r>
          </a:p>
          <a:p>
            <a:r>
              <a:rPr lang="en-US" sz="2400" dirty="0" smtClean="0">
                <a:latin typeface="Arial" pitchFamily="34" charset="0"/>
                <a:cs typeface="Arial" pitchFamily="34" charset="0"/>
              </a:rPr>
              <a:t>Total of 300 DNB trainees has been given the  Questionnaire to give their feedback.</a:t>
            </a:r>
            <a:endParaRPr lang="en-IN" sz="2400" dirty="0" smtClean="0">
              <a:latin typeface="Arial" pitchFamily="34" charset="0"/>
              <a:cs typeface="Arial" pitchFamily="34" charset="0"/>
            </a:endParaRPr>
          </a:p>
          <a:p>
            <a:pPr>
              <a:buNone/>
            </a:pPr>
            <a:r>
              <a:rPr lang="en-US" sz="2400" dirty="0" smtClean="0">
                <a:latin typeface="Arial" pitchFamily="34" charset="0"/>
                <a:cs typeface="Arial" pitchFamily="34" charset="0"/>
              </a:rPr>
              <a:t> </a:t>
            </a:r>
          </a:p>
          <a:p>
            <a:endParaRPr lang="en-IN"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IN"/>
          </a:p>
        </p:txBody>
      </p:sp>
      <p:sp>
        <p:nvSpPr>
          <p:cNvPr id="2" name="Content Placeholder 1"/>
          <p:cNvSpPr>
            <a:spLocks noGrp="1"/>
          </p:cNvSpPr>
          <p:nvPr>
            <p:ph idx="1"/>
          </p:nvPr>
        </p:nvSpPr>
        <p:spPr/>
        <p:txBody>
          <a:bodyPr/>
          <a:lstStyle/>
          <a:p>
            <a:pPr>
              <a:buNone/>
            </a:pPr>
            <a:r>
              <a:rPr lang="en-US" sz="2400" dirty="0" smtClean="0">
                <a:latin typeface="Arial" pitchFamily="34" charset="0"/>
                <a:cs typeface="Arial" pitchFamily="34" charset="0"/>
              </a:rPr>
              <a:t>Tools &amp; technique</a:t>
            </a:r>
            <a:endParaRPr lang="en-IN" sz="2400" dirty="0" smtClean="0">
              <a:latin typeface="Arial" pitchFamily="34" charset="0"/>
              <a:cs typeface="Arial" pitchFamily="34" charset="0"/>
            </a:endParaRPr>
          </a:p>
          <a:p>
            <a:pPr lvl="0"/>
            <a:r>
              <a:rPr lang="en-US" sz="2400" dirty="0" smtClean="0">
                <a:latin typeface="Arial" pitchFamily="34" charset="0"/>
                <a:cs typeface="Arial" pitchFamily="34" charset="0"/>
              </a:rPr>
              <a:t>A Questionnaire of total 10 Questions was administrated to Residents Doctors in general surgery.</a:t>
            </a:r>
            <a:endParaRPr lang="en-IN" sz="2400" dirty="0" smtClean="0">
              <a:latin typeface="Arial" pitchFamily="34" charset="0"/>
              <a:cs typeface="Arial" pitchFamily="34" charset="0"/>
            </a:endParaRPr>
          </a:p>
          <a:p>
            <a:pPr lvl="0">
              <a:buNone/>
            </a:pPr>
            <a:endParaRPr lang="en-IN" dirty="0" smtClean="0"/>
          </a:p>
          <a:p>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286116" y="253536"/>
            <a:ext cx="2500330" cy="746572"/>
          </a:xfrm>
        </p:spPr>
        <p:txBody>
          <a:bodyPr>
            <a:normAutofit fontScale="90000"/>
          </a:bodyPr>
          <a:lstStyle/>
          <a:p>
            <a:r>
              <a:rPr lang="en-US" sz="2800" b="1" dirty="0" smtClean="0">
                <a:latin typeface="Arial" pitchFamily="34" charset="0"/>
                <a:cs typeface="Arial" pitchFamily="34" charset="0"/>
              </a:rPr>
              <a:t>Study Results</a:t>
            </a:r>
            <a:endParaRPr lang="en-IN" sz="2800" b="1" dirty="0">
              <a:latin typeface="Arial" pitchFamily="34" charset="0"/>
              <a:cs typeface="Arial" pitchFamily="34" charset="0"/>
            </a:endParaRPr>
          </a:p>
        </p:txBody>
      </p:sp>
      <p:sp>
        <p:nvSpPr>
          <p:cNvPr id="2" name="Content Placeholder 1"/>
          <p:cNvSpPr>
            <a:spLocks noGrp="1"/>
          </p:cNvSpPr>
          <p:nvPr>
            <p:ph idx="1"/>
          </p:nvPr>
        </p:nvSpPr>
        <p:spPr>
          <a:xfrm>
            <a:off x="457200" y="1214422"/>
            <a:ext cx="8229600" cy="5310922"/>
          </a:xfrm>
        </p:spPr>
        <p:txBody>
          <a:bodyPr/>
          <a:lstStyle/>
          <a:p>
            <a:pPr marL="566928" indent="-457200">
              <a:buAutoNum type="arabicPeriod"/>
            </a:pPr>
            <a:r>
              <a:rPr lang="en-US" sz="2400" dirty="0" smtClean="0">
                <a:latin typeface="Arial" pitchFamily="34" charset="0"/>
                <a:cs typeface="Arial" pitchFamily="34" charset="0"/>
              </a:rPr>
              <a:t>The Content of CME’s s as per my expectations</a:t>
            </a:r>
          </a:p>
          <a:p>
            <a:pPr marL="566928" indent="-457200">
              <a:buNone/>
            </a:pPr>
            <a:r>
              <a:rPr lang="en-US" sz="2400" dirty="0" smtClean="0">
                <a:latin typeface="Arial" pitchFamily="34" charset="0"/>
                <a:cs typeface="Arial" pitchFamily="34" charset="0"/>
              </a:rPr>
              <a:t>                                                                                        </a:t>
            </a:r>
          </a:p>
          <a:p>
            <a:pPr marL="566928" indent="-457200">
              <a:buAutoNum type="arabicPeriod"/>
            </a:pPr>
            <a:endParaRPr lang="en-US" sz="2400" dirty="0" smtClean="0">
              <a:latin typeface="Arial" pitchFamily="34" charset="0"/>
              <a:cs typeface="Arial" pitchFamily="34" charset="0"/>
            </a:endParaRPr>
          </a:p>
          <a:p>
            <a:pPr marL="566928" indent="-457200">
              <a:buAutoNum type="arabicPeriod"/>
            </a:pPr>
            <a:endParaRPr lang="en-US" sz="2400" dirty="0" smtClean="0">
              <a:latin typeface="Arial" pitchFamily="34" charset="0"/>
              <a:cs typeface="Arial" pitchFamily="34" charset="0"/>
            </a:endParaRPr>
          </a:p>
          <a:p>
            <a:pPr marL="566928" indent="-457200">
              <a:buAutoNum type="arabicPeriod"/>
            </a:pPr>
            <a:endParaRPr lang="en-US" sz="2400" dirty="0" smtClean="0">
              <a:latin typeface="Arial" pitchFamily="34" charset="0"/>
              <a:cs typeface="Arial" pitchFamily="34" charset="0"/>
            </a:endParaRPr>
          </a:p>
          <a:p>
            <a:pPr marL="566928" indent="-457200">
              <a:buAutoNum type="arabicPeriod"/>
            </a:pPr>
            <a:endParaRPr lang="en-US" sz="2400" dirty="0" smtClean="0">
              <a:latin typeface="Arial" pitchFamily="34" charset="0"/>
              <a:cs typeface="Arial" pitchFamily="34" charset="0"/>
            </a:endParaRPr>
          </a:p>
          <a:p>
            <a:pPr marL="566928" indent="-457200">
              <a:buAutoNum type="arabicPeriod"/>
            </a:pPr>
            <a:endParaRPr lang="en-US" sz="2400" dirty="0" smtClean="0">
              <a:latin typeface="Arial" pitchFamily="34" charset="0"/>
              <a:cs typeface="Arial" pitchFamily="34" charset="0"/>
            </a:endParaRPr>
          </a:p>
          <a:p>
            <a:pPr marL="566928" indent="-457200">
              <a:buAutoNum type="arabicPeriod"/>
            </a:pPr>
            <a:endParaRPr lang="en-US" sz="2400" dirty="0" smtClean="0">
              <a:latin typeface="Arial" pitchFamily="34" charset="0"/>
              <a:cs typeface="Arial" pitchFamily="34" charset="0"/>
            </a:endParaRPr>
          </a:p>
          <a:p>
            <a:pPr marL="566928" indent="-457200">
              <a:buNone/>
            </a:pPr>
            <a:endParaRPr lang="en-IN" sz="2400" dirty="0">
              <a:latin typeface="Arial" pitchFamily="34" charset="0"/>
              <a:cs typeface="Arial" pitchFamily="34" charset="0"/>
            </a:endParaRPr>
          </a:p>
        </p:txBody>
      </p:sp>
      <p:graphicFrame>
        <p:nvGraphicFramePr>
          <p:cNvPr id="4" name="Table 3"/>
          <p:cNvGraphicFramePr>
            <a:graphicFrameLocks noGrp="1"/>
          </p:cNvGraphicFramePr>
          <p:nvPr/>
        </p:nvGraphicFramePr>
        <p:xfrm>
          <a:off x="467544" y="2378447"/>
          <a:ext cx="4536504" cy="2130673"/>
        </p:xfrm>
        <a:graphic>
          <a:graphicData uri="http://schemas.openxmlformats.org/drawingml/2006/table">
            <a:tbl>
              <a:tblPr firstRow="1" bandRow="1">
                <a:tableStyleId>{5C22544A-7EE6-4342-B048-85BDC9FD1C3A}</a:tableStyleId>
              </a:tblPr>
              <a:tblGrid>
                <a:gridCol w="2232248"/>
                <a:gridCol w="2304256"/>
              </a:tblGrid>
              <a:tr h="387147">
                <a:tc>
                  <a:txBody>
                    <a:bodyPr/>
                    <a:lstStyle/>
                    <a:p>
                      <a:r>
                        <a:rPr lang="en-US" dirty="0" smtClean="0"/>
                        <a:t>Answer Choices</a:t>
                      </a:r>
                      <a:endParaRPr lang="en-IN" dirty="0"/>
                    </a:p>
                  </a:txBody>
                  <a:tcPr/>
                </a:tc>
                <a:tc>
                  <a:txBody>
                    <a:bodyPr/>
                    <a:lstStyle/>
                    <a:p>
                      <a:r>
                        <a:rPr lang="en-US" dirty="0" smtClean="0"/>
                        <a:t>Responses</a:t>
                      </a:r>
                      <a:endParaRPr lang="en-IN" dirty="0"/>
                    </a:p>
                  </a:txBody>
                  <a:tcPr/>
                </a:tc>
              </a:tr>
              <a:tr h="1743526">
                <a:tc>
                  <a:txBody>
                    <a:bodyPr/>
                    <a:lstStyle/>
                    <a:p>
                      <a:r>
                        <a:rPr lang="en-US" dirty="0" smtClean="0"/>
                        <a:t>Strongly Disagree</a:t>
                      </a:r>
                    </a:p>
                    <a:p>
                      <a:r>
                        <a:rPr lang="en-US" dirty="0" smtClean="0"/>
                        <a:t>Agree</a:t>
                      </a:r>
                    </a:p>
                    <a:p>
                      <a:r>
                        <a:rPr lang="en-US" dirty="0" smtClean="0"/>
                        <a:t>disagree</a:t>
                      </a:r>
                    </a:p>
                    <a:p>
                      <a:r>
                        <a:rPr lang="en-US" dirty="0" smtClean="0"/>
                        <a:t>Neutral</a:t>
                      </a:r>
                    </a:p>
                    <a:p>
                      <a:endParaRPr lang="en-US" baseline="0" dirty="0" smtClean="0"/>
                    </a:p>
                  </a:txBody>
                  <a:tcPr/>
                </a:tc>
                <a:tc>
                  <a:txBody>
                    <a:bodyPr/>
                    <a:lstStyle/>
                    <a:p>
                      <a:pPr algn="l">
                        <a:lnSpc>
                          <a:spcPct val="115000"/>
                        </a:lnSpc>
                        <a:spcAft>
                          <a:spcPts val="1000"/>
                        </a:spcAft>
                      </a:pPr>
                      <a:r>
                        <a:rPr lang="en-IN" sz="1100" dirty="0" smtClean="0">
                          <a:latin typeface="Arial" pitchFamily="34" charset="0"/>
                          <a:ea typeface="Calibri"/>
                          <a:cs typeface="Arial" pitchFamily="34" charset="0"/>
                        </a:rPr>
                        <a:t>15</a:t>
                      </a:r>
                    </a:p>
                    <a:p>
                      <a:pPr algn="l">
                        <a:lnSpc>
                          <a:spcPct val="115000"/>
                        </a:lnSpc>
                        <a:spcAft>
                          <a:spcPts val="1000"/>
                        </a:spcAft>
                      </a:pPr>
                      <a:r>
                        <a:rPr lang="en-IN" sz="1100" dirty="0" smtClean="0">
                          <a:latin typeface="Arial" pitchFamily="34" charset="0"/>
                          <a:ea typeface="Calibri"/>
                          <a:cs typeface="Arial" pitchFamily="34" charset="0"/>
                        </a:rPr>
                        <a:t>28</a:t>
                      </a:r>
                    </a:p>
                    <a:p>
                      <a:pPr algn="l">
                        <a:lnSpc>
                          <a:spcPct val="115000"/>
                        </a:lnSpc>
                        <a:spcAft>
                          <a:spcPts val="1000"/>
                        </a:spcAft>
                      </a:pPr>
                      <a:r>
                        <a:rPr lang="en-IN" sz="1100" dirty="0" smtClean="0">
                          <a:latin typeface="Arial" pitchFamily="34" charset="0"/>
                          <a:ea typeface="Calibri"/>
                          <a:cs typeface="Arial" pitchFamily="34" charset="0"/>
                        </a:rPr>
                        <a:t>13</a:t>
                      </a:r>
                    </a:p>
                    <a:p>
                      <a:pPr algn="l">
                        <a:lnSpc>
                          <a:spcPct val="115000"/>
                        </a:lnSpc>
                        <a:spcAft>
                          <a:spcPts val="1000"/>
                        </a:spcAft>
                      </a:pPr>
                      <a:r>
                        <a:rPr lang="en-IN" sz="1100" dirty="0" smtClean="0">
                          <a:latin typeface="Arial" pitchFamily="34" charset="0"/>
                          <a:ea typeface="Calibri"/>
                          <a:cs typeface="Arial" pitchFamily="34" charset="0"/>
                        </a:rPr>
                        <a:t>06</a:t>
                      </a:r>
                    </a:p>
                  </a:txBody>
                  <a:tcPr marL="114300" marR="114300" marT="0" marB="0"/>
                </a:tc>
              </a:tr>
            </a:tbl>
          </a:graphicData>
        </a:graphic>
      </p:graphicFrame>
      <p:graphicFrame>
        <p:nvGraphicFramePr>
          <p:cNvPr id="5" name="Content Placeholder 3"/>
          <p:cNvGraphicFramePr>
            <a:graphicFrameLocks/>
          </p:cNvGraphicFramePr>
          <p:nvPr/>
        </p:nvGraphicFramePr>
        <p:xfrm>
          <a:off x="4427984" y="2852936"/>
          <a:ext cx="4464496" cy="374441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p:nvPr/>
        </p:nvGraphicFramePr>
        <p:xfrm>
          <a:off x="4860032" y="2564904"/>
          <a:ext cx="4032448" cy="388843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IN"/>
          </a:p>
        </p:txBody>
      </p:sp>
      <p:sp>
        <p:nvSpPr>
          <p:cNvPr id="2" name="Content Placeholder 1"/>
          <p:cNvSpPr>
            <a:spLocks noGrp="1"/>
          </p:cNvSpPr>
          <p:nvPr>
            <p:ph idx="1"/>
          </p:nvPr>
        </p:nvSpPr>
        <p:spPr>
          <a:xfrm>
            <a:off x="457200" y="1481328"/>
            <a:ext cx="8229600" cy="4827992"/>
          </a:xfrm>
        </p:spPr>
        <p:txBody>
          <a:bodyPr/>
          <a:lstStyle/>
          <a:p>
            <a:pPr>
              <a:buNone/>
            </a:pPr>
            <a:r>
              <a:rPr lang="en-US" dirty="0" smtClean="0"/>
              <a:t>2</a:t>
            </a:r>
            <a:r>
              <a:rPr lang="en-US" sz="2400" dirty="0" smtClean="0">
                <a:latin typeface="Arial" pitchFamily="34" charset="0"/>
                <a:cs typeface="Arial" pitchFamily="34" charset="0"/>
              </a:rPr>
              <a:t>. I Gained Sustainably from CME Workshops</a:t>
            </a:r>
          </a:p>
          <a:p>
            <a:pPr>
              <a:buNone/>
            </a:pPr>
            <a:endParaRPr lang="en-IN" sz="2400" dirty="0">
              <a:latin typeface="Arial" pitchFamily="34" charset="0"/>
              <a:cs typeface="Arial" pitchFamily="34" charset="0"/>
            </a:endParaRPr>
          </a:p>
        </p:txBody>
      </p:sp>
      <p:graphicFrame>
        <p:nvGraphicFramePr>
          <p:cNvPr id="4" name="Table 3"/>
          <p:cNvGraphicFramePr>
            <a:graphicFrameLocks noGrp="1"/>
          </p:cNvGraphicFramePr>
          <p:nvPr/>
        </p:nvGraphicFramePr>
        <p:xfrm>
          <a:off x="323528" y="2276872"/>
          <a:ext cx="4320480" cy="2520280"/>
        </p:xfrm>
        <a:graphic>
          <a:graphicData uri="http://schemas.openxmlformats.org/drawingml/2006/table">
            <a:tbl>
              <a:tblPr firstRow="1" bandRow="1">
                <a:tableStyleId>{5C22544A-7EE6-4342-B048-85BDC9FD1C3A}</a:tableStyleId>
              </a:tblPr>
              <a:tblGrid>
                <a:gridCol w="2160240"/>
                <a:gridCol w="2160240"/>
              </a:tblGrid>
              <a:tr h="535455">
                <a:tc>
                  <a:txBody>
                    <a:bodyPr/>
                    <a:lstStyle/>
                    <a:p>
                      <a:r>
                        <a:rPr lang="en-US" dirty="0" smtClean="0"/>
                        <a:t>Answer Choices</a:t>
                      </a:r>
                      <a:endParaRPr lang="en-IN" dirty="0"/>
                    </a:p>
                  </a:txBody>
                  <a:tcPr/>
                </a:tc>
                <a:tc>
                  <a:txBody>
                    <a:bodyPr/>
                    <a:lstStyle/>
                    <a:p>
                      <a:r>
                        <a:rPr lang="en-US" dirty="0" smtClean="0"/>
                        <a:t>Responses</a:t>
                      </a:r>
                      <a:endParaRPr lang="en-IN" dirty="0"/>
                    </a:p>
                  </a:txBody>
                  <a:tcPr/>
                </a:tc>
              </a:tr>
              <a:tr h="1984825">
                <a:tc>
                  <a:txBody>
                    <a:bodyPr/>
                    <a:lstStyle/>
                    <a:p>
                      <a:r>
                        <a:rPr lang="en-US" dirty="0" smtClean="0"/>
                        <a:t>Strongly</a:t>
                      </a:r>
                      <a:r>
                        <a:rPr lang="en-US" baseline="0" dirty="0" smtClean="0"/>
                        <a:t> </a:t>
                      </a:r>
                      <a:r>
                        <a:rPr lang="en-US" dirty="0" smtClean="0"/>
                        <a:t>agree</a:t>
                      </a:r>
                    </a:p>
                    <a:p>
                      <a:r>
                        <a:rPr lang="en-US" dirty="0" smtClean="0"/>
                        <a:t>Agree</a:t>
                      </a:r>
                    </a:p>
                    <a:p>
                      <a:r>
                        <a:rPr lang="en-US" dirty="0" smtClean="0"/>
                        <a:t>Disagree</a:t>
                      </a:r>
                      <a:r>
                        <a:rPr lang="en-US" baseline="0" dirty="0" smtClean="0"/>
                        <a:t> </a:t>
                      </a:r>
                      <a:endParaRPr lang="en-US" dirty="0" smtClean="0"/>
                    </a:p>
                    <a:p>
                      <a:r>
                        <a:rPr lang="en-US" dirty="0" smtClean="0"/>
                        <a:t>Neutral</a:t>
                      </a:r>
                    </a:p>
                    <a:p>
                      <a:r>
                        <a:rPr lang="en-US" dirty="0" smtClean="0"/>
                        <a:t>Strongly</a:t>
                      </a:r>
                      <a:r>
                        <a:rPr lang="en-US" baseline="0" dirty="0" smtClean="0"/>
                        <a:t> disagree</a:t>
                      </a:r>
                    </a:p>
                    <a:p>
                      <a:endParaRPr lang="en-IN" dirty="0"/>
                    </a:p>
                  </a:txBody>
                  <a:tcPr/>
                </a:tc>
                <a:tc>
                  <a:txBody>
                    <a:bodyPr/>
                    <a:lstStyle/>
                    <a:p>
                      <a:r>
                        <a:rPr kumimoji="0" lang="en-US" sz="1800" kern="1200" dirty="0" smtClean="0">
                          <a:solidFill>
                            <a:schemeClr val="dk1"/>
                          </a:solidFill>
                          <a:latin typeface="+mn-lt"/>
                          <a:ea typeface="+mn-ea"/>
                          <a:cs typeface="+mn-cs"/>
                        </a:rPr>
                        <a:t>17</a:t>
                      </a:r>
                      <a:endParaRPr kumimoji="0" lang="en-IN" sz="1800" kern="1200" dirty="0" smtClean="0">
                        <a:solidFill>
                          <a:schemeClr val="dk1"/>
                        </a:solidFill>
                        <a:latin typeface="+mn-lt"/>
                        <a:ea typeface="+mn-ea"/>
                        <a:cs typeface="+mn-cs"/>
                      </a:endParaRPr>
                    </a:p>
                    <a:p>
                      <a:r>
                        <a:rPr kumimoji="0" lang="en-US" sz="1800" kern="1200" dirty="0" smtClean="0">
                          <a:solidFill>
                            <a:schemeClr val="dk1"/>
                          </a:solidFill>
                          <a:latin typeface="+mn-lt"/>
                          <a:ea typeface="+mn-ea"/>
                          <a:cs typeface="+mn-cs"/>
                        </a:rPr>
                        <a:t>25</a:t>
                      </a:r>
                    </a:p>
                    <a:p>
                      <a:r>
                        <a:rPr kumimoji="0" lang="en-US" sz="1800" kern="1200" dirty="0" smtClean="0">
                          <a:solidFill>
                            <a:schemeClr val="dk1"/>
                          </a:solidFill>
                          <a:latin typeface="+mn-lt"/>
                          <a:ea typeface="+mn-ea"/>
                          <a:cs typeface="+mn-cs"/>
                        </a:rPr>
                        <a:t>14</a:t>
                      </a:r>
                    </a:p>
                    <a:p>
                      <a:r>
                        <a:rPr kumimoji="0" lang="en-US" sz="1800" kern="1200" dirty="0" smtClean="0">
                          <a:solidFill>
                            <a:schemeClr val="dk1"/>
                          </a:solidFill>
                          <a:latin typeface="+mn-lt"/>
                          <a:ea typeface="+mn-ea"/>
                          <a:cs typeface="+mn-cs"/>
                        </a:rPr>
                        <a:t>7</a:t>
                      </a:r>
                      <a:endParaRPr kumimoji="0" lang="en-IN" sz="1800" kern="1200" dirty="0" smtClean="0">
                        <a:solidFill>
                          <a:schemeClr val="dk1"/>
                        </a:solidFill>
                        <a:latin typeface="+mn-lt"/>
                        <a:ea typeface="+mn-ea"/>
                        <a:cs typeface="+mn-cs"/>
                      </a:endParaRPr>
                    </a:p>
                    <a:p>
                      <a:r>
                        <a:rPr kumimoji="0" lang="en-IN" sz="1800" kern="1200" dirty="0">
                          <a:solidFill>
                            <a:schemeClr val="dk1"/>
                          </a:solidFill>
                          <a:latin typeface="+mn-lt"/>
                          <a:ea typeface="+mn-ea"/>
                          <a:cs typeface="+mn-cs"/>
                        </a:rPr>
                        <a:t>0</a:t>
                      </a:r>
                      <a:endParaRPr kumimoji="0" lang="en-IN" sz="1800" kern="1200" dirty="0" smtClean="0">
                        <a:solidFill>
                          <a:schemeClr val="dk1"/>
                        </a:solidFill>
                        <a:latin typeface="+mn-lt"/>
                        <a:ea typeface="+mn-ea"/>
                        <a:cs typeface="+mn-cs"/>
                      </a:endParaRPr>
                    </a:p>
                  </a:txBody>
                  <a:tcPr/>
                </a:tc>
              </a:tr>
            </a:tbl>
          </a:graphicData>
        </a:graphic>
      </p:graphicFrame>
      <p:graphicFrame>
        <p:nvGraphicFramePr>
          <p:cNvPr id="7" name="Chart 6"/>
          <p:cNvGraphicFramePr/>
          <p:nvPr/>
        </p:nvGraphicFramePr>
        <p:xfrm>
          <a:off x="3786182" y="3214686"/>
          <a:ext cx="4714908" cy="35004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IN"/>
          </a:p>
        </p:txBody>
      </p:sp>
      <p:sp>
        <p:nvSpPr>
          <p:cNvPr id="2" name="Content Placeholder 1"/>
          <p:cNvSpPr>
            <a:spLocks noGrp="1"/>
          </p:cNvSpPr>
          <p:nvPr>
            <p:ph idx="1"/>
          </p:nvPr>
        </p:nvSpPr>
        <p:spPr/>
        <p:txBody>
          <a:bodyPr/>
          <a:lstStyle/>
          <a:p>
            <a:pPr>
              <a:buNone/>
            </a:pPr>
            <a:r>
              <a:rPr lang="en-US" dirty="0" smtClean="0"/>
              <a:t>3. </a:t>
            </a:r>
            <a:r>
              <a:rPr lang="en-US" sz="2400" dirty="0" smtClean="0">
                <a:latin typeface="Arial" pitchFamily="34" charset="0"/>
                <a:cs typeface="Arial" pitchFamily="34" charset="0"/>
              </a:rPr>
              <a:t>CME Helped me Improve my Teaching Skills</a:t>
            </a:r>
          </a:p>
          <a:p>
            <a:pPr>
              <a:buNone/>
            </a:pPr>
            <a:endParaRPr lang="en-US" sz="2400" dirty="0" smtClean="0">
              <a:latin typeface="Arial" pitchFamily="34" charset="0"/>
              <a:cs typeface="Arial" pitchFamily="34" charset="0"/>
            </a:endParaRPr>
          </a:p>
          <a:p>
            <a:pPr>
              <a:buNone/>
            </a:pPr>
            <a:endParaRPr lang="en-IN" dirty="0"/>
          </a:p>
        </p:txBody>
      </p:sp>
      <p:graphicFrame>
        <p:nvGraphicFramePr>
          <p:cNvPr id="4" name="Table 3"/>
          <p:cNvGraphicFramePr>
            <a:graphicFrameLocks noGrp="1"/>
          </p:cNvGraphicFramePr>
          <p:nvPr/>
        </p:nvGraphicFramePr>
        <p:xfrm>
          <a:off x="395536" y="2132857"/>
          <a:ext cx="4320480" cy="2422705"/>
        </p:xfrm>
        <a:graphic>
          <a:graphicData uri="http://schemas.openxmlformats.org/drawingml/2006/table">
            <a:tbl>
              <a:tblPr firstRow="1" bandRow="1">
                <a:tableStyleId>{5C22544A-7EE6-4342-B048-85BDC9FD1C3A}</a:tableStyleId>
              </a:tblPr>
              <a:tblGrid>
                <a:gridCol w="2160240"/>
                <a:gridCol w="2160240"/>
              </a:tblGrid>
              <a:tr h="536501">
                <a:tc>
                  <a:txBody>
                    <a:bodyPr/>
                    <a:lstStyle/>
                    <a:p>
                      <a:r>
                        <a:rPr lang="en-US" dirty="0" smtClean="0"/>
                        <a:t>Answer Choices</a:t>
                      </a:r>
                      <a:endParaRPr lang="en-IN" dirty="0"/>
                    </a:p>
                  </a:txBody>
                  <a:tcPr/>
                </a:tc>
                <a:tc>
                  <a:txBody>
                    <a:bodyPr/>
                    <a:lstStyle/>
                    <a:p>
                      <a:r>
                        <a:rPr lang="en-US" dirty="0" smtClean="0"/>
                        <a:t>Responses </a:t>
                      </a:r>
                      <a:endParaRPr lang="en-IN" dirty="0"/>
                    </a:p>
                  </a:txBody>
                  <a:tcPr/>
                </a:tc>
              </a:tr>
              <a:tr h="1839763">
                <a:tc>
                  <a:txBody>
                    <a:bodyPr/>
                    <a:lstStyle/>
                    <a:p>
                      <a:r>
                        <a:rPr lang="en-US" dirty="0" smtClean="0"/>
                        <a:t>Strongly agree</a:t>
                      </a:r>
                    </a:p>
                    <a:p>
                      <a:r>
                        <a:rPr lang="en-US" dirty="0" smtClean="0"/>
                        <a:t>Agree</a:t>
                      </a:r>
                    </a:p>
                    <a:p>
                      <a:r>
                        <a:rPr lang="en-US" dirty="0" smtClean="0"/>
                        <a:t>disagree</a:t>
                      </a:r>
                    </a:p>
                    <a:p>
                      <a:r>
                        <a:rPr lang="en-US" dirty="0" smtClean="0"/>
                        <a:t>Neutral</a:t>
                      </a:r>
                    </a:p>
                    <a:p>
                      <a:r>
                        <a:rPr lang="en-US" dirty="0" smtClean="0"/>
                        <a:t>Strongly</a:t>
                      </a:r>
                      <a:r>
                        <a:rPr lang="en-US" baseline="0" dirty="0" smtClean="0"/>
                        <a:t> disagree</a:t>
                      </a:r>
                    </a:p>
                  </a:txBody>
                  <a:tcPr/>
                </a:tc>
                <a:tc>
                  <a:txBody>
                    <a:bodyPr/>
                    <a:lstStyle/>
                    <a:p>
                      <a:pPr marL="457200" algn="l">
                        <a:lnSpc>
                          <a:spcPct val="115000"/>
                        </a:lnSpc>
                        <a:spcAft>
                          <a:spcPts val="1000"/>
                        </a:spcAft>
                        <a:tabLst>
                          <a:tab pos="4629150" algn="l"/>
                        </a:tabLst>
                      </a:pPr>
                      <a:r>
                        <a:rPr lang="en-US" sz="1600" dirty="0" smtClean="0">
                          <a:latin typeface="Arial" pitchFamily="34" charset="0"/>
                          <a:ea typeface="Calibri"/>
                          <a:cs typeface="Arial" pitchFamily="34" charset="0"/>
                        </a:rPr>
                        <a:t>14</a:t>
                      </a:r>
                      <a:endParaRPr lang="en-IN" sz="1600" dirty="0" smtClean="0">
                        <a:latin typeface="Arial" pitchFamily="34" charset="0"/>
                        <a:ea typeface="Calibri"/>
                        <a:cs typeface="Arial" pitchFamily="34" charset="0"/>
                      </a:endParaRPr>
                    </a:p>
                    <a:p>
                      <a:pPr marL="457200" algn="l">
                        <a:lnSpc>
                          <a:spcPct val="115000"/>
                        </a:lnSpc>
                        <a:spcAft>
                          <a:spcPts val="1000"/>
                        </a:spcAft>
                        <a:tabLst>
                          <a:tab pos="4629150" algn="l"/>
                        </a:tabLst>
                      </a:pPr>
                      <a:r>
                        <a:rPr lang="en-US" sz="1600" dirty="0" smtClean="0">
                          <a:latin typeface="Arial" pitchFamily="34" charset="0"/>
                          <a:ea typeface="Calibri"/>
                          <a:cs typeface="Arial" pitchFamily="34" charset="0"/>
                        </a:rPr>
                        <a:t>28</a:t>
                      </a:r>
                      <a:endParaRPr lang="en-IN" sz="1600" dirty="0">
                        <a:latin typeface="Arial" pitchFamily="34" charset="0"/>
                        <a:ea typeface="Calibri"/>
                        <a:cs typeface="Arial" pitchFamily="34" charset="0"/>
                      </a:endParaRPr>
                    </a:p>
                    <a:p>
                      <a:pPr marL="457200" algn="l">
                        <a:lnSpc>
                          <a:spcPct val="115000"/>
                        </a:lnSpc>
                        <a:spcAft>
                          <a:spcPts val="1000"/>
                        </a:spcAft>
                        <a:tabLst>
                          <a:tab pos="4629150" algn="l"/>
                        </a:tabLst>
                      </a:pPr>
                      <a:r>
                        <a:rPr lang="en-US" sz="1600" dirty="0" smtClean="0">
                          <a:latin typeface="Arial" pitchFamily="34" charset="0"/>
                          <a:ea typeface="Calibri"/>
                          <a:cs typeface="Arial" pitchFamily="34" charset="0"/>
                        </a:rPr>
                        <a:t>09</a:t>
                      </a:r>
                      <a:endParaRPr lang="en-IN" sz="1600" dirty="0">
                        <a:latin typeface="Arial" pitchFamily="34" charset="0"/>
                        <a:ea typeface="Calibri"/>
                        <a:cs typeface="Arial" pitchFamily="34" charset="0"/>
                      </a:endParaRPr>
                    </a:p>
                    <a:p>
                      <a:pPr marL="457200" algn="l">
                        <a:lnSpc>
                          <a:spcPct val="115000"/>
                        </a:lnSpc>
                        <a:spcAft>
                          <a:spcPts val="1000"/>
                        </a:spcAft>
                        <a:tabLst>
                          <a:tab pos="4629150" algn="l"/>
                        </a:tabLst>
                      </a:pPr>
                      <a:r>
                        <a:rPr lang="en-US" sz="1600" dirty="0" smtClean="0">
                          <a:latin typeface="Arial" pitchFamily="34" charset="0"/>
                          <a:ea typeface="Calibri"/>
                          <a:cs typeface="Arial" pitchFamily="34" charset="0"/>
                        </a:rPr>
                        <a:t>10</a:t>
                      </a:r>
                    </a:p>
                    <a:p>
                      <a:pPr marL="457200" algn="l">
                        <a:lnSpc>
                          <a:spcPct val="115000"/>
                        </a:lnSpc>
                        <a:spcAft>
                          <a:spcPts val="1000"/>
                        </a:spcAft>
                        <a:tabLst>
                          <a:tab pos="4629150" algn="l"/>
                        </a:tabLst>
                      </a:pPr>
                      <a:r>
                        <a:rPr lang="en-US" sz="1600" dirty="0" smtClean="0">
                          <a:latin typeface="Arial" pitchFamily="34" charset="0"/>
                          <a:ea typeface="Calibri"/>
                          <a:cs typeface="Arial" pitchFamily="34" charset="0"/>
                        </a:rPr>
                        <a:t>0</a:t>
                      </a:r>
                      <a:endParaRPr lang="en-IN" sz="1600" dirty="0">
                        <a:latin typeface="Arial" pitchFamily="34" charset="0"/>
                        <a:ea typeface="Calibri"/>
                        <a:cs typeface="Arial" pitchFamily="34" charset="0"/>
                      </a:endParaRPr>
                    </a:p>
                  </a:txBody>
                  <a:tcPr marL="114300" marR="114300" marT="0" marB="0"/>
                </a:tc>
              </a:tr>
            </a:tbl>
          </a:graphicData>
        </a:graphic>
      </p:graphicFrame>
      <p:graphicFrame>
        <p:nvGraphicFramePr>
          <p:cNvPr id="7" name="Chart 6"/>
          <p:cNvGraphicFramePr>
            <a:graphicFrameLocks/>
          </p:cNvGraphicFramePr>
          <p:nvPr/>
        </p:nvGraphicFramePr>
        <p:xfrm>
          <a:off x="4286248" y="2714620"/>
          <a:ext cx="4143404" cy="392909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592</TotalTime>
  <Words>635</Words>
  <Application>Microsoft Office PowerPoint</Application>
  <PresentationFormat>On-screen Show (4:3)</PresentationFormat>
  <Paragraphs>162</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Opulent</vt:lpstr>
      <vt:lpstr>  </vt:lpstr>
      <vt:lpstr>Profile of National Board of examination</vt:lpstr>
      <vt:lpstr>Title of the study</vt:lpstr>
      <vt:lpstr>Objectives</vt:lpstr>
      <vt:lpstr> Methodology</vt:lpstr>
      <vt:lpstr>Slide 6</vt:lpstr>
      <vt:lpstr>Study Results</vt:lpstr>
      <vt:lpstr>Slide 8</vt:lpstr>
      <vt:lpstr>Slide 9</vt:lpstr>
      <vt:lpstr>Slide 10</vt:lpstr>
      <vt:lpstr>Slide 11</vt:lpstr>
      <vt:lpstr>Slide 12</vt:lpstr>
      <vt:lpstr>Slide 13</vt:lpstr>
      <vt:lpstr>Slide 14</vt:lpstr>
      <vt:lpstr>Slide 15</vt:lpstr>
      <vt:lpstr>Slide 16</vt:lpstr>
      <vt:lpstr>Discussion</vt:lpstr>
      <vt:lpstr>Limitation of Study</vt:lpstr>
      <vt:lpstr>Recommendations</vt:lpstr>
      <vt:lpstr>Questionnaire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compaq</dc:creator>
  <cp:lastModifiedBy>Heena</cp:lastModifiedBy>
  <cp:revision>90</cp:revision>
  <dcterms:created xsi:type="dcterms:W3CDTF">2015-05-15T04:10:23Z</dcterms:created>
  <dcterms:modified xsi:type="dcterms:W3CDTF">2015-06-04T15:27:22Z</dcterms:modified>
</cp:coreProperties>
</file>