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76" r:id="rId7"/>
    <p:sldId id="277" r:id="rId8"/>
    <p:sldId id="279" r:id="rId9"/>
    <p:sldId id="261" r:id="rId10"/>
    <p:sldId id="280" r:id="rId11"/>
    <p:sldId id="274" r:id="rId12"/>
    <p:sldId id="266" r:id="rId13"/>
    <p:sldId id="267" r:id="rId14"/>
    <p:sldId id="270" r:id="rId15"/>
    <p:sldId id="275" r:id="rId16"/>
    <p:sldId id="281" r:id="rId17"/>
    <p:sldId id="272" r:id="rId18"/>
    <p:sldId id="273" r:id="rId19"/>
    <p:sldId id="262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deep.kumar2" initials="p" lastIdx="2" clrIdx="0">
    <p:extLst>
      <p:ext uri="{19B8F6BF-5375-455C-9EA6-DF929625EA0E}">
        <p15:presenceInfo xmlns:p15="http://schemas.microsoft.com/office/powerpoint/2012/main" userId="S-1-5-21-2714180295-1344698825-1615888483-31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  Percentage of pregnant women whose weight was measured at VHND visit.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46 pregnant whose weight was measured at visit.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18 pregnant whose weight was not measured at visit.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Sheet1!$B$3</c:f>
              <c:numCache>
                <c:formatCode>0.00%</c:formatCode>
                <c:ptCount val="1"/>
                <c:pt idx="0">
                  <c:v>0.28000000000000003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4699872"/>
        <c:axId val="1514701504"/>
      </c:barChart>
      <c:catAx>
        <c:axId val="151469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701504"/>
        <c:crosses val="autoZero"/>
        <c:auto val="1"/>
        <c:lblAlgn val="ctr"/>
        <c:lblOffset val="100"/>
        <c:noMultiLvlLbl val="0"/>
      </c:catAx>
      <c:valAx>
        <c:axId val="151470150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69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6495684695635574E-2"/>
          <c:y val="0.16584415358676191"/>
          <c:w val="0.8865025972260222"/>
          <c:h val="0.12488264860348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B.6 Percentage </a:t>
            </a:r>
            <a:r>
              <a:rPr lang="en-US" sz="2000" dirty="0"/>
              <a:t>of women whose  </a:t>
            </a:r>
            <a:r>
              <a:rPr lang="en-US" sz="2000" dirty="0" err="1"/>
              <a:t>foetal</a:t>
            </a:r>
            <a:r>
              <a:rPr lang="en-US" sz="2000" dirty="0"/>
              <a:t> heart sound examined / auscultated and recorded in MCP Card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383726004294625E-2"/>
          <c:y val="0.44540756853719049"/>
          <c:w val="0.87451053970679626"/>
          <c:h val="0.50747938002651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Sheet2!$A$27</c:f>
              <c:strCache>
                <c:ptCount val="1"/>
                <c:pt idx="0">
                  <c:v> 9 women whose foetal heart sound was examined / auscultated and recorded in MCP card 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Sheet2!$B$27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Sheet2!$A$28</c:f>
              <c:strCache>
                <c:ptCount val="1"/>
                <c:pt idx="0">
                  <c:v>55 women whose foetal heart sound was not examined / auscultated and recorded in MCP Card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Sheet2!$B$28</c:f>
              <c:numCache>
                <c:formatCode>0%</c:formatCode>
                <c:ptCount val="1"/>
                <c:pt idx="0">
                  <c:v>0.86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14844080"/>
        <c:axId val="1814834832"/>
      </c:barChart>
      <c:catAx>
        <c:axId val="181484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34832"/>
        <c:crosses val="autoZero"/>
        <c:auto val="1"/>
        <c:lblAlgn val="ctr"/>
        <c:lblOffset val="100"/>
        <c:noMultiLvlLbl val="0"/>
      </c:catAx>
      <c:valAx>
        <c:axId val="181483483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4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2109755522575081E-2"/>
          <c:y val="0.16494197170573416"/>
          <c:w val="0.89578029492668743"/>
          <c:h val="0.255324951595502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B.7 Percentage </a:t>
            </a:r>
            <a:r>
              <a:rPr lang="en-US" sz="2000" dirty="0"/>
              <a:t>of women who was counseled for danger signs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404866764535788E-2"/>
          <c:y val="0.53535150468597947"/>
          <c:w val="0.89373637617331736"/>
          <c:h val="0.41599137991292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Sheet2!$A$32</c:f>
              <c:strCache>
                <c:ptCount val="1"/>
                <c:pt idx="0">
                  <c:v>45 women who was counseled for danger signs and action to be taken during pregnancy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Sheet2!$B$32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ser>
          <c:idx val="1"/>
          <c:order val="1"/>
          <c:tx>
            <c:strRef>
              <c:f>Sheet2!$A$33</c:f>
              <c:strCache>
                <c:ptCount val="1"/>
                <c:pt idx="0">
                  <c:v>19 women who was not counseled for danger signs and action to be taken during pregnancy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Sheet2!$B$33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14831568"/>
        <c:axId val="1814833744"/>
      </c:barChart>
      <c:catAx>
        <c:axId val="181483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33744"/>
        <c:crosses val="autoZero"/>
        <c:auto val="1"/>
        <c:lblAlgn val="ctr"/>
        <c:lblOffset val="100"/>
        <c:noMultiLvlLbl val="0"/>
      </c:catAx>
      <c:valAx>
        <c:axId val="18148337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3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9364295564749315E-2"/>
          <c:y val="0.14405185424260603"/>
          <c:w val="0.93223186084790244"/>
          <c:h val="0.25796804939379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A.3</a:t>
            </a:r>
            <a:r>
              <a:rPr lang="en-US" sz="2000" dirty="0"/>
              <a:t>   Percentage of pregnant women whose urine sugar and urine albumin test was being measured at VHND visit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113080924764647E-2"/>
          <c:y val="0.38773024205307666"/>
          <c:w val="0.89671245789498721"/>
          <c:h val="0.573054992377449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22 pregnant whose urine sugar and albumin was measured at visit.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Sheet1!$B$12</c:f>
              <c:numCache>
                <c:formatCode>0%</c:formatCode>
                <c:ptCount val="1"/>
                <c:pt idx="0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Sheet1!$A$13</c:f>
              <c:strCache>
                <c:ptCount val="1"/>
                <c:pt idx="0">
                  <c:v>42 pregnant whose urine sugar and albumin was not measured at visit.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Sheet1!$B$13</c:f>
              <c:numCache>
                <c:formatCode>0%</c:formatCode>
                <c:ptCount val="1"/>
                <c:pt idx="0">
                  <c:v>0.66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4698240"/>
        <c:axId val="1514706944"/>
      </c:barChart>
      <c:catAx>
        <c:axId val="151469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706944"/>
        <c:crosses val="autoZero"/>
        <c:auto val="1"/>
        <c:lblAlgn val="ctr"/>
        <c:lblOffset val="100"/>
        <c:noMultiLvlLbl val="0"/>
      </c:catAx>
      <c:valAx>
        <c:axId val="15147069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69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8330805550296577E-2"/>
          <c:y val="0.15527496188724912"/>
          <c:w val="0.89620486280157663"/>
          <c:h val="0.201358699922988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A.2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Percentage of pregnant women whose B.P was measured at VHND visit.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515161006698498E-2"/>
          <c:y val="0.40767416035676379"/>
          <c:w val="0.88803522444319338"/>
          <c:h val="0.534545522786926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56 pregnant whose B.P was measured at visit.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Sheet1!$B$7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8 pregnant whose B.P was not measured at visit.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Sheet1!$B$8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4707488"/>
        <c:axId val="1514708032"/>
      </c:barChart>
      <c:catAx>
        <c:axId val="151470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708032"/>
        <c:crosses val="autoZero"/>
        <c:auto val="1"/>
        <c:lblAlgn val="ctr"/>
        <c:lblOffset val="100"/>
        <c:noMultiLvlLbl val="0"/>
      </c:catAx>
      <c:valAx>
        <c:axId val="151470803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1470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4324319657411229E-2"/>
          <c:y val="0.1647769739100057"/>
          <c:w val="0.91285070451719852"/>
          <c:h val="0.185256534949361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A.5  Percentage of pregnant women who received &gt; 100 IFA at VHND visit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479114294327933E-2"/>
          <c:y val="0.39413512897250907"/>
          <c:w val="0.88631388581395476"/>
          <c:h val="0.558589740318777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58 pregnant who received &gt;100 IFA at visit.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Sheet1!$B$27</c:f>
              <c:numCache>
                <c:formatCode>0%</c:formatCode>
                <c:ptCount val="1"/>
                <c:pt idx="0">
                  <c:v>0.91</c:v>
                </c:pt>
              </c:numCache>
            </c:numRef>
          </c:val>
        </c:ser>
        <c:ser>
          <c:idx val="1"/>
          <c:order val="1"/>
          <c:tx>
            <c:strRef>
              <c:f>Sheet1!$A$28</c:f>
              <c:strCache>
                <c:ptCount val="1"/>
                <c:pt idx="0">
                  <c:v>6 pregnant who did not received &gt;100 IFA at visit.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Sheet1!$B$28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4698784"/>
        <c:axId val="1514696064"/>
      </c:barChart>
      <c:catAx>
        <c:axId val="151469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696064"/>
        <c:crosses val="autoZero"/>
        <c:auto val="1"/>
        <c:lblAlgn val="ctr"/>
        <c:lblOffset val="100"/>
        <c:noMultiLvlLbl val="0"/>
      </c:catAx>
      <c:valAx>
        <c:axId val="151469606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69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9999922098783414E-2"/>
          <c:y val="0.14747049231539489"/>
          <c:w val="0.92226023368806953"/>
          <c:h val="0.18976752634913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B.1 Percentage </a:t>
            </a:r>
            <a:r>
              <a:rPr lang="en-US" sz="2000" dirty="0"/>
              <a:t>of pregnant women whose relevant history (obstetric/past/menstrual) was to be taken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157573388432828E-2"/>
          <c:y val="0.46164271532908102"/>
          <c:w val="0.88883769847917948"/>
          <c:h val="0.451315624218050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52 pregnant women whose relevant history (obstetric/past/menstrual) was to be taken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Sheet2!$B$2</c:f>
              <c:numCache>
                <c:formatCode>0%</c:formatCode>
                <c:ptCount val="1"/>
                <c:pt idx="0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12 pregnant women whose relevant history (obstetric/past/menstrual) was not to be taken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Sheet2!$B$3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14832656"/>
        <c:axId val="1814833200"/>
      </c:barChart>
      <c:catAx>
        <c:axId val="181483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33200"/>
        <c:crosses val="autoZero"/>
        <c:auto val="1"/>
        <c:lblAlgn val="ctr"/>
        <c:lblOffset val="100"/>
        <c:noMultiLvlLbl val="0"/>
      </c:catAx>
      <c:valAx>
        <c:axId val="18148332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3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4505872936095753E-2"/>
          <c:y val="0.16865493486854441"/>
          <c:w val="0.89098825412780847"/>
          <c:h val="0.276904334432888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B.2 Percentage </a:t>
            </a:r>
            <a:r>
              <a:rPr lang="en-US" sz="2000" dirty="0"/>
              <a:t>of VHND sessions where privacy during examination was maintained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009596374091963E-2"/>
          <c:y val="0.4699582469499301"/>
          <c:w val="0.90338995417301848"/>
          <c:h val="0.481588664742210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Sheet2!$A$7</c:f>
              <c:strCache>
                <c:ptCount val="1"/>
                <c:pt idx="0">
                  <c:v>4 VHND sessions where privacy during examination was maintained.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Sheet2!$B$7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Sheet2!$A$8</c:f>
              <c:strCache>
                <c:ptCount val="1"/>
                <c:pt idx="0">
                  <c:v>12 VHND sessions where privacy during examination was not maintained.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Sheet2!$B$6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Sheet2!$B$8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14840816"/>
        <c:axId val="1814841904"/>
      </c:barChart>
      <c:catAx>
        <c:axId val="18148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41904"/>
        <c:crosses val="autoZero"/>
        <c:auto val="1"/>
        <c:lblAlgn val="ctr"/>
        <c:lblOffset val="100"/>
        <c:noMultiLvlLbl val="0"/>
      </c:catAx>
      <c:valAx>
        <c:axId val="18148419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866125744241536"/>
          <c:y val="0.21647366870446003"/>
          <c:w val="0.76267748511516931"/>
          <c:h val="0.207190034710731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B.3 Percentage 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VHND sessions where sphygmomanometer/Digital  B.P apparatus was used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Sheet2!$B$11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70AD4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Sheet2!$A$12:$A$14</c:f>
              <c:strCache>
                <c:ptCount val="3"/>
                <c:pt idx="0">
                  <c:v>2 VHND sessions where sphygmomanometer was functional</c:v>
                </c:pt>
                <c:pt idx="1">
                  <c:v>9 VHND sessions where digital B.P apparatus was functional</c:v>
                </c:pt>
                <c:pt idx="2">
                  <c:v>5 VHND sessions where digital B.P apparatus was not functional</c:v>
                </c:pt>
              </c:strCache>
            </c:strRef>
          </c:cat>
          <c:val>
            <c:numRef>
              <c:f>Sheet2!$B$12:$B$14</c:f>
              <c:numCache>
                <c:formatCode>0%</c:formatCode>
                <c:ptCount val="3"/>
                <c:pt idx="0">
                  <c:v>0.12</c:v>
                </c:pt>
                <c:pt idx="1">
                  <c:v>0.56000000000000005</c:v>
                </c:pt>
                <c:pt idx="2">
                  <c:v>0.32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566237433317222"/>
          <c:y val="0.22703011081948091"/>
          <c:w val="0.30989719245383135"/>
          <c:h val="0.682976815398075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B.4 Percentage 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VHND session where </a:t>
            </a:r>
            <a:r>
              <a:rPr lang="en-US" sz="2000" b="1" i="0" u="none" strike="noStrike" baseline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estimation was done using </a:t>
            </a:r>
            <a:r>
              <a:rPr lang="en-US" sz="2000" b="1" i="0" u="none" strike="noStrike" baseline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Sahli</a:t>
            </a:r>
            <a:r>
              <a:rPr lang="en-US" sz="20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-Adams tube/ Rapid Diagnostic Test Kit</a:t>
            </a:r>
            <a:r>
              <a:rPr lang="en-US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Sheet2!$B$16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rgbClr val="70AD47"/>
            </a:solidFill>
          </c:spPr>
          <c:dPt>
            <c:idx val="0"/>
            <c:bubble3D val="0"/>
            <c:spPr>
              <a:solidFill>
                <a:srgbClr val="70AD4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70AD4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Sheet2!$A$17:$A$19</c:f>
              <c:strCache>
                <c:ptCount val="3"/>
                <c:pt idx="0">
                  <c:v>0 VHND session where Hb estimation was done using Sahli-Adams tube </c:v>
                </c:pt>
                <c:pt idx="1">
                  <c:v>11 VHND session where Hb estimation was done using Rapid Diagnostic test kit </c:v>
                </c:pt>
                <c:pt idx="2">
                  <c:v>5 VHND session where Hb estimation was not done using Rapid Diagnostic test kit </c:v>
                </c:pt>
              </c:strCache>
            </c:strRef>
          </c:cat>
          <c:val>
            <c:numRef>
              <c:f>Sheet2!$B$17:$B$19</c:f>
              <c:numCache>
                <c:formatCode>0%</c:formatCode>
                <c:ptCount val="3"/>
                <c:pt idx="0">
                  <c:v>0</c:v>
                </c:pt>
                <c:pt idx="1">
                  <c:v>0.69</c:v>
                </c:pt>
                <c:pt idx="2">
                  <c:v>0.31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59488422442521"/>
          <c:y val="0.23881933362980795"/>
          <c:w val="0.37104949129654691"/>
          <c:h val="0.6800575509456666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dirty="0" smtClean="0"/>
              <a:t>B.5 Abdominal </a:t>
            </a:r>
            <a:r>
              <a:rPr lang="en-US" sz="2000" dirty="0"/>
              <a:t>Examination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806722161045566E-2"/>
          <c:y val="0.45525725842973114"/>
          <c:w val="0.89060106168310316"/>
          <c:h val="0.49598297805987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Sheet2!$A$22</c:f>
              <c:strCache>
                <c:ptCount val="1"/>
                <c:pt idx="0">
                  <c:v>16 women whose abdominal palpation for determining fundal height, foetal length was done and recorded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Sheet2!$B$22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Sheet2!$A$23</c:f>
              <c:strCache>
                <c:ptCount val="1"/>
                <c:pt idx="0">
                  <c:v>48 women whose abdominal palpation for determining fundal height, foetal length was not done and recorded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Sheet2!$B$23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14842992"/>
        <c:axId val="1814844624"/>
      </c:barChart>
      <c:catAx>
        <c:axId val="18148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44624"/>
        <c:crosses val="autoZero"/>
        <c:auto val="1"/>
        <c:lblAlgn val="ctr"/>
        <c:lblOffset val="100"/>
        <c:noMultiLvlLbl val="0"/>
      </c:catAx>
      <c:valAx>
        <c:axId val="18148446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1484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6852974458528608E-2"/>
          <c:y val="9.2140554958128854E-2"/>
          <c:w val="0.93560012830914974"/>
          <c:h val="0.30879356253199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5-15T14:38:33.476" idx="2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394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891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75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67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24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930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80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004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2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51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77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8373-ECCA-4866-9548-95E202EEB147}" type="datetimeFigureOut">
              <a:rPr lang="en-IN" smtClean="0"/>
              <a:t>16-05-2017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DE84C-223D-4795-BB38-41FF4A8FF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24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rahealth.org/.../improving-the-coverage-andquality-of-village-health...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5004"/>
            <a:ext cx="9144000" cy="708338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DISSERTATION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33342"/>
            <a:ext cx="9144000" cy="5241700"/>
          </a:xfrm>
        </p:spPr>
        <p:txBody>
          <a:bodyPr>
            <a:normAutofit/>
          </a:bodyPr>
          <a:lstStyle/>
          <a:p>
            <a:endParaRPr lang="en-IN" sz="2000" dirty="0" smtClean="0"/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To Assess the Availability &amp; Quality of ANC services provided at village health and nutrition day in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Budaun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District Of Uttar Pradesh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dirty="0"/>
              <a:t> </a:t>
            </a:r>
            <a:endParaRPr lang="en-US" sz="2000" dirty="0"/>
          </a:p>
          <a:p>
            <a:r>
              <a:rPr lang="en-IN" sz="2000" b="1" dirty="0" smtClean="0">
                <a:solidFill>
                  <a:srgbClr val="FF0000"/>
                </a:solidFill>
              </a:rPr>
              <a:t>Under the guidance of</a:t>
            </a:r>
          </a:p>
          <a:p>
            <a:r>
              <a:rPr lang="en-IN" sz="2000" b="1" dirty="0" err="1" smtClean="0">
                <a:solidFill>
                  <a:srgbClr val="FF0000"/>
                </a:solidFill>
              </a:rPr>
              <a:t>Dr.</a:t>
            </a:r>
            <a:r>
              <a:rPr lang="en-IN" sz="2000" b="1" dirty="0" smtClean="0">
                <a:solidFill>
                  <a:srgbClr val="FF0000"/>
                </a:solidFill>
              </a:rPr>
              <a:t> B.S Singh, Associate Professor</a:t>
            </a:r>
          </a:p>
          <a:p>
            <a:pPr algn="l"/>
            <a:r>
              <a:rPr lang="en-IN" sz="2000" b="1" dirty="0" smtClean="0"/>
              <a:t>                                                                              </a:t>
            </a:r>
            <a:r>
              <a:rPr lang="en-IN" b="1" dirty="0" smtClean="0"/>
              <a:t>By</a:t>
            </a:r>
          </a:p>
          <a:p>
            <a:r>
              <a:rPr lang="en-IN" sz="2000" b="1" dirty="0"/>
              <a:t> </a:t>
            </a:r>
            <a:r>
              <a:rPr lang="en-IN" sz="2000" b="1" dirty="0" smtClean="0"/>
              <a:t>   </a:t>
            </a:r>
            <a:r>
              <a:rPr lang="en-IN" sz="2000" b="1" dirty="0" err="1" smtClean="0"/>
              <a:t>Dr.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Pardeep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kumar</a:t>
            </a:r>
            <a:endParaRPr lang="en-IN" sz="2000" b="1" dirty="0" smtClean="0"/>
          </a:p>
          <a:p>
            <a:r>
              <a:rPr lang="en-IN" sz="2000" b="1" dirty="0" smtClean="0"/>
              <a:t>PG/15/053</a:t>
            </a:r>
          </a:p>
          <a:p>
            <a:r>
              <a:rPr lang="en-IN" sz="2000" b="1" dirty="0" smtClean="0"/>
              <a:t>Health Batch</a:t>
            </a:r>
          </a:p>
          <a:p>
            <a:endParaRPr lang="en-IN" sz="2000" b="1" dirty="0" smtClean="0"/>
          </a:p>
          <a:p>
            <a:pPr algn="r"/>
            <a:endParaRPr lang="en-IN" sz="1400" dirty="0" smtClean="0"/>
          </a:p>
          <a:p>
            <a:pPr algn="l"/>
            <a:endParaRPr lang="en-IN" sz="1400" dirty="0" smtClean="0"/>
          </a:p>
          <a:p>
            <a:pPr algn="l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7024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0836"/>
            <a:ext cx="10515600" cy="872838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Results and Data Analysis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1183840"/>
              </p:ext>
            </p:extLst>
          </p:nvPr>
        </p:nvGraphicFramePr>
        <p:xfrm>
          <a:off x="581891" y="1565564"/>
          <a:ext cx="10612582" cy="490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888182" y="1690254"/>
            <a:ext cx="12794532" cy="45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888182" y="6424179"/>
            <a:ext cx="127945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1891" y="983674"/>
            <a:ext cx="5430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Services on VHND Session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9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625374" y="2095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625374" y="634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52450" y="2095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163850537"/>
              </p:ext>
            </p:extLst>
          </p:nvPr>
        </p:nvGraphicFramePr>
        <p:xfrm>
          <a:off x="6096000" y="0"/>
          <a:ext cx="591589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552450" y="634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0" y="5324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2618699616"/>
              </p:ext>
            </p:extLst>
          </p:nvPr>
        </p:nvGraphicFramePr>
        <p:xfrm>
          <a:off x="96982" y="96981"/>
          <a:ext cx="5791200" cy="676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588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99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19" y="109440"/>
            <a:ext cx="5846618" cy="6639119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050163"/>
              </p:ext>
            </p:extLst>
          </p:nvPr>
        </p:nvGraphicFramePr>
        <p:xfrm>
          <a:off x="6206837" y="109441"/>
          <a:ext cx="5849175" cy="663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4931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647158261"/>
              </p:ext>
            </p:extLst>
          </p:nvPr>
        </p:nvGraphicFramePr>
        <p:xfrm>
          <a:off x="1236371" y="1011381"/>
          <a:ext cx="9916733" cy="5505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0436" y="304800"/>
            <a:ext cx="673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of Services on VHND session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66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734181914"/>
              </p:ext>
            </p:extLst>
          </p:nvPr>
        </p:nvGraphicFramePr>
        <p:xfrm>
          <a:off x="150234" y="110836"/>
          <a:ext cx="6181293" cy="660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788061211"/>
              </p:ext>
            </p:extLst>
          </p:nvPr>
        </p:nvGraphicFramePr>
        <p:xfrm>
          <a:off x="6560993" y="166255"/>
          <a:ext cx="5276850" cy="647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4934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7969833"/>
              </p:ext>
            </p:extLst>
          </p:nvPr>
        </p:nvGraphicFramePr>
        <p:xfrm>
          <a:off x="124691" y="110837"/>
          <a:ext cx="6137564" cy="6608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01624357"/>
              </p:ext>
            </p:extLst>
          </p:nvPr>
        </p:nvGraphicFramePr>
        <p:xfrm>
          <a:off x="6539344" y="166255"/>
          <a:ext cx="5458691" cy="6567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91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156715"/>
              </p:ext>
            </p:extLst>
          </p:nvPr>
        </p:nvGraphicFramePr>
        <p:xfrm>
          <a:off x="152400" y="152400"/>
          <a:ext cx="6054436" cy="6567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34514842"/>
              </p:ext>
            </p:extLst>
          </p:nvPr>
        </p:nvGraphicFramePr>
        <p:xfrm>
          <a:off x="6472670" y="152401"/>
          <a:ext cx="5619750" cy="658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9211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985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Conclusion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" y="850005"/>
            <a:ext cx="11774659" cy="57899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study found that utilization of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beneficiaries was comparatively low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of nonattendance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that ‘inconvenient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of these sessions’ (towards the end of VHND in the afternoon) and ‘didn’t feel necessary’.  </a:t>
            </a:r>
            <a:endParaRPr lang="en-IN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frontline health workers (ANM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ASHA) in any session was found lacking in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like danger sign of pregnancy, abdominal examination, FHS etc.</a:t>
            </a:r>
          </a:p>
          <a:p>
            <a:pPr algn="just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 B.2 showed that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12(75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of the VHND session observed where privacy during examination was not maintained </a:t>
            </a:r>
            <a:endParaRPr lang="en-IN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Education and Demonstration (NHED) sessions were not considered essential by beneficiaries as well as service providers. This gap in service delivery and utilization demands attention.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Gupshup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pottely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of VHNSC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not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utilized for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logistic supply problem was found that irregular supply of IFA, pregnancy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kit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uristix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TT vials &amp; MCP card. </a:t>
            </a:r>
          </a:p>
          <a:p>
            <a:pPr algn="just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ANM had had like weighting machine, B.P apparatus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not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properly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623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656821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Recommendations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87" y="772732"/>
            <a:ext cx="11676184" cy="592349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mentoring of ANMs to ensure better confidence in following skills:-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FHS by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Foetoscope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/Stethoscope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examination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 signs during pregnancy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resources can be used for maintaining privacy during ANC check-ups. 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of VHNSC can be utilized for it.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Uninterrupted &amp; Adequate supply of IFA,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Uristix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MCP card, TT, OCP etc.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Convenient timing of these sessions should be there (not in the afternoon)</a:t>
            </a:r>
          </a:p>
          <a:p>
            <a:pPr lvl="0" algn="just"/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supervision need to be regularized for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VHND.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NHED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sessions would be done that will be essential for beneficiaries as well as service providers.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involvement is required </a:t>
            </a:r>
            <a:r>
              <a:rPr lang="en-US" sz="340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demand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essential services like antenatal care and nutrition and health education. 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IEC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BCC can be a medium to create awareness. (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Gupshup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pottely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35207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70833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References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8"/>
            <a:ext cx="10515600" cy="5589430"/>
          </a:xfrm>
        </p:spPr>
        <p:txBody>
          <a:bodyPr>
            <a:noAutofit/>
          </a:bodyPr>
          <a:lstStyle/>
          <a:p>
            <a:pPr lvl="0"/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Mamata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Diwas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Village Health &amp; Nutrition Day Operational Guidelines</a:t>
            </a: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Antenatal Care on Maternal and Perinatal outcome: A Study at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Nepal Medical College Teaching Hospital  By.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Tuladhar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H1,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Dhakal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N2 1Department of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KIST Medical College,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Imadole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2Nepal Medical College,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Jorpati</a:t>
            </a:r>
            <a:endParaRPr lang="en-US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  village health  nutrition day  guidelines  for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awws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ashas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anms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endParaRPr lang="en-US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“Does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antinatal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make a difference to safe delivery? A study in urban Uttar Pradesh, India by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Shelah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Bloom Theo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Lippevold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David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Wypij</a:t>
            </a:r>
            <a:endParaRPr lang="en-US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“Antenatal Care” by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Ornella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Lincetto,Seipati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Mothebesoane-Anoh,Patricia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Gomez,Stephen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Munjanja</a:t>
            </a:r>
            <a:endParaRPr lang="en-US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the Coverage and Quality of Village Health and Nutrition Days by USAID and VISTAAR</a:t>
            </a:r>
          </a:p>
          <a:p>
            <a:pPr lvl="0"/>
            <a:r>
              <a:rPr lang="en-US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National Rural Health 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Mission.VHND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monitoring in the month of April 2013. Assam. 2013 Sept [cited 2013 Sept 14]; Available from: URL:http://www.nrhmassam.in/pdf/ .../Report_on_VHND_Monitoring_Assam_2013</a:t>
            </a:r>
          </a:p>
          <a:p>
            <a:pPr lvl="0"/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Vistaar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Project. Improving the Coverage and Quality of Village Health and Nutrition Days: Technical brief. 2012 Oct [cited 2012 Oct 20]; Available from:  URL:http://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www.intrahealth.org/.../improving-the-coverage-</a:t>
            </a:r>
            <a:r>
              <a:rPr lang="en-US" sz="18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andquality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-of-village-health.../</a:t>
            </a:r>
            <a:endParaRPr lang="en-US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health Division Department of Family Welfare Ministry of Health &amp; Family Welfare Government of India “Guidelines for Antenatal care” 2005 April (1-22)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75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Contents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</a:p>
          <a:p>
            <a:r>
              <a:rPr lang="en-IN" dirty="0" smtClean="0"/>
              <a:t>Research Question</a:t>
            </a:r>
          </a:p>
          <a:p>
            <a:r>
              <a:rPr lang="en-IN" dirty="0" smtClean="0"/>
              <a:t>Objectives</a:t>
            </a:r>
          </a:p>
          <a:p>
            <a:r>
              <a:rPr lang="en-IN" dirty="0" smtClean="0"/>
              <a:t>Methodology</a:t>
            </a:r>
          </a:p>
          <a:p>
            <a:r>
              <a:rPr lang="en-IN" dirty="0" smtClean="0"/>
              <a:t>Results</a:t>
            </a:r>
          </a:p>
          <a:p>
            <a:r>
              <a:rPr lang="en-IN" dirty="0" smtClean="0"/>
              <a:t>Conclusion</a:t>
            </a:r>
          </a:p>
          <a:p>
            <a:r>
              <a:rPr lang="en-IN" dirty="0" smtClean="0"/>
              <a:t>Recommendations</a:t>
            </a:r>
          </a:p>
          <a:p>
            <a:r>
              <a:rPr lang="en-IN" dirty="0" smtClean="0"/>
              <a:t>Reference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83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566" y="3420269"/>
            <a:ext cx="5396248" cy="18987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0625" y="1197735"/>
            <a:ext cx="6156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02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8364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Introduction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08365"/>
            <a:ext cx="4506532" cy="5472544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“</a:t>
            </a:r>
            <a:r>
              <a:rPr lang="en-US" sz="2400" b="1" dirty="0"/>
              <a:t>Healthy Mothers and Children’s are the real wealth of Societies</a:t>
            </a:r>
            <a:r>
              <a:rPr lang="en-US" sz="2400" b="1" dirty="0" smtClean="0"/>
              <a:t>.” </a:t>
            </a:r>
            <a:r>
              <a:rPr lang="en-US" sz="2400" b="1" dirty="0"/>
              <a:t>(WHO)</a:t>
            </a:r>
            <a:endParaRPr lang="en-US" sz="2400" dirty="0"/>
          </a:p>
          <a:p>
            <a:pPr algn="just"/>
            <a:r>
              <a:rPr lang="en-IN" sz="2400" b="1" dirty="0" smtClean="0"/>
              <a:t>The </a:t>
            </a:r>
            <a:r>
              <a:rPr lang="en-IN" sz="2400" b="1" dirty="0"/>
              <a:t>primary aim of antenatal care is to achieve, at the end of pregnancy, a healthy mother and healthy baby. The quality of care is more important than the quantity</a:t>
            </a:r>
            <a:r>
              <a:rPr lang="en-IN" sz="2400" b="1" dirty="0" smtClean="0"/>
              <a:t>.</a:t>
            </a:r>
            <a:r>
              <a:rPr lang="en-IN" sz="2400" dirty="0" smtClean="0"/>
              <a:t> </a:t>
            </a:r>
            <a:r>
              <a:rPr lang="en-IN" sz="2400" b="1" dirty="0"/>
              <a:t>Early diagnosis during pregnancy can prevent maternal ill-health, injury, maternal mortality, foetal death, infant mortality and morbidity</a:t>
            </a:r>
            <a:endParaRPr lang="en-IN" sz="2400" b="1" dirty="0" smtClean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155" y="1108365"/>
            <a:ext cx="6557589" cy="5472544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33874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Research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6985"/>
            <a:ext cx="10515600" cy="3729977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availability and quality of ANC services provided to Pregnant women at VHND session as per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guidelines, in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Budaun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Distict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U.P State?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en-IN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15850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Objectives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2135"/>
            <a:ext cx="10515600" cy="406482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availability of prescribed services for Pregnant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on VHND(Village Health Nutrition Day) as per the guideline 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 startAt="2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quality of services provided to Pregnant women as per the guideline.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87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752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Indicators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7528"/>
            <a:ext cx="10515600" cy="53617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Availability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 weighed during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blood pressure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at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urine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sugar was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tested  in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</a:p>
          <a:p>
            <a:pPr lvl="0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urine  albumin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tested in each ANC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 received 2 doses of T.T./booster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received ≥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 tablets during ANC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35526"/>
            <a:ext cx="10730345" cy="648392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sz="10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Quality</a:t>
            </a:r>
            <a:endParaRPr lang="en-US" sz="10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relevant history(obstetric/past/menstrual) </a:t>
            </a:r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</a:p>
          <a:p>
            <a:pPr lvl="0"/>
            <a:endParaRPr lang="en-IN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VHND sessions where privacy </a:t>
            </a:r>
            <a:r>
              <a:rPr lang="en-IN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maintained.</a:t>
            </a:r>
          </a:p>
          <a:p>
            <a:pPr marL="0" lvl="0" indent="0">
              <a:buNone/>
            </a:pPr>
            <a:endParaRPr lang="en-IN" sz="10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ercent </a:t>
            </a:r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VHND sessions where sphygmomanometer/digital B.P apparatus was </a:t>
            </a:r>
            <a:r>
              <a:rPr lang="en-IN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</a:p>
          <a:p>
            <a:pPr marL="0" lvl="0" indent="0">
              <a:buNone/>
            </a:pPr>
            <a:endParaRPr lang="en-IN" sz="10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of VHND session </a:t>
            </a:r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IN" sz="10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estimation was done using </a:t>
            </a:r>
            <a:r>
              <a:rPr lang="en-IN" sz="10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Sahli</a:t>
            </a:r>
            <a:r>
              <a:rPr lang="en-IN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-Adams tube/Rapid diagnostic test kit </a:t>
            </a:r>
            <a:endParaRPr lang="en-IN" sz="10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abdominal palpation conducted &amp; recorded.</a:t>
            </a:r>
          </a:p>
          <a:p>
            <a:pPr lvl="0"/>
            <a:endParaRPr lang="en-US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whose  FHS measured and recorded in MCP card.</a:t>
            </a:r>
          </a:p>
          <a:p>
            <a:pPr lvl="0"/>
            <a:endParaRPr lang="en-US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women who </a:t>
            </a:r>
            <a:r>
              <a:rPr lang="en-US" sz="10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10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counseled for  danger signs.</a:t>
            </a:r>
          </a:p>
          <a:p>
            <a:pPr marL="0" lvl="0" indent="0">
              <a:buNone/>
            </a:pPr>
            <a:endParaRPr lang="en-US" sz="10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85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Methodology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3415"/>
            <a:ext cx="10952018" cy="4563548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 sectional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AWC, SC &amp; School where VHND session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Situated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Budaun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February to April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Probability- Convenient Sampling                                               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Respondent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pPr marL="10972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Service Provider : ANM’s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Beneficiaries      : ANC mother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(Willing and satisfying the criteria of study)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14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- 64 ANC Pregnant women, 16ANMs, 8 Blocks, 16 VHND session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Antenatal mothers willing to participate in the study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mothers who are between the age group 19-45 year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available at the time of data collection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Face to Face Interview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 (Semi structured)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Plan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 Excel 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analysis.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8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1072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DISSERTATION</vt:lpstr>
      <vt:lpstr>Contents</vt:lpstr>
      <vt:lpstr>Introduction</vt:lpstr>
      <vt:lpstr>Research Question</vt:lpstr>
      <vt:lpstr>Objectives</vt:lpstr>
      <vt:lpstr>Indicators</vt:lpstr>
      <vt:lpstr>PowerPoint Presentation</vt:lpstr>
      <vt:lpstr>Methodology</vt:lpstr>
      <vt:lpstr>PowerPoint Presentation</vt:lpstr>
      <vt:lpstr>Results and Data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Recommendations</vt:lpstr>
      <vt:lpstr>References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PRESENTATION</dc:title>
  <dc:creator>Atul Rairker</dc:creator>
  <cp:lastModifiedBy>pradeep.kumar2</cp:lastModifiedBy>
  <cp:revision>97</cp:revision>
  <dcterms:created xsi:type="dcterms:W3CDTF">2015-05-12T12:10:26Z</dcterms:created>
  <dcterms:modified xsi:type="dcterms:W3CDTF">2017-05-16T02:17:39Z</dcterms:modified>
</cp:coreProperties>
</file>